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7" r:id="rId1"/>
    <p:sldMasterId id="2147483720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59" r:id="rId5"/>
    <p:sldId id="274" r:id="rId6"/>
    <p:sldId id="258" r:id="rId7"/>
    <p:sldId id="382" r:id="rId8"/>
    <p:sldId id="383" r:id="rId9"/>
    <p:sldId id="384" r:id="rId10"/>
    <p:sldId id="297" r:id="rId11"/>
    <p:sldId id="356" r:id="rId12"/>
    <p:sldId id="310" r:id="rId13"/>
    <p:sldId id="347" r:id="rId14"/>
    <p:sldId id="300" r:id="rId15"/>
    <p:sldId id="301" r:id="rId16"/>
    <p:sldId id="302" r:id="rId17"/>
    <p:sldId id="303" r:id="rId18"/>
    <p:sldId id="391" r:id="rId19"/>
    <p:sldId id="386" r:id="rId20"/>
    <p:sldId id="348" r:id="rId21"/>
    <p:sldId id="389" r:id="rId22"/>
    <p:sldId id="304" r:id="rId23"/>
    <p:sldId id="308" r:id="rId24"/>
    <p:sldId id="377" r:id="rId25"/>
    <p:sldId id="378" r:id="rId26"/>
    <p:sldId id="379" r:id="rId27"/>
    <p:sldId id="376" r:id="rId28"/>
    <p:sldId id="375" r:id="rId29"/>
    <p:sldId id="393" r:id="rId30"/>
    <p:sldId id="387" r:id="rId31"/>
    <p:sldId id="380" r:id="rId32"/>
    <p:sldId id="390" r:id="rId33"/>
    <p:sldId id="312" r:id="rId34"/>
    <p:sldId id="364" r:id="rId35"/>
    <p:sldId id="362" r:id="rId36"/>
    <p:sldId id="363" r:id="rId37"/>
    <p:sldId id="392" r:id="rId38"/>
    <p:sldId id="388" r:id="rId39"/>
    <p:sldId id="381" r:id="rId40"/>
    <p:sldId id="271" r:id="rId41"/>
    <p:sldId id="273" r:id="rId42"/>
    <p:sldId id="272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99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1" autoAdjust="0"/>
    <p:restoredTop sz="94628" autoAdjust="0"/>
  </p:normalViewPr>
  <p:slideViewPr>
    <p:cSldViewPr>
      <p:cViewPr>
        <p:scale>
          <a:sx n="64" d="100"/>
          <a:sy n="64" d="100"/>
        </p:scale>
        <p:origin x="-105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russell\Desktop\Focus%20Groups%20Comments%20Only%20v2%20with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jrussell\Desktop\Focus%20Groups%20Comments%20Only%20v2%20with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view3D>
      <c:rotX val="75"/>
      <c:perspective val="0"/>
    </c:view3D>
    <c:plotArea>
      <c:layout>
        <c:manualLayout>
          <c:layoutTarget val="inner"/>
          <c:xMode val="edge"/>
          <c:yMode val="edge"/>
          <c:x val="0.0786200254806351"/>
          <c:y val="0.0988274435357792"/>
          <c:w val="0.84275994903873"/>
          <c:h val="0.83059986848348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1357817970469"/>
                  <c:y val="0.18265698779178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56449300933165"/>
                  <c:y val="-0.17397380412194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0839939411132484"/>
                  <c:y val="-0.18452746372805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55068984127423"/>
                  <c:y val="-0.11573119038086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5512110854333"/>
                  <c:y val="0.020812123060888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Communication</a:t>
                    </a:r>
                    <a:r>
                      <a:rPr lang="en-US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02214595135186"/>
                  <c:y val="0.052284964306520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'Data for pie chart'!$A$2:$A$8</c:f>
              <c:strCache>
                <c:ptCount val="7"/>
                <c:pt idx="0">
                  <c:v>Training</c:v>
                </c:pt>
                <c:pt idx="1">
                  <c:v>General Comments</c:v>
                </c:pt>
                <c:pt idx="2">
                  <c:v>Business Ownership</c:v>
                </c:pt>
                <c:pt idx="3">
                  <c:v>System Design</c:v>
                </c:pt>
                <c:pt idx="4">
                  <c:v>Communication</c:v>
                </c:pt>
                <c:pt idx="5">
                  <c:v>Performance</c:v>
                </c:pt>
                <c:pt idx="6">
                  <c:v>Other</c:v>
                </c:pt>
              </c:strCache>
            </c:strRef>
          </c:cat>
          <c:val>
            <c:numRef>
              <c:f>'Data for pie chart'!$B$2:$B$8</c:f>
              <c:numCache>
                <c:formatCode>General</c:formatCode>
                <c:ptCount val="7"/>
                <c:pt idx="0">
                  <c:v>139.0</c:v>
                </c:pt>
                <c:pt idx="1">
                  <c:v>126.0</c:v>
                </c:pt>
                <c:pt idx="2">
                  <c:v>82.0</c:v>
                </c:pt>
                <c:pt idx="3">
                  <c:v>66.0</c:v>
                </c:pt>
                <c:pt idx="4">
                  <c:v>43.0</c:v>
                </c:pt>
                <c:pt idx="5">
                  <c:v>27.0</c:v>
                </c:pt>
                <c:pt idx="6">
                  <c:v>67.0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stacked"/>
        <c:ser>
          <c:idx val="3"/>
          <c:order val="0"/>
          <c:tx>
            <c:strRef>
              <c:f>Tallies!$Z$2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Tallies!$A$3:$A$12</c:f>
              <c:strCache>
                <c:ptCount val="10"/>
                <c:pt idx="0">
                  <c:v>Training</c:v>
                </c:pt>
                <c:pt idx="1">
                  <c:v>General Comments</c:v>
                </c:pt>
                <c:pt idx="2">
                  <c:v>Business Ownership</c:v>
                </c:pt>
                <c:pt idx="3">
                  <c:v>System Design</c:v>
                </c:pt>
                <c:pt idx="4">
                  <c:v>Communication</c:v>
                </c:pt>
                <c:pt idx="5">
                  <c:v>Performance</c:v>
                </c:pt>
                <c:pt idx="6">
                  <c:v>Security</c:v>
                </c:pt>
                <c:pt idx="7">
                  <c:v>Testing</c:v>
                </c:pt>
                <c:pt idx="8">
                  <c:v>Data</c:v>
                </c:pt>
                <c:pt idx="9">
                  <c:v>Leadership</c:v>
                </c:pt>
              </c:strCache>
            </c:strRef>
          </c:cat>
          <c:val>
            <c:numRef>
              <c:f>Tallies!$Z$3:$Z$12</c:f>
              <c:numCache>
                <c:formatCode>General</c:formatCode>
                <c:ptCount val="10"/>
                <c:pt idx="0">
                  <c:v>27.0</c:v>
                </c:pt>
                <c:pt idx="1">
                  <c:v>44.0</c:v>
                </c:pt>
                <c:pt idx="2">
                  <c:v>24.0</c:v>
                </c:pt>
                <c:pt idx="3">
                  <c:v>23.0</c:v>
                </c:pt>
                <c:pt idx="4">
                  <c:v>9.0</c:v>
                </c:pt>
                <c:pt idx="5">
                  <c:v>5.0</c:v>
                </c:pt>
                <c:pt idx="6">
                  <c:v>8.0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</c:numCache>
            </c:numRef>
          </c:val>
        </c:ser>
        <c:ser>
          <c:idx val="2"/>
          <c:order val="1"/>
          <c:tx>
            <c:strRef>
              <c:f>Tallies!$Y$2</c:f>
              <c:strCache>
                <c:ptCount val="1"/>
                <c:pt idx="0">
                  <c:v>FinAid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Tallies!$A$3:$A$12</c:f>
              <c:strCache>
                <c:ptCount val="10"/>
                <c:pt idx="0">
                  <c:v>Training</c:v>
                </c:pt>
                <c:pt idx="1">
                  <c:v>General Comments</c:v>
                </c:pt>
                <c:pt idx="2">
                  <c:v>Business Ownership</c:v>
                </c:pt>
                <c:pt idx="3">
                  <c:v>System Design</c:v>
                </c:pt>
                <c:pt idx="4">
                  <c:v>Communication</c:v>
                </c:pt>
                <c:pt idx="5">
                  <c:v>Performance</c:v>
                </c:pt>
                <c:pt idx="6">
                  <c:v>Security</c:v>
                </c:pt>
                <c:pt idx="7">
                  <c:v>Testing</c:v>
                </c:pt>
                <c:pt idx="8">
                  <c:v>Data</c:v>
                </c:pt>
                <c:pt idx="9">
                  <c:v>Leadership</c:v>
                </c:pt>
              </c:strCache>
            </c:strRef>
          </c:cat>
          <c:val>
            <c:numRef>
              <c:f>Tallies!$Y$3:$Y$12</c:f>
              <c:numCache>
                <c:formatCode>General</c:formatCode>
                <c:ptCount val="10"/>
                <c:pt idx="0">
                  <c:v>33.0</c:v>
                </c:pt>
                <c:pt idx="1">
                  <c:v>25.0</c:v>
                </c:pt>
                <c:pt idx="2">
                  <c:v>23.0</c:v>
                </c:pt>
                <c:pt idx="3">
                  <c:v>13.0</c:v>
                </c:pt>
                <c:pt idx="4">
                  <c:v>8.0</c:v>
                </c:pt>
                <c:pt idx="5">
                  <c:v>3.0</c:v>
                </c:pt>
                <c:pt idx="6">
                  <c:v>5.0</c:v>
                </c:pt>
                <c:pt idx="7">
                  <c:v>6.0</c:v>
                </c:pt>
                <c:pt idx="8">
                  <c:v>4.0</c:v>
                </c:pt>
                <c:pt idx="9">
                  <c:v>3.0</c:v>
                </c:pt>
              </c:numCache>
            </c:numRef>
          </c:val>
        </c:ser>
        <c:ser>
          <c:idx val="1"/>
          <c:order val="2"/>
          <c:tx>
            <c:strRef>
              <c:f>Tallies!$X$2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Tallies!$A$3:$A$12</c:f>
              <c:strCache>
                <c:ptCount val="10"/>
                <c:pt idx="0">
                  <c:v>Training</c:v>
                </c:pt>
                <c:pt idx="1">
                  <c:v>General Comments</c:v>
                </c:pt>
                <c:pt idx="2">
                  <c:v>Business Ownership</c:v>
                </c:pt>
                <c:pt idx="3">
                  <c:v>System Design</c:v>
                </c:pt>
                <c:pt idx="4">
                  <c:v>Communication</c:v>
                </c:pt>
                <c:pt idx="5">
                  <c:v>Performance</c:v>
                </c:pt>
                <c:pt idx="6">
                  <c:v>Security</c:v>
                </c:pt>
                <c:pt idx="7">
                  <c:v>Testing</c:v>
                </c:pt>
                <c:pt idx="8">
                  <c:v>Data</c:v>
                </c:pt>
                <c:pt idx="9">
                  <c:v>Leadership</c:v>
                </c:pt>
              </c:strCache>
            </c:strRef>
          </c:cat>
          <c:val>
            <c:numRef>
              <c:f>Tallies!$X$3:$X$12</c:f>
              <c:numCache>
                <c:formatCode>General</c:formatCode>
                <c:ptCount val="10"/>
                <c:pt idx="0">
                  <c:v>57.0</c:v>
                </c:pt>
                <c:pt idx="1">
                  <c:v>26.0</c:v>
                </c:pt>
                <c:pt idx="2">
                  <c:v>28.0</c:v>
                </c:pt>
                <c:pt idx="3">
                  <c:v>11.0</c:v>
                </c:pt>
                <c:pt idx="4">
                  <c:v>15.0</c:v>
                </c:pt>
                <c:pt idx="5">
                  <c:v>6.0</c:v>
                </c:pt>
                <c:pt idx="6">
                  <c:v>7.0</c:v>
                </c:pt>
                <c:pt idx="7">
                  <c:v>13.0</c:v>
                </c:pt>
                <c:pt idx="8">
                  <c:v>1.0</c:v>
                </c:pt>
                <c:pt idx="9">
                  <c:v>8.0</c:v>
                </c:pt>
              </c:numCache>
            </c:numRef>
          </c:val>
        </c:ser>
        <c:ser>
          <c:idx val="0"/>
          <c:order val="3"/>
          <c:tx>
            <c:strRef>
              <c:f>Tallies!$W$2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Tallies!$A$3:$A$12</c:f>
              <c:strCache>
                <c:ptCount val="10"/>
                <c:pt idx="0">
                  <c:v>Training</c:v>
                </c:pt>
                <c:pt idx="1">
                  <c:v>General Comments</c:v>
                </c:pt>
                <c:pt idx="2">
                  <c:v>Business Ownership</c:v>
                </c:pt>
                <c:pt idx="3">
                  <c:v>System Design</c:v>
                </c:pt>
                <c:pt idx="4">
                  <c:v>Communication</c:v>
                </c:pt>
                <c:pt idx="5">
                  <c:v>Performance</c:v>
                </c:pt>
                <c:pt idx="6">
                  <c:v>Security</c:v>
                </c:pt>
                <c:pt idx="7">
                  <c:v>Testing</c:v>
                </c:pt>
                <c:pt idx="8">
                  <c:v>Data</c:v>
                </c:pt>
                <c:pt idx="9">
                  <c:v>Leadership</c:v>
                </c:pt>
              </c:strCache>
            </c:strRef>
          </c:cat>
          <c:val>
            <c:numRef>
              <c:f>Tallies!$W$3:$W$12</c:f>
              <c:numCache>
                <c:formatCode>General</c:formatCode>
                <c:ptCount val="10"/>
                <c:pt idx="0">
                  <c:v>22.0</c:v>
                </c:pt>
                <c:pt idx="1">
                  <c:v>31.0</c:v>
                </c:pt>
                <c:pt idx="2">
                  <c:v>7.0</c:v>
                </c:pt>
                <c:pt idx="3">
                  <c:v>19.0</c:v>
                </c:pt>
                <c:pt idx="4">
                  <c:v>11.0</c:v>
                </c:pt>
                <c:pt idx="5">
                  <c:v>13.0</c:v>
                </c:pt>
                <c:pt idx="6">
                  <c:v>1.0</c:v>
                </c:pt>
                <c:pt idx="7">
                  <c:v>0.0</c:v>
                </c:pt>
                <c:pt idx="8">
                  <c:v>8.0</c:v>
                </c:pt>
                <c:pt idx="9">
                  <c:v>1.0</c:v>
                </c:pt>
              </c:numCache>
            </c:numRef>
          </c:val>
        </c:ser>
        <c:shape val="box"/>
        <c:axId val="547370520"/>
        <c:axId val="547363672"/>
        <c:axId val="0"/>
      </c:bar3DChart>
      <c:catAx>
        <c:axId val="547370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7363672"/>
        <c:crosses val="autoZero"/>
        <c:auto val="1"/>
        <c:lblAlgn val="ctr"/>
        <c:lblOffset val="100"/>
      </c:catAx>
      <c:valAx>
        <c:axId val="547363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7370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8896559952708"/>
          <c:y val="0.160028229329453"/>
          <c:w val="0.149992343808795"/>
          <c:h val="0.389323198489181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noFill/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9C3A-5022-40DC-8DDF-21F9DDA9470C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FDE27-09CC-4D0D-AF55-249E0B4F7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468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4A2D14-DE6C-4489-8024-E16EC27C05D8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63FEC7-19BE-424B-B700-CC5AD47DB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24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C4BB86-DD6C-45A9-9AB0-4937DB38F846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0415F9-3A78-49F1-BF9F-AED2576A5E92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6A6EB7-86F1-4E59-B2D5-1218679B4970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more time they are engaged, the greater the adoptions. Engagement is a two way street.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0415F9-3A78-49F1-BF9F-AED2576A5E92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0415F9-3A78-49F1-BF9F-AED2576A5E92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497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2E18A-5DA1-42FA-966B-A711878C6B8C}" type="datetimeFigureOut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11/26/12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EFF5B4-0A62-4760-BEF0-40A8FB825EA4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90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39C3-A243-4E81-A966-6D87A2E59A68}" type="datetimeFigureOut">
              <a:rPr lang="en-US"/>
              <a:pPr>
                <a:defRPr/>
              </a:pPr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7191-BAE1-4843-A6FB-424B33F7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037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2882-A31D-494E-B2CF-DD57BCAAA072}" type="datetimeFigureOut">
              <a:rPr lang="en-US"/>
              <a:pPr>
                <a:defRPr/>
              </a:pPr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24ED-30E4-4777-9F1E-A206FD04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277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AC14-0007-48C9-80BC-BE1EF3619276}" type="datetimeFigureOut">
              <a:rPr lang="en-US"/>
              <a:pPr>
                <a:defRPr/>
              </a:pPr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A32-F32B-4012-A365-340461A9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68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833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82E18A-5DA1-42FA-966B-A711878C6B8C}" type="datetimeFigureOut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11/26/12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EFF5B4-0A62-4760-BEF0-40A8FB825EA4}" type="slidenum">
              <a:rPr 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61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82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3" r:id="rId3"/>
    <p:sldLayoutId id="2147483724" r:id="rId4"/>
    <p:sldLayoutId id="2147483725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06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dreads.com/author/show/5217.George_Bernard_Shaw" TargetMode="Externa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xcel_97_-_2004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xcel_97_-_2004_Worksheet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xcel_97_-_2004_Worksheet3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xcel_97_-_2004_Worksheet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3352800"/>
            <a:ext cx="7162800" cy="22860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 smtClean="0"/>
              <a:t>November 8, 2012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#E12_SESS132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762000"/>
            <a:ext cx="7848600" cy="2514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33"/>
                </a:solidFill>
              </a:rPr>
              <a:t>Ready, Set, Go: Measuring Organizational Readiness in Higher Education</a:t>
            </a:r>
            <a:endParaRPr lang="en-US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90600" y="533400"/>
            <a:ext cx="7696200" cy="3635375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latin typeface="Arial" charset="0"/>
                <a:ea typeface="ＭＳ Ｐゴシック" charset="-128"/>
              </a:rPr>
              <a:t>“The only man I know who behaves sensibly is my tailor; he takes my measurements anew each time he sees me. The rest go on with their old measurements and expect me to fit them.” </a:t>
            </a:r>
          </a:p>
          <a:p>
            <a:pPr eaLnBrk="1" hangingPunct="1">
              <a:buNone/>
            </a:pPr>
            <a:r>
              <a:rPr lang="en-US" dirty="0">
                <a:latin typeface="Arial" charset="0"/>
                <a:ea typeface="ＭＳ Ｐゴシック" charset="-128"/>
              </a:rPr>
              <a:t>― George Bernard Shaw </a:t>
            </a:r>
          </a:p>
        </p:txBody>
      </p:sp>
      <p:pic>
        <p:nvPicPr>
          <p:cNvPr id="5" name="Picture 4" descr="George Bernard Sha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5875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65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7924800" cy="850710"/>
          </a:xfrm>
        </p:spPr>
        <p:txBody>
          <a:bodyPr/>
          <a:lstStyle/>
          <a:p>
            <a:pPr eaLnBrk="1" hangingPunct="1"/>
            <a:r>
              <a:rPr lang="en-US" sz="4000" b="1" cap="none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Tools for </a:t>
            </a:r>
            <a:r>
              <a:rPr lang="en-US" sz="40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Measuring Readiness</a:t>
            </a:r>
            <a:endParaRPr lang="en-US" sz="40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066801" y="914400"/>
            <a:ext cx="8077200" cy="53498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CUNY conducted a community survey in 2008, 2010 and 2012 to measure staff attitudes/reactions to CUNYfirst.  Key Metrics were in leadership, communications and training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A </a:t>
            </a:r>
            <a:r>
              <a:rPr lang="en-US" dirty="0">
                <a:latin typeface="Arial" charset="0"/>
                <a:ea typeface="ＭＳ Ｐゴシック" charset="-128"/>
              </a:rPr>
              <a:t>Change Index focusing on qualitative and quantitative metrics provided indicators for a decision “to go” or “not to go” to launch and </a:t>
            </a:r>
            <a:r>
              <a:rPr lang="en-US" dirty="0" smtClean="0">
                <a:latin typeface="Arial" charset="0"/>
                <a:ea typeface="ＭＳ Ｐゴシック" charset="-128"/>
              </a:rPr>
              <a:t>sequencing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</a:rPr>
              <a:t>Post-Implementation Focus Groups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99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3810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COMMUNITY SURVEY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2" descr="http://www.olresources.com/DC%20Foods/Pictures/Human%20Resour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1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2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9000" y="349250"/>
            <a:ext cx="6705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/>
              <a:t>Input - Major Dimensions</a:t>
            </a:r>
          </a:p>
          <a:p>
            <a:pPr algn="ctr" eaLnBrk="1" hangingPunct="1"/>
            <a:r>
              <a:rPr lang="en-US" b="1" i="1" dirty="0"/>
              <a:t>Overall Agreement, Neutral, and Disagreement</a:t>
            </a:r>
          </a:p>
          <a:p>
            <a:pPr algn="ctr" eaLnBrk="1" hangingPunct="1"/>
            <a:r>
              <a:rPr lang="en-US" b="1" i="1" dirty="0"/>
              <a:t>*Note: Taken from CUNY campus community survey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5854334"/>
              </p:ext>
            </p:extLst>
          </p:nvPr>
        </p:nvGraphicFramePr>
        <p:xfrm>
          <a:off x="725600" y="1447800"/>
          <a:ext cx="7467600" cy="5387975"/>
        </p:xfrm>
        <a:graphic>
          <a:graphicData uri="http://schemas.openxmlformats.org/presentationml/2006/ole">
            <p:oleObj spid="_x0000_s1073" r:id="rId3" imgW="8077900" imgH="5383235" progId="Excel.Sheet.8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98525" y="1167606"/>
            <a:ext cx="9906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Change from 2007, % Agree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36000" y="2230438"/>
            <a:ext cx="6858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+2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36000" y="3754438"/>
            <a:ext cx="6858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+10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736000" y="5278438"/>
            <a:ext cx="6858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+9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52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41738" y="1066800"/>
          <a:ext cx="4716462" cy="5867400"/>
        </p:xfrm>
        <a:graphic>
          <a:graphicData uri="http://schemas.openxmlformats.org/presentationml/2006/ole">
            <p:oleObj spid="_x0000_s2097" r:id="rId3" imgW="4718713" imgH="5864860" progId="Excel.Sheet.8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153400" y="19050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90600" y="1752600"/>
            <a:ext cx="3124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5b. In my work group, we try hard to satisfy our customers</a:t>
            </a:r>
            <a:r>
              <a:rPr lang="en-US" sz="1400"/>
              <a:t>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3400" y="349250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/>
              <a:t>Customer Orientation</a:t>
            </a:r>
          </a:p>
          <a:p>
            <a:pPr algn="ctr" eaLnBrk="1" hangingPunct="1"/>
            <a:r>
              <a:rPr lang="en-US" b="1" i="1" dirty="0"/>
              <a:t>Team Tries to Satisfy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66800" y="3352800"/>
            <a:ext cx="28956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5a. In my work group, we have a good idea of how to satisfy our customers</a:t>
            </a:r>
            <a:r>
              <a:rPr lang="en-US" sz="1400"/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143000" y="5257800"/>
            <a:ext cx="2895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7b. My colleagues and I often work as a team</a:t>
            </a:r>
            <a:r>
              <a:rPr lang="en-US" sz="1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153400" y="3602038"/>
            <a:ext cx="533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0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153400" y="5354638"/>
            <a:ext cx="533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+5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924800" y="609600"/>
            <a:ext cx="9906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Change from 2007, % Agree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125" y="3352800"/>
            <a:ext cx="914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114800" y="990600"/>
          <a:ext cx="4716463" cy="5867400"/>
        </p:xfrm>
        <a:graphic>
          <a:graphicData uri="http://schemas.openxmlformats.org/presentationml/2006/ole">
            <p:oleObj spid="_x0000_s3122" r:id="rId3" imgW="4718713" imgH="5864860" progId="Excel.Sheet.8">
              <p:embed/>
            </p:oleObj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2138" y="178593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/>
              <a:t>Leadership</a:t>
            </a:r>
          </a:p>
          <a:p>
            <a:pPr algn="ctr" eaLnBrk="1" hangingPunct="1"/>
            <a:r>
              <a:rPr lang="en-US" b="1" i="1" dirty="0"/>
              <a:t>Growing Majority are Positive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58200" y="13716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n/a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458200" y="19812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+9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58200" y="25908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+13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458200" y="32766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+11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458200" y="44958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+10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458200" y="38862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+7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458200" y="51816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+7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458200" y="57912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+16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11125" y="3159125"/>
            <a:ext cx="44196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3a. My Senior Campus Leadership is eager to move forward with CUNY</a:t>
            </a:r>
            <a:r>
              <a:rPr lang="en-US" sz="1400" b="1" i="1"/>
              <a:t>first</a:t>
            </a:r>
            <a:r>
              <a:rPr lang="en-US" sz="1400" b="1"/>
              <a:t>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11125" y="1905000"/>
            <a:ext cx="43434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3g. I believe my immediate supervisor/manager will commit the time and energy to make CUNY</a:t>
            </a:r>
            <a:r>
              <a:rPr lang="en-US" sz="1400" b="1" i="1"/>
              <a:t>first </a:t>
            </a:r>
            <a:r>
              <a:rPr lang="en-US" sz="1400" b="1"/>
              <a:t>succeed.</a:t>
            </a:r>
            <a:r>
              <a:rPr lang="en-US" sz="1200"/>
              <a:t> 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1125" y="1166813"/>
            <a:ext cx="43434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/>
              <a:t>3h. I believe my immediate supervisor/manager has been (or will be) willing to allow me to take part in CUNY</a:t>
            </a:r>
            <a:r>
              <a:rPr lang="en-US" sz="1400" b="1" i="1" dirty="0"/>
              <a:t>first</a:t>
            </a:r>
            <a:r>
              <a:rPr lang="en-US" sz="1400" b="1" dirty="0"/>
              <a:t> planning and training activities.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1125" y="2640013"/>
            <a:ext cx="42672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3b. My Senior Campus Leadership is committed to the success of this project.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1125" y="4343400"/>
            <a:ext cx="43434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/>
              <a:t>3e. My Senior Campus Leadership understands the effects CUNY</a:t>
            </a:r>
            <a:r>
              <a:rPr lang="en-US" sz="1400" b="1" i="1" dirty="0"/>
              <a:t>first</a:t>
            </a:r>
            <a:r>
              <a:rPr lang="en-US" sz="1400" b="1" dirty="0"/>
              <a:t> will have on our organization.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38113" y="3810000"/>
            <a:ext cx="4343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3d. I am confident that my Senior Campus Leadership can guide us to success.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11125" y="5813425"/>
            <a:ext cx="41910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3f. I have attended staff meetings or planning sessions about the CUNY</a:t>
            </a:r>
            <a:r>
              <a:rPr lang="en-US" sz="1400" b="1" i="1"/>
              <a:t>first</a:t>
            </a:r>
            <a:r>
              <a:rPr lang="en-US" sz="1400" b="1"/>
              <a:t> implementation in my work unit.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11125" y="5070475"/>
            <a:ext cx="43434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/>
              <a:t>3c. My Senior Campus Leadership will remove any campus barriers which could cause project failure.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229600" y="609600"/>
            <a:ext cx="9906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Change from 2007, % Agree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56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0"/>
            <a:ext cx="28194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114800" y="990600"/>
          <a:ext cx="4716463" cy="5867400"/>
        </p:xfrm>
        <a:graphic>
          <a:graphicData uri="http://schemas.openxmlformats.org/presentationml/2006/ole">
            <p:oleObj spid="_x0000_s4146" r:id="rId3" imgW="4718713" imgH="5864860" progId="Excel.Sheet.8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58200" y="15240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+10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458200" y="25908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+4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458200" y="35814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+8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458200" y="45720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+8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458200" y="5613400"/>
            <a:ext cx="533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+18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52400" y="4495800"/>
            <a:ext cx="4343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1b. I have received information from my campus CUNY</a:t>
            </a:r>
            <a:r>
              <a:rPr lang="en-US" sz="1600" b="1" i="1"/>
              <a:t>first</a:t>
            </a:r>
            <a:r>
              <a:rPr lang="en-US" sz="1600" b="1"/>
              <a:t> team for my campus.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52400" y="1447800"/>
            <a:ext cx="4267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1a. I have a good understanding of what CUNY</a:t>
            </a:r>
            <a:r>
              <a:rPr lang="en-US" sz="1600" b="1" i="1" dirty="0"/>
              <a:t>first</a:t>
            </a:r>
            <a:r>
              <a:rPr lang="en-US" sz="1600" b="1" dirty="0"/>
              <a:t> is trying to achieve.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52400" y="3429000"/>
            <a:ext cx="42672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1e. I know whom to contact if I want more information about the CUNY</a:t>
            </a:r>
            <a:r>
              <a:rPr lang="en-US" sz="1600" b="1" i="1"/>
              <a:t>first</a:t>
            </a:r>
            <a:r>
              <a:rPr lang="en-US" sz="1600" b="1"/>
              <a:t> on my campus.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33400" y="273050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/>
              <a:t>Communication</a:t>
            </a:r>
          </a:p>
          <a:p>
            <a:pPr algn="ctr" eaLnBrk="1" hangingPunct="1"/>
            <a:r>
              <a:rPr lang="en-US" b="1" i="1" dirty="0"/>
              <a:t>Improved Understanding of Program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152400" y="5410200"/>
            <a:ext cx="4267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1g. I have looked at the CUNY</a:t>
            </a:r>
            <a:r>
              <a:rPr lang="en-US" sz="1600" b="1" i="1"/>
              <a:t>first</a:t>
            </a:r>
            <a:r>
              <a:rPr lang="en-US" sz="1600" b="1"/>
              <a:t> website (http://first.cuny.edu).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152400" y="2408238"/>
            <a:ext cx="42672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1f. My information on CUNY</a:t>
            </a:r>
            <a:r>
              <a:rPr lang="en-US" sz="1600" b="1" i="1"/>
              <a:t>first</a:t>
            </a:r>
            <a:r>
              <a:rPr lang="en-US" sz="1600" b="1"/>
              <a:t> comes mostly from management or official sources, not from gossip or the informal “grapevine”.</a:t>
            </a: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8229600" y="731838"/>
            <a:ext cx="9906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Change from 2007, % Agree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9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7" cy="2173287"/>
          </a:xfrm>
        </p:spPr>
        <p:txBody>
          <a:bodyPr/>
          <a:lstStyle/>
          <a:p>
            <a:r>
              <a:rPr lang="en-US" dirty="0" smtClean="0"/>
              <a:t>What  readiness questions do you think we could answer?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Survey Results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/>
          <a:lstStyle/>
          <a:p>
            <a:r>
              <a:rPr lang="en-US" dirty="0"/>
              <a:t>What colleges will have the most challenge in adopting to change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What is the action plans for leadership to address areas of weakness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What else might be learned from the data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Has the year over year comparison been positive, negative or stayed the same?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348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30480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CHANGE READINESS INDEX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146" name="Picture 2" descr="C:\Users\jrussell\AppData\Local\Microsoft\Windows\Temporary Internet Files\Content.IE5\ZQYGU1JT\MP9003991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400800" cy="3657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2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Presenters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Dr. Linda Shatzer</a:t>
            </a:r>
          </a:p>
          <a:p>
            <a:pPr eaLnBrk="1" hangingPunct="1"/>
            <a:r>
              <a:rPr lang="en-US" dirty="0">
                <a:latin typeface="Arial" charset="0"/>
              </a:rPr>
              <a:t>Jim </a:t>
            </a:r>
            <a:r>
              <a:rPr lang="en-US" dirty="0" smtClean="0">
                <a:latin typeface="Arial" charset="0"/>
              </a:rPr>
              <a:t>Russell, M. Pub. A.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533400"/>
            <a:ext cx="7848601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Stages of Change Commitment</a:t>
            </a:r>
          </a:p>
        </p:txBody>
      </p:sp>
      <p:sp>
        <p:nvSpPr>
          <p:cNvPr id="7172" name="Rectangle 44"/>
          <p:cNvSpPr>
            <a:spLocks noChangeArrowheads="1"/>
          </p:cNvSpPr>
          <p:nvPr/>
        </p:nvSpPr>
        <p:spPr bwMode="auto">
          <a:xfrm>
            <a:off x="990600" y="1752600"/>
            <a:ext cx="7848600" cy="152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990600" y="3276600"/>
            <a:ext cx="78486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990600" y="4038600"/>
            <a:ext cx="7848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762000" y="495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 flipV="1">
            <a:off x="685800" y="1905000"/>
            <a:ext cx="76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044700" y="5486400"/>
            <a:ext cx="671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/>
              <a:t>Source: Managing at the Speed of Change, </a:t>
            </a:r>
            <a:r>
              <a:rPr lang="en-US" sz="1800" b="1" i="1" dirty="0" err="1"/>
              <a:t>Derryl</a:t>
            </a:r>
            <a:r>
              <a:rPr lang="en-US" sz="1800" b="1" i="1" dirty="0"/>
              <a:t> Conner, ODR Inc.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Time</a:t>
            </a:r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 rot="-5400000">
            <a:off x="-1000918" y="2601119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Degree of Support for Change</a:t>
            </a:r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 flipV="1">
            <a:off x="1676400" y="1905000"/>
            <a:ext cx="65532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8001000" y="1905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6858000" y="2362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4038600" y="3505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3200400" y="3810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2438400" y="4114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1676400" y="4495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5867400" y="2743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4953000" y="3124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990600" y="44196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Contact</a:t>
            </a: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5105400" y="26670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Adoption</a:t>
            </a: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2057400" y="3733800"/>
            <a:ext cx="115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Understanding</a:t>
            </a: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1600200" y="4038600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Awareness</a:t>
            </a:r>
          </a:p>
        </p:txBody>
      </p:sp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4038600" y="3048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Installation</a:t>
            </a:r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6858000" y="1828800"/>
            <a:ext cx="115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Internalization</a:t>
            </a:r>
          </a:p>
        </p:txBody>
      </p:sp>
      <p:sp>
        <p:nvSpPr>
          <p:cNvPr id="7195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428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Institutionalization</a:t>
            </a:r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2590800" y="3429000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Positive Perception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239000" y="3733800"/>
            <a:ext cx="1543050" cy="304800"/>
            <a:chOff x="4512" y="3360"/>
            <a:chExt cx="972" cy="192"/>
          </a:xfrm>
        </p:grpSpPr>
        <p:sp>
          <p:nvSpPr>
            <p:cNvPr id="7206" name="Rectangle 48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Text Box 46"/>
            <p:cNvSpPr txBox="1">
              <a:spLocks noChangeArrowheads="1"/>
            </p:cNvSpPr>
            <p:nvPr/>
          </p:nvSpPr>
          <p:spPr bwMode="auto">
            <a:xfrm>
              <a:off x="4512" y="3360"/>
              <a:ext cx="9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Acceptance Phase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239000" y="4343400"/>
            <a:ext cx="1590675" cy="304800"/>
            <a:chOff x="4512" y="3360"/>
            <a:chExt cx="1002" cy="192"/>
          </a:xfrm>
        </p:grpSpPr>
        <p:sp>
          <p:nvSpPr>
            <p:cNvPr id="7204" name="Rectangle 51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52"/>
            <p:cNvSpPr txBox="1">
              <a:spLocks noChangeArrowheads="1"/>
            </p:cNvSpPr>
            <p:nvPr/>
          </p:nvSpPr>
          <p:spPr bwMode="auto">
            <a:xfrm>
              <a:off x="4512" y="3360"/>
              <a:ext cx="10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Preparation Phase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239000" y="2971800"/>
            <a:ext cx="1677988" cy="304800"/>
            <a:chOff x="4512" y="3360"/>
            <a:chExt cx="1057" cy="192"/>
          </a:xfrm>
        </p:grpSpPr>
        <p:sp>
          <p:nvSpPr>
            <p:cNvPr id="7202" name="Rectangle 54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55"/>
            <p:cNvSpPr txBox="1">
              <a:spLocks noChangeArrowheads="1"/>
            </p:cNvSpPr>
            <p:nvPr/>
          </p:nvSpPr>
          <p:spPr bwMode="auto">
            <a:xfrm>
              <a:off x="4512" y="3360"/>
              <a:ext cx="10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Commitment Phase</a:t>
              </a:r>
            </a:p>
          </p:txBody>
        </p:sp>
      </p:grpSp>
      <p:sp>
        <p:nvSpPr>
          <p:cNvPr id="7200" name="Text Box 56"/>
          <p:cNvSpPr txBox="1">
            <a:spLocks noChangeArrowheads="1"/>
          </p:cNvSpPr>
          <p:nvPr/>
        </p:nvSpPr>
        <p:spPr bwMode="auto">
          <a:xfrm>
            <a:off x="6019800" y="32766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CC"/>
                </a:solidFill>
              </a:rPr>
              <a:t>Commitment Threshold</a:t>
            </a:r>
          </a:p>
        </p:txBody>
      </p:sp>
      <p:sp>
        <p:nvSpPr>
          <p:cNvPr id="7201" name="Text Box 57"/>
          <p:cNvSpPr txBox="1">
            <a:spLocks noChangeArrowheads="1"/>
          </p:cNvSpPr>
          <p:nvPr/>
        </p:nvSpPr>
        <p:spPr bwMode="auto">
          <a:xfrm>
            <a:off x="6172200" y="4038600"/>
            <a:ext cx="180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FF"/>
                </a:solidFill>
              </a:rPr>
              <a:t>Disposition Threshold</a:t>
            </a:r>
          </a:p>
        </p:txBody>
      </p:sp>
      <p:sp>
        <p:nvSpPr>
          <p:cNvPr id="39" name="Oval 38"/>
          <p:cNvSpPr/>
          <p:nvPr/>
        </p:nvSpPr>
        <p:spPr>
          <a:xfrm>
            <a:off x="1143000" y="3352800"/>
            <a:ext cx="3733800" cy="16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5404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042988" y="304800"/>
            <a:ext cx="7720012" cy="762000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Change Readiness Index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8229600" cy="50847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CUNY needed a tactical assessment tool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-128"/>
              </a:rPr>
              <a:t>Measured critical readiness areas derived from Community Survey and Vanguard focus groups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-128"/>
              </a:rPr>
              <a:t>Developed meta questions and survey questions informed by initial wave (vanguard) experience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-128"/>
              </a:rPr>
              <a:t>Measured multiple levels of organization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-128"/>
              </a:rPr>
              <a:t>Quantitative, qualitative and </a:t>
            </a:r>
            <a:r>
              <a:rPr lang="en-US" sz="2400" dirty="0">
                <a:latin typeface="Arial" charset="0"/>
                <a:ea typeface="ＭＳ Ｐゴシック" charset="-128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taffing </a:t>
            </a:r>
            <a:r>
              <a:rPr lang="en-US" sz="2400" dirty="0">
                <a:latin typeface="Arial" charset="0"/>
                <a:ea typeface="ＭＳ Ｐゴシック" charset="-128"/>
              </a:rPr>
              <a:t>r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atios included</a:t>
            </a:r>
            <a:endParaRPr lang="en-US" sz="24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Results shared first with campuses, later with project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By making it tactical, mitigations plans were easily suggested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53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144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Question Development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9906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Competency/Success Category: </a:t>
            </a:r>
            <a:r>
              <a:rPr lang="en-US" sz="3200" dirty="0" smtClean="0"/>
              <a:t>Coordination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Meta Question: </a:t>
            </a:r>
            <a:r>
              <a:rPr lang="en-US" sz="3200" dirty="0" smtClean="0"/>
              <a:t>Does </a:t>
            </a:r>
            <a:r>
              <a:rPr lang="en-US" sz="3200" dirty="0"/>
              <a:t>the BARFIT team meet regularly with each </a:t>
            </a:r>
            <a:r>
              <a:rPr lang="en-US" sz="3200" dirty="0" smtClean="0"/>
              <a:t>other?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Literal Question: </a:t>
            </a:r>
            <a:r>
              <a:rPr lang="en-US" sz="3200" dirty="0" smtClean="0"/>
              <a:t>Were </a:t>
            </a:r>
            <a:r>
              <a:rPr lang="en-US" sz="3200" dirty="0"/>
              <a:t>all areas represented in the last three BARFIT </a:t>
            </a:r>
            <a:r>
              <a:rPr lang="en-US" sz="3200" dirty="0" smtClean="0"/>
              <a:t>meetings?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Question Target: </a:t>
            </a:r>
            <a:r>
              <a:rPr lang="en-US" sz="3200" dirty="0" smtClean="0"/>
              <a:t>Manager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Weighting: </a:t>
            </a:r>
            <a:r>
              <a:rPr lang="en-US" sz="3200" dirty="0" smtClean="0"/>
              <a:t>20%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11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381000"/>
            <a:ext cx="7848600" cy="914400"/>
          </a:xfrm>
        </p:spPr>
        <p:txBody>
          <a:bodyPr/>
          <a:lstStyle/>
          <a:p>
            <a:pPr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Quantitative Score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62564"/>
            <a:ext cx="4648200" cy="275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6400800" y="1981200"/>
            <a:ext cx="2209800" cy="2286000"/>
          </a:xfrm>
          <a:prstGeom prst="borderCallout1">
            <a:avLst>
              <a:gd name="adj1" fmla="val 18750"/>
              <a:gd name="adj2" fmla="val -8333"/>
              <a:gd name="adj3" fmla="val 67254"/>
              <a:gd name="adj4" fmla="val -419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Answers assigned a value 1-5, weighting applied, item score calculated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031198" y="304800"/>
            <a:ext cx="7731802" cy="856563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Qualitative Score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9906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Using observational scores, provide an aggregate score of: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Demeanor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Body Language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Word Choice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Environment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Etc.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458449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Staffing Evaluation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833" y="1447800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Staff count in key service areas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Calculate Z Score across cohort of units (colleges)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Isolate student ratio score, faculty ratio score, staff ratio score and other key scores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Average ratio scores for student support and all staff support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72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304800"/>
            <a:ext cx="7772400" cy="627963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Staffing Evaluation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5886541"/>
              </p:ext>
            </p:extLst>
          </p:nvPr>
        </p:nvGraphicFramePr>
        <p:xfrm>
          <a:off x="914400" y="1142999"/>
          <a:ext cx="7772400" cy="4532340"/>
        </p:xfrm>
        <a:graphic>
          <a:graphicData uri="http://schemas.openxmlformats.org/drawingml/2006/table">
            <a:tbl>
              <a:tblPr/>
              <a:tblGrid>
                <a:gridCol w="5059045"/>
                <a:gridCol w="2713355"/>
              </a:tblGrid>
              <a:tr h="241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 IT Office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1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to Student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5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Score (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deviations from 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</a:tr>
              <a:tr h="253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to Staff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5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Score (std deviations from 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CA"/>
                    </a:solidFill>
                  </a:tcPr>
                </a:tc>
              </a:tr>
              <a:tr h="265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to Faculty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5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Score (std deviations from mean)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1"/>
                    </a:solidFill>
                  </a:tcPr>
                </a:tc>
              </a:tr>
              <a:tr h="44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 2010 FTE Enrollment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4,653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Academic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Time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Teaching 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Time Faculty 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164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Z Score for Student Support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1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Z Score All Areas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042988" y="304800"/>
            <a:ext cx="7720012" cy="685800"/>
          </a:xfrm>
        </p:spPr>
        <p:txBody>
          <a:bodyPr/>
          <a:lstStyle/>
          <a:p>
            <a:pPr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CRI – Dashboard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46568" cy="4793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05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7" cy="2173287"/>
          </a:xfrm>
        </p:spPr>
        <p:txBody>
          <a:bodyPr/>
          <a:lstStyle/>
          <a:p>
            <a:r>
              <a:rPr lang="en-US" dirty="0" smtClean="0"/>
              <a:t>What  readiness questions do you think we could answer?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b="1" dirty="0" smtClean="0"/>
              <a:t>CRI Results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/>
          <a:lstStyle/>
          <a:p>
            <a:r>
              <a:rPr lang="en-US" dirty="0" smtClean="0"/>
              <a:t>Where do colleges lack resources?</a:t>
            </a:r>
            <a:endParaRPr lang="en-US" dirty="0"/>
          </a:p>
          <a:p>
            <a:r>
              <a:rPr lang="en-US" dirty="0" smtClean="0"/>
              <a:t>In what areas have certain colleges or units failed to prepare for change?</a:t>
            </a:r>
            <a:endParaRPr lang="en-US" dirty="0"/>
          </a:p>
          <a:p>
            <a:r>
              <a:rPr lang="en-US" dirty="0" smtClean="0"/>
              <a:t>Where is the greatest resistance to change with the college or unit?</a:t>
            </a:r>
          </a:p>
          <a:p>
            <a:r>
              <a:rPr lang="en-US" dirty="0" smtClean="0"/>
              <a:t>Where is there confusion?</a:t>
            </a:r>
          </a:p>
          <a:p>
            <a:r>
              <a:rPr lang="en-US" dirty="0" smtClean="0"/>
              <a:t>Overall, which college or unit is trailing and a candidate for deferral if necessary?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695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09071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7339012" cy="4114800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sz="3200" dirty="0" smtClean="0">
                <a:latin typeface="Arial" charset="0"/>
              </a:rPr>
              <a:t>This </a:t>
            </a:r>
            <a:r>
              <a:rPr lang="en-US" sz="3200" dirty="0">
                <a:latin typeface="Arial" charset="0"/>
              </a:rPr>
              <a:t>session will identify </a:t>
            </a:r>
            <a:r>
              <a:rPr lang="en-US" sz="3200" dirty="0" smtClean="0">
                <a:latin typeface="Arial" charset="0"/>
              </a:rPr>
              <a:t>methods CUNY </a:t>
            </a:r>
            <a:r>
              <a:rPr lang="en-US" dirty="0" smtClean="0">
                <a:latin typeface="Arial" charset="0"/>
              </a:rPr>
              <a:t>has employed </a:t>
            </a:r>
            <a:r>
              <a:rPr lang="en-US" sz="3200" dirty="0" smtClean="0">
                <a:latin typeface="Arial" charset="0"/>
              </a:rPr>
              <a:t>for measuring organizational readiness as well how such measurements can be used to reach critical decisions regarding resource allocation and go-lives.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533400" y="3048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FOCUS GROUPS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1266" name="Picture 2" descr="C:\Users\jrussell\AppData\Local\Microsoft\Windows\Temporary Internet Files\Content.IE5\9SQ1G1OD\MP9003826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43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533400"/>
            <a:ext cx="7848601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Stages of Change Commitment</a:t>
            </a:r>
          </a:p>
        </p:txBody>
      </p:sp>
      <p:sp>
        <p:nvSpPr>
          <p:cNvPr id="7172" name="Rectangle 44"/>
          <p:cNvSpPr>
            <a:spLocks noChangeArrowheads="1"/>
          </p:cNvSpPr>
          <p:nvPr/>
        </p:nvSpPr>
        <p:spPr bwMode="auto">
          <a:xfrm>
            <a:off x="990600" y="1752600"/>
            <a:ext cx="7848600" cy="152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990600" y="3276600"/>
            <a:ext cx="78486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990600" y="4038600"/>
            <a:ext cx="7848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762000" y="495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 flipV="1">
            <a:off x="685800" y="1905000"/>
            <a:ext cx="76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044700" y="5486400"/>
            <a:ext cx="671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/>
              <a:t>Source: Managing at the Speed of Change, </a:t>
            </a:r>
            <a:r>
              <a:rPr lang="en-US" sz="1800" b="1" i="1" dirty="0" err="1"/>
              <a:t>Derryl</a:t>
            </a:r>
            <a:r>
              <a:rPr lang="en-US" sz="1800" b="1" i="1" dirty="0"/>
              <a:t> Conner, ODR Inc.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Time</a:t>
            </a:r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 rot="-5400000">
            <a:off x="-1000918" y="2601119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Degree of Support for Change</a:t>
            </a:r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 flipV="1">
            <a:off x="1676400" y="1905000"/>
            <a:ext cx="65532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8001000" y="1905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6858000" y="2362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4038600" y="3505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3200400" y="3810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2438400" y="4114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1676400" y="4495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5867400" y="2743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4953000" y="3124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990600" y="44196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Contact</a:t>
            </a: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5105400" y="26670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Adoption</a:t>
            </a: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2057400" y="3733800"/>
            <a:ext cx="115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Understanding</a:t>
            </a: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1600200" y="4038600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Awareness</a:t>
            </a:r>
          </a:p>
        </p:txBody>
      </p:sp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4038600" y="3048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Installation</a:t>
            </a:r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6858000" y="1828800"/>
            <a:ext cx="115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Internalization</a:t>
            </a:r>
          </a:p>
        </p:txBody>
      </p:sp>
      <p:sp>
        <p:nvSpPr>
          <p:cNvPr id="7195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428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Institutionalization</a:t>
            </a:r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2590800" y="3429000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Positive Perception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239000" y="3733800"/>
            <a:ext cx="1543050" cy="304800"/>
            <a:chOff x="4512" y="3360"/>
            <a:chExt cx="972" cy="192"/>
          </a:xfrm>
        </p:grpSpPr>
        <p:sp>
          <p:nvSpPr>
            <p:cNvPr id="7206" name="Rectangle 48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Text Box 46"/>
            <p:cNvSpPr txBox="1">
              <a:spLocks noChangeArrowheads="1"/>
            </p:cNvSpPr>
            <p:nvPr/>
          </p:nvSpPr>
          <p:spPr bwMode="auto">
            <a:xfrm>
              <a:off x="4512" y="3360"/>
              <a:ext cx="9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Acceptance Phase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239000" y="4343400"/>
            <a:ext cx="1590675" cy="304800"/>
            <a:chOff x="4512" y="3360"/>
            <a:chExt cx="1002" cy="192"/>
          </a:xfrm>
        </p:grpSpPr>
        <p:sp>
          <p:nvSpPr>
            <p:cNvPr id="7204" name="Rectangle 51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52"/>
            <p:cNvSpPr txBox="1">
              <a:spLocks noChangeArrowheads="1"/>
            </p:cNvSpPr>
            <p:nvPr/>
          </p:nvSpPr>
          <p:spPr bwMode="auto">
            <a:xfrm>
              <a:off x="4512" y="3360"/>
              <a:ext cx="10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Preparation Phase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239000" y="2971800"/>
            <a:ext cx="1677988" cy="304800"/>
            <a:chOff x="4512" y="3360"/>
            <a:chExt cx="1057" cy="192"/>
          </a:xfrm>
        </p:grpSpPr>
        <p:sp>
          <p:nvSpPr>
            <p:cNvPr id="7202" name="Rectangle 54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55"/>
            <p:cNvSpPr txBox="1">
              <a:spLocks noChangeArrowheads="1"/>
            </p:cNvSpPr>
            <p:nvPr/>
          </p:nvSpPr>
          <p:spPr bwMode="auto">
            <a:xfrm>
              <a:off x="4512" y="3360"/>
              <a:ext cx="10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Commitment Phase</a:t>
              </a:r>
            </a:p>
          </p:txBody>
        </p:sp>
      </p:grpSp>
      <p:sp>
        <p:nvSpPr>
          <p:cNvPr id="7200" name="Text Box 56"/>
          <p:cNvSpPr txBox="1">
            <a:spLocks noChangeArrowheads="1"/>
          </p:cNvSpPr>
          <p:nvPr/>
        </p:nvSpPr>
        <p:spPr bwMode="auto">
          <a:xfrm>
            <a:off x="6019800" y="32766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CC"/>
                </a:solidFill>
              </a:rPr>
              <a:t>Commitment Threshold</a:t>
            </a:r>
          </a:p>
        </p:txBody>
      </p:sp>
      <p:sp>
        <p:nvSpPr>
          <p:cNvPr id="7201" name="Text Box 57"/>
          <p:cNvSpPr txBox="1">
            <a:spLocks noChangeArrowheads="1"/>
          </p:cNvSpPr>
          <p:nvPr/>
        </p:nvSpPr>
        <p:spPr bwMode="auto">
          <a:xfrm>
            <a:off x="6172200" y="4038600"/>
            <a:ext cx="180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FF"/>
                </a:solidFill>
              </a:rPr>
              <a:t>Disposition Threshold</a:t>
            </a:r>
          </a:p>
        </p:txBody>
      </p:sp>
      <p:sp>
        <p:nvSpPr>
          <p:cNvPr id="39" name="Oval 38"/>
          <p:cNvSpPr/>
          <p:nvPr/>
        </p:nvSpPr>
        <p:spPr>
          <a:xfrm>
            <a:off x="3810000" y="2057400"/>
            <a:ext cx="3733800" cy="16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5404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Post Implementation Focus Groups</a:t>
            </a:r>
            <a:endParaRPr lang="en-US" sz="3600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90600" y="838200"/>
            <a:ext cx="8153400" cy="5715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About 3 months after go-live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-128"/>
              </a:rPr>
              <a:t>Analysis of the data by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categories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Themes fell into similar categories as Change Readiness Index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Four </a:t>
            </a:r>
            <a:r>
              <a:rPr lang="en-US" sz="2800" dirty="0">
                <a:latin typeface="Arial" charset="0"/>
                <a:ea typeface="ＭＳ Ｐゴシック" charset="-128"/>
              </a:rPr>
              <a:t>Sessions Held at Each </a:t>
            </a:r>
            <a:r>
              <a:rPr lang="en-US" sz="2800" dirty="0" smtClean="0">
                <a:latin typeface="Arial" charset="0"/>
                <a:ea typeface="ＭＳ Ｐゴシック" charset="-128"/>
              </a:rPr>
              <a:t>Unit (Faculty, Student, Staff, and Fin Aid Staff)</a:t>
            </a:r>
            <a:endParaRPr lang="en-US" sz="2800" dirty="0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-128"/>
              </a:rPr>
              <a:t>343 comments collected supplying 539 Category meta-tags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ＭＳ Ｐゴシック" charset="-128"/>
              </a:rPr>
              <a:t>Count includes all comments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-128"/>
              </a:rPr>
              <a:t>Isolated issues that were escalated and resolved</a:t>
            </a:r>
            <a:endParaRPr lang="en-US" sz="28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868362"/>
          </a:xfrm>
        </p:spPr>
        <p:txBody>
          <a:bodyPr/>
          <a:lstStyle/>
          <a:p>
            <a:r>
              <a:rPr lang="en-US" b="1" dirty="0"/>
              <a:t>Overview of </a:t>
            </a:r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7213273"/>
              </p:ext>
            </p:extLst>
          </p:nvPr>
        </p:nvGraphicFramePr>
        <p:xfrm>
          <a:off x="2133600" y="1066800"/>
          <a:ext cx="5562600" cy="48190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82655"/>
                <a:gridCol w="1179945"/>
              </a:tblGrid>
              <a:tr h="403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90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90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General Comments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4908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Business Ownership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System Design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Communication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Security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Testing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Data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  <a:tr h="353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</a:rPr>
                        <a:t>Leadership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434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</a:t>
            </a:r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5906150"/>
              </p:ext>
            </p:extLst>
          </p:nvPr>
        </p:nvGraphicFramePr>
        <p:xfrm>
          <a:off x="238905" y="282627"/>
          <a:ext cx="8666189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44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8530645"/>
              </p:ext>
            </p:extLst>
          </p:nvPr>
        </p:nvGraphicFramePr>
        <p:xfrm>
          <a:off x="238905" y="282627"/>
          <a:ext cx="8666189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5257800" cy="8382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Results by Group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828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7" cy="2173287"/>
          </a:xfrm>
        </p:spPr>
        <p:txBody>
          <a:bodyPr/>
          <a:lstStyle/>
          <a:p>
            <a:r>
              <a:rPr lang="en-US" dirty="0" smtClean="0"/>
              <a:t>What  readiness questions do you think we could answer?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1143000"/>
          </a:xfrm>
        </p:spPr>
        <p:txBody>
          <a:bodyPr/>
          <a:lstStyle/>
          <a:p>
            <a:r>
              <a:rPr lang="en-US" b="1" dirty="0" smtClean="0"/>
              <a:t>Focus Groups Results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/>
          <a:lstStyle/>
          <a:p>
            <a:r>
              <a:rPr lang="en-US" dirty="0" smtClean="0"/>
              <a:t>Are there critical defects not being escalated?</a:t>
            </a:r>
            <a:endParaRPr lang="en-US" dirty="0"/>
          </a:p>
          <a:p>
            <a:r>
              <a:rPr lang="en-US" dirty="0" smtClean="0"/>
              <a:t>How deep and broad has the adoption been?</a:t>
            </a:r>
          </a:p>
          <a:p>
            <a:r>
              <a:rPr lang="en-US" dirty="0" smtClean="0"/>
              <a:t>Are there implications for future implementations based upon results?</a:t>
            </a:r>
          </a:p>
          <a:p>
            <a:r>
              <a:rPr lang="en-US" dirty="0" smtClean="0"/>
              <a:t>Are there processes that can be improved to support future implementations?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8185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990600" y="304800"/>
            <a:ext cx="7848600" cy="1143000"/>
          </a:xfrm>
        </p:spPr>
        <p:txBody>
          <a:bodyPr/>
          <a:lstStyle/>
          <a:p>
            <a:pPr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Take Away: Measuring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066800"/>
            <a:ext cx="7772400" cy="5059363"/>
          </a:xfrm>
          <a:prstGeom prst="rect">
            <a:avLst/>
          </a:prstGeom>
        </p:spPr>
        <p:txBody>
          <a:bodyPr/>
          <a:lstStyle/>
          <a:p>
            <a:pPr marL="230188" lvl="0" indent="-230188" defTabSz="457200" eaLnBrk="1" hangingPunct="1">
              <a:buClr>
                <a:srgbClr val="1B7B8B"/>
              </a:buClr>
              <a:buSzPct val="80000"/>
              <a:buFont typeface="Arial" charset="0"/>
              <a:buChar char="•"/>
            </a:pPr>
            <a:r>
              <a:rPr lang="en-US" sz="2800" dirty="0">
                <a:latin typeface="Arial" charset="0"/>
                <a:ea typeface="ＭＳ Ｐゴシック" charset="-128"/>
                <a:cs typeface="Arial"/>
              </a:rPr>
              <a:t>Survey instruments can measure “the pulse” of  a large  organization’s strengths and weaknesses</a:t>
            </a:r>
          </a:p>
          <a:p>
            <a:pPr marL="230188" lvl="0" indent="-230188" defTabSz="457200" eaLnBrk="1" hangingPunct="1">
              <a:buClr>
                <a:srgbClr val="1B7B8B"/>
              </a:buClr>
              <a:buSzPct val="80000"/>
              <a:buFont typeface="Arial" charset="0"/>
              <a:buChar char="•"/>
            </a:pPr>
            <a:r>
              <a:rPr lang="en-US" sz="2800" dirty="0">
                <a:latin typeface="Arial" charset="0"/>
                <a:ea typeface="ＭＳ Ｐゴシック" charset="-128"/>
                <a:cs typeface="Arial"/>
              </a:rPr>
              <a:t>A more focused tools, a change index, can be an effective intervention to foster change in targeted </a:t>
            </a:r>
            <a:r>
              <a:rPr lang="en-US" sz="2800" dirty="0" smtClean="0">
                <a:latin typeface="Arial" charset="0"/>
                <a:ea typeface="ＭＳ Ｐゴシック" charset="-128"/>
                <a:cs typeface="Arial"/>
              </a:rPr>
              <a:t>populations</a:t>
            </a:r>
          </a:p>
          <a:p>
            <a:pPr marL="230188" lvl="0" indent="-230188" defTabSz="457200" eaLnBrk="1" hangingPunct="1">
              <a:buClr>
                <a:srgbClr val="1B7B8B"/>
              </a:buClr>
              <a:buSzPct val="80000"/>
              <a:buFont typeface="Arial" charset="0"/>
              <a:buChar char="•"/>
            </a:pPr>
            <a:r>
              <a:rPr lang="en-US" sz="2800" dirty="0" smtClean="0">
                <a:latin typeface="Arial" charset="0"/>
                <a:ea typeface="ＭＳ Ｐゴシック" charset="-128"/>
                <a:cs typeface="Arial"/>
              </a:rPr>
              <a:t>Focus Groups can yield details regarding end user experience</a:t>
            </a:r>
            <a:endParaRPr lang="en-US" sz="2800" dirty="0">
              <a:latin typeface="Arial" charset="0"/>
              <a:ea typeface="ＭＳ Ｐゴシック" charset="-128"/>
              <a:cs typeface="Arial"/>
            </a:endParaRPr>
          </a:p>
          <a:p>
            <a:pPr marL="230188" lvl="0" indent="-230188" defTabSz="457200" eaLnBrk="1" hangingPunct="1">
              <a:buClr>
                <a:srgbClr val="1B7B8B"/>
              </a:buClr>
              <a:buSzPct val="80000"/>
              <a:buFont typeface="Arial" charset="0"/>
              <a:buChar char="•"/>
            </a:pPr>
            <a:r>
              <a:rPr lang="en-US" sz="2800" dirty="0">
                <a:latin typeface="Arial" charset="0"/>
                <a:ea typeface="ＭＳ Ｐゴシック" charset="-128"/>
                <a:cs typeface="Arial"/>
              </a:rPr>
              <a:t>Not all measurements yield actionable </a:t>
            </a:r>
            <a:r>
              <a:rPr lang="en-US" sz="2800" dirty="0" smtClean="0">
                <a:latin typeface="Arial" charset="0"/>
                <a:ea typeface="ＭＳ Ｐゴシック" charset="-128"/>
                <a:cs typeface="Arial"/>
              </a:rPr>
              <a:t>intervention</a:t>
            </a:r>
            <a:endParaRPr lang="en-US" sz="2800" dirty="0">
              <a:latin typeface="Arial" charset="0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52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2192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Questions?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637338" cy="1362075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9933"/>
                </a:solidFill>
              </a:rPr>
              <a:t>Header Divider</a:t>
            </a:r>
          </a:p>
        </p:txBody>
      </p:sp>
      <p:pic>
        <p:nvPicPr>
          <p:cNvPr id="5" name="Picture 5" descr="Hu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1641498">
            <a:off x="339725" y="1132284"/>
            <a:ext cx="3505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okl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60144" y="3140516"/>
            <a:ext cx="34258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ru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396"/>
            <a:ext cx="2413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eh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224579">
            <a:off x="5424488" y="1060846"/>
            <a:ext cx="3429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taten Is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5632" y="3240596"/>
            <a:ext cx="34258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03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637338" cy="419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This presentation and </a:t>
            </a:r>
            <a:r>
              <a:rPr lang="en-US" b="1" strike="sngStrike" dirty="0" smtClean="0">
                <a:solidFill>
                  <a:schemeClr val="tx1"/>
                </a:solidFill>
              </a:rPr>
              <a:t>all </a:t>
            </a:r>
            <a:r>
              <a:rPr lang="en-US" b="1" dirty="0" smtClean="0">
                <a:solidFill>
                  <a:srgbClr val="FF0000"/>
                </a:solidFill>
              </a:rPr>
              <a:t>most </a:t>
            </a:r>
            <a:r>
              <a:rPr lang="en-US" b="1" dirty="0" err="1" smtClean="0">
                <a:solidFill>
                  <a:srgbClr val="FF0000"/>
                </a:solidFill>
              </a:rPr>
              <a:t>Educause</a:t>
            </a:r>
            <a:r>
              <a:rPr lang="en-US" b="1" dirty="0" smtClean="0">
                <a:solidFill>
                  <a:srgbClr val="FF0000"/>
                </a:solidFill>
              </a:rPr>
              <a:t> 2012 presentations are available for download from the conference site.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Please also review this and other sessions.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876800"/>
            <a:ext cx="6637338" cy="530225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bg1"/>
                </a:solidFill>
                <a:latin typeface="Arial" charset="0"/>
              </a:rPr>
              <a:t>Presentations from previous meetings are also available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938314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Contacts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35083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None/>
              <a:defRPr/>
            </a:pPr>
            <a:r>
              <a:rPr lang="en-US" dirty="0" smtClean="0">
                <a:latin typeface="Arial" charset="0"/>
              </a:rPr>
              <a:t>Dr. Linda Shatzer</a:t>
            </a:r>
            <a:endParaRPr lang="en-US" dirty="0"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dirty="0" smtClean="0">
                <a:latin typeface="Arial" charset="0"/>
              </a:rPr>
              <a:t>Manager, Change and Organizational Readiness</a:t>
            </a:r>
            <a:endParaRPr lang="en-US" dirty="0">
              <a:latin typeface="Arial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i="1" dirty="0" err="1" smtClean="0">
                <a:latin typeface="Arial" charset="0"/>
              </a:rPr>
              <a:t>linda.shatzer</a:t>
            </a:r>
            <a:r>
              <a:rPr lang="en-US" i="1" dirty="0" err="1" smtClean="0">
                <a:latin typeface="Arial" charset="0"/>
              </a:rPr>
              <a:t>@mail.cuny.edu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           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3770313"/>
            <a:ext cx="77724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Jim Russell</a:t>
            </a: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Academic Integration Manager</a:t>
            </a:r>
          </a:p>
          <a:p>
            <a:pPr marL="640080" lvl="1" indent="-274320" eaLnBrk="1" fontAlgn="auto" hangingPunct="1"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jim.russell</a:t>
            </a:r>
            <a:r>
              <a:rPr lang="en-US" sz="2800" i="1" dirty="0" err="1" smtClean="0">
                <a:solidFill>
                  <a:schemeClr val="tx1"/>
                </a:solidFill>
                <a:latin typeface="Arial" charset="0"/>
              </a:rPr>
              <a:t>@mail.cuny.edu</a:t>
            </a:r>
            <a:r>
              <a:rPr lang="en-US" sz="2800" dirty="0" smtClean="0">
                <a:solidFill>
                  <a:schemeClr val="tx1"/>
                </a:solidFill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9239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City University of New York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381125"/>
            <a:ext cx="7848600" cy="4714875"/>
          </a:xfrm>
        </p:spPr>
        <p:txBody>
          <a:bodyPr/>
          <a:lstStyle/>
          <a:p>
            <a:pPr marL="68263" indent="0" eaLnBrk="1" hangingPunct="1">
              <a:buNone/>
            </a:pPr>
            <a:r>
              <a:rPr lang="en-US" sz="2400" dirty="0">
                <a:latin typeface="Arial" charset="0"/>
              </a:rPr>
              <a:t>CUNY is the largest urban public university in the United States:</a:t>
            </a:r>
          </a:p>
          <a:p>
            <a:pPr marL="708026" lvl="1" indent="-342900" eaLnBrk="1" hangingPunct="1"/>
            <a:r>
              <a:rPr lang="en-US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24 </a:t>
            </a:r>
            <a:r>
              <a:rPr lang="en-US" sz="1800" dirty="0">
                <a:latin typeface="Arial" charset="0"/>
              </a:rPr>
              <a:t>Institutions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&gt;271,000 </a:t>
            </a:r>
            <a:r>
              <a:rPr lang="en-US" sz="1800" dirty="0">
                <a:latin typeface="Arial" charset="0"/>
              </a:rPr>
              <a:t>degree-seeking students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&gt;270,000 </a:t>
            </a:r>
            <a:r>
              <a:rPr lang="en-US" sz="1800" dirty="0">
                <a:latin typeface="Arial" charset="0"/>
              </a:rPr>
              <a:t>continuing education students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&gt;7,000 </a:t>
            </a:r>
            <a:r>
              <a:rPr lang="en-US" sz="1800" dirty="0">
                <a:latin typeface="Arial" charset="0"/>
              </a:rPr>
              <a:t>full-time faculty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&gt;10,000 </a:t>
            </a:r>
            <a:r>
              <a:rPr lang="en-US" sz="1800" dirty="0">
                <a:latin typeface="Arial" charset="0"/>
              </a:rPr>
              <a:t>part-time faculty</a:t>
            </a:r>
          </a:p>
          <a:p>
            <a:pPr marL="708026" lvl="1" indent="-342900" eaLnBrk="1" hangingPunct="1"/>
            <a:r>
              <a:rPr lang="en-US" sz="1800" dirty="0" smtClean="0">
                <a:latin typeface="Arial" charset="0"/>
              </a:rPr>
              <a:t>&gt;36,000 </a:t>
            </a:r>
            <a:r>
              <a:rPr lang="en-US" sz="1800" dirty="0">
                <a:latin typeface="Arial" charset="0"/>
              </a:rPr>
              <a:t>employees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1,400 academic programs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200+ associate and baccalaureate degree majors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100+ graduate degree programs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280+ buildings on 23 million square feet of space</a:t>
            </a:r>
          </a:p>
          <a:p>
            <a:pPr marL="708026" lvl="1" indent="-342900" eaLnBrk="1" hangingPunct="1"/>
            <a:r>
              <a:rPr lang="en-US" sz="1800" dirty="0">
                <a:latin typeface="Arial" charset="0"/>
              </a:rPr>
              <a:t> 641+ acres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848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Change is a process, not an event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696200" cy="2133600"/>
          </a:xfrm>
        </p:spPr>
        <p:txBody>
          <a:bodyPr/>
          <a:lstStyle/>
          <a:p>
            <a:r>
              <a:rPr lang="en-US" sz="2400" dirty="0" smtClean="0"/>
              <a:t>Change is the </a:t>
            </a:r>
            <a:r>
              <a:rPr lang="en-US" sz="2400" i="1" dirty="0" smtClean="0"/>
              <a:t>process</a:t>
            </a:r>
            <a:r>
              <a:rPr lang="en-US" sz="2400" dirty="0" smtClean="0"/>
              <a:t> of reducing commitment to the way things are and increasing commitment to the way things will be</a:t>
            </a:r>
          </a:p>
          <a:p>
            <a:r>
              <a:rPr lang="en-US" sz="2400" dirty="0" smtClean="0"/>
              <a:t>Pain: Moving away from the Status Quo</a:t>
            </a:r>
          </a:p>
          <a:p>
            <a:r>
              <a:rPr lang="en-US" sz="2400" dirty="0" smtClean="0"/>
              <a:t>Remedy: Shared vision of a Desired State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0" y="3200400"/>
            <a:ext cx="6248400" cy="2971800"/>
            <a:chOff x="2057400" y="3886200"/>
            <a:chExt cx="5334000" cy="2286000"/>
          </a:xfrm>
        </p:grpSpPr>
        <p:sp>
          <p:nvSpPr>
            <p:cNvPr id="6149" name="Rectangle 14"/>
            <p:cNvSpPr>
              <a:spLocks noChangeArrowheads="1"/>
            </p:cNvSpPr>
            <p:nvPr/>
          </p:nvSpPr>
          <p:spPr bwMode="auto">
            <a:xfrm>
              <a:off x="2057400" y="3886200"/>
              <a:ext cx="5334000" cy="2286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Oval 4"/>
            <p:cNvSpPr>
              <a:spLocks noChangeArrowheads="1"/>
            </p:cNvSpPr>
            <p:nvPr/>
          </p:nvSpPr>
          <p:spPr bwMode="auto">
            <a:xfrm>
              <a:off x="2286000" y="4419600"/>
              <a:ext cx="1066800" cy="1066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Oval 5"/>
            <p:cNvSpPr>
              <a:spLocks noChangeArrowheads="1"/>
            </p:cNvSpPr>
            <p:nvPr/>
          </p:nvSpPr>
          <p:spPr bwMode="auto">
            <a:xfrm>
              <a:off x="6096000" y="4343400"/>
              <a:ext cx="1066800" cy="106680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AutoShape 6"/>
            <p:cNvSpPr>
              <a:spLocks noChangeArrowheads="1"/>
            </p:cNvSpPr>
            <p:nvPr/>
          </p:nvSpPr>
          <p:spPr bwMode="auto">
            <a:xfrm>
              <a:off x="3962400" y="4114800"/>
              <a:ext cx="1371600" cy="1447800"/>
            </a:xfrm>
            <a:prstGeom prst="diamond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7"/>
            <p:cNvSpPr>
              <a:spLocks noChangeShapeType="1"/>
            </p:cNvSpPr>
            <p:nvPr/>
          </p:nvSpPr>
          <p:spPr bwMode="auto">
            <a:xfrm>
              <a:off x="3429000" y="4876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5410200" y="4876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2438400" y="4724400"/>
              <a:ext cx="755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/>
                <a:t>Current </a:t>
              </a:r>
            </a:p>
            <a:p>
              <a:pPr algn="ctr"/>
              <a:r>
                <a:rPr lang="en-US" sz="1200" b="1"/>
                <a:t>State</a:t>
              </a:r>
            </a:p>
          </p:txBody>
        </p:sp>
        <p:sp>
          <p:nvSpPr>
            <p:cNvPr id="6156" name="Text Box 10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633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/>
                <a:t>Future</a:t>
              </a:r>
            </a:p>
            <a:p>
              <a:pPr algn="ctr"/>
              <a:r>
                <a:rPr lang="en-US" sz="1200" b="1"/>
                <a:t>State</a:t>
              </a:r>
            </a:p>
          </p:txBody>
        </p:sp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4191000" y="4648200"/>
              <a:ext cx="869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200" b="1"/>
                <a:t>Transition</a:t>
              </a:r>
            </a:p>
            <a:p>
              <a:pPr algn="ctr"/>
              <a:r>
                <a:rPr lang="en-US" sz="1200" b="1"/>
                <a:t>State</a:t>
              </a:r>
            </a:p>
          </p:txBody>
        </p:sp>
        <p:sp>
          <p:nvSpPr>
            <p:cNvPr id="6158" name="Text Box 12"/>
            <p:cNvSpPr txBox="1">
              <a:spLocks noChangeArrowheads="1"/>
            </p:cNvSpPr>
            <p:nvPr/>
          </p:nvSpPr>
          <p:spPr bwMode="auto">
            <a:xfrm>
              <a:off x="2209800" y="5715000"/>
              <a:ext cx="4994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/>
                <a:t>       </a:t>
              </a:r>
              <a:r>
                <a:rPr lang="en-US" sz="1400" b="1"/>
                <a:t>Pain                             Prerequisites                            Remedy</a:t>
              </a: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>
              <a:off x="3124200" y="58674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5410200" y="5867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291511" y="6315596"/>
            <a:ext cx="34797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i="1" dirty="0" err="1"/>
              <a:t>Lewin’s</a:t>
            </a:r>
            <a:r>
              <a:rPr lang="en-US" sz="1600" b="1" i="1" dirty="0"/>
              <a:t> Force Field Model of Change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87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533400"/>
            <a:ext cx="7848601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Stages of Change Commitment</a:t>
            </a:r>
          </a:p>
        </p:txBody>
      </p:sp>
      <p:sp>
        <p:nvSpPr>
          <p:cNvPr id="7172" name="Rectangle 44"/>
          <p:cNvSpPr>
            <a:spLocks noChangeArrowheads="1"/>
          </p:cNvSpPr>
          <p:nvPr/>
        </p:nvSpPr>
        <p:spPr bwMode="auto">
          <a:xfrm>
            <a:off x="990600" y="1752600"/>
            <a:ext cx="7848600" cy="152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990600" y="3276600"/>
            <a:ext cx="78486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990600" y="4038600"/>
            <a:ext cx="7848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762000" y="495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 flipV="1">
            <a:off x="685800" y="1905000"/>
            <a:ext cx="76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044700" y="5486400"/>
            <a:ext cx="671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/>
              <a:t>Source: Managing at the Speed of Change, </a:t>
            </a:r>
            <a:r>
              <a:rPr lang="en-US" sz="1800" b="1" i="1" dirty="0" err="1"/>
              <a:t>Derryl</a:t>
            </a:r>
            <a:r>
              <a:rPr lang="en-US" sz="1800" b="1" i="1" dirty="0"/>
              <a:t> Conner, ODR Inc.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Time</a:t>
            </a:r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 rot="-5400000">
            <a:off x="-1000918" y="2601119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/>
              <a:t>Degree of Support for Change</a:t>
            </a:r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 flipV="1">
            <a:off x="1676400" y="1905000"/>
            <a:ext cx="65532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8001000" y="1905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6858000" y="2362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4038600" y="3505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3200400" y="38100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2438400" y="4114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1676400" y="44958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5867400" y="2743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4953000" y="3124200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18"/>
          <p:cNvSpPr txBox="1">
            <a:spLocks noChangeArrowheads="1"/>
          </p:cNvSpPr>
          <p:nvPr/>
        </p:nvSpPr>
        <p:spPr bwMode="auto">
          <a:xfrm>
            <a:off x="990600" y="4419600"/>
            <a:ext cx="70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Contact</a:t>
            </a:r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5105400" y="26670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Adoption</a:t>
            </a: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2057400" y="3733800"/>
            <a:ext cx="1155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Understanding</a:t>
            </a: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1600200" y="4038600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Awareness</a:t>
            </a:r>
          </a:p>
        </p:txBody>
      </p:sp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4038600" y="3048000"/>
            <a:ext cx="928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Installation</a:t>
            </a:r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6858000" y="1828800"/>
            <a:ext cx="115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Internalization</a:t>
            </a:r>
          </a:p>
        </p:txBody>
      </p:sp>
      <p:sp>
        <p:nvSpPr>
          <p:cNvPr id="7195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428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Institutionalization</a:t>
            </a:r>
          </a:p>
        </p:txBody>
      </p:sp>
      <p:sp>
        <p:nvSpPr>
          <p:cNvPr id="7196" name="Text Box 25"/>
          <p:cNvSpPr txBox="1">
            <a:spLocks noChangeArrowheads="1"/>
          </p:cNvSpPr>
          <p:nvPr/>
        </p:nvSpPr>
        <p:spPr bwMode="auto">
          <a:xfrm>
            <a:off x="2590800" y="3429000"/>
            <a:ext cx="1436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/>
              <a:t>Positive Perception</a:t>
            </a:r>
          </a:p>
        </p:txBody>
      </p:sp>
      <p:grpSp>
        <p:nvGrpSpPr>
          <p:cNvPr id="7197" name="Group 49"/>
          <p:cNvGrpSpPr>
            <a:grpSpLocks/>
          </p:cNvGrpSpPr>
          <p:nvPr/>
        </p:nvGrpSpPr>
        <p:grpSpPr bwMode="auto">
          <a:xfrm>
            <a:off x="7239000" y="3733800"/>
            <a:ext cx="1543050" cy="304800"/>
            <a:chOff x="4512" y="3360"/>
            <a:chExt cx="972" cy="192"/>
          </a:xfrm>
        </p:grpSpPr>
        <p:sp>
          <p:nvSpPr>
            <p:cNvPr id="7206" name="Rectangle 48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Text Box 46"/>
            <p:cNvSpPr txBox="1">
              <a:spLocks noChangeArrowheads="1"/>
            </p:cNvSpPr>
            <p:nvPr/>
          </p:nvSpPr>
          <p:spPr bwMode="auto">
            <a:xfrm>
              <a:off x="4512" y="3360"/>
              <a:ext cx="9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Acceptance Phase</a:t>
              </a:r>
            </a:p>
          </p:txBody>
        </p:sp>
      </p:grpSp>
      <p:grpSp>
        <p:nvGrpSpPr>
          <p:cNvPr id="7198" name="Group 50"/>
          <p:cNvGrpSpPr>
            <a:grpSpLocks/>
          </p:cNvGrpSpPr>
          <p:nvPr/>
        </p:nvGrpSpPr>
        <p:grpSpPr bwMode="auto">
          <a:xfrm>
            <a:off x="7239000" y="4343400"/>
            <a:ext cx="1590675" cy="304800"/>
            <a:chOff x="4512" y="3360"/>
            <a:chExt cx="1002" cy="192"/>
          </a:xfrm>
        </p:grpSpPr>
        <p:sp>
          <p:nvSpPr>
            <p:cNvPr id="7204" name="Rectangle 51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52"/>
            <p:cNvSpPr txBox="1">
              <a:spLocks noChangeArrowheads="1"/>
            </p:cNvSpPr>
            <p:nvPr/>
          </p:nvSpPr>
          <p:spPr bwMode="auto">
            <a:xfrm>
              <a:off x="4512" y="3360"/>
              <a:ext cx="10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Preparation Phase</a:t>
              </a:r>
            </a:p>
          </p:txBody>
        </p:sp>
      </p:grpSp>
      <p:grpSp>
        <p:nvGrpSpPr>
          <p:cNvPr id="7199" name="Group 53"/>
          <p:cNvGrpSpPr>
            <a:grpSpLocks/>
          </p:cNvGrpSpPr>
          <p:nvPr/>
        </p:nvGrpSpPr>
        <p:grpSpPr bwMode="auto">
          <a:xfrm>
            <a:off x="7239000" y="2971800"/>
            <a:ext cx="1677988" cy="304800"/>
            <a:chOff x="4512" y="3360"/>
            <a:chExt cx="1057" cy="192"/>
          </a:xfrm>
        </p:grpSpPr>
        <p:sp>
          <p:nvSpPr>
            <p:cNvPr id="7202" name="Rectangle 54"/>
            <p:cNvSpPr>
              <a:spLocks noChangeArrowheads="1"/>
            </p:cNvSpPr>
            <p:nvPr/>
          </p:nvSpPr>
          <p:spPr bwMode="auto">
            <a:xfrm>
              <a:off x="4560" y="3408"/>
              <a:ext cx="91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55"/>
            <p:cNvSpPr txBox="1">
              <a:spLocks noChangeArrowheads="1"/>
            </p:cNvSpPr>
            <p:nvPr/>
          </p:nvSpPr>
          <p:spPr bwMode="auto">
            <a:xfrm>
              <a:off x="4512" y="3360"/>
              <a:ext cx="10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solidFill>
                    <a:srgbClr val="A50021"/>
                  </a:solidFill>
                </a:rPr>
                <a:t>Commitment Phase</a:t>
              </a:r>
            </a:p>
          </p:txBody>
        </p:sp>
      </p:grpSp>
      <p:sp>
        <p:nvSpPr>
          <p:cNvPr id="7200" name="Text Box 56"/>
          <p:cNvSpPr txBox="1">
            <a:spLocks noChangeArrowheads="1"/>
          </p:cNvSpPr>
          <p:nvPr/>
        </p:nvSpPr>
        <p:spPr bwMode="auto">
          <a:xfrm>
            <a:off x="6019800" y="32766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CC"/>
                </a:solidFill>
              </a:rPr>
              <a:t>Commitment Threshold</a:t>
            </a:r>
          </a:p>
        </p:txBody>
      </p:sp>
      <p:sp>
        <p:nvSpPr>
          <p:cNvPr id="7201" name="Text Box 57"/>
          <p:cNvSpPr txBox="1">
            <a:spLocks noChangeArrowheads="1"/>
          </p:cNvSpPr>
          <p:nvPr/>
        </p:nvSpPr>
        <p:spPr bwMode="auto">
          <a:xfrm>
            <a:off x="6172200" y="4038600"/>
            <a:ext cx="180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 i="1">
                <a:solidFill>
                  <a:srgbClr val="0000FF"/>
                </a:solidFill>
              </a:rPr>
              <a:t>Disposition Threshold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5404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835106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Three Paths to Change Commitment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990600" y="1752600"/>
            <a:ext cx="7391400" cy="152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43"/>
          <p:cNvSpPr>
            <a:spLocks noChangeArrowheads="1"/>
          </p:cNvSpPr>
          <p:nvPr/>
        </p:nvSpPr>
        <p:spPr bwMode="auto">
          <a:xfrm>
            <a:off x="990600" y="3276600"/>
            <a:ext cx="7391400" cy="1066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42"/>
          <p:cNvSpPr>
            <a:spLocks noChangeArrowheads="1"/>
          </p:cNvSpPr>
          <p:nvPr/>
        </p:nvSpPr>
        <p:spPr bwMode="auto">
          <a:xfrm>
            <a:off x="990600" y="4332288"/>
            <a:ext cx="7391400" cy="130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4"/>
          <p:cNvSpPr>
            <a:spLocks noChangeShapeType="1"/>
          </p:cNvSpPr>
          <p:nvPr/>
        </p:nvSpPr>
        <p:spPr bwMode="auto">
          <a:xfrm>
            <a:off x="762000" y="5867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5"/>
          <p:cNvSpPr>
            <a:spLocks noChangeShapeType="1"/>
          </p:cNvSpPr>
          <p:nvPr/>
        </p:nvSpPr>
        <p:spPr bwMode="auto">
          <a:xfrm flipV="1">
            <a:off x="762000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3962400" y="6172200"/>
            <a:ext cx="4754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/>
              <a:t>Source: Adapted from </a:t>
            </a:r>
            <a:r>
              <a:rPr lang="en-US" sz="1800" b="1" i="1" dirty="0" err="1"/>
              <a:t>Derryl</a:t>
            </a:r>
            <a:r>
              <a:rPr lang="en-US" sz="1800" b="1" i="1" dirty="0"/>
              <a:t> Conner, ODR Inc.</a:t>
            </a: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3946525" y="5829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Time</a:t>
            </a:r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 rot="-5400000">
            <a:off x="-1000918" y="3896518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/>
              <a:t>Degree of Support for Change</a:t>
            </a:r>
          </a:p>
        </p:txBody>
      </p:sp>
      <p:sp>
        <p:nvSpPr>
          <p:cNvPr id="8204" name="Text Box 56"/>
          <p:cNvSpPr txBox="1">
            <a:spLocks noChangeArrowheads="1"/>
          </p:cNvSpPr>
          <p:nvPr/>
        </p:nvSpPr>
        <p:spPr bwMode="auto">
          <a:xfrm>
            <a:off x="1049338" y="2298700"/>
            <a:ext cx="1693862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Commitment Phase</a:t>
            </a:r>
          </a:p>
        </p:txBody>
      </p:sp>
      <p:sp>
        <p:nvSpPr>
          <p:cNvPr id="8205" name="Text Box 57"/>
          <p:cNvSpPr txBox="1">
            <a:spLocks noChangeArrowheads="1"/>
          </p:cNvSpPr>
          <p:nvPr/>
        </p:nvSpPr>
        <p:spPr bwMode="auto">
          <a:xfrm>
            <a:off x="1033463" y="3633788"/>
            <a:ext cx="155733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Acceptance Phase</a:t>
            </a:r>
          </a:p>
        </p:txBody>
      </p:sp>
      <p:sp>
        <p:nvSpPr>
          <p:cNvPr id="8206" name="TextBox 1"/>
          <p:cNvSpPr txBox="1">
            <a:spLocks noChangeArrowheads="1"/>
          </p:cNvSpPr>
          <p:nvPr/>
        </p:nvSpPr>
        <p:spPr bwMode="auto">
          <a:xfrm rot="-2400203">
            <a:off x="8291513" y="4824413"/>
            <a:ext cx="842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/>
              <a:t>Prepare</a:t>
            </a:r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 rot="-2400203">
            <a:off x="8228013" y="3617913"/>
            <a:ext cx="765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/>
              <a:t>Accept</a:t>
            </a: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 rot="-2400203">
            <a:off x="8261350" y="2344738"/>
            <a:ext cx="69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1"/>
              <a:t>Adopt</a:t>
            </a:r>
          </a:p>
        </p:txBody>
      </p:sp>
      <p:sp>
        <p:nvSpPr>
          <p:cNvPr id="4" name="Arc 3"/>
          <p:cNvSpPr/>
          <p:nvPr/>
        </p:nvSpPr>
        <p:spPr bwMode="auto">
          <a:xfrm rot="5400000">
            <a:off x="-710406" y="988218"/>
            <a:ext cx="4730750" cy="4570413"/>
          </a:xfrm>
          <a:prstGeom prst="arc">
            <a:avLst>
              <a:gd name="adj1" fmla="val 16178342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Arc 18"/>
          <p:cNvSpPr/>
          <p:nvPr/>
        </p:nvSpPr>
        <p:spPr bwMode="auto">
          <a:xfrm rot="5400000">
            <a:off x="-651668" y="-502444"/>
            <a:ext cx="4730750" cy="7542213"/>
          </a:xfrm>
          <a:prstGeom prst="arc">
            <a:avLst>
              <a:gd name="adj1" fmla="val 16178342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 rot="5400000">
            <a:off x="-2134393" y="-3574257"/>
            <a:ext cx="7315200" cy="11123613"/>
          </a:xfrm>
          <a:prstGeom prst="arc">
            <a:avLst>
              <a:gd name="adj1" fmla="val 16178342"/>
              <a:gd name="adj2" fmla="val 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212" name="TextBox 4"/>
          <p:cNvSpPr txBox="1">
            <a:spLocks noChangeArrowheads="1"/>
          </p:cNvSpPr>
          <p:nvPr/>
        </p:nvSpPr>
        <p:spPr bwMode="auto">
          <a:xfrm>
            <a:off x="3124200" y="2293938"/>
            <a:ext cx="147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I’ll do it but I’ll try to find a way around it.</a:t>
            </a: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4773613" y="257651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I’ll do it but nothing more.</a:t>
            </a: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7137400" y="1752600"/>
            <a:ext cx="1400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I’ll master it, help make it better and improve the student experience.</a:t>
            </a:r>
          </a:p>
        </p:txBody>
      </p:sp>
      <p:sp>
        <p:nvSpPr>
          <p:cNvPr id="8215" name="Text Box 56"/>
          <p:cNvSpPr txBox="1">
            <a:spLocks noChangeArrowheads="1"/>
          </p:cNvSpPr>
          <p:nvPr/>
        </p:nvSpPr>
        <p:spPr bwMode="auto">
          <a:xfrm>
            <a:off x="1033463" y="4800600"/>
            <a:ext cx="160178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Preparation Phase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60800" y="3335338"/>
            <a:ext cx="177800" cy="93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3810000" y="3563938"/>
            <a:ext cx="177800" cy="93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06825" y="3740150"/>
            <a:ext cx="177800" cy="936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4995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russell\AppData\Local\Microsoft\Windows\Temporary Internet Files\Content.IE5\EXAWRIJJ\MC90044128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62990" y="1407359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russell\AppData\Local\Microsoft\Windows\Temporary Internet Files\Content.IE5\XVZ8WMDI\MP90031646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0381" y="3456781"/>
            <a:ext cx="3657600" cy="25352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russell\AppData\Local\Microsoft\Windows\Temporary Internet Files\Content.IE5\EXAWRIJJ\MP9003155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508230" cy="18287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russell\AppData\Local\Microsoft\Windows\Temporary Internet Files\Content.IE5\EXAWRIJJ\MP90034153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3902" y="1223191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russell\AppData\Local\Microsoft\Windows\Temporary Internet Files\Content.IE5\ZQYGU1JT\MP90043837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06189" y="1524000"/>
            <a:ext cx="2916501" cy="3886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533400" y="304800"/>
            <a:ext cx="8229600" cy="1447800"/>
          </a:xfrm>
        </p:spPr>
        <p:txBody>
          <a:bodyPr/>
          <a:lstStyle/>
          <a:p>
            <a:pPr algn="ctr" eaLnBrk="1" hangingPunct="1"/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Measuring Organizational Readiness</a:t>
            </a:r>
            <a:endParaRPr lang="en-US" b="1" cap="none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46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2_CUNYfirst PowerPoint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NYfirst PowerPoint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Grid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Grid">
    <a:fillStyleLst>
      <a:solidFill>
        <a:schemeClr val="phClr"/>
      </a:solidFill>
      <a:solidFill>
        <a:schemeClr val="phClr">
          <a:tint val="50000"/>
        </a:schemeClr>
      </a:solidFill>
      <a:gradFill rotWithShape="1">
        <a:gsLst>
          <a:gs pos="0">
            <a:schemeClr val="phClr"/>
          </a:gs>
          <a:gs pos="90000">
            <a:schemeClr val="phClr">
              <a:shade val="100000"/>
            </a:schemeClr>
          </a:gs>
          <a:gs pos="100000">
            <a:schemeClr val="phClr">
              <a:shade val="85000"/>
            </a:schemeClr>
          </a:gs>
        </a:gsLst>
        <a:path path="circle">
          <a:fillToRect l="100000" t="100000" r="100000" b="100000"/>
        </a:path>
      </a:gra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175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0000"/>
          <a:shade val="93000"/>
          <a:satMod val="15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3000"/>
              <a:satMod val="11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Grid">
    <a:maj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ajorFont>
    <a:minorFont>
      <a:latin typeface="Franklin Gothic Medium"/>
      <a:ea typeface=""/>
      <a:cs typeface=""/>
      <a:font script="Jpan" typeface="HG創英角ｺﾞｼｯｸUB"/>
      <a:font script="Hang" typeface="HY견고딕"/>
      <a:font script="Hans" typeface="微软雅黑"/>
      <a:font script="Hant" typeface="微軟正黑體"/>
      <a:font script="Arab" typeface="Arial Bold"/>
      <a:font script="Hebr" typeface="Arial Bold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 Bold"/>
      <a:font script="Uigh" typeface="Microsoft Uighur"/>
      <a:font script="Geor" typeface="Sylfaen"/>
    </a:minorFont>
  </a:fontScheme>
  <a:fmtScheme name="Grid">
    <a:fillStyleLst>
      <a:solidFill>
        <a:schemeClr val="phClr"/>
      </a:solidFill>
      <a:solidFill>
        <a:schemeClr val="phClr">
          <a:tint val="50000"/>
        </a:schemeClr>
      </a:solidFill>
      <a:gradFill rotWithShape="1">
        <a:gsLst>
          <a:gs pos="0">
            <a:schemeClr val="phClr"/>
          </a:gs>
          <a:gs pos="90000">
            <a:schemeClr val="phClr">
              <a:shade val="100000"/>
            </a:schemeClr>
          </a:gs>
          <a:gs pos="100000">
            <a:schemeClr val="phClr">
              <a:shade val="85000"/>
            </a:schemeClr>
          </a:gs>
        </a:gsLst>
        <a:path path="circle">
          <a:fillToRect l="100000" t="100000" r="100000" b="100000"/>
        </a:path>
      </a:gra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175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0000"/>
          <a:shade val="93000"/>
          <a:satMod val="15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3000"/>
              <a:satMod val="11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4719</TotalTime>
  <Words>1638</Words>
  <Application>Microsoft Office PowerPoint</Application>
  <PresentationFormat>On-screen Show (4:3)</PresentationFormat>
  <Paragraphs>292</Paragraphs>
  <Slides>41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2_CUNYfirst PowerPointTemplate</vt:lpstr>
      <vt:lpstr>3_CUNYfirst PowerPointTemplate</vt:lpstr>
      <vt:lpstr>Excel.Sheet.8</vt:lpstr>
      <vt:lpstr>Ready, Set, Go: Measuring Organizational Readiness in Higher Education</vt:lpstr>
      <vt:lpstr>Your Presenters</vt:lpstr>
      <vt:lpstr>Overview</vt:lpstr>
      <vt:lpstr>Header Divider</vt:lpstr>
      <vt:lpstr>City University of New York</vt:lpstr>
      <vt:lpstr>Change is a process, not an event</vt:lpstr>
      <vt:lpstr>Stages of Change Commitment</vt:lpstr>
      <vt:lpstr>Three Paths to Change Commitment</vt:lpstr>
      <vt:lpstr>Measuring Organizational Readiness</vt:lpstr>
      <vt:lpstr>Slide 10</vt:lpstr>
      <vt:lpstr>Tools for Measuring Readiness</vt:lpstr>
      <vt:lpstr>COMMUNITY SURVEY</vt:lpstr>
      <vt:lpstr>Slide 13</vt:lpstr>
      <vt:lpstr>Slide 14</vt:lpstr>
      <vt:lpstr>Slide 15</vt:lpstr>
      <vt:lpstr>Slide 16</vt:lpstr>
      <vt:lpstr>What  readiness questions do you think we could answer?</vt:lpstr>
      <vt:lpstr>Survey Results</vt:lpstr>
      <vt:lpstr>CHANGE READINESS INDEX</vt:lpstr>
      <vt:lpstr>Stages of Change Commitment</vt:lpstr>
      <vt:lpstr>Change Readiness Index</vt:lpstr>
      <vt:lpstr>CRI – Question Development</vt:lpstr>
      <vt:lpstr>CRI – Quantitative Score</vt:lpstr>
      <vt:lpstr>CRI – Qualitative Score</vt:lpstr>
      <vt:lpstr>CRI – Staffing Evaluation</vt:lpstr>
      <vt:lpstr>CRI – Staffing Evaluation</vt:lpstr>
      <vt:lpstr>CRI – Dashboard</vt:lpstr>
      <vt:lpstr>What  readiness questions do you think we could answer?</vt:lpstr>
      <vt:lpstr>CRI Results</vt:lpstr>
      <vt:lpstr>FOCUS GROUPS</vt:lpstr>
      <vt:lpstr>Stages of Change Commitment</vt:lpstr>
      <vt:lpstr>Post Implementation Focus Groups</vt:lpstr>
      <vt:lpstr>Overview of Results</vt:lpstr>
      <vt:lpstr>Overview of Results</vt:lpstr>
      <vt:lpstr>Results by Group</vt:lpstr>
      <vt:lpstr>What  readiness questions do you think we could answer?</vt:lpstr>
      <vt:lpstr>Focus Groups Results</vt:lpstr>
      <vt:lpstr>Take Away: Measuring</vt:lpstr>
      <vt:lpstr>Questions?</vt:lpstr>
      <vt:lpstr>This presentation and all most Educause 2012 presentations are available for download from the conference site. Please also review this and other sessions.</vt:lpstr>
      <vt:lpstr>Contacts</vt:lpstr>
    </vt:vector>
  </TitlesOfParts>
  <Company>Hewlett-Packard Company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 Goes Here</dc:title>
  <dc:creator>Amy Vitale</dc:creator>
  <cp:lastModifiedBy>CUNY</cp:lastModifiedBy>
  <cp:revision>106</cp:revision>
  <cp:lastPrinted>2012-11-05T20:51:09Z</cp:lastPrinted>
  <dcterms:created xsi:type="dcterms:W3CDTF">2012-11-26T19:22:22Z</dcterms:created>
  <dcterms:modified xsi:type="dcterms:W3CDTF">2012-11-26T19:23:22Z</dcterms:modified>
</cp:coreProperties>
</file>