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50"/>
  </p:notesMasterIdLst>
  <p:sldIdLst>
    <p:sldId id="256" r:id="rId3"/>
    <p:sldId id="306" r:id="rId4"/>
    <p:sldId id="257" r:id="rId5"/>
    <p:sldId id="258" r:id="rId6"/>
    <p:sldId id="259" r:id="rId7"/>
    <p:sldId id="308" r:id="rId8"/>
    <p:sldId id="303" r:id="rId9"/>
    <p:sldId id="263" r:id="rId10"/>
    <p:sldId id="264" r:id="rId11"/>
    <p:sldId id="309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2" r:id="rId29"/>
    <p:sldId id="304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307" r:id="rId41"/>
    <p:sldId id="295" r:id="rId42"/>
    <p:sldId id="296" r:id="rId43"/>
    <p:sldId id="305" r:id="rId44"/>
    <p:sldId id="298" r:id="rId45"/>
    <p:sldId id="299" r:id="rId46"/>
    <p:sldId id="300" r:id="rId47"/>
    <p:sldId id="301" r:id="rId48"/>
    <p:sldId id="302" r:id="rId49"/>
  </p:sldIdLst>
  <p:sldSz cx="9144000" cy="6858000" type="screen4x3"/>
  <p:notesSz cx="7008813" cy="9237663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3600" kern="1200">
        <a:solidFill>
          <a:schemeClr val="bg1"/>
        </a:solidFill>
        <a:latin typeface="Arial" charset="0"/>
        <a:ea typeface="+mn-ea"/>
        <a:cs typeface="Arial Unicode MS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3600" kern="1200">
        <a:solidFill>
          <a:schemeClr val="bg1"/>
        </a:solidFill>
        <a:latin typeface="Arial" charset="0"/>
        <a:ea typeface="+mn-ea"/>
        <a:cs typeface="Arial Unicode MS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3600" kern="1200">
        <a:solidFill>
          <a:schemeClr val="bg1"/>
        </a:solidFill>
        <a:latin typeface="Arial" charset="0"/>
        <a:ea typeface="+mn-ea"/>
        <a:cs typeface="Arial Unicode MS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3600" kern="1200">
        <a:solidFill>
          <a:schemeClr val="bg1"/>
        </a:solidFill>
        <a:latin typeface="Arial" charset="0"/>
        <a:ea typeface="+mn-ea"/>
        <a:cs typeface="Arial Unicode MS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3600" kern="1200">
        <a:solidFill>
          <a:schemeClr val="bg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sz="3600" kern="1200">
        <a:solidFill>
          <a:schemeClr val="bg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sz="3600" kern="1200">
        <a:solidFill>
          <a:schemeClr val="bg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sz="3600" kern="1200">
        <a:solidFill>
          <a:schemeClr val="bg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sz="3600" kern="1200">
        <a:solidFill>
          <a:schemeClr val="bg1"/>
        </a:solidFill>
        <a:latin typeface="Arial" charset="0"/>
        <a:ea typeface="+mn-ea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A541A"/>
    <a:srgbClr val="DB7A2B"/>
    <a:srgbClr val="E9AF7F"/>
    <a:srgbClr val="0E1D0E"/>
    <a:srgbClr val="88C586"/>
    <a:srgbClr val="D2E9D1"/>
    <a:srgbClr val="3741EE"/>
    <a:srgbClr val="76B2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53641" autoAdjust="0"/>
  </p:normalViewPr>
  <p:slideViewPr>
    <p:cSldViewPr>
      <p:cViewPr>
        <p:scale>
          <a:sx n="80" d="100"/>
          <a:sy n="80" d="100"/>
        </p:scale>
        <p:origin x="-1086" y="82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7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1"/>
          <p:cNvSpPr>
            <a:spLocks noChangeArrowheads="1"/>
          </p:cNvSpPr>
          <p:nvPr/>
        </p:nvSpPr>
        <p:spPr bwMode="auto">
          <a:xfrm>
            <a:off x="0" y="0"/>
            <a:ext cx="7008813" cy="923766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0" y="0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3970338" y="0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5388" y="692150"/>
            <a:ext cx="4618037" cy="3462338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01675" y="4387850"/>
            <a:ext cx="5605463" cy="41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1207" name="Text Box 6"/>
          <p:cNvSpPr txBox="1">
            <a:spLocks noChangeArrowheads="1"/>
          </p:cNvSpPr>
          <p:nvPr/>
        </p:nvSpPr>
        <p:spPr bwMode="auto">
          <a:xfrm>
            <a:off x="0" y="8772525"/>
            <a:ext cx="3038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970338" y="8772525"/>
            <a:ext cx="30368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40" tIns="46440" rIns="93240" bIns="46440" numCol="1" anchor="b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42DF3C17-E6B5-4BF7-9AAB-DB2A1404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878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F097EB76-BEF4-4C60-A0C7-ABD40AE76DDC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036AF576-FED5-479D-97ED-A9E5CD2FCF02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10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Put a human face on things—EIA</a:t>
            </a:r>
            <a:r>
              <a:rPr lang="en-US" baseline="0" dirty="0" smtClean="0"/>
              <a:t> leadership team…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Interesting to see where people came from</a:t>
            </a:r>
          </a:p>
          <a:p>
            <a:r>
              <a:rPr lang="en-US" baseline="0" dirty="0" smtClean="0"/>
              <a:t>Steve—Outreach, hired by Mosaic project as a professional trainer</a:t>
            </a:r>
          </a:p>
          <a:p>
            <a:r>
              <a:rPr lang="en-US" baseline="0" dirty="0" smtClean="0"/>
              <a:t>Manav—ETL, hired by project</a:t>
            </a:r>
          </a:p>
          <a:p>
            <a:r>
              <a:rPr lang="en-US" baseline="0" dirty="0" smtClean="0"/>
              <a:t>Rachel—part of legacy DW team, previously in IR </a:t>
            </a:r>
          </a:p>
          <a:p>
            <a:r>
              <a:rPr lang="en-US" baseline="0" dirty="0" smtClean="0"/>
              <a:t>Hank—Mosaic project director…old guy in the middle</a:t>
            </a:r>
          </a:p>
          <a:p>
            <a:r>
              <a:rPr lang="en-US" baseline="0" dirty="0" smtClean="0"/>
              <a:t>Dimuthu—from Chemistry </a:t>
            </a:r>
            <a:r>
              <a:rPr lang="en-US" baseline="0" dirty="0" err="1" smtClean="0"/>
              <a:t>Dept</a:t>
            </a:r>
            <a:endParaRPr lang="en-US" baseline="0" dirty="0" smtClean="0"/>
          </a:p>
          <a:p>
            <a:r>
              <a:rPr lang="en-US" baseline="0" dirty="0" smtClean="0"/>
              <a:t>Simran—from HR decision support</a:t>
            </a:r>
          </a:p>
          <a:p>
            <a:r>
              <a:rPr lang="en-US" baseline="0" dirty="0" smtClean="0"/>
              <a:t>Doug—from Financial Services Tech Team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All but one some prior UA connection, either employee or student</a:t>
            </a:r>
          </a:p>
          <a:p>
            <a:r>
              <a:rPr lang="en-US" baseline="0" dirty="0" smtClean="0"/>
              <a:t>Half had prior DW experience</a:t>
            </a:r>
          </a:p>
          <a:p>
            <a:r>
              <a:rPr lang="en-US" baseline="0" dirty="0" smtClean="0"/>
              <a:t>All are smart, hard-working, imaginative, sometimes silly, determined</a:t>
            </a:r>
          </a:p>
          <a:p>
            <a:endParaRPr lang="en-US" baseline="0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92E35A6E-7637-476B-8275-AC7428AEBAD3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11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2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60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EIA conducted a facilitated planning process about 2 years ago.</a:t>
            </a:r>
          </a:p>
          <a:p>
            <a:r>
              <a:rPr lang="en-US" smtClean="0"/>
              <a:t>Mission statement consciously expresses our values.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52F34F0F-8B8D-4606-B5EE-C237C7DF2808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12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While it varies for each Pillar, we can see that EIA provides probably 80% of the operational reporting for the UA.</a:t>
            </a:r>
          </a:p>
          <a:p>
            <a:r>
              <a:rPr lang="en-US" smtClean="0"/>
              <a:t>PeopleSoft provides some transaction-based reporting capability—we make some use of PS/Query.</a:t>
            </a:r>
          </a:p>
          <a:p>
            <a:r>
              <a:rPr lang="en-US" smtClean="0"/>
              <a:t>Kuali provides no reporting capability, so it’s all provided out of the BI environment.</a:t>
            </a:r>
          </a:p>
          <a:p>
            <a:r>
              <a:rPr lang="en-US" smtClean="0"/>
              <a:t>Note that Space, which is shown here, is comparatively a very small system.  BTW, we use Archibus.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800C2633-51F1-4A4A-9BE6-4278CE06B9B7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13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4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57324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000" dirty="0" smtClean="0">
                <a:solidFill>
                  <a:srgbClr val="19194D"/>
                </a:solidFill>
                <a:latin typeface="Calibri" pitchFamily="34" charset="0"/>
                <a:cs typeface="Calibri" pitchFamily="34" charset="0"/>
              </a:rPr>
              <a:t>Some of these responsibilities are usual, but some perhaps not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000" dirty="0" smtClean="0">
                <a:solidFill>
                  <a:srgbClr val="19194D"/>
                </a:solidFill>
                <a:latin typeface="Calibri" pitchFamily="34" charset="0"/>
                <a:cs typeface="Calibri" pitchFamily="34" charset="0"/>
              </a:rPr>
              <a:t>Interesting to note boundaries between EIA and:</a:t>
            </a:r>
          </a:p>
          <a:p>
            <a:pPr marL="457200" indent="-457200">
              <a:spcBef>
                <a:spcPts val="450"/>
              </a:spcBef>
              <a:buClrTx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000" dirty="0" smtClean="0">
                <a:solidFill>
                  <a:srgbClr val="19194D"/>
                </a:solidFill>
                <a:latin typeface="Calibri" pitchFamily="34" charset="0"/>
                <a:cs typeface="Calibri" pitchFamily="34" charset="0"/>
              </a:rPr>
              <a:t>Tech Infrastructure team</a:t>
            </a:r>
          </a:p>
          <a:p>
            <a:pPr marL="457200" indent="-457200">
              <a:spcBef>
                <a:spcPts val="450"/>
              </a:spcBef>
              <a:buClrTx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000" dirty="0" smtClean="0">
                <a:solidFill>
                  <a:srgbClr val="19194D"/>
                </a:solidFill>
                <a:latin typeface="Calibri" pitchFamily="34" charset="0"/>
                <a:cs typeface="Calibri" pitchFamily="34" charset="0"/>
              </a:rPr>
              <a:t>Applications team</a:t>
            </a:r>
          </a:p>
          <a:p>
            <a:pPr marL="457200" indent="-457200">
              <a:spcBef>
                <a:spcPts val="450"/>
              </a:spcBef>
              <a:buClrTx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000" dirty="0" smtClean="0">
                <a:solidFill>
                  <a:srgbClr val="19194D"/>
                </a:solidFill>
                <a:latin typeface="Calibri" pitchFamily="34" charset="0"/>
                <a:cs typeface="Calibri" pitchFamily="34" charset="0"/>
              </a:rPr>
              <a:t>Colleges and departments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dirty="0" smtClean="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CC14E70F-B351-4698-9A94-50006E3BB1D9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14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EIA reports directly to the CIO, but it is not part of the IT organization.  </a:t>
            </a:r>
          </a:p>
          <a:p>
            <a:r>
              <a:rPr lang="en-US" smtClean="0"/>
              <a:t>IR reports to the Vice Provost for Academic Affairs.</a:t>
            </a:r>
          </a:p>
          <a:p>
            <a:r>
              <a:rPr lang="en-US" smtClean="0"/>
              <a:t>EIA is consciously positioned to sit between the IT organization and the IR organization, closely related to both but separate.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2EAE6213-7D1C-498F-BAEA-176525F2317F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15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Technical component = Sys Admin &amp; ETL teams</a:t>
            </a:r>
          </a:p>
          <a:p>
            <a:r>
              <a:rPr lang="en-US" smtClean="0"/>
              <a:t>Analysis component = Business &amp; Student &amp; Research+ teams</a:t>
            </a:r>
          </a:p>
          <a:p>
            <a:r>
              <a:rPr lang="en-US" smtClean="0"/>
              <a:t>Support component = Outreach</a:t>
            </a:r>
          </a:p>
          <a:p>
            <a:endParaRPr lang="en-US" smtClean="0"/>
          </a:p>
          <a:p>
            <a:r>
              <a:rPr lang="en-US" smtClean="0"/>
              <a:t>Heads of these 6 teams and I constitute the EIA Leadership team</a:t>
            </a:r>
          </a:p>
          <a:p>
            <a:endParaRPr lang="en-US" smtClean="0"/>
          </a:p>
          <a:p>
            <a:r>
              <a:rPr lang="en-US" smtClean="0"/>
              <a:t>Note that there are 3 jointly funded positions.  We may see more of this.</a:t>
            </a:r>
          </a:p>
          <a:p>
            <a:r>
              <a:rPr lang="en-US" smtClean="0"/>
              <a:t>Note some see this as messy, which it can be, but I see it as reflective of the collaboration.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37E851D0-8163-4391-A69F-B84535A178A4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16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40B69D8A-E823-4120-AF71-DD92BB127E55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17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Probably few surprises here…</a:t>
            </a:r>
          </a:p>
          <a:p>
            <a:endParaRPr lang="en-US" smtClean="0"/>
          </a:p>
          <a:p>
            <a:r>
              <a:rPr lang="en-US" smtClean="0"/>
              <a:t>We use IBM DataStage as our ETL tool.  (Currently on Version 8.5, with last bit of 7.5 being converted.)</a:t>
            </a:r>
          </a:p>
          <a:p>
            <a:endParaRPr lang="en-US" smtClean="0"/>
          </a:p>
          <a:p>
            <a:r>
              <a:rPr lang="en-US" smtClean="0"/>
              <a:t>We “stage” the source systems by bringing “copies” of the transactional system tables in as the first step.  </a:t>
            </a:r>
          </a:p>
          <a:p>
            <a:r>
              <a:rPr lang="en-US" smtClean="0"/>
              <a:t>Then we transform, often in multiple steps, into the dimensional models.</a:t>
            </a:r>
          </a:p>
          <a:p>
            <a:endParaRPr lang="en-US" smtClean="0"/>
          </a:p>
          <a:p>
            <a:r>
              <a:rPr lang="en-US" smtClean="0"/>
              <a:t>We use OBIEE as the tool both for centrally produced dashboards and reports, and also for self-service.</a:t>
            </a:r>
          </a:p>
          <a:p>
            <a:endParaRPr lang="en-US" smtClean="0"/>
          </a:p>
          <a:p>
            <a:r>
              <a:rPr lang="en-US" smtClean="0"/>
              <a:t>We also provision access into the data warehouse by other systems, often departmental systems. </a:t>
            </a:r>
          </a:p>
          <a:p>
            <a:r>
              <a:rPr lang="en-US" smtClean="0"/>
              <a:t>In all cases we “register” these usages, and provide specific views to allow us to manage them pretty tightly.</a:t>
            </a:r>
          </a:p>
          <a:p>
            <a:r>
              <a:rPr lang="en-US" smtClean="0"/>
              <a:t>We try to counsel departments away from doing downloads, and instead to stay “behind the firewall.”</a:t>
            </a:r>
          </a:p>
          <a:p>
            <a:r>
              <a:rPr lang="en-US" smtClean="0"/>
              <a:t>We try to be helpful in this regard to make this an easy choice.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0AAF18C3-8F02-40C8-8059-7F69F5FD2CD2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18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Offered here primarily for reference.</a:t>
            </a:r>
          </a:p>
          <a:p>
            <a:endParaRPr lang="en-US" smtClean="0"/>
          </a:p>
          <a:p>
            <a:r>
              <a:rPr lang="en-US" smtClean="0"/>
              <a:t>This is a pretty beefy setup.  </a:t>
            </a:r>
          </a:p>
          <a:p>
            <a:endParaRPr lang="en-US" smtClean="0"/>
          </a:p>
          <a:p>
            <a:r>
              <a:rPr lang="en-US" smtClean="0"/>
              <a:t>We share the RAC with the transactional system databases.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B1286637-09AC-446D-A0C5-A80A6D95C4E8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19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Also offered primarily for reference, at least at the detail level.</a:t>
            </a:r>
          </a:p>
          <a:p>
            <a:endParaRPr lang="en-US" smtClean="0"/>
          </a:p>
          <a:p>
            <a:r>
              <a:rPr lang="en-US" smtClean="0"/>
              <a:t>At the overall level, we see that the warehouse plays a very important role from an integration standpoint.  </a:t>
            </a:r>
          </a:p>
          <a:p>
            <a:r>
              <a:rPr lang="en-US" smtClean="0"/>
              <a:t>It functions as a reference data hub.</a:t>
            </a:r>
          </a:p>
          <a:p>
            <a:r>
              <a:rPr lang="en-US" smtClean="0"/>
              <a:t>The direct system to system interfaces are almost all transactional feeds.</a:t>
            </a:r>
          </a:p>
          <a:p>
            <a:r>
              <a:rPr lang="en-US" smtClean="0"/>
              <a:t>When System A needs reference info from System B, it gets it thru the data warehouse.</a:t>
            </a:r>
          </a:p>
          <a:p>
            <a:r>
              <a:rPr lang="en-US" smtClean="0"/>
              <a:t>Very very few cases where we permit System A to directly access the database in System B.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90DE25D1-A1F0-4291-B580-2D67F45F1C2A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60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REMARKS—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r>
              <a:rPr lang="en-US" baseline="0" dirty="0" smtClean="0"/>
              <a:t>Welcome to those in attendance, both face-to-face and online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Already</a:t>
            </a:r>
            <a:r>
              <a:rPr lang="en-US" baseline="0" dirty="0" smtClean="0"/>
              <a:t> </a:t>
            </a:r>
            <a:r>
              <a:rPr lang="en-US" baseline="0" dirty="0" smtClean="0"/>
              <a:t>seen abstract…I hope to live up to </a:t>
            </a:r>
            <a:r>
              <a:rPr lang="en-US" baseline="0" dirty="0" smtClean="0"/>
              <a:t>it…my goal is to offer our experience as a reference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Lots </a:t>
            </a:r>
            <a:r>
              <a:rPr lang="en-US" baseline="0" dirty="0" smtClean="0"/>
              <a:t>of stuff &amp; I will try to move </a:t>
            </a:r>
            <a:r>
              <a:rPr lang="en-US" baseline="0" dirty="0" smtClean="0"/>
              <a:t>quickly to leave time for questions at the end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smtClean="0"/>
              <a:t>Presentation </a:t>
            </a:r>
            <a:r>
              <a:rPr lang="en-US" baseline="0" dirty="0" smtClean="0"/>
              <a:t>is available on the </a:t>
            </a:r>
            <a:r>
              <a:rPr lang="en-US" baseline="0" dirty="0" err="1" smtClean="0"/>
              <a:t>Educause</a:t>
            </a:r>
            <a:r>
              <a:rPr lang="en-US" baseline="0" dirty="0" smtClean="0"/>
              <a:t> website, including the speaker notes, and you are welcome to use it according to the Creative Commons terms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OK…let’s get going!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r>
              <a:rPr lang="en-US" dirty="0" smtClean="0"/>
              <a:t>As you’ll see BI didn’t really get going during Year 1, so this is really closer to a 3-year period.</a:t>
            </a:r>
          </a:p>
          <a:p>
            <a:r>
              <a:rPr lang="en-US" dirty="0" smtClean="0"/>
              <a:t>A very compressed time that allows us to see the arcs of the various stories with some clarity.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836F7168-A1F0-4D2C-B0E4-EDBF39F15A2C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20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B304166C-042B-4933-90A7-41D8ECB5A77C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21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8374EC6E-FBF8-4F16-A7C4-1705C138E174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22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This dashboard looks innocent enough on the surface.</a:t>
            </a:r>
          </a:p>
          <a:p>
            <a:r>
              <a:rPr lang="en-US" smtClean="0"/>
              <a:t>But it supports analysis of student cohorts.  </a:t>
            </a:r>
          </a:p>
          <a:p>
            <a:r>
              <a:rPr lang="en-US" smtClean="0"/>
              <a:t>Exploits some new features in OBIEE, and allows users to organize and drill down to the student level.</a:t>
            </a:r>
          </a:p>
          <a:p>
            <a:r>
              <a:rPr lang="en-US" smtClean="0"/>
              <a:t>It helps answer questions about the fate going forward of a given student cohort.</a:t>
            </a:r>
          </a:p>
          <a:p>
            <a:r>
              <a:rPr lang="en-US" smtClean="0"/>
              <a:t>In the future, we will look backwards and be able to ask questions about where a given student cohort came from, to speak.</a:t>
            </a:r>
          </a:p>
          <a:p>
            <a:r>
              <a:rPr lang="en-US" smtClean="0"/>
              <a:t>This was the #1 need as cited by the Deans.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4D59591C-936A-4881-BF10-DC2245A75331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23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dirty="0" smtClean="0"/>
              <a:t>Another new capability….</a:t>
            </a:r>
          </a:p>
          <a:p>
            <a:pPr>
              <a:defRPr/>
            </a:pPr>
            <a:r>
              <a:rPr lang="en-US" dirty="0" smtClean="0"/>
              <a:t>This dashboard links a number of different kinds of information for a snapshot look at any organizational unit to show the full set of resources available.</a:t>
            </a:r>
          </a:p>
          <a:p>
            <a:pPr>
              <a:defRPr/>
            </a:pPr>
            <a:r>
              <a:rPr lang="en-US" dirty="0" smtClean="0"/>
              <a:t>It links: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Financial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Budget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Employee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Research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Endowment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84D0F382-BD7F-442E-B1BB-8B4C49B58EB4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24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Continuation of previous slide….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874576CB-3EB3-4AA6-B2FB-9AF42DC94B49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25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This dashboard, also a rich set of information brought together, but only showing the first slide.</a:t>
            </a:r>
          </a:p>
          <a:p>
            <a:r>
              <a:rPr lang="en-US" smtClean="0"/>
              <a:t>It shows financial aspects of Research Awards.</a:t>
            </a:r>
          </a:p>
          <a:p>
            <a:r>
              <a:rPr lang="en-US" smtClean="0"/>
              <a:t>We want/need to do more in terms of graphical display, and this dashboard is trying to get going in that direction.</a:t>
            </a:r>
          </a:p>
          <a:p>
            <a:r>
              <a:rPr lang="en-US" smtClean="0"/>
              <a:t>By accident (I think) the auto-generated colors happen to be the UA colors.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E6C07F23-5DD1-4CB6-B1D0-6DF2F8CEB5B6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26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This is one of our oldest dashboards.</a:t>
            </a:r>
          </a:p>
          <a:p>
            <a:r>
              <a:rPr lang="en-US" smtClean="0"/>
              <a:t>We don’t do it often, but this dashboard drills directly into the transaction system.</a:t>
            </a:r>
          </a:p>
          <a:p>
            <a:r>
              <a:rPr lang="en-US" smtClean="0"/>
              <a:t>Its purpose is to help in the time approval process as part of the payroll cycle.</a:t>
            </a:r>
          </a:p>
          <a:p>
            <a:r>
              <a:rPr lang="en-US" smtClean="0"/>
              <a:t>PeopleSoft is fairly rich in this regard, but this was added, and is a pretty popular dashboard.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2CC89C99-36A8-4AB0-BDE8-C64C5BA4E488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27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FB6B3504-68F3-48A1-A773-3D3E71D8F2F8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28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702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Operational = conducting the business (often day to day)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Management = overseeing the business (often monthly or annually)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Strategic = planning the business with an eye toward </a:t>
            </a:r>
            <a:r>
              <a:rPr lang="en-US" dirty="0" err="1" smtClean="0">
                <a:latin typeface="Arial" charset="0"/>
                <a:cs typeface="Arial Unicode MS" charset="0"/>
              </a:rPr>
              <a:t>changine</a:t>
            </a:r>
            <a:endParaRPr lang="en-US" dirty="0" smtClean="0">
              <a:latin typeface="Arial" charset="0"/>
              <a:cs typeface="Arial Unicode MS" charset="0"/>
            </a:endParaRP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 smtClean="0">
              <a:latin typeface="Arial" charset="0"/>
              <a:cs typeface="Arial Unicode MS" charset="0"/>
            </a:endParaRP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These 3 layers form a rough continuum with a lot of gray in between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 smtClean="0">
              <a:latin typeface="Arial" charset="0"/>
              <a:cs typeface="Arial Unicode MS" charset="0"/>
            </a:endParaRP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Found it useful in a few important cases to create quasi-dimensional models which are a hybrid of dimensional models and flattened reporting models, e.g., employee profile, student profile, etc.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 smtClean="0">
              <a:latin typeface="Arial" charset="0"/>
              <a:cs typeface="Arial Unicode MS" charset="0"/>
            </a:endParaRP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HR &amp; Student – used some delivered content, but evolved away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Started with some delivered ETL &amp; dimensions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Delivered ETL did not handle deletes 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" charset="0"/>
              </a:rPr>
              <a:t>Overall inexperienced team with a few veterans and consultant guidance at </a:t>
            </a:r>
            <a:r>
              <a:rPr lang="en-US" dirty="0" smtClean="0">
                <a:latin typeface="Arial" charset="0"/>
                <a:cs typeface="Arial Unicode MS" charset="0"/>
              </a:rPr>
              <a:t> the outset on the functional side for HR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Financials – attempted a requirements-based approach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Specified 200+ reports based on analysis of 1000 previous system reports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Quickly moved to an iterative rapid turnaround approach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Spec’s did not represent broad campus needs, despite our efforts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Research – essentially new capability…from scratch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Iterative approach working closely with Sponsored Projects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 smtClean="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4A0C52F7-6048-48CA-8932-7538DCBF1059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29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46881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latin typeface="Arial" charset="0"/>
                <a:cs typeface="Arial Unicode MS" charset="0"/>
              </a:rPr>
              <a:t>Requirements/Specification-based approach not effective</a:t>
            </a:r>
          </a:p>
          <a:p>
            <a:pPr>
              <a:spcBef>
                <a:spcPts val="450"/>
              </a:spcBef>
              <a:buClrTx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latin typeface="Arial" charset="0"/>
                <a:cs typeface="Arial Unicode MS" charset="0"/>
              </a:rPr>
              <a:t>	-  </a:t>
            </a:r>
            <a:r>
              <a:rPr lang="en-US" dirty="0" err="1" smtClean="0">
                <a:latin typeface="Arial" charset="0"/>
                <a:cs typeface="Arial Unicode MS" charset="0"/>
              </a:rPr>
              <a:t>Spec’ed</a:t>
            </a:r>
            <a:r>
              <a:rPr lang="en-US" dirty="0" smtClean="0">
                <a:latin typeface="Arial" charset="0"/>
                <a:cs typeface="Arial Unicode MS" charset="0"/>
              </a:rPr>
              <a:t> 200+ reports from previous system 1000+ reports</a:t>
            </a:r>
          </a:p>
          <a:p>
            <a:pPr marL="171450" indent="-171450">
              <a:spcBef>
                <a:spcPts val="450"/>
              </a:spcBef>
              <a:buClrTx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latin typeface="Arial" charset="0"/>
                <a:cs typeface="Arial Unicode MS" charset="0"/>
              </a:rPr>
              <a:t>Built to spec and then immediately started changing pretty significantly</a:t>
            </a:r>
          </a:p>
          <a:p>
            <a:pPr marL="171450" indent="-171450">
              <a:spcBef>
                <a:spcPts val="450"/>
              </a:spcBef>
              <a:buClrTx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latin typeface="Arial" charset="0"/>
                <a:cs typeface="Arial Unicode MS" charset="0"/>
              </a:rPr>
              <a:t>Subject areas did hold up well</a:t>
            </a:r>
          </a:p>
          <a:p>
            <a:pPr marL="171450" indent="-171450">
              <a:spcBef>
                <a:spcPts val="450"/>
              </a:spcBef>
              <a:buClrTx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latin typeface="Arial" charset="0"/>
                <a:cs typeface="Arial Unicode MS" charset="0"/>
              </a:rPr>
              <a:t>Changes made using an iterative approach</a:t>
            </a:r>
          </a:p>
          <a:p>
            <a:pPr marL="171450" indent="-171450">
              <a:spcBef>
                <a:spcPts val="450"/>
              </a:spcBef>
              <a:buClrTx/>
              <a:buFontTx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dirty="0" smtClean="0">
              <a:latin typeface="Arial" charset="0"/>
              <a:cs typeface="Arial Unicode MS" charset="0"/>
            </a:endParaRP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latin typeface="Arial" charset="0"/>
                <a:cs typeface="Arial Unicode MS" charset="0"/>
              </a:rPr>
              <a:t>We don’t have dedicated data modelers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latin typeface="Arial" charset="0"/>
                <a:cs typeface="Arial Unicode MS" charset="0"/>
              </a:rPr>
              <a:t>Core project team = Analyst/PM + ETL specialist + SME (i.e., customer or proxy)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latin typeface="Arial" charset="0"/>
                <a:cs typeface="Arial Unicode MS" charset="0"/>
              </a:rPr>
              <a:t>Dimensional model developed/owned jointly by Analyst &amp; ETL specialist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If subject area is in place, dashboards &amp; reports can be developed and </a:t>
            </a:r>
            <a:r>
              <a:rPr lang="en-US" sz="2000" dirty="0" smtClean="0">
                <a:latin typeface="Arial" charset="0"/>
                <a:cs typeface="Arial Unicode MS" charset="0"/>
              </a:rPr>
              <a:t>changed on the fly &amp; we do this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latin typeface="Arial" charset="0"/>
                <a:cs typeface="Arial" charset="0"/>
              </a:rPr>
              <a:t>We apply rigorous change management to the dimensional model, but </a:t>
            </a:r>
            <a:r>
              <a:rPr lang="en-US" dirty="0" smtClean="0">
                <a:latin typeface="Arial" charset="0"/>
                <a:cs typeface="Arial Unicode MS" charset="0"/>
              </a:rPr>
              <a:t> typically not to the dashboard/report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Analysts are empowered to design &amp; build in pilot (speculative) </a:t>
            </a:r>
            <a:r>
              <a:rPr lang="en-US" sz="2000" dirty="0" smtClean="0">
                <a:latin typeface="Arial" charset="0"/>
                <a:cs typeface="Arial Unicode MS" charset="0"/>
              </a:rPr>
              <a:t>mode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dirty="0" smtClean="0">
                <a:latin typeface="Arial" charset="0"/>
                <a:cs typeface="Arial Unicode MS" charset="0"/>
              </a:rPr>
              <a:t>- Not so much “build it &amp; they will come” as it is experimentation and demonstration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dirty="0" smtClean="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FA0128FA-A22E-4AA8-972D-F5AB35C45626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0F68F22C-94D5-4971-9F58-89C1062FDBCC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30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8545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Workshop Training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Typically 3.5 hours in length, with professional instructor (part of EIA team)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Beginning, Intermediate, and Advanced versions, in UA context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Delivered to 2300+ attendees to date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Online Training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Online versions of most of the above training, delivered via Oracle UPK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600 sessions by 100 users to date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 smtClean="0">
                <a:latin typeface="Arial" charset="0"/>
                <a:cs typeface="Arial" charset="0"/>
              </a:rPr>
              <a:t>EIA Website: </a:t>
            </a:r>
            <a:r>
              <a:rPr lang="en-US" sz="2000" u="sng" dirty="0" smtClean="0">
                <a:solidFill>
                  <a:srgbClr val="009999"/>
                </a:solidFill>
                <a:latin typeface="Arial" charset="0"/>
                <a:cs typeface="Arial Unicode MS" charset="0"/>
              </a:rPr>
              <a:t>http://eia.arizona.edu</a:t>
            </a:r>
            <a:r>
              <a:rPr lang="en-US" dirty="0" smtClean="0">
                <a:latin typeface="Arial" charset="0"/>
                <a:cs typeface="Arial Unicode MS" charset="0"/>
              </a:rPr>
              <a:t>  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Analytics Community – Discussion forum with 800 subscribers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Very active; 24-hour response rule, typically under an hour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Weekly news posting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Additional UA-created, process-specific documentation and videos 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Super-Users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Cross-campus, designated experts at go-live, e.g., major upgrade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Outreach support for colleges/departments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College/Department presentations; onsite small group work sessions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" charset="0"/>
                <a:cs typeface="Arial Unicode MS" charset="0"/>
              </a:rPr>
              <a:t>Office hours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 smtClean="0">
              <a:latin typeface="Arial" charset="0"/>
              <a:cs typeface="Arial Unicode MS" charset="0"/>
            </a:endParaRP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 smtClean="0">
              <a:latin typeface="Arial" charset="0"/>
              <a:cs typeface="Arial Unicode MS" charset="0"/>
            </a:endParaRP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 smtClean="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C0FE5BCC-7103-445B-9ADD-0675568D2F73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31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“Low” targeted at individual users; summary level data; automatic provisioning</a:t>
            </a:r>
          </a:p>
          <a:p>
            <a:endParaRPr lang="en-US" smtClean="0"/>
          </a:p>
          <a:p>
            <a:r>
              <a:rPr lang="en-US" smtClean="0"/>
              <a:t>“Medium” targeted at those with an identified responsibility for functions and/or areas; detail level data; provisioning based on recommendation &amp; approval</a:t>
            </a:r>
          </a:p>
          <a:p>
            <a:r>
              <a:rPr lang="en-US" smtClean="0"/>
              <a:t>Note that Medium is both controlled (business need) and widespread (e.g., business manager)</a:t>
            </a:r>
          </a:p>
          <a:p>
            <a:endParaRPr lang="en-US" smtClean="0"/>
          </a:p>
          <a:p>
            <a:r>
              <a:rPr lang="en-US" smtClean="0"/>
              <a:t>“High” targeted at specific sensitive functions, e.g., Benefits Admin</a:t>
            </a:r>
          </a:p>
          <a:p>
            <a:endParaRPr lang="en-US" smtClean="0"/>
          </a:p>
          <a:p>
            <a:r>
              <a:rPr lang="en-US" smtClean="0"/>
              <a:t>Lack of row-level security implies &amp; promotes transparency across the institution (you can see my data)</a:t>
            </a:r>
          </a:p>
          <a:p>
            <a:r>
              <a:rPr lang="en-US" smtClean="0"/>
              <a:t>Also avoids what can be a very difficult-to-administer program</a:t>
            </a:r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D4249991-2630-4E7D-9183-77E6D563A061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32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Each of our pillar projects uses or even</a:t>
            </a:r>
            <a:r>
              <a:rPr lang="en-US" baseline="0" dirty="0" smtClean="0"/>
              <a:t> </a:t>
            </a:r>
            <a:r>
              <a:rPr lang="en-US" dirty="0" smtClean="0"/>
              <a:t>has its own copy of what might be called “master data” or “common data”.</a:t>
            </a:r>
          </a:p>
          <a:p>
            <a:r>
              <a:rPr lang="en-US" baseline="0" dirty="0" smtClean="0"/>
              <a:t>This applied to: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EmplID</a:t>
            </a:r>
            <a:r>
              <a:rPr lang="en-US" baseline="0" dirty="0" smtClean="0"/>
              <a:t> (used for employees and students)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Account Number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Building Number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College/Division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Department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Etc.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lang="en-US" dirty="0" smtClean="0"/>
              <a:t>Our goal with “common data” was</a:t>
            </a:r>
            <a:r>
              <a:rPr lang="en-US" baseline="0" dirty="0" smtClean="0"/>
              <a:t> that these items would have the same meaning and the same identifiers.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lang="en-US" baseline="0" dirty="0" smtClean="0"/>
              <a:t>Note—this seems obvious, but required significant cross-unit attention to make it come true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lang="en-US" baseline="0" dirty="0" smtClean="0"/>
              <a:t>Org hierarchy was especially challenging.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lang="en-US" baseline="0" dirty="0" smtClean="0"/>
              <a:t>This chart shows how pillars can have different levels in their own hierarchies, but that they must conform at certain key levels: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r>
              <a:rPr lang="en-US" baseline="0" dirty="0" smtClean="0"/>
              <a:t>Overall (maybe ‘campus’ in the future’)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r>
              <a:rPr lang="en-US" baseline="0" dirty="0" smtClean="0"/>
              <a:t>College/Division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-"/>
              <a:tabLst/>
              <a:defRPr/>
            </a:pPr>
            <a:r>
              <a:rPr lang="en-US" baseline="0" dirty="0" smtClean="0"/>
              <a:t>Official Org (aka department)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lang="en-US" baseline="0" dirty="0" smtClean="0"/>
              <a:t>We have an initiative underway to move to even more of a “master data management” approach to this.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504BE7A6-7055-4A2F-B942-67516D935438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33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7AA3838B-FDBD-4A39-A3D6-B1B126E7C9E0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34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Graph covers 3-year period</a:t>
            </a:r>
          </a:p>
          <a:p>
            <a:r>
              <a:rPr lang="en-US" smtClean="0"/>
              <a:t>Big jump at HR go-live</a:t>
            </a:r>
          </a:p>
          <a:p>
            <a:r>
              <a:rPr lang="en-US" smtClean="0"/>
              <a:t>Increases over successive Student go-live</a:t>
            </a:r>
          </a:p>
          <a:p>
            <a:r>
              <a:rPr lang="en-US" smtClean="0"/>
              <a:t>Big spike at Financials go live, then a tapering off</a:t>
            </a:r>
          </a:p>
          <a:p>
            <a:r>
              <a:rPr lang="en-US" smtClean="0"/>
              <a:t>	Attribute to curiosity and possibly confusion over what people now needed to do their job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B9E857BB-D720-4204-971B-C4176081C299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35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Graph covers 2-year period</a:t>
            </a:r>
          </a:p>
          <a:p>
            <a:r>
              <a:rPr lang="en-US" smtClean="0"/>
              <a:t>Steady and gradual growth for HR</a:t>
            </a:r>
          </a:p>
          <a:p>
            <a:r>
              <a:rPr lang="en-US" smtClean="0"/>
              <a:t>Steady and more aggressive growth for Student</a:t>
            </a:r>
          </a:p>
          <a:p>
            <a:r>
              <a:rPr lang="en-US" smtClean="0"/>
              <a:t>Explosive growth for Financials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B6357F44-97E4-4C72-B51D-F34ED4E685FD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36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Graph covers 3-year period</a:t>
            </a:r>
          </a:p>
          <a:p>
            <a:r>
              <a:rPr lang="en-US" smtClean="0"/>
              <a:t>Really shows the load on the DB</a:t>
            </a:r>
          </a:p>
          <a:p>
            <a:r>
              <a:rPr lang="en-US" smtClean="0"/>
              <a:t>Increases at HR and Student, then fairly steady and some decline (attribute to efficiency gains, both technical and people)</a:t>
            </a:r>
          </a:p>
          <a:p>
            <a:r>
              <a:rPr lang="en-US" smtClean="0"/>
              <a:t>Dramatic increase with implementation of Financials</a:t>
            </a:r>
          </a:p>
          <a:p>
            <a:r>
              <a:rPr lang="en-US" smtClean="0"/>
              <a:t>	Note – Financials is currently ¾ of the load…so the go-live meant a quadrupling of the DB load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0DA0F3F4-4D29-4BED-9AE4-85CF376F6D23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37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90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4973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Richest offerings are Employee, Financials, &amp; Student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EIA team also is an aggressive user 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Topped 2000 users per month at one point when Financials went live…settled down at this point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Average query response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HR &amp; Research: 4 seconds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Student &amp; Financial: 13-14 seconds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Note: Timeout set at 3 minutes</a:t>
            </a:r>
          </a:p>
          <a:p>
            <a:pPr marL="457200" lvl="1" indent="0">
              <a:spcBef>
                <a:spcPts val="450"/>
              </a:spcBef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We want to improve on these response times…expect to set a target, e.g., 90% within 10 seconds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Data Warehouse size: ~2GB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Top 10 Pages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Financial: 8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Business Manager Home Page: 2</a:t>
            </a:r>
          </a:p>
          <a:p>
            <a:pPr marL="457200" lvl="1" indent="0">
              <a:spcBef>
                <a:spcPts val="450"/>
              </a:spcBef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Very operational in terms of volume, but that’s different than value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	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mtClean="0">
              <a:latin typeface="Arial" charset="0"/>
              <a:cs typeface="Arial Unicode MS" charset="0"/>
            </a:endParaRP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mtClean="0">
              <a:latin typeface="Arial" charset="0"/>
              <a:cs typeface="Arial Unicode MS" charset="0"/>
            </a:endParaRP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mtClean="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0D3EE1AF-77DF-4A5A-A2C2-FF0ED34710F8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38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4E8E89BE-17A0-4E76-BE0A-D5199494CDF2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39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1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This is the year where we move out of mainly operational reporting into significant strategic reporting.</a:t>
            </a:r>
          </a:p>
          <a:p>
            <a:r>
              <a:rPr lang="en-US" smtClean="0"/>
              <a:t>Management reporting is built on a foundation of operational reporting, and strategic reporting on top of that.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A4C91357-97C7-4ED1-BF99-C20171A39C71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4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7D9193C2-BBF6-4927-B532-12E7E4474CA9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40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Additional data sources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Internal, e.g., Space, Individual Student Degree Plans, Foundation, Alumni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External, e.g., NIH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Dean’s Dashboards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Asked deans: “What do you need to know in order to run your college?”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" charset="0"/>
              </a:rPr>
              <a:t>Top categories: information about Student Cohort (longitudinal), Financial </a:t>
            </a:r>
            <a:r>
              <a:rPr lang="en-US" smtClean="0">
                <a:latin typeface="Arial" charset="0"/>
                <a:cs typeface="Arial Unicode MS" charset="0"/>
              </a:rPr>
              <a:t> Management, Enrollment, Faculty Activity, Graduate College, Research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Resource Profiles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Performance Metrics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Arizona Board of Regents mandated measures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UA-specific measures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Unit level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Seat Projections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C3379F7B-91C3-44F9-BD8F-15F440FCC4CF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41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3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Transition from “operational” to “strategic”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Reactive vs. Proactive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Leadership, methodology, partnership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What dashboards are already available?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Need more effective “catalog”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What data is available and what does it mean?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Need to invest more in “metadata”…currently rely on examples &amp; support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Performance…strain due to growth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ETL: ETL server upgrade, targeted ETL redesign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Query: DB tuning, targeted model redesign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Budget – UA under great budget pressure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Market – BI skills are greatly in demand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Common data, esp. Organizational Hierarchy</a:t>
            </a:r>
          </a:p>
          <a:p>
            <a:pPr marL="457200" lvl="1" indent="0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mtClean="0">
                <a:latin typeface="Arial" charset="0"/>
                <a:cs typeface="Arial Unicode MS" charset="0"/>
              </a:rPr>
              <a:t>Moving towards Master Data Management approach</a:t>
            </a:r>
          </a:p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mtClean="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4D8EFAC9-ECCA-4401-BD4D-D242B9155A5B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42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42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33705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marL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dirty="0" smtClean="0">
                <a:latin typeface="+mj-lt"/>
                <a:cs typeface="Arial Unicode MS" charset="0"/>
              </a:rPr>
              <a:t>Data Stewards at Sub-Pillar level, e.g., Financial Aid, Payroll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+mj-lt"/>
                <a:cs typeface="Arial Unicode MS" charset="0"/>
              </a:rPr>
              <a:t>Access Authorization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+mj-lt"/>
                <a:cs typeface="Arial Unicode MS" charset="0"/>
              </a:rPr>
              <a:t>Data Quality</a:t>
            </a:r>
          </a:p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2000" dirty="0" smtClean="0">
                <a:latin typeface="+mj-lt"/>
                <a:cs typeface="Arial" charset="0"/>
              </a:rPr>
              <a:t>Governance bodies and/or advisory groups at the Pillar level, </a:t>
            </a:r>
            <a:r>
              <a:rPr lang="en-US" sz="2000" dirty="0" smtClean="0">
                <a:latin typeface="+mj-lt"/>
                <a:cs typeface="Arial Unicode MS" charset="0"/>
              </a:rPr>
              <a:t>e.g., Student, Financial, etc.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+mj-lt"/>
                <a:cs typeface="Arial Unicode MS" charset="0"/>
              </a:rPr>
              <a:t>Advice and priority management within Pillar</a:t>
            </a:r>
          </a:p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dirty="0" smtClean="0">
                <a:latin typeface="+mj-lt"/>
                <a:cs typeface="Arial Unicode MS" charset="0"/>
              </a:rPr>
              <a:t>Cross-Pillar working group around Common Data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+mj-lt"/>
                <a:cs typeface="Arial Unicode MS" charset="0"/>
              </a:rPr>
              <a:t>E.g., Organizational Hierarchy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+mj-lt"/>
                <a:cs typeface="Arial Unicode MS" charset="0"/>
              </a:rPr>
              <a:t>Data administration function</a:t>
            </a:r>
          </a:p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2000" dirty="0" smtClean="0">
                <a:latin typeface="+mj-lt"/>
                <a:cs typeface="Arial" charset="0"/>
              </a:rPr>
              <a:t>Dean’s Dashboard (partnership with Provost’s Office &amp; </a:t>
            </a:r>
            <a:r>
              <a:rPr lang="en-US" sz="2000" dirty="0" smtClean="0">
                <a:latin typeface="+mj-lt"/>
                <a:cs typeface="Arial Unicode MS" charset="0"/>
              </a:rPr>
              <a:t>Institutional Research, along with Deans)</a:t>
            </a:r>
          </a:p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2000" dirty="0" smtClean="0">
                <a:latin typeface="+mj-lt"/>
                <a:cs typeface="Arial" charset="0"/>
              </a:rPr>
              <a:t>University-wide BI Governance (BIG) group being set up to </a:t>
            </a:r>
            <a:r>
              <a:rPr lang="en-US" sz="2000" dirty="0" smtClean="0">
                <a:latin typeface="+mj-lt"/>
                <a:cs typeface="Arial Unicode MS" charset="0"/>
              </a:rPr>
              <a:t>replace Mosaic Executive Steering 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+mj-lt"/>
                <a:cs typeface="Arial Unicode MS" charset="0"/>
              </a:rPr>
              <a:t>Roadmap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+mj-lt"/>
                <a:cs typeface="Arial Unicode MS" charset="0"/>
              </a:rPr>
              <a:t>Priorities &amp; Scope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+mj-lt"/>
                <a:cs typeface="Arial Unicode MS" charset="0"/>
              </a:rPr>
              <a:t>Policies &amp; Issue Resolution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6996A0BB-5810-49E5-AC50-7390C586FDD1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43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52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CB862262-D3E7-43CF-ABFE-157B3C849CF2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44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62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marL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Lot of ground in a short period of time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Team maturity is significant and hard-won</a:t>
            </a:r>
          </a:p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2000" dirty="0" smtClean="0">
                <a:latin typeface="+mj-lt"/>
                <a:cs typeface="Arial" charset="0"/>
              </a:rPr>
              <a:t>Underestimated effort and issues involved in delivering </a:t>
            </a:r>
            <a:r>
              <a:rPr lang="en-US" sz="2000" dirty="0" smtClean="0">
                <a:latin typeface="+mj-lt"/>
                <a:cs typeface="Arial Unicode MS" charset="0"/>
              </a:rPr>
              <a:t>operational reporting within the BI framework</a:t>
            </a:r>
          </a:p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Mindful of the significant investment in BI (~$10M over 5 years)</a:t>
            </a:r>
          </a:p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Conscious emphasis on “soft side” 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Training, Communications, &amp; Support for Users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Relationships with Customers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Partnership with other units, especially IR and IT</a:t>
            </a:r>
          </a:p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We are the face of data even as we are not the owners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Leadership role to play in data quality &amp; data usage issues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We are not allowed to say “not my problem”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endParaRPr lang="en-US" sz="2000" dirty="0" smtClean="0">
              <a:latin typeface="+mj-lt"/>
              <a:cs typeface="Arial Unicode MS" charset="0"/>
            </a:endParaRPr>
          </a:p>
          <a:p>
            <a:pPr>
              <a:spcBef>
                <a:spcPts val="450"/>
              </a:spcBef>
              <a:buClrTx/>
              <a:buFontTx/>
              <a:buNone/>
              <a:defRPr/>
            </a:pPr>
            <a:endParaRPr lang="en-US" dirty="0" smtClean="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321C3DBC-B0EC-4D41-800E-FADF25B29FE0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45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72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 marL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Rise of data analyst/data scientist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We need them (recognize, develop, or hire)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We need to support them</a:t>
            </a:r>
          </a:p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Data Visualization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Toolset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Skill</a:t>
            </a:r>
          </a:p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Predictive Analytics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Seat projections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Student success</a:t>
            </a:r>
          </a:p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Clinical Research Data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j-lt"/>
                <a:cs typeface="Arial" charset="0"/>
              </a:rPr>
              <a:t>Early stages of pilot project to build de-identified clinical research database </a:t>
            </a:r>
            <a:r>
              <a:rPr lang="en-US" sz="2000" dirty="0" smtClean="0">
                <a:latin typeface="+mj-lt"/>
                <a:cs typeface="Arial Unicode MS" charset="0"/>
              </a:rPr>
              <a:t> using electronic medical records data and genomic data</a:t>
            </a:r>
          </a:p>
          <a:p>
            <a:pPr>
              <a:spcBef>
                <a:spcPts val="450"/>
              </a:spcBef>
              <a:buClrTx/>
              <a:buFontTx/>
              <a:buNone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Capacity Challenge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Technical Infrastructure will need to expand</a:t>
            </a:r>
          </a:p>
          <a:p>
            <a:pPr lvl="1" indent="0">
              <a:spcBef>
                <a:spcPts val="450"/>
              </a:spcBef>
              <a:buFont typeface="Arial" charset="0"/>
              <a:buChar char="•"/>
              <a:defRPr/>
            </a:pPr>
            <a:r>
              <a:rPr lang="en-US" sz="2000" dirty="0" smtClean="0">
                <a:latin typeface="+mj-lt"/>
                <a:cs typeface="Arial Unicode MS" charset="0"/>
              </a:rPr>
              <a:t>Collaborative approach with other campus units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3FB399A3-153E-4136-9452-DD378CDF8596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46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83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83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2D763779-9832-4F1B-9202-C42E5CA8FEC1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47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93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52D28A9E-B4A4-4956-8F96-E14D7BAD5E46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5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6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0EF84FA8-5E24-4D7F-8959-10CFFD8E80CA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6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I was project director for this project, which we called Mosaic.</a:t>
            </a:r>
          </a:p>
          <a:p>
            <a:r>
              <a:rPr lang="en-US" smtClean="0"/>
              <a:t>Offline questions about Mosaic welcome.</a:t>
            </a:r>
          </a:p>
          <a:p>
            <a:r>
              <a:rPr lang="en-US" smtClean="0"/>
              <a:t>3 years for most of the major go-lives; 5 years for the overall budget, as mandated by our Board of Regents.</a:t>
            </a:r>
          </a:p>
          <a:p>
            <a:r>
              <a:rPr lang="en-US" smtClean="0"/>
              <a:t>Budget was set at $80M + $10M contingency…current projection is ~$86M at end.  Note we are 4 months into Year 5.</a:t>
            </a:r>
          </a:p>
          <a:p>
            <a:r>
              <a:rPr lang="en-US" smtClean="0"/>
              <a:t>Several links to public websites included.  Feel free to browse and make use.  It’s nice to know when that happens, but not necessary.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C1BE29D5-6D36-4A83-AC6B-C2E9892B6B6A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7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Two important points:</a:t>
            </a:r>
          </a:p>
          <a:p>
            <a:r>
              <a:rPr lang="en-US" smtClean="0"/>
              <a:t>This was a very high-level objective</a:t>
            </a:r>
          </a:p>
          <a:p>
            <a:r>
              <a:rPr lang="en-US" smtClean="0"/>
              <a:t>Not driven by risk and compliance concerns, but pulled by opportunity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16A19092-6B11-47BC-9331-3B857797C9BF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8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mtClean="0"/>
              <a:t>Lot of info on this diagram.</a:t>
            </a:r>
          </a:p>
          <a:p>
            <a:r>
              <a:rPr lang="en-US" smtClean="0"/>
              <a:t>Upper half shows the Mosaic main projects with their go live dates.</a:t>
            </a:r>
          </a:p>
          <a:p>
            <a:r>
              <a:rPr lang="en-US" smtClean="0"/>
              <a:t>Lower half shows the corresponding BI efforts, measured here as dollars expended on personnel.</a:t>
            </a:r>
          </a:p>
          <a:p>
            <a:r>
              <a:rPr lang="en-US" smtClean="0"/>
              <a:t>(Note fully burdened employee cost of $100K equates to 1 FTE…so Years 3 &amp; 4 approx. 25 FTE.</a:t>
            </a:r>
          </a:p>
          <a:p>
            <a:endParaRPr lang="en-US" smtClean="0"/>
          </a:p>
          <a:p>
            <a:r>
              <a:rPr lang="en-US" smtClean="0"/>
              <a:t>Early Year 2 big HR go live.</a:t>
            </a:r>
          </a:p>
          <a:p>
            <a:r>
              <a:rPr lang="en-US" smtClean="0"/>
              <a:t>Last half of Year 2 and first half of Year 3 series of Student go lives.</a:t>
            </a:r>
          </a:p>
          <a:p>
            <a:r>
              <a:rPr lang="en-US" smtClean="0"/>
              <a:t>Early Year 4 big Financials go live.</a:t>
            </a:r>
          </a:p>
          <a:p>
            <a:r>
              <a:rPr lang="en-US" smtClean="0"/>
              <a:t>(Research a “back office” go live in late Year 3, but BI portion visible to campus.)</a:t>
            </a:r>
          </a:p>
          <a:p>
            <a:r>
              <a:rPr lang="en-US" smtClean="0"/>
              <a:t>Essentially a series of intense BI activities around HR, then Student, then Financials.</a:t>
            </a:r>
          </a:p>
          <a:p>
            <a:r>
              <a:rPr lang="en-US" smtClean="0"/>
              <a:t>We tried very hard to have BI ready to go on each go live, but that proved impractical or impossible.</a:t>
            </a:r>
          </a:p>
          <a:p>
            <a:r>
              <a:rPr lang="en-US" smtClean="0"/>
              <a:t>So BI tended to lag the go live…and BI expense graph reflects this.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/>
            <a:fld id="{433879DD-0A59-4ECF-B74C-EDFE79B07E21}" type="slidenum">
              <a:rPr lang="en-US" sz="1200" smtClean="0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9</a:t>
            </a:fld>
            <a:endParaRPr lang="en-US" sz="120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2150"/>
            <a:ext cx="4619625" cy="3463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76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E6C6C-0F1C-4724-8855-3ACD6233B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43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E5556-2DCE-4F38-B1B0-01FA8AD741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4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4387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438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34AF9-AD6E-47B7-8363-61D4EA5D3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89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45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47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903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46513" cy="479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914400"/>
            <a:ext cx="3848100" cy="479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1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19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42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146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817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8A5EB-F4A5-44E3-B83B-1175F7C0E6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78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1701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04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4387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438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5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A2A59-5C5E-4411-825A-1AB6EC3BD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4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46513" cy="479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914400"/>
            <a:ext cx="3848100" cy="479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28BD0-A347-4FE2-BC05-478346780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7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1B937-6B68-4892-8F7F-698514646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39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81B53-40B4-4A2D-AB38-F5A38CDF7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74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7116E-F19C-4611-80A4-43488CCD6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6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358A8-A1A1-4C52-A193-825DDA489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1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210A1-D658-4DB3-969D-357B1D877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48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0" y="533400"/>
            <a:ext cx="9144000" cy="632460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FFFFFF">
                  <a:alpha val="92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" t="33069" r="10872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73" t="33069" r="108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847013" cy="479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8382000" y="6477000"/>
            <a:ext cx="608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688B0CB-5D60-4941-9D10-9A875BAEF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Arial Narrow" pitchFamily="34" charset="0"/>
          <a:cs typeface="Arial Unicode M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Arial Narrow" pitchFamily="34" charset="0"/>
          <a:cs typeface="Arial Unicode M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Arial Narrow" pitchFamily="34" charset="0"/>
          <a:cs typeface="Arial Unicode M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Arial Narrow" pitchFamily="34" charset="0"/>
          <a:cs typeface="Arial Unicode M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Arial Narrow" pitchFamily="34" charset="0"/>
          <a:cs typeface="Arial Unicode M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Arial Narrow" pitchFamily="34" charset="0"/>
          <a:cs typeface="Arial Unicode M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Arial Narrow" pitchFamily="34" charset="0"/>
          <a:cs typeface="Arial Unicode M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Arial Narrow" pitchFamily="34" charset="0"/>
          <a:cs typeface="Arial Unicode MS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0"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34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" t="33069" r="10872"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73" t="33069" r="108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847013" cy="479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Arial Narrow" pitchFamily="34" charset="0"/>
          <a:cs typeface="Arial Unicode MS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Arial Narrow" pitchFamily="34" charset="0"/>
          <a:cs typeface="Arial Unicode MS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Arial Narrow" pitchFamily="34" charset="0"/>
          <a:cs typeface="Arial Unicode MS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Arial Narrow" pitchFamily="34" charset="0"/>
          <a:cs typeface="Arial Unicode M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Arial Narrow" pitchFamily="34" charset="0"/>
          <a:cs typeface="Arial Unicode M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Arial Narrow" pitchFamily="34" charset="0"/>
          <a:cs typeface="Arial Unicode M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Arial Narrow" pitchFamily="34" charset="0"/>
          <a:cs typeface="Arial Unicode M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FFFFFF"/>
          </a:solidFill>
          <a:latin typeface="Arial Narrow" pitchFamily="34" charset="0"/>
          <a:cs typeface="Arial Unicode MS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Microsoft_Excel_97-2003_Worksheet1.xls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1.emf"/><Relationship Id="rId4" Type="http://schemas.openxmlformats.org/officeDocument/2006/relationships/package" Target="../embeddings/Microsoft_Excel_Worksheet1.xlsx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7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6.emf"/><Relationship Id="rId4" Type="http://schemas.openxmlformats.org/officeDocument/2006/relationships/oleObject" Target="../embeddings/Microsoft_Excel_97-2003_Worksheet2.xls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7.emf"/><Relationship Id="rId4" Type="http://schemas.openxmlformats.org/officeDocument/2006/relationships/package" Target="../embeddings/Microsoft_Excel_Worksheet2.xlsx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hankc@email.arizona.edu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2305050" y="9525"/>
            <a:ext cx="683895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0" y="906463"/>
            <a:ext cx="9144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Business</a:t>
            </a:r>
            <a:r>
              <a:rPr lang="en-US" sz="2400">
                <a:solidFill>
                  <a:srgbClr val="000000"/>
                </a:solidFill>
              </a:rPr>
              <a:t> Intelligence at the University of Arizona – a Case Study</a:t>
            </a: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655638" y="1570038"/>
            <a:ext cx="32988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>
                <a:solidFill>
                  <a:schemeClr val="tx1"/>
                </a:solidFill>
              </a:rPr>
              <a:t>Educause</a:t>
            </a:r>
            <a:r>
              <a:rPr lang="en-US" sz="2400">
                <a:solidFill>
                  <a:srgbClr val="000000"/>
                </a:solidFill>
              </a:rPr>
              <a:t>, Denver, CO</a:t>
            </a:r>
          </a:p>
          <a:p>
            <a:pPr eaLnBrk="1" hangingPunct="1">
              <a:buClrTx/>
              <a:buFontTx/>
              <a:buNone/>
            </a:pPr>
            <a:r>
              <a:rPr lang="en-US" sz="2400">
                <a:solidFill>
                  <a:srgbClr val="000000"/>
                </a:solidFill>
              </a:rPr>
              <a:t>November 9, 2012</a:t>
            </a: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4918075" y="1570038"/>
            <a:ext cx="3995738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000">
                <a:solidFill>
                  <a:srgbClr val="000000"/>
                </a:solidFill>
              </a:rPr>
              <a:t>Presented by Hank Childers</a:t>
            </a:r>
          </a:p>
          <a:p>
            <a:pPr eaLnBrk="1" hangingPunct="1">
              <a:buClrTx/>
              <a:buFontTx/>
              <a:buNone/>
            </a:pPr>
            <a:r>
              <a:rPr lang="en-US" sz="2000">
                <a:solidFill>
                  <a:srgbClr val="000000"/>
                </a:solidFill>
              </a:rPr>
              <a:t>Senior Director,</a:t>
            </a:r>
          </a:p>
          <a:p>
            <a:pPr eaLnBrk="1" hangingPunct="1">
              <a:buClrTx/>
              <a:buFontTx/>
              <a:buNone/>
            </a:pPr>
            <a:r>
              <a:rPr lang="en-US" sz="2000">
                <a:solidFill>
                  <a:srgbClr val="000000"/>
                </a:solidFill>
              </a:rPr>
              <a:t>Enterprise Information &amp; Analytics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F9ED89E6-0CD1-49C9-94FF-C5CE00B3A829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10</a:t>
            </a:fld>
            <a:endParaRPr lang="en-US" sz="1200" b="1">
              <a:solidFill>
                <a:srgbClr val="000000"/>
              </a:solidFill>
            </a:endParaRPr>
          </a:p>
        </p:txBody>
      </p:sp>
      <p:pic>
        <p:nvPicPr>
          <p:cNvPr id="1229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3613"/>
            <a:ext cx="914400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00375" y="0"/>
            <a:ext cx="6143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EIA </a:t>
            </a:r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LEADERSHIP TEAM</a:t>
            </a:r>
            <a:endParaRPr lang="en-US" sz="2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673100" y="1549400"/>
            <a:ext cx="7848600" cy="4419600"/>
          </a:xfrm>
          <a:prstGeom prst="rect">
            <a:avLst/>
          </a:prstGeom>
          <a:noFill/>
          <a:ln w="763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en-US" sz="2400" dirty="0">
                <a:solidFill>
                  <a:srgbClr val="000000"/>
                </a:solidFill>
              </a:rPr>
              <a:t>“We are </a:t>
            </a:r>
            <a:r>
              <a:rPr lang="en-US" sz="2400" b="1" dirty="0">
                <a:solidFill>
                  <a:srgbClr val="000000"/>
                </a:solidFill>
              </a:rPr>
              <a:t>Enterprise Information &amp; Analytics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eaLnBrk="1" hangingPunct="1">
              <a:spcBef>
                <a:spcPts val="600"/>
              </a:spcBef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“We </a:t>
            </a:r>
            <a:r>
              <a:rPr lang="en-US" sz="2400" dirty="0">
                <a:solidFill>
                  <a:srgbClr val="000000"/>
                </a:solidFill>
              </a:rPr>
              <a:t>construct and reconcile </a:t>
            </a:r>
            <a:r>
              <a:rPr lang="en-US" sz="2400" u="sng" dirty="0">
                <a:solidFill>
                  <a:srgbClr val="000000"/>
                </a:solidFill>
              </a:rPr>
              <a:t>integrated information</a:t>
            </a:r>
            <a:r>
              <a:rPr lang="en-US" sz="2400" dirty="0">
                <a:solidFill>
                  <a:srgbClr val="000000"/>
                </a:solidFill>
              </a:rPr>
              <a:t> in order to provide </a:t>
            </a:r>
            <a:r>
              <a:rPr lang="en-US" sz="2400" u="sng" dirty="0">
                <a:solidFill>
                  <a:srgbClr val="000000"/>
                </a:solidFill>
              </a:rPr>
              <a:t>open</a:t>
            </a:r>
            <a:r>
              <a:rPr lang="en-US" sz="2400" dirty="0">
                <a:solidFill>
                  <a:srgbClr val="000000"/>
                </a:solidFill>
              </a:rPr>
              <a:t> access to </a:t>
            </a:r>
            <a:r>
              <a:rPr lang="en-US" sz="2400" u="sng" dirty="0">
                <a:solidFill>
                  <a:srgbClr val="000000"/>
                </a:solidFill>
              </a:rPr>
              <a:t>trusted</a:t>
            </a:r>
            <a:r>
              <a:rPr lang="en-US" sz="2400" dirty="0">
                <a:solidFill>
                  <a:srgbClr val="000000"/>
                </a:solidFill>
              </a:rPr>
              <a:t> data for campus consumption. We </a:t>
            </a:r>
            <a:r>
              <a:rPr lang="en-US" sz="2400" u="sng" dirty="0">
                <a:solidFill>
                  <a:srgbClr val="000000"/>
                </a:solidFill>
              </a:rPr>
              <a:t>advocate</a:t>
            </a:r>
            <a:r>
              <a:rPr lang="en-US" sz="2400" dirty="0">
                <a:solidFill>
                  <a:srgbClr val="000000"/>
                </a:solidFill>
              </a:rPr>
              <a:t> the use of business intelligence in operational reporting and strategic decision support. We measure our success by our </a:t>
            </a:r>
            <a:r>
              <a:rPr lang="en-US" sz="2400" u="sng" dirty="0">
                <a:solidFill>
                  <a:srgbClr val="000000"/>
                </a:solidFill>
              </a:rPr>
              <a:t>customers' successful use</a:t>
            </a:r>
            <a:r>
              <a:rPr lang="en-US" sz="2400" dirty="0">
                <a:solidFill>
                  <a:srgbClr val="000000"/>
                </a:solidFill>
              </a:rPr>
              <a:t> of and continued interest in our product.” </a:t>
            </a:r>
          </a:p>
          <a:p>
            <a:pPr eaLnBrk="1" hangingPunct="1">
              <a:spcBef>
                <a:spcPts val="600"/>
              </a:spcBef>
              <a:buClrTx/>
              <a:buSzTx/>
              <a:buFontTx/>
              <a:buNone/>
            </a:pPr>
            <a:r>
              <a:rPr lang="en-US" sz="2400" dirty="0">
                <a:solidFill>
                  <a:srgbClr val="000000"/>
                </a:solidFill>
              </a:rPr>
              <a:t>					</a:t>
            </a:r>
            <a:r>
              <a:rPr lang="en-US" sz="1200" dirty="0">
                <a:solidFill>
                  <a:srgbClr val="000000"/>
                </a:solidFill>
              </a:rPr>
              <a:t>(</a:t>
            </a:r>
            <a:r>
              <a:rPr lang="en-US" sz="1200" b="1" i="1" dirty="0">
                <a:solidFill>
                  <a:schemeClr val="tx1"/>
                </a:solidFill>
              </a:rPr>
              <a:t>http://www.eia.arizona.edu/)</a:t>
            </a:r>
            <a:endParaRPr lang="en-US" sz="1200" dirty="0">
              <a:solidFill>
                <a:schemeClr val="tx1"/>
              </a:solidFill>
            </a:endParaRP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0EE5494-A6CD-4A3F-B0BA-9606EE3A69CA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11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3000375" y="0"/>
            <a:ext cx="6143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EIA MISSION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9D60290-270F-4FC0-B6BE-21E02E209991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12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457200" y="5984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2295525" y="0"/>
            <a:ext cx="6848475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EIA PROVIDES REPORTING</a:t>
            </a:r>
          </a:p>
        </p:txBody>
      </p:sp>
      <p:sp>
        <p:nvSpPr>
          <p:cNvPr id="14386" name="Rectangle 50"/>
          <p:cNvSpPr>
            <a:spLocks noChangeArrowheads="1"/>
          </p:cNvSpPr>
          <p:nvPr/>
        </p:nvSpPr>
        <p:spPr bwMode="auto">
          <a:xfrm>
            <a:off x="446088" y="762000"/>
            <a:ext cx="8229600" cy="575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457200" indent="-457200">
              <a:buClr>
                <a:srgbClr val="19194D"/>
              </a:buClr>
              <a:buFont typeface="Arial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Calibri" pitchFamily="34" charset="0"/>
              </a:rPr>
              <a:t>Operational Reporting for Enterprise Systems</a:t>
            </a:r>
          </a:p>
          <a:p>
            <a:pPr>
              <a:buClr>
                <a:srgbClr val="19194D"/>
              </a:buCl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/>
            </a:pPr>
            <a:r>
              <a:rPr lang="en-US" sz="3200" dirty="0">
                <a:solidFill>
                  <a:schemeClr val="tx1"/>
                </a:solidFill>
                <a:latin typeface="+mn-lt"/>
                <a:cs typeface="Calibri" pitchFamily="34" charset="0"/>
              </a:rPr>
              <a:t> </a:t>
            </a:r>
          </a:p>
          <a:p>
            <a:pPr marL="457200" indent="-457200">
              <a:buClr>
                <a:srgbClr val="19194D"/>
              </a:buClr>
              <a:buFont typeface="Arial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/>
            </a:pPr>
            <a:endParaRPr lang="en-US" sz="3200" dirty="0">
              <a:solidFill>
                <a:schemeClr val="tx1"/>
              </a:solidFill>
              <a:latin typeface="+mn-lt"/>
              <a:cs typeface="Calibri" pitchFamily="34" charset="0"/>
            </a:endParaRPr>
          </a:p>
          <a:p>
            <a:pPr marL="457200" indent="-457200">
              <a:buClr>
                <a:srgbClr val="19194D"/>
              </a:buClr>
              <a:buFont typeface="Arial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/>
            </a:pPr>
            <a:endParaRPr lang="en-US" sz="3200" dirty="0">
              <a:solidFill>
                <a:schemeClr val="tx1"/>
              </a:solidFill>
              <a:latin typeface="+mn-lt"/>
              <a:cs typeface="Calibri" pitchFamily="34" charset="0"/>
            </a:endParaRPr>
          </a:p>
          <a:p>
            <a:pPr marL="457200" indent="-457200">
              <a:buClr>
                <a:srgbClr val="19194D"/>
              </a:buClr>
              <a:buFont typeface="Arial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/>
            </a:pPr>
            <a:endParaRPr lang="en-US" sz="3200" dirty="0">
              <a:solidFill>
                <a:schemeClr val="tx1"/>
              </a:solidFill>
              <a:latin typeface="+mn-lt"/>
              <a:cs typeface="Calibri" pitchFamily="34" charset="0"/>
            </a:endParaRPr>
          </a:p>
          <a:p>
            <a:pPr marL="457200" indent="-457200">
              <a:buClr>
                <a:srgbClr val="19194D"/>
              </a:buClr>
              <a:buFont typeface="Arial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/>
            </a:pPr>
            <a:endParaRPr lang="en-US" sz="3200" dirty="0">
              <a:solidFill>
                <a:schemeClr val="tx1"/>
              </a:solidFill>
              <a:latin typeface="+mn-lt"/>
              <a:cs typeface="Calibri" pitchFamily="34" charset="0"/>
            </a:endParaRPr>
          </a:p>
          <a:p>
            <a:pPr marL="457200" indent="-457200">
              <a:buClr>
                <a:srgbClr val="19194D"/>
              </a:buClr>
              <a:buFont typeface="Arial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/>
            </a:pPr>
            <a:endParaRPr lang="en-US" sz="3200" dirty="0">
              <a:solidFill>
                <a:schemeClr val="tx1"/>
              </a:solidFill>
              <a:latin typeface="+mn-lt"/>
              <a:cs typeface="Calibri" pitchFamily="34" charset="0"/>
            </a:endParaRPr>
          </a:p>
          <a:p>
            <a:pPr marL="457200" indent="-457200">
              <a:buClr>
                <a:srgbClr val="19194D"/>
              </a:buClr>
              <a:buFont typeface="Arial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/>
            </a:pPr>
            <a:endParaRPr lang="en-US" sz="3200" dirty="0">
              <a:solidFill>
                <a:schemeClr val="tx1"/>
              </a:solidFill>
              <a:latin typeface="+mn-lt"/>
              <a:cs typeface="Calibri" pitchFamily="34" charset="0"/>
            </a:endParaRPr>
          </a:p>
          <a:p>
            <a:pPr marL="457200" indent="-457200">
              <a:buClr>
                <a:srgbClr val="19194D"/>
              </a:buClr>
              <a:buFont typeface="Arial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/>
            </a:pPr>
            <a:endParaRPr lang="en-US" sz="3200" dirty="0">
              <a:solidFill>
                <a:schemeClr val="tx1"/>
              </a:solidFill>
              <a:latin typeface="+mn-lt"/>
              <a:cs typeface="Calibri" pitchFamily="34" charset="0"/>
            </a:endParaRPr>
          </a:p>
          <a:p>
            <a:pPr marL="457200" indent="-457200">
              <a:buClr>
                <a:srgbClr val="19194D"/>
              </a:buClr>
              <a:buFont typeface="Arial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Calibri" pitchFamily="34" charset="0"/>
              </a:rPr>
              <a:t>Management Reporting </a:t>
            </a:r>
          </a:p>
          <a:p>
            <a:pPr marL="569913" indent="-569913">
              <a:buClr>
                <a:srgbClr val="19194D"/>
              </a:buClr>
              <a:buFont typeface="Arial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/>
            </a:pPr>
            <a:endParaRPr lang="en-US" sz="3200" dirty="0">
              <a:solidFill>
                <a:schemeClr val="tx1"/>
              </a:solidFill>
              <a:latin typeface="+mn-lt"/>
              <a:cs typeface="Calibri" pitchFamily="34" charset="0"/>
            </a:endParaRPr>
          </a:p>
          <a:p>
            <a:pPr marL="457200" indent="-457200">
              <a:buClr>
                <a:srgbClr val="19194D"/>
              </a:buClr>
              <a:buFont typeface="Arial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  <a:tab pos="10628313" algn="l"/>
              </a:tabLst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Calibri" pitchFamily="34" charset="0"/>
              </a:rPr>
              <a:t>Strategic Reporting</a:t>
            </a:r>
          </a:p>
        </p:txBody>
      </p:sp>
      <p:graphicFrame>
        <p:nvGraphicFramePr>
          <p:cNvPr id="14342" name="Object 1"/>
          <p:cNvGraphicFramePr>
            <a:graphicFrameLocks noChangeAspect="1"/>
          </p:cNvGraphicFramePr>
          <p:nvPr/>
        </p:nvGraphicFramePr>
        <p:xfrm>
          <a:off x="838200" y="1169988"/>
          <a:ext cx="6172200" cy="380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6" name="Worksheet" r:id="rId4" imgW="5267437" imgH="3247974" progId="Excel.Sheet.8">
                  <p:embed/>
                </p:oleObj>
              </mc:Choice>
              <mc:Fallback>
                <p:oleObj name="Worksheet" r:id="rId4" imgW="5267437" imgH="3247974" progId="Excel.Shee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169988"/>
                        <a:ext cx="6172200" cy="380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DDCA8DE-80FA-4DE5-AB23-D1E9CAA5A3E0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13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304800" y="787400"/>
            <a:ext cx="7848600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ts val="750"/>
              </a:spcBef>
              <a:buClr>
                <a:srgbClr val="19194D"/>
              </a:buClr>
              <a:buFont typeface="Calibri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Systems Administration for Repository, OBIEE, DataStage (but not Database)</a:t>
            </a:r>
          </a:p>
          <a:p>
            <a:pPr eaLnBrk="1" hangingPunct="1">
              <a:lnSpc>
                <a:spcPts val="2400"/>
              </a:lnSpc>
              <a:spcBef>
                <a:spcPts val="750"/>
              </a:spcBef>
              <a:buClr>
                <a:srgbClr val="19194D"/>
              </a:buClr>
              <a:buFont typeface="Calibri" pitchFamily="34" charset="0"/>
              <a:buChar char="•"/>
            </a:pPr>
            <a:endParaRPr lang="en-US" sz="24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ts val="2400"/>
              </a:lnSpc>
              <a:spcBef>
                <a:spcPts val="750"/>
              </a:spcBef>
              <a:buClr>
                <a:srgbClr val="19194D"/>
              </a:buClr>
              <a:buFont typeface="Calibri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ETL design &amp; development</a:t>
            </a:r>
          </a:p>
          <a:p>
            <a:pPr eaLnBrk="1" hangingPunct="1">
              <a:lnSpc>
                <a:spcPts val="2400"/>
              </a:lnSpc>
              <a:spcBef>
                <a:spcPts val="750"/>
              </a:spcBef>
              <a:buClr>
                <a:srgbClr val="19194D"/>
              </a:buClr>
              <a:buFont typeface="Calibri" pitchFamily="34" charset="0"/>
              <a:buChar char="•"/>
            </a:pPr>
            <a:endParaRPr lang="en-US" sz="24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ts val="2400"/>
              </a:lnSpc>
              <a:spcBef>
                <a:spcPts val="750"/>
              </a:spcBef>
              <a:buClr>
                <a:srgbClr val="19194D"/>
              </a:buClr>
              <a:buFont typeface="Calibri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Analysis, design &amp; development of subject areas, aka dimensional models</a:t>
            </a:r>
          </a:p>
          <a:p>
            <a:pPr eaLnBrk="1" hangingPunct="1">
              <a:lnSpc>
                <a:spcPts val="2400"/>
              </a:lnSpc>
              <a:spcBef>
                <a:spcPts val="750"/>
              </a:spcBef>
              <a:buClr>
                <a:srgbClr val="19194D"/>
              </a:buClr>
              <a:buFont typeface="Calibri" pitchFamily="34" charset="0"/>
              <a:buChar char="•"/>
            </a:pPr>
            <a:endParaRPr lang="en-US" sz="24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ts val="2400"/>
              </a:lnSpc>
              <a:spcBef>
                <a:spcPts val="750"/>
              </a:spcBef>
              <a:buClr>
                <a:srgbClr val="19194D"/>
              </a:buClr>
              <a:buFont typeface="Calibri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Design &amp; development for central dashboards/reports</a:t>
            </a:r>
          </a:p>
          <a:p>
            <a:pPr eaLnBrk="1" hangingPunct="1">
              <a:lnSpc>
                <a:spcPts val="2400"/>
              </a:lnSpc>
              <a:spcBef>
                <a:spcPts val="750"/>
              </a:spcBef>
              <a:buClr>
                <a:srgbClr val="19194D"/>
              </a:buClr>
              <a:buFont typeface="Calibri" pitchFamily="34" charset="0"/>
              <a:buChar char="•"/>
            </a:pPr>
            <a:endParaRPr lang="en-US" sz="24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ts val="2400"/>
              </a:lnSpc>
              <a:spcBef>
                <a:spcPts val="750"/>
              </a:spcBef>
              <a:buClr>
                <a:srgbClr val="19194D"/>
              </a:buClr>
              <a:buFont typeface="Calibri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Support design &amp; development of dashboards/reports by colleges/departments</a:t>
            </a:r>
          </a:p>
          <a:p>
            <a:pPr eaLnBrk="1" hangingPunct="1">
              <a:lnSpc>
                <a:spcPts val="2400"/>
              </a:lnSpc>
              <a:spcBef>
                <a:spcPts val="750"/>
              </a:spcBef>
              <a:buClr>
                <a:srgbClr val="19194D"/>
              </a:buClr>
              <a:buFont typeface="Calibri" pitchFamily="34" charset="0"/>
              <a:buChar char="•"/>
            </a:pPr>
            <a:endParaRPr lang="en-US" sz="24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ts val="2400"/>
              </a:lnSpc>
              <a:spcBef>
                <a:spcPts val="750"/>
              </a:spcBef>
              <a:buClr>
                <a:srgbClr val="19194D"/>
              </a:buClr>
              <a:buFont typeface="Calibri" pitchFamily="34" charset="0"/>
              <a:buChar char="•"/>
            </a:pPr>
            <a:r>
              <a:rPr lang="en-US"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Support connections w/departmental systems</a:t>
            </a:r>
          </a:p>
          <a:p>
            <a:pPr eaLnBrk="1" hangingPunct="1">
              <a:lnSpc>
                <a:spcPct val="90000"/>
              </a:lnSpc>
              <a:spcBef>
                <a:spcPts val="750"/>
              </a:spcBef>
              <a:buClr>
                <a:srgbClr val="19194D"/>
              </a:buClr>
              <a:buFont typeface="Calibri" pitchFamily="34" charset="0"/>
              <a:buNone/>
            </a:pPr>
            <a:endParaRPr lang="en-US" sz="3000">
              <a:solidFill>
                <a:srgbClr val="19194D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2305050" y="0"/>
            <a:ext cx="683895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RESPONSIBILITIES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FCAEBE0-456F-4BCE-A44D-6724FC9AA904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14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352675" y="0"/>
            <a:ext cx="679132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EIA REPORTING STRUCTURE</a:t>
            </a:r>
          </a:p>
        </p:txBody>
      </p:sp>
      <p:graphicFrame>
        <p:nvGraphicFramePr>
          <p:cNvPr id="16388" name="Object 1"/>
          <p:cNvGraphicFramePr>
            <a:graphicFrameLocks noChangeAspect="1"/>
          </p:cNvGraphicFramePr>
          <p:nvPr/>
        </p:nvGraphicFramePr>
        <p:xfrm>
          <a:off x="74613" y="1284288"/>
          <a:ext cx="8580437" cy="450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2" name="Visio" r:id="rId4" imgW="8165981" imgH="4289245" progId="Visio.Drawing.11">
                  <p:embed/>
                </p:oleObj>
              </mc:Choice>
              <mc:Fallback>
                <p:oleObj name="Visio" r:id="rId4" imgW="8165981" imgH="4289245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3" y="1284288"/>
                        <a:ext cx="8580437" cy="450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9236111-2B64-4189-B4F1-13C51BDC5C69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15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2324100" y="0"/>
            <a:ext cx="68199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EIA ORGANIZATIONAL CHART</a:t>
            </a:r>
          </a:p>
        </p:txBody>
      </p:sp>
      <p:graphicFrame>
        <p:nvGraphicFramePr>
          <p:cNvPr id="1741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394867"/>
              </p:ext>
            </p:extLst>
          </p:nvPr>
        </p:nvGraphicFramePr>
        <p:xfrm>
          <a:off x="152400" y="769938"/>
          <a:ext cx="8839200" cy="583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6" name="Visio" r:id="rId4" imgW="7609903" imgH="7368917" progId="Visio.Drawing.11">
                  <p:embed/>
                </p:oleObj>
              </mc:Choice>
              <mc:Fallback>
                <p:oleObj name="Visio" r:id="rId4" imgW="7609903" imgH="7368917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769938"/>
                        <a:ext cx="8839200" cy="583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457200" y="1600200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4000" b="1">
                <a:solidFill>
                  <a:srgbClr val="FF0000"/>
                </a:solidFill>
                <a:latin typeface="Arial Narrow" pitchFamily="34" charset="0"/>
              </a:rPr>
              <a:t>ARCHITECTURE &amp; TECHNOLOGY</a:t>
            </a: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30C0AF1-6596-44D3-AD48-C01F84EFBB60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16</a:t>
            </a:fld>
            <a:endParaRPr lang="en-US" sz="12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942F15A-517B-4503-B247-DC2A3BFB2EAF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17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314575" y="0"/>
            <a:ext cx="682942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BI ARCHITECTURE OVERVIEW</a:t>
            </a:r>
          </a:p>
        </p:txBody>
      </p:sp>
      <p:graphicFrame>
        <p:nvGraphicFramePr>
          <p:cNvPr id="19460" name="Object 1"/>
          <p:cNvGraphicFramePr>
            <a:graphicFrameLocks noChangeAspect="1"/>
          </p:cNvGraphicFramePr>
          <p:nvPr/>
        </p:nvGraphicFramePr>
        <p:xfrm>
          <a:off x="533400" y="646113"/>
          <a:ext cx="8456613" cy="582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Visio" r:id="rId4" imgW="8834291" imgH="6088329" progId="Visio.Drawing.11">
                  <p:embed/>
                </p:oleObj>
              </mc:Choice>
              <mc:Fallback>
                <p:oleObj name="Visio" r:id="rId4" imgW="8834291" imgH="6088329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46113"/>
                        <a:ext cx="8456613" cy="5827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D723324-C14E-4B5F-8A40-EC49FBDDCF71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18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3000375" y="0"/>
            <a:ext cx="6143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TECHNOLOGY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3922713" y="9353550"/>
            <a:ext cx="3646487" cy="4254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  <a:buClrTx/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 servers use RedHat Ent. Linux 5.8</a:t>
            </a:r>
          </a:p>
        </p:txBody>
      </p:sp>
      <p:graphicFrame>
        <p:nvGraphicFramePr>
          <p:cNvPr id="20485" name="Object 1"/>
          <p:cNvGraphicFramePr>
            <a:graphicFrameLocks noChangeAspect="1"/>
          </p:cNvGraphicFramePr>
          <p:nvPr/>
        </p:nvGraphicFramePr>
        <p:xfrm>
          <a:off x="304800" y="696913"/>
          <a:ext cx="7848600" cy="598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9" name="Visio" r:id="rId4" imgW="9670281" imgH="7374976" progId="Visio.Drawing.11">
                  <p:embed/>
                </p:oleObj>
              </mc:Choice>
              <mc:Fallback>
                <p:oleObj name="Visio" r:id="rId4" imgW="9670281" imgH="7374976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96913"/>
                        <a:ext cx="7848600" cy="598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972BB9F-53D2-4AB8-B955-D7BFBF70F901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19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3000375" y="0"/>
            <a:ext cx="6143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DATA INTEGRATION</a:t>
            </a: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3922713" y="9353550"/>
            <a:ext cx="3646487" cy="4254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  <a:buClrTx/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 servers use RedHat Ent. Linux 5.8</a:t>
            </a:r>
          </a:p>
        </p:txBody>
      </p:sp>
      <p:graphicFrame>
        <p:nvGraphicFramePr>
          <p:cNvPr id="21509" name="Object 1"/>
          <p:cNvGraphicFramePr>
            <a:graphicFrameLocks noChangeAspect="1"/>
          </p:cNvGraphicFramePr>
          <p:nvPr/>
        </p:nvGraphicFramePr>
        <p:xfrm>
          <a:off x="228600" y="730250"/>
          <a:ext cx="8686800" cy="605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Visio" r:id="rId4" imgW="8345596" imgH="7207117" progId="Visio.Drawing.11">
                  <p:embed/>
                </p:oleObj>
              </mc:Choice>
              <mc:Fallback>
                <p:oleObj name="Visio" r:id="rId4" imgW="8345596" imgH="7207117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730250"/>
                        <a:ext cx="8686800" cy="605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1085850" y="1295400"/>
            <a:ext cx="6858000" cy="3098800"/>
          </a:xfrm>
          <a:prstGeom prst="rect">
            <a:avLst/>
          </a:prstGeom>
          <a:noFill/>
          <a:ln w="7632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en-US" sz="2400">
                <a:solidFill>
                  <a:srgbClr val="000000"/>
                </a:solidFill>
              </a:rPr>
              <a:t>The University of Arizona has made a significant investment in Business Intelligence over a 4-year period.  This presentation covers objectives, budget, technology, team structure, delivered capabilities, working relationship with campus, approaches taken, issues encountered, quantitative and qualitative results, current initiatives, and ongoing challenges.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FBE58F07-50E1-4562-9A86-91CDDD2D722B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3000375" y="0"/>
            <a:ext cx="6143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ABSTRACT</a:t>
            </a:r>
          </a:p>
        </p:txBody>
      </p:sp>
      <p:sp>
        <p:nvSpPr>
          <p:cNvPr id="4101" name="Rectangle 1"/>
          <p:cNvSpPr>
            <a:spLocks noChangeArrowheads="1"/>
          </p:cNvSpPr>
          <p:nvPr/>
        </p:nvSpPr>
        <p:spPr bwMode="auto">
          <a:xfrm>
            <a:off x="2209800" y="4724400"/>
            <a:ext cx="457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This presentation leaves copyright of the content to the presenter. Unless otherwise noted in the materials, uploaded content carries the </a:t>
            </a:r>
            <a:r>
              <a:rPr lang="en-US" sz="1600" u="sng">
                <a:solidFill>
                  <a:schemeClr val="tx1"/>
                </a:solidFill>
              </a:rPr>
              <a:t>Creative Commons Attribution-NonCommercial-ShareAlike license</a:t>
            </a:r>
            <a:r>
              <a:rPr lang="en-US" sz="1600">
                <a:solidFill>
                  <a:schemeClr val="tx1"/>
                </a:solidFill>
              </a:rPr>
              <a:t>, which grants usage to the general public with the stipulated </a:t>
            </a:r>
            <a:r>
              <a:rPr lang="en-US" sz="1600"/>
              <a:t>criteria.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685800" y="1381125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4000" b="1">
                <a:solidFill>
                  <a:srgbClr val="FF0000"/>
                </a:solidFill>
                <a:latin typeface="Arial Narrow" pitchFamily="34" charset="0"/>
              </a:rPr>
              <a:t>DASHBOARD EXAMPLES from UACCESS ANALYTICS</a:t>
            </a:r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F6FF959E-4AF1-4FF7-A9F0-10ABC930BE5C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20</a:t>
            </a:fld>
            <a:endParaRPr lang="en-US" sz="12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1197E53-9219-459E-806B-23DCD0B6F730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21</a:t>
            </a:fld>
            <a:endParaRPr lang="en-US" sz="1200" b="1">
              <a:solidFill>
                <a:srgbClr val="000000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681038"/>
            <a:ext cx="81153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024063"/>
            <a:ext cx="55530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2738438"/>
            <a:ext cx="2562225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2024063"/>
            <a:ext cx="25622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3000375" y="0"/>
            <a:ext cx="6143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UACCESS LANDING PAGE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D73318D-9DE5-4F74-A3A4-F557B1183B2F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22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1600200" y="0"/>
            <a:ext cx="75438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GRADUATION RATE</a:t>
            </a: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809625"/>
            <a:ext cx="8853488" cy="5613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1"/>
          <p:cNvSpPr>
            <a:spLocks noChangeArrowheads="1"/>
          </p:cNvSpPr>
          <p:nvPr/>
        </p:nvSpPr>
        <p:spPr bwMode="auto">
          <a:xfrm>
            <a:off x="4941888" y="5013325"/>
            <a:ext cx="609600" cy="22860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7C193DBD-B5DA-4DC0-B44A-D76DE73D90DD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23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2286000" y="0"/>
            <a:ext cx="6858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RESOURCE PROFILE 1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769938"/>
            <a:ext cx="8740775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27AA4FB7-5419-4467-BDBE-AA485A041836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24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2200275" y="0"/>
            <a:ext cx="69437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RESOURCE PROFILE 2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739775"/>
            <a:ext cx="8362950" cy="59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869D982-FF97-47AE-835F-FC6ACB42E582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25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2143125" y="0"/>
            <a:ext cx="70008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AWARD DOLLARS</a:t>
            </a:r>
          </a:p>
        </p:txBody>
      </p:sp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762000"/>
            <a:ext cx="8724900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CDFDDED-D256-4FD0-9496-FE09D612BD7D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26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2066925" y="0"/>
            <a:ext cx="70770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TIME &amp; LABOR</a:t>
            </a: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701675"/>
            <a:ext cx="8175625" cy="605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685800" y="1600200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4000" b="1">
                <a:solidFill>
                  <a:srgbClr val="FF0000"/>
                </a:solidFill>
                <a:latin typeface="Arial Narrow" pitchFamily="34" charset="0"/>
              </a:rPr>
              <a:t>METHODS &amp; MADNESS</a:t>
            </a: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778F2FE0-B240-4872-B980-1868B86ED812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27</a:t>
            </a:fld>
            <a:endParaRPr lang="en-US" sz="12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228600" y="914400"/>
            <a:ext cx="8305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marL="741363" indent="-28416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Initially focused on operational reporting, then some management reporting, and later strategic reporting</a:t>
            </a: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ts val="2400"/>
              </a:lnSpc>
              <a:spcBef>
                <a:spcPts val="500"/>
              </a:spcBef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Note that operational reporting delivered using dimensional models (sometimes quasi-dimensional)</a:t>
            </a: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HR &amp; Student – used some delivered content, but evolved away</a:t>
            </a: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Financials – attempted a requirements-based approach</a:t>
            </a: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Research – essentially new capability…from scratch</a:t>
            </a:r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FCB75D3-F84C-490A-BB1C-1EE099D464EB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28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3000375" y="0"/>
            <a:ext cx="6143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DASHBOARD DEVELOPMENT</a:t>
            </a:r>
          </a:p>
        </p:txBody>
      </p:sp>
      <p:cxnSp>
        <p:nvCxnSpPr>
          <p:cNvPr id="30725" name="Straight Arrow Connector 2"/>
          <p:cNvCxnSpPr>
            <a:cxnSpLocks noChangeShapeType="1"/>
          </p:cNvCxnSpPr>
          <p:nvPr/>
        </p:nvCxnSpPr>
        <p:spPr bwMode="auto">
          <a:xfrm flipV="1">
            <a:off x="2667000" y="1600200"/>
            <a:ext cx="1905000" cy="1447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726" name="TextBox 9"/>
          <p:cNvSpPr txBox="1">
            <a:spLocks noChangeArrowheads="1"/>
          </p:cNvSpPr>
          <p:nvPr/>
        </p:nvSpPr>
        <p:spPr bwMode="auto">
          <a:xfrm>
            <a:off x="3197225" y="2603500"/>
            <a:ext cx="1325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Operational</a:t>
            </a:r>
          </a:p>
        </p:txBody>
      </p:sp>
      <p:sp>
        <p:nvSpPr>
          <p:cNvPr id="30727" name="TextBox 13"/>
          <p:cNvSpPr txBox="1">
            <a:spLocks noChangeArrowheads="1"/>
          </p:cNvSpPr>
          <p:nvPr/>
        </p:nvSpPr>
        <p:spPr bwMode="auto">
          <a:xfrm>
            <a:off x="4400550" y="1712913"/>
            <a:ext cx="1063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Strategic</a:t>
            </a:r>
          </a:p>
        </p:txBody>
      </p:sp>
      <p:sp>
        <p:nvSpPr>
          <p:cNvPr id="30728" name="TextBox 14"/>
          <p:cNvSpPr txBox="1">
            <a:spLocks noChangeArrowheads="1"/>
          </p:cNvSpPr>
          <p:nvPr/>
        </p:nvSpPr>
        <p:spPr bwMode="auto">
          <a:xfrm>
            <a:off x="3819525" y="2170113"/>
            <a:ext cx="1438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Management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228600" y="838200"/>
            <a:ext cx="8763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Implemented subject area is the prize asset</a:t>
            </a:r>
          </a:p>
          <a:p>
            <a:pPr marL="0" indent="0" eaLnBrk="1" hangingPunct="1">
              <a:lnSpc>
                <a:spcPts val="2400"/>
              </a:lnSpc>
              <a:spcBef>
                <a:spcPts val="500"/>
              </a:spcBef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Requirements/Specification-based approach not effective</a:t>
            </a:r>
          </a:p>
          <a:p>
            <a:pPr marL="0" indent="0" eaLnBrk="1" hangingPunct="1">
              <a:lnSpc>
                <a:spcPts val="2400"/>
              </a:lnSpc>
              <a:spcBef>
                <a:spcPts val="500"/>
              </a:spcBef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“Build it &amp; they will come” depends on experience/judgment</a:t>
            </a: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We don’t have dedicated data modelers</a:t>
            </a: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If subject area is in place, dashboards &amp; reports can be developed and changed on the fly &amp; we do this</a:t>
            </a: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Analysts are empowered to design &amp; build in pilot (speculative) mode</a:t>
            </a: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500"/>
              </a:spcBef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Projects are best managed by something between “agile” and “iterative”</a:t>
            </a:r>
          </a:p>
          <a:p>
            <a:pPr eaLnBrk="1" hangingPunct="1">
              <a:lnSpc>
                <a:spcPts val="2700"/>
              </a:lnSpc>
              <a:spcBef>
                <a:spcPts val="500"/>
              </a:spcBef>
              <a:buFont typeface="Arial" charset="0"/>
              <a:buNone/>
              <a:defRPr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75AFECF-A362-48FE-867D-8FDF7CA1BAD1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29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3000375" y="0"/>
            <a:ext cx="6143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DEVELOPMENT MUSINGS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685800" y="914400"/>
            <a:ext cx="7848600" cy="506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512763" indent="-512763" eaLnBrk="0" hangingPunct="0">
              <a:tabLst>
                <a:tab pos="1082675" algn="l"/>
                <a:tab pos="1997075" algn="l"/>
                <a:tab pos="2911475" algn="l"/>
                <a:tab pos="3825875" algn="l"/>
                <a:tab pos="4740275" algn="l"/>
                <a:tab pos="5654675" algn="l"/>
                <a:tab pos="6569075" algn="l"/>
                <a:tab pos="7483475" algn="l"/>
                <a:tab pos="8397875" algn="l"/>
                <a:tab pos="9312275" algn="l"/>
                <a:tab pos="1022667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1082675" algn="l"/>
                <a:tab pos="1997075" algn="l"/>
                <a:tab pos="2911475" algn="l"/>
                <a:tab pos="3825875" algn="l"/>
                <a:tab pos="4740275" algn="l"/>
                <a:tab pos="5654675" algn="l"/>
                <a:tab pos="6569075" algn="l"/>
                <a:tab pos="7483475" algn="l"/>
                <a:tab pos="8397875" algn="l"/>
                <a:tab pos="9312275" algn="l"/>
                <a:tab pos="1022667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1082675" algn="l"/>
                <a:tab pos="1997075" algn="l"/>
                <a:tab pos="2911475" algn="l"/>
                <a:tab pos="3825875" algn="l"/>
                <a:tab pos="4740275" algn="l"/>
                <a:tab pos="5654675" algn="l"/>
                <a:tab pos="6569075" algn="l"/>
                <a:tab pos="7483475" algn="l"/>
                <a:tab pos="8397875" algn="l"/>
                <a:tab pos="9312275" algn="l"/>
                <a:tab pos="1022667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1082675" algn="l"/>
                <a:tab pos="1997075" algn="l"/>
                <a:tab pos="2911475" algn="l"/>
                <a:tab pos="3825875" algn="l"/>
                <a:tab pos="4740275" algn="l"/>
                <a:tab pos="5654675" algn="l"/>
                <a:tab pos="6569075" algn="l"/>
                <a:tab pos="7483475" algn="l"/>
                <a:tab pos="8397875" algn="l"/>
                <a:tab pos="9312275" algn="l"/>
                <a:tab pos="1022667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1082675" algn="l"/>
                <a:tab pos="1997075" algn="l"/>
                <a:tab pos="2911475" algn="l"/>
                <a:tab pos="3825875" algn="l"/>
                <a:tab pos="4740275" algn="l"/>
                <a:tab pos="5654675" algn="l"/>
                <a:tab pos="6569075" algn="l"/>
                <a:tab pos="7483475" algn="l"/>
                <a:tab pos="8397875" algn="l"/>
                <a:tab pos="9312275" algn="l"/>
                <a:tab pos="1022667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82675" algn="l"/>
                <a:tab pos="1997075" algn="l"/>
                <a:tab pos="2911475" algn="l"/>
                <a:tab pos="3825875" algn="l"/>
                <a:tab pos="4740275" algn="l"/>
                <a:tab pos="5654675" algn="l"/>
                <a:tab pos="6569075" algn="l"/>
                <a:tab pos="7483475" algn="l"/>
                <a:tab pos="8397875" algn="l"/>
                <a:tab pos="9312275" algn="l"/>
                <a:tab pos="1022667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82675" algn="l"/>
                <a:tab pos="1997075" algn="l"/>
                <a:tab pos="2911475" algn="l"/>
                <a:tab pos="3825875" algn="l"/>
                <a:tab pos="4740275" algn="l"/>
                <a:tab pos="5654675" algn="l"/>
                <a:tab pos="6569075" algn="l"/>
                <a:tab pos="7483475" algn="l"/>
                <a:tab pos="8397875" algn="l"/>
                <a:tab pos="9312275" algn="l"/>
                <a:tab pos="1022667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82675" algn="l"/>
                <a:tab pos="1997075" algn="l"/>
                <a:tab pos="2911475" algn="l"/>
                <a:tab pos="3825875" algn="l"/>
                <a:tab pos="4740275" algn="l"/>
                <a:tab pos="5654675" algn="l"/>
                <a:tab pos="6569075" algn="l"/>
                <a:tab pos="7483475" algn="l"/>
                <a:tab pos="8397875" algn="l"/>
                <a:tab pos="9312275" algn="l"/>
                <a:tab pos="1022667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1082675" algn="l"/>
                <a:tab pos="1997075" algn="l"/>
                <a:tab pos="2911475" algn="l"/>
                <a:tab pos="3825875" algn="l"/>
                <a:tab pos="4740275" algn="l"/>
                <a:tab pos="5654675" algn="l"/>
                <a:tab pos="6569075" algn="l"/>
                <a:tab pos="7483475" algn="l"/>
                <a:tab pos="8397875" algn="l"/>
                <a:tab pos="9312275" algn="l"/>
                <a:tab pos="1022667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spcBef>
                <a:spcPts val="700"/>
              </a:spcBef>
              <a:buFont typeface="Times New Roman" pitchFamily="16" charset="0"/>
              <a:buAutoNum type="arabicPeriod"/>
            </a:pPr>
            <a:r>
              <a:rPr lang="en-US" sz="2800">
                <a:solidFill>
                  <a:srgbClr val="000000"/>
                </a:solidFill>
              </a:rPr>
              <a:t>Background</a:t>
            </a:r>
          </a:p>
          <a:p>
            <a:pPr eaLnBrk="1" hangingPunct="1">
              <a:spcBef>
                <a:spcPts val="700"/>
              </a:spcBef>
              <a:buFont typeface="Times New Roman" pitchFamily="16" charset="0"/>
              <a:buAutoNum type="arabicPeriod"/>
            </a:pPr>
            <a:r>
              <a:rPr lang="en-US" sz="2800">
                <a:solidFill>
                  <a:srgbClr val="000000"/>
                </a:solidFill>
              </a:rPr>
              <a:t>Enterprise Information &amp; Analytics Team</a:t>
            </a:r>
          </a:p>
          <a:p>
            <a:pPr eaLnBrk="1" hangingPunct="1">
              <a:spcBef>
                <a:spcPts val="700"/>
              </a:spcBef>
              <a:buFont typeface="Times New Roman" pitchFamily="16" charset="0"/>
              <a:buAutoNum type="arabicPeriod"/>
            </a:pPr>
            <a:r>
              <a:rPr lang="en-US" sz="2800">
                <a:solidFill>
                  <a:srgbClr val="000000"/>
                </a:solidFill>
              </a:rPr>
              <a:t>Architecture &amp; Technology</a:t>
            </a:r>
          </a:p>
          <a:p>
            <a:pPr eaLnBrk="1" hangingPunct="1">
              <a:spcBef>
                <a:spcPts val="700"/>
              </a:spcBef>
              <a:buFont typeface="Times New Roman" pitchFamily="16" charset="0"/>
              <a:buAutoNum type="arabicPeriod"/>
            </a:pPr>
            <a:r>
              <a:rPr lang="en-US" sz="2800">
                <a:solidFill>
                  <a:srgbClr val="000000"/>
                </a:solidFill>
              </a:rPr>
              <a:t>Dashboard Examples from UAccess Analytics</a:t>
            </a:r>
          </a:p>
          <a:p>
            <a:pPr eaLnBrk="1" hangingPunct="1">
              <a:spcBef>
                <a:spcPts val="700"/>
              </a:spcBef>
              <a:buFont typeface="Times New Roman" pitchFamily="16" charset="0"/>
              <a:buAutoNum type="arabicPeriod"/>
            </a:pPr>
            <a:r>
              <a:rPr lang="en-US" sz="2800">
                <a:solidFill>
                  <a:srgbClr val="000000"/>
                </a:solidFill>
              </a:rPr>
              <a:t>Methods &amp; Madness</a:t>
            </a:r>
          </a:p>
          <a:p>
            <a:pPr eaLnBrk="1" hangingPunct="1">
              <a:spcBef>
                <a:spcPts val="700"/>
              </a:spcBef>
              <a:buFont typeface="Times New Roman" pitchFamily="16" charset="0"/>
              <a:buAutoNum type="arabicPeriod"/>
            </a:pPr>
            <a:r>
              <a:rPr lang="en-US" sz="2800">
                <a:solidFill>
                  <a:srgbClr val="000000"/>
                </a:solidFill>
              </a:rPr>
              <a:t>Miscellaneous Metrics</a:t>
            </a:r>
          </a:p>
          <a:p>
            <a:pPr eaLnBrk="1" hangingPunct="1">
              <a:spcBef>
                <a:spcPts val="700"/>
              </a:spcBef>
              <a:buFont typeface="Times New Roman" pitchFamily="16" charset="0"/>
              <a:buAutoNum type="arabicPeriod"/>
            </a:pPr>
            <a:r>
              <a:rPr lang="en-US" sz="2800">
                <a:solidFill>
                  <a:srgbClr val="000000"/>
                </a:solidFill>
              </a:rPr>
              <a:t>Where We Are Today</a:t>
            </a:r>
          </a:p>
          <a:p>
            <a:pPr eaLnBrk="1" hangingPunct="1">
              <a:spcBef>
                <a:spcPts val="700"/>
              </a:spcBef>
              <a:buFont typeface="Times New Roman" pitchFamily="16" charset="0"/>
              <a:buAutoNum type="arabicPeriod"/>
            </a:pPr>
            <a:r>
              <a:rPr lang="en-US" sz="2800">
                <a:solidFill>
                  <a:srgbClr val="000000"/>
                </a:solidFill>
              </a:rPr>
              <a:t>Looking Back / Looking Forward</a:t>
            </a:r>
          </a:p>
          <a:p>
            <a:pPr eaLnBrk="1" hangingPunct="1">
              <a:spcBef>
                <a:spcPts val="700"/>
              </a:spcBef>
              <a:buFont typeface="Times New Roman" pitchFamily="16" charset="0"/>
              <a:buAutoNum type="arabicPeriod"/>
            </a:pPr>
            <a:r>
              <a:rPr lang="en-US" sz="2800">
                <a:solidFill>
                  <a:srgbClr val="000000"/>
                </a:solidFill>
              </a:rPr>
              <a:t>Questions?</a:t>
            </a: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CC4AC56F-7814-4C46-955D-945C899561B1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2362200" y="0"/>
            <a:ext cx="67818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AGENDA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228600" y="947738"/>
            <a:ext cx="8305800" cy="703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marL="741363" indent="-28416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Workshop Training</a:t>
            </a:r>
          </a:p>
          <a:p>
            <a:pPr eaLnBrk="1" hangingPunct="1">
              <a:lnSpc>
                <a:spcPts val="2400"/>
              </a:lnSpc>
              <a:spcBef>
                <a:spcPts val="600"/>
              </a:spcBef>
              <a:buFont typeface="Arial" charset="0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Online Training</a:t>
            </a:r>
          </a:p>
          <a:p>
            <a:pPr eaLnBrk="1" hangingPunct="1">
              <a:lnSpc>
                <a:spcPts val="2400"/>
              </a:lnSpc>
              <a:spcBef>
                <a:spcPts val="600"/>
              </a:spcBef>
              <a:buFont typeface="Arial" charset="0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EIA Website</a:t>
            </a:r>
          </a:p>
          <a:p>
            <a:pPr eaLnBrk="1" hangingPunct="1">
              <a:lnSpc>
                <a:spcPts val="2400"/>
              </a:lnSpc>
              <a:spcBef>
                <a:spcPts val="600"/>
              </a:spcBef>
              <a:buFont typeface="Arial" charset="0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Analytics Community – Discussion forum with 800 subscribers</a:t>
            </a:r>
          </a:p>
          <a:p>
            <a:pPr eaLnBrk="1" hangingPunct="1">
              <a:lnSpc>
                <a:spcPts val="2400"/>
              </a:lnSpc>
              <a:spcBef>
                <a:spcPts val="600"/>
              </a:spcBef>
              <a:buFont typeface="Arial" charset="0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Super-Users – Cross campus group</a:t>
            </a:r>
          </a:p>
          <a:p>
            <a:pPr eaLnBrk="1" hangingPunct="1">
              <a:lnSpc>
                <a:spcPts val="2400"/>
              </a:lnSpc>
              <a:spcBef>
                <a:spcPts val="600"/>
              </a:spcBef>
              <a:buFont typeface="Arial" charset="0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Outreach support for colleges/departments</a:t>
            </a:r>
          </a:p>
          <a:p>
            <a:pPr eaLnBrk="1" hangingPunct="1">
              <a:spcBef>
                <a:spcPts val="800"/>
              </a:spcBef>
              <a:buFont typeface="Arial" charset="0"/>
              <a:buNone/>
            </a:pPr>
            <a:endParaRPr lang="en-US" sz="3200">
              <a:solidFill>
                <a:srgbClr val="000000"/>
              </a:solidFill>
            </a:endParaRPr>
          </a:p>
          <a:p>
            <a:pPr lvl="1" eaLnBrk="1" hangingPunct="1">
              <a:spcBef>
                <a:spcPts val="400"/>
              </a:spcBef>
              <a:buFont typeface="Arial" charset="0"/>
              <a:buNone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86920E1-5921-42D5-B02A-1B177D6F7B80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30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1866900" y="0"/>
            <a:ext cx="72771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TRAINING, COMMUNICATIONS, SUPPORT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457200" y="914400"/>
            <a:ext cx="7848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ts val="800"/>
              </a:spcBef>
              <a:buClrTx/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Viewed as [Level of Access] X [Pillar]</a:t>
            </a:r>
          </a:p>
          <a:p>
            <a:pPr eaLnBrk="1" hangingPunct="1">
              <a:lnSpc>
                <a:spcPts val="2400"/>
              </a:lnSpc>
              <a:spcBef>
                <a:spcPts val="800"/>
              </a:spcBef>
              <a:buClrTx/>
              <a:buFont typeface="Arial" charset="0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800"/>
              </a:spcBef>
              <a:buClrTx/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Managed via workflow request &amp; approval</a:t>
            </a:r>
          </a:p>
          <a:p>
            <a:pPr eaLnBrk="1" hangingPunct="1">
              <a:lnSpc>
                <a:spcPts val="2400"/>
              </a:lnSpc>
              <a:spcBef>
                <a:spcPts val="800"/>
              </a:spcBef>
              <a:buClrTx/>
              <a:buFont typeface="Arial" charset="0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800"/>
              </a:spcBef>
              <a:buClrTx/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Some limited exceptions to this structure</a:t>
            </a:r>
          </a:p>
          <a:p>
            <a:pPr eaLnBrk="1" hangingPunct="1">
              <a:lnSpc>
                <a:spcPts val="2400"/>
              </a:lnSpc>
              <a:spcBef>
                <a:spcPts val="800"/>
              </a:spcBef>
              <a:buClrTx/>
              <a:buFont typeface="Arial" charset="0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800"/>
              </a:spcBef>
              <a:buClrTx/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Note—no row-level security at this time</a:t>
            </a: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C1DD7AC-FAA3-4A54-826C-D85B4DF2E9BD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31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3000375" y="0"/>
            <a:ext cx="6143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ACCESS AUTHORIZATION</a:t>
            </a:r>
          </a:p>
        </p:txBody>
      </p:sp>
      <p:graphicFrame>
        <p:nvGraphicFramePr>
          <p:cNvPr id="33797" name="Object 1"/>
          <p:cNvGraphicFramePr>
            <a:graphicFrameLocks noChangeAspect="1"/>
          </p:cNvGraphicFramePr>
          <p:nvPr/>
        </p:nvGraphicFramePr>
        <p:xfrm>
          <a:off x="533400" y="4038600"/>
          <a:ext cx="78486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1" name="Worksheet" r:id="rId4" imgW="5448236" imgH="781179" progId="Excel.Sheet.12">
                  <p:embed/>
                </p:oleObj>
              </mc:Choice>
              <mc:Fallback>
                <p:oleObj name="Worksheet" r:id="rId4" imgW="5448236" imgH="781179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038600"/>
                        <a:ext cx="7848600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5DA1BDA-27A6-4647-A91C-CEED4AD271FF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32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3000375" y="0"/>
            <a:ext cx="6143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COMMON DATA</a:t>
            </a:r>
          </a:p>
        </p:txBody>
      </p:sp>
      <p:graphicFrame>
        <p:nvGraphicFramePr>
          <p:cNvPr id="34820" name="Object 1"/>
          <p:cNvGraphicFramePr>
            <a:graphicFrameLocks noChangeAspect="1"/>
          </p:cNvGraphicFramePr>
          <p:nvPr/>
        </p:nvGraphicFramePr>
        <p:xfrm>
          <a:off x="261938" y="763588"/>
          <a:ext cx="8729662" cy="594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5" name="Visio" r:id="rId4" imgW="9423370" imgH="7163868" progId="Visio.Drawing.11">
                  <p:embed/>
                </p:oleObj>
              </mc:Choice>
              <mc:Fallback>
                <p:oleObj name="Visio" r:id="rId4" imgW="9423370" imgH="7163868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38" y="763588"/>
                        <a:ext cx="8729662" cy="594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685800" y="1609725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4000" b="1">
                <a:solidFill>
                  <a:srgbClr val="FF0000"/>
                </a:solidFill>
                <a:latin typeface="Arial Narrow" pitchFamily="34" charset="0"/>
              </a:rPr>
              <a:t>MISCELLANEOUS METRICS</a:t>
            </a:r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7740F09-8E4D-4D2B-AD7D-85D12FA9048F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33</a:t>
            </a:fld>
            <a:endParaRPr lang="en-US" sz="12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2A30E05-625D-4849-B04B-4487EE13E75E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34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3000375" y="0"/>
            <a:ext cx="6143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DISTINCT </a:t>
            </a:r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USERS by TYPE of USER</a:t>
            </a:r>
            <a:endParaRPr lang="en-US" sz="2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60425"/>
            <a:ext cx="8763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9" name="AutoShape 4"/>
          <p:cNvSpPr>
            <a:spLocks noChangeArrowheads="1"/>
          </p:cNvSpPr>
          <p:nvPr/>
        </p:nvSpPr>
        <p:spPr bwMode="auto">
          <a:xfrm>
            <a:off x="862013" y="3062288"/>
            <a:ext cx="750887" cy="4651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HR Go Live</a:t>
            </a:r>
          </a:p>
        </p:txBody>
      </p:sp>
      <p:sp>
        <p:nvSpPr>
          <p:cNvPr id="36870" name="AutoShape 5"/>
          <p:cNvSpPr>
            <a:spLocks noChangeArrowheads="1"/>
          </p:cNvSpPr>
          <p:nvPr/>
        </p:nvSpPr>
        <p:spPr bwMode="auto">
          <a:xfrm>
            <a:off x="1566863" y="2446338"/>
            <a:ext cx="1608137" cy="4667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Student Go Lives</a:t>
            </a:r>
          </a:p>
        </p:txBody>
      </p:sp>
      <p:sp>
        <p:nvSpPr>
          <p:cNvPr id="36871" name="AutoShape 6"/>
          <p:cNvSpPr>
            <a:spLocks noChangeArrowheads="1"/>
          </p:cNvSpPr>
          <p:nvPr/>
        </p:nvSpPr>
        <p:spPr bwMode="auto">
          <a:xfrm>
            <a:off x="5969000" y="1397000"/>
            <a:ext cx="931863" cy="4349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Financials Go Live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40840F1-4372-4DCB-92CB-76188D76B85F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35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1838325" y="0"/>
            <a:ext cx="7305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DB SPACE UTILIZATION by PILLAR </a:t>
            </a: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09625"/>
            <a:ext cx="8763000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3" name="AutoShape 4"/>
          <p:cNvSpPr>
            <a:spLocks noChangeArrowheads="1"/>
          </p:cNvSpPr>
          <p:nvPr/>
        </p:nvSpPr>
        <p:spPr bwMode="auto">
          <a:xfrm>
            <a:off x="4122738" y="4657725"/>
            <a:ext cx="966787" cy="4349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Financials Go Live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5835BC8-8120-45EA-B926-D2D7587DFC47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36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1543050" y="0"/>
            <a:ext cx="760095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DB </a:t>
            </a:r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QUERY-SECONDS </a:t>
            </a:r>
            <a:r>
              <a:rPr lang="en-US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by PILLAR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68363"/>
            <a:ext cx="8763000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7" name="AutoShape 4"/>
          <p:cNvSpPr>
            <a:spLocks noChangeArrowheads="1"/>
          </p:cNvSpPr>
          <p:nvPr/>
        </p:nvSpPr>
        <p:spPr bwMode="auto">
          <a:xfrm>
            <a:off x="5969000" y="3863975"/>
            <a:ext cx="931863" cy="4349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Financials Go Live</a:t>
            </a:r>
          </a:p>
        </p:txBody>
      </p:sp>
      <p:sp>
        <p:nvSpPr>
          <p:cNvPr id="38918" name="AutoShape 5"/>
          <p:cNvSpPr>
            <a:spLocks noChangeArrowheads="1"/>
          </p:cNvSpPr>
          <p:nvPr/>
        </p:nvSpPr>
        <p:spPr bwMode="auto">
          <a:xfrm>
            <a:off x="2101850" y="3714750"/>
            <a:ext cx="1608138" cy="4651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Student Go Lives</a:t>
            </a:r>
          </a:p>
        </p:txBody>
      </p:sp>
      <p:sp>
        <p:nvSpPr>
          <p:cNvPr id="38919" name="AutoShape 6"/>
          <p:cNvSpPr>
            <a:spLocks noChangeArrowheads="1"/>
          </p:cNvSpPr>
          <p:nvPr/>
        </p:nvSpPr>
        <p:spPr bwMode="auto">
          <a:xfrm>
            <a:off x="1060450" y="4373563"/>
            <a:ext cx="750888" cy="4651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HR Go Live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171450" y="938213"/>
            <a:ext cx="4781550" cy="748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marL="741363" indent="-28416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600 distinct users per day</a:t>
            </a:r>
          </a:p>
          <a:p>
            <a:pPr eaLnBrk="1" hangingPunct="1">
              <a:lnSpc>
                <a:spcPts val="3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1500 distinct users per month (goal 2500)</a:t>
            </a:r>
          </a:p>
          <a:p>
            <a:pPr eaLnBrk="1" hangingPunct="1">
              <a:lnSpc>
                <a:spcPts val="3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20,000 queries per day (as measured by DBMS)</a:t>
            </a:r>
          </a:p>
          <a:p>
            <a:pPr eaLnBrk="1" hangingPunct="1">
              <a:lnSpc>
                <a:spcPts val="3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60 community posts per week</a:t>
            </a:r>
          </a:p>
          <a:p>
            <a:pPr eaLnBrk="1" hangingPunct="1">
              <a:lnSpc>
                <a:spcPts val="3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3000 tables in warehouse</a:t>
            </a:r>
          </a:p>
          <a:p>
            <a:pPr eaLnBrk="1" hangingPunct="1">
              <a:lnSpc>
                <a:spcPts val="3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Average query response</a:t>
            </a:r>
          </a:p>
          <a:p>
            <a:pPr lvl="1" eaLnBrk="1" hangingPunct="1">
              <a:spcBef>
                <a:spcPts val="400"/>
              </a:spcBef>
              <a:buFont typeface="Arial" charset="0"/>
              <a:buChar char="–"/>
            </a:pPr>
            <a:r>
              <a:rPr lang="en-US" sz="1600" i="1">
                <a:solidFill>
                  <a:srgbClr val="000000"/>
                </a:solidFill>
              </a:rPr>
              <a:t>HR &amp; Research: 4 seconds</a:t>
            </a:r>
          </a:p>
          <a:p>
            <a:pPr lvl="1" eaLnBrk="1" hangingPunct="1">
              <a:spcBef>
                <a:spcPts val="400"/>
              </a:spcBef>
              <a:buFont typeface="Arial" charset="0"/>
              <a:buChar char="–"/>
            </a:pPr>
            <a:r>
              <a:rPr lang="en-US" sz="1600" i="1">
                <a:solidFill>
                  <a:srgbClr val="000000"/>
                </a:solidFill>
              </a:rPr>
              <a:t>Student &amp; Financial: 13-14 seconds</a:t>
            </a:r>
          </a:p>
          <a:p>
            <a:pPr lvl="1" eaLnBrk="1" hangingPunct="1">
              <a:spcBef>
                <a:spcPts val="400"/>
              </a:spcBef>
              <a:buFont typeface="Arial" charset="0"/>
              <a:buChar char="–"/>
            </a:pPr>
            <a:r>
              <a:rPr lang="en-US" sz="1600" i="1">
                <a:solidFill>
                  <a:srgbClr val="000000"/>
                </a:solidFill>
              </a:rPr>
              <a:t>Note: Timeout set at 3 minutes</a:t>
            </a:r>
          </a:p>
          <a:p>
            <a:pPr eaLnBrk="1" hangingPunct="1">
              <a:lnSpc>
                <a:spcPts val="3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Data Warehouse size: 2TB+</a:t>
            </a:r>
          </a:p>
          <a:p>
            <a:pPr eaLnBrk="1" hangingPunct="1">
              <a:lnSpc>
                <a:spcPts val="3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Top 10 Pages</a:t>
            </a:r>
          </a:p>
          <a:p>
            <a:pPr lvl="1" eaLnBrk="1" hangingPunct="1">
              <a:spcBef>
                <a:spcPts val="400"/>
              </a:spcBef>
              <a:buFont typeface="Arial" charset="0"/>
              <a:buChar char="–"/>
            </a:pPr>
            <a:r>
              <a:rPr lang="en-US" sz="1600" i="1">
                <a:solidFill>
                  <a:srgbClr val="000000"/>
                </a:solidFill>
              </a:rPr>
              <a:t>Financial &amp; Budget: 8</a:t>
            </a:r>
          </a:p>
          <a:p>
            <a:pPr lvl="1" eaLnBrk="1" hangingPunct="1">
              <a:spcBef>
                <a:spcPts val="400"/>
              </a:spcBef>
              <a:buFont typeface="Arial" charset="0"/>
              <a:buChar char="–"/>
            </a:pPr>
            <a:r>
              <a:rPr lang="en-US" sz="1600" i="1">
                <a:solidFill>
                  <a:srgbClr val="000000"/>
                </a:solidFill>
              </a:rPr>
              <a:t>Business Manager Home Page: 2</a:t>
            </a:r>
          </a:p>
          <a:p>
            <a:pPr eaLnBrk="1" hangingPunct="1">
              <a:spcBef>
                <a:spcPts val="800"/>
              </a:spcBef>
              <a:buFont typeface="Arial" charset="0"/>
              <a:buNone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C6FE5AB-EF53-4476-8FEA-2AB5564263D8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37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3000375" y="0"/>
            <a:ext cx="6143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ADDITIONAL METRICS</a:t>
            </a:r>
          </a:p>
        </p:txBody>
      </p:sp>
      <p:graphicFrame>
        <p:nvGraphicFramePr>
          <p:cNvPr id="3994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683500"/>
              </p:ext>
            </p:extLst>
          </p:nvPr>
        </p:nvGraphicFramePr>
        <p:xfrm>
          <a:off x="4953000" y="938213"/>
          <a:ext cx="4002088" cy="462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5" name="Worksheet" r:id="rId4" imgW="2590892" imgH="1809635" progId="Excel.Sheet.8">
                  <p:embed/>
                </p:oleObj>
              </mc:Choice>
              <mc:Fallback>
                <p:oleObj name="Worksheet" r:id="rId4" imgW="2590892" imgH="1809635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938213"/>
                        <a:ext cx="4002088" cy="4624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685800" y="1609725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4000" b="1">
                <a:solidFill>
                  <a:srgbClr val="FF0000"/>
                </a:solidFill>
                <a:latin typeface="Arial Narrow" pitchFamily="34" charset="0"/>
              </a:rPr>
              <a:t>WHERE WE ARE TODAY</a:t>
            </a:r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Text Box 3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0FDC492-5068-4D99-ABA3-7ACBB55E46A1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38</a:t>
            </a:fld>
            <a:endParaRPr lang="en-US" sz="12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2352675" y="1449388"/>
          <a:ext cx="4572000" cy="502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9" name="Worksheet" r:id="rId4" imgW="3647981" imgH="4010133" progId="Excel.Sheet.12">
                  <p:embed/>
                </p:oleObj>
              </mc:Choice>
              <mc:Fallback>
                <p:oleObj name="Worksheet" r:id="rId4" imgW="3647981" imgH="4010133" progId="Excel.Shee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2675" y="1449388"/>
                        <a:ext cx="4572000" cy="5027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0819557-5655-406D-8DA5-BE0E041CBD39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39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41988" name="Text Box 2"/>
          <p:cNvSpPr txBox="1">
            <a:spLocks noChangeArrowheads="1"/>
          </p:cNvSpPr>
          <p:nvPr/>
        </p:nvSpPr>
        <p:spPr bwMode="auto">
          <a:xfrm>
            <a:off x="2286000" y="1447800"/>
            <a:ext cx="6238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FTE</a:t>
            </a:r>
          </a:p>
        </p:txBody>
      </p:sp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2352675" y="0"/>
            <a:ext cx="67913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EVOLVING FOCUS</a:t>
            </a:r>
          </a:p>
        </p:txBody>
      </p:sp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7048500" y="4743450"/>
            <a:ext cx="19431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1600" u="sng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Projected Changes</a:t>
            </a:r>
          </a:p>
          <a:p>
            <a:pPr eaLnBrk="1" hangingPunct="1">
              <a:buClrTx/>
              <a:buFontTx/>
              <a:buNone/>
            </a:pPr>
            <a:r>
              <a:rPr lang="en-US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Strategic  +200%</a:t>
            </a:r>
          </a:p>
          <a:p>
            <a:pPr eaLnBrk="1" hangingPunct="1">
              <a:buClrTx/>
              <a:buFontTx/>
              <a:buNone/>
            </a:pPr>
            <a:r>
              <a:rPr lang="en-US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Management  +50%</a:t>
            </a:r>
          </a:p>
          <a:p>
            <a:pPr eaLnBrk="1" hangingPunct="1">
              <a:buClrTx/>
              <a:buFontTx/>
              <a:buNone/>
            </a:pPr>
            <a:r>
              <a:rPr lang="en-US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Operational  -40%</a:t>
            </a:r>
          </a:p>
          <a:p>
            <a:pPr eaLnBrk="1" hangingPunct="1">
              <a:buClrTx/>
              <a:buFontTx/>
              <a:buNone/>
            </a:pPr>
            <a:r>
              <a:rPr lang="en-US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Reactive  -40%</a:t>
            </a:r>
          </a:p>
          <a:p>
            <a:pPr eaLnBrk="1" hangingPunct="1">
              <a:buClrTx/>
              <a:buFontTx/>
              <a:buNone/>
            </a:pPr>
            <a:r>
              <a:rPr lang="en-US" sz="16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Basic  -5%</a:t>
            </a:r>
          </a:p>
        </p:txBody>
      </p:sp>
      <p:sp>
        <p:nvSpPr>
          <p:cNvPr id="41991" name="Line 6"/>
          <p:cNvSpPr>
            <a:spLocks noChangeShapeType="1"/>
          </p:cNvSpPr>
          <p:nvPr/>
        </p:nvSpPr>
        <p:spPr bwMode="auto">
          <a:xfrm flipV="1">
            <a:off x="3810000" y="2133600"/>
            <a:ext cx="838200" cy="0"/>
          </a:xfrm>
          <a:prstGeom prst="line">
            <a:avLst/>
          </a:prstGeom>
          <a:noFill/>
          <a:ln w="9360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6"/>
          <p:cNvSpPr>
            <a:spLocks noChangeShapeType="1"/>
          </p:cNvSpPr>
          <p:nvPr/>
        </p:nvSpPr>
        <p:spPr bwMode="auto">
          <a:xfrm>
            <a:off x="3810000" y="2438400"/>
            <a:ext cx="838200" cy="609600"/>
          </a:xfrm>
          <a:prstGeom prst="line">
            <a:avLst/>
          </a:prstGeom>
          <a:noFill/>
          <a:ln w="9360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6"/>
          <p:cNvSpPr>
            <a:spLocks noChangeShapeType="1"/>
          </p:cNvSpPr>
          <p:nvPr/>
        </p:nvSpPr>
        <p:spPr bwMode="auto">
          <a:xfrm>
            <a:off x="3810000" y="3124200"/>
            <a:ext cx="838200" cy="914400"/>
          </a:xfrm>
          <a:prstGeom prst="line">
            <a:avLst/>
          </a:prstGeom>
          <a:noFill/>
          <a:ln w="9360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6"/>
          <p:cNvSpPr>
            <a:spLocks noChangeShapeType="1"/>
          </p:cNvSpPr>
          <p:nvPr/>
        </p:nvSpPr>
        <p:spPr bwMode="auto">
          <a:xfrm>
            <a:off x="3810000" y="4495800"/>
            <a:ext cx="838200" cy="381000"/>
          </a:xfrm>
          <a:prstGeom prst="line">
            <a:avLst/>
          </a:prstGeom>
          <a:noFill/>
          <a:ln w="9360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6"/>
          <p:cNvSpPr>
            <a:spLocks noChangeShapeType="1"/>
          </p:cNvSpPr>
          <p:nvPr/>
        </p:nvSpPr>
        <p:spPr bwMode="auto">
          <a:xfrm>
            <a:off x="3810000" y="5257800"/>
            <a:ext cx="838200" cy="76200"/>
          </a:xfrm>
          <a:prstGeom prst="line">
            <a:avLst/>
          </a:prstGeom>
          <a:noFill/>
          <a:ln w="9360">
            <a:solidFill>
              <a:srgbClr val="FF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649288" y="1435100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4000" b="1">
                <a:solidFill>
                  <a:srgbClr val="FF0000"/>
                </a:solidFill>
                <a:latin typeface="Arial Narrow" pitchFamily="34" charset="0"/>
              </a:rPr>
              <a:t>BACKGROUND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9CCAF10-7293-4AE1-BC6E-A06DCE726618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4</a:t>
            </a:fld>
            <a:endParaRPr lang="en-US" sz="12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685800" y="914400"/>
            <a:ext cx="7848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marL="74136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Additional data sources</a:t>
            </a:r>
          </a:p>
          <a:p>
            <a:pPr marL="0" indent="0" eaLnBrk="1" hangingPunct="1">
              <a:lnSpc>
                <a:spcPts val="2400"/>
              </a:lnSpc>
              <a:spcBef>
                <a:spcPts val="450"/>
              </a:spcBef>
              <a:buClrTx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cs typeface="Calibri" pitchFamily="34" charset="0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- Internal</a:t>
            </a:r>
          </a:p>
          <a:p>
            <a:pPr marL="0" indent="0" eaLnBrk="1" hangingPunct="1">
              <a:lnSpc>
                <a:spcPts val="2400"/>
              </a:lnSpc>
              <a:spcBef>
                <a:spcPts val="450"/>
              </a:spcBef>
              <a:buClrTx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cs typeface="Calibri" pitchFamily="34" charset="0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- External</a:t>
            </a:r>
          </a:p>
          <a:p>
            <a:pPr marL="0" indent="-342900" eaLnBrk="1" hangingPunct="1">
              <a:lnSpc>
                <a:spcPts val="2400"/>
              </a:lnSpc>
              <a:spcBef>
                <a:spcPts val="450"/>
              </a:spcBef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+mn-lt"/>
              <a:cs typeface="Calibri" pitchFamily="34" charset="0"/>
            </a:endParaRPr>
          </a:p>
          <a:p>
            <a:pPr marL="0" indent="-342900" eaLnBrk="1" hangingPunct="1">
              <a:lnSpc>
                <a:spcPts val="2400"/>
              </a:lnSpc>
              <a:spcBef>
                <a:spcPts val="45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Dean’s Dashboards</a:t>
            </a:r>
          </a:p>
          <a:p>
            <a:pPr lvl="1" indent="0" eaLnBrk="1" hangingPunct="1">
              <a:lnSpc>
                <a:spcPts val="2400"/>
              </a:lnSpc>
              <a:spcBef>
                <a:spcPts val="450"/>
              </a:spcBef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- Asked deans: “What do you need to know in   order to run your college?”</a:t>
            </a:r>
          </a:p>
          <a:p>
            <a:pPr marL="0" indent="-342900" eaLnBrk="1" hangingPunct="1">
              <a:lnSpc>
                <a:spcPts val="2400"/>
              </a:lnSpc>
              <a:spcBef>
                <a:spcPts val="450"/>
              </a:spcBef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+mn-lt"/>
              <a:cs typeface="Calibri" pitchFamily="34" charset="0"/>
            </a:endParaRPr>
          </a:p>
          <a:p>
            <a:pPr marL="0" indent="-342900" eaLnBrk="1" hangingPunct="1">
              <a:lnSpc>
                <a:spcPts val="2400"/>
              </a:lnSpc>
              <a:spcBef>
                <a:spcPts val="45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Resource Profiles</a:t>
            </a:r>
          </a:p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+mn-lt"/>
              <a:cs typeface="Calibri" pitchFamily="34" charset="0"/>
            </a:endParaRPr>
          </a:p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Performance Metrics</a:t>
            </a:r>
          </a:p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+mn-lt"/>
              <a:cs typeface="Calibri" pitchFamily="34" charset="0"/>
            </a:endParaRPr>
          </a:p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Seat Projections</a:t>
            </a:r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7A6ED2BE-9768-452F-9937-4AE3ECD42904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40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3000375" y="0"/>
            <a:ext cx="6143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INITIATIVES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623888" y="914400"/>
            <a:ext cx="7848600" cy="45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marL="74136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Expectations and demand are very high</a:t>
            </a:r>
          </a:p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+mn-lt"/>
              <a:cs typeface="Calibri" pitchFamily="34" charset="0"/>
            </a:endParaRPr>
          </a:p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Transition from “operational” to “strategic”</a:t>
            </a:r>
          </a:p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+mn-lt"/>
              <a:cs typeface="Calibri" pitchFamily="34" charset="0"/>
            </a:endParaRPr>
          </a:p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What dashboards are already available?</a:t>
            </a:r>
          </a:p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+mn-lt"/>
              <a:cs typeface="Calibri" pitchFamily="34" charset="0"/>
            </a:endParaRPr>
          </a:p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What data is available and what does it mean?</a:t>
            </a:r>
          </a:p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+mn-lt"/>
              <a:cs typeface="Calibri" pitchFamily="34" charset="0"/>
            </a:endParaRPr>
          </a:p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Performance…strain due to growth</a:t>
            </a:r>
          </a:p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+mn-lt"/>
              <a:cs typeface="Calibri" pitchFamily="34" charset="0"/>
            </a:endParaRPr>
          </a:p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Budget – UA under great budget pressure</a:t>
            </a:r>
          </a:p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+mn-lt"/>
              <a:cs typeface="Calibri" pitchFamily="34" charset="0"/>
            </a:endParaRPr>
          </a:p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Market – BI skills are greatly in demand</a:t>
            </a:r>
          </a:p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0000"/>
              </a:solidFill>
              <a:latin typeface="+mn-lt"/>
              <a:cs typeface="Calibri" pitchFamily="34" charset="0"/>
            </a:endParaRPr>
          </a:p>
          <a:p>
            <a:pPr marL="342900" indent="-342900" eaLnBrk="1" hangingPunct="1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Calibri" pitchFamily="34" charset="0"/>
              </a:rPr>
              <a:t>Common data, esp. Organizational Hierarchy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 sz="28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2395E40-0B6C-45E6-BDD9-2F47F366556A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41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44036" name="Text Box 3"/>
          <p:cNvSpPr txBox="1">
            <a:spLocks noChangeArrowheads="1"/>
          </p:cNvSpPr>
          <p:nvPr/>
        </p:nvSpPr>
        <p:spPr bwMode="auto">
          <a:xfrm>
            <a:off x="3000375" y="0"/>
            <a:ext cx="6143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CHALLENGES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74977B28-3696-4B3D-BC56-C8F3DF350331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42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000375" y="0"/>
            <a:ext cx="6143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GOVERNANCE</a:t>
            </a:r>
          </a:p>
        </p:txBody>
      </p:sp>
      <p:sp>
        <p:nvSpPr>
          <p:cNvPr id="45060" name="Isosceles Triangle 1"/>
          <p:cNvSpPr>
            <a:spLocks noChangeArrowheads="1"/>
          </p:cNvSpPr>
          <p:nvPr/>
        </p:nvSpPr>
        <p:spPr bwMode="auto">
          <a:xfrm>
            <a:off x="463550" y="1095375"/>
            <a:ext cx="5253038" cy="4908550"/>
          </a:xfrm>
          <a:prstGeom prst="triangle">
            <a:avLst>
              <a:gd name="adj" fmla="val 50060"/>
            </a:avLst>
          </a:prstGeom>
          <a:solidFill>
            <a:srgbClr val="E9AF7F"/>
          </a:solidFill>
          <a:ln w="9525" algn="ctr">
            <a:solidFill>
              <a:srgbClr val="88C586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solidFill>
                <a:schemeClr val="tx1"/>
              </a:solidFill>
            </a:endParaRPr>
          </a:p>
        </p:txBody>
      </p:sp>
      <p:cxnSp>
        <p:nvCxnSpPr>
          <p:cNvPr id="45061" name="Straight Connector 3"/>
          <p:cNvCxnSpPr>
            <a:cxnSpLocks noChangeShapeType="1"/>
          </p:cNvCxnSpPr>
          <p:nvPr/>
        </p:nvCxnSpPr>
        <p:spPr bwMode="auto">
          <a:xfrm>
            <a:off x="1143000" y="4800600"/>
            <a:ext cx="3886200" cy="0"/>
          </a:xfrm>
          <a:prstGeom prst="line">
            <a:avLst/>
          </a:prstGeom>
          <a:noFill/>
          <a:ln w="9525" algn="ctr">
            <a:solidFill>
              <a:srgbClr val="9A541A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062" name="Straight Connector 10"/>
          <p:cNvCxnSpPr>
            <a:cxnSpLocks noChangeShapeType="1"/>
            <a:stCxn id="45060" idx="1"/>
            <a:endCxn id="45060" idx="5"/>
          </p:cNvCxnSpPr>
          <p:nvPr/>
        </p:nvCxnSpPr>
        <p:spPr bwMode="auto">
          <a:xfrm>
            <a:off x="1778000" y="3549650"/>
            <a:ext cx="2627313" cy="0"/>
          </a:xfrm>
          <a:prstGeom prst="line">
            <a:avLst/>
          </a:prstGeom>
          <a:noFill/>
          <a:ln w="9525" algn="ctr">
            <a:solidFill>
              <a:srgbClr val="9A541A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063" name="Straight Connector 13"/>
          <p:cNvCxnSpPr>
            <a:cxnSpLocks noChangeShapeType="1"/>
          </p:cNvCxnSpPr>
          <p:nvPr/>
        </p:nvCxnSpPr>
        <p:spPr bwMode="auto">
          <a:xfrm>
            <a:off x="2362200" y="2438400"/>
            <a:ext cx="1447800" cy="0"/>
          </a:xfrm>
          <a:prstGeom prst="line">
            <a:avLst/>
          </a:prstGeom>
          <a:noFill/>
          <a:ln w="9525" algn="ctr">
            <a:solidFill>
              <a:srgbClr val="9A541A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064" name="TextBox 24"/>
          <p:cNvSpPr txBox="1">
            <a:spLocks noChangeArrowheads="1"/>
          </p:cNvSpPr>
          <p:nvPr/>
        </p:nvSpPr>
        <p:spPr bwMode="auto">
          <a:xfrm>
            <a:off x="5765800" y="4953000"/>
            <a:ext cx="292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Data Stewards, </a:t>
            </a:r>
          </a:p>
          <a:p>
            <a:r>
              <a:rPr lang="en-US" sz="2400">
                <a:solidFill>
                  <a:schemeClr val="tx1"/>
                </a:solidFill>
              </a:rPr>
              <a:t>e.g., Financial Aid</a:t>
            </a:r>
          </a:p>
        </p:txBody>
      </p:sp>
      <p:sp>
        <p:nvSpPr>
          <p:cNvPr id="45065" name="Rectangle 25"/>
          <p:cNvSpPr>
            <a:spLocks noChangeArrowheads="1"/>
          </p:cNvSpPr>
          <p:nvPr/>
        </p:nvSpPr>
        <p:spPr bwMode="auto">
          <a:xfrm>
            <a:off x="5037138" y="3886200"/>
            <a:ext cx="3965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Pillar-Specific, e.g., Student</a:t>
            </a:r>
          </a:p>
        </p:txBody>
      </p:sp>
      <p:sp>
        <p:nvSpPr>
          <p:cNvPr id="45066" name="Rectangle 26"/>
          <p:cNvSpPr>
            <a:spLocks noChangeArrowheads="1"/>
          </p:cNvSpPr>
          <p:nvPr/>
        </p:nvSpPr>
        <p:spPr bwMode="auto">
          <a:xfrm>
            <a:off x="4403725" y="2667000"/>
            <a:ext cx="4598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Cross-Pillar, e.g., Common Data</a:t>
            </a:r>
          </a:p>
        </p:txBody>
      </p:sp>
      <p:sp>
        <p:nvSpPr>
          <p:cNvPr id="45067" name="Rectangle 44032"/>
          <p:cNvSpPr>
            <a:spLocks noChangeArrowheads="1"/>
          </p:cNvSpPr>
          <p:nvPr/>
        </p:nvSpPr>
        <p:spPr bwMode="auto">
          <a:xfrm>
            <a:off x="3841750" y="1519238"/>
            <a:ext cx="2922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UA-Wide Executive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/>
          <p:cNvSpPr txBox="1">
            <a:spLocks noChangeArrowheads="1"/>
          </p:cNvSpPr>
          <p:nvPr/>
        </p:nvSpPr>
        <p:spPr bwMode="auto">
          <a:xfrm>
            <a:off x="561975" y="1600200"/>
            <a:ext cx="812482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4000" b="1">
                <a:solidFill>
                  <a:srgbClr val="FF0000"/>
                </a:solidFill>
                <a:latin typeface="Arial Narrow" pitchFamily="34" charset="0"/>
              </a:rPr>
              <a:t>LOOKING BACK / LOOKING FORWARD</a:t>
            </a:r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90125CF-ED8E-47B9-BF83-0E35292FC5BA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43</a:t>
            </a:fld>
            <a:endParaRPr lang="en-US" sz="12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685800" y="914400"/>
            <a:ext cx="7848600" cy="587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342900" indent="-342900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r>
              <a:rPr lang="en-US" sz="2400" dirty="0" smtClean="0"/>
              <a:t>Lot of ground in a short period of time</a:t>
            </a:r>
          </a:p>
          <a:p>
            <a:pPr marL="342900" indent="-342900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endParaRPr lang="en-US" sz="2400" dirty="0" smtClean="0">
              <a:cs typeface="Arial" charset="0"/>
            </a:endParaRPr>
          </a:p>
          <a:p>
            <a:pPr marL="342900" indent="-342900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r>
              <a:rPr lang="en-US" sz="2400" dirty="0" smtClean="0">
                <a:cs typeface="Arial" charset="0"/>
              </a:rPr>
              <a:t>Underestimated effort and issues involved in delivering </a:t>
            </a:r>
            <a:r>
              <a:rPr lang="en-US" sz="2400" dirty="0" smtClean="0"/>
              <a:t>operational reporting within the BI framework</a:t>
            </a:r>
          </a:p>
          <a:p>
            <a:pPr marL="342900" indent="-342900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342900" indent="-342900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r>
              <a:rPr lang="en-US" sz="2400" dirty="0" smtClean="0"/>
              <a:t>Mindful of the significant investment in BI (~$10M over 5 years)</a:t>
            </a:r>
          </a:p>
          <a:p>
            <a:pPr marL="342900" indent="-342900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342900" indent="-342900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r>
              <a:rPr lang="en-US" sz="2400" dirty="0" smtClean="0"/>
              <a:t>Conscious emphasis on “soft side” </a:t>
            </a:r>
          </a:p>
          <a:p>
            <a:pPr marL="342900" indent="-342900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342900" indent="-342900">
              <a:lnSpc>
                <a:spcPts val="2400"/>
              </a:lnSpc>
              <a:spcBef>
                <a:spcPts val="450"/>
              </a:spcBef>
              <a:buClrTx/>
              <a:buFont typeface="Arial" pitchFamily="34" charset="0"/>
              <a:buChar char="•"/>
              <a:defRPr/>
            </a:pPr>
            <a:r>
              <a:rPr lang="en-US" sz="2400" dirty="0" smtClean="0"/>
              <a:t>We are the face of data even as we are not the owners</a:t>
            </a:r>
          </a:p>
          <a:p>
            <a:pPr>
              <a:spcBef>
                <a:spcPts val="450"/>
              </a:spcBef>
              <a:buClrTx/>
              <a:buFontTx/>
              <a:buNone/>
              <a:defRPr/>
            </a:pPr>
            <a:endParaRPr lang="en-US" dirty="0" smtClean="0"/>
          </a:p>
          <a:p>
            <a:pPr lvl="1">
              <a:spcBef>
                <a:spcPts val="600"/>
              </a:spcBef>
              <a:buFont typeface="Arial" charset="0"/>
              <a:buNone/>
              <a:defRPr/>
            </a:pPr>
            <a:endParaRPr lang="en-US" sz="1600" dirty="0" smtClean="0"/>
          </a:p>
          <a:p>
            <a:pPr>
              <a:spcBef>
                <a:spcPts val="800"/>
              </a:spcBef>
              <a:buFont typeface="Arial" charset="0"/>
              <a:buNone/>
              <a:defRPr/>
            </a:pPr>
            <a:endParaRPr lang="en-US" sz="3200" dirty="0" smtClean="0"/>
          </a:p>
        </p:txBody>
      </p:sp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2656A69B-03D0-4F2D-AFB9-59D60CAE8D26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44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3000375" y="0"/>
            <a:ext cx="6143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LOOKING BACK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685800" y="914400"/>
            <a:ext cx="7848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ts val="450"/>
              </a:spcBef>
              <a:buClrTx/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Rise of data analyst/data scientist</a:t>
            </a:r>
          </a:p>
          <a:p>
            <a:pPr eaLnBrk="1" hangingPunct="1">
              <a:lnSpc>
                <a:spcPts val="2400"/>
              </a:lnSpc>
              <a:spcBef>
                <a:spcPts val="450"/>
              </a:spcBef>
              <a:buClrTx/>
              <a:buFont typeface="Arial" charset="0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450"/>
              </a:spcBef>
              <a:buClrTx/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Data Visualization</a:t>
            </a:r>
          </a:p>
          <a:p>
            <a:pPr eaLnBrk="1" hangingPunct="1">
              <a:lnSpc>
                <a:spcPts val="2400"/>
              </a:lnSpc>
              <a:spcBef>
                <a:spcPts val="450"/>
              </a:spcBef>
              <a:buClrTx/>
              <a:buFont typeface="Arial" charset="0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450"/>
              </a:spcBef>
              <a:buClrTx/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Predictive Analytics</a:t>
            </a:r>
          </a:p>
          <a:p>
            <a:pPr eaLnBrk="1" hangingPunct="1">
              <a:lnSpc>
                <a:spcPts val="2400"/>
              </a:lnSpc>
              <a:spcBef>
                <a:spcPts val="450"/>
              </a:spcBef>
              <a:buClrTx/>
              <a:buFont typeface="Arial" charset="0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450"/>
              </a:spcBef>
              <a:buClrTx/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Clinical Research Data</a:t>
            </a:r>
          </a:p>
          <a:p>
            <a:pPr eaLnBrk="1" hangingPunct="1">
              <a:lnSpc>
                <a:spcPts val="2400"/>
              </a:lnSpc>
              <a:spcBef>
                <a:spcPts val="450"/>
              </a:spcBef>
              <a:buClrTx/>
              <a:buFont typeface="Arial" charset="0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eaLnBrk="1" hangingPunct="1">
              <a:lnSpc>
                <a:spcPts val="2400"/>
              </a:lnSpc>
              <a:spcBef>
                <a:spcPts val="450"/>
              </a:spcBef>
              <a:buClrTx/>
              <a:buFont typeface="Arial" charset="0"/>
              <a:buChar char="•"/>
            </a:pPr>
            <a:r>
              <a:rPr lang="en-US" sz="2400">
                <a:solidFill>
                  <a:srgbClr val="000000"/>
                </a:solidFill>
              </a:rPr>
              <a:t>Capacity Challenge</a:t>
            </a:r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8D4BAC1-7D25-49B9-89FB-D14752A0510E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45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3000375" y="0"/>
            <a:ext cx="6143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LOOKING FORWARD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/>
          <p:cNvSpPr txBox="1">
            <a:spLocks noChangeArrowheads="1"/>
          </p:cNvSpPr>
          <p:nvPr/>
        </p:nvSpPr>
        <p:spPr bwMode="auto">
          <a:xfrm>
            <a:off x="685800" y="1609725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4000" b="1">
                <a:solidFill>
                  <a:srgbClr val="FF0000"/>
                </a:solidFill>
                <a:latin typeface="Arial Narrow" pitchFamily="34" charset="0"/>
              </a:rPr>
              <a:t>QUESTIONS?</a:t>
            </a:r>
          </a:p>
        </p:txBody>
      </p:sp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" name="Text Box 3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FD39906B-A6C9-4C51-A184-23E30FF1CAE1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46</a:t>
            </a:fld>
            <a:endParaRPr lang="en-US" sz="12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685800" y="914400"/>
            <a:ext cx="7848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ctr" eaLnBrk="1" hangingPunct="1">
              <a:spcBef>
                <a:spcPts val="800"/>
              </a:spcBef>
              <a:buClrTx/>
              <a:buFontTx/>
              <a:buNone/>
            </a:pPr>
            <a:r>
              <a:rPr lang="en-US" sz="3200" b="1">
                <a:solidFill>
                  <a:srgbClr val="000000"/>
                </a:solidFill>
              </a:rPr>
              <a:t>Hank Childers</a:t>
            </a:r>
          </a:p>
          <a:p>
            <a:pPr algn="ctr" eaLnBrk="1" hangingPunct="1">
              <a:spcBef>
                <a:spcPts val="800"/>
              </a:spcBef>
              <a:buClrTx/>
              <a:buFontTx/>
              <a:buNone/>
            </a:pPr>
            <a:r>
              <a:rPr lang="en-US" sz="3000">
                <a:solidFill>
                  <a:srgbClr val="000000"/>
                </a:solidFill>
              </a:rPr>
              <a:t>Senior Director, Enterprise Information &amp; Analytics</a:t>
            </a:r>
          </a:p>
          <a:p>
            <a:pPr algn="ctr" eaLnBrk="1" hangingPunct="1">
              <a:spcBef>
                <a:spcPts val="800"/>
              </a:spcBef>
              <a:buClrTx/>
              <a:buFontTx/>
              <a:buNone/>
            </a:pPr>
            <a:r>
              <a:rPr lang="en-US" sz="3000" i="1">
                <a:solidFill>
                  <a:srgbClr val="000000"/>
                </a:solidFill>
              </a:rPr>
              <a:t>The University of Arizona</a:t>
            </a:r>
          </a:p>
          <a:p>
            <a:pPr algn="ctr" eaLnBrk="1" hangingPunct="1">
              <a:spcBef>
                <a:spcPts val="800"/>
              </a:spcBef>
              <a:buClrTx/>
              <a:buFontTx/>
              <a:buNone/>
            </a:pPr>
            <a:endParaRPr lang="en-US" sz="3200" i="1">
              <a:solidFill>
                <a:srgbClr val="000000"/>
              </a:solidFill>
            </a:endParaRPr>
          </a:p>
          <a:p>
            <a:pPr lvl="4" eaLnBrk="1" hangingPunct="1">
              <a:spcBef>
                <a:spcPts val="800"/>
              </a:spcBef>
              <a:buClrTx/>
              <a:buFontTx/>
              <a:buNone/>
            </a:pPr>
            <a:r>
              <a:rPr lang="en-US" sz="2800">
                <a:solidFill>
                  <a:srgbClr val="FF0000"/>
                </a:solidFill>
              </a:rPr>
              <a:t>  hankc@email.arizona.edu</a:t>
            </a:r>
            <a:endParaRPr lang="en-US" sz="2800">
              <a:solidFill>
                <a:srgbClr val="FF0000"/>
              </a:solidFill>
              <a:hlinkClick r:id="rId3"/>
            </a:endParaRPr>
          </a:p>
          <a:p>
            <a:pPr lvl="4" eaLnBrk="1" hangingPunct="1">
              <a:spcBef>
                <a:spcPts val="800"/>
              </a:spcBef>
              <a:buClrTx/>
              <a:buFontTx/>
              <a:buNone/>
            </a:pPr>
            <a:r>
              <a:rPr lang="en-US" sz="2800">
                <a:solidFill>
                  <a:srgbClr val="FF0000"/>
                </a:solidFill>
              </a:rPr>
              <a:t>  520-626-6779</a:t>
            </a:r>
          </a:p>
          <a:p>
            <a:pPr lvl="4" eaLnBrk="1" hangingPunct="1">
              <a:spcBef>
                <a:spcPts val="800"/>
              </a:spcBef>
              <a:buClrTx/>
              <a:buFontTx/>
              <a:buNone/>
            </a:pPr>
            <a:r>
              <a:rPr lang="en-US" sz="2800">
                <a:solidFill>
                  <a:srgbClr val="FF0000"/>
                </a:solidFill>
              </a:rPr>
              <a:t>  http://www.eia.arizona.edu/</a:t>
            </a: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704D5557-91A8-4C0C-B542-768A147E5298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47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50180" name="Text Box 3"/>
          <p:cNvSpPr txBox="1">
            <a:spLocks noChangeArrowheads="1"/>
          </p:cNvSpPr>
          <p:nvPr/>
        </p:nvSpPr>
        <p:spPr bwMode="auto">
          <a:xfrm>
            <a:off x="3000375" y="0"/>
            <a:ext cx="6143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CONTACT INFORMATION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415448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BC7C6A5-07B7-4C3A-A5B6-6CF2D4FAF274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5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2371725" y="0"/>
            <a:ext cx="677227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U of A – Quick Facts  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81000" y="1008063"/>
            <a:ext cx="5562600" cy="490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82563" indent="-1825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lnSpc>
                <a:spcPts val="2500"/>
              </a:lnSpc>
              <a:buSzPct val="45000"/>
              <a:buFont typeface="Wingdings" charset="2"/>
              <a:buChar char="§"/>
            </a:pPr>
            <a:r>
              <a:rPr lang="en-US" sz="2400">
                <a:solidFill>
                  <a:schemeClr val="tx1"/>
                </a:solidFill>
                <a:cs typeface="Arial" charset="0"/>
              </a:rPr>
              <a:t>Founded in 1885</a:t>
            </a:r>
          </a:p>
          <a:p>
            <a:pPr eaLnBrk="1" hangingPunct="1">
              <a:lnSpc>
                <a:spcPts val="2500"/>
              </a:lnSpc>
              <a:buSzPct val="45000"/>
              <a:buFont typeface="Wingdings" charset="2"/>
              <a:buChar char="§"/>
            </a:pPr>
            <a:endParaRPr lang="en-US" sz="2400">
              <a:solidFill>
                <a:schemeClr val="tx1"/>
              </a:solidFill>
              <a:cs typeface="Arial" charset="0"/>
            </a:endParaRPr>
          </a:p>
          <a:p>
            <a:pPr eaLnBrk="1" hangingPunct="1">
              <a:lnSpc>
                <a:spcPts val="2500"/>
              </a:lnSpc>
              <a:buSzPct val="45000"/>
              <a:buFont typeface="Wingdings" charset="2"/>
              <a:buChar char="§"/>
            </a:pPr>
            <a:r>
              <a:rPr lang="en-US" sz="2400">
                <a:solidFill>
                  <a:schemeClr val="tx1"/>
                </a:solidFill>
                <a:cs typeface="Arial" charset="0"/>
              </a:rPr>
              <a:t>Arizona’s Land Grant University</a:t>
            </a:r>
          </a:p>
          <a:p>
            <a:pPr eaLnBrk="1" hangingPunct="1">
              <a:lnSpc>
                <a:spcPts val="2500"/>
              </a:lnSpc>
              <a:buSzPct val="45000"/>
              <a:buFont typeface="Wingdings" charset="2"/>
              <a:buChar char="§"/>
            </a:pPr>
            <a:endParaRPr lang="en-US" sz="2400">
              <a:solidFill>
                <a:schemeClr val="tx1"/>
              </a:solidFill>
            </a:endParaRPr>
          </a:p>
          <a:p>
            <a:pPr eaLnBrk="1" hangingPunct="1">
              <a:lnSpc>
                <a:spcPts val="2500"/>
              </a:lnSpc>
              <a:buSzPct val="45000"/>
              <a:buFont typeface="Wingdings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Tucson, AZ</a:t>
            </a:r>
          </a:p>
          <a:p>
            <a:pPr eaLnBrk="1" hangingPunct="1">
              <a:lnSpc>
                <a:spcPts val="2500"/>
              </a:lnSpc>
              <a:buClrTx/>
              <a:buSzTx/>
              <a:buFont typeface="Wingdings" charset="2"/>
              <a:buChar char="§"/>
            </a:pPr>
            <a:endParaRPr lang="en-US" sz="2400">
              <a:solidFill>
                <a:schemeClr val="tx1"/>
              </a:solidFill>
            </a:endParaRPr>
          </a:p>
          <a:p>
            <a:pPr eaLnBrk="1" hangingPunct="1">
              <a:lnSpc>
                <a:spcPts val="2500"/>
              </a:lnSpc>
              <a:buSzPct val="45000"/>
              <a:buFont typeface="Wingdings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39,239 Students</a:t>
            </a:r>
          </a:p>
          <a:p>
            <a:pPr eaLnBrk="1" hangingPunct="1">
              <a:lnSpc>
                <a:spcPts val="2500"/>
              </a:lnSpc>
              <a:buSzPct val="45000"/>
              <a:buFont typeface="Wingdings" charset="2"/>
              <a:buChar char="§"/>
            </a:pPr>
            <a:endParaRPr lang="en-US" sz="2400">
              <a:solidFill>
                <a:schemeClr val="tx1"/>
              </a:solidFill>
            </a:endParaRPr>
          </a:p>
          <a:p>
            <a:pPr eaLnBrk="1" hangingPunct="1">
              <a:lnSpc>
                <a:spcPts val="2500"/>
              </a:lnSpc>
              <a:buSzPct val="45000"/>
              <a:buFont typeface="Wingdings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20 Colleges, 19 Schools</a:t>
            </a:r>
          </a:p>
          <a:p>
            <a:pPr eaLnBrk="1" hangingPunct="1">
              <a:lnSpc>
                <a:spcPts val="2500"/>
              </a:lnSpc>
              <a:buSzPct val="45000"/>
              <a:buFont typeface="Wingdings" charset="2"/>
              <a:buChar char="§"/>
            </a:pPr>
            <a:endParaRPr lang="en-US" sz="2400">
              <a:solidFill>
                <a:schemeClr val="tx1"/>
              </a:solidFill>
            </a:endParaRPr>
          </a:p>
          <a:p>
            <a:pPr eaLnBrk="1" hangingPunct="1">
              <a:lnSpc>
                <a:spcPts val="2500"/>
              </a:lnSpc>
              <a:buSzPct val="45000"/>
              <a:buFont typeface="Wingdings" charset="2"/>
              <a:buChar char="§"/>
            </a:pPr>
            <a:r>
              <a:rPr lang="en-US" sz="2400">
                <a:solidFill>
                  <a:schemeClr val="tx1"/>
                </a:solidFill>
                <a:cs typeface="Arial" charset="0"/>
              </a:rPr>
              <a:t>12,053 </a:t>
            </a:r>
            <a:r>
              <a:rPr lang="en-US" sz="2400">
                <a:solidFill>
                  <a:schemeClr val="tx1"/>
                </a:solidFill>
              </a:rPr>
              <a:t>Employees (FTE)</a:t>
            </a:r>
          </a:p>
          <a:p>
            <a:pPr eaLnBrk="1" hangingPunct="1">
              <a:lnSpc>
                <a:spcPts val="2500"/>
              </a:lnSpc>
              <a:buSzPct val="45000"/>
              <a:buFont typeface="Wingdings" charset="2"/>
              <a:buChar char="§"/>
            </a:pPr>
            <a:endParaRPr lang="en-US" sz="2400">
              <a:solidFill>
                <a:schemeClr val="tx1"/>
              </a:solidFill>
            </a:endParaRPr>
          </a:p>
          <a:p>
            <a:pPr eaLnBrk="1" hangingPunct="1">
              <a:lnSpc>
                <a:spcPts val="2500"/>
              </a:lnSpc>
              <a:buSzPct val="45000"/>
              <a:buFont typeface="Wingdings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Research 1, Member – AAU</a:t>
            </a:r>
          </a:p>
          <a:p>
            <a:pPr eaLnBrk="1" hangingPunct="1">
              <a:lnSpc>
                <a:spcPts val="2500"/>
              </a:lnSpc>
              <a:buSzPct val="45000"/>
              <a:buFont typeface="Wingdings" charset="2"/>
              <a:buChar char="§"/>
            </a:pPr>
            <a:endParaRPr lang="en-US" sz="2400">
              <a:solidFill>
                <a:schemeClr val="tx1"/>
              </a:solidFill>
            </a:endParaRPr>
          </a:p>
          <a:p>
            <a:pPr eaLnBrk="1" hangingPunct="1">
              <a:lnSpc>
                <a:spcPts val="2500"/>
              </a:lnSpc>
              <a:buSzPct val="45000"/>
              <a:buFont typeface="Wingdings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NCAA Division I, PAC 12 Conference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C7032BD6-C705-4639-BC1F-3A0D36C98589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6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8195" name="Rectangle 1"/>
          <p:cNvSpPr>
            <a:spLocks noChangeArrowheads="1"/>
          </p:cNvSpPr>
          <p:nvPr/>
        </p:nvSpPr>
        <p:spPr bwMode="auto">
          <a:xfrm>
            <a:off x="2438400" y="0"/>
            <a:ext cx="670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buClrTx/>
              <a:buFontTx/>
              <a:buNone/>
            </a:pPr>
            <a:r>
              <a:rPr lang="en-US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MOSAIC PROJECT OBJECTIVES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38150" y="864210"/>
            <a:ext cx="8248650" cy="49269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4500"/>
              </a:lnSpc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Starting in July, 2008 the UA set out to implement:</a:t>
            </a:r>
          </a:p>
          <a:p>
            <a:pPr lvl="1">
              <a:spcBef>
                <a:spcPts val="400"/>
              </a:spcBef>
              <a:buFont typeface="Arial" charset="0"/>
              <a:buChar char="–"/>
              <a:defRPr/>
            </a:pPr>
            <a:r>
              <a:rPr lang="en-US" sz="1600" i="1" dirty="0">
                <a:solidFill>
                  <a:srgbClr val="000000"/>
                </a:solidFill>
              </a:rPr>
              <a:t>PeopleSoft HCM (HR/Payroll)</a:t>
            </a:r>
          </a:p>
          <a:p>
            <a:pPr lvl="1">
              <a:spcBef>
                <a:spcPts val="400"/>
              </a:spcBef>
              <a:buFont typeface="Arial" charset="0"/>
              <a:buChar char="–"/>
              <a:defRPr/>
            </a:pPr>
            <a:r>
              <a:rPr lang="en-US" sz="1600" i="1" dirty="0">
                <a:solidFill>
                  <a:srgbClr val="000000"/>
                </a:solidFill>
              </a:rPr>
              <a:t>PeopleSoft Campus Solutions (Student Admin)</a:t>
            </a:r>
          </a:p>
          <a:p>
            <a:pPr lvl="1">
              <a:spcBef>
                <a:spcPts val="400"/>
              </a:spcBef>
              <a:buFont typeface="Arial" charset="0"/>
              <a:buChar char="–"/>
              <a:defRPr/>
            </a:pPr>
            <a:r>
              <a:rPr lang="en-US" sz="1600" i="1" dirty="0">
                <a:solidFill>
                  <a:srgbClr val="000000"/>
                </a:solidFill>
              </a:rPr>
              <a:t>Kuali Financial System (Financials)</a:t>
            </a:r>
          </a:p>
          <a:p>
            <a:pPr lvl="1">
              <a:spcBef>
                <a:spcPts val="400"/>
              </a:spcBef>
              <a:buFont typeface="Arial" charset="0"/>
              <a:buChar char="–"/>
              <a:defRPr/>
            </a:pPr>
            <a:r>
              <a:rPr lang="en-US" sz="1600" i="1" dirty="0">
                <a:solidFill>
                  <a:srgbClr val="000000"/>
                </a:solidFill>
              </a:rPr>
              <a:t>Kuali </a:t>
            </a:r>
            <a:r>
              <a:rPr lang="en-US" sz="1600" i="1" dirty="0" err="1">
                <a:solidFill>
                  <a:srgbClr val="000000"/>
                </a:solidFill>
              </a:rPr>
              <a:t>Coeus</a:t>
            </a:r>
            <a:r>
              <a:rPr lang="en-US" sz="1600" i="1" dirty="0">
                <a:solidFill>
                  <a:srgbClr val="000000"/>
                </a:solidFill>
              </a:rPr>
              <a:t> (Research Admin)</a:t>
            </a:r>
          </a:p>
          <a:p>
            <a:pPr lvl="1">
              <a:spcBef>
                <a:spcPts val="400"/>
              </a:spcBef>
              <a:buFont typeface="Arial" charset="0"/>
              <a:buChar char="–"/>
              <a:defRPr/>
            </a:pPr>
            <a:r>
              <a:rPr lang="en-US" sz="1600" i="1" dirty="0">
                <a:solidFill>
                  <a:srgbClr val="000000"/>
                </a:solidFill>
              </a:rPr>
              <a:t>Budgeting System</a:t>
            </a:r>
          </a:p>
          <a:p>
            <a:pPr lvl="1">
              <a:spcBef>
                <a:spcPts val="400"/>
              </a:spcBef>
              <a:buFont typeface="Arial" charset="0"/>
              <a:buChar char="–"/>
              <a:defRPr/>
            </a:pPr>
            <a:r>
              <a:rPr lang="en-US" sz="1600" i="1" dirty="0">
                <a:solidFill>
                  <a:srgbClr val="000000"/>
                </a:solidFill>
              </a:rPr>
              <a:t>Student Recruiting System</a:t>
            </a:r>
          </a:p>
          <a:p>
            <a:pPr lvl="1">
              <a:spcBef>
                <a:spcPts val="400"/>
              </a:spcBef>
              <a:buFont typeface="Arial" charset="0"/>
              <a:buChar char="–"/>
              <a:defRPr/>
            </a:pPr>
            <a:r>
              <a:rPr lang="en-US" sz="1600" i="1" dirty="0">
                <a:solidFill>
                  <a:srgbClr val="000000"/>
                </a:solidFill>
              </a:rPr>
              <a:t>Business Intelligence Capability</a:t>
            </a:r>
          </a:p>
          <a:p>
            <a:pPr marL="457200" lvl="1" indent="0">
              <a:spcBef>
                <a:spcPts val="400"/>
              </a:spcBef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ts val="4500"/>
              </a:lnSpc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3-5 year timeline</a:t>
            </a:r>
          </a:p>
          <a:p>
            <a:pPr>
              <a:lnSpc>
                <a:spcPts val="4500"/>
              </a:lnSpc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$80M - $90M budget</a:t>
            </a:r>
          </a:p>
          <a:p>
            <a:pPr lvl="7">
              <a:spcBef>
                <a:spcPts val="600"/>
              </a:spcBef>
              <a:defRPr/>
            </a:pPr>
            <a:r>
              <a:rPr lang="en-US" sz="1200" dirty="0">
                <a:solidFill>
                  <a:srgbClr val="000000"/>
                </a:solidFill>
              </a:rPr>
              <a:t>			</a:t>
            </a:r>
            <a:r>
              <a:rPr lang="en-US" sz="1600" dirty="0">
                <a:solidFill>
                  <a:srgbClr val="000000"/>
                </a:solidFill>
              </a:rPr>
              <a:t>(http://www.mosaic.arizona.edu/)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228600" y="838200"/>
            <a:ext cx="86868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</a:rPr>
              <a:t>Need/Opportunity for Vastly Improved Business Intelligence </a:t>
            </a: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en-US" sz="1600" i="1">
                <a:solidFill>
                  <a:srgbClr val="000000"/>
                </a:solidFill>
              </a:rPr>
              <a:t>	</a:t>
            </a: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en-US" sz="1600" i="1">
                <a:solidFill>
                  <a:srgbClr val="000000"/>
                </a:solidFill>
              </a:rPr>
              <a:t>	</a:t>
            </a:r>
            <a:r>
              <a:rPr lang="en-US" sz="2400" i="1">
                <a:solidFill>
                  <a:srgbClr val="000000"/>
                </a:solidFill>
              </a:rPr>
              <a:t>“But this forced change also presents an </a:t>
            </a:r>
            <a:r>
              <a:rPr lang="en-US" sz="2400" i="1" u="sng">
                <a:solidFill>
                  <a:srgbClr val="000000"/>
                </a:solidFill>
              </a:rPr>
              <a:t>opportunity</a:t>
            </a:r>
            <a:r>
              <a:rPr lang="en-US" sz="2400" i="1">
                <a:solidFill>
                  <a:srgbClr val="000000"/>
                </a:solidFill>
              </a:rPr>
              <a:t> to rethink our approach for housing, accessing, and presenting information. This will incorporate newer </a:t>
            </a:r>
            <a:r>
              <a:rPr lang="en-US" sz="2400" i="1" u="sng">
                <a:solidFill>
                  <a:srgbClr val="000000"/>
                </a:solidFill>
              </a:rPr>
              <a:t>web-based tools </a:t>
            </a:r>
            <a:r>
              <a:rPr lang="en-US" sz="2400" i="1">
                <a:solidFill>
                  <a:srgbClr val="000000"/>
                </a:solidFill>
              </a:rPr>
              <a:t>that facilitate </a:t>
            </a:r>
            <a:r>
              <a:rPr lang="en-US" sz="2400" i="1" u="sng">
                <a:solidFill>
                  <a:srgbClr val="000000"/>
                </a:solidFill>
              </a:rPr>
              <a:t>direct access </a:t>
            </a:r>
            <a:r>
              <a:rPr lang="en-US" sz="2400" i="1">
                <a:solidFill>
                  <a:srgbClr val="000000"/>
                </a:solidFill>
              </a:rPr>
              <a:t>by managers and decision-makers, with greater use of </a:t>
            </a:r>
            <a:r>
              <a:rPr lang="en-US" sz="2400" i="1" u="sng">
                <a:solidFill>
                  <a:srgbClr val="000000"/>
                </a:solidFill>
              </a:rPr>
              <a:t>graphics</a:t>
            </a:r>
            <a:r>
              <a:rPr lang="en-US" sz="2400" i="1">
                <a:solidFill>
                  <a:srgbClr val="000000"/>
                </a:solidFill>
              </a:rPr>
              <a:t>, and the ability to </a:t>
            </a:r>
            <a:r>
              <a:rPr lang="en-US" sz="2400" i="1" u="sng">
                <a:solidFill>
                  <a:srgbClr val="000000"/>
                </a:solidFill>
              </a:rPr>
              <a:t>drill down</a:t>
            </a:r>
            <a:r>
              <a:rPr lang="en-US" sz="2400" i="1">
                <a:solidFill>
                  <a:srgbClr val="000000"/>
                </a:solidFill>
              </a:rPr>
              <a:t> into details.”</a:t>
            </a: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endParaRPr lang="en-US" sz="1600" i="1">
              <a:solidFill>
                <a:srgbClr val="000000"/>
              </a:solidFill>
            </a:endParaRP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en-US" sz="1600" i="1">
                <a:solidFill>
                  <a:srgbClr val="000000"/>
                </a:solidFill>
              </a:rPr>
              <a:t>				</a:t>
            </a:r>
            <a:r>
              <a:rPr lang="en-US" sz="1600">
                <a:solidFill>
                  <a:srgbClr val="000000"/>
                </a:solidFill>
              </a:rPr>
              <a:t>Enterprise Systems Replacement Proposal</a:t>
            </a: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en-US" sz="1600">
                <a:solidFill>
                  <a:srgbClr val="000000"/>
                </a:solidFill>
              </a:rPr>
              <a:t>				February 17, 2008</a:t>
            </a: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r>
              <a:rPr lang="en-US" sz="1200">
                <a:solidFill>
                  <a:srgbClr val="000000"/>
                </a:solidFill>
              </a:rPr>
              <a:t>				(</a:t>
            </a:r>
            <a:r>
              <a:rPr lang="en-US" sz="1200">
                <a:solidFill>
                  <a:schemeClr val="tx1"/>
                </a:solidFill>
              </a:rPr>
              <a:t>http://www.mosaic.arizona.edu/sites/default/files/Enterprise_Feb2008.pdf)</a:t>
            </a: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endParaRPr lang="en-US" sz="1600" i="1">
              <a:solidFill>
                <a:schemeClr val="tx1"/>
              </a:solidFill>
            </a:endParaRPr>
          </a:p>
          <a:p>
            <a:pPr eaLnBrk="1" hangingPunct="1">
              <a:spcBef>
                <a:spcPts val="400"/>
              </a:spcBef>
              <a:buClrTx/>
              <a:buFontTx/>
              <a:buNone/>
            </a:pPr>
            <a:endParaRPr lang="en-US" sz="1600" i="1">
              <a:solidFill>
                <a:srgbClr val="000000"/>
              </a:solidFill>
            </a:endParaRP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653C5C9C-A7A8-43D2-B6B1-81D87595B6F3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7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2286000" y="0"/>
            <a:ext cx="6858000" cy="5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BI OBJECTIVES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D091717-CCF5-42E2-BA2F-39CE3CA7FBB8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8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305050" y="0"/>
            <a:ext cx="683895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r>
              <a:rPr lang="en-US" sz="2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MOSAIC TIMELINE &amp; BI EXPENSE</a:t>
            </a:r>
          </a:p>
        </p:txBody>
      </p:sp>
      <p:graphicFrame>
        <p:nvGraphicFramePr>
          <p:cNvPr id="10244" name="Object 1"/>
          <p:cNvGraphicFramePr>
            <a:graphicFrameLocks noChangeAspect="1"/>
          </p:cNvGraphicFramePr>
          <p:nvPr/>
        </p:nvGraphicFramePr>
        <p:xfrm>
          <a:off x="74613" y="769938"/>
          <a:ext cx="9110662" cy="524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Visio" r:id="rId4" imgW="12065007" imgH="6951599" progId="Visio.Drawing.11">
                  <p:embed/>
                </p:oleObj>
              </mc:Choice>
              <mc:Fallback>
                <p:oleObj name="Visio" r:id="rId4" imgW="12065007" imgH="6951599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3" y="769938"/>
                        <a:ext cx="9110662" cy="524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685800" y="1381125"/>
            <a:ext cx="77724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sz="4000" b="1">
                <a:solidFill>
                  <a:srgbClr val="FF0000"/>
                </a:solidFill>
                <a:latin typeface="Arial Narrow" pitchFamily="34" charset="0"/>
              </a:rPr>
              <a:t>ENTERPRISE INFORMATION &amp; ANALYTICS TEAM</a:t>
            </a: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8382000" y="6477000"/>
            <a:ext cx="609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600">
                <a:solidFill>
                  <a:schemeClr val="bg1"/>
                </a:solidFill>
                <a:latin typeface="Arial" charset="0"/>
                <a:cs typeface="Arial Unicode MS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B75A9E9-E410-4703-B93C-BAE64366A657}" type="slidenum">
              <a:rPr lang="en-US" sz="1200" b="1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9</a:t>
            </a:fld>
            <a:endParaRPr lang="en-US" sz="12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Narrow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Narrow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2121</TotalTime>
  <Words>3547</Words>
  <Application>Microsoft Office PowerPoint</Application>
  <PresentationFormat>On-screen Show (4:3)</PresentationFormat>
  <Paragraphs>633</Paragraphs>
  <Slides>47</Slides>
  <Notes>47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Office Theme</vt:lpstr>
      <vt:lpstr>1_Office Theme</vt:lpstr>
      <vt:lpstr>Visio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Intelligence at the University of Arizona - a Case Study</dc:title>
  <dc:subject>EDUCAUSE 2012</dc:subject>
  <dc:creator>Hank Childers</dc:creator>
  <cp:lastModifiedBy>Hank Childers</cp:lastModifiedBy>
  <cp:revision>177</cp:revision>
  <cp:lastPrinted>2012-10-26T15:13:49Z</cp:lastPrinted>
  <dcterms:created xsi:type="dcterms:W3CDTF">2003-01-27T21:29:57Z</dcterms:created>
  <dcterms:modified xsi:type="dcterms:W3CDTF">2012-11-09T13:58:13Z</dcterms:modified>
</cp:coreProperties>
</file>