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57" r:id="rId4"/>
    <p:sldId id="277" r:id="rId5"/>
    <p:sldId id="275" r:id="rId6"/>
    <p:sldId id="276" r:id="rId7"/>
    <p:sldId id="281" r:id="rId8"/>
    <p:sldId id="282" r:id="rId9"/>
    <p:sldId id="287" r:id="rId10"/>
    <p:sldId id="289" r:id="rId11"/>
    <p:sldId id="286" r:id="rId12"/>
    <p:sldId id="288" r:id="rId13"/>
    <p:sldId id="292" r:id="rId14"/>
    <p:sldId id="293" r:id="rId15"/>
    <p:sldId id="294" r:id="rId16"/>
    <p:sldId id="284" r:id="rId17"/>
    <p:sldId id="298" r:id="rId18"/>
    <p:sldId id="300" r:id="rId19"/>
    <p:sldId id="295" r:id="rId20"/>
    <p:sldId id="291" r:id="rId21"/>
    <p:sldId id="299" r:id="rId22"/>
    <p:sldId id="296" r:id="rId23"/>
    <p:sldId id="297" r:id="rId24"/>
    <p:sldId id="285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9C4C"/>
    <a:srgbClr val="58595B"/>
    <a:srgbClr val="3777BC"/>
    <a:srgbClr val="500000"/>
    <a:srgbClr val="9395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8" autoAdjust="0"/>
    <p:restoredTop sz="96845" autoAdjust="0"/>
  </p:normalViewPr>
  <p:slideViewPr>
    <p:cSldViewPr>
      <p:cViewPr>
        <p:scale>
          <a:sx n="125" d="100"/>
          <a:sy n="125" d="100"/>
        </p:scale>
        <p:origin x="708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316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09EB-A062-454B-B7BD-B0E9ABA58FA7}" type="datetimeFigureOut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D13E3-7749-4D65-A4C4-A7C7B4FC5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57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ED2D-0B89-4C48-921F-808973E47CA2}" type="datetimeFigureOut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D895-0AB9-4F25-A450-F3FBDAAAB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33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8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8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83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52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8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4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97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43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46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80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38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8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Opportunity to leverage experience and skill sets</a:t>
            </a:r>
          </a:p>
          <a:p>
            <a:pPr lvl="0"/>
            <a:r>
              <a:rPr lang="en-US" dirty="0"/>
              <a:t>Access to wider pool of resources</a:t>
            </a:r>
          </a:p>
          <a:p>
            <a:pPr lvl="0"/>
            <a:r>
              <a:rPr lang="en-US" dirty="0"/>
              <a:t>Conventions and Best Practices – Agile:  “Do it incrementally.”</a:t>
            </a:r>
          </a:p>
          <a:p>
            <a:pPr lvl="0"/>
            <a:r>
              <a:rPr lang="en-US" dirty="0"/>
              <a:t>Steering Committee</a:t>
            </a:r>
          </a:p>
          <a:p>
            <a:pPr lvl="0"/>
            <a:r>
              <a:rPr lang="en-US" dirty="0"/>
              <a:t>TAMU User Community of Practice</a:t>
            </a:r>
          </a:p>
          <a:p>
            <a:pPr lvl="0"/>
            <a:r>
              <a:rPr lang="en-US" dirty="0"/>
              <a:t>Professional Support and Training</a:t>
            </a:r>
          </a:p>
          <a:p>
            <a:pPr lvl="0"/>
            <a:r>
              <a:rPr lang="en-US" dirty="0"/>
              <a:t>Educational outreach (training, website, user groups, etc.)</a:t>
            </a:r>
          </a:p>
          <a:p>
            <a:pPr lvl="0"/>
            <a:r>
              <a:rPr lang="en-US" dirty="0"/>
              <a:t>System-wide collaboration </a:t>
            </a:r>
          </a:p>
          <a:p>
            <a:pPr lvl="0"/>
            <a:r>
              <a:rPr lang="en-US" dirty="0"/>
              <a:t>Document sharing</a:t>
            </a:r>
          </a:p>
          <a:p>
            <a:pPr lvl="0"/>
            <a:r>
              <a:rPr lang="en-US" dirty="0"/>
              <a:t>Facilitated workflow </a:t>
            </a:r>
          </a:p>
          <a:p>
            <a:pPr lvl="0"/>
            <a:r>
              <a:rPr lang="en-US" dirty="0"/>
              <a:t>Leveraging legacy systems </a:t>
            </a:r>
          </a:p>
          <a:p>
            <a:pPr lvl="0"/>
            <a:r>
              <a:rPr lang="en-US" dirty="0"/>
              <a:t>Shared experience</a:t>
            </a:r>
          </a:p>
          <a:p>
            <a:pPr lvl="0"/>
            <a:r>
              <a:rPr lang="en-US" dirty="0"/>
              <a:t>Contracts management</a:t>
            </a:r>
          </a:p>
          <a:p>
            <a:pPr lvl="0"/>
            <a:r>
              <a:rPr lang="en-US" dirty="0"/>
              <a:t>Promotion and Tenure process</a:t>
            </a:r>
          </a:p>
          <a:p>
            <a:pPr lvl="1"/>
            <a:r>
              <a:rPr lang="en-US" dirty="0"/>
              <a:t>Route within a department</a:t>
            </a:r>
          </a:p>
          <a:p>
            <a:pPr lvl="1"/>
            <a:r>
              <a:rPr lang="en-US" dirty="0"/>
              <a:t>Within a college</a:t>
            </a:r>
          </a:p>
          <a:p>
            <a:pPr lvl="1"/>
            <a:r>
              <a:rPr lang="en-US" dirty="0"/>
              <a:t>To the President</a:t>
            </a:r>
          </a:p>
          <a:p>
            <a:pPr lvl="1"/>
            <a:r>
              <a:rPr lang="en-US" dirty="0"/>
              <a:t>Board of Regents</a:t>
            </a:r>
          </a:p>
          <a:p>
            <a:pPr lvl="1"/>
            <a:r>
              <a:rPr lang="en-US" dirty="0"/>
              <a:t>And back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467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8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96F0-5EED-4F01-968E-BB46CC5A6CFF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S:\CISShare\IS\communications\CIS\CIS-ITSS\Laserfiche\FOR TEMPLATES\FOR PPT\LaserficheMast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5718175" y="304800"/>
            <a:ext cx="312102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3777BC"/>
                </a:solidFill>
                <a:effectLst/>
                <a:latin typeface="Calibri"/>
                <a:ea typeface="Calibri"/>
                <a:cs typeface="Calibri"/>
              </a:rPr>
              <a:t>Smarter  </a:t>
            </a:r>
            <a:r>
              <a:rPr lang="en-US" sz="1200" dirty="0">
                <a:solidFill>
                  <a:srgbClr val="3777BC"/>
                </a:solidFill>
                <a:effectLst/>
                <a:latin typeface="Arial"/>
                <a:ea typeface="Calibri"/>
                <a:cs typeface="Times New Roman"/>
              </a:rPr>
              <a:t>■ </a:t>
            </a:r>
            <a:r>
              <a:rPr lang="en-US" sz="1200" dirty="0">
                <a:solidFill>
                  <a:srgbClr val="3777BC"/>
                </a:solidFill>
                <a:effectLst/>
                <a:latin typeface="Calibri"/>
                <a:ea typeface="Calibri"/>
                <a:cs typeface="Calibri"/>
              </a:rPr>
              <a:t> Faster  </a:t>
            </a:r>
            <a:r>
              <a:rPr lang="en-US" sz="1200" dirty="0">
                <a:solidFill>
                  <a:srgbClr val="174A7C"/>
                </a:solidFill>
                <a:effectLst/>
                <a:latin typeface="Arial"/>
                <a:ea typeface="Calibri"/>
                <a:cs typeface="Times New Roman"/>
              </a:rPr>
              <a:t>■ </a:t>
            </a:r>
            <a:r>
              <a:rPr lang="en-US" sz="1200" dirty="0">
                <a:solidFill>
                  <a:srgbClr val="174A7C"/>
                </a:solidFill>
                <a:effectLst/>
                <a:latin typeface="Calibri"/>
                <a:ea typeface="Calibri"/>
                <a:cs typeface="Calibri"/>
              </a:rPr>
              <a:t> More Efficient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07848" y="6324600"/>
            <a:ext cx="8531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S:\CISShare\IS\communications\CIS\CIS-ITSS\Laserfiche\FOR TEMPLATES\FOR PPT\DigiDoc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48" y="4628853"/>
            <a:ext cx="1163638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330825" y="4514346"/>
            <a:ext cx="3508375" cy="419159"/>
          </a:xfrm>
        </p:spPr>
        <p:txBody>
          <a:bodyPr anchor="t">
            <a:normAutofit/>
          </a:bodyPr>
          <a:lstStyle>
            <a:lvl1pPr algn="r">
              <a:defRPr sz="2400" baseline="0">
                <a:solidFill>
                  <a:srgbClr val="5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Laserfiche</a:t>
            </a:r>
            <a:r>
              <a:rPr lang="en-US" dirty="0" smtClean="0"/>
              <a:t>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5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B673-8DFF-492D-A30F-6E61775E1BFB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1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0125-10FB-44AD-B516-7724DF4E27E9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7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6322368"/>
            <a:ext cx="350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Solutions &amp; Support |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Texas A&amp;M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Technology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580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</a:rPr>
              <a:t>PG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fld id="{A8FA13BB-741C-4EF0-8F8D-F799AB151EE7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8229600" cy="4495800"/>
          </a:xfrm>
        </p:spPr>
        <p:txBody>
          <a:bodyPr/>
          <a:lstStyle>
            <a:lvl1pPr marL="0" indent="0">
              <a:buNone/>
              <a:defRPr sz="2000">
                <a:solidFill>
                  <a:srgbClr val="3777B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■"/>
              <a:defRPr>
                <a:solidFill>
                  <a:srgbClr val="809C4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2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D8A5-906A-4228-9569-43E25A77F61A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8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30F-0E52-4D7B-9D7B-8ECB2F39F48F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236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9D6-821A-41D3-83A5-42140A5F25F8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0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DE1-F928-4276-A8BD-6AAC1C81630D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3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FF6E-8B01-4D39-818C-397C2DFCB353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1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82F6-3BBB-4700-B424-91C0E71774A7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5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8ED2-602D-4A9A-B901-9AA8D2F1B509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6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37806-0DB5-492B-B066-78A1FAB8BE57}" type="datetime1">
              <a:rPr lang="en-US" smtClean="0"/>
              <a:pPr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2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aserfiche@tam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ISShare\IS\communications\CIS\CIS-ITSS\Laserfiche\FOR TEMPLATES\FOR PPT\LaserficheMas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9924" y="3657600"/>
            <a:ext cx="632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r>
              <a:rPr lang="en-US" sz="2400" dirty="0" smtClean="0"/>
              <a:t>Scaling a Higher Education Enterprise </a:t>
            </a:r>
          </a:p>
          <a:p>
            <a:pPr algn="ctr"/>
            <a:r>
              <a:rPr lang="en-US" sz="2400" dirty="0" smtClean="0"/>
              <a:t>Electronic Content Management (ECM) System</a:t>
            </a:r>
          </a:p>
          <a:p>
            <a:pPr algn="r"/>
            <a:r>
              <a:rPr lang="en-US" sz="2400" dirty="0">
                <a:solidFill>
                  <a:srgbClr val="500000"/>
                </a:solidFill>
              </a:rPr>
              <a:t> </a:t>
            </a:r>
            <a:r>
              <a:rPr lang="en-US" sz="2400" dirty="0" smtClean="0">
                <a:solidFill>
                  <a:srgbClr val="500000"/>
                </a:solidFill>
              </a:rPr>
              <a:t>   </a:t>
            </a:r>
            <a:endParaRPr lang="en-US" dirty="0">
              <a:solidFill>
                <a:srgbClr val="5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710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Presented by Texas A&amp;M University System</a:t>
            </a:r>
          </a:p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November 9, 2012</a:t>
            </a:r>
            <a:endParaRPr lang="en-US" sz="1200" dirty="0">
              <a:solidFill>
                <a:srgbClr val="939598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7848" y="6324600"/>
            <a:ext cx="8531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S:\CISShare\IS\communications\CIS\CIS-ITSS\Laserfiche\FOR TEMPLATES\FOR PPT\DigiDoc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48" y="4628853"/>
            <a:ext cx="1163638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:\CISShare\IS\communications\CIS\CIS-ITSS\Laserfiche\FOR TEMPLATES\FOR BINDER COVER\Laserfiche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48" y="1752600"/>
            <a:ext cx="4264152" cy="7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5125559"/>
            <a:ext cx="2057401" cy="5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8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828800"/>
            <a:ext cx="7010400" cy="44958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ECM Maturity </a:t>
            </a:r>
            <a:r>
              <a:rPr lang="en-US" sz="1600" dirty="0" smtClean="0"/>
              <a:t>Model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Localize best practices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S</a:t>
            </a:r>
            <a:r>
              <a:rPr lang="en-US" sz="1400" dirty="0" smtClean="0"/>
              <a:t>tandardize </a:t>
            </a:r>
            <a:r>
              <a:rPr lang="en-US" sz="1400" dirty="0"/>
              <a:t>across the institution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Consolidate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Cost benefits realized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Continuous </a:t>
            </a:r>
            <a:r>
              <a:rPr lang="en-US" sz="1400" dirty="0" smtClean="0"/>
              <a:t>review for quality improvements</a:t>
            </a:r>
            <a:endParaRPr lang="en-US" dirty="0"/>
          </a:p>
          <a:p>
            <a:pPr marL="800100" lvl="1" indent="-342900"/>
            <a:endParaRPr lang="en-US" sz="1400" dirty="0" smtClean="0">
              <a:solidFill>
                <a:srgbClr val="58595B"/>
              </a:solidFill>
            </a:endParaRPr>
          </a:p>
          <a:p>
            <a:r>
              <a:rPr lang="en-US" sz="1200" dirty="0" smtClean="0"/>
              <a:t>-- Laserfiche, (2010). </a:t>
            </a:r>
            <a:r>
              <a:rPr lang="en-US" sz="1200" i="1" dirty="0" smtClean="0"/>
              <a:t>ECM Agility for Higher Educations: Harnessing Technology to Achieve Institutional Efficiency and Responsiveness.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Vendor Maturity Model Approach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36065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30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600" dirty="0" smtClean="0"/>
              <a:t>Gartner’s ECM Maturity Model:  Five Levels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Leveraging an ECM Maturity Model Approach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750004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-- Maturity Model for Enterprise Content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Management, Gartner, 2011, ID # G00213197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Graphic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76400"/>
            <a:ext cx="7852976" cy="45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7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5638800"/>
            <a:ext cx="6934200" cy="685800"/>
          </a:xfrm>
        </p:spPr>
        <p:txBody>
          <a:bodyPr>
            <a:normAutofit fontScale="70000" lnSpcReduction="20000"/>
          </a:bodyPr>
          <a:lstStyle/>
          <a:p>
            <a:pPr marL="800100" lvl="1" indent="-342900"/>
            <a:r>
              <a:rPr lang="en-US" sz="1700" dirty="0" smtClean="0"/>
              <a:t>-- </a:t>
            </a:r>
            <a:r>
              <a:rPr lang="en-US" sz="1700" dirty="0"/>
              <a:t>Maturity Model for Enterprise Content Management</a:t>
            </a:r>
            <a:r>
              <a:rPr lang="en-US" sz="1700" dirty="0" smtClean="0"/>
              <a:t>, Gartner</a:t>
            </a:r>
            <a:r>
              <a:rPr lang="en-US" sz="1700" dirty="0"/>
              <a:t>, 2011, ID # G00213197.</a:t>
            </a:r>
          </a:p>
          <a:p>
            <a:endParaRPr lang="en-US" sz="1600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Gartner’s Six Factors Maturity Model Approach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5" name="Picture 4" descr="Graphic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43000"/>
            <a:ext cx="59167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4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4724400" cy="4495800"/>
          </a:xfrm>
        </p:spPr>
        <p:txBody>
          <a:bodyPr/>
          <a:lstStyle/>
          <a:p>
            <a:pPr lvl="0"/>
            <a:r>
              <a:rPr lang="en-US" dirty="0" smtClean="0"/>
              <a:t>Level 1 facets: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Each installation a silo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</a:t>
            </a:r>
            <a:r>
              <a:rPr lang="en-US" dirty="0"/>
              <a:t>contracts with the same vendor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Multiple vendors for the same </a:t>
            </a:r>
            <a:r>
              <a:rPr lang="en-US" dirty="0" smtClean="0"/>
              <a:t>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systems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lvl="0"/>
            <a:r>
              <a:rPr lang="en-US" dirty="0" smtClean="0"/>
              <a:t>Looking </a:t>
            </a:r>
            <a:r>
              <a:rPr lang="en-US" dirty="0"/>
              <a:t>to the next level: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Create an ECM program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Establish IT governance to bridge information gaps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1:  Initial</a:t>
            </a:r>
            <a:endParaRPr lang="en-US" dirty="0"/>
          </a:p>
        </p:txBody>
      </p:sp>
      <p:pic>
        <p:nvPicPr>
          <p:cNvPr id="4" name="Picture 3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667000"/>
            <a:ext cx="5511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31239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4953000" cy="4495800"/>
          </a:xfrm>
        </p:spPr>
        <p:txBody>
          <a:bodyPr/>
          <a:lstStyle/>
          <a:p>
            <a:r>
              <a:rPr lang="en-US" dirty="0" smtClean="0"/>
              <a:t>Level 2 Facets: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Use becomes part of business processes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Opportunity to consolidate – </a:t>
            </a:r>
            <a:r>
              <a:rPr lang="en-US" dirty="0" smtClean="0"/>
              <a:t>Document </a:t>
            </a:r>
            <a:r>
              <a:rPr lang="en-US" dirty="0"/>
              <a:t>Selection Committee  (2009)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Looking </a:t>
            </a:r>
            <a:r>
              <a:rPr lang="en-US" dirty="0"/>
              <a:t>to the next level: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Itemize checklist of needed features and functions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Consolidate </a:t>
            </a:r>
            <a:r>
              <a:rPr lang="en-US" dirty="0" smtClean="0"/>
              <a:t>vendors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Choose ECM for strategic </a:t>
            </a:r>
            <a:r>
              <a:rPr lang="en-US" dirty="0" smtClean="0"/>
              <a:t>purposes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Organize governance efforts into a steering committee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2: Opportunisti</a:t>
            </a:r>
            <a:r>
              <a:rPr lang="en-US" dirty="0"/>
              <a:t>c</a:t>
            </a:r>
          </a:p>
        </p:txBody>
      </p:sp>
      <p:pic>
        <p:nvPicPr>
          <p:cNvPr id="4" name="Picture 3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800" y="2895600"/>
            <a:ext cx="5511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21581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5181600" cy="4495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Level 3 Facets: Selection </a:t>
            </a:r>
            <a:r>
              <a:rPr lang="en-US" dirty="0"/>
              <a:t>of Laserfiche (2010)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Shared Services Initiative (2010)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Steering Committee and Project Manager (2011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ECM team has long-range plan; but, organization still has multiple products and repositories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Looking </a:t>
            </a:r>
            <a:r>
              <a:rPr lang="en-US" dirty="0"/>
              <a:t>to the next level: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Report ECM progress regularly to build support (</a:t>
            </a:r>
            <a:r>
              <a:rPr lang="en-US" dirty="0" smtClean="0"/>
              <a:t>branding/communication effort</a:t>
            </a:r>
            <a:r>
              <a:rPr lang="en-US" dirty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Survey organizational metadata schemas/ requirements (training, education, collaboration)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Work with colleagues to better align ECM and BPM by re-engineering processes (collaboration)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3: Organized</a:t>
            </a:r>
            <a:endParaRPr lang="en-US" dirty="0"/>
          </a:p>
        </p:txBody>
      </p:sp>
      <p:pic>
        <p:nvPicPr>
          <p:cNvPr id="6" name="Picture 5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133600"/>
            <a:ext cx="5511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38137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Shared Service</a:t>
            </a:r>
            <a:endParaRPr lang="en-US" sz="2800" dirty="0"/>
          </a:p>
        </p:txBody>
      </p:sp>
      <p:pic>
        <p:nvPicPr>
          <p:cNvPr id="6" name="Picture 5" descr="Laserfiche Shared Serv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981200"/>
            <a:ext cx="6584501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1610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for Texas A&amp;M </a:t>
            </a:r>
            <a:r>
              <a:rPr lang="en-US" dirty="0" err="1" smtClean="0"/>
              <a:t>Laserfiche</a:t>
            </a:r>
            <a:endParaRPr lang="en-US" dirty="0"/>
          </a:p>
        </p:txBody>
      </p:sp>
      <p:pic>
        <p:nvPicPr>
          <p:cNvPr id="4" name="Picture 3" descr="DSC_18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10" y="1752600"/>
            <a:ext cx="2195180" cy="4006040"/>
          </a:xfrm>
          <a:prstGeom prst="rect">
            <a:avLst/>
          </a:prstGeom>
        </p:spPr>
      </p:pic>
      <p:pic>
        <p:nvPicPr>
          <p:cNvPr id="5" name="Picture 4" descr="DSC_18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86000"/>
            <a:ext cx="3828288" cy="271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12997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5181600" cy="4495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Level 3 Facets: Selection </a:t>
            </a:r>
            <a:r>
              <a:rPr lang="en-US" dirty="0"/>
              <a:t>of Laserfiche (2010)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Shared Services Initiative (2010)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Steering Committee and Project Manager (2011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ECM team has long-range plan; but, organization still has multiple products and repositories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Looking </a:t>
            </a:r>
            <a:r>
              <a:rPr lang="en-US" dirty="0"/>
              <a:t>to the next level: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Report ECM progress regularly to build support (</a:t>
            </a:r>
            <a:r>
              <a:rPr lang="en-US" dirty="0" smtClean="0"/>
              <a:t>branding/communication effort</a:t>
            </a:r>
            <a:r>
              <a:rPr lang="en-US" dirty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Survey organizational metadata schemas/ requirements (training, education, collaboration)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Work with colleagues to better align ECM and BPM by re-engineering processes (collaboration)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3: Organized</a:t>
            </a:r>
            <a:endParaRPr lang="en-US" dirty="0"/>
          </a:p>
        </p:txBody>
      </p:sp>
      <p:pic>
        <p:nvPicPr>
          <p:cNvPr id="6" name="Picture 5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133600"/>
            <a:ext cx="5511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13737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4267200" cy="4495800"/>
          </a:xfrm>
        </p:spPr>
        <p:txBody>
          <a:bodyPr/>
          <a:lstStyle/>
          <a:p>
            <a:r>
              <a:rPr lang="en-US" dirty="0" smtClean="0"/>
              <a:t>Level 4 Facets: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Multi-server</a:t>
            </a:r>
            <a:r>
              <a:rPr lang="en-US" dirty="0"/>
              <a:t>, </a:t>
            </a:r>
            <a:r>
              <a:rPr lang="en-US" dirty="0" smtClean="0"/>
              <a:t>Multi-User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Metatagging</a:t>
            </a:r>
            <a:r>
              <a:rPr lang="en-US" dirty="0"/>
              <a:t> is automated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Better leverage of the Steering Committee for establish enterprise policies and practices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ECM team consolidates overlapping </a:t>
            </a:r>
            <a:r>
              <a:rPr lang="en-US"/>
              <a:t>projects 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Looking </a:t>
            </a:r>
            <a:r>
              <a:rPr lang="en-US" dirty="0"/>
              <a:t>to the next level: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Goal of making the organization more agile:  Look for ways to adopt new technologies and new sources of content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4:  Enterprise</a:t>
            </a:r>
            <a:endParaRPr lang="en-US" dirty="0"/>
          </a:p>
        </p:txBody>
      </p:sp>
      <p:pic>
        <p:nvPicPr>
          <p:cNvPr id="5" name="Picture 4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676400"/>
            <a:ext cx="55118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0" y="9876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5183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sz="1600" dirty="0"/>
              <a:t>One of the largest systems of higher education in the nation</a:t>
            </a:r>
          </a:p>
          <a:p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the statewide </a:t>
            </a:r>
            <a:r>
              <a:rPr lang="en-US" sz="1600" dirty="0" smtClean="0"/>
              <a:t>network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11 </a:t>
            </a:r>
            <a:r>
              <a:rPr lang="en-US" sz="1400" dirty="0"/>
              <a:t>universities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S</a:t>
            </a:r>
            <a:r>
              <a:rPr lang="en-US" sz="1400" dirty="0" smtClean="0"/>
              <a:t>even </a:t>
            </a:r>
            <a:r>
              <a:rPr lang="en-US" sz="1400" dirty="0"/>
              <a:t>state agencies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A</a:t>
            </a:r>
            <a:r>
              <a:rPr lang="en-US" sz="1400" dirty="0" smtClean="0"/>
              <a:t> </a:t>
            </a:r>
            <a:r>
              <a:rPr lang="en-US" sz="1400" dirty="0"/>
              <a:t>comprehensive health science </a:t>
            </a:r>
            <a:r>
              <a:rPr lang="en-US" sz="1400" dirty="0" smtClean="0"/>
              <a:t>center</a:t>
            </a:r>
            <a:endParaRPr lang="en-US" sz="2000" dirty="0"/>
          </a:p>
          <a:p>
            <a:endParaRPr lang="en-US" sz="1600" dirty="0" smtClean="0"/>
          </a:p>
          <a:p>
            <a:r>
              <a:rPr lang="en-US" sz="1600" dirty="0" smtClean="0"/>
              <a:t>A</a:t>
            </a:r>
            <a:r>
              <a:rPr lang="en-US" sz="1600" dirty="0"/>
              <a:t>&amp;M System members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E</a:t>
            </a:r>
            <a:r>
              <a:rPr lang="en-US" sz="1400" dirty="0" smtClean="0"/>
              <a:t>ducate </a:t>
            </a:r>
            <a:r>
              <a:rPr lang="en-US" sz="1400" dirty="0"/>
              <a:t>more than 120,000 students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R</a:t>
            </a:r>
            <a:r>
              <a:rPr lang="en-US" sz="1400" dirty="0" smtClean="0"/>
              <a:t>each </a:t>
            </a:r>
            <a:r>
              <a:rPr lang="en-US" sz="1400" dirty="0"/>
              <a:t>another 22 million people through service each year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I</a:t>
            </a:r>
            <a:r>
              <a:rPr lang="en-US" sz="1400" dirty="0" smtClean="0"/>
              <a:t>nclude </a:t>
            </a:r>
            <a:r>
              <a:rPr lang="en-US" sz="1400" dirty="0"/>
              <a:t>more than 28,000 faculty and staff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H</a:t>
            </a:r>
            <a:r>
              <a:rPr lang="en-US" sz="1400" dirty="0" smtClean="0"/>
              <a:t>as </a:t>
            </a:r>
            <a:r>
              <a:rPr lang="en-US" sz="1400" dirty="0"/>
              <a:t>a physical presence in 250 of the state’s 254 counties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/>
              <a:t>In </a:t>
            </a:r>
            <a:r>
              <a:rPr lang="en-US" sz="1400" dirty="0" smtClean="0"/>
              <a:t>2011, </a:t>
            </a:r>
            <a:r>
              <a:rPr lang="en-US" sz="1400" dirty="0"/>
              <a:t>externally funded research expenditures exceeded $</a:t>
            </a:r>
            <a:r>
              <a:rPr lang="en-US" sz="1400" dirty="0" smtClean="0"/>
              <a:t>780 </a:t>
            </a:r>
            <a:r>
              <a:rPr lang="en-US" sz="1400" dirty="0"/>
              <a:t>million to help drive the state’s economy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About the Texas A&amp;M University System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26358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                         Single Server to Multiple Servers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Shared Service Model</a:t>
            </a:r>
            <a:endParaRPr lang="en-US" dirty="0"/>
          </a:p>
        </p:txBody>
      </p:sp>
      <p:pic>
        <p:nvPicPr>
          <p:cNvPr id="13" name="Picture 3" descr="Picture 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362200"/>
            <a:ext cx="1509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 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17399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562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--Diagram provided courtesy of Laserfiche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22973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4267200" cy="4495800"/>
          </a:xfrm>
        </p:spPr>
        <p:txBody>
          <a:bodyPr/>
          <a:lstStyle/>
          <a:p>
            <a:r>
              <a:rPr lang="en-US" dirty="0" smtClean="0"/>
              <a:t>Level 4 Facets: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Multi-server</a:t>
            </a:r>
            <a:r>
              <a:rPr lang="en-US" dirty="0"/>
              <a:t>, </a:t>
            </a:r>
            <a:r>
              <a:rPr lang="en-US" dirty="0" smtClean="0"/>
              <a:t>Multi-User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Metatagging</a:t>
            </a:r>
            <a:r>
              <a:rPr lang="en-US" dirty="0" smtClean="0"/>
              <a:t> </a:t>
            </a:r>
            <a:r>
              <a:rPr lang="en-US" dirty="0"/>
              <a:t>is automated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Better leverage of the Steering Committee for establish enterprise policies and practices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ECM team consolidates overlapping </a:t>
            </a:r>
            <a:r>
              <a:rPr lang="en-US" dirty="0" smtClean="0"/>
              <a:t>projects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Looking </a:t>
            </a:r>
            <a:r>
              <a:rPr lang="en-US" dirty="0"/>
              <a:t>to the next level: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Goal of making the organization more agile:  Look for ways to adopt new technologies and new sources of content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4:  Enterprise</a:t>
            </a:r>
            <a:endParaRPr lang="en-US" dirty="0"/>
          </a:p>
        </p:txBody>
      </p:sp>
      <p:pic>
        <p:nvPicPr>
          <p:cNvPr id="5" name="Picture 4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676400"/>
            <a:ext cx="55118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4615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3962400" cy="4495800"/>
          </a:xfrm>
        </p:spPr>
        <p:txBody>
          <a:bodyPr/>
          <a:lstStyle/>
          <a:p>
            <a:r>
              <a:rPr lang="en-US" dirty="0" smtClean="0"/>
              <a:t>Level 5 Facets: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The organization uses ECM to change the way it does </a:t>
            </a:r>
            <a:r>
              <a:rPr lang="en-US" dirty="0" smtClean="0"/>
              <a:t>business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Leveraging exemplar processes (ex. Contracts)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</a:t>
            </a:r>
            <a:r>
              <a:rPr lang="en-US" dirty="0"/>
              <a:t>to remain at the transformative level: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Turn business and vendor partnerships into collaborations for future vision and </a:t>
            </a:r>
            <a:r>
              <a:rPr lang="en-US" dirty="0" smtClean="0"/>
              <a:t>planning  (Master contract)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5: Transformative</a:t>
            </a:r>
            <a:endParaRPr lang="en-US" dirty="0"/>
          </a:p>
        </p:txBody>
      </p:sp>
      <p:pic>
        <p:nvPicPr>
          <p:cNvPr id="4" name="Picture 3" descr="Leve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676400"/>
            <a:ext cx="5511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32442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Spread</a:t>
            </a:r>
            <a:r>
              <a:rPr lang="en-US" dirty="0" smtClean="0"/>
              <a:t> </a:t>
            </a:r>
            <a:r>
              <a:rPr lang="en-US" sz="1600" dirty="0" smtClean="0"/>
              <a:t>(More units, More modules)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Single server to multiple server implementations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Five-year plan to scale the shared service initiative</a:t>
            </a:r>
            <a:endParaRPr lang="en-US" sz="1600" dirty="0" smtClean="0"/>
          </a:p>
          <a:p>
            <a:r>
              <a:rPr lang="en-US" sz="1600" dirty="0" smtClean="0"/>
              <a:t>Depth  (Participation)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>
                <a:solidFill>
                  <a:srgbClr val="58595B"/>
                </a:solidFill>
              </a:rPr>
              <a:t>Engagement/support of the shared service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Success of the agency is tied to the success of the shared service</a:t>
            </a:r>
            <a:endParaRPr lang="en-US" sz="1600" dirty="0" smtClean="0"/>
          </a:p>
          <a:p>
            <a:r>
              <a:rPr lang="en-US" sz="1600" dirty="0" smtClean="0"/>
              <a:t>Sustainability  (Momentum taking hold)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Document Imaging Selection Committee decision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Executive support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CIS shared service focus on branding, training, collaboration, maturity model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Steering Committee involvement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User Community of Practice (in development)</a:t>
            </a:r>
            <a:endParaRPr lang="en-US" sz="1600" dirty="0" smtClean="0"/>
          </a:p>
          <a:p>
            <a:r>
              <a:rPr lang="en-US" sz="1600" dirty="0" smtClean="0"/>
              <a:t>Shift (Change in Ownership)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Localized successes lead to shared adoption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Spontaneous collaboration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-- Coburn, C.E. (2003).  </a:t>
            </a:r>
            <a:endParaRPr lang="en-US" sz="14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Coburn’s Aspects of Scaling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Picture 4" descr="Picture 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1054100" cy="25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40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8229600" cy="36957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Contact Information:</a:t>
            </a:r>
          </a:p>
          <a:p>
            <a:pPr algn="ctr"/>
            <a:r>
              <a:rPr lang="en-US" sz="1600" dirty="0"/>
              <a:t>Texas A&amp;M Information Technology </a:t>
            </a:r>
            <a:endParaRPr lang="en-US" sz="1600" dirty="0" smtClean="0"/>
          </a:p>
          <a:p>
            <a:pPr algn="ctr"/>
            <a:r>
              <a:rPr lang="en-US" sz="1600" dirty="0" smtClean="0"/>
              <a:t>Computing and Information Services</a:t>
            </a:r>
          </a:p>
          <a:p>
            <a:pPr algn="ctr"/>
            <a:r>
              <a:rPr lang="en-US" sz="1600" dirty="0" smtClean="0"/>
              <a:t>Laserfiche Enterprise Shared Service</a:t>
            </a:r>
          </a:p>
          <a:p>
            <a:pPr algn="ctr"/>
            <a:r>
              <a:rPr lang="en-US" sz="1600" dirty="0" smtClean="0"/>
              <a:t>Judith H. Lewis, MS, PMP  </a:t>
            </a:r>
          </a:p>
          <a:p>
            <a:pPr algn="ctr"/>
            <a:r>
              <a:rPr lang="en-US" sz="1600" dirty="0" smtClean="0"/>
              <a:t>Project Manager</a:t>
            </a:r>
          </a:p>
          <a:p>
            <a:pPr algn="ctr"/>
            <a:r>
              <a:rPr lang="en-US" sz="1600" dirty="0" smtClean="0">
                <a:hlinkClick r:id="rId3"/>
              </a:rPr>
              <a:t>laserfiche@tamu.edu</a:t>
            </a:r>
            <a:endParaRPr lang="en-US" sz="1600" dirty="0" smtClean="0"/>
          </a:p>
          <a:p>
            <a:pPr algn="ctr"/>
            <a:r>
              <a:rPr lang="en-US" sz="1600" dirty="0" smtClean="0"/>
              <a:t>&amp;</a:t>
            </a:r>
          </a:p>
          <a:p>
            <a:pPr algn="ctr"/>
            <a:r>
              <a:rPr lang="en-US" sz="1600" dirty="0" smtClean="0"/>
              <a:t>Bob </a:t>
            </a:r>
            <a:r>
              <a:rPr lang="en-US" sz="1600" dirty="0" err="1" smtClean="0"/>
              <a:t>Hensz</a:t>
            </a:r>
            <a:r>
              <a:rPr lang="en-US" sz="1600" dirty="0" smtClean="0"/>
              <a:t>, SPHR</a:t>
            </a:r>
          </a:p>
          <a:p>
            <a:pPr algn="ctr"/>
            <a:r>
              <a:rPr lang="en-US" sz="1600" dirty="0" smtClean="0"/>
              <a:t>Risk &amp; Compliance Manager </a:t>
            </a:r>
          </a:p>
          <a:p>
            <a:pPr algn="ctr"/>
            <a:r>
              <a:rPr lang="en-US" sz="1600" dirty="0" smtClean="0"/>
              <a:t>Internal Management Review &amp; Records Officer</a:t>
            </a:r>
          </a:p>
          <a:p>
            <a:pPr algn="ctr"/>
            <a:r>
              <a:rPr lang="en-US" sz="1600" dirty="0" smtClean="0"/>
              <a:t>Texas A&amp;M </a:t>
            </a:r>
            <a:r>
              <a:rPr lang="en-US" sz="1600" dirty="0" err="1" smtClean="0"/>
              <a:t>AgriLife</a:t>
            </a:r>
            <a:r>
              <a:rPr lang="en-US" sz="1600" dirty="0" smtClean="0"/>
              <a:t> Risk &amp; Compliance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 &amp; A: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35412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8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AgriLife’s Organizational Structure</a:t>
            </a:r>
          </a:p>
          <a:p>
            <a:pPr marL="800100" lvl="1" indent="-342900">
              <a:spcBef>
                <a:spcPts val="480"/>
              </a:spcBef>
              <a:buFont typeface="Arial" pitchFamily="34" charset="0"/>
              <a:buChar char="■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Vice Chancellor of Agriculture</a:t>
            </a:r>
          </a:p>
          <a:p>
            <a:pPr marL="800100" lvl="1" indent="-342900">
              <a:spcBef>
                <a:spcPts val="480"/>
              </a:spcBef>
              <a:buFont typeface="Arial" pitchFamily="34" charset="0"/>
              <a:buChar char="■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College of Agriculture and Life Sciences</a:t>
            </a:r>
          </a:p>
          <a:p>
            <a:pPr marL="800100" lvl="1" indent="-342900">
              <a:spcBef>
                <a:spcPts val="480"/>
              </a:spcBef>
              <a:buFont typeface="Arial" pitchFamily="34" charset="0"/>
              <a:buChar char="■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4 state agencies</a:t>
            </a:r>
          </a:p>
          <a:p>
            <a:pPr marL="800100" lvl="1" indent="-342900">
              <a:spcBef>
                <a:spcPts val="480"/>
              </a:spcBef>
              <a:buFont typeface="Arial" pitchFamily="34" charset="0"/>
              <a:buChar char="■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85 major units and 250 County Offices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Texas A&amp;M AgriLife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990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Bob Hensz</a:t>
            </a:r>
          </a:p>
        </p:txBody>
      </p:sp>
      <p:pic>
        <p:nvPicPr>
          <p:cNvPr id="4" name="Picture 3" descr="agrilife-system-2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531140"/>
            <a:ext cx="3581400" cy="12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1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Texas A&amp;M AgriLife Locations</a:t>
            </a:r>
            <a:endParaRPr lang="en-US" sz="2800" dirty="0"/>
          </a:p>
        </p:txBody>
      </p:sp>
      <p:pic>
        <p:nvPicPr>
          <p:cNvPr id="4" name="Picture 3" descr="Agrilife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752600"/>
            <a:ext cx="509417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0" y="990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Bob Hensz</a:t>
            </a:r>
          </a:p>
        </p:txBody>
      </p:sp>
    </p:spTree>
    <p:extLst>
      <p:ext uri="{BB962C8B-B14F-4D97-AF65-F5344CB8AC3E}">
        <p14:creationId xmlns:p14="http://schemas.microsoft.com/office/powerpoint/2010/main" xmlns="" val="34314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8382000" cy="4419600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RFP and </a:t>
            </a:r>
            <a:r>
              <a:rPr lang="en-US" sz="1600" dirty="0" smtClean="0"/>
              <a:t>Implementation</a:t>
            </a:r>
            <a:endParaRPr lang="en-US" sz="1000" dirty="0" smtClean="0">
              <a:solidFill>
                <a:schemeClr val="accent1"/>
              </a:solidFill>
            </a:endParaRPr>
          </a:p>
          <a:p>
            <a:pPr marL="742950" lvl="1" indent="-28575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RFP in 2005 </a:t>
            </a:r>
          </a:p>
          <a:p>
            <a:pPr marL="742950" lvl="1" indent="-28575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RFP Team included IT, Economist, College Department and Agency personnel, </a:t>
            </a:r>
          </a:p>
          <a:p>
            <a:pPr marL="800100" lvl="1" indent="-342900">
              <a:spcBef>
                <a:spcPts val="480"/>
              </a:spcBef>
            </a:pPr>
            <a:r>
              <a:rPr lang="en-US" sz="1400" dirty="0" smtClean="0"/>
              <a:t>      and Purchasing</a:t>
            </a:r>
          </a:p>
          <a:p>
            <a:pPr marL="800100" lvl="1" indent="-34290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Selection matrix: </a:t>
            </a:r>
            <a:r>
              <a:rPr lang="en-US" sz="1400" dirty="0"/>
              <a:t>c</a:t>
            </a:r>
            <a:r>
              <a:rPr lang="en-US" sz="1400" dirty="0" smtClean="0"/>
              <a:t>ost a major factor</a:t>
            </a:r>
          </a:p>
          <a:p>
            <a:pPr marL="742950" lvl="1" indent="-28575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Implementation used same team, and added some additional personnel for testing</a:t>
            </a:r>
          </a:p>
          <a:p>
            <a:pPr marL="800100" lvl="1" indent="-34290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 Phased Implementation</a:t>
            </a:r>
          </a:p>
          <a:p>
            <a:pPr lvl="2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Phase 1: basic installation, file structure and imaging</a:t>
            </a:r>
          </a:p>
          <a:p>
            <a:pPr lvl="2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Phase 2: automation from main frame</a:t>
            </a:r>
          </a:p>
          <a:p>
            <a:pPr lvl="2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Phase 3: workflow</a:t>
            </a:r>
            <a:endParaRPr lang="en-US" sz="1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80"/>
              </a:spcBef>
            </a:pPr>
            <a:r>
              <a:rPr lang="en-US" sz="1600" dirty="0">
                <a:solidFill>
                  <a:schemeClr val="accent1"/>
                </a:solidFill>
              </a:rPr>
              <a:t>Automation Examples </a:t>
            </a:r>
            <a:endParaRPr lang="en-US" sz="1000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Accounts Payable Data forms for purchase vouchers: printed, matches, and filed</a:t>
            </a:r>
          </a:p>
          <a:p>
            <a:pPr marL="800100" lvl="1" indent="-34290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Payroll change forms: printed, overlay applied, metadata added, filed</a:t>
            </a:r>
          </a:p>
          <a:p>
            <a:pPr marL="800100" lvl="2" indent="-34290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Purchase Orders, Printed, overlay applied, metadata added, placed in working folder</a:t>
            </a:r>
            <a:endParaRPr lang="en-US" sz="1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ts val="480"/>
              </a:spcBef>
              <a:buFont typeface="Wingdings" charset="2"/>
              <a:buChar char="§"/>
            </a:pPr>
            <a:r>
              <a:rPr lang="en-US" sz="1400" dirty="0" smtClean="0"/>
              <a:t>Use </a:t>
            </a:r>
            <a:r>
              <a:rPr lang="en-US" sz="1400" dirty="0"/>
              <a:t>of </a:t>
            </a:r>
            <a:r>
              <a:rPr lang="en-US" sz="1400" dirty="0" smtClean="0"/>
              <a:t>Inboxes: move a document from one unit to another instantly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Texas A&amp;M AgriLife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990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Bob Hensz</a:t>
            </a:r>
          </a:p>
        </p:txBody>
      </p:sp>
    </p:spTree>
    <p:extLst>
      <p:ext uri="{BB962C8B-B14F-4D97-AF65-F5344CB8AC3E}">
        <p14:creationId xmlns:p14="http://schemas.microsoft.com/office/powerpoint/2010/main" xmlns="" val="3368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sz="1600" dirty="0" smtClean="0"/>
              <a:t>ROI</a:t>
            </a:r>
            <a:r>
              <a:rPr lang="en-US" dirty="0" smtClean="0"/>
              <a:t> </a:t>
            </a:r>
            <a:r>
              <a:rPr lang="en-US" sz="1200" i="1" dirty="0" smtClean="0"/>
              <a:t>(as of December 2010)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Overnight Mail: eliminated 58/week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Copies: eliminated 23,335 copies per week, and eliminated copiers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5-Drawer File Cabinets: </a:t>
            </a:r>
            <a:r>
              <a:rPr lang="en-US" sz="1400" dirty="0"/>
              <a:t>e</a:t>
            </a:r>
            <a:r>
              <a:rPr lang="en-US" sz="1400" dirty="0" smtClean="0"/>
              <a:t>liminated 158, over 1000 sq. ft. of space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Rotary File cabinets: 21, about 344 sq. ft.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Positions eliminated: 2 budgeted &amp; 4 student workers in accounts payable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Automation: saved over 8000 man hours/year for filing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Automation: also saved printing of over 200,000 pages per year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Volume of documents: over 14 Million pages, stack 2800 ft. high</a:t>
            </a:r>
          </a:p>
          <a:p>
            <a:pPr lvl="1"/>
            <a:r>
              <a:rPr lang="en-US" sz="1400" dirty="0" smtClean="0"/>
              <a:t>       weighing over 80,000 pounds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Texas A&amp;M AgriLife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990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Bob Hensz</a:t>
            </a:r>
          </a:p>
        </p:txBody>
      </p:sp>
    </p:spTree>
    <p:extLst>
      <p:ext uri="{BB962C8B-B14F-4D97-AF65-F5344CB8AC3E}">
        <p14:creationId xmlns:p14="http://schemas.microsoft.com/office/powerpoint/2010/main" xmlns="" val="31256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History</a:t>
            </a:r>
            <a:r>
              <a:rPr lang="en-US" dirty="0" smtClean="0"/>
              <a:t>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>
                <a:solidFill>
                  <a:srgbClr val="58595B"/>
                </a:solidFill>
              </a:rPr>
              <a:t>Campus Document Management Committee</a:t>
            </a:r>
          </a:p>
          <a:p>
            <a:endParaRPr lang="en-US" sz="1600" dirty="0" smtClean="0"/>
          </a:p>
          <a:p>
            <a:r>
              <a:rPr lang="en-US" sz="1600" dirty="0" smtClean="0"/>
              <a:t>Vision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>
                <a:solidFill>
                  <a:srgbClr val="58595B"/>
                </a:solidFill>
              </a:rPr>
              <a:t>Making institutional information secure and useful </a:t>
            </a:r>
          </a:p>
          <a:p>
            <a:endParaRPr lang="en-US" sz="1600" dirty="0" smtClean="0"/>
          </a:p>
          <a:p>
            <a:r>
              <a:rPr lang="en-US" sz="1600" dirty="0" smtClean="0"/>
              <a:t>Goals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Avoid software/hardware purchases at department level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Reduce costs by eliminating redundant systems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Enhance ability to share documents and workflows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ECM as a Shared Service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Picture 5" descr="primary-alt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5257800"/>
            <a:ext cx="3352800" cy="5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7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Benefits of a Shared Service ECM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3" name="Picture 2" descr="Graphic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524000"/>
            <a:ext cx="6592048" cy="47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32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Spread</a:t>
            </a:r>
            <a:r>
              <a:rPr lang="en-US" dirty="0" smtClean="0"/>
              <a:t>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Conventional connotation of scaling (more units, more modules)</a:t>
            </a:r>
            <a:endParaRPr lang="en-US" sz="1600" dirty="0" smtClean="0"/>
          </a:p>
          <a:p>
            <a:r>
              <a:rPr lang="en-US" sz="1600" dirty="0" smtClean="0"/>
              <a:t>Depth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>
                <a:solidFill>
                  <a:srgbClr val="58595B"/>
                </a:solidFill>
              </a:rPr>
              <a:t>Participative social interaction</a:t>
            </a:r>
            <a:endParaRPr lang="en-US" sz="1600" dirty="0" smtClean="0"/>
          </a:p>
          <a:p>
            <a:r>
              <a:rPr lang="en-US" sz="1600" dirty="0" smtClean="0"/>
              <a:t>Sustainability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Underlying momentum taking hold</a:t>
            </a:r>
            <a:endParaRPr lang="en-US" sz="1600" dirty="0" smtClean="0"/>
          </a:p>
          <a:p>
            <a:r>
              <a:rPr lang="en-US" sz="1600" dirty="0" smtClean="0"/>
              <a:t>Shift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400" dirty="0" smtClean="0"/>
              <a:t>Change in ownership</a:t>
            </a:r>
          </a:p>
          <a:p>
            <a:endParaRPr lang="en-US" sz="1200" dirty="0" smtClean="0"/>
          </a:p>
          <a:p>
            <a:r>
              <a:rPr lang="en-US" sz="1200" dirty="0" smtClean="0"/>
              <a:t>-- Coburn, C.E. (2003).  Rethinking Scale:  Moving beyond Numbers to Deep and Lasting Change. </a:t>
            </a:r>
            <a:br>
              <a:rPr lang="en-US" sz="1200" dirty="0" smtClean="0"/>
            </a:br>
            <a:r>
              <a:rPr lang="en-US" sz="1200" i="1" dirty="0" smtClean="0"/>
              <a:t>Educational Researcher, </a:t>
            </a:r>
            <a:r>
              <a:rPr lang="en-US" sz="1200" dirty="0" smtClean="0"/>
              <a:t>32(6), 3-12.</a:t>
            </a:r>
            <a:endParaRPr lang="en-US" sz="12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Coburn’s Qualitative Aspects of Scaling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xmlns="" val="19757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3493</TotalTime>
  <Words>1312</Words>
  <Application>Microsoft Office PowerPoint</Application>
  <PresentationFormat>On-screen Show (4:3)</PresentationFormat>
  <Paragraphs>261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Powerpoint Template</vt:lpstr>
      <vt:lpstr>Slide 1</vt:lpstr>
      <vt:lpstr>About the Texas A&amp;M University System</vt:lpstr>
      <vt:lpstr>Texas A&amp;M AgriLife</vt:lpstr>
      <vt:lpstr>Texas A&amp;M AgriLife Locations</vt:lpstr>
      <vt:lpstr> </vt:lpstr>
      <vt:lpstr>Texas A&amp;M AgriLife</vt:lpstr>
      <vt:lpstr>ECM as a Shared Service</vt:lpstr>
      <vt:lpstr>Benefits of a Shared Service ECM</vt:lpstr>
      <vt:lpstr>Coburn’s Qualitative Aspects of Scaling</vt:lpstr>
      <vt:lpstr>Vendor Maturity Model Approach</vt:lpstr>
      <vt:lpstr>Leveraging an ECM Maturity Model Approach</vt:lpstr>
      <vt:lpstr>Gartner’s Six Factors Maturity Model Approach</vt:lpstr>
      <vt:lpstr>Level 1:  Initial</vt:lpstr>
      <vt:lpstr>Level 2: Opportunistic</vt:lpstr>
      <vt:lpstr>Level 3: Organized</vt:lpstr>
      <vt:lpstr>Shared Service</vt:lpstr>
      <vt:lpstr>Branding for Texas A&amp;M Laserfiche</vt:lpstr>
      <vt:lpstr>Level 3: Organized</vt:lpstr>
      <vt:lpstr>Level 4:  Enterprise</vt:lpstr>
      <vt:lpstr>Enterprise Shared Service Model</vt:lpstr>
      <vt:lpstr>Level 4:  Enterprise</vt:lpstr>
      <vt:lpstr>Level 5: Transformative</vt:lpstr>
      <vt:lpstr>Coburn’s Aspects of Scaling</vt:lpstr>
      <vt:lpstr>Q &amp; A:</vt:lpstr>
    </vt:vector>
  </TitlesOfParts>
  <Company>TAMU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H Lewis</dc:creator>
  <cp:lastModifiedBy>Bob</cp:lastModifiedBy>
  <cp:revision>97</cp:revision>
  <cp:lastPrinted>2012-10-30T21:15:53Z</cp:lastPrinted>
  <dcterms:created xsi:type="dcterms:W3CDTF">2012-10-09T02:27:26Z</dcterms:created>
  <dcterms:modified xsi:type="dcterms:W3CDTF">2012-11-08T17:08:16Z</dcterms:modified>
</cp:coreProperties>
</file>