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9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7" r:id="rId12"/>
    <p:sldId id="278" r:id="rId13"/>
    <p:sldId id="273" r:id="rId14"/>
    <p:sldId id="274" r:id="rId15"/>
    <p:sldId id="275" r:id="rId16"/>
    <p:sldId id="269" r:id="rId17"/>
    <p:sldId id="270" r:id="rId18"/>
  </p:sldIdLst>
  <p:sldSz cx="9144000" cy="6858000" type="screen4x3"/>
  <p:notesSz cx="6881813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62"/>
    <a:srgbClr val="C91540"/>
    <a:srgbClr val="A71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09" autoAdjust="0"/>
  </p:normalViewPr>
  <p:slideViewPr>
    <p:cSldViewPr>
      <p:cViewPr>
        <p:scale>
          <a:sx n="75" d="100"/>
          <a:sy n="75" d="100"/>
        </p:scale>
        <p:origin x="-20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caikman:Library:Caches:TemporaryItems:Outlook%20Temp:Educause%20present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caikman:Library:Caches:TemporaryItems:Outlook%20Temp:Educause%20present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caikman:Library:Caches:TemporaryItems:Outlook%20Temp:Educause%20presentation[1]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aseline="0"/>
              <a:t>IU KB Page Views  per Month 11/2011-10/2012</a:t>
            </a:r>
          </a:p>
        </c:rich>
      </c:tx>
      <c:layout>
        <c:manualLayout>
          <c:xMode val="edge"/>
          <c:yMode val="edge"/>
          <c:x val="0.233715223097113"/>
          <c:y val="0.021538187113640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Views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800" baseline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Sheet1!$E$2:$E$13</c:f>
              <c:strCache>
                <c:ptCount val="12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  <c:pt idx="5">
                  <c:v>Apr</c:v>
                </c:pt>
                <c:pt idx="6">
                  <c:v>May</c:v>
                </c:pt>
                <c:pt idx="7">
                  <c:v>Jun</c:v>
                </c:pt>
                <c:pt idx="8">
                  <c:v>Jul</c:v>
                </c:pt>
                <c:pt idx="9">
                  <c:v>Aug</c:v>
                </c:pt>
                <c:pt idx="10">
                  <c:v>Sep</c:v>
                </c:pt>
                <c:pt idx="11">
                  <c:v>Oct</c:v>
                </c:pt>
              </c:strCache>
            </c:strRef>
          </c:cat>
          <c:val>
            <c:numRef>
              <c:f>Sheet1!$D$2:$D$13</c:f>
              <c:numCache>
                <c:formatCode>0.00</c:formatCode>
                <c:ptCount val="12"/>
                <c:pt idx="0">
                  <c:v>3.081132E6</c:v>
                </c:pt>
                <c:pt idx="1">
                  <c:v>1.943568E6</c:v>
                </c:pt>
                <c:pt idx="2">
                  <c:v>2.340313E6</c:v>
                </c:pt>
                <c:pt idx="3">
                  <c:v>2.805035E6</c:v>
                </c:pt>
                <c:pt idx="4">
                  <c:v>2.052223E6</c:v>
                </c:pt>
                <c:pt idx="5">
                  <c:v>2.068469E6</c:v>
                </c:pt>
                <c:pt idx="6">
                  <c:v>2.039572E6</c:v>
                </c:pt>
                <c:pt idx="7">
                  <c:v>1.941482E6</c:v>
                </c:pt>
                <c:pt idx="8">
                  <c:v>1.804626E6</c:v>
                </c:pt>
                <c:pt idx="9">
                  <c:v>2.458809E6</c:v>
                </c:pt>
                <c:pt idx="10">
                  <c:v>2.366231E6</c:v>
                </c:pt>
                <c:pt idx="11">
                  <c:v>2.265392E6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6624200"/>
        <c:axId val="2126621176"/>
      </c:lineChart>
      <c:catAx>
        <c:axId val="2126624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2126621176"/>
        <c:crosses val="autoZero"/>
        <c:auto val="1"/>
        <c:lblAlgn val="ctr"/>
        <c:lblOffset val="100"/>
        <c:noMultiLvlLbl val="0"/>
      </c:catAx>
      <c:valAx>
        <c:axId val="212662117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126624200"/>
        <c:crosses val="autoZero"/>
        <c:crossBetween val="between"/>
        <c:dispUnits>
          <c:builtInUnit val="million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en-US" sz="1200"/>
                    <a:t>Millions</a:t>
                  </a:r>
                </a:p>
              </c:rich>
            </c:tx>
          </c:dispUnitsLbl>
        </c:dispUnits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843805774278215"/>
          <c:y val="0.162419655654239"/>
          <c:w val="0.719577232976967"/>
          <c:h val="0.7473858394614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KB.IU.EDU</c:v>
                </c:pt>
              </c:strCache>
            </c:strRef>
          </c:tx>
          <c:invertIfNegative val="0"/>
          <c:cat>
            <c:strRef>
              <c:f>Sheet1!$E$2:$E$13</c:f>
              <c:strCache>
                <c:ptCount val="12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  <c:pt idx="5">
                  <c:v>Apr</c:v>
                </c:pt>
                <c:pt idx="6">
                  <c:v>May</c:v>
                </c:pt>
                <c:pt idx="7">
                  <c:v>Jun</c:v>
                </c:pt>
                <c:pt idx="8">
                  <c:v>Jul</c:v>
                </c:pt>
                <c:pt idx="9">
                  <c:v>Aug</c:v>
                </c:pt>
                <c:pt idx="10">
                  <c:v>Sep</c:v>
                </c:pt>
                <c:pt idx="11">
                  <c:v>Oct</c:v>
                </c:pt>
              </c:strCache>
            </c:strRef>
          </c:cat>
          <c:val>
            <c:numRef>
              <c:f>Sheet1!$A$2:$A$13</c:f>
              <c:numCache>
                <c:formatCode>General</c:formatCode>
                <c:ptCount val="12"/>
                <c:pt idx="0">
                  <c:v>1.668657E6</c:v>
                </c:pt>
                <c:pt idx="1">
                  <c:v>1.58434E6</c:v>
                </c:pt>
                <c:pt idx="2">
                  <c:v>1.708886E6</c:v>
                </c:pt>
                <c:pt idx="3">
                  <c:v>1.681228E6</c:v>
                </c:pt>
                <c:pt idx="4">
                  <c:v>1.658664E6</c:v>
                </c:pt>
                <c:pt idx="5">
                  <c:v>1.506116E6</c:v>
                </c:pt>
                <c:pt idx="6">
                  <c:v>1.552294E6</c:v>
                </c:pt>
                <c:pt idx="7">
                  <c:v>1.48387E6</c:v>
                </c:pt>
                <c:pt idx="8">
                  <c:v>1.434941E6</c:v>
                </c:pt>
                <c:pt idx="9">
                  <c:v>1.956098E6</c:v>
                </c:pt>
                <c:pt idx="10">
                  <c:v>1.875028E6</c:v>
                </c:pt>
                <c:pt idx="11">
                  <c:v>1.90285E6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UITS.IU.EDU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invertIfNegative val="0"/>
          <c:cat>
            <c:strRef>
              <c:f>Sheet1!$E$2:$E$13</c:f>
              <c:strCache>
                <c:ptCount val="12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  <c:pt idx="5">
                  <c:v>Apr</c:v>
                </c:pt>
                <c:pt idx="6">
                  <c:v>May</c:v>
                </c:pt>
                <c:pt idx="7">
                  <c:v>Jun</c:v>
                </c:pt>
                <c:pt idx="8">
                  <c:v>Jul</c:v>
                </c:pt>
                <c:pt idx="9">
                  <c:v>Aug</c:v>
                </c:pt>
                <c:pt idx="10">
                  <c:v>Sep</c:v>
                </c:pt>
                <c:pt idx="11">
                  <c:v>Oct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233891.0</c:v>
                </c:pt>
                <c:pt idx="1">
                  <c:v>250795.0</c:v>
                </c:pt>
                <c:pt idx="2">
                  <c:v>496533.0</c:v>
                </c:pt>
                <c:pt idx="3">
                  <c:v>1.027171E6</c:v>
                </c:pt>
                <c:pt idx="4">
                  <c:v>280971.0</c:v>
                </c:pt>
                <c:pt idx="5">
                  <c:v>473202.0</c:v>
                </c:pt>
                <c:pt idx="6">
                  <c:v>396910.0</c:v>
                </c:pt>
                <c:pt idx="7">
                  <c:v>384785.0</c:v>
                </c:pt>
                <c:pt idx="8">
                  <c:v>299256.0</c:v>
                </c:pt>
                <c:pt idx="9">
                  <c:v>345692.0</c:v>
                </c:pt>
                <c:pt idx="10">
                  <c:v>358753.0</c:v>
                </c:pt>
                <c:pt idx="11">
                  <c:v>263910.0</c:v>
                </c:pt>
              </c:numCache>
            </c:numRef>
          </c:val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Sheet1!$E$2:$E$13</c:f>
              <c:strCache>
                <c:ptCount val="12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</c:v>
                </c:pt>
                <c:pt idx="5">
                  <c:v>Apr</c:v>
                </c:pt>
                <c:pt idx="6">
                  <c:v>May</c:v>
                </c:pt>
                <c:pt idx="7">
                  <c:v>Jun</c:v>
                </c:pt>
                <c:pt idx="8">
                  <c:v>Jul</c:v>
                </c:pt>
                <c:pt idx="9">
                  <c:v>Aug</c:v>
                </c:pt>
                <c:pt idx="10">
                  <c:v>Sep</c:v>
                </c:pt>
                <c:pt idx="11">
                  <c:v>Oct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117858.0</c:v>
                </c:pt>
                <c:pt idx="1">
                  <c:v>108433.0</c:v>
                </c:pt>
                <c:pt idx="2">
                  <c:v>134894.0</c:v>
                </c:pt>
                <c:pt idx="3">
                  <c:v>96636.0</c:v>
                </c:pt>
                <c:pt idx="4">
                  <c:v>112588.0</c:v>
                </c:pt>
                <c:pt idx="5">
                  <c:v>89151.0</c:v>
                </c:pt>
                <c:pt idx="6">
                  <c:v>90368.0</c:v>
                </c:pt>
                <c:pt idx="7">
                  <c:v>72827.0</c:v>
                </c:pt>
                <c:pt idx="8">
                  <c:v>70429.0</c:v>
                </c:pt>
                <c:pt idx="9">
                  <c:v>157019.0</c:v>
                </c:pt>
                <c:pt idx="10">
                  <c:v>132450.0</c:v>
                </c:pt>
                <c:pt idx="11">
                  <c:v>98632.0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6519640"/>
        <c:axId val="2126516648"/>
        <c:axId val="0"/>
      </c:bar3DChart>
      <c:catAx>
        <c:axId val="2126519640"/>
        <c:scaling>
          <c:orientation val="minMax"/>
        </c:scaling>
        <c:delete val="0"/>
        <c:axPos val="b"/>
        <c:majorTickMark val="out"/>
        <c:minorTickMark val="none"/>
        <c:tickLblPos val="nextTo"/>
        <c:crossAx val="2126516648"/>
        <c:crosses val="autoZero"/>
        <c:auto val="1"/>
        <c:lblAlgn val="ctr"/>
        <c:lblOffset val="100"/>
        <c:noMultiLvlLbl val="0"/>
      </c:catAx>
      <c:valAx>
        <c:axId val="2126516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651964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082095024492833"/>
                <c:y val="0.220649336641139"/>
              </c:manualLayout>
            </c:layout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</c:dispUnitsLbl>
        </c:dispUnits>
      </c:valAx>
    </c:plotArea>
    <c:legend>
      <c:legendPos val="r"/>
      <c:layout>
        <c:manualLayout>
          <c:xMode val="edge"/>
          <c:yMode val="edge"/>
          <c:x val="0.834169619422572"/>
          <c:y val="0.402820972587871"/>
          <c:w val="0.126941491688539"/>
          <c:h val="0.194357814945637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Comparing Support</a:t>
            </a:r>
            <a:r>
              <a:rPr lang="en-US" baseline="0"/>
              <a:t> Costs</a:t>
            </a:r>
            <a:endParaRPr lang="en-US"/>
          </a:p>
        </c:rich>
      </c:tx>
      <c:layout>
        <c:manualLayout>
          <c:xMode val="edge"/>
          <c:yMode val="edge"/>
          <c:x val="0.226458223972003"/>
          <c:y val="0.0148423034475827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Sheet1!$S$3</c:f>
              <c:strCache>
                <c:ptCount val="1"/>
                <c:pt idx="0">
                  <c:v>Cost/Contact</c:v>
                </c:pt>
              </c:strCache>
            </c:strRef>
          </c:tx>
          <c:marker>
            <c:symbol val="none"/>
          </c:marker>
          <c:dLbls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Sheet1!$R$4:$R$9</c:f>
              <c:strCache>
                <c:ptCount val="6"/>
                <c:pt idx="0">
                  <c:v> KB</c:v>
                </c:pt>
                <c:pt idx="1">
                  <c:v> OSE</c:v>
                </c:pt>
                <c:pt idx="2">
                  <c:v> Chat</c:v>
                </c:pt>
                <c:pt idx="3">
                  <c:v> Email</c:v>
                </c:pt>
                <c:pt idx="4">
                  <c:v> Phone</c:v>
                </c:pt>
                <c:pt idx="5">
                  <c:v> Walk-in</c:v>
                </c:pt>
              </c:strCache>
            </c:strRef>
          </c:cat>
          <c:val>
            <c:numRef>
              <c:f>Sheet1!$S$4:$S$9</c:f>
              <c:numCache>
                <c:formatCode>"$"#,##0.00_);[Red]\("$"#,##0.00\)</c:formatCode>
                <c:ptCount val="6"/>
                <c:pt idx="0">
                  <c:v>0.07</c:v>
                </c:pt>
                <c:pt idx="1">
                  <c:v>0.02</c:v>
                </c:pt>
                <c:pt idx="2">
                  <c:v>10.18</c:v>
                </c:pt>
                <c:pt idx="3">
                  <c:v>13.5</c:v>
                </c:pt>
                <c:pt idx="4">
                  <c:v>12.47</c:v>
                </c:pt>
                <c:pt idx="5">
                  <c:v>13.27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8727240"/>
        <c:axId val="-2138724264"/>
      </c:lineChart>
      <c:catAx>
        <c:axId val="-213872724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8724264"/>
        <c:crosses val="autoZero"/>
        <c:auto val="1"/>
        <c:lblAlgn val="ctr"/>
        <c:lblOffset val="100"/>
        <c:noMultiLvlLbl val="0"/>
      </c:catAx>
      <c:valAx>
        <c:axId val="-2138724264"/>
        <c:scaling>
          <c:orientation val="minMax"/>
        </c:scaling>
        <c:delete val="0"/>
        <c:axPos val="l"/>
        <c:majorGridlines/>
        <c:numFmt formatCode="&quot;$&quot;#,##0.00_);[Red]\(&quot;$&quot;#,##0.00\)" sourceLinked="1"/>
        <c:majorTickMark val="out"/>
        <c:minorTickMark val="none"/>
        <c:tickLblPos val="nextTo"/>
        <c:crossAx val="-2138727240"/>
        <c:crosses val="autoZero"/>
        <c:crossBetween val="between"/>
        <c:majorUnit val="0.5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118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98101" y="0"/>
            <a:ext cx="2982118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17600" y="696912"/>
            <a:ext cx="4648199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82118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118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2032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59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8181" y="6133090"/>
            <a:ext cx="5505599" cy="748897"/>
          </a:xfrm>
          <a:prstGeom prst="rect">
            <a:avLst/>
          </a:prstGeom>
        </p:spPr>
        <p:txBody>
          <a:bodyPr lIns="91423" tIns="91423" rIns="91423" bIns="91423" anchor="ctr" anchorCtr="0">
            <a:spAutoFit/>
          </a:bodyPr>
          <a:lstStyle/>
          <a:p>
            <a:pPr>
              <a:buNone/>
            </a:pPr>
            <a:endParaRPr lang="x-non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8182" y="6226902"/>
            <a:ext cx="5505450" cy="561153"/>
          </a:xfrm>
          <a:prstGeom prst="rect">
            <a:avLst/>
          </a:prstGeom>
        </p:spPr>
        <p:txBody>
          <a:bodyPr lIns="91423" tIns="91423" rIns="91423" bIns="91423" anchor="ctr" anchorCtr="0">
            <a:spAutoFit/>
          </a:bodyPr>
          <a:lstStyle/>
          <a:p>
            <a:pPr>
              <a:buNone/>
            </a:pPr>
            <a:endParaRPr lang="x-none" dirty="0"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8181" y="6045891"/>
            <a:ext cx="5505599" cy="923295"/>
          </a:xfrm>
          <a:prstGeom prst="rect">
            <a:avLst/>
          </a:prstGeom>
        </p:spPr>
        <p:txBody>
          <a:bodyPr lIns="91423" tIns="91423" rIns="91423" bIns="91423" anchor="ctr" anchorCtr="0">
            <a:spAutoFit/>
          </a:bodyPr>
          <a:lstStyle/>
          <a:p>
            <a:pPr>
              <a:buNone/>
            </a:pPr>
            <a:endParaRPr lang="x-non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28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05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93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599" cy="41835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endParaRPr lang="x-non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t" anchorCtr="0">
            <a:spAutoFit/>
          </a:bodyPr>
          <a:lstStyle/>
          <a:p>
            <a:endParaRPr lang="en-US" baseline="0" dirty="0" smtClean="0"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118" cy="464819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t" anchorCtr="0">
            <a:spAutoFit/>
          </a:bodyPr>
          <a:lstStyle/>
          <a:p>
            <a:pPr>
              <a:buNone/>
            </a:pPr>
            <a:endParaRPr lang="x-none" dirty="0"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118" cy="464819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t" anchorCtr="0">
            <a:spAutoFit/>
          </a:bodyPr>
          <a:lstStyle/>
          <a:p>
            <a:endParaRPr lang="x-none"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118" cy="464819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t" anchorCtr="0">
            <a:spAutoFit/>
          </a:bodyPr>
          <a:lstStyle/>
          <a:p>
            <a:pPr lvl="0" rtl="0">
              <a:buNone/>
            </a:pPr>
            <a:endParaRPr lang="x-none" dirty="0"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118" cy="464819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t" anchorCtr="0">
            <a:spAutoFit/>
          </a:bodyPr>
          <a:lstStyle/>
          <a:p>
            <a:endParaRPr dirty="0"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118" cy="464819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599" cy="4183500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t" anchorCtr="0">
            <a:spAutoFit/>
          </a:bodyPr>
          <a:lstStyle/>
          <a:p>
            <a:pPr lvl="0" rtl="0">
              <a:buNone/>
            </a:pPr>
            <a:endParaRPr lang="x-none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000" cy="464699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endParaRPr lang="x-none"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450" cy="4183379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t" anchorCtr="0">
            <a:spAutoFit/>
          </a:bodyPr>
          <a:lstStyle/>
          <a:p>
            <a:endParaRPr lang="x-none" sz="1800" b="0" i="0" u="none" strike="noStrike" cap="none" baseline="0" dirty="0">
              <a:solidFill>
                <a:schemeClr val="dk1"/>
              </a:solidFill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118" cy="464819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7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8181" y="4415789"/>
            <a:ext cx="5505599" cy="4183500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t" anchorCtr="0">
            <a:spAutoFit/>
          </a:bodyPr>
          <a:lstStyle/>
          <a:p>
            <a:endParaRPr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98101" y="8829967"/>
            <a:ext cx="2982000" cy="464699"/>
          </a:xfrm>
          <a:prstGeom prst="rect">
            <a:avLst/>
          </a:prstGeom>
          <a:noFill/>
          <a:ln>
            <a:noFill/>
          </a:ln>
        </p:spPr>
        <p:txBody>
          <a:bodyPr lIns="92425" tIns="46200" rIns="92425" bIns="46200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85800" y="2590800"/>
            <a:ext cx="7772400" cy="914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 rot="5400000">
            <a:off x="4732337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7F7F7F"/>
              </a:buClr>
              <a:buFont typeface="Calibri"/>
              <a:buNone/>
              <a:defRPr sz="44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1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12 Titl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1" y="5500255"/>
            <a:ext cx="7848599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9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12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1" y="5500255"/>
            <a:ext cx="7848600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316573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12 Titl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1" y="5500255"/>
            <a:ext cx="7848599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37862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12 Bod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28600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939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>
                <a:solidFill>
                  <a:srgbClr val="441918"/>
                </a:solidFill>
              </a:defRPr>
            </a:lvl1pPr>
            <a:lvl2pPr rtl="0">
              <a:defRPr>
                <a:solidFill>
                  <a:srgbClr val="441918"/>
                </a:solidFill>
              </a:defRPr>
            </a:lvl2pPr>
            <a:lvl3pPr rtl="0">
              <a:defRPr>
                <a:solidFill>
                  <a:srgbClr val="441918"/>
                </a:solidFill>
              </a:defRPr>
            </a:lvl3pPr>
            <a:lvl4pPr rtl="0">
              <a:defRPr>
                <a:solidFill>
                  <a:srgbClr val="441918"/>
                </a:solidFill>
              </a:defRPr>
            </a:lvl4pPr>
            <a:lvl5pPr rtl="0">
              <a:defRPr>
                <a:solidFill>
                  <a:srgbClr val="441918"/>
                </a:solidFill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4114800" y="64008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2400" b="0" i="0" u="none" strike="noStrike" cap="none" baseline="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640"/>
              </a:spcBef>
              <a:defRPr sz="320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640"/>
              </a:spcBef>
              <a:defRPr sz="320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640"/>
              </a:spcBef>
              <a:defRPr sz="320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640"/>
              </a:spcBef>
              <a:defRPr sz="320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640"/>
              </a:spcBef>
              <a:defRPr sz="320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48200" y="1219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640"/>
              </a:spcBef>
              <a:defRPr sz="320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640"/>
              </a:spcBef>
              <a:defRPr sz="320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640"/>
              </a:spcBef>
              <a:defRPr sz="320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640"/>
              </a:spcBef>
              <a:defRPr sz="320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640"/>
              </a:spcBef>
              <a:defRPr sz="320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>
            <a:gsLst>
              <a:gs pos="0">
                <a:srgbClr val="9A0000">
                  <a:alpha val="89803"/>
                </a:srgbClr>
              </a:gs>
              <a:gs pos="50000">
                <a:srgbClr val="9A0000">
                  <a:alpha val="89803"/>
                </a:srgbClr>
              </a:gs>
              <a:gs pos="100000">
                <a:srgbClr val="C10003">
                  <a:alpha val="80000"/>
                </a:srgbClr>
              </a:gs>
            </a:gsLst>
            <a:lin ang="10800000" scaled="0"/>
          </a:gradFill>
          <a:ln w="12700" cap="flat">
            <a:solidFill>
              <a:srgbClr val="95373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724400" y="609600"/>
            <a:ext cx="4114800" cy="533399"/>
          </a:xfrm>
          <a:prstGeom prst="rect">
            <a:avLst/>
          </a:prstGeom>
          <a:solidFill>
            <a:srgbClr val="441918"/>
          </a:solidFill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480"/>
              </a:spcBef>
              <a:buClr>
                <a:schemeClr val="lt1"/>
              </a:buClr>
              <a:buFont typeface="Calibri"/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304800" y="609600"/>
            <a:ext cx="4114800" cy="533399"/>
          </a:xfrm>
          <a:prstGeom prst="rect">
            <a:avLst/>
          </a:prstGeom>
          <a:solidFill>
            <a:srgbClr val="441918"/>
          </a:solidFill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480"/>
              </a:spcBef>
              <a:buClr>
                <a:schemeClr val="lt1"/>
              </a:buClr>
              <a:buFont typeface="Calibri"/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304800" y="1295400"/>
            <a:ext cx="4114800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640"/>
              </a:spcBef>
              <a:defRPr sz="320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640"/>
              </a:spcBef>
              <a:defRPr sz="320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640"/>
              </a:spcBef>
              <a:defRPr sz="320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640"/>
              </a:spcBef>
              <a:defRPr sz="320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640"/>
              </a:spcBef>
              <a:defRPr sz="320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4724400" y="1295400"/>
            <a:ext cx="4114800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640"/>
              </a:spcBef>
              <a:defRPr sz="320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>
              <a:spcBef>
                <a:spcPts val="640"/>
              </a:spcBef>
              <a:defRPr sz="320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640"/>
              </a:spcBef>
              <a:defRPr sz="320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640"/>
              </a:spcBef>
              <a:defRPr sz="320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640"/>
              </a:spcBef>
              <a:defRPr sz="320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5799"/>
          </a:xfrm>
          <a:prstGeom prst="rect">
            <a:avLst/>
          </a:prstGeom>
          <a:gradFill>
            <a:gsLst>
              <a:gs pos="0">
                <a:srgbClr val="9A0000">
                  <a:alpha val="89803"/>
                </a:srgbClr>
              </a:gs>
              <a:gs pos="50000">
                <a:srgbClr val="9A0000">
                  <a:alpha val="89803"/>
                </a:srgbClr>
              </a:gs>
              <a:gs pos="100000">
                <a:srgbClr val="C10003">
                  <a:alpha val="80000"/>
                </a:srgbClr>
              </a:gs>
            </a:gsLst>
            <a:lin ang="10800000" scaled="0"/>
          </a:gradFill>
          <a:ln w="12700" cap="flat">
            <a:solidFill>
              <a:srgbClr val="95373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7F7F7F"/>
              </a:buClr>
              <a:buFont typeface="Calibri"/>
              <a:buNone/>
              <a:defRPr sz="44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2" y="273048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7F7F7F"/>
              </a:buClr>
              <a:buFont typeface="Calibri"/>
              <a:buNone/>
              <a:defRPr sz="44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7F7F7F"/>
              </a:buClr>
              <a:buFont typeface="Calibri"/>
              <a:buNone/>
              <a:defRPr sz="4400" b="1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 dirty="0"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hyperlink" Target="mailto:wzwang@doit.wisc.edu" TargetMode="External"/><Relationship Id="rId6" Type="http://schemas.openxmlformats.org/officeDocument/2006/relationships/hyperlink" Target="mailto:seiber@doit.wisc.edu" TargetMode="External"/><Relationship Id="rId7" Type="http://schemas.openxmlformats.org/officeDocument/2006/relationships/hyperlink" Target="mailto:bossinger@wisc.edu" TargetMode="External"/><Relationship Id="rId8" Type="http://schemas.openxmlformats.org/officeDocument/2006/relationships/hyperlink" Target="mailto:bolte@indiana.edu" TargetMode="External"/><Relationship Id="rId9" Type="http://schemas.openxmlformats.org/officeDocument/2006/relationships/hyperlink" Target="mailto:caikman@indiana.edu" TargetMode="External"/><Relationship Id="rId10" Type="http://schemas.openxmlformats.org/officeDocument/2006/relationships/hyperlink" Target="mailto:caobryan@iu.edu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November 9, 2012</a:t>
            </a:r>
            <a:endParaRPr lang="en-US" dirty="0"/>
          </a:p>
        </p:txBody>
      </p:sp>
      <p:sp>
        <p:nvSpPr>
          <p:cNvPr id="18" name="Shape 75"/>
          <p:cNvSpPr/>
          <p:nvPr/>
        </p:nvSpPr>
        <p:spPr>
          <a:xfrm>
            <a:off x="5943600" y="228600"/>
            <a:ext cx="2560805" cy="685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2057400" cy="6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Shape 76"/>
          <p:cNvSpPr txBox="1"/>
          <p:nvPr/>
        </p:nvSpPr>
        <p:spPr>
          <a:xfrm>
            <a:off x="1295400" y="3352800"/>
            <a:ext cx="7629413" cy="193895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 sz="4000" b="1" i="0" u="none" strike="noStrike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mbria"/>
                <a:cs typeface="Calibri"/>
                <a:sym typeface="Cambria"/>
              </a:rPr>
              <a:t>Contrasting Solutions:</a:t>
            </a:r>
            <a:br>
              <a:rPr lang="x-none" sz="4000" b="1" i="0" u="none" strike="noStrike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mbria"/>
                <a:cs typeface="Calibri"/>
                <a:sym typeface="Cambria"/>
              </a:rPr>
            </a:br>
            <a:r>
              <a:rPr lang="x-none" sz="4000" b="1" i="0" u="none" strike="noStrike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mbria"/>
                <a:cs typeface="Calibri"/>
                <a:sym typeface="Cambria"/>
              </a:rPr>
              <a:t>Shared Knowledge Base Content – </a:t>
            </a:r>
          </a:p>
          <a:p>
            <a:pPr marL="0" marR="0" lvl="0" indent="0" algn="r" rtl="0">
              <a:buSzPct val="25000"/>
              <a:buNone/>
            </a:pPr>
            <a:r>
              <a:rPr lang="x-none" sz="4000" b="1" i="0" u="none" strike="noStrike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mbria"/>
                <a:cs typeface="Calibri"/>
                <a:sym typeface="Cambria"/>
              </a:rPr>
              <a:t>A </a:t>
            </a:r>
            <a:r>
              <a:rPr lang="x-none" sz="4000" b="1" i="0" u="none" strike="noStrike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mbria"/>
                <a:cs typeface="Calibri"/>
                <a:sym typeface="Cambria"/>
              </a:rPr>
              <a:t>Crowd</a:t>
            </a:r>
            <a:r>
              <a:rPr lang="en-US" sz="4000" b="1" i="0" u="none" strike="noStrike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mbria"/>
                <a:cs typeface="Calibri"/>
                <a:sym typeface="Cambria"/>
              </a:rPr>
              <a:t>s</a:t>
            </a:r>
            <a:r>
              <a:rPr lang="x-none" sz="4000" b="1" i="0" u="none" strike="noStrike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mbria"/>
                <a:cs typeface="Calibri"/>
                <a:sym typeface="Cambria"/>
              </a:rPr>
              <a:t>ourced Approac</a:t>
            </a:r>
            <a:r>
              <a:rPr lang="en-US" sz="4000" b="1" i="0" u="none" strike="noStrike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Cambria"/>
                <a:cs typeface="Calibri"/>
                <a:sym typeface="Cambria"/>
              </a:rPr>
              <a:t>h</a:t>
            </a:r>
            <a:endParaRPr lang="x-none" sz="4000" b="1" i="0" u="none" strike="noStrike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ea typeface="Cambria"/>
              <a:cs typeface="Calibri"/>
              <a:sym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82094"/>
            <a:ext cx="4038600" cy="270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68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x-none" sz="4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Impact of the UW KnowledgeBase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2600" dirty="0" smtClean="0"/>
              <a:t>Upward trend over last year (and several previous)</a:t>
            </a:r>
          </a:p>
          <a:p>
            <a:r>
              <a:rPr lang="en-US" sz="2600" dirty="0" smtClean="0"/>
              <a:t>Page view mirrors business cycle</a:t>
            </a:r>
          </a:p>
        </p:txBody>
      </p:sp>
      <p:sp>
        <p:nvSpPr>
          <p:cNvPr id="150" name="Shape 150"/>
          <p:cNvSpPr/>
          <p:nvPr/>
        </p:nvSpPr>
        <p:spPr>
          <a:xfrm>
            <a:off x="1981200" y="1371600"/>
            <a:ext cx="5562600" cy="309807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10" name="Rectangle 9"/>
          <p:cNvSpPr/>
          <p:nvPr/>
        </p:nvSpPr>
        <p:spPr>
          <a:xfrm>
            <a:off x="2133600" y="3657600"/>
            <a:ext cx="53811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14,616,931 Unique Page Views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694250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8" name="Shape 138"/>
          <p:cNvSpPr/>
          <p:nvPr/>
        </p:nvSpPr>
        <p:spPr>
          <a:xfrm>
            <a:off x="1" y="609600"/>
            <a:ext cx="9143999" cy="549342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-67733"/>
            <a:ext cx="8021782" cy="729971"/>
          </a:xfrm>
        </p:spPr>
        <p:txBody>
          <a:bodyPr/>
          <a:lstStyle/>
          <a:p>
            <a:pPr algn="ctr"/>
            <a:r>
              <a:rPr lang="x-non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Impact of the UW KnowledgeBase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295400"/>
            <a:ext cx="8001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UW Madison – Still the Largest Consumer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029200"/>
            <a:ext cx="8001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But our external partnerships grow in number!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355934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x-none" sz="4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Impact of the UW KnowledgeBase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4" name="Shape 144"/>
          <p:cNvSpPr/>
          <p:nvPr/>
        </p:nvSpPr>
        <p:spPr>
          <a:xfrm>
            <a:off x="304800" y="1143000"/>
            <a:ext cx="8534400" cy="4953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TextBox 2"/>
          <p:cNvSpPr txBox="1"/>
          <p:nvPr/>
        </p:nvSpPr>
        <p:spPr>
          <a:xfrm>
            <a:off x="3124200" y="2057400"/>
            <a:ext cx="5334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Managing internal knowledge still leads the pack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Substantial increase over last two years in sharing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7861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7000" y="67733"/>
            <a:ext cx="8991600" cy="729971"/>
          </a:xfrm>
        </p:spPr>
        <p:txBody>
          <a:bodyPr/>
          <a:lstStyle/>
          <a:p>
            <a:pPr algn="ctr"/>
            <a:r>
              <a:rPr lang="x-none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Impact of the Knowledge Base at Indiana University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9125"/>
              </p:ext>
            </p:extLst>
          </p:nvPr>
        </p:nvGraphicFramePr>
        <p:xfrm>
          <a:off x="-33867" y="1524000"/>
          <a:ext cx="9144000" cy="410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4600" y="4495800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28 Million page views annually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11981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 title="IU KB Page Views by source per Month 11/2011-10/20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563278"/>
              </p:ext>
            </p:extLst>
          </p:nvPr>
        </p:nvGraphicFramePr>
        <p:xfrm>
          <a:off x="0" y="1905000"/>
          <a:ext cx="91440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5504" y="1600200"/>
            <a:ext cx="647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kern="1200" dirty="0">
                <a:solidFill>
                  <a:sysClr val="windowText" lastClr="000000"/>
                </a:solidFill>
                <a:latin typeface="+mn-lt"/>
              </a:rPr>
              <a:t>IU KB Page </a:t>
            </a:r>
            <a:r>
              <a:rPr lang="en-US" b="1" kern="1200" dirty="0" smtClean="0">
                <a:solidFill>
                  <a:sysClr val="windowText" lastClr="000000"/>
                </a:solidFill>
                <a:latin typeface="+mn-lt"/>
              </a:rPr>
              <a:t>Views (by source)  </a:t>
            </a:r>
            <a:r>
              <a:rPr lang="en-US" b="1" kern="1200" dirty="0">
                <a:solidFill>
                  <a:sysClr val="windowText" lastClr="000000"/>
                </a:solidFill>
                <a:latin typeface="+mn-lt"/>
              </a:rPr>
              <a:t>per Month 11/2011-10/2012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7000" y="67733"/>
            <a:ext cx="8991600" cy="729971"/>
          </a:xfrm>
        </p:spPr>
        <p:txBody>
          <a:bodyPr/>
          <a:lstStyle/>
          <a:p>
            <a:pPr algn="ctr"/>
            <a:r>
              <a:rPr lang="x-none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Impact of the Knowledge Base at Indiana University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707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143062"/>
              </p:ext>
            </p:extLst>
          </p:nvPr>
        </p:nvGraphicFramePr>
        <p:xfrm>
          <a:off x="3968750" y="1143000"/>
          <a:ext cx="5175250" cy="4829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7000" y="67733"/>
            <a:ext cx="8991600" cy="729971"/>
          </a:xfrm>
        </p:spPr>
        <p:txBody>
          <a:bodyPr/>
          <a:lstStyle/>
          <a:p>
            <a:pPr algn="ctr"/>
            <a:r>
              <a:rPr lang="x-none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Impact of the Knowledge Base at Indiana University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33" y="1143000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</a:t>
            </a:r>
            <a:r>
              <a:rPr lang="en-US" sz="2000" dirty="0"/>
              <a:t>More</a:t>
            </a:r>
            <a:r>
              <a:rPr lang="en-US" dirty="0"/>
              <a:t> with </a:t>
            </a:r>
            <a:r>
              <a:rPr lang="en-US" sz="1100" dirty="0"/>
              <a:t>Less</a:t>
            </a:r>
            <a:r>
              <a:rPr lang="en-US" dirty="0"/>
              <a:t>!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 </a:t>
            </a:r>
            <a:r>
              <a:rPr lang="en-US" sz="4000" dirty="0"/>
              <a:t>More</a:t>
            </a:r>
            <a:r>
              <a:rPr lang="en-US" dirty="0"/>
              <a:t> with </a:t>
            </a:r>
            <a:r>
              <a:rPr lang="en-US" sz="900" dirty="0"/>
              <a:t>Less</a:t>
            </a:r>
            <a:r>
              <a:rPr lang="en-US" dirty="0"/>
              <a:t>! 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dirty="0" smtClean="0"/>
              <a:t>Do </a:t>
            </a:r>
            <a:r>
              <a:rPr lang="en-US" sz="6600" dirty="0"/>
              <a:t>More</a:t>
            </a:r>
            <a:r>
              <a:rPr lang="en-US" dirty="0"/>
              <a:t> with </a:t>
            </a:r>
            <a:r>
              <a:rPr lang="en-US" sz="800" dirty="0"/>
              <a:t>Less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504685"/>
              </p:ext>
            </p:extLst>
          </p:nvPr>
        </p:nvGraphicFramePr>
        <p:xfrm>
          <a:off x="152400" y="3657603"/>
          <a:ext cx="2895600" cy="2108197"/>
        </p:xfrm>
        <a:graphic>
          <a:graphicData uri="http://schemas.openxmlformats.org/drawingml/2006/table">
            <a:tbl>
              <a:tblPr/>
              <a:tblGrid>
                <a:gridCol w="811994"/>
                <a:gridCol w="1133727"/>
                <a:gridCol w="949879"/>
              </a:tblGrid>
              <a:tr h="3011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Cost/Contact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Contacts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KB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18,000,000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10,000,000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Chat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$10.18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Email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$13.50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37,148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Phone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$12.47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107,865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Walk-in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$13.27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30,418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05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4" r="-548"/>
          <a:stretch/>
        </p:blipFill>
        <p:spPr>
          <a:xfrm>
            <a:off x="-42333" y="1143000"/>
            <a:ext cx="9237133" cy="495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1600200"/>
            <a:ext cx="8686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University of Wisconsin</a:t>
            </a:r>
          </a:p>
          <a:p>
            <a:endParaRPr lang="en-US" sz="2400" dirty="0"/>
          </a:p>
          <a:p>
            <a:r>
              <a:rPr lang="en-US" sz="2400" dirty="0" smtClean="0"/>
              <a:t>	Sean Bossinger, Assistant Director User Services</a:t>
            </a:r>
          </a:p>
          <a:p>
            <a:r>
              <a:rPr lang="en-US" sz="2400" dirty="0"/>
              <a:t>	</a:t>
            </a:r>
            <a:r>
              <a:rPr lang="en-US" sz="2400" dirty="0" err="1" smtClean="0"/>
              <a:t>Sandee</a:t>
            </a:r>
            <a:r>
              <a:rPr lang="en-US" sz="2400" dirty="0" smtClean="0"/>
              <a:t> </a:t>
            </a:r>
            <a:r>
              <a:rPr lang="en-US" sz="2400" dirty="0" err="1" smtClean="0"/>
              <a:t>Seiberlich</a:t>
            </a:r>
            <a:r>
              <a:rPr lang="en-US" sz="2400" dirty="0" smtClean="0"/>
              <a:t>, Engagement Manager</a:t>
            </a:r>
          </a:p>
          <a:p>
            <a:r>
              <a:rPr lang="en-US" sz="2400" dirty="0"/>
              <a:t>	</a:t>
            </a:r>
            <a:r>
              <a:rPr lang="en-US" sz="2400" dirty="0" err="1" smtClean="0"/>
              <a:t>Wei-Zhong</a:t>
            </a:r>
            <a:r>
              <a:rPr lang="en-US" sz="2400" dirty="0" smtClean="0"/>
              <a:t> Wang, Knowledge Management  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Coordinator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C00000"/>
                </a:solidFill>
              </a:rPr>
              <a:t>Indiana University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Chuck Aikman, Manager, Knowledge Management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Jonathan Bolte, Knowledge Management Lead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Cathy O’Bryan, Director of Client Support </a:t>
            </a:r>
          </a:p>
          <a:p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Reflection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5181600" y="838200"/>
            <a:ext cx="3240314" cy="28298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533400" y="228600"/>
            <a:ext cx="8021782" cy="729971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Questions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Shape 169"/>
          <p:cNvSpPr/>
          <p:nvPr/>
        </p:nvSpPr>
        <p:spPr>
          <a:xfrm>
            <a:off x="4800600" y="2750444"/>
            <a:ext cx="3733800" cy="830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-US" sz="4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4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b.iu.edu</a:t>
            </a:r>
            <a:endParaRPr lang="x-none" sz="4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0" y="1600200"/>
            <a:ext cx="4470400" cy="1033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600200"/>
            <a:ext cx="4086808" cy="914400"/>
          </a:xfrm>
          <a:prstGeom prst="rect">
            <a:avLst/>
          </a:prstGeom>
        </p:spPr>
      </p:pic>
      <p:sp>
        <p:nvSpPr>
          <p:cNvPr id="14" name="Shape 169"/>
          <p:cNvSpPr/>
          <p:nvPr/>
        </p:nvSpPr>
        <p:spPr>
          <a:xfrm>
            <a:off x="381000" y="2743200"/>
            <a:ext cx="3733800" cy="830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buSzPct val="25000"/>
              <a:buNone/>
            </a:pPr>
            <a:r>
              <a:rPr lang="en-US" sz="4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48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b.wisc.edu</a:t>
            </a:r>
            <a:endParaRPr lang="x-none" sz="4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114800"/>
            <a:ext cx="38582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5"/>
              </a:rPr>
              <a:t>wzwang@doit.wisc.edu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>
                <a:hlinkClick r:id="rId6"/>
              </a:rPr>
              <a:t>seiber@doit.wisc.edu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>
                <a:hlinkClick r:id="rId7"/>
              </a:rPr>
              <a:t>bossinger@wisc.edu</a:t>
            </a:r>
            <a:endParaRPr lang="en-US" sz="2000" dirty="0" smtClean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49800" y="4093964"/>
            <a:ext cx="4470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8"/>
              </a:rPr>
              <a:t>bolte@indiana.edu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>
                <a:hlinkClick r:id="rId9"/>
              </a:rPr>
              <a:t>caikman@indiana.edu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>
                <a:hlinkClick r:id="rId10"/>
              </a:rPr>
              <a:t>caobryan@iu.edu</a:t>
            </a:r>
            <a:endParaRPr lang="en-US" sz="2000" dirty="0" smtClean="0"/>
          </a:p>
          <a:p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idx="1"/>
          </p:nvPr>
        </p:nvSpPr>
        <p:spPr>
          <a:xfrm>
            <a:off x="606829" y="1371599"/>
            <a:ext cx="4803371" cy="4524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rgbClr val="441918"/>
              </a:buClr>
              <a:buSzPct val="87962"/>
              <a:buFont typeface="Arial"/>
              <a:buChar char="•"/>
            </a:pPr>
            <a:r>
              <a:rPr lang="x-none" sz="3200" dirty="0">
                <a:latin typeface="Calibri"/>
                <a:cs typeface="Calibri"/>
              </a:rPr>
              <a:t>Knowledge Base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441918"/>
              </a:buClr>
              <a:buSzPct val="87962"/>
              <a:buFont typeface="Arial"/>
              <a:buChar char="•"/>
            </a:pPr>
            <a:r>
              <a:rPr lang="x-none" sz="3200" b="0" i="0" u="none" strike="noStrike" cap="none" baseline="0" dirty="0">
                <a:solidFill>
                  <a:srgbClr val="441918"/>
                </a:solidFill>
                <a:latin typeface="Calibri"/>
                <a:cs typeface="Calibri"/>
                <a:sym typeface="Calibri"/>
              </a:rPr>
              <a:t>Business Problem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441918"/>
              </a:buClr>
              <a:buSzPct val="87962"/>
              <a:buFont typeface="Arial"/>
              <a:buChar char="•"/>
            </a:pPr>
            <a:r>
              <a:rPr lang="x-none" sz="3200" b="0" i="0" u="none" strike="noStrike" cap="none" baseline="0" dirty="0">
                <a:solidFill>
                  <a:srgbClr val="441918"/>
                </a:solidFill>
                <a:latin typeface="Calibri"/>
                <a:cs typeface="Calibri"/>
                <a:sym typeface="Calibri"/>
              </a:rPr>
              <a:t>Approaches to the </a:t>
            </a:r>
            <a:r>
              <a:rPr lang="x-none" sz="3200" b="0" i="0" u="none" strike="noStrike" cap="none" baseline="0" dirty="0" smtClean="0">
                <a:solidFill>
                  <a:srgbClr val="441918"/>
                </a:solidFill>
                <a:latin typeface="Calibri"/>
                <a:cs typeface="Calibri"/>
                <a:sym typeface="Calibri"/>
              </a:rPr>
              <a:t>Challenge </a:t>
            </a:r>
            <a:endParaRPr lang="x-none" sz="3200" b="0" i="0" u="none" strike="noStrike" cap="none" baseline="0" dirty="0">
              <a:solidFill>
                <a:srgbClr val="441918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rgbClr val="441918"/>
              </a:buClr>
              <a:buSzPct val="87962"/>
              <a:buFont typeface="Arial"/>
              <a:buChar char="•"/>
            </a:pPr>
            <a:r>
              <a:rPr lang="x-none" sz="3200" b="0" i="0" u="none" strike="noStrike" cap="none" baseline="0" dirty="0">
                <a:solidFill>
                  <a:srgbClr val="441918"/>
                </a:solidFill>
                <a:latin typeface="Calibri"/>
                <a:cs typeface="Calibri"/>
                <a:sym typeface="Calibri"/>
              </a:rPr>
              <a:t>Use of Crowd</a:t>
            </a:r>
            <a:r>
              <a:rPr lang="x-none" sz="3200" dirty="0">
                <a:latin typeface="Calibri"/>
                <a:cs typeface="Calibri"/>
              </a:rPr>
              <a:t>s</a:t>
            </a:r>
            <a:r>
              <a:rPr lang="x-none" sz="3200" b="0" i="0" u="none" strike="noStrike" cap="none" baseline="0" dirty="0">
                <a:solidFill>
                  <a:srgbClr val="441918"/>
                </a:solidFill>
                <a:latin typeface="Calibri"/>
                <a:cs typeface="Calibri"/>
                <a:sym typeface="Calibri"/>
              </a:rPr>
              <a:t>ourcing 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441918"/>
              </a:buClr>
              <a:buSzPct val="87962"/>
              <a:buFont typeface="Arial"/>
              <a:buChar char="•"/>
            </a:pPr>
            <a:r>
              <a:rPr lang="x-none" sz="3200" b="0" i="0" u="none" strike="noStrike" cap="none" baseline="0" dirty="0">
                <a:solidFill>
                  <a:srgbClr val="441918"/>
                </a:solidFill>
                <a:latin typeface="Calibri"/>
                <a:cs typeface="Calibri"/>
                <a:sym typeface="Calibri"/>
              </a:rPr>
              <a:t>Impact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441918"/>
              </a:buClr>
              <a:buSzPct val="87962"/>
              <a:buFont typeface="Arial"/>
              <a:buChar char="•"/>
            </a:pPr>
            <a:r>
              <a:rPr lang="x-none" sz="3200" dirty="0">
                <a:latin typeface="Calibri"/>
                <a:cs typeface="Calibri"/>
              </a:rPr>
              <a:t>Reflection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441918"/>
              </a:buClr>
              <a:buSzPct val="87962"/>
              <a:buFont typeface="Arial"/>
              <a:buChar char="•"/>
            </a:pPr>
            <a:r>
              <a:rPr lang="x-none" sz="3200" b="0" i="0" u="none" strike="noStrike" cap="none" baseline="0" dirty="0">
                <a:solidFill>
                  <a:srgbClr val="441918"/>
                </a:solidFill>
                <a:latin typeface="Calibri"/>
                <a:cs typeface="Calibri"/>
                <a:sym typeface="Calibri"/>
              </a:rPr>
              <a:t>Questions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228600"/>
            <a:ext cx="6875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x-non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Overview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: Today’s Journey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771" y="2286000"/>
            <a:ext cx="4300229" cy="2870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idx="1"/>
          </p:nvPr>
        </p:nvSpPr>
        <p:spPr>
          <a:xfrm>
            <a:off x="152400" y="1371600"/>
            <a:ext cx="8079971" cy="32931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441918"/>
              </a:buClr>
              <a:buSzPct val="98958"/>
              <a:buFont typeface="Arial"/>
              <a:buChar char="•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Identify, Collect,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Maintain </a:t>
            </a:r>
            <a:r>
              <a:rPr lang="en-US" sz="3600" dirty="0">
                <a:solidFill>
                  <a:schemeClr val="dk1"/>
                </a:solidFill>
                <a:latin typeface="Calibri"/>
                <a:cs typeface="Calibri"/>
              </a:rPr>
              <a:t>K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nowledge</a:t>
            </a:r>
            <a:endParaRPr lang="x-none" sz="3600" b="0" i="0" u="none" strike="noStrike" cap="none" baseline="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441918"/>
              </a:buClr>
              <a:buSzPct val="98958"/>
              <a:buFont typeface="Arial"/>
              <a:buChar char="•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Quick Searchable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Access of:</a:t>
            </a:r>
          </a:p>
          <a:p>
            <a:pPr marL="1028700" lvl="1">
              <a:spcBef>
                <a:spcPts val="0"/>
              </a:spcBef>
              <a:buClr>
                <a:srgbClr val="441918"/>
              </a:buClr>
              <a:buSzPct val="98958"/>
              <a:buFont typeface="Wingdings" charset="2"/>
              <a:buChar char="§"/>
            </a:pPr>
            <a:r>
              <a:rPr lang="en-US" sz="3200" dirty="0" smtClean="0">
                <a:solidFill>
                  <a:schemeClr val="dk1"/>
                </a:solidFill>
                <a:latin typeface="Calibri"/>
                <a:cs typeface="Calibri"/>
              </a:rPr>
              <a:t>Self-Help (FAQ’s), Procedures, Policies &amp; Training Aids</a:t>
            </a:r>
          </a:p>
          <a:p>
            <a:pPr marL="342900" lvl="0" indent="-342900">
              <a:spcBef>
                <a:spcPts val="0"/>
              </a:spcBef>
              <a:buClr>
                <a:srgbClr val="441918"/>
              </a:buClr>
              <a:buSzPct val="98958"/>
              <a:buFont typeface="Arial"/>
              <a:buChar char="•"/>
            </a:pPr>
            <a:r>
              <a:rPr lang="en-US" sz="3600" dirty="0" smtClean="0">
                <a:solidFill>
                  <a:schemeClr val="dk1"/>
                </a:solidFill>
                <a:latin typeface="Calibri"/>
                <a:cs typeface="Calibri"/>
              </a:rPr>
              <a:t>Just in time support</a:t>
            </a:r>
            <a:endParaRPr lang="en-US" sz="36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441918"/>
              </a:buClr>
              <a:buSzPct val="98958"/>
              <a:buFont typeface="Arial"/>
              <a:buChar char="•"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Authoritative Source</a:t>
            </a:r>
            <a:endParaRPr lang="x-none" sz="3600" b="0" i="0" u="none" strike="noStrike" cap="none" baseline="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4267" y="3429000"/>
            <a:ext cx="3352800" cy="2514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What is a “Knowledge Base?”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idx="1"/>
          </p:nvPr>
        </p:nvSpPr>
        <p:spPr>
          <a:xfrm>
            <a:off x="228600" y="1066800"/>
            <a:ext cx="8079971" cy="51808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rgbClr val="441918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rgbClr val="441918"/>
                </a:solidFill>
                <a:latin typeface="Calibri"/>
                <a:cs typeface="Calibri"/>
                <a:sym typeface="Calibri"/>
              </a:rPr>
              <a:t>Information</a:t>
            </a:r>
            <a:r>
              <a:rPr lang="en-US" sz="3200" b="0" i="0" u="none" strike="noStrike" cap="none" dirty="0" smtClean="0">
                <a:solidFill>
                  <a:srgbClr val="441918"/>
                </a:solidFill>
                <a:latin typeface="Calibri"/>
                <a:cs typeface="Calibri"/>
                <a:sym typeface="Calibri"/>
              </a:rPr>
              <a:t> Needed Changes Constantly</a:t>
            </a:r>
            <a:endParaRPr lang="x-none" sz="3200" b="0" i="0" u="none" strike="noStrike" cap="none" baseline="0" dirty="0">
              <a:solidFill>
                <a:srgbClr val="441918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rgbClr val="441918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rgbClr val="441918"/>
                </a:solidFill>
                <a:latin typeface="Calibri"/>
                <a:cs typeface="Calibri"/>
                <a:sym typeface="Calibri"/>
              </a:rPr>
              <a:t>Documentation is Scattered</a:t>
            </a:r>
            <a:endParaRPr lang="x-none" sz="3200" b="0" i="0" u="none" strike="noStrike" cap="none" baseline="0" dirty="0">
              <a:solidFill>
                <a:srgbClr val="441918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rgbClr val="441918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 dirty="0">
                <a:solidFill>
                  <a:srgbClr val="441918"/>
                </a:solidFill>
                <a:latin typeface="Calibri"/>
                <a:cs typeface="Calibri"/>
                <a:sym typeface="Calibri"/>
              </a:rPr>
              <a:t>Institutional </a:t>
            </a:r>
            <a:r>
              <a:rPr lang="en-US" sz="3200" b="0" i="0" u="none" strike="noStrike" cap="none" baseline="0" dirty="0" smtClean="0">
                <a:solidFill>
                  <a:srgbClr val="441918"/>
                </a:solidFill>
                <a:latin typeface="Calibri"/>
                <a:cs typeface="Calibri"/>
                <a:sym typeface="Calibri"/>
              </a:rPr>
              <a:t>Knowledge is Easily Lost</a:t>
            </a:r>
            <a:endParaRPr lang="x-none" sz="3200" b="0" i="0" u="none" strike="noStrike" cap="none" baseline="0" dirty="0">
              <a:solidFill>
                <a:srgbClr val="441918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rgbClr val="441918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rgbClr val="441918"/>
                </a:solidFill>
                <a:latin typeface="Calibri"/>
                <a:cs typeface="Calibri"/>
                <a:sym typeface="Calibri"/>
              </a:rPr>
              <a:t>Knowledge in Pockets:</a:t>
            </a:r>
            <a:r>
              <a:rPr lang="en-US" sz="3200" b="0" i="0" u="none" strike="noStrike" cap="none" dirty="0" smtClean="0">
                <a:solidFill>
                  <a:srgbClr val="441918"/>
                </a:solidFill>
                <a:latin typeface="Calibri"/>
                <a:cs typeface="Calibri"/>
                <a:sym typeface="Calibri"/>
              </a:rPr>
              <a:t> SME’s</a:t>
            </a:r>
            <a:endParaRPr lang="x-none" sz="3200" b="0" i="0" u="none" strike="noStrike" cap="none" baseline="0" dirty="0">
              <a:solidFill>
                <a:srgbClr val="441918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rgbClr val="441918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 dirty="0">
                <a:solidFill>
                  <a:srgbClr val="441918"/>
                </a:solidFill>
                <a:latin typeface="Calibri"/>
                <a:cs typeface="Calibri"/>
                <a:sym typeface="Calibri"/>
              </a:rPr>
              <a:t>Knowledge not </a:t>
            </a:r>
            <a:r>
              <a:rPr lang="en-US" sz="3200" b="0" i="0" u="none" strike="noStrike" cap="none" baseline="0" dirty="0" smtClean="0">
                <a:solidFill>
                  <a:srgbClr val="441918"/>
                </a:solidFill>
                <a:latin typeface="Calibri"/>
                <a:cs typeface="Calibri"/>
                <a:sym typeface="Calibri"/>
              </a:rPr>
              <a:t>C</a:t>
            </a:r>
            <a:r>
              <a:rPr lang="x-none" sz="3200" b="0" i="0" u="none" strike="noStrike" cap="none" baseline="0" dirty="0" smtClean="0">
                <a:solidFill>
                  <a:srgbClr val="441918"/>
                </a:solidFill>
                <a:latin typeface="Calibri"/>
                <a:cs typeface="Calibri"/>
                <a:sym typeface="Calibri"/>
              </a:rPr>
              <a:t>aptured </a:t>
            </a:r>
            <a:r>
              <a:rPr lang="en-US" sz="3200" dirty="0"/>
              <a:t>S</a:t>
            </a:r>
            <a:r>
              <a:rPr lang="en-US" sz="3200" b="0" i="0" u="none" strike="noStrike" cap="none" baseline="0" dirty="0" smtClean="0">
                <a:solidFill>
                  <a:srgbClr val="441918"/>
                </a:solidFill>
                <a:latin typeface="Calibri"/>
                <a:cs typeface="Calibri"/>
                <a:sym typeface="Calibri"/>
              </a:rPr>
              <a:t>ystemically</a:t>
            </a:r>
          </a:p>
          <a:p>
            <a:pPr lvl="1" indent="-342900">
              <a:spcBef>
                <a:spcPts val="640"/>
              </a:spcBef>
              <a:buClr>
                <a:srgbClr val="441918"/>
              </a:buClr>
              <a:buSzPct val="98958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When Issue is Solved</a:t>
            </a:r>
          </a:p>
          <a:p>
            <a:pPr lvl="1" indent="-342900">
              <a:spcBef>
                <a:spcPts val="640"/>
              </a:spcBef>
              <a:buClr>
                <a:srgbClr val="441918"/>
              </a:buClr>
              <a:buSzPct val="98958"/>
            </a:pPr>
            <a:r>
              <a:rPr lang="en-US" sz="2800" b="0" i="0" u="none" strike="noStrike" cap="none" baseline="0" dirty="0" smtClean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During Project Use-Cases</a:t>
            </a:r>
          </a:p>
          <a:p>
            <a:pPr lvl="1" indent="-342900">
              <a:spcBef>
                <a:spcPts val="640"/>
              </a:spcBef>
              <a:buClr>
                <a:srgbClr val="441918"/>
              </a:buClr>
              <a:buSzPct val="98958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By Users</a:t>
            </a:r>
            <a:endParaRPr lang="x-none" sz="2800" b="0" i="0" u="none" strike="noStrike" cap="none" baseline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rgbClr val="441918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rPr>
              <a:t>Metrics are Scarce</a:t>
            </a:r>
            <a:endParaRPr lang="x-none" sz="3200" b="0" i="0" u="none" strike="noStrike" cap="none" baseline="0" dirty="0">
              <a:solidFill>
                <a:srgbClr val="44191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3962400"/>
            <a:ext cx="2667000" cy="20002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The Business Problem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idx="1"/>
          </p:nvPr>
        </p:nvSpPr>
        <p:spPr>
          <a:xfrm>
            <a:off x="381000" y="1295400"/>
            <a:ext cx="8458199" cy="67402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>
              <a:buClr>
                <a:srgbClr val="441918"/>
              </a:buClr>
              <a:buSzPct val="98958"/>
              <a:buFont typeface="Arial"/>
              <a:buChar char="•"/>
            </a:pPr>
            <a:r>
              <a:rPr lang="en-US" sz="3200" dirty="0">
                <a:solidFill>
                  <a:srgbClr val="441918"/>
                </a:solidFill>
                <a:latin typeface="Calibri"/>
                <a:cs typeface="Calibri"/>
              </a:rPr>
              <a:t>D</a:t>
            </a:r>
            <a:r>
              <a:rPr lang="en-US" sz="3200" b="0" i="0" u="none" strike="noStrike" cap="none" baseline="0" dirty="0" smtClean="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rPr>
              <a:t>ocument </a:t>
            </a:r>
            <a:r>
              <a:rPr lang="x-none" sz="3200" b="0" i="0" u="none" strike="noStrike" cap="none" baseline="0" dirty="0" smtClean="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rPr>
              <a:t>repository</a:t>
            </a:r>
            <a:r>
              <a:rPr lang="en-US" sz="3200" b="0" i="0" u="none" strike="noStrike" cap="none" baseline="0" dirty="0" smtClean="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rPr>
              <a:t> with scheduled</a:t>
            </a:r>
            <a:r>
              <a:rPr lang="en-US" sz="3200" b="0" i="0" u="none" strike="noStrike" cap="none" dirty="0" smtClean="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rPr>
              <a:t> reviews</a:t>
            </a:r>
          </a:p>
          <a:p>
            <a:pPr>
              <a:buClr>
                <a:srgbClr val="441918"/>
              </a:buClr>
              <a:buSzPct val="98958"/>
              <a:buFont typeface="Arial"/>
              <a:buChar char="•"/>
            </a:pPr>
            <a:r>
              <a:rPr lang="en-US" sz="3200" dirty="0">
                <a:solidFill>
                  <a:srgbClr val="441918"/>
                </a:solidFill>
                <a:latin typeface="Calibri"/>
                <a:cs typeface="Calibri"/>
              </a:rPr>
              <a:t>Users easily create, maintain and </a:t>
            </a:r>
            <a:r>
              <a:rPr lang="en-US" sz="3200" dirty="0" smtClean="0">
                <a:solidFill>
                  <a:srgbClr val="441918"/>
                </a:solidFill>
                <a:latin typeface="Calibri"/>
                <a:cs typeface="Calibri"/>
              </a:rPr>
              <a:t>share documents</a:t>
            </a:r>
          </a:p>
          <a:p>
            <a:pPr>
              <a:buClr>
                <a:srgbClr val="441918"/>
              </a:buClr>
              <a:buSzPct val="98958"/>
              <a:buFont typeface="Arial"/>
              <a:buChar char="•"/>
            </a:pPr>
            <a:r>
              <a:rPr lang="en-US" sz="3200" dirty="0" smtClean="0">
                <a:solidFill>
                  <a:srgbClr val="441918"/>
                </a:solidFill>
                <a:latin typeface="Calibri"/>
                <a:cs typeface="Calibri"/>
              </a:rPr>
              <a:t>S</a:t>
            </a:r>
            <a:r>
              <a:rPr lang="x-none" sz="3200" b="0" i="0" u="none" strike="noStrike" cap="none" baseline="0" dirty="0" smtClean="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rPr>
              <a:t>eparate sites </a:t>
            </a:r>
            <a:r>
              <a:rPr lang="x-none" sz="3200" b="0" i="0" u="none" strike="noStrike" cap="none" baseline="0" dirty="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rPr>
              <a:t>with each partner managing their </a:t>
            </a:r>
            <a:r>
              <a:rPr lang="x-none" sz="3200" b="0" i="0" u="none" strike="noStrike" cap="none" baseline="0" dirty="0" smtClean="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lang="en-US" sz="3200" dirty="0" smtClean="0">
              <a:solidFill>
                <a:srgbClr val="441918"/>
              </a:solidFill>
              <a:latin typeface="Calibri"/>
              <a:cs typeface="Calibri"/>
            </a:endParaRPr>
          </a:p>
          <a:p>
            <a:pPr>
              <a:buClr>
                <a:srgbClr val="441918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rPr>
              <a:t>Knowledge</a:t>
            </a:r>
            <a:r>
              <a:rPr lang="en-US" sz="3200" b="0" i="0" u="none" strike="noStrike" cap="none" dirty="0" smtClean="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rPr>
              <a:t> capture and </a:t>
            </a:r>
          </a:p>
          <a:p>
            <a:pPr marL="0" indent="0">
              <a:buClr>
                <a:srgbClr val="441918"/>
              </a:buClr>
              <a:buSzPct val="98958"/>
              <a:buNone/>
            </a:pPr>
            <a:r>
              <a:rPr lang="en-US" sz="3200" dirty="0">
                <a:solidFill>
                  <a:srgbClr val="441918"/>
                </a:solidFill>
                <a:latin typeface="Calibri"/>
                <a:cs typeface="Calibri"/>
              </a:rPr>
              <a:t> </a:t>
            </a:r>
            <a:r>
              <a:rPr lang="en-US" sz="3200" dirty="0" smtClean="0">
                <a:solidFill>
                  <a:srgbClr val="441918"/>
                </a:solidFill>
                <a:latin typeface="Calibri"/>
                <a:cs typeface="Calibri"/>
              </a:rPr>
              <a:t>    </a:t>
            </a:r>
            <a:r>
              <a:rPr lang="en-US" sz="3200" b="0" i="0" u="none" strike="noStrike" cap="none" dirty="0" smtClean="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rPr>
              <a:t>feedback </a:t>
            </a:r>
          </a:p>
          <a:p>
            <a:pPr>
              <a:buClr>
                <a:srgbClr val="441918"/>
              </a:buClr>
              <a:buSzPct val="98958"/>
              <a:buFont typeface="Arial"/>
              <a:buChar char="•"/>
            </a:pPr>
            <a:r>
              <a:rPr lang="en-US" sz="3200" dirty="0" smtClean="0">
                <a:solidFill>
                  <a:srgbClr val="441918"/>
                </a:solidFill>
                <a:latin typeface="Calibri"/>
                <a:cs typeface="Calibri"/>
              </a:rPr>
              <a:t>Robust metrics</a:t>
            </a:r>
            <a:endParaRPr lang="x-none" sz="3200" b="0" i="0" u="none" strike="noStrike" cap="none" baseline="0" dirty="0">
              <a:solidFill>
                <a:srgbClr val="4419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Font typeface="Arial"/>
              <a:buChar char="•"/>
            </a:pPr>
            <a:endParaRPr lang="x-none" sz="3200" b="0" i="0" u="none" strike="noStrike" cap="none" baseline="0" dirty="0">
              <a:solidFill>
                <a:srgbClr val="441918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x-none" sz="3200" b="0" i="0" u="none" strike="noStrike" cap="none" baseline="0" dirty="0">
              <a:solidFill>
                <a:srgbClr val="441918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x-none" sz="3200" b="0" i="0" u="none" strike="noStrike" cap="none" baseline="0" dirty="0">
              <a:solidFill>
                <a:srgbClr val="441918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x-none" sz="3200" b="0" i="0" u="none" strike="noStrike" cap="none" baseline="0" dirty="0">
              <a:solidFill>
                <a:srgbClr val="44191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55182" cy="729971"/>
          </a:xfrm>
        </p:spPr>
        <p:txBody>
          <a:bodyPr/>
          <a:lstStyle/>
          <a:p>
            <a:r>
              <a:rPr lang="x-non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UW’s Approach to the Business Problem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 descr="kbscreen.jpg"/>
          <p:cNvPicPr>
            <a:picLocks noChangeAspect="1"/>
          </p:cNvPicPr>
          <p:nvPr/>
        </p:nvPicPr>
        <p:blipFill rotWithShape="1">
          <a:blip r:embed="rId3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3400" y="6832600"/>
            <a:ext cx="9144000" cy="5694218"/>
          </a:xfrm>
          <a:prstGeom prst="rect">
            <a:avLst/>
          </a:prstGeom>
        </p:spPr>
      </p:pic>
      <p:pic>
        <p:nvPicPr>
          <p:cNvPr id="7" name="Picture 6" descr="kbscreen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3657600"/>
            <a:ext cx="3725334" cy="231986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idx="1"/>
          </p:nvPr>
        </p:nvSpPr>
        <p:spPr>
          <a:xfrm>
            <a:off x="609600" y="914400"/>
            <a:ext cx="8079971" cy="43447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441918"/>
              </a:buClr>
              <a:buSzPct val="98958"/>
              <a:buFont typeface="Arial"/>
              <a:buChar char="•"/>
            </a:pPr>
            <a:r>
              <a:rPr lang="x-non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Structured, versioned, components</a:t>
            </a:r>
          </a:p>
          <a:p>
            <a:pPr>
              <a:lnSpc>
                <a:spcPct val="150000"/>
              </a:lnSpc>
              <a:buClr>
                <a:srgbClr val="441918"/>
              </a:buClr>
              <a:buSzPct val="98958"/>
              <a:buFont typeface="Arial"/>
              <a:buChar char="•"/>
            </a:pPr>
            <a:r>
              <a:rPr lang="x-none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Single-sourced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,</a:t>
            </a:r>
            <a:r>
              <a:rPr lang="x-non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 delivered </a:t>
            </a:r>
            <a:r>
              <a:rPr lang="x-non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to multiple end </a:t>
            </a:r>
            <a:r>
              <a:rPr lang="x-non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points</a:t>
            </a:r>
            <a:endParaRPr lang="x-none" sz="28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  <a:buClr>
                <a:srgbClr val="441918"/>
              </a:buClr>
              <a:buSzPct val="98958"/>
              <a:buFont typeface="Arial"/>
              <a:buChar char="•"/>
            </a:pPr>
            <a:r>
              <a:rPr lang="x-non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Distributed responsibility</a:t>
            </a:r>
          </a:p>
          <a:p>
            <a:pPr>
              <a:lnSpc>
                <a:spcPct val="150000"/>
              </a:lnSpc>
              <a:buClr>
                <a:srgbClr val="441918"/>
              </a:buClr>
              <a:buSzPct val="98958"/>
              <a:buFont typeface="Arial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Interface with trouble ticket systems</a:t>
            </a:r>
            <a:endParaRPr lang="x-none" sz="28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  <a:buClr>
                <a:srgbClr val="441918"/>
              </a:buClr>
              <a:buSzPct val="98958"/>
              <a:buFont typeface="Arial"/>
              <a:buChar char="•"/>
            </a:pPr>
            <a:r>
              <a:rPr lang="x-non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Logical lifecycle of content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  <a:buClr>
                <a:srgbClr val="441918"/>
              </a:buClr>
              <a:buSzPct val="98958"/>
              <a:buFont typeface="Arial"/>
              <a:buChar char="•"/>
            </a:pPr>
            <a:r>
              <a:rPr lang="x-non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Open feedback loop</a:t>
            </a:r>
            <a:endParaRPr lang="x-none" sz="2800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6418" y="260629"/>
            <a:ext cx="8555182" cy="729971"/>
          </a:xfrm>
        </p:spPr>
        <p:txBody>
          <a:bodyPr/>
          <a:lstStyle/>
          <a:p>
            <a:r>
              <a:rPr lang="x-non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IU</a:t>
            </a:r>
            <a:r>
              <a:rPr lang="x-non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’s Approach to the Business Problem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733800"/>
            <a:ext cx="3035300" cy="20829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idx="1"/>
          </p:nvPr>
        </p:nvSpPr>
        <p:spPr>
          <a:xfrm>
            <a:off x="152400" y="1219200"/>
            <a:ext cx="8079971" cy="454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rgbClr val="441918"/>
              </a:buClr>
              <a:buSzPct val="98958"/>
              <a:buFont typeface="Arial"/>
              <a:buChar char="•"/>
            </a:pPr>
            <a:r>
              <a:rPr lang="x-none" sz="2800" b="0" i="0" u="none" strike="noStrike" cap="none" baseline="0" dirty="0">
                <a:solidFill>
                  <a:srgbClr val="441918"/>
                </a:solidFill>
                <a:sym typeface="Calibri"/>
              </a:rPr>
              <a:t>Crowdsourcing involves partners, technology </a:t>
            </a:r>
            <a:r>
              <a:rPr lang="x-none" sz="2800" b="0" i="0" u="none" strike="noStrike" cap="none" baseline="0" dirty="0" smtClean="0">
                <a:solidFill>
                  <a:srgbClr val="441918"/>
                </a:solidFill>
                <a:sym typeface="Calibri"/>
              </a:rPr>
              <a:t>customers</a:t>
            </a:r>
            <a:r>
              <a:rPr lang="en-US" sz="2800" b="0" i="0" u="none" strike="noStrike" cap="none" baseline="0" dirty="0" smtClean="0">
                <a:solidFill>
                  <a:srgbClr val="441918"/>
                </a:solidFill>
                <a:sym typeface="Calibri"/>
              </a:rPr>
              <a:t>, SME’s</a:t>
            </a:r>
            <a:r>
              <a:rPr lang="x-none" sz="2800" b="0" i="0" u="none" strike="noStrike" cap="none" baseline="0" dirty="0" smtClean="0">
                <a:solidFill>
                  <a:srgbClr val="441918"/>
                </a:solidFill>
                <a:sym typeface="Calibri"/>
              </a:rPr>
              <a:t> </a:t>
            </a:r>
            <a:r>
              <a:rPr lang="x-none" sz="2800" b="0" i="0" u="none" strike="noStrike" cap="none" baseline="0" dirty="0">
                <a:solidFill>
                  <a:srgbClr val="441918"/>
                </a:solidFill>
                <a:sym typeface="Calibri"/>
              </a:rPr>
              <a:t>and </a:t>
            </a:r>
            <a:r>
              <a:rPr lang="x-none" sz="2800" b="0" i="0" u="none" strike="noStrike" cap="none" baseline="0" dirty="0" smtClean="0">
                <a:solidFill>
                  <a:srgbClr val="441918"/>
                </a:solidFill>
                <a:sym typeface="Calibri"/>
              </a:rPr>
              <a:t>end</a:t>
            </a:r>
            <a:r>
              <a:rPr lang="en-US" sz="2800" b="0" i="0" u="none" strike="noStrike" cap="none" baseline="0" dirty="0" smtClean="0">
                <a:solidFill>
                  <a:srgbClr val="441918"/>
                </a:solidFill>
                <a:sym typeface="Calibri"/>
              </a:rPr>
              <a:t>-</a:t>
            </a:r>
            <a:r>
              <a:rPr lang="x-none" sz="2800" b="0" i="0" u="none" strike="noStrike" cap="none" baseline="0" dirty="0" smtClean="0">
                <a:solidFill>
                  <a:srgbClr val="441918"/>
                </a:solidFill>
                <a:sym typeface="Calibri"/>
              </a:rPr>
              <a:t>users </a:t>
            </a:r>
            <a:endParaRPr lang="en-US" sz="2800" b="0" i="0" u="none" strike="noStrike" cap="none" baseline="0" dirty="0" smtClean="0">
              <a:solidFill>
                <a:srgbClr val="441918"/>
              </a:solidFill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rgbClr val="441918"/>
              </a:buClr>
              <a:buSzPct val="98958"/>
              <a:buFont typeface="Arial"/>
              <a:buChar char="•"/>
            </a:pPr>
            <a:r>
              <a:rPr lang="x-none" sz="2800" b="0" i="0" u="none" strike="noStrike" cap="none" baseline="0" dirty="0" smtClean="0">
                <a:solidFill>
                  <a:srgbClr val="441918"/>
                </a:solidFill>
                <a:sym typeface="Calibri"/>
              </a:rPr>
              <a:t>Provides </a:t>
            </a:r>
            <a:r>
              <a:rPr lang="x-none" sz="2800" b="0" i="0" u="none" strike="noStrike" cap="none" baseline="0" dirty="0">
                <a:solidFill>
                  <a:srgbClr val="441918"/>
                </a:solidFill>
                <a:sym typeface="Calibri"/>
              </a:rPr>
              <a:t>a better support product with continuous improvement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441918"/>
              </a:buClr>
              <a:buSzPct val="98958"/>
              <a:buFont typeface="Arial"/>
              <a:buChar char="•"/>
            </a:pPr>
            <a:r>
              <a:rPr lang="x-none" sz="2800" b="0" i="0" u="none" strike="noStrike" cap="none" baseline="0" dirty="0">
                <a:solidFill>
                  <a:srgbClr val="441918"/>
                </a:solidFill>
                <a:sym typeface="Calibri"/>
              </a:rPr>
              <a:t>Saves resources over time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441918"/>
              </a:buClr>
              <a:buSzPct val="98958"/>
              <a:buFont typeface="Arial"/>
              <a:buChar char="•"/>
            </a:pPr>
            <a:r>
              <a:rPr lang="x-none" sz="2800" dirty="0"/>
              <a:t>Aggregates the “wisdom of the crowd”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441918"/>
              </a:buClr>
              <a:buSzPct val="98958"/>
              <a:buFont typeface="Arial"/>
              <a:buChar char="•"/>
            </a:pPr>
            <a:r>
              <a:rPr lang="x-none" sz="2800" dirty="0"/>
              <a:t>Common set of technologies and software being used across institutions – collaborate!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080000"/>
            <a:ext cx="56388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021782" cy="882371"/>
          </a:xfrm>
        </p:spPr>
        <p:txBody>
          <a:bodyPr/>
          <a:lstStyle/>
          <a:p>
            <a:pPr algn="ctr"/>
            <a:r>
              <a:rPr lang="x-non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Leveraging the Crowd to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/>
            </a:r>
            <a:b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</a:br>
            <a:r>
              <a:rPr lang="x-none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Address </a:t>
            </a:r>
            <a:r>
              <a:rPr lang="x-non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the Problem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rgbClr val="441918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 dirty="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rPr>
              <a:t>Subject matter experts, service providers and partners provide content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441918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 dirty="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rPr>
              <a:t>Users provide feedback to improve content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441918"/>
              </a:buClr>
              <a:buSzPct val="98958"/>
              <a:buFont typeface="Arial"/>
              <a:buChar char="•"/>
            </a:pPr>
            <a:r>
              <a:rPr lang="x-none" sz="3200" b="0" i="0" u="none" strike="noStrike" cap="none" baseline="0" dirty="0">
                <a:solidFill>
                  <a:srgbClr val="441918"/>
                </a:solidFill>
                <a:latin typeface="Calibri"/>
                <a:ea typeface="Calibri"/>
                <a:cs typeface="Calibri"/>
                <a:sym typeface="Calibri"/>
              </a:rPr>
              <a:t>Advisory board provides improvement to improve tool and processes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2133600" y="4267200"/>
            <a:ext cx="4572000" cy="161532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Crowdsourcing and the UW KB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idx="1"/>
          </p:nvPr>
        </p:nvSpPr>
        <p:spPr>
          <a:xfrm>
            <a:off x="381000" y="1219200"/>
            <a:ext cx="8079971" cy="42472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441918"/>
              </a:buClr>
              <a:buSzPct val="98958"/>
              <a:buFont typeface="Arial"/>
              <a:buChar char="•"/>
            </a:pPr>
            <a:r>
              <a:rPr lang="x-none" dirty="0">
                <a:latin typeface="Calibri"/>
                <a:cs typeface="Calibri"/>
              </a:rPr>
              <a:t>Diverse set of resources across institutions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441918"/>
              </a:buClr>
              <a:buSzPct val="98958"/>
              <a:buFont typeface="Arial"/>
              <a:buChar char="•"/>
            </a:pPr>
            <a:r>
              <a:rPr lang="x-none" dirty="0">
                <a:latin typeface="Calibri"/>
                <a:cs typeface="Calibri"/>
              </a:rPr>
              <a:t>Common applications being supported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441918"/>
              </a:buClr>
              <a:buSzPct val="98958"/>
              <a:buFont typeface="Arial"/>
              <a:buChar char="•"/>
            </a:pPr>
            <a:r>
              <a:rPr lang="x-none" dirty="0">
                <a:latin typeface="Calibri"/>
                <a:cs typeface="Calibri"/>
              </a:rPr>
              <a:t>Content repository allows institutions to accept changes from others, or filter via workflow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441918"/>
              </a:buClr>
              <a:buSzPct val="98958"/>
              <a:buFont typeface="Arial"/>
              <a:buChar char="•"/>
            </a:pPr>
            <a:r>
              <a:rPr lang="x-none" dirty="0">
                <a:latin typeface="Calibri"/>
                <a:cs typeface="Calibri"/>
              </a:rPr>
              <a:t>Common </a:t>
            </a:r>
            <a:r>
              <a:rPr lang="en-US" dirty="0" smtClean="0">
                <a:latin typeface="Calibri"/>
                <a:cs typeface="Calibri"/>
              </a:rPr>
              <a:t>tool set</a:t>
            </a:r>
            <a:endParaRPr lang="x-none" dirty="0">
              <a:latin typeface="Calibri"/>
              <a:cs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441918"/>
              </a:buClr>
              <a:buSzPct val="98958"/>
              <a:buFont typeface="Arial"/>
              <a:buChar char="•"/>
            </a:pPr>
            <a:r>
              <a:rPr lang="x-none" dirty="0">
                <a:latin typeface="Calibri"/>
                <a:cs typeface="Calibri"/>
              </a:rPr>
              <a:t>Dynamic mapping </a:t>
            </a:r>
            <a:r>
              <a:rPr lang="x-none" dirty="0" smtClean="0">
                <a:latin typeface="Calibri"/>
                <a:cs typeface="Calibri"/>
              </a:rPr>
              <a:t>linked</a:t>
            </a:r>
            <a:endParaRPr lang="en-US" dirty="0" smtClean="0">
              <a:latin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rgbClr val="441918"/>
              </a:buClr>
              <a:buSzPct val="98958"/>
              <a:buNone/>
            </a:pP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  </a:t>
            </a:r>
            <a:r>
              <a:rPr lang="x-none" dirty="0" smtClean="0">
                <a:latin typeface="Calibri"/>
                <a:cs typeface="Calibri"/>
              </a:rPr>
              <a:t> </a:t>
            </a:r>
            <a:r>
              <a:rPr lang="x-none" dirty="0">
                <a:latin typeface="Calibri"/>
                <a:cs typeface="Calibri"/>
              </a:rPr>
              <a:t>content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441918"/>
              </a:buClr>
              <a:buSzPct val="98958"/>
              <a:buFont typeface="Arial"/>
              <a:buChar char="•"/>
            </a:pPr>
            <a:r>
              <a:rPr lang="x-none" dirty="0">
                <a:latin typeface="Calibri"/>
                <a:cs typeface="Calibri"/>
              </a:rPr>
              <a:t>Feedback improves and informs content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441918"/>
              </a:buClr>
              <a:buSzPct val="98958"/>
              <a:buFont typeface="Arial"/>
              <a:buChar char="•"/>
            </a:pPr>
            <a:r>
              <a:rPr lang="x-none" dirty="0">
                <a:latin typeface="Calibri"/>
                <a:cs typeface="Calibri"/>
              </a:rPr>
              <a:t>Reuse with local flavor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Crowdsourcing and the IU KMS</a:t>
            </a:r>
            <a:endParaRPr lang="en-US" sz="4000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0" y="3110484"/>
            <a:ext cx="3149600" cy="184251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502</Words>
  <Application>Microsoft Macintosh PowerPoint</Application>
  <PresentationFormat>On-screen Show (4:3)</PresentationFormat>
  <Paragraphs>146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/>
      <vt:lpstr>PowerPoint Presentation</vt:lpstr>
      <vt:lpstr>PowerPoint Presentation</vt:lpstr>
      <vt:lpstr>What is a “Knowledge Base?”</vt:lpstr>
      <vt:lpstr>The Business Problem</vt:lpstr>
      <vt:lpstr>UW’s Approach to the Business Problem</vt:lpstr>
      <vt:lpstr>IU’s Approach to the Business Problem</vt:lpstr>
      <vt:lpstr>Leveraging the Crowd to  Address the Problem</vt:lpstr>
      <vt:lpstr>Crowdsourcing and the UW KB</vt:lpstr>
      <vt:lpstr>Crowdsourcing and the IU KMS</vt:lpstr>
      <vt:lpstr>Impact of the UW KnowledgeBase</vt:lpstr>
      <vt:lpstr>Impact of the UW KnowledgeBase</vt:lpstr>
      <vt:lpstr>Impact of the UW KnowledgeBase</vt:lpstr>
      <vt:lpstr>Impact of the Knowledge Base at Indiana University</vt:lpstr>
      <vt:lpstr>Impact of the Knowledge Base at Indiana University</vt:lpstr>
      <vt:lpstr>Impact of the Knowledge Base at Indiana University</vt:lpstr>
      <vt:lpstr>Reflection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O'Bryan, Cathy Ann</dc:creator>
  <cp:lastModifiedBy>Chuck Aikman</cp:lastModifiedBy>
  <cp:revision>69</cp:revision>
  <dcterms:modified xsi:type="dcterms:W3CDTF">2012-11-14T15:22:22Z</dcterms:modified>
</cp:coreProperties>
</file>