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96" r:id="rId4"/>
    <p:sldId id="278" r:id="rId5"/>
    <p:sldId id="294" r:id="rId6"/>
    <p:sldId id="283" r:id="rId7"/>
    <p:sldId id="284" r:id="rId8"/>
    <p:sldId id="293" r:id="rId9"/>
    <p:sldId id="267" r:id="rId10"/>
    <p:sldId id="272" r:id="rId11"/>
    <p:sldId id="274" r:id="rId12"/>
    <p:sldId id="268" r:id="rId13"/>
    <p:sldId id="273" r:id="rId14"/>
    <p:sldId id="280" r:id="rId15"/>
    <p:sldId id="297" r:id="rId16"/>
    <p:sldId id="285" r:id="rId17"/>
    <p:sldId id="270" r:id="rId18"/>
    <p:sldId id="276" r:id="rId19"/>
    <p:sldId id="271" r:id="rId20"/>
    <p:sldId id="286" r:id="rId21"/>
    <p:sldId id="287" r:id="rId22"/>
    <p:sldId id="288" r:id="rId23"/>
    <p:sldId id="291" r:id="rId24"/>
    <p:sldId id="289" r:id="rId25"/>
    <p:sldId id="290" r:id="rId26"/>
    <p:sldId id="295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94B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>
        <p:scale>
          <a:sx n="100" d="100"/>
          <a:sy n="100" d="100"/>
        </p:scale>
        <p:origin x="-702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938431075290441E-2"/>
          <c:y val="0.25168301587999825"/>
          <c:w val="0.83004959547050727"/>
          <c:h val="0.678340298244842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GVSU</c:v>
                </c:pt>
              </c:strCache>
            </c:strRef>
          </c:tx>
          <c:cat>
            <c:numRef>
              <c:f>Sheet1!$A$2:$A$9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Sheet1!$B$2:$B$9</c:f>
              <c:numCache>
                <c:formatCode>0%</c:formatCode>
                <c:ptCount val="8"/>
                <c:pt idx="0">
                  <c:v>0.81599999999999995</c:v>
                </c:pt>
                <c:pt idx="1">
                  <c:v>0.83099999999999996</c:v>
                </c:pt>
                <c:pt idx="2">
                  <c:v>0.84399999999999997</c:v>
                </c:pt>
                <c:pt idx="3">
                  <c:v>0.86</c:v>
                </c:pt>
                <c:pt idx="4">
                  <c:v>0.83</c:v>
                </c:pt>
                <c:pt idx="5">
                  <c:v>0.83499999999999996</c:v>
                </c:pt>
                <c:pt idx="6">
                  <c:v>0.82099999999999995</c:v>
                </c:pt>
                <c:pt idx="7">
                  <c:v>0.81699999999999995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CSU</c:v>
                </c:pt>
              </c:strCache>
            </c:strRef>
          </c:tx>
          <c:spPr>
            <a:ln>
              <a:solidFill>
                <a:srgbClr val="C3094B"/>
              </a:solidFill>
            </a:ln>
          </c:spPr>
          <c:marker>
            <c:spPr>
              <a:solidFill>
                <a:srgbClr val="C3094B"/>
              </a:solidFill>
              <a:ln>
                <a:solidFill>
                  <a:srgbClr val="C3094B"/>
                </a:solidFill>
              </a:ln>
            </c:spPr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</c:numCache>
            </c:numRef>
          </c:cat>
          <c:val>
            <c:numRef>
              <c:f>Sheet1!$C$2:$C$9</c:f>
              <c:numCache>
                <c:formatCode>0%</c:formatCode>
                <c:ptCount val="8"/>
                <c:pt idx="0">
                  <c:v>0.7</c:v>
                </c:pt>
                <c:pt idx="1">
                  <c:v>0.67</c:v>
                </c:pt>
                <c:pt idx="2">
                  <c:v>0.7</c:v>
                </c:pt>
                <c:pt idx="3">
                  <c:v>0.68</c:v>
                </c:pt>
                <c:pt idx="4">
                  <c:v>0.63</c:v>
                </c:pt>
                <c:pt idx="5">
                  <c:v>0.68</c:v>
                </c:pt>
                <c:pt idx="6">
                  <c:v>0.68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583232"/>
        <c:axId val="27585152"/>
      </c:lineChart>
      <c:catAx>
        <c:axId val="2758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585152"/>
        <c:crosses val="autoZero"/>
        <c:auto val="1"/>
        <c:lblAlgn val="ctr"/>
        <c:lblOffset val="100"/>
        <c:noMultiLvlLbl val="0"/>
      </c:catAx>
      <c:valAx>
        <c:axId val="27585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5832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1969865259966275E-2"/>
          <c:y val="0.25168301587999825"/>
          <c:w val="0.8380181612858314"/>
          <c:h val="0.678340298244842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Sheet1!$B$12</c:f>
              <c:strCache>
                <c:ptCount val="1"/>
                <c:pt idx="0">
                  <c:v>GVSU</c:v>
                </c:pt>
              </c:strCache>
            </c:strRef>
          </c:tx>
          <c:cat>
            <c:numRef>
              <c:f>Sheet1!$A$13:$A$18</c:f>
              <c:numCache>
                <c:formatCode>General</c:formatCode>
                <c:ptCount val="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</c:numCache>
            </c:numRef>
          </c:cat>
          <c:val>
            <c:numRef>
              <c:f>Sheet1!$B$13:$B$18</c:f>
              <c:numCache>
                <c:formatCode>0%</c:formatCode>
                <c:ptCount val="6"/>
                <c:pt idx="0">
                  <c:v>0.51400000000000001</c:v>
                </c:pt>
                <c:pt idx="1">
                  <c:v>0.52400000000000002</c:v>
                </c:pt>
                <c:pt idx="2">
                  <c:v>0.56100000000000005</c:v>
                </c:pt>
                <c:pt idx="3">
                  <c:v>0.60799999999999998</c:v>
                </c:pt>
                <c:pt idx="4">
                  <c:v>0.61099999999999999</c:v>
                </c:pt>
                <c:pt idx="5">
                  <c:v>0.63300000000000001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Sheet1!$C$12</c:f>
              <c:strCache>
                <c:ptCount val="1"/>
                <c:pt idx="0">
                  <c:v>CSU</c:v>
                </c:pt>
              </c:strCache>
            </c:strRef>
          </c:tx>
          <c:spPr>
            <a:ln>
              <a:solidFill>
                <a:srgbClr val="C3094B"/>
              </a:solidFill>
            </a:ln>
          </c:spPr>
          <c:marker>
            <c:spPr>
              <a:solidFill>
                <a:srgbClr val="C3094B"/>
              </a:solidFill>
              <a:ln>
                <a:solidFill>
                  <a:srgbClr val="C3094B"/>
                </a:solidFill>
              </a:ln>
            </c:spPr>
          </c:marker>
          <c:cat>
            <c:numRef>
              <c:f>Sheet1!$A$13:$A$18</c:f>
              <c:numCache>
                <c:formatCode>General</c:formatCode>
                <c:ptCount val="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</c:numCache>
            </c:numRef>
          </c:cat>
          <c:val>
            <c:numRef>
              <c:f>Sheet1!$C$13:$C$18</c:f>
              <c:numCache>
                <c:formatCode>0%</c:formatCode>
                <c:ptCount val="6"/>
                <c:pt idx="0">
                  <c:v>0.32</c:v>
                </c:pt>
                <c:pt idx="1">
                  <c:v>0.32</c:v>
                </c:pt>
                <c:pt idx="2">
                  <c:v>0.28999999999999998</c:v>
                </c:pt>
                <c:pt idx="3">
                  <c:v>0.33</c:v>
                </c:pt>
                <c:pt idx="4">
                  <c:v>0.31</c:v>
                </c:pt>
                <c:pt idx="5">
                  <c:v>0.31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33280"/>
        <c:axId val="28835200"/>
      </c:lineChart>
      <c:catAx>
        <c:axId val="28833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835200"/>
        <c:crosses val="autoZero"/>
        <c:auto val="1"/>
        <c:lblAlgn val="ctr"/>
        <c:lblOffset val="100"/>
        <c:noMultiLvlLbl val="0"/>
      </c:catAx>
      <c:valAx>
        <c:axId val="288352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8833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C6BE5-96B9-493E-86AA-8C7262881A10}" type="doc">
      <dgm:prSet loTypeId="urn:microsoft.com/office/officeart/2008/layout/Lin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80A93922-77C9-4801-93FD-2BA12273D2F7}">
      <dgm:prSet custT="1"/>
      <dgm:spPr/>
      <dgm:t>
        <a:bodyPr/>
        <a:lstStyle/>
        <a:p>
          <a:r>
            <a:rPr lang="en-US" sz="3500" dirty="0" smtClean="0">
              <a:solidFill>
                <a:srgbClr val="C3094B"/>
              </a:solidFill>
            </a:rPr>
            <a:t>Undergraduate                     </a:t>
          </a:r>
          <a:r>
            <a:rPr lang="en-US" sz="2800" dirty="0" smtClean="0">
              <a:solidFill>
                <a:srgbClr val="C3094B"/>
              </a:solidFill>
            </a:rPr>
            <a:t>7,037            21,317</a:t>
          </a:r>
          <a:endParaRPr lang="en-US" sz="2800" dirty="0">
            <a:solidFill>
              <a:srgbClr val="C3094B"/>
            </a:solidFill>
          </a:endParaRPr>
        </a:p>
      </dgm:t>
    </dgm:pt>
    <dgm:pt modelId="{1000B7E7-1CFC-47BD-BFBC-E7952E326FD1}" type="parTrans" cxnId="{8309F0AC-A820-4868-8021-8193DDB7C347}">
      <dgm:prSet/>
      <dgm:spPr/>
      <dgm:t>
        <a:bodyPr/>
        <a:lstStyle/>
        <a:p>
          <a:endParaRPr lang="en-US"/>
        </a:p>
      </dgm:t>
    </dgm:pt>
    <dgm:pt modelId="{E9C1B968-AE65-4100-867A-7869F2C0B28A}" type="sibTrans" cxnId="{8309F0AC-A820-4868-8021-8193DDB7C347}">
      <dgm:prSet/>
      <dgm:spPr/>
      <dgm:t>
        <a:bodyPr/>
        <a:lstStyle/>
        <a:p>
          <a:endParaRPr lang="en-US"/>
        </a:p>
      </dgm:t>
    </dgm:pt>
    <dgm:pt modelId="{AD59559B-6A1A-4B96-9B2C-6F26C671AC42}">
      <dgm:prSet custT="1"/>
      <dgm:spPr/>
      <dgm:t>
        <a:bodyPr/>
        <a:lstStyle/>
        <a:p>
          <a:r>
            <a:rPr lang="en-US" sz="3500" dirty="0" smtClean="0">
              <a:solidFill>
                <a:srgbClr val="C3094B"/>
              </a:solidFill>
            </a:rPr>
            <a:t>Total Enrollment                   </a:t>
          </a:r>
          <a:r>
            <a:rPr lang="en-US" sz="2800" dirty="0" smtClean="0">
              <a:solidFill>
                <a:srgbClr val="C3094B"/>
              </a:solidFill>
            </a:rPr>
            <a:t>8,307            24,654</a:t>
          </a:r>
          <a:endParaRPr lang="en-US" sz="2800" dirty="0">
            <a:solidFill>
              <a:srgbClr val="C3094B"/>
            </a:solidFill>
          </a:endParaRPr>
        </a:p>
      </dgm:t>
    </dgm:pt>
    <dgm:pt modelId="{DCE342E8-6659-4E9B-ADB0-3ECC1404E066}" type="parTrans" cxnId="{DD0C5C7A-36AC-4612-8464-8EBB8608B52D}">
      <dgm:prSet/>
      <dgm:spPr/>
      <dgm:t>
        <a:bodyPr/>
        <a:lstStyle/>
        <a:p>
          <a:endParaRPr lang="en-US"/>
        </a:p>
      </dgm:t>
    </dgm:pt>
    <dgm:pt modelId="{20CA9155-86BF-46AB-8263-38EF72A32A1D}" type="sibTrans" cxnId="{DD0C5C7A-36AC-4612-8464-8EBB8608B52D}">
      <dgm:prSet/>
      <dgm:spPr/>
      <dgm:t>
        <a:bodyPr/>
        <a:lstStyle/>
        <a:p>
          <a:endParaRPr lang="en-US"/>
        </a:p>
      </dgm:t>
    </dgm:pt>
    <dgm:pt modelId="{BE4D9012-BDF2-4CC2-BF08-43D03205B613}">
      <dgm:prSet custT="1"/>
      <dgm:spPr/>
      <dgm:t>
        <a:bodyPr/>
        <a:lstStyle/>
        <a:p>
          <a:r>
            <a:rPr lang="en-US" sz="3500" dirty="0" smtClean="0">
              <a:solidFill>
                <a:srgbClr val="C3094B"/>
              </a:solidFill>
            </a:rPr>
            <a:t>Full-Time Students                 </a:t>
          </a:r>
          <a:r>
            <a:rPr lang="en-US" sz="2800" dirty="0" smtClean="0">
              <a:solidFill>
                <a:srgbClr val="C3094B"/>
              </a:solidFill>
            </a:rPr>
            <a:t>65%             80.1%</a:t>
          </a:r>
          <a:endParaRPr lang="en-US" sz="2800" dirty="0">
            <a:solidFill>
              <a:srgbClr val="C3094B"/>
            </a:solidFill>
          </a:endParaRPr>
        </a:p>
      </dgm:t>
    </dgm:pt>
    <dgm:pt modelId="{4676BACD-10C2-4CAD-9A81-478E262AD073}" type="parTrans" cxnId="{D51FEBF3-0E4A-429A-B29A-E6EB06576A94}">
      <dgm:prSet/>
      <dgm:spPr/>
      <dgm:t>
        <a:bodyPr/>
        <a:lstStyle/>
        <a:p>
          <a:endParaRPr lang="en-US"/>
        </a:p>
      </dgm:t>
    </dgm:pt>
    <dgm:pt modelId="{67B8AEB0-AA93-4D87-812D-26D1B1ECBC5C}" type="sibTrans" cxnId="{D51FEBF3-0E4A-429A-B29A-E6EB06576A94}">
      <dgm:prSet/>
      <dgm:spPr/>
      <dgm:t>
        <a:bodyPr/>
        <a:lstStyle/>
        <a:p>
          <a:endParaRPr lang="en-US"/>
        </a:p>
      </dgm:t>
    </dgm:pt>
    <dgm:pt modelId="{5E0376C3-2B29-42B5-A90E-E96B9BACD0B4}">
      <dgm:prSet custT="1"/>
      <dgm:spPr/>
      <dgm:t>
        <a:bodyPr/>
        <a:lstStyle/>
        <a:p>
          <a:r>
            <a:rPr lang="en-US" sz="3400" dirty="0" smtClean="0">
              <a:solidFill>
                <a:srgbClr val="C3094B"/>
              </a:solidFill>
            </a:rPr>
            <a:t>Male/Female                      </a:t>
          </a:r>
          <a:r>
            <a:rPr lang="en-US" sz="2800" dirty="0" smtClean="0">
              <a:solidFill>
                <a:srgbClr val="C3094B"/>
              </a:solidFill>
            </a:rPr>
            <a:t>40%/60%       40%/60%   </a:t>
          </a:r>
          <a:endParaRPr lang="en-US" sz="2800" dirty="0">
            <a:solidFill>
              <a:srgbClr val="C3094B"/>
            </a:solidFill>
          </a:endParaRPr>
        </a:p>
      </dgm:t>
    </dgm:pt>
    <dgm:pt modelId="{410A272D-6640-45E0-B02C-D07A455248CF}" type="parTrans" cxnId="{6BFD6F0A-5B81-4A95-9E18-29021E6E45CC}">
      <dgm:prSet/>
      <dgm:spPr/>
      <dgm:t>
        <a:bodyPr/>
        <a:lstStyle/>
        <a:p>
          <a:endParaRPr lang="en-US"/>
        </a:p>
      </dgm:t>
    </dgm:pt>
    <dgm:pt modelId="{6BB8BE6D-308A-40E3-B013-6BA5D26213A1}" type="sibTrans" cxnId="{6BFD6F0A-5B81-4A95-9E18-29021E6E45CC}">
      <dgm:prSet/>
      <dgm:spPr/>
      <dgm:t>
        <a:bodyPr/>
        <a:lstStyle/>
        <a:p>
          <a:endParaRPr lang="en-US"/>
        </a:p>
      </dgm:t>
    </dgm:pt>
    <dgm:pt modelId="{9020EC45-127E-453A-A0E4-9BE3CF6C406C}">
      <dgm:prSet custT="1"/>
      <dgm:spPr/>
      <dgm:t>
        <a:bodyPr/>
        <a:lstStyle/>
        <a:p>
          <a:r>
            <a:rPr lang="en-US" sz="3300" dirty="0" smtClean="0">
              <a:solidFill>
                <a:srgbClr val="C3094B"/>
              </a:solidFill>
            </a:rPr>
            <a:t>White/African-American    </a:t>
          </a:r>
          <a:r>
            <a:rPr lang="en-US" sz="2800" dirty="0" smtClean="0">
              <a:solidFill>
                <a:srgbClr val="C3094B"/>
              </a:solidFill>
            </a:rPr>
            <a:t>55%/35%      91%/6.8%</a:t>
          </a:r>
          <a:endParaRPr lang="en-US" sz="2800" dirty="0">
            <a:solidFill>
              <a:srgbClr val="C3094B"/>
            </a:solidFill>
          </a:endParaRPr>
        </a:p>
      </dgm:t>
    </dgm:pt>
    <dgm:pt modelId="{454CA9C2-6CAB-481A-A673-80CEC9C15F2B}" type="parTrans" cxnId="{CA464428-2F8E-46D2-AD58-9E06C4EEBEE5}">
      <dgm:prSet/>
      <dgm:spPr/>
      <dgm:t>
        <a:bodyPr/>
        <a:lstStyle/>
        <a:p>
          <a:endParaRPr lang="en-US"/>
        </a:p>
      </dgm:t>
    </dgm:pt>
    <dgm:pt modelId="{AAAD5C6A-DD54-49D7-931B-FAFF3F1F631C}" type="sibTrans" cxnId="{CA464428-2F8E-46D2-AD58-9E06C4EEBEE5}">
      <dgm:prSet/>
      <dgm:spPr/>
      <dgm:t>
        <a:bodyPr/>
        <a:lstStyle/>
        <a:p>
          <a:endParaRPr lang="en-US"/>
        </a:p>
      </dgm:t>
    </dgm:pt>
    <dgm:pt modelId="{C9F9C706-7F7B-4755-8DC8-C9E3588D391B}" type="pres">
      <dgm:prSet presAssocID="{D89C6BE5-96B9-493E-86AA-8C7262881A1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0D50AC1-9491-4468-A197-57AE4EDA7935}" type="pres">
      <dgm:prSet presAssocID="{80A93922-77C9-4801-93FD-2BA12273D2F7}" presName="thickLine" presStyleLbl="alignNode1" presStyleIdx="0" presStyleCnt="5"/>
      <dgm:spPr/>
      <dgm:t>
        <a:bodyPr/>
        <a:lstStyle/>
        <a:p>
          <a:endParaRPr lang="en-US"/>
        </a:p>
      </dgm:t>
    </dgm:pt>
    <dgm:pt modelId="{F053A0D8-79D3-4E03-BF9B-520E9755D9A8}" type="pres">
      <dgm:prSet presAssocID="{80A93922-77C9-4801-93FD-2BA12273D2F7}" presName="horz1" presStyleCnt="0"/>
      <dgm:spPr/>
      <dgm:t>
        <a:bodyPr/>
        <a:lstStyle/>
        <a:p>
          <a:endParaRPr lang="en-US"/>
        </a:p>
      </dgm:t>
    </dgm:pt>
    <dgm:pt modelId="{364DB4B4-4664-4279-9B10-6144ECB9E1F8}" type="pres">
      <dgm:prSet presAssocID="{80A93922-77C9-4801-93FD-2BA12273D2F7}" presName="tx1" presStyleLbl="revTx" presStyleIdx="0" presStyleCnt="5"/>
      <dgm:spPr/>
      <dgm:t>
        <a:bodyPr/>
        <a:lstStyle/>
        <a:p>
          <a:endParaRPr lang="en-US"/>
        </a:p>
      </dgm:t>
    </dgm:pt>
    <dgm:pt modelId="{6FEB132B-364F-439A-B2DC-4BBBC87CF2D2}" type="pres">
      <dgm:prSet presAssocID="{80A93922-77C9-4801-93FD-2BA12273D2F7}" presName="vert1" presStyleCnt="0"/>
      <dgm:spPr/>
      <dgm:t>
        <a:bodyPr/>
        <a:lstStyle/>
        <a:p>
          <a:endParaRPr lang="en-US"/>
        </a:p>
      </dgm:t>
    </dgm:pt>
    <dgm:pt modelId="{9A076F45-03BA-409E-A06D-481D2140E08A}" type="pres">
      <dgm:prSet presAssocID="{AD59559B-6A1A-4B96-9B2C-6F26C671AC42}" presName="thickLine" presStyleLbl="alignNode1" presStyleIdx="1" presStyleCnt="5"/>
      <dgm:spPr/>
      <dgm:t>
        <a:bodyPr/>
        <a:lstStyle/>
        <a:p>
          <a:endParaRPr lang="en-US"/>
        </a:p>
      </dgm:t>
    </dgm:pt>
    <dgm:pt modelId="{62082E59-EDA1-4215-A13B-FB383B4A5797}" type="pres">
      <dgm:prSet presAssocID="{AD59559B-6A1A-4B96-9B2C-6F26C671AC42}" presName="horz1" presStyleCnt="0"/>
      <dgm:spPr/>
      <dgm:t>
        <a:bodyPr/>
        <a:lstStyle/>
        <a:p>
          <a:endParaRPr lang="en-US"/>
        </a:p>
      </dgm:t>
    </dgm:pt>
    <dgm:pt modelId="{78ECF1BF-2CE0-4878-A304-4B10CC9416A2}" type="pres">
      <dgm:prSet presAssocID="{AD59559B-6A1A-4B96-9B2C-6F26C671AC42}" presName="tx1" presStyleLbl="revTx" presStyleIdx="1" presStyleCnt="5"/>
      <dgm:spPr/>
      <dgm:t>
        <a:bodyPr/>
        <a:lstStyle/>
        <a:p>
          <a:endParaRPr lang="en-US"/>
        </a:p>
      </dgm:t>
    </dgm:pt>
    <dgm:pt modelId="{A5F77FFC-4888-4B40-A3CE-8B034810B69D}" type="pres">
      <dgm:prSet presAssocID="{AD59559B-6A1A-4B96-9B2C-6F26C671AC42}" presName="vert1" presStyleCnt="0"/>
      <dgm:spPr/>
      <dgm:t>
        <a:bodyPr/>
        <a:lstStyle/>
        <a:p>
          <a:endParaRPr lang="en-US"/>
        </a:p>
      </dgm:t>
    </dgm:pt>
    <dgm:pt modelId="{004D8A29-C67B-4448-BD6D-507D89546A65}" type="pres">
      <dgm:prSet presAssocID="{BE4D9012-BDF2-4CC2-BF08-43D03205B613}" presName="thickLine" presStyleLbl="alignNode1" presStyleIdx="2" presStyleCnt="5"/>
      <dgm:spPr/>
      <dgm:t>
        <a:bodyPr/>
        <a:lstStyle/>
        <a:p>
          <a:endParaRPr lang="en-US"/>
        </a:p>
      </dgm:t>
    </dgm:pt>
    <dgm:pt modelId="{7C56C1E7-A5F8-4C97-AACD-369006C15D15}" type="pres">
      <dgm:prSet presAssocID="{BE4D9012-BDF2-4CC2-BF08-43D03205B613}" presName="horz1" presStyleCnt="0"/>
      <dgm:spPr/>
      <dgm:t>
        <a:bodyPr/>
        <a:lstStyle/>
        <a:p>
          <a:endParaRPr lang="en-US"/>
        </a:p>
      </dgm:t>
    </dgm:pt>
    <dgm:pt modelId="{13B6E0D5-030F-4498-B8AB-7DA486D253CA}" type="pres">
      <dgm:prSet presAssocID="{BE4D9012-BDF2-4CC2-BF08-43D03205B613}" presName="tx1" presStyleLbl="revTx" presStyleIdx="2" presStyleCnt="5"/>
      <dgm:spPr/>
      <dgm:t>
        <a:bodyPr/>
        <a:lstStyle/>
        <a:p>
          <a:endParaRPr lang="en-US"/>
        </a:p>
      </dgm:t>
    </dgm:pt>
    <dgm:pt modelId="{66FD1C6A-4977-485C-8F56-2B4B407A8BD6}" type="pres">
      <dgm:prSet presAssocID="{BE4D9012-BDF2-4CC2-BF08-43D03205B613}" presName="vert1" presStyleCnt="0"/>
      <dgm:spPr/>
      <dgm:t>
        <a:bodyPr/>
        <a:lstStyle/>
        <a:p>
          <a:endParaRPr lang="en-US"/>
        </a:p>
      </dgm:t>
    </dgm:pt>
    <dgm:pt modelId="{4A3D2E08-653D-4F6C-BC11-659F12B7F247}" type="pres">
      <dgm:prSet presAssocID="{5E0376C3-2B29-42B5-A90E-E96B9BACD0B4}" presName="thickLine" presStyleLbl="alignNode1" presStyleIdx="3" presStyleCnt="5"/>
      <dgm:spPr/>
      <dgm:t>
        <a:bodyPr/>
        <a:lstStyle/>
        <a:p>
          <a:endParaRPr lang="en-US"/>
        </a:p>
      </dgm:t>
    </dgm:pt>
    <dgm:pt modelId="{43360534-130A-441E-8197-F320A207F184}" type="pres">
      <dgm:prSet presAssocID="{5E0376C3-2B29-42B5-A90E-E96B9BACD0B4}" presName="horz1" presStyleCnt="0"/>
      <dgm:spPr/>
      <dgm:t>
        <a:bodyPr/>
        <a:lstStyle/>
        <a:p>
          <a:endParaRPr lang="en-US"/>
        </a:p>
      </dgm:t>
    </dgm:pt>
    <dgm:pt modelId="{47A32FBF-57FB-4FDE-BEED-67A6E2F7E728}" type="pres">
      <dgm:prSet presAssocID="{5E0376C3-2B29-42B5-A90E-E96B9BACD0B4}" presName="tx1" presStyleLbl="revTx" presStyleIdx="3" presStyleCnt="5"/>
      <dgm:spPr/>
      <dgm:t>
        <a:bodyPr/>
        <a:lstStyle/>
        <a:p>
          <a:endParaRPr lang="en-US"/>
        </a:p>
      </dgm:t>
    </dgm:pt>
    <dgm:pt modelId="{EAC1DD32-4A7A-407A-9674-B222F7FE7DA2}" type="pres">
      <dgm:prSet presAssocID="{5E0376C3-2B29-42B5-A90E-E96B9BACD0B4}" presName="vert1" presStyleCnt="0"/>
      <dgm:spPr/>
      <dgm:t>
        <a:bodyPr/>
        <a:lstStyle/>
        <a:p>
          <a:endParaRPr lang="en-US"/>
        </a:p>
      </dgm:t>
    </dgm:pt>
    <dgm:pt modelId="{9E72953D-5007-457F-B920-F670FD2EA471}" type="pres">
      <dgm:prSet presAssocID="{9020EC45-127E-453A-A0E4-9BE3CF6C406C}" presName="thickLine" presStyleLbl="alignNode1" presStyleIdx="4" presStyleCnt="5"/>
      <dgm:spPr/>
      <dgm:t>
        <a:bodyPr/>
        <a:lstStyle/>
        <a:p>
          <a:endParaRPr lang="en-US"/>
        </a:p>
      </dgm:t>
    </dgm:pt>
    <dgm:pt modelId="{EEE0AB63-9D2E-4D28-B01E-ACB377D988EE}" type="pres">
      <dgm:prSet presAssocID="{9020EC45-127E-453A-A0E4-9BE3CF6C406C}" presName="horz1" presStyleCnt="0"/>
      <dgm:spPr/>
      <dgm:t>
        <a:bodyPr/>
        <a:lstStyle/>
        <a:p>
          <a:endParaRPr lang="en-US"/>
        </a:p>
      </dgm:t>
    </dgm:pt>
    <dgm:pt modelId="{C49D24DC-81E3-49DF-8835-BE977DCE6B8F}" type="pres">
      <dgm:prSet presAssocID="{9020EC45-127E-453A-A0E4-9BE3CF6C406C}" presName="tx1" presStyleLbl="revTx" presStyleIdx="4" presStyleCnt="5"/>
      <dgm:spPr/>
      <dgm:t>
        <a:bodyPr/>
        <a:lstStyle/>
        <a:p>
          <a:endParaRPr lang="en-US"/>
        </a:p>
      </dgm:t>
    </dgm:pt>
    <dgm:pt modelId="{193DFFB4-D2D3-4127-9EA7-0958CCC3BEA7}" type="pres">
      <dgm:prSet presAssocID="{9020EC45-127E-453A-A0E4-9BE3CF6C406C}" presName="vert1" presStyleCnt="0"/>
      <dgm:spPr/>
      <dgm:t>
        <a:bodyPr/>
        <a:lstStyle/>
        <a:p>
          <a:endParaRPr lang="en-US"/>
        </a:p>
      </dgm:t>
    </dgm:pt>
  </dgm:ptLst>
  <dgm:cxnLst>
    <dgm:cxn modelId="{E646E235-5214-4BC8-9615-9335468F3D9A}" type="presOf" srcId="{AD59559B-6A1A-4B96-9B2C-6F26C671AC42}" destId="{78ECF1BF-2CE0-4878-A304-4B10CC9416A2}" srcOrd="0" destOrd="0" presId="urn:microsoft.com/office/officeart/2008/layout/LinedList"/>
    <dgm:cxn modelId="{0341F20C-4A47-46FC-AE3E-569218622E1B}" type="presOf" srcId="{9020EC45-127E-453A-A0E4-9BE3CF6C406C}" destId="{C49D24DC-81E3-49DF-8835-BE977DCE6B8F}" srcOrd="0" destOrd="0" presId="urn:microsoft.com/office/officeart/2008/layout/LinedList"/>
    <dgm:cxn modelId="{DD0C5C7A-36AC-4612-8464-8EBB8608B52D}" srcId="{D89C6BE5-96B9-493E-86AA-8C7262881A10}" destId="{AD59559B-6A1A-4B96-9B2C-6F26C671AC42}" srcOrd="1" destOrd="0" parTransId="{DCE342E8-6659-4E9B-ADB0-3ECC1404E066}" sibTransId="{20CA9155-86BF-46AB-8263-38EF72A32A1D}"/>
    <dgm:cxn modelId="{6BFD6F0A-5B81-4A95-9E18-29021E6E45CC}" srcId="{D89C6BE5-96B9-493E-86AA-8C7262881A10}" destId="{5E0376C3-2B29-42B5-A90E-E96B9BACD0B4}" srcOrd="3" destOrd="0" parTransId="{410A272D-6640-45E0-B02C-D07A455248CF}" sibTransId="{6BB8BE6D-308A-40E3-B013-6BA5D26213A1}"/>
    <dgm:cxn modelId="{D51FEBF3-0E4A-429A-B29A-E6EB06576A94}" srcId="{D89C6BE5-96B9-493E-86AA-8C7262881A10}" destId="{BE4D9012-BDF2-4CC2-BF08-43D03205B613}" srcOrd="2" destOrd="0" parTransId="{4676BACD-10C2-4CAD-9A81-478E262AD073}" sibTransId="{67B8AEB0-AA93-4D87-812D-26D1B1ECBC5C}"/>
    <dgm:cxn modelId="{F74D2FA1-2DA1-46A3-9E50-2AE6B56BC18A}" type="presOf" srcId="{80A93922-77C9-4801-93FD-2BA12273D2F7}" destId="{364DB4B4-4664-4279-9B10-6144ECB9E1F8}" srcOrd="0" destOrd="0" presId="urn:microsoft.com/office/officeart/2008/layout/LinedList"/>
    <dgm:cxn modelId="{EA452C68-E423-42D3-B4DD-478AD8BEDB58}" type="presOf" srcId="{5E0376C3-2B29-42B5-A90E-E96B9BACD0B4}" destId="{47A32FBF-57FB-4FDE-BEED-67A6E2F7E728}" srcOrd="0" destOrd="0" presId="urn:microsoft.com/office/officeart/2008/layout/LinedList"/>
    <dgm:cxn modelId="{8309F0AC-A820-4868-8021-8193DDB7C347}" srcId="{D89C6BE5-96B9-493E-86AA-8C7262881A10}" destId="{80A93922-77C9-4801-93FD-2BA12273D2F7}" srcOrd="0" destOrd="0" parTransId="{1000B7E7-1CFC-47BD-BFBC-E7952E326FD1}" sibTransId="{E9C1B968-AE65-4100-867A-7869F2C0B28A}"/>
    <dgm:cxn modelId="{9839A46E-8DD8-47BE-8511-A4B965750F1D}" type="presOf" srcId="{BE4D9012-BDF2-4CC2-BF08-43D03205B613}" destId="{13B6E0D5-030F-4498-B8AB-7DA486D253CA}" srcOrd="0" destOrd="0" presId="urn:microsoft.com/office/officeart/2008/layout/LinedList"/>
    <dgm:cxn modelId="{BB18470C-0120-4A53-B4BF-6A95DDE8531C}" type="presOf" srcId="{D89C6BE5-96B9-493E-86AA-8C7262881A10}" destId="{C9F9C706-7F7B-4755-8DC8-C9E3588D391B}" srcOrd="0" destOrd="0" presId="urn:microsoft.com/office/officeart/2008/layout/LinedList"/>
    <dgm:cxn modelId="{CA464428-2F8E-46D2-AD58-9E06C4EEBEE5}" srcId="{D89C6BE5-96B9-493E-86AA-8C7262881A10}" destId="{9020EC45-127E-453A-A0E4-9BE3CF6C406C}" srcOrd="4" destOrd="0" parTransId="{454CA9C2-6CAB-481A-A673-80CEC9C15F2B}" sibTransId="{AAAD5C6A-DD54-49D7-931B-FAFF3F1F631C}"/>
    <dgm:cxn modelId="{B4DC176B-1877-4CF2-8B5E-992F92EDA15D}" type="presParOf" srcId="{C9F9C706-7F7B-4755-8DC8-C9E3588D391B}" destId="{00D50AC1-9491-4468-A197-57AE4EDA7935}" srcOrd="0" destOrd="0" presId="urn:microsoft.com/office/officeart/2008/layout/LinedList"/>
    <dgm:cxn modelId="{CAB6240A-54F1-4BDC-BCD6-C7E9D05046CE}" type="presParOf" srcId="{C9F9C706-7F7B-4755-8DC8-C9E3588D391B}" destId="{F053A0D8-79D3-4E03-BF9B-520E9755D9A8}" srcOrd="1" destOrd="0" presId="urn:microsoft.com/office/officeart/2008/layout/LinedList"/>
    <dgm:cxn modelId="{392A284D-E8A4-42CA-A745-CA79054FB1C3}" type="presParOf" srcId="{F053A0D8-79D3-4E03-BF9B-520E9755D9A8}" destId="{364DB4B4-4664-4279-9B10-6144ECB9E1F8}" srcOrd="0" destOrd="0" presId="urn:microsoft.com/office/officeart/2008/layout/LinedList"/>
    <dgm:cxn modelId="{2A55EE27-A904-4102-917C-287E64F9EC9B}" type="presParOf" srcId="{F053A0D8-79D3-4E03-BF9B-520E9755D9A8}" destId="{6FEB132B-364F-439A-B2DC-4BBBC87CF2D2}" srcOrd="1" destOrd="0" presId="urn:microsoft.com/office/officeart/2008/layout/LinedList"/>
    <dgm:cxn modelId="{1B1BB814-2BD6-42F0-9CA1-F589637CDFF0}" type="presParOf" srcId="{C9F9C706-7F7B-4755-8DC8-C9E3588D391B}" destId="{9A076F45-03BA-409E-A06D-481D2140E08A}" srcOrd="2" destOrd="0" presId="urn:microsoft.com/office/officeart/2008/layout/LinedList"/>
    <dgm:cxn modelId="{60A6E4C9-45A8-4AC3-B40D-A3DFDBA86941}" type="presParOf" srcId="{C9F9C706-7F7B-4755-8DC8-C9E3588D391B}" destId="{62082E59-EDA1-4215-A13B-FB383B4A5797}" srcOrd="3" destOrd="0" presId="urn:microsoft.com/office/officeart/2008/layout/LinedList"/>
    <dgm:cxn modelId="{A645AE17-3998-4436-80CC-28F159F5207D}" type="presParOf" srcId="{62082E59-EDA1-4215-A13B-FB383B4A5797}" destId="{78ECF1BF-2CE0-4878-A304-4B10CC9416A2}" srcOrd="0" destOrd="0" presId="urn:microsoft.com/office/officeart/2008/layout/LinedList"/>
    <dgm:cxn modelId="{DA48C2BC-8128-4978-A24A-C89621F0BA7E}" type="presParOf" srcId="{62082E59-EDA1-4215-A13B-FB383B4A5797}" destId="{A5F77FFC-4888-4B40-A3CE-8B034810B69D}" srcOrd="1" destOrd="0" presId="urn:microsoft.com/office/officeart/2008/layout/LinedList"/>
    <dgm:cxn modelId="{F5D1726C-FDE2-4CCE-8E3C-3695502EEC39}" type="presParOf" srcId="{C9F9C706-7F7B-4755-8DC8-C9E3588D391B}" destId="{004D8A29-C67B-4448-BD6D-507D89546A65}" srcOrd="4" destOrd="0" presId="urn:microsoft.com/office/officeart/2008/layout/LinedList"/>
    <dgm:cxn modelId="{52B9CF7E-E4AD-4923-8D13-2FA4C5FB49A7}" type="presParOf" srcId="{C9F9C706-7F7B-4755-8DC8-C9E3588D391B}" destId="{7C56C1E7-A5F8-4C97-AACD-369006C15D15}" srcOrd="5" destOrd="0" presId="urn:microsoft.com/office/officeart/2008/layout/LinedList"/>
    <dgm:cxn modelId="{A40551B3-8977-4F8F-B117-2FC8D26EE966}" type="presParOf" srcId="{7C56C1E7-A5F8-4C97-AACD-369006C15D15}" destId="{13B6E0D5-030F-4498-B8AB-7DA486D253CA}" srcOrd="0" destOrd="0" presId="urn:microsoft.com/office/officeart/2008/layout/LinedList"/>
    <dgm:cxn modelId="{F72298FC-93D9-48AB-B777-08F7BEE89EA0}" type="presParOf" srcId="{7C56C1E7-A5F8-4C97-AACD-369006C15D15}" destId="{66FD1C6A-4977-485C-8F56-2B4B407A8BD6}" srcOrd="1" destOrd="0" presId="urn:microsoft.com/office/officeart/2008/layout/LinedList"/>
    <dgm:cxn modelId="{348B8361-8295-4D65-ADCC-55A3C7578010}" type="presParOf" srcId="{C9F9C706-7F7B-4755-8DC8-C9E3588D391B}" destId="{4A3D2E08-653D-4F6C-BC11-659F12B7F247}" srcOrd="6" destOrd="0" presId="urn:microsoft.com/office/officeart/2008/layout/LinedList"/>
    <dgm:cxn modelId="{FD1C001B-4AD3-4F78-BDCD-F72AE5BF9D16}" type="presParOf" srcId="{C9F9C706-7F7B-4755-8DC8-C9E3588D391B}" destId="{43360534-130A-441E-8197-F320A207F184}" srcOrd="7" destOrd="0" presId="urn:microsoft.com/office/officeart/2008/layout/LinedList"/>
    <dgm:cxn modelId="{40EFFB28-47D9-481C-9D53-720DE048E37E}" type="presParOf" srcId="{43360534-130A-441E-8197-F320A207F184}" destId="{47A32FBF-57FB-4FDE-BEED-67A6E2F7E728}" srcOrd="0" destOrd="0" presId="urn:microsoft.com/office/officeart/2008/layout/LinedList"/>
    <dgm:cxn modelId="{7C87F8C6-D2A5-420D-8509-4DFD0956B7BF}" type="presParOf" srcId="{43360534-130A-441E-8197-F320A207F184}" destId="{EAC1DD32-4A7A-407A-9674-B222F7FE7DA2}" srcOrd="1" destOrd="0" presId="urn:microsoft.com/office/officeart/2008/layout/LinedList"/>
    <dgm:cxn modelId="{5B1E2E47-3412-44E4-9A22-D3FABF65563A}" type="presParOf" srcId="{C9F9C706-7F7B-4755-8DC8-C9E3588D391B}" destId="{9E72953D-5007-457F-B920-F670FD2EA471}" srcOrd="8" destOrd="0" presId="urn:microsoft.com/office/officeart/2008/layout/LinedList"/>
    <dgm:cxn modelId="{383CD301-E0D0-40D1-8672-E3F4A80CA8B4}" type="presParOf" srcId="{C9F9C706-7F7B-4755-8DC8-C9E3588D391B}" destId="{EEE0AB63-9D2E-4D28-B01E-ACB377D988EE}" srcOrd="9" destOrd="0" presId="urn:microsoft.com/office/officeart/2008/layout/LinedList"/>
    <dgm:cxn modelId="{778E002D-2B5B-452F-A864-79A2BB973C36}" type="presParOf" srcId="{EEE0AB63-9D2E-4D28-B01E-ACB377D988EE}" destId="{C49D24DC-81E3-49DF-8835-BE977DCE6B8F}" srcOrd="0" destOrd="0" presId="urn:microsoft.com/office/officeart/2008/layout/LinedList"/>
    <dgm:cxn modelId="{EE9DFDAF-FF17-47C2-8360-B7EA31B54475}" type="presParOf" srcId="{EEE0AB63-9D2E-4D28-B01E-ACB377D988EE}" destId="{193DFFB4-D2D3-4127-9EA7-0958CCC3BE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525DA-6F55-450E-92E0-072BCAFD78F6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2084B4-BFEF-4567-B7F4-41C297A697C0}">
      <dgm:prSet phldrT="[Text]"/>
      <dgm:spPr/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Developing Community</a:t>
          </a:r>
          <a:endParaRPr lang="en-US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2FB1D7-FDE8-4C64-ACB8-D796C0EF3AE2}" type="parTrans" cxnId="{152B239E-048D-4F79-A7FE-E04A20856E8E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headEnd type="arrow" w="med" len="med"/>
          <a:tailEnd type="arrow" w="med" len="med"/>
        </a:ln>
      </dgm:spPr>
      <dgm:t>
        <a:bodyPr/>
        <a:lstStyle/>
        <a:p>
          <a:pPr algn="ctr"/>
          <a:endParaRPr lang="en-US"/>
        </a:p>
      </dgm:t>
    </dgm:pt>
    <dgm:pt modelId="{60EA3BB6-4D5C-436B-88EA-117D96E26BD9}" type="sibTrans" cxnId="{152B239E-048D-4F79-A7FE-E04A20856E8E}">
      <dgm:prSet/>
      <dgm:spPr/>
      <dgm:t>
        <a:bodyPr/>
        <a:lstStyle/>
        <a:p>
          <a:pPr algn="ctr"/>
          <a:endParaRPr lang="en-US"/>
        </a:p>
      </dgm:t>
    </dgm:pt>
    <dgm:pt modelId="{129B76D2-ED84-4F33-9CEA-832026F13061}">
      <dgm:prSet/>
      <dgm:spPr/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Identifying At- Risk</a:t>
          </a:r>
        </a:p>
      </dgm:t>
    </dgm:pt>
    <dgm:pt modelId="{72E4F11B-F376-4A7F-87A1-F13D1BDF8D45}" type="parTrans" cxnId="{4C30FB14-FB35-4C59-8B01-6FFAD3F29F2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headEnd type="arrow" w="med" len="med"/>
          <a:tailEnd type="arrow" w="med" len="med"/>
        </a:ln>
      </dgm:spPr>
      <dgm:t>
        <a:bodyPr/>
        <a:lstStyle/>
        <a:p>
          <a:pPr algn="ctr"/>
          <a:endParaRPr lang="en-US"/>
        </a:p>
      </dgm:t>
    </dgm:pt>
    <dgm:pt modelId="{10D466EB-F05F-41B0-9B59-66BC55842449}" type="sibTrans" cxnId="{4C30FB14-FB35-4C59-8B01-6FFAD3F29F2C}">
      <dgm:prSet/>
      <dgm:spPr/>
      <dgm:t>
        <a:bodyPr/>
        <a:lstStyle/>
        <a:p>
          <a:pPr algn="ctr"/>
          <a:endParaRPr lang="en-US"/>
        </a:p>
      </dgm:t>
    </dgm:pt>
    <dgm:pt modelId="{1A53D0E4-8EDD-4F9B-8E01-6CC3293DEBF2}">
      <dgm:prSet/>
      <dgm:spPr/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Connecting to Resources</a:t>
          </a:r>
        </a:p>
      </dgm:t>
    </dgm:pt>
    <dgm:pt modelId="{DBEFAF79-3CE4-4D69-AECC-8840DA918AE4}" type="parTrans" cxnId="{A12935B2-1E71-4FDD-96F8-B3931D35B05D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headEnd type="arrow" w="med" len="med"/>
          <a:tailEnd type="arrow" w="med" len="med"/>
        </a:ln>
      </dgm:spPr>
      <dgm:t>
        <a:bodyPr/>
        <a:lstStyle/>
        <a:p>
          <a:pPr algn="ctr"/>
          <a:endParaRPr lang="en-US"/>
        </a:p>
      </dgm:t>
    </dgm:pt>
    <dgm:pt modelId="{DDDBD823-74B9-4E85-98B3-53AA2A524027}" type="sibTrans" cxnId="{A12935B2-1E71-4FDD-96F8-B3931D35B05D}">
      <dgm:prSet/>
      <dgm:spPr/>
      <dgm:t>
        <a:bodyPr/>
        <a:lstStyle/>
        <a:p>
          <a:pPr algn="ctr"/>
          <a:endParaRPr lang="en-US"/>
        </a:p>
      </dgm:t>
    </dgm:pt>
    <dgm:pt modelId="{0A5E11A7-C412-47E7-80D0-4186A7A47302}">
      <dgm:prSet/>
      <dgm:spPr/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Advisors as connectors</a:t>
          </a:r>
        </a:p>
      </dgm:t>
    </dgm:pt>
    <dgm:pt modelId="{E45D30AF-D700-4E7A-9DC8-5215443A1364}" type="parTrans" cxnId="{698B0052-7661-4379-8E87-414E29FBABC7}">
      <dgm:prSet/>
      <dgm:spPr/>
      <dgm:t>
        <a:bodyPr/>
        <a:lstStyle/>
        <a:p>
          <a:pPr algn="ctr"/>
          <a:endParaRPr lang="en-US"/>
        </a:p>
      </dgm:t>
    </dgm:pt>
    <dgm:pt modelId="{A7CCB9E8-41D5-4948-BF02-D90F28BB3CF1}" type="sibTrans" cxnId="{698B0052-7661-4379-8E87-414E29FBABC7}">
      <dgm:prSet/>
      <dgm:spPr/>
      <dgm:t>
        <a:bodyPr/>
        <a:lstStyle/>
        <a:p>
          <a:pPr algn="ctr"/>
          <a:endParaRPr lang="en-US"/>
        </a:p>
      </dgm:t>
    </dgm:pt>
    <dgm:pt modelId="{16B13234-EAC4-4DC1-9DAA-8DFDB15A2332}">
      <dgm:prSet/>
      <dgm:spPr/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Academic Services</a:t>
          </a:r>
        </a:p>
      </dgm:t>
    </dgm:pt>
    <dgm:pt modelId="{1A125581-6198-472C-879D-FC212B85C16E}" type="parTrans" cxnId="{7214718F-4166-4546-A2D8-D13E0B170277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headEnd type="arrow" w="med" len="med"/>
          <a:tailEnd type="arrow" w="med" len="med"/>
        </a:ln>
      </dgm:spPr>
      <dgm:t>
        <a:bodyPr/>
        <a:lstStyle/>
        <a:p>
          <a:pPr algn="ctr"/>
          <a:endParaRPr lang="en-US"/>
        </a:p>
      </dgm:t>
    </dgm:pt>
    <dgm:pt modelId="{0882C84A-7C8B-4B03-AA80-7E7C229EDDEC}" type="sibTrans" cxnId="{7214718F-4166-4546-A2D8-D13E0B170277}">
      <dgm:prSet/>
      <dgm:spPr/>
      <dgm:t>
        <a:bodyPr/>
        <a:lstStyle/>
        <a:p>
          <a:pPr algn="ctr"/>
          <a:endParaRPr lang="en-US"/>
        </a:p>
      </dgm:t>
    </dgm:pt>
    <dgm:pt modelId="{6C15B41C-820E-4097-BA7D-3C0ECA536200}">
      <dgm:prSet/>
      <dgm:spPr/>
      <dgm:t>
        <a:bodyPr/>
        <a:lstStyle/>
        <a:p>
          <a:pPr algn="ctr"/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 Support Services and Co-Curricular </a:t>
          </a:r>
          <a:r>
            <a:rPr lang="en-US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Opps</a:t>
          </a:r>
          <a:r>
            <a: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C8911BFA-C612-43B3-9876-64B842EA5FF8}" type="parTrans" cxnId="{925A98AF-B39B-4975-AE4E-600BA26DD87D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ln>
          <a:headEnd type="arrow" w="med" len="med"/>
          <a:tailEnd type="arrow" w="med" len="med"/>
        </a:ln>
      </dgm:spPr>
      <dgm:t>
        <a:bodyPr/>
        <a:lstStyle/>
        <a:p>
          <a:pPr algn="ctr"/>
          <a:endParaRPr lang="en-US"/>
        </a:p>
      </dgm:t>
    </dgm:pt>
    <dgm:pt modelId="{0700B314-7F19-4613-AF1D-6263AD230547}" type="sibTrans" cxnId="{925A98AF-B39B-4975-AE4E-600BA26DD87D}">
      <dgm:prSet/>
      <dgm:spPr/>
      <dgm:t>
        <a:bodyPr/>
        <a:lstStyle/>
        <a:p>
          <a:pPr algn="ctr"/>
          <a:endParaRPr lang="en-US"/>
        </a:p>
      </dgm:t>
    </dgm:pt>
    <dgm:pt modelId="{93D7A326-9F2E-42E6-B4BC-9D64D583B0A5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896461-C836-4BF1-915A-F8E25C994F3A}" type="parTrans" cxnId="{68E23257-E261-45A4-9054-9D6AC551B535}">
      <dgm:prSet/>
      <dgm:spPr/>
      <dgm:t>
        <a:bodyPr/>
        <a:lstStyle/>
        <a:p>
          <a:pPr algn="ctr"/>
          <a:endParaRPr lang="en-US"/>
        </a:p>
      </dgm:t>
    </dgm:pt>
    <dgm:pt modelId="{239CBD70-46FF-410D-80D1-C7B9DABD8BF4}" type="sibTrans" cxnId="{68E23257-E261-45A4-9054-9D6AC551B535}">
      <dgm:prSet/>
      <dgm:spPr/>
      <dgm:t>
        <a:bodyPr/>
        <a:lstStyle/>
        <a:p>
          <a:pPr algn="ctr"/>
          <a:endParaRPr lang="en-US"/>
        </a:p>
      </dgm:t>
    </dgm:pt>
    <dgm:pt modelId="{F50E818D-2CEC-4285-A30D-EE27DCD9AFCA}" type="pres">
      <dgm:prSet presAssocID="{F24525DA-6F55-450E-92E0-072BCAFD78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8E7771-6284-47B6-B1F0-33AB6914D571}" type="pres">
      <dgm:prSet presAssocID="{93D7A326-9F2E-42E6-B4BC-9D64D583B0A5}" presName="centerShape" presStyleLbl="node0" presStyleIdx="0" presStyleCnt="1" custLinFactNeighborX="-254" custLinFactNeighborY="-683"/>
      <dgm:spPr/>
      <dgm:t>
        <a:bodyPr/>
        <a:lstStyle/>
        <a:p>
          <a:endParaRPr lang="en-US"/>
        </a:p>
      </dgm:t>
    </dgm:pt>
    <dgm:pt modelId="{E67FCBF6-1E62-4F99-9BFD-A49366C02691}" type="pres">
      <dgm:prSet presAssocID="{72E4F11B-F376-4A7F-87A1-F13D1BDF8D45}" presName="Name9" presStyleLbl="parChTrans1D2" presStyleIdx="0" presStyleCnt="5"/>
      <dgm:spPr/>
      <dgm:t>
        <a:bodyPr/>
        <a:lstStyle/>
        <a:p>
          <a:endParaRPr lang="en-US"/>
        </a:p>
      </dgm:t>
    </dgm:pt>
    <dgm:pt modelId="{8C6CF801-0286-49EA-A14F-A2B5B4CA08A3}" type="pres">
      <dgm:prSet presAssocID="{72E4F11B-F376-4A7F-87A1-F13D1BDF8D4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FE72EBAA-A5AC-4A2A-9F99-9549D2509B2A}" type="pres">
      <dgm:prSet presAssocID="{129B76D2-ED84-4F33-9CEA-832026F1306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90265-9DA4-4FB9-8404-907A0EE04938}" type="pres">
      <dgm:prSet presAssocID="{DBEFAF79-3CE4-4D69-AECC-8840DA918AE4}" presName="Name9" presStyleLbl="parChTrans1D2" presStyleIdx="1" presStyleCnt="5"/>
      <dgm:spPr/>
      <dgm:t>
        <a:bodyPr/>
        <a:lstStyle/>
        <a:p>
          <a:endParaRPr lang="en-US"/>
        </a:p>
      </dgm:t>
    </dgm:pt>
    <dgm:pt modelId="{B17D4516-4801-41DE-A631-07ED2CC709D4}" type="pres">
      <dgm:prSet presAssocID="{DBEFAF79-3CE4-4D69-AECC-8840DA918AE4}" presName="connTx" presStyleLbl="parChTrans1D2" presStyleIdx="1" presStyleCnt="5"/>
      <dgm:spPr/>
      <dgm:t>
        <a:bodyPr/>
        <a:lstStyle/>
        <a:p>
          <a:endParaRPr lang="en-US"/>
        </a:p>
      </dgm:t>
    </dgm:pt>
    <dgm:pt modelId="{800606EC-638F-4FB9-BFAF-612887765034}" type="pres">
      <dgm:prSet presAssocID="{1A53D0E4-8EDD-4F9B-8E01-6CC3293DEBF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C63845-3CC4-46AB-8CA8-A5906963AB63}" type="pres">
      <dgm:prSet presAssocID="{062FB1D7-FDE8-4C64-ACB8-D796C0EF3AE2}" presName="Name9" presStyleLbl="parChTrans1D2" presStyleIdx="2" presStyleCnt="5"/>
      <dgm:spPr/>
      <dgm:t>
        <a:bodyPr/>
        <a:lstStyle/>
        <a:p>
          <a:endParaRPr lang="en-US"/>
        </a:p>
      </dgm:t>
    </dgm:pt>
    <dgm:pt modelId="{DD5CB637-D3B6-42DD-AEAD-7222108215A6}" type="pres">
      <dgm:prSet presAssocID="{062FB1D7-FDE8-4C64-ACB8-D796C0EF3AE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D595B8B9-13A6-4053-94F4-DB8261492262}" type="pres">
      <dgm:prSet presAssocID="{472084B4-BFEF-4567-B7F4-41C297A697C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756344-5AC9-4FC5-8A20-D4307AD71EAC}" type="pres">
      <dgm:prSet presAssocID="{1A125581-6198-472C-879D-FC212B85C16E}" presName="Name9" presStyleLbl="parChTrans1D2" presStyleIdx="3" presStyleCnt="5"/>
      <dgm:spPr/>
      <dgm:t>
        <a:bodyPr/>
        <a:lstStyle/>
        <a:p>
          <a:endParaRPr lang="en-US"/>
        </a:p>
      </dgm:t>
    </dgm:pt>
    <dgm:pt modelId="{BFADD0D7-7185-40C3-91B7-30D7B47E388F}" type="pres">
      <dgm:prSet presAssocID="{1A125581-6198-472C-879D-FC212B85C16E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24C0824-3EBE-4B7D-9C7B-D11271DB8876}" type="pres">
      <dgm:prSet presAssocID="{16B13234-EAC4-4DC1-9DAA-8DFDB15A23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28C98-98DC-4000-A3FA-FDF564A244C5}" type="pres">
      <dgm:prSet presAssocID="{C8911BFA-C612-43B3-9876-64B842EA5FF8}" presName="Name9" presStyleLbl="parChTrans1D2" presStyleIdx="4" presStyleCnt="5"/>
      <dgm:spPr/>
      <dgm:t>
        <a:bodyPr/>
        <a:lstStyle/>
        <a:p>
          <a:endParaRPr lang="en-US"/>
        </a:p>
      </dgm:t>
    </dgm:pt>
    <dgm:pt modelId="{ABC67BEB-F1CE-445A-A19F-4F1C244957CA}" type="pres">
      <dgm:prSet presAssocID="{C8911BFA-C612-43B3-9876-64B842EA5FF8}" presName="connTx" presStyleLbl="parChTrans1D2" presStyleIdx="4" presStyleCnt="5"/>
      <dgm:spPr/>
      <dgm:t>
        <a:bodyPr/>
        <a:lstStyle/>
        <a:p>
          <a:endParaRPr lang="en-US"/>
        </a:p>
      </dgm:t>
    </dgm:pt>
    <dgm:pt modelId="{170BF157-143B-444D-8F6E-D378A868FC99}" type="pres">
      <dgm:prSet presAssocID="{6C15B41C-820E-4097-BA7D-3C0ECA53620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DC11CB-E57A-4CB0-9E4C-E19463D1BE31}" type="presOf" srcId="{DBEFAF79-3CE4-4D69-AECC-8840DA918AE4}" destId="{25190265-9DA4-4FB9-8404-907A0EE04938}" srcOrd="0" destOrd="0" presId="urn:microsoft.com/office/officeart/2005/8/layout/radial1"/>
    <dgm:cxn modelId="{E0B5FC1B-62C5-4CB9-A071-ADED1BD480E3}" type="presOf" srcId="{1A125581-6198-472C-879D-FC212B85C16E}" destId="{BFADD0D7-7185-40C3-91B7-30D7B47E388F}" srcOrd="1" destOrd="0" presId="urn:microsoft.com/office/officeart/2005/8/layout/radial1"/>
    <dgm:cxn modelId="{EB76D927-09E1-4FF1-B3B1-9D45D1883A25}" type="presOf" srcId="{F24525DA-6F55-450E-92E0-072BCAFD78F6}" destId="{F50E818D-2CEC-4285-A30D-EE27DCD9AFCA}" srcOrd="0" destOrd="0" presId="urn:microsoft.com/office/officeart/2005/8/layout/radial1"/>
    <dgm:cxn modelId="{4C30FB14-FB35-4C59-8B01-6FFAD3F29F2C}" srcId="{93D7A326-9F2E-42E6-B4BC-9D64D583B0A5}" destId="{129B76D2-ED84-4F33-9CEA-832026F13061}" srcOrd="0" destOrd="0" parTransId="{72E4F11B-F376-4A7F-87A1-F13D1BDF8D45}" sibTransId="{10D466EB-F05F-41B0-9B59-66BC55842449}"/>
    <dgm:cxn modelId="{5568DC97-C4A3-4DA2-9104-39FBB25D5716}" type="presOf" srcId="{062FB1D7-FDE8-4C64-ACB8-D796C0EF3AE2}" destId="{E3C63845-3CC4-46AB-8CA8-A5906963AB63}" srcOrd="0" destOrd="0" presId="urn:microsoft.com/office/officeart/2005/8/layout/radial1"/>
    <dgm:cxn modelId="{152B239E-048D-4F79-A7FE-E04A20856E8E}" srcId="{93D7A326-9F2E-42E6-B4BC-9D64D583B0A5}" destId="{472084B4-BFEF-4567-B7F4-41C297A697C0}" srcOrd="2" destOrd="0" parTransId="{062FB1D7-FDE8-4C64-ACB8-D796C0EF3AE2}" sibTransId="{60EA3BB6-4D5C-436B-88EA-117D96E26BD9}"/>
    <dgm:cxn modelId="{925A98AF-B39B-4975-AE4E-600BA26DD87D}" srcId="{93D7A326-9F2E-42E6-B4BC-9D64D583B0A5}" destId="{6C15B41C-820E-4097-BA7D-3C0ECA536200}" srcOrd="4" destOrd="0" parTransId="{C8911BFA-C612-43B3-9876-64B842EA5FF8}" sibTransId="{0700B314-7F19-4613-AF1D-6263AD230547}"/>
    <dgm:cxn modelId="{1EA9107B-C978-4275-8F5C-6B5D2EDBCFCA}" type="presOf" srcId="{129B76D2-ED84-4F33-9CEA-832026F13061}" destId="{FE72EBAA-A5AC-4A2A-9F99-9549D2509B2A}" srcOrd="0" destOrd="0" presId="urn:microsoft.com/office/officeart/2005/8/layout/radial1"/>
    <dgm:cxn modelId="{11DE5FB6-A711-4AF3-A9D9-C10CABFFD3A7}" type="presOf" srcId="{C8911BFA-C612-43B3-9876-64B842EA5FF8}" destId="{01C28C98-98DC-4000-A3FA-FDF564A244C5}" srcOrd="0" destOrd="0" presId="urn:microsoft.com/office/officeart/2005/8/layout/radial1"/>
    <dgm:cxn modelId="{698B0052-7661-4379-8E87-414E29FBABC7}" srcId="{1A53D0E4-8EDD-4F9B-8E01-6CC3293DEBF2}" destId="{0A5E11A7-C412-47E7-80D0-4186A7A47302}" srcOrd="0" destOrd="0" parTransId="{E45D30AF-D700-4E7A-9DC8-5215443A1364}" sibTransId="{A7CCB9E8-41D5-4948-BF02-D90F28BB3CF1}"/>
    <dgm:cxn modelId="{68E23257-E261-45A4-9054-9D6AC551B535}" srcId="{F24525DA-6F55-450E-92E0-072BCAFD78F6}" destId="{93D7A326-9F2E-42E6-B4BC-9D64D583B0A5}" srcOrd="0" destOrd="0" parTransId="{B5896461-C836-4BF1-915A-F8E25C994F3A}" sibTransId="{239CBD70-46FF-410D-80D1-C7B9DABD8BF4}"/>
    <dgm:cxn modelId="{F607EE74-D6C6-45BC-849D-DEB47C3A795B}" type="presOf" srcId="{16B13234-EAC4-4DC1-9DAA-8DFDB15A2332}" destId="{224C0824-3EBE-4B7D-9C7B-D11271DB8876}" srcOrd="0" destOrd="0" presId="urn:microsoft.com/office/officeart/2005/8/layout/radial1"/>
    <dgm:cxn modelId="{281DEB5F-A748-4052-B658-21FC30C8B32F}" type="presOf" srcId="{93D7A326-9F2E-42E6-B4BC-9D64D583B0A5}" destId="{FD8E7771-6284-47B6-B1F0-33AB6914D571}" srcOrd="0" destOrd="0" presId="urn:microsoft.com/office/officeart/2005/8/layout/radial1"/>
    <dgm:cxn modelId="{A12935B2-1E71-4FDD-96F8-B3931D35B05D}" srcId="{93D7A326-9F2E-42E6-B4BC-9D64D583B0A5}" destId="{1A53D0E4-8EDD-4F9B-8E01-6CC3293DEBF2}" srcOrd="1" destOrd="0" parTransId="{DBEFAF79-3CE4-4D69-AECC-8840DA918AE4}" sibTransId="{DDDBD823-74B9-4E85-98B3-53AA2A524027}"/>
    <dgm:cxn modelId="{02C912AF-9C48-4940-A1F2-E0FB9ED9ADAD}" type="presOf" srcId="{6C15B41C-820E-4097-BA7D-3C0ECA536200}" destId="{170BF157-143B-444D-8F6E-D378A868FC99}" srcOrd="0" destOrd="0" presId="urn:microsoft.com/office/officeart/2005/8/layout/radial1"/>
    <dgm:cxn modelId="{96D09D3D-B4F5-4B50-B048-EA81E4D6AF54}" type="presOf" srcId="{062FB1D7-FDE8-4C64-ACB8-D796C0EF3AE2}" destId="{DD5CB637-D3B6-42DD-AEAD-7222108215A6}" srcOrd="1" destOrd="0" presId="urn:microsoft.com/office/officeart/2005/8/layout/radial1"/>
    <dgm:cxn modelId="{87630E06-1C40-4FC3-BE16-FF07EBD0EB58}" type="presOf" srcId="{472084B4-BFEF-4567-B7F4-41C297A697C0}" destId="{D595B8B9-13A6-4053-94F4-DB8261492262}" srcOrd="0" destOrd="0" presId="urn:microsoft.com/office/officeart/2005/8/layout/radial1"/>
    <dgm:cxn modelId="{1846429B-3D05-4F9A-8473-AB01954DCEE5}" type="presOf" srcId="{72E4F11B-F376-4A7F-87A1-F13D1BDF8D45}" destId="{E67FCBF6-1E62-4F99-9BFD-A49366C02691}" srcOrd="0" destOrd="0" presId="urn:microsoft.com/office/officeart/2005/8/layout/radial1"/>
    <dgm:cxn modelId="{50CFE9AF-CFCD-4388-A8CA-03FD4238CAEC}" type="presOf" srcId="{DBEFAF79-3CE4-4D69-AECC-8840DA918AE4}" destId="{B17D4516-4801-41DE-A631-07ED2CC709D4}" srcOrd="1" destOrd="0" presId="urn:microsoft.com/office/officeart/2005/8/layout/radial1"/>
    <dgm:cxn modelId="{8CB42D57-3E72-4DBC-BDE8-DE07056BCA4C}" type="presOf" srcId="{C8911BFA-C612-43B3-9876-64B842EA5FF8}" destId="{ABC67BEB-F1CE-445A-A19F-4F1C244957CA}" srcOrd="1" destOrd="0" presId="urn:microsoft.com/office/officeart/2005/8/layout/radial1"/>
    <dgm:cxn modelId="{7214718F-4166-4546-A2D8-D13E0B170277}" srcId="{93D7A326-9F2E-42E6-B4BC-9D64D583B0A5}" destId="{16B13234-EAC4-4DC1-9DAA-8DFDB15A2332}" srcOrd="3" destOrd="0" parTransId="{1A125581-6198-472C-879D-FC212B85C16E}" sibTransId="{0882C84A-7C8B-4B03-AA80-7E7C229EDDEC}"/>
    <dgm:cxn modelId="{DC665D16-6088-466B-B30C-21C5631B1270}" type="presOf" srcId="{72E4F11B-F376-4A7F-87A1-F13D1BDF8D45}" destId="{8C6CF801-0286-49EA-A14F-A2B5B4CA08A3}" srcOrd="1" destOrd="0" presId="urn:microsoft.com/office/officeart/2005/8/layout/radial1"/>
    <dgm:cxn modelId="{6FD36DD7-3AB7-461D-AE26-DD58434822C7}" type="presOf" srcId="{1A53D0E4-8EDD-4F9B-8E01-6CC3293DEBF2}" destId="{800606EC-638F-4FB9-BFAF-612887765034}" srcOrd="0" destOrd="0" presId="urn:microsoft.com/office/officeart/2005/8/layout/radial1"/>
    <dgm:cxn modelId="{EB73A4C5-E4F6-42CD-BCA8-20DCF199A0D9}" type="presOf" srcId="{0A5E11A7-C412-47E7-80D0-4186A7A47302}" destId="{800606EC-638F-4FB9-BFAF-612887765034}" srcOrd="0" destOrd="1" presId="urn:microsoft.com/office/officeart/2005/8/layout/radial1"/>
    <dgm:cxn modelId="{83278A87-51A1-466A-B852-208A78B18850}" type="presOf" srcId="{1A125581-6198-472C-879D-FC212B85C16E}" destId="{5A756344-5AC9-4FC5-8A20-D4307AD71EAC}" srcOrd="0" destOrd="0" presId="urn:microsoft.com/office/officeart/2005/8/layout/radial1"/>
    <dgm:cxn modelId="{99C39FC5-1E10-4DC7-B0EB-4A860503FCFA}" type="presParOf" srcId="{F50E818D-2CEC-4285-A30D-EE27DCD9AFCA}" destId="{FD8E7771-6284-47B6-B1F0-33AB6914D571}" srcOrd="0" destOrd="0" presId="urn:microsoft.com/office/officeart/2005/8/layout/radial1"/>
    <dgm:cxn modelId="{776D1314-95C5-46E0-B24F-D767657E0416}" type="presParOf" srcId="{F50E818D-2CEC-4285-A30D-EE27DCD9AFCA}" destId="{E67FCBF6-1E62-4F99-9BFD-A49366C02691}" srcOrd="1" destOrd="0" presId="urn:microsoft.com/office/officeart/2005/8/layout/radial1"/>
    <dgm:cxn modelId="{7FA7B36E-E89A-4947-AE78-D71D120A0F37}" type="presParOf" srcId="{E67FCBF6-1E62-4F99-9BFD-A49366C02691}" destId="{8C6CF801-0286-49EA-A14F-A2B5B4CA08A3}" srcOrd="0" destOrd="0" presId="urn:microsoft.com/office/officeart/2005/8/layout/radial1"/>
    <dgm:cxn modelId="{D55D8557-9172-45BD-83DD-C887DF9B63D8}" type="presParOf" srcId="{F50E818D-2CEC-4285-A30D-EE27DCD9AFCA}" destId="{FE72EBAA-A5AC-4A2A-9F99-9549D2509B2A}" srcOrd="2" destOrd="0" presId="urn:microsoft.com/office/officeart/2005/8/layout/radial1"/>
    <dgm:cxn modelId="{9D7A3D0F-F7E4-4A76-94B5-F0123D97EB9E}" type="presParOf" srcId="{F50E818D-2CEC-4285-A30D-EE27DCD9AFCA}" destId="{25190265-9DA4-4FB9-8404-907A0EE04938}" srcOrd="3" destOrd="0" presId="urn:microsoft.com/office/officeart/2005/8/layout/radial1"/>
    <dgm:cxn modelId="{974AF27F-0CF5-4AB4-A10E-31206FC143AA}" type="presParOf" srcId="{25190265-9DA4-4FB9-8404-907A0EE04938}" destId="{B17D4516-4801-41DE-A631-07ED2CC709D4}" srcOrd="0" destOrd="0" presId="urn:microsoft.com/office/officeart/2005/8/layout/radial1"/>
    <dgm:cxn modelId="{B9A9E12D-AEEB-4F4C-86CA-2C7C313D7915}" type="presParOf" srcId="{F50E818D-2CEC-4285-A30D-EE27DCD9AFCA}" destId="{800606EC-638F-4FB9-BFAF-612887765034}" srcOrd="4" destOrd="0" presId="urn:microsoft.com/office/officeart/2005/8/layout/radial1"/>
    <dgm:cxn modelId="{33FCAF19-877B-4A7C-BF21-6638977A20CF}" type="presParOf" srcId="{F50E818D-2CEC-4285-A30D-EE27DCD9AFCA}" destId="{E3C63845-3CC4-46AB-8CA8-A5906963AB63}" srcOrd="5" destOrd="0" presId="urn:microsoft.com/office/officeart/2005/8/layout/radial1"/>
    <dgm:cxn modelId="{6B672ADD-39FC-473C-BBA1-C561985F12D4}" type="presParOf" srcId="{E3C63845-3CC4-46AB-8CA8-A5906963AB63}" destId="{DD5CB637-D3B6-42DD-AEAD-7222108215A6}" srcOrd="0" destOrd="0" presId="urn:microsoft.com/office/officeart/2005/8/layout/radial1"/>
    <dgm:cxn modelId="{BC9F4C7F-8893-49BB-A25F-E65964922A7C}" type="presParOf" srcId="{F50E818D-2CEC-4285-A30D-EE27DCD9AFCA}" destId="{D595B8B9-13A6-4053-94F4-DB8261492262}" srcOrd="6" destOrd="0" presId="urn:microsoft.com/office/officeart/2005/8/layout/radial1"/>
    <dgm:cxn modelId="{067FAFC0-B1F4-47A3-9C19-12DC5D9ECAD0}" type="presParOf" srcId="{F50E818D-2CEC-4285-A30D-EE27DCD9AFCA}" destId="{5A756344-5AC9-4FC5-8A20-D4307AD71EAC}" srcOrd="7" destOrd="0" presId="urn:microsoft.com/office/officeart/2005/8/layout/radial1"/>
    <dgm:cxn modelId="{944755D4-F5DD-4BF1-8D93-8E3DC7D64C64}" type="presParOf" srcId="{5A756344-5AC9-4FC5-8A20-D4307AD71EAC}" destId="{BFADD0D7-7185-40C3-91B7-30D7B47E388F}" srcOrd="0" destOrd="0" presId="urn:microsoft.com/office/officeart/2005/8/layout/radial1"/>
    <dgm:cxn modelId="{581C8D4D-68B8-4951-9968-7C2B3ADA5EB9}" type="presParOf" srcId="{F50E818D-2CEC-4285-A30D-EE27DCD9AFCA}" destId="{224C0824-3EBE-4B7D-9C7B-D11271DB8876}" srcOrd="8" destOrd="0" presId="urn:microsoft.com/office/officeart/2005/8/layout/radial1"/>
    <dgm:cxn modelId="{57B83FEF-B6BB-498A-AF7D-676192572964}" type="presParOf" srcId="{F50E818D-2CEC-4285-A30D-EE27DCD9AFCA}" destId="{01C28C98-98DC-4000-A3FA-FDF564A244C5}" srcOrd="9" destOrd="0" presId="urn:microsoft.com/office/officeart/2005/8/layout/radial1"/>
    <dgm:cxn modelId="{519AC6B4-CBE9-4DEE-884E-C6118E4D89DB}" type="presParOf" srcId="{01C28C98-98DC-4000-A3FA-FDF564A244C5}" destId="{ABC67BEB-F1CE-445A-A19F-4F1C244957CA}" srcOrd="0" destOrd="0" presId="urn:microsoft.com/office/officeart/2005/8/layout/radial1"/>
    <dgm:cxn modelId="{34CC9379-C5CB-4788-BC22-DCD6B25CD610}" type="presParOf" srcId="{F50E818D-2CEC-4285-A30D-EE27DCD9AFCA}" destId="{170BF157-143B-444D-8F6E-D378A868FC9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9FDA27-9C92-4E10-9899-F2D6609E38EF}" type="doc">
      <dgm:prSet loTypeId="urn:diagrams.loki3.com/BracketList+Icon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A4536761-931C-4ABF-9F69-4E84FDD7702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lIns="0" tIns="0" rIns="0" bIns="0" anchor="ctr" anchorCtr="0"/>
        <a:lstStyle/>
        <a:p>
          <a:pPr algn="ctr"/>
          <a:r>
            <a:rPr lang="en-US" dirty="0" smtClean="0"/>
            <a:t>Experience Programs</a:t>
          </a:r>
          <a:endParaRPr lang="en-US" dirty="0"/>
        </a:p>
      </dgm:t>
    </dgm:pt>
    <dgm:pt modelId="{F80ADF91-E273-4F79-8328-D6D81A77738A}" type="parTrans" cxnId="{A5139B03-F2EB-4781-9D17-D2C07EFA9E65}">
      <dgm:prSet/>
      <dgm:spPr/>
      <dgm:t>
        <a:bodyPr/>
        <a:lstStyle/>
        <a:p>
          <a:endParaRPr lang="en-US"/>
        </a:p>
      </dgm:t>
    </dgm:pt>
    <dgm:pt modelId="{55DC0294-4D46-4494-88FC-359B99F9532F}" type="sibTrans" cxnId="{A5139B03-F2EB-4781-9D17-D2C07EFA9E65}">
      <dgm:prSet/>
      <dgm:spPr/>
      <dgm:t>
        <a:bodyPr/>
        <a:lstStyle/>
        <a:p>
          <a:endParaRPr lang="en-US"/>
        </a:p>
      </dgm:t>
    </dgm:pt>
    <dgm:pt modelId="{F782E445-F679-4666-B85E-4F26A4C17E70}">
      <dgm:prSet phldrT="[Text]"/>
      <dgm:spPr/>
      <dgm:t>
        <a:bodyPr vert="horz" lIns="0" tIns="0" rIns="0" bIns="0" anchor="ctr" anchorCtr="0"/>
        <a:lstStyle/>
        <a:p>
          <a:r>
            <a:rPr lang="en-US" dirty="0" smtClean="0"/>
            <a:t>First Year </a:t>
          </a:r>
          <a:endParaRPr lang="en-US" dirty="0"/>
        </a:p>
      </dgm:t>
    </dgm:pt>
    <dgm:pt modelId="{CA2932EB-DF29-4034-8FAB-E45444E67960}" type="parTrans" cxnId="{F16BE9BF-D971-4039-BAB1-20664D1549E7}">
      <dgm:prSet/>
      <dgm:spPr/>
      <dgm:t>
        <a:bodyPr/>
        <a:lstStyle/>
        <a:p>
          <a:endParaRPr lang="en-US"/>
        </a:p>
      </dgm:t>
    </dgm:pt>
    <dgm:pt modelId="{30786B72-9F0C-4C0E-81CE-5F10903B7C31}" type="sibTrans" cxnId="{F16BE9BF-D971-4039-BAB1-20664D1549E7}">
      <dgm:prSet/>
      <dgm:spPr/>
      <dgm:t>
        <a:bodyPr/>
        <a:lstStyle/>
        <a:p>
          <a:endParaRPr lang="en-US"/>
        </a:p>
      </dgm:t>
    </dgm:pt>
    <dgm:pt modelId="{0A97BA0E-56CA-4B87-A923-EA0D39C329FB}">
      <dgm:prSet phldrT="[Text]"/>
      <dgm:spPr/>
      <dgm:t>
        <a:bodyPr vert="horz" anchor="ctr" anchorCtr="0"/>
        <a:lstStyle/>
        <a:p>
          <a:r>
            <a:rPr lang="en-US" dirty="0" smtClean="0"/>
            <a:t>included Freshman Convocation</a:t>
          </a:r>
          <a:endParaRPr lang="en-US" dirty="0"/>
        </a:p>
      </dgm:t>
    </dgm:pt>
    <dgm:pt modelId="{41224EDB-8024-49E6-9417-C0331366400E}" type="parTrans" cxnId="{C6D7A63B-D3BA-43CC-94A4-D739203BBABA}">
      <dgm:prSet/>
      <dgm:spPr/>
      <dgm:t>
        <a:bodyPr/>
        <a:lstStyle/>
        <a:p>
          <a:endParaRPr lang="en-US"/>
        </a:p>
      </dgm:t>
    </dgm:pt>
    <dgm:pt modelId="{C1C1F914-887C-4486-9982-671E52398754}" type="sibTrans" cxnId="{C6D7A63B-D3BA-43CC-94A4-D739203BBABA}">
      <dgm:prSet/>
      <dgm:spPr/>
      <dgm:t>
        <a:bodyPr/>
        <a:lstStyle/>
        <a:p>
          <a:endParaRPr lang="en-US"/>
        </a:p>
      </dgm:t>
    </dgm:pt>
    <dgm:pt modelId="{F1F97596-1B83-4A97-810E-3F8A6E9CDA37}">
      <dgm:prSet phldrT="[Text]"/>
      <dgm:spPr/>
      <dgm:t>
        <a:bodyPr vert="horz" anchor="ctr" anchorCtr="0"/>
        <a:lstStyle/>
        <a:p>
          <a:r>
            <a:rPr lang="en-US" dirty="0" smtClean="0"/>
            <a:t>Developing Sophomore Year Experience program</a:t>
          </a:r>
          <a:endParaRPr lang="en-US" dirty="0"/>
        </a:p>
      </dgm:t>
    </dgm:pt>
    <dgm:pt modelId="{29B92C09-94B6-4859-9F0E-56128D01DD89}" type="parTrans" cxnId="{069A3AC1-0154-4B16-9506-1A0AD67CAE76}">
      <dgm:prSet/>
      <dgm:spPr/>
      <dgm:t>
        <a:bodyPr/>
        <a:lstStyle/>
        <a:p>
          <a:endParaRPr lang="en-US"/>
        </a:p>
      </dgm:t>
    </dgm:pt>
    <dgm:pt modelId="{0683E580-16A1-400C-9DA6-8A1EC7EBB5A5}" type="sibTrans" cxnId="{069A3AC1-0154-4B16-9506-1A0AD67CAE76}">
      <dgm:prSet/>
      <dgm:spPr/>
      <dgm:t>
        <a:bodyPr/>
        <a:lstStyle/>
        <a:p>
          <a:endParaRPr lang="en-US"/>
        </a:p>
      </dgm:t>
    </dgm:pt>
    <dgm:pt modelId="{9908C515-EF09-40D0-B0A6-54F4B579E4C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lIns="0" tIns="0" rIns="0" bIns="0" anchor="ctr" anchorCtr="0"/>
        <a:lstStyle/>
        <a:p>
          <a:pPr algn="ctr"/>
          <a:r>
            <a:rPr lang="en-US" smtClean="0"/>
            <a:t>Allocate Funding</a:t>
          </a:r>
          <a:endParaRPr lang="en-US" dirty="0" smtClean="0"/>
        </a:p>
      </dgm:t>
    </dgm:pt>
    <dgm:pt modelId="{94DE1836-6262-4FF8-BE29-81EA7292E341}" type="parTrans" cxnId="{7677F6E5-EEC0-4ABE-8492-6359C389E210}">
      <dgm:prSet/>
      <dgm:spPr/>
      <dgm:t>
        <a:bodyPr/>
        <a:lstStyle/>
        <a:p>
          <a:endParaRPr lang="en-US"/>
        </a:p>
      </dgm:t>
    </dgm:pt>
    <dgm:pt modelId="{4547B38A-BF7A-4CF6-92B2-8A2A621974B2}" type="sibTrans" cxnId="{7677F6E5-EEC0-4ABE-8492-6359C389E210}">
      <dgm:prSet/>
      <dgm:spPr/>
      <dgm:t>
        <a:bodyPr/>
        <a:lstStyle/>
        <a:p>
          <a:endParaRPr lang="en-US"/>
        </a:p>
      </dgm:t>
    </dgm:pt>
    <dgm:pt modelId="{29BEBF59-E9F0-4370-8A89-D0FCB3A2C1B0}">
      <dgm:prSet/>
      <dgm:spPr/>
      <dgm:t>
        <a:bodyPr vert="horz" anchor="ctr" anchorCtr="0"/>
        <a:lstStyle/>
        <a:p>
          <a:r>
            <a:rPr lang="en-US" dirty="0" smtClean="0"/>
            <a:t>Additional professional advisor positions</a:t>
          </a:r>
        </a:p>
      </dgm:t>
    </dgm:pt>
    <dgm:pt modelId="{3C5B013A-CE79-44AF-817A-E2AF6DCBF3D8}" type="parTrans" cxnId="{86893348-2B2A-41DA-84F7-A035E0BF9CAB}">
      <dgm:prSet/>
      <dgm:spPr/>
      <dgm:t>
        <a:bodyPr/>
        <a:lstStyle/>
        <a:p>
          <a:endParaRPr lang="en-US"/>
        </a:p>
      </dgm:t>
    </dgm:pt>
    <dgm:pt modelId="{5E86FA4E-03D2-495F-81A0-187771D5280E}" type="sibTrans" cxnId="{86893348-2B2A-41DA-84F7-A035E0BF9CAB}">
      <dgm:prSet/>
      <dgm:spPr/>
      <dgm:t>
        <a:bodyPr/>
        <a:lstStyle/>
        <a:p>
          <a:endParaRPr lang="en-US"/>
        </a:p>
      </dgm:t>
    </dgm:pt>
    <dgm:pt modelId="{A6EFD87A-3FA4-4518-8EFB-19D5AFD10499}">
      <dgm:prSet/>
      <dgm:spPr/>
      <dgm:t>
        <a:bodyPr vert="horz" anchor="ctr" anchorCtr="0"/>
        <a:lstStyle/>
        <a:p>
          <a:r>
            <a:rPr lang="en-US" dirty="0" smtClean="0"/>
            <a:t>Student/faculty academic mentoring</a:t>
          </a:r>
        </a:p>
      </dgm:t>
    </dgm:pt>
    <dgm:pt modelId="{90BFA4EE-8DA1-45FF-8C98-F4C079775966}" type="parTrans" cxnId="{B114D94B-DFFC-45FA-B195-A2396AC52DD8}">
      <dgm:prSet/>
      <dgm:spPr/>
      <dgm:t>
        <a:bodyPr/>
        <a:lstStyle/>
        <a:p>
          <a:endParaRPr lang="en-US"/>
        </a:p>
      </dgm:t>
    </dgm:pt>
    <dgm:pt modelId="{D449C46A-57C5-4550-95A8-B55EB91FE24D}" type="sibTrans" cxnId="{B114D94B-DFFC-45FA-B195-A2396AC52DD8}">
      <dgm:prSet/>
      <dgm:spPr/>
      <dgm:t>
        <a:bodyPr/>
        <a:lstStyle/>
        <a:p>
          <a:endParaRPr lang="en-US"/>
        </a:p>
      </dgm:t>
    </dgm:pt>
    <dgm:pt modelId="{A40EF45A-B127-453D-B688-8A0732B0035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lIns="0" tIns="0" rIns="0" bIns="0" anchor="ctr" anchorCtr="0"/>
        <a:lstStyle/>
        <a:p>
          <a:pPr algn="ctr"/>
          <a:r>
            <a:rPr lang="en-US" dirty="0" smtClean="0"/>
            <a:t>Reporting system </a:t>
          </a:r>
        </a:p>
      </dgm:t>
    </dgm:pt>
    <dgm:pt modelId="{897E8603-224E-4348-AFB3-F6D76E767C79}" type="parTrans" cxnId="{F54D5BBA-48CB-4D60-8AB5-1AB9565509A1}">
      <dgm:prSet/>
      <dgm:spPr/>
      <dgm:t>
        <a:bodyPr/>
        <a:lstStyle/>
        <a:p>
          <a:endParaRPr lang="en-US"/>
        </a:p>
      </dgm:t>
    </dgm:pt>
    <dgm:pt modelId="{89B59E8A-37C3-4C11-9716-1B5DC4E979E4}" type="sibTrans" cxnId="{F54D5BBA-48CB-4D60-8AB5-1AB9565509A1}">
      <dgm:prSet/>
      <dgm:spPr/>
      <dgm:t>
        <a:bodyPr/>
        <a:lstStyle/>
        <a:p>
          <a:endParaRPr lang="en-US"/>
        </a:p>
      </dgm:t>
    </dgm:pt>
    <dgm:pt modelId="{BD176704-6F10-48B4-B9A4-396675E2C78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lIns="0" tIns="0" rIns="0" bIns="0" anchor="ctr" anchorCtr="0"/>
        <a:lstStyle/>
        <a:p>
          <a:pPr algn="ctr"/>
          <a:r>
            <a:rPr lang="en-US" smtClean="0"/>
            <a:t>Flexible scheduling</a:t>
          </a:r>
          <a:endParaRPr lang="en-US" dirty="0" smtClean="0"/>
        </a:p>
      </dgm:t>
    </dgm:pt>
    <dgm:pt modelId="{9A529F43-E77C-452D-8D4D-42218B75C6AC}" type="parTrans" cxnId="{8BB68A77-95EB-4C02-B4CC-E26BE88E5653}">
      <dgm:prSet/>
      <dgm:spPr/>
      <dgm:t>
        <a:bodyPr/>
        <a:lstStyle/>
        <a:p>
          <a:endParaRPr lang="en-US"/>
        </a:p>
      </dgm:t>
    </dgm:pt>
    <dgm:pt modelId="{9124EF0F-FD6F-4F98-9D1D-F9C3D7EC6506}" type="sibTrans" cxnId="{8BB68A77-95EB-4C02-B4CC-E26BE88E5653}">
      <dgm:prSet custLinFactNeighborY="-5613"/>
      <dgm:spPr/>
      <dgm:t>
        <a:bodyPr/>
        <a:lstStyle/>
        <a:p>
          <a:endParaRPr lang="en-US"/>
        </a:p>
      </dgm:t>
    </dgm:pt>
    <dgm:pt modelId="{9436CF3E-65F3-4843-A1DD-FA2D455D3AD4}">
      <dgm:prSet/>
      <dgm:spPr/>
      <dgm:t>
        <a:bodyPr vert="horz" anchor="ctr" anchorCtr="0"/>
        <a:lstStyle/>
        <a:p>
          <a:r>
            <a:rPr lang="en-US" smtClean="0"/>
            <a:t>Expand online and offsite course offerings</a:t>
          </a:r>
          <a:endParaRPr lang="en-US" dirty="0" smtClean="0"/>
        </a:p>
      </dgm:t>
    </dgm:pt>
    <dgm:pt modelId="{80D8E381-A16B-4CF4-A27A-9DA40856CE0C}" type="parTrans" cxnId="{B98E4206-6E52-42DF-B419-7A78F0582E86}">
      <dgm:prSet/>
      <dgm:spPr/>
      <dgm:t>
        <a:bodyPr/>
        <a:lstStyle/>
        <a:p>
          <a:endParaRPr lang="en-US"/>
        </a:p>
      </dgm:t>
    </dgm:pt>
    <dgm:pt modelId="{2A4881CC-D650-49B5-AF1E-8FEABF12EC51}" type="sibTrans" cxnId="{B98E4206-6E52-42DF-B419-7A78F0582E86}">
      <dgm:prSet/>
      <dgm:spPr/>
      <dgm:t>
        <a:bodyPr/>
        <a:lstStyle/>
        <a:p>
          <a:endParaRPr lang="en-US"/>
        </a:p>
      </dgm:t>
    </dgm:pt>
    <dgm:pt modelId="{B627CE61-16E9-4D51-AE74-60DD15164A49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lIns="0" tIns="0" rIns="0" bIns="0" anchor="ctr" anchorCtr="0"/>
        <a:lstStyle/>
        <a:p>
          <a:pPr algn="ctr"/>
          <a:r>
            <a:rPr lang="en-US" smtClean="0"/>
            <a:t>Identify at-risk students</a:t>
          </a:r>
          <a:endParaRPr lang="en-US" dirty="0" smtClean="0"/>
        </a:p>
      </dgm:t>
    </dgm:pt>
    <dgm:pt modelId="{329488DF-AC9D-47BA-B309-847747C9C9EB}" type="parTrans" cxnId="{B9F0E112-E869-42B0-90B8-766768F96337}">
      <dgm:prSet/>
      <dgm:spPr/>
      <dgm:t>
        <a:bodyPr/>
        <a:lstStyle/>
        <a:p>
          <a:endParaRPr lang="en-US"/>
        </a:p>
      </dgm:t>
    </dgm:pt>
    <dgm:pt modelId="{E1E1806F-0739-4620-9041-3695D1F24BED}" type="sibTrans" cxnId="{B9F0E112-E869-42B0-90B8-766768F96337}">
      <dgm:prSet custLinFactNeighborX="-7723" custLinFactNeighborY="-7952"/>
      <dgm:spPr/>
      <dgm:t>
        <a:bodyPr/>
        <a:lstStyle/>
        <a:p>
          <a:endParaRPr lang="en-US"/>
        </a:p>
      </dgm:t>
    </dgm:pt>
    <dgm:pt modelId="{7A346E9F-8650-4235-8B73-EE82624349E6}">
      <dgm:prSet/>
      <dgm:spPr/>
      <dgm:t>
        <a:bodyPr vert="horz" anchor="ctr" anchorCtr="0"/>
        <a:lstStyle/>
        <a:p>
          <a:r>
            <a:rPr lang="en-US" dirty="0" smtClean="0"/>
            <a:t>Upon enrollment </a:t>
          </a:r>
        </a:p>
      </dgm:t>
    </dgm:pt>
    <dgm:pt modelId="{419E4DE5-EF3B-43CE-9D60-46F5873C2ADD}" type="parTrans" cxnId="{22338A87-D255-41C8-9E63-B740C38D30C6}">
      <dgm:prSet/>
      <dgm:spPr/>
      <dgm:t>
        <a:bodyPr/>
        <a:lstStyle/>
        <a:p>
          <a:endParaRPr lang="en-US"/>
        </a:p>
      </dgm:t>
    </dgm:pt>
    <dgm:pt modelId="{3512E711-DE67-418D-9336-31AD135162A1}" type="sibTrans" cxnId="{22338A87-D255-41C8-9E63-B740C38D30C6}">
      <dgm:prSet/>
      <dgm:spPr/>
      <dgm:t>
        <a:bodyPr/>
        <a:lstStyle/>
        <a:p>
          <a:endParaRPr lang="en-US"/>
        </a:p>
      </dgm:t>
    </dgm:pt>
    <dgm:pt modelId="{4AD04811-9F4A-497C-96C4-CC68867C2C05}">
      <dgm:prSet/>
      <dgm:spPr/>
      <dgm:t>
        <a:bodyPr/>
        <a:lstStyle/>
        <a:p>
          <a:r>
            <a:rPr lang="en-US" dirty="0" smtClean="0"/>
            <a:t>Midterm grade </a:t>
          </a:r>
        </a:p>
      </dgm:t>
    </dgm:pt>
    <dgm:pt modelId="{D2640727-478E-433C-83C2-ED10E667E49E}" type="parTrans" cxnId="{4B3271F9-FAA8-4EAA-AAF8-BF72D476719A}">
      <dgm:prSet/>
      <dgm:spPr/>
      <dgm:t>
        <a:bodyPr/>
        <a:lstStyle/>
        <a:p>
          <a:endParaRPr lang="en-US"/>
        </a:p>
      </dgm:t>
    </dgm:pt>
    <dgm:pt modelId="{36C4C9CF-264D-4426-959E-9C65ACECB042}" type="sibTrans" cxnId="{4B3271F9-FAA8-4EAA-AAF8-BF72D476719A}">
      <dgm:prSet/>
      <dgm:spPr/>
      <dgm:t>
        <a:bodyPr/>
        <a:lstStyle/>
        <a:p>
          <a:endParaRPr lang="en-US"/>
        </a:p>
      </dgm:t>
    </dgm:pt>
    <dgm:pt modelId="{5B1BE2D8-34AF-41FF-A6BB-04345EFB0A9A}" type="pres">
      <dgm:prSet presAssocID="{DE9FDA27-9C92-4E10-9899-F2D6609E38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D21B78-AEDA-4D3D-B4A3-4EFD66C6BEAB}" type="pres">
      <dgm:prSet presAssocID="{A4536761-931C-4ABF-9F69-4E84FDD77025}" presName="linNode" presStyleCnt="0"/>
      <dgm:spPr/>
      <dgm:t>
        <a:bodyPr/>
        <a:lstStyle/>
        <a:p>
          <a:endParaRPr lang="en-US"/>
        </a:p>
      </dgm:t>
    </dgm:pt>
    <dgm:pt modelId="{324FC3B2-F347-44C1-9722-843B685D2B03}" type="pres">
      <dgm:prSet presAssocID="{A4536761-931C-4ABF-9F69-4E84FDD77025}" presName="parTx" presStyleLbl="revTx" presStyleIdx="0" presStyleCnt="5" custLinFactNeighborX="14866">
        <dgm:presLayoutVars>
          <dgm:chMax val="1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FFCB7659-18FA-4970-A127-890F073D3A73}" type="pres">
      <dgm:prSet presAssocID="{A4536761-931C-4ABF-9F69-4E84FDD77025}" presName="bracket" presStyleLbl="parChTrans1D1" presStyleIdx="0" presStyleCnt="5" custLinFactNeighborX="38387"/>
      <dgm:spPr/>
      <dgm:t>
        <a:bodyPr/>
        <a:lstStyle/>
        <a:p>
          <a:endParaRPr lang="en-US"/>
        </a:p>
      </dgm:t>
    </dgm:pt>
    <dgm:pt modelId="{B8DF8572-9487-47E4-8DE9-DD5F812402EB}" type="pres">
      <dgm:prSet presAssocID="{A4536761-931C-4ABF-9F69-4E84FDD77025}" presName="spH" presStyleCnt="0"/>
      <dgm:spPr/>
      <dgm:t>
        <a:bodyPr/>
        <a:lstStyle/>
        <a:p>
          <a:endParaRPr lang="en-US"/>
        </a:p>
      </dgm:t>
    </dgm:pt>
    <dgm:pt modelId="{40942115-6B5C-4910-9B86-1ABD8B665849}" type="pres">
      <dgm:prSet presAssocID="{A4536761-931C-4ABF-9F69-4E84FDD77025}" presName="des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7A0990-6E06-4BE4-B309-E57F22C0A622}" type="pres">
      <dgm:prSet presAssocID="{55DC0294-4D46-4494-88FC-359B99F9532F}" presName="spV" presStyleCnt="0"/>
      <dgm:spPr/>
      <dgm:t>
        <a:bodyPr/>
        <a:lstStyle/>
        <a:p>
          <a:endParaRPr lang="en-US"/>
        </a:p>
      </dgm:t>
    </dgm:pt>
    <dgm:pt modelId="{2602C761-485F-4426-BEA8-32A4458B33D7}" type="pres">
      <dgm:prSet presAssocID="{9908C515-EF09-40D0-B0A6-54F4B579E4C9}" presName="linNode" presStyleCnt="0"/>
      <dgm:spPr/>
      <dgm:t>
        <a:bodyPr/>
        <a:lstStyle/>
        <a:p>
          <a:endParaRPr lang="en-US"/>
        </a:p>
      </dgm:t>
    </dgm:pt>
    <dgm:pt modelId="{27E8EE5D-3448-4FC3-A3DB-717D5A02D581}" type="pres">
      <dgm:prSet presAssocID="{9908C515-EF09-40D0-B0A6-54F4B579E4C9}" presName="parTx" presStyleLbl="revTx" presStyleIdx="1" presStyleCnt="5" custLinFactNeighborX="14866">
        <dgm:presLayoutVars>
          <dgm:chMax val="1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6FEDA17F-7C4B-48B2-A6D5-AE180C80CD76}" type="pres">
      <dgm:prSet presAssocID="{9908C515-EF09-40D0-B0A6-54F4B579E4C9}" presName="bracket" presStyleLbl="parChTrans1D1" presStyleIdx="1" presStyleCnt="5" custLinFactNeighborX="38387"/>
      <dgm:spPr/>
      <dgm:t>
        <a:bodyPr/>
        <a:lstStyle/>
        <a:p>
          <a:endParaRPr lang="en-US"/>
        </a:p>
      </dgm:t>
    </dgm:pt>
    <dgm:pt modelId="{84D0A5D0-C220-4916-AC6A-D264149DC5C2}" type="pres">
      <dgm:prSet presAssocID="{9908C515-EF09-40D0-B0A6-54F4B579E4C9}" presName="spH" presStyleCnt="0"/>
      <dgm:spPr/>
      <dgm:t>
        <a:bodyPr/>
        <a:lstStyle/>
        <a:p>
          <a:endParaRPr lang="en-US"/>
        </a:p>
      </dgm:t>
    </dgm:pt>
    <dgm:pt modelId="{59532834-7606-46DF-9492-864E376DEFD6}" type="pres">
      <dgm:prSet presAssocID="{9908C515-EF09-40D0-B0A6-54F4B579E4C9}" presName="des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93C5F-97D1-4D01-82EA-7BC30A0FF04A}" type="pres">
      <dgm:prSet presAssocID="{4547B38A-BF7A-4CF6-92B2-8A2A621974B2}" presName="spV" presStyleCnt="0"/>
      <dgm:spPr/>
      <dgm:t>
        <a:bodyPr/>
        <a:lstStyle/>
        <a:p>
          <a:endParaRPr lang="en-US"/>
        </a:p>
      </dgm:t>
    </dgm:pt>
    <dgm:pt modelId="{67A2EC29-E10F-4A1C-9B7D-D045F343FEE5}" type="pres">
      <dgm:prSet presAssocID="{A40EF45A-B127-453D-B688-8A0732B00359}" presName="linNode" presStyleCnt="0"/>
      <dgm:spPr/>
      <dgm:t>
        <a:bodyPr/>
        <a:lstStyle/>
        <a:p>
          <a:endParaRPr lang="en-US"/>
        </a:p>
      </dgm:t>
    </dgm:pt>
    <dgm:pt modelId="{1976B7CA-E14A-47F2-A16E-DD00B98C49A8}" type="pres">
      <dgm:prSet presAssocID="{A40EF45A-B127-453D-B688-8A0732B00359}" presName="parTx" presStyleLbl="revTx" presStyleIdx="2" presStyleCnt="5" custLinFactNeighborX="14852">
        <dgm:presLayoutVars>
          <dgm:chMax val="1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6810EC44-9E9C-4FF7-9896-376F48D1821C}" type="pres">
      <dgm:prSet presAssocID="{A40EF45A-B127-453D-B688-8A0732B00359}" presName="bracket" presStyleLbl="parChTrans1D1" presStyleIdx="2" presStyleCnt="5" custLinFactNeighborX="38350"/>
      <dgm:spPr/>
      <dgm:t>
        <a:bodyPr/>
        <a:lstStyle/>
        <a:p>
          <a:endParaRPr lang="en-US"/>
        </a:p>
      </dgm:t>
    </dgm:pt>
    <dgm:pt modelId="{93A3D00B-6CB7-46D2-ADD1-81CA7002DF28}" type="pres">
      <dgm:prSet presAssocID="{A40EF45A-B127-453D-B688-8A0732B00359}" presName="spH" presStyleCnt="0"/>
      <dgm:spPr/>
      <dgm:t>
        <a:bodyPr/>
        <a:lstStyle/>
        <a:p>
          <a:endParaRPr lang="en-US"/>
        </a:p>
      </dgm:t>
    </dgm:pt>
    <dgm:pt modelId="{3A934104-2277-4F98-A650-9C175A99D949}" type="pres">
      <dgm:prSet presAssocID="{A40EF45A-B127-453D-B688-8A0732B00359}" presName="des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30C810-2953-45D9-906F-A36CDEF1E00E}" type="pres">
      <dgm:prSet presAssocID="{89B59E8A-37C3-4C11-9716-1B5DC4E979E4}" presName="spV" presStyleCnt="0"/>
      <dgm:spPr/>
      <dgm:t>
        <a:bodyPr/>
        <a:lstStyle/>
        <a:p>
          <a:endParaRPr lang="en-US"/>
        </a:p>
      </dgm:t>
    </dgm:pt>
    <dgm:pt modelId="{9929CA73-A00D-44C1-AB78-BA4E514203F4}" type="pres">
      <dgm:prSet presAssocID="{BD176704-6F10-48B4-B9A4-396675E2C78F}" presName="linNode" presStyleCnt="0"/>
      <dgm:spPr/>
      <dgm:t>
        <a:bodyPr/>
        <a:lstStyle/>
        <a:p>
          <a:endParaRPr lang="en-US"/>
        </a:p>
      </dgm:t>
    </dgm:pt>
    <dgm:pt modelId="{65A8C57E-6E04-470C-9156-E7D06E4120EF}" type="pres">
      <dgm:prSet presAssocID="{BD176704-6F10-48B4-B9A4-396675E2C78F}" presName="parTx" presStyleLbl="revTx" presStyleIdx="3" presStyleCnt="5" custLinFactNeighborX="14852">
        <dgm:presLayoutVars>
          <dgm:chMax val="1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D7D47573-B5D9-46DB-A11B-29FA84F4EC7D}" type="pres">
      <dgm:prSet presAssocID="{BD176704-6F10-48B4-B9A4-396675E2C78F}" presName="bracket" presStyleLbl="parChTrans1D1" presStyleIdx="3" presStyleCnt="5" custLinFactNeighborX="38350"/>
      <dgm:spPr/>
      <dgm:t>
        <a:bodyPr/>
        <a:lstStyle/>
        <a:p>
          <a:endParaRPr lang="en-US"/>
        </a:p>
      </dgm:t>
    </dgm:pt>
    <dgm:pt modelId="{2D455E92-C95E-45F5-9BC9-66499A7E772F}" type="pres">
      <dgm:prSet presAssocID="{BD176704-6F10-48B4-B9A4-396675E2C78F}" presName="spH" presStyleCnt="0"/>
      <dgm:spPr/>
      <dgm:t>
        <a:bodyPr/>
        <a:lstStyle/>
        <a:p>
          <a:endParaRPr lang="en-US"/>
        </a:p>
      </dgm:t>
    </dgm:pt>
    <dgm:pt modelId="{00D32A99-BE70-4BC6-A24F-440DF87DFB34}" type="pres">
      <dgm:prSet presAssocID="{BD176704-6F10-48B4-B9A4-396675E2C78F}" presName="des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4F336-9722-4574-84B3-81D4110BCABC}" type="pres">
      <dgm:prSet presAssocID="{9124EF0F-FD6F-4F98-9D1D-F9C3D7EC6506}" presName="spV" presStyleCnt="0"/>
      <dgm:spPr/>
      <dgm:t>
        <a:bodyPr/>
        <a:lstStyle/>
        <a:p>
          <a:endParaRPr lang="en-US"/>
        </a:p>
      </dgm:t>
    </dgm:pt>
    <dgm:pt modelId="{6659440A-E6B5-4883-8B16-6479384E18D2}" type="pres">
      <dgm:prSet presAssocID="{B627CE61-16E9-4D51-AE74-60DD15164A49}" presName="linNode" presStyleCnt="0"/>
      <dgm:spPr/>
      <dgm:t>
        <a:bodyPr/>
        <a:lstStyle/>
        <a:p>
          <a:endParaRPr lang="en-US"/>
        </a:p>
      </dgm:t>
    </dgm:pt>
    <dgm:pt modelId="{0BAD9299-4AC0-4DD6-A024-B0B15DC25E2E}" type="pres">
      <dgm:prSet presAssocID="{B627CE61-16E9-4D51-AE74-60DD15164A49}" presName="parTx" presStyleLbl="revTx" presStyleIdx="4" presStyleCnt="5" custLinFactNeighborX="14866">
        <dgm:presLayoutVars>
          <dgm:chMax val="1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6D2A4B47-AF71-4507-A321-22A3BC2BEFFE}" type="pres">
      <dgm:prSet presAssocID="{B627CE61-16E9-4D51-AE74-60DD15164A49}" presName="bracket" presStyleLbl="parChTrans1D1" presStyleIdx="4" presStyleCnt="5" custLinFactNeighborX="38387"/>
      <dgm:spPr/>
      <dgm:t>
        <a:bodyPr/>
        <a:lstStyle/>
        <a:p>
          <a:endParaRPr lang="en-US"/>
        </a:p>
      </dgm:t>
    </dgm:pt>
    <dgm:pt modelId="{0C7E0740-BB86-483F-B264-CA86657185EF}" type="pres">
      <dgm:prSet presAssocID="{B627CE61-16E9-4D51-AE74-60DD15164A49}" presName="spH" presStyleCnt="0"/>
      <dgm:spPr/>
      <dgm:t>
        <a:bodyPr/>
        <a:lstStyle/>
        <a:p>
          <a:endParaRPr lang="en-US"/>
        </a:p>
      </dgm:t>
    </dgm:pt>
    <dgm:pt modelId="{3570A494-A26E-4569-A189-F85FE4822294}" type="pres">
      <dgm:prSet presAssocID="{B627CE61-16E9-4D51-AE74-60DD15164A49}" presName="des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665E1B-68CA-4A94-825C-6E2FAA854EDC}" type="presOf" srcId="{B627CE61-16E9-4D51-AE74-60DD15164A49}" destId="{0BAD9299-4AC0-4DD6-A024-B0B15DC25E2E}" srcOrd="0" destOrd="0" presId="urn:diagrams.loki3.com/BracketList+Icon"/>
    <dgm:cxn modelId="{F54D5BBA-48CB-4D60-8AB5-1AB9565509A1}" srcId="{DE9FDA27-9C92-4E10-9899-F2D6609E38EF}" destId="{A40EF45A-B127-453D-B688-8A0732B00359}" srcOrd="2" destOrd="0" parTransId="{897E8603-224E-4348-AFB3-F6D76E767C79}" sibTransId="{89B59E8A-37C3-4C11-9716-1B5DC4E979E4}"/>
    <dgm:cxn modelId="{2888F299-E329-469E-8473-C4A50CEB7E49}" type="presOf" srcId="{BD176704-6F10-48B4-B9A4-396675E2C78F}" destId="{65A8C57E-6E04-470C-9156-E7D06E4120EF}" srcOrd="0" destOrd="0" presId="urn:diagrams.loki3.com/BracketList+Icon"/>
    <dgm:cxn modelId="{86893348-2B2A-41DA-84F7-A035E0BF9CAB}" srcId="{9908C515-EF09-40D0-B0A6-54F4B579E4C9}" destId="{29BEBF59-E9F0-4370-8A89-D0FCB3A2C1B0}" srcOrd="0" destOrd="0" parTransId="{3C5B013A-CE79-44AF-817A-E2AF6DCBF3D8}" sibTransId="{5E86FA4E-03D2-495F-81A0-187771D5280E}"/>
    <dgm:cxn modelId="{9AD8B49D-657B-4FAF-A798-9E225D4F458F}" type="presOf" srcId="{9908C515-EF09-40D0-B0A6-54F4B579E4C9}" destId="{27E8EE5D-3448-4FC3-A3DB-717D5A02D581}" srcOrd="0" destOrd="0" presId="urn:diagrams.loki3.com/BracketList+Icon"/>
    <dgm:cxn modelId="{B98E4206-6E52-42DF-B419-7A78F0582E86}" srcId="{BD176704-6F10-48B4-B9A4-396675E2C78F}" destId="{9436CF3E-65F3-4843-A1DD-FA2D455D3AD4}" srcOrd="0" destOrd="0" parTransId="{80D8E381-A16B-4CF4-A27A-9DA40856CE0C}" sibTransId="{2A4881CC-D650-49B5-AF1E-8FEABF12EC51}"/>
    <dgm:cxn modelId="{F16BE9BF-D971-4039-BAB1-20664D1549E7}" srcId="{A4536761-931C-4ABF-9F69-4E84FDD77025}" destId="{F782E445-F679-4666-B85E-4F26A4C17E70}" srcOrd="0" destOrd="0" parTransId="{CA2932EB-DF29-4034-8FAB-E45444E67960}" sibTransId="{30786B72-9F0C-4C0E-81CE-5F10903B7C31}"/>
    <dgm:cxn modelId="{C6D7A63B-D3BA-43CC-94A4-D739203BBABA}" srcId="{A4536761-931C-4ABF-9F69-4E84FDD77025}" destId="{0A97BA0E-56CA-4B87-A923-EA0D39C329FB}" srcOrd="1" destOrd="0" parTransId="{41224EDB-8024-49E6-9417-C0331366400E}" sibTransId="{C1C1F914-887C-4486-9982-671E52398754}"/>
    <dgm:cxn modelId="{CECC8917-A70D-4AD0-A48F-116D16DB01EE}" type="presOf" srcId="{F782E445-F679-4666-B85E-4F26A4C17E70}" destId="{40942115-6B5C-4910-9B86-1ABD8B665849}" srcOrd="0" destOrd="0" presId="urn:diagrams.loki3.com/BracketList+Icon"/>
    <dgm:cxn modelId="{72E61CAB-B27F-4FEC-91C7-99F59AE450BE}" type="presOf" srcId="{9436CF3E-65F3-4843-A1DD-FA2D455D3AD4}" destId="{00D32A99-BE70-4BC6-A24F-440DF87DFB34}" srcOrd="0" destOrd="0" presId="urn:diagrams.loki3.com/BracketList+Icon"/>
    <dgm:cxn modelId="{F0877647-8765-4A68-8936-9ADA5040A56E}" type="presOf" srcId="{F1F97596-1B83-4A97-810E-3F8A6E9CDA37}" destId="{40942115-6B5C-4910-9B86-1ABD8B665849}" srcOrd="0" destOrd="2" presId="urn:diagrams.loki3.com/BracketList+Icon"/>
    <dgm:cxn modelId="{069A3AC1-0154-4B16-9506-1A0AD67CAE76}" srcId="{A4536761-931C-4ABF-9F69-4E84FDD77025}" destId="{F1F97596-1B83-4A97-810E-3F8A6E9CDA37}" srcOrd="2" destOrd="0" parTransId="{29B92C09-94B6-4859-9F0E-56128D01DD89}" sibTransId="{0683E580-16A1-400C-9DA6-8A1EC7EBB5A5}"/>
    <dgm:cxn modelId="{4B3271F9-FAA8-4EAA-AAF8-BF72D476719A}" srcId="{A40EF45A-B127-453D-B688-8A0732B00359}" destId="{4AD04811-9F4A-497C-96C4-CC68867C2C05}" srcOrd="0" destOrd="0" parTransId="{D2640727-478E-433C-83C2-ED10E667E49E}" sibTransId="{36C4C9CF-264D-4426-959E-9C65ACECB042}"/>
    <dgm:cxn modelId="{E28E2E88-6C57-40BA-B98E-998DB747478C}" type="presOf" srcId="{0A97BA0E-56CA-4B87-A923-EA0D39C329FB}" destId="{40942115-6B5C-4910-9B86-1ABD8B665849}" srcOrd="0" destOrd="1" presId="urn:diagrams.loki3.com/BracketList+Icon"/>
    <dgm:cxn modelId="{22338A87-D255-41C8-9E63-B740C38D30C6}" srcId="{B627CE61-16E9-4D51-AE74-60DD15164A49}" destId="{7A346E9F-8650-4235-8B73-EE82624349E6}" srcOrd="0" destOrd="0" parTransId="{419E4DE5-EF3B-43CE-9D60-46F5873C2ADD}" sibTransId="{3512E711-DE67-418D-9336-31AD135162A1}"/>
    <dgm:cxn modelId="{8BB68A77-95EB-4C02-B4CC-E26BE88E5653}" srcId="{DE9FDA27-9C92-4E10-9899-F2D6609E38EF}" destId="{BD176704-6F10-48B4-B9A4-396675E2C78F}" srcOrd="3" destOrd="0" parTransId="{9A529F43-E77C-452D-8D4D-42218B75C6AC}" sibTransId="{9124EF0F-FD6F-4F98-9D1D-F9C3D7EC6506}"/>
    <dgm:cxn modelId="{EA6FD52E-AD27-47C8-8D0D-10E8A0965B10}" type="presOf" srcId="{A40EF45A-B127-453D-B688-8A0732B00359}" destId="{1976B7CA-E14A-47F2-A16E-DD00B98C49A8}" srcOrd="0" destOrd="0" presId="urn:diagrams.loki3.com/BracketList+Icon"/>
    <dgm:cxn modelId="{3C93BCF3-378A-4BEE-9EC3-9E6E123AE69F}" type="presOf" srcId="{7A346E9F-8650-4235-8B73-EE82624349E6}" destId="{3570A494-A26E-4569-A189-F85FE4822294}" srcOrd="0" destOrd="0" presId="urn:diagrams.loki3.com/BracketList+Icon"/>
    <dgm:cxn modelId="{A5139B03-F2EB-4781-9D17-D2C07EFA9E65}" srcId="{DE9FDA27-9C92-4E10-9899-F2D6609E38EF}" destId="{A4536761-931C-4ABF-9F69-4E84FDD77025}" srcOrd="0" destOrd="0" parTransId="{F80ADF91-E273-4F79-8328-D6D81A77738A}" sibTransId="{55DC0294-4D46-4494-88FC-359B99F9532F}"/>
    <dgm:cxn modelId="{85F7CD17-8883-4981-AD3D-5A671E247926}" type="presOf" srcId="{29BEBF59-E9F0-4370-8A89-D0FCB3A2C1B0}" destId="{59532834-7606-46DF-9492-864E376DEFD6}" srcOrd="0" destOrd="0" presId="urn:diagrams.loki3.com/BracketList+Icon"/>
    <dgm:cxn modelId="{7677F6E5-EEC0-4ABE-8492-6359C389E210}" srcId="{DE9FDA27-9C92-4E10-9899-F2D6609E38EF}" destId="{9908C515-EF09-40D0-B0A6-54F4B579E4C9}" srcOrd="1" destOrd="0" parTransId="{94DE1836-6262-4FF8-BE29-81EA7292E341}" sibTransId="{4547B38A-BF7A-4CF6-92B2-8A2A621974B2}"/>
    <dgm:cxn modelId="{D26EDC11-1E7C-4A8D-8B61-E8AD3215DAB7}" type="presOf" srcId="{4AD04811-9F4A-497C-96C4-CC68867C2C05}" destId="{3A934104-2277-4F98-A650-9C175A99D949}" srcOrd="0" destOrd="0" presId="urn:diagrams.loki3.com/BracketList+Icon"/>
    <dgm:cxn modelId="{33F45485-32ED-49FD-9AF5-8DAD1038FCE7}" type="presOf" srcId="{A6EFD87A-3FA4-4518-8EFB-19D5AFD10499}" destId="{59532834-7606-46DF-9492-864E376DEFD6}" srcOrd="0" destOrd="1" presId="urn:diagrams.loki3.com/BracketList+Icon"/>
    <dgm:cxn modelId="{B9F0E112-E869-42B0-90B8-766768F96337}" srcId="{DE9FDA27-9C92-4E10-9899-F2D6609E38EF}" destId="{B627CE61-16E9-4D51-AE74-60DD15164A49}" srcOrd="4" destOrd="0" parTransId="{329488DF-AC9D-47BA-B309-847747C9C9EB}" sibTransId="{E1E1806F-0739-4620-9041-3695D1F24BED}"/>
    <dgm:cxn modelId="{E48A9A26-F744-4AF8-AE5B-B7D40DEAF264}" type="presOf" srcId="{A4536761-931C-4ABF-9F69-4E84FDD77025}" destId="{324FC3B2-F347-44C1-9722-843B685D2B03}" srcOrd="0" destOrd="0" presId="urn:diagrams.loki3.com/BracketList+Icon"/>
    <dgm:cxn modelId="{B114D94B-DFFC-45FA-B195-A2396AC52DD8}" srcId="{9908C515-EF09-40D0-B0A6-54F4B579E4C9}" destId="{A6EFD87A-3FA4-4518-8EFB-19D5AFD10499}" srcOrd="1" destOrd="0" parTransId="{90BFA4EE-8DA1-45FF-8C98-F4C079775966}" sibTransId="{D449C46A-57C5-4550-95A8-B55EB91FE24D}"/>
    <dgm:cxn modelId="{1C056ABB-A543-4BFD-9158-E772B190D3B9}" type="presOf" srcId="{DE9FDA27-9C92-4E10-9899-F2D6609E38EF}" destId="{5B1BE2D8-34AF-41FF-A6BB-04345EFB0A9A}" srcOrd="0" destOrd="0" presId="urn:diagrams.loki3.com/BracketList+Icon"/>
    <dgm:cxn modelId="{ACF4ED74-75CC-4238-A05E-7EC1DB0FDB73}" type="presParOf" srcId="{5B1BE2D8-34AF-41FF-A6BB-04345EFB0A9A}" destId="{9CD21B78-AEDA-4D3D-B4A3-4EFD66C6BEAB}" srcOrd="0" destOrd="0" presId="urn:diagrams.loki3.com/BracketList+Icon"/>
    <dgm:cxn modelId="{0E30A444-A5FB-4F06-B3E3-2DC56E03AF2E}" type="presParOf" srcId="{9CD21B78-AEDA-4D3D-B4A3-4EFD66C6BEAB}" destId="{324FC3B2-F347-44C1-9722-843B685D2B03}" srcOrd="0" destOrd="0" presId="urn:diagrams.loki3.com/BracketList+Icon"/>
    <dgm:cxn modelId="{17EDA4D8-F6F2-45D0-8155-2DAD3416F3DF}" type="presParOf" srcId="{9CD21B78-AEDA-4D3D-B4A3-4EFD66C6BEAB}" destId="{FFCB7659-18FA-4970-A127-890F073D3A73}" srcOrd="1" destOrd="0" presId="urn:diagrams.loki3.com/BracketList+Icon"/>
    <dgm:cxn modelId="{C3EC2C88-FF18-48A5-9AD0-893F5283A9A7}" type="presParOf" srcId="{9CD21B78-AEDA-4D3D-B4A3-4EFD66C6BEAB}" destId="{B8DF8572-9487-47E4-8DE9-DD5F812402EB}" srcOrd="2" destOrd="0" presId="urn:diagrams.loki3.com/BracketList+Icon"/>
    <dgm:cxn modelId="{08B32B7C-ECA5-4B9E-8664-1DB6B4BD7DEB}" type="presParOf" srcId="{9CD21B78-AEDA-4D3D-B4A3-4EFD66C6BEAB}" destId="{40942115-6B5C-4910-9B86-1ABD8B665849}" srcOrd="3" destOrd="0" presId="urn:diagrams.loki3.com/BracketList+Icon"/>
    <dgm:cxn modelId="{D012E9B4-596C-44D5-987D-DF12B2259E0C}" type="presParOf" srcId="{5B1BE2D8-34AF-41FF-A6BB-04345EFB0A9A}" destId="{977A0990-6E06-4BE4-B309-E57F22C0A622}" srcOrd="1" destOrd="0" presId="urn:diagrams.loki3.com/BracketList+Icon"/>
    <dgm:cxn modelId="{473761D2-ADBC-47DF-B337-66EA71D54E8A}" type="presParOf" srcId="{5B1BE2D8-34AF-41FF-A6BB-04345EFB0A9A}" destId="{2602C761-485F-4426-BEA8-32A4458B33D7}" srcOrd="2" destOrd="0" presId="urn:diagrams.loki3.com/BracketList+Icon"/>
    <dgm:cxn modelId="{D4EB8D1C-227D-41C6-A8D0-6D1DF2BF10E6}" type="presParOf" srcId="{2602C761-485F-4426-BEA8-32A4458B33D7}" destId="{27E8EE5D-3448-4FC3-A3DB-717D5A02D581}" srcOrd="0" destOrd="0" presId="urn:diagrams.loki3.com/BracketList+Icon"/>
    <dgm:cxn modelId="{5375EA91-9EFE-45A3-A5FA-19E3ACF78436}" type="presParOf" srcId="{2602C761-485F-4426-BEA8-32A4458B33D7}" destId="{6FEDA17F-7C4B-48B2-A6D5-AE180C80CD76}" srcOrd="1" destOrd="0" presId="urn:diagrams.loki3.com/BracketList+Icon"/>
    <dgm:cxn modelId="{705BF303-8995-41B6-A082-D2D0E7A8EF73}" type="presParOf" srcId="{2602C761-485F-4426-BEA8-32A4458B33D7}" destId="{84D0A5D0-C220-4916-AC6A-D264149DC5C2}" srcOrd="2" destOrd="0" presId="urn:diagrams.loki3.com/BracketList+Icon"/>
    <dgm:cxn modelId="{1F848FA8-1FE8-49A9-B49C-390B099676BB}" type="presParOf" srcId="{2602C761-485F-4426-BEA8-32A4458B33D7}" destId="{59532834-7606-46DF-9492-864E376DEFD6}" srcOrd="3" destOrd="0" presId="urn:diagrams.loki3.com/BracketList+Icon"/>
    <dgm:cxn modelId="{4B22D5C1-F4B3-4824-B0F3-3133B4C00818}" type="presParOf" srcId="{5B1BE2D8-34AF-41FF-A6BB-04345EFB0A9A}" destId="{48B93C5F-97D1-4D01-82EA-7BC30A0FF04A}" srcOrd="3" destOrd="0" presId="urn:diagrams.loki3.com/BracketList+Icon"/>
    <dgm:cxn modelId="{B346DF51-5B59-4FD1-87CE-82C4995523B1}" type="presParOf" srcId="{5B1BE2D8-34AF-41FF-A6BB-04345EFB0A9A}" destId="{67A2EC29-E10F-4A1C-9B7D-D045F343FEE5}" srcOrd="4" destOrd="0" presId="urn:diagrams.loki3.com/BracketList+Icon"/>
    <dgm:cxn modelId="{603990AF-9636-4876-855F-217AA852D672}" type="presParOf" srcId="{67A2EC29-E10F-4A1C-9B7D-D045F343FEE5}" destId="{1976B7CA-E14A-47F2-A16E-DD00B98C49A8}" srcOrd="0" destOrd="0" presId="urn:diagrams.loki3.com/BracketList+Icon"/>
    <dgm:cxn modelId="{950C8A55-D0B5-412E-9674-A28CA290F0B8}" type="presParOf" srcId="{67A2EC29-E10F-4A1C-9B7D-D045F343FEE5}" destId="{6810EC44-9E9C-4FF7-9896-376F48D1821C}" srcOrd="1" destOrd="0" presId="urn:diagrams.loki3.com/BracketList+Icon"/>
    <dgm:cxn modelId="{F3009A3E-C93B-44F6-833E-298651F0E32D}" type="presParOf" srcId="{67A2EC29-E10F-4A1C-9B7D-D045F343FEE5}" destId="{93A3D00B-6CB7-46D2-ADD1-81CA7002DF28}" srcOrd="2" destOrd="0" presId="urn:diagrams.loki3.com/BracketList+Icon"/>
    <dgm:cxn modelId="{45EB5859-D0B8-49B1-985F-BB048DDA4F51}" type="presParOf" srcId="{67A2EC29-E10F-4A1C-9B7D-D045F343FEE5}" destId="{3A934104-2277-4F98-A650-9C175A99D949}" srcOrd="3" destOrd="0" presId="urn:diagrams.loki3.com/BracketList+Icon"/>
    <dgm:cxn modelId="{305C6235-BECD-4363-85C5-99B151D0D16B}" type="presParOf" srcId="{5B1BE2D8-34AF-41FF-A6BB-04345EFB0A9A}" destId="{2930C810-2953-45D9-906F-A36CDEF1E00E}" srcOrd="5" destOrd="0" presId="urn:diagrams.loki3.com/BracketList+Icon"/>
    <dgm:cxn modelId="{CF6A0309-21F7-4456-8910-27CE676E4B10}" type="presParOf" srcId="{5B1BE2D8-34AF-41FF-A6BB-04345EFB0A9A}" destId="{9929CA73-A00D-44C1-AB78-BA4E514203F4}" srcOrd="6" destOrd="0" presId="urn:diagrams.loki3.com/BracketList+Icon"/>
    <dgm:cxn modelId="{96A3409F-B746-4551-A4E8-F92633C19D47}" type="presParOf" srcId="{9929CA73-A00D-44C1-AB78-BA4E514203F4}" destId="{65A8C57E-6E04-470C-9156-E7D06E4120EF}" srcOrd="0" destOrd="0" presId="urn:diagrams.loki3.com/BracketList+Icon"/>
    <dgm:cxn modelId="{185FBE10-E86D-4DC4-A84E-3275758E2EAB}" type="presParOf" srcId="{9929CA73-A00D-44C1-AB78-BA4E514203F4}" destId="{D7D47573-B5D9-46DB-A11B-29FA84F4EC7D}" srcOrd="1" destOrd="0" presId="urn:diagrams.loki3.com/BracketList+Icon"/>
    <dgm:cxn modelId="{7D07FF99-5929-4F4F-89A8-C9E095C58988}" type="presParOf" srcId="{9929CA73-A00D-44C1-AB78-BA4E514203F4}" destId="{2D455E92-C95E-45F5-9BC9-66499A7E772F}" srcOrd="2" destOrd="0" presId="urn:diagrams.loki3.com/BracketList+Icon"/>
    <dgm:cxn modelId="{7E5EE14C-385B-4B10-8E03-6DC8B9D32B95}" type="presParOf" srcId="{9929CA73-A00D-44C1-AB78-BA4E514203F4}" destId="{00D32A99-BE70-4BC6-A24F-440DF87DFB34}" srcOrd="3" destOrd="0" presId="urn:diagrams.loki3.com/BracketList+Icon"/>
    <dgm:cxn modelId="{F250A320-8AFE-48EE-964B-559EEBBB360C}" type="presParOf" srcId="{5B1BE2D8-34AF-41FF-A6BB-04345EFB0A9A}" destId="{AF24F336-9722-4574-84B3-81D4110BCABC}" srcOrd="7" destOrd="0" presId="urn:diagrams.loki3.com/BracketList+Icon"/>
    <dgm:cxn modelId="{1D7E9B02-1E80-423A-BE8F-5544797A75BE}" type="presParOf" srcId="{5B1BE2D8-34AF-41FF-A6BB-04345EFB0A9A}" destId="{6659440A-E6B5-4883-8B16-6479384E18D2}" srcOrd="8" destOrd="0" presId="urn:diagrams.loki3.com/BracketList+Icon"/>
    <dgm:cxn modelId="{D3C39C31-A8FF-4DD8-B547-E45952ED4B35}" type="presParOf" srcId="{6659440A-E6B5-4883-8B16-6479384E18D2}" destId="{0BAD9299-4AC0-4DD6-A024-B0B15DC25E2E}" srcOrd="0" destOrd="0" presId="urn:diagrams.loki3.com/BracketList+Icon"/>
    <dgm:cxn modelId="{64195FE6-6D6F-495C-AECE-06DCE84394F5}" type="presParOf" srcId="{6659440A-E6B5-4883-8B16-6479384E18D2}" destId="{6D2A4B47-AF71-4507-A321-22A3BC2BEFFE}" srcOrd="1" destOrd="0" presId="urn:diagrams.loki3.com/BracketList+Icon"/>
    <dgm:cxn modelId="{21B58C96-613F-4D7A-B785-734D0F1A6126}" type="presParOf" srcId="{6659440A-E6B5-4883-8B16-6479384E18D2}" destId="{0C7E0740-BB86-483F-B264-CA86657185EF}" srcOrd="2" destOrd="0" presId="urn:diagrams.loki3.com/BracketList+Icon"/>
    <dgm:cxn modelId="{DBBEA364-04D7-455B-8071-342D64551892}" type="presParOf" srcId="{6659440A-E6B5-4883-8B16-6479384E18D2}" destId="{3570A494-A26E-4569-A189-F85FE4822294}" srcOrd="3" destOrd="0" presId="urn:diagrams.loki3.com/BracketList+Icon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9FDA27-9C92-4E10-9899-F2D6609E38EF}" type="doc">
      <dgm:prSet loTypeId="urn:diagrams.loki3.com/BracketList+Icon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CA5BAE-08CE-4EF2-9E75-6871F33AE671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lIns="0" tIns="0" rIns="0" bIns="0" anchor="ctr" anchorCtr="0"/>
        <a:lstStyle/>
        <a:p>
          <a:pPr algn="ctr"/>
          <a:r>
            <a:rPr lang="en-US" dirty="0" smtClean="0"/>
            <a:t>Student programs &amp; services</a:t>
          </a:r>
        </a:p>
      </dgm:t>
    </dgm:pt>
    <dgm:pt modelId="{9D2E5A43-9BF7-47FB-8EFB-673F94BC77F5}" type="parTrans" cxnId="{EA23DFBC-AF43-4B15-A85A-230FE4A8C726}">
      <dgm:prSet/>
      <dgm:spPr/>
      <dgm:t>
        <a:bodyPr/>
        <a:lstStyle/>
        <a:p>
          <a:endParaRPr lang="en-US"/>
        </a:p>
      </dgm:t>
    </dgm:pt>
    <dgm:pt modelId="{948E77DA-BBCA-49FA-9BED-15A93AA9B6D6}" type="sibTrans" cxnId="{EA23DFBC-AF43-4B15-A85A-230FE4A8C726}">
      <dgm:prSet custLinFactNeighborY="-5535"/>
      <dgm:spPr/>
      <dgm:t>
        <a:bodyPr/>
        <a:lstStyle/>
        <a:p>
          <a:endParaRPr lang="en-US"/>
        </a:p>
      </dgm:t>
    </dgm:pt>
    <dgm:pt modelId="{75150640-F514-4C1E-8CFE-E57F793C1CA0}">
      <dgm:prSet/>
      <dgm:spPr/>
      <dgm:t>
        <a:bodyPr vert="horz" lIns="0" tIns="0" rIns="0" bIns="0" anchor="ctr" anchorCtr="0"/>
        <a:lstStyle/>
        <a:p>
          <a:r>
            <a:rPr lang="en-US" smtClean="0"/>
            <a:t>Expanding and improving</a:t>
          </a:r>
          <a:endParaRPr lang="en-US" dirty="0" smtClean="0"/>
        </a:p>
      </dgm:t>
    </dgm:pt>
    <dgm:pt modelId="{1C3B93CA-07C0-4174-92E0-468321336877}" type="parTrans" cxnId="{1DF0BE3F-B363-4FD9-9FF2-6F27CF117756}">
      <dgm:prSet/>
      <dgm:spPr/>
      <dgm:t>
        <a:bodyPr/>
        <a:lstStyle/>
        <a:p>
          <a:endParaRPr lang="en-US"/>
        </a:p>
      </dgm:t>
    </dgm:pt>
    <dgm:pt modelId="{D74BFD28-940E-4280-AE6D-FC51404A4FA5}" type="sibTrans" cxnId="{1DF0BE3F-B363-4FD9-9FF2-6F27CF117756}">
      <dgm:prSet/>
      <dgm:spPr/>
      <dgm:t>
        <a:bodyPr/>
        <a:lstStyle/>
        <a:p>
          <a:endParaRPr lang="en-US"/>
        </a:p>
      </dgm:t>
    </dgm:pt>
    <dgm:pt modelId="{3323792D-E6D2-4914-A395-EEA47914328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lIns="0" tIns="0" rIns="0" bIns="0" anchor="ctr" anchorCtr="0"/>
        <a:lstStyle/>
        <a:p>
          <a:pPr algn="ctr"/>
          <a:r>
            <a:rPr lang="en-US" smtClean="0"/>
            <a:t>Undergrad Research Grants</a:t>
          </a:r>
          <a:endParaRPr lang="en-US" dirty="0" smtClean="0"/>
        </a:p>
      </dgm:t>
    </dgm:pt>
    <dgm:pt modelId="{B4B0F674-1164-41C6-ABD7-6A70E66B99EE}" type="parTrans" cxnId="{8F0A7E94-0B7C-49CC-BF60-136DAE1FE5B8}">
      <dgm:prSet/>
      <dgm:spPr/>
      <dgm:t>
        <a:bodyPr/>
        <a:lstStyle/>
        <a:p>
          <a:endParaRPr lang="en-US"/>
        </a:p>
      </dgm:t>
    </dgm:pt>
    <dgm:pt modelId="{49ADF572-1AAF-4F87-9475-AAC234A6DE09}" type="sibTrans" cxnId="{8F0A7E94-0B7C-49CC-BF60-136DAE1FE5B8}">
      <dgm:prSet/>
      <dgm:spPr/>
      <dgm:t>
        <a:bodyPr/>
        <a:lstStyle/>
        <a:p>
          <a:endParaRPr lang="en-US"/>
        </a:p>
      </dgm:t>
    </dgm:pt>
    <dgm:pt modelId="{C4CE2105-E55B-4CB8-BF1A-12CC596B7B69}">
      <dgm:prSet/>
      <dgm:spPr/>
      <dgm:t>
        <a:bodyPr vert="horz" anchor="ctr" anchorCtr="0"/>
        <a:lstStyle/>
        <a:p>
          <a:r>
            <a:rPr lang="en-US" dirty="0" smtClean="0"/>
            <a:t>Total of $18,719 awarded to 77 students</a:t>
          </a:r>
        </a:p>
      </dgm:t>
    </dgm:pt>
    <dgm:pt modelId="{618736DD-662F-4EC3-854C-E646BDC6F481}" type="parTrans" cxnId="{2FC176B5-8376-4A0F-AFA6-427048DC1CC6}">
      <dgm:prSet/>
      <dgm:spPr/>
      <dgm:t>
        <a:bodyPr/>
        <a:lstStyle/>
        <a:p>
          <a:endParaRPr lang="en-US"/>
        </a:p>
      </dgm:t>
    </dgm:pt>
    <dgm:pt modelId="{E057CAEF-C962-4DE5-B657-CE37B610BA2C}" type="sibTrans" cxnId="{2FC176B5-8376-4A0F-AFA6-427048DC1CC6}">
      <dgm:prSet/>
      <dgm:spPr/>
      <dgm:t>
        <a:bodyPr/>
        <a:lstStyle/>
        <a:p>
          <a:endParaRPr lang="en-US"/>
        </a:p>
      </dgm:t>
    </dgm:pt>
    <dgm:pt modelId="{C6599387-BC63-4C74-80C8-A338CA4A2F9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lIns="0" tIns="0" rIns="0" bIns="0" anchor="ctr" anchorCtr="0"/>
        <a:lstStyle/>
        <a:p>
          <a:pPr algn="ctr"/>
          <a:r>
            <a:rPr lang="en-US" smtClean="0"/>
            <a:t>Undergrad Research Day</a:t>
          </a:r>
          <a:endParaRPr lang="en-US" dirty="0" smtClean="0"/>
        </a:p>
      </dgm:t>
    </dgm:pt>
    <dgm:pt modelId="{3672B0E5-9BE3-493C-8BAE-7E0ADC20DEF9}" type="parTrans" cxnId="{4266688D-04B3-49CA-B7E2-C14257EF0C4D}">
      <dgm:prSet/>
      <dgm:spPr/>
      <dgm:t>
        <a:bodyPr/>
        <a:lstStyle/>
        <a:p>
          <a:endParaRPr lang="en-US"/>
        </a:p>
      </dgm:t>
    </dgm:pt>
    <dgm:pt modelId="{037E4024-3B99-4B79-83F0-5265AFF93337}" type="sibTrans" cxnId="{4266688D-04B3-49CA-B7E2-C14257EF0C4D}">
      <dgm:prSet/>
      <dgm:spPr/>
      <dgm:t>
        <a:bodyPr/>
        <a:lstStyle/>
        <a:p>
          <a:endParaRPr lang="en-US"/>
        </a:p>
      </dgm:t>
    </dgm:pt>
    <dgm:pt modelId="{6D7D9FB4-B46C-4B65-9542-A79E8F37B1CC}">
      <dgm:prSet/>
      <dgm:spPr/>
      <dgm:t>
        <a:bodyPr vert="horz" anchor="ctr" anchorCtr="0"/>
        <a:lstStyle/>
        <a:p>
          <a:r>
            <a:rPr lang="en-US" dirty="0" smtClean="0"/>
            <a:t>177 students and 44 faculty mentors</a:t>
          </a:r>
        </a:p>
      </dgm:t>
    </dgm:pt>
    <dgm:pt modelId="{C36C1532-4B62-4A27-B912-1421AECA5674}" type="parTrans" cxnId="{386879DC-F74A-4EC4-86A8-5BFB43D6B53E}">
      <dgm:prSet/>
      <dgm:spPr/>
      <dgm:t>
        <a:bodyPr/>
        <a:lstStyle/>
        <a:p>
          <a:endParaRPr lang="en-US"/>
        </a:p>
      </dgm:t>
    </dgm:pt>
    <dgm:pt modelId="{59B7FF8A-11FD-4E0A-AEB7-CA74C0924569}" type="sibTrans" cxnId="{386879DC-F74A-4EC4-86A8-5BFB43D6B53E}">
      <dgm:prSet/>
      <dgm:spPr/>
      <dgm:t>
        <a:bodyPr/>
        <a:lstStyle/>
        <a:p>
          <a:endParaRPr lang="en-US"/>
        </a:p>
      </dgm:t>
    </dgm:pt>
    <dgm:pt modelId="{A7E353F8-45A4-4355-9A0F-F6A4698E2F1A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lIns="0" tIns="0" rIns="0" bIns="0" anchor="ctr" anchorCtr="0"/>
        <a:lstStyle/>
        <a:p>
          <a:pPr algn="ctr"/>
          <a:r>
            <a:rPr lang="en-US" dirty="0" smtClean="0"/>
            <a:t>Academic Programs</a:t>
          </a:r>
        </a:p>
      </dgm:t>
    </dgm:pt>
    <dgm:pt modelId="{D8D1574B-2D67-437A-87B2-4CC5587AE5F7}" type="parTrans" cxnId="{AE4B7AF1-C50B-4B76-B94C-8EADAA84274F}">
      <dgm:prSet/>
      <dgm:spPr/>
      <dgm:t>
        <a:bodyPr/>
        <a:lstStyle/>
        <a:p>
          <a:endParaRPr lang="en-US"/>
        </a:p>
      </dgm:t>
    </dgm:pt>
    <dgm:pt modelId="{B6A511AC-E87E-46FA-BA9B-B9CEA422E57C}" type="sibTrans" cxnId="{AE4B7AF1-C50B-4B76-B94C-8EADAA84274F}">
      <dgm:prSet/>
      <dgm:spPr/>
      <dgm:t>
        <a:bodyPr/>
        <a:lstStyle/>
        <a:p>
          <a:endParaRPr lang="en-US"/>
        </a:p>
      </dgm:t>
    </dgm:pt>
    <dgm:pt modelId="{D89D05C0-8A7E-4D10-9A85-B51DAAAADEC7}">
      <dgm:prSet/>
      <dgm:spPr/>
      <dgm:t>
        <a:bodyPr vert="horz" lIns="0" tIns="0" rIns="0" bIns="0" anchor="ctr" anchorCtr="0"/>
        <a:lstStyle/>
        <a:p>
          <a:r>
            <a:rPr lang="en-US" smtClean="0"/>
            <a:t>Expand </a:t>
          </a:r>
          <a:endParaRPr lang="en-US" dirty="0" smtClean="0"/>
        </a:p>
      </dgm:t>
    </dgm:pt>
    <dgm:pt modelId="{BE13AF12-9850-41F0-8A58-311C7698D718}" type="parTrans" cxnId="{1AD3D99F-F2B2-405C-93BB-9ABDED0DC737}">
      <dgm:prSet/>
      <dgm:spPr/>
      <dgm:t>
        <a:bodyPr/>
        <a:lstStyle/>
        <a:p>
          <a:endParaRPr lang="en-US"/>
        </a:p>
      </dgm:t>
    </dgm:pt>
    <dgm:pt modelId="{258FD723-2846-4362-A68B-D5501536B6F6}" type="sibTrans" cxnId="{1AD3D99F-F2B2-405C-93BB-9ABDED0DC737}">
      <dgm:prSet/>
      <dgm:spPr/>
      <dgm:t>
        <a:bodyPr/>
        <a:lstStyle/>
        <a:p>
          <a:endParaRPr lang="en-US"/>
        </a:p>
      </dgm:t>
    </dgm:pt>
    <dgm:pt modelId="{1961F2FA-3C48-46D2-9DB9-1B52F02AC70D}">
      <dgm:prSet/>
      <dgm:spPr/>
      <dgm:t>
        <a:bodyPr vert="horz" anchor="ctr" anchorCtr="0"/>
        <a:lstStyle/>
        <a:p>
          <a:r>
            <a:rPr lang="en-US" dirty="0" smtClean="0"/>
            <a:t>Study abroad</a:t>
          </a:r>
        </a:p>
      </dgm:t>
    </dgm:pt>
    <dgm:pt modelId="{CBD2E941-5626-4298-8FB1-00AA20ABCD7F}" type="parTrans" cxnId="{8430E219-2C69-45AC-B103-D01D33A160EB}">
      <dgm:prSet/>
      <dgm:spPr/>
      <dgm:t>
        <a:bodyPr/>
        <a:lstStyle/>
        <a:p>
          <a:endParaRPr lang="en-US"/>
        </a:p>
      </dgm:t>
    </dgm:pt>
    <dgm:pt modelId="{1363BF05-B3D1-4F14-AA01-44BB5FDC69D5}" type="sibTrans" cxnId="{8430E219-2C69-45AC-B103-D01D33A160EB}">
      <dgm:prSet/>
      <dgm:spPr/>
      <dgm:t>
        <a:bodyPr/>
        <a:lstStyle/>
        <a:p>
          <a:endParaRPr lang="en-US"/>
        </a:p>
      </dgm:t>
    </dgm:pt>
    <dgm:pt modelId="{2FF58205-F97C-4FE0-905D-4AF8C2777EAD}">
      <dgm:prSet/>
      <dgm:spPr/>
      <dgm:t>
        <a:bodyPr vert="horz" anchor="ctr" anchorCtr="0"/>
        <a:lstStyle/>
        <a:p>
          <a:r>
            <a:rPr lang="en-US" dirty="0" smtClean="0"/>
            <a:t>Honors Program: 75% increase in students in 2009-2010</a:t>
          </a:r>
        </a:p>
      </dgm:t>
    </dgm:pt>
    <dgm:pt modelId="{3437CD31-B78B-4D7D-AA3E-AAC94E40F508}" type="parTrans" cxnId="{E188BAAC-1AC1-4F95-BB13-0304A7239B5B}">
      <dgm:prSet/>
      <dgm:spPr/>
      <dgm:t>
        <a:bodyPr/>
        <a:lstStyle/>
        <a:p>
          <a:endParaRPr lang="en-US"/>
        </a:p>
      </dgm:t>
    </dgm:pt>
    <dgm:pt modelId="{C1B4020B-DA84-44A9-937C-21EDDF8A68D6}" type="sibTrans" cxnId="{E188BAAC-1AC1-4F95-BB13-0304A7239B5B}">
      <dgm:prSet/>
      <dgm:spPr/>
      <dgm:t>
        <a:bodyPr/>
        <a:lstStyle/>
        <a:p>
          <a:endParaRPr lang="en-US"/>
        </a:p>
      </dgm:t>
    </dgm:pt>
    <dgm:pt modelId="{177B4B0A-3D90-46E5-811E-236C9860FF62}">
      <dgm:prSet/>
      <dgm:spPr/>
      <dgm:t>
        <a:bodyPr vert="horz" anchor="ctr" anchorCtr="0"/>
        <a:lstStyle/>
        <a:p>
          <a:r>
            <a:rPr lang="en-US" dirty="0" smtClean="0"/>
            <a:t>Servant Leadership program</a:t>
          </a:r>
        </a:p>
      </dgm:t>
    </dgm:pt>
    <dgm:pt modelId="{BEFE3188-4348-42AB-BFE4-A2847D81970E}" type="parTrans" cxnId="{0B6A614F-8AD2-451C-A43F-99413806C0C9}">
      <dgm:prSet/>
      <dgm:spPr/>
      <dgm:t>
        <a:bodyPr/>
        <a:lstStyle/>
        <a:p>
          <a:endParaRPr lang="en-US"/>
        </a:p>
      </dgm:t>
    </dgm:pt>
    <dgm:pt modelId="{86507C6F-433F-4B16-BA8B-52D7D142190D}" type="sibTrans" cxnId="{0B6A614F-8AD2-451C-A43F-99413806C0C9}">
      <dgm:prSet/>
      <dgm:spPr/>
      <dgm:t>
        <a:bodyPr/>
        <a:lstStyle/>
        <a:p>
          <a:endParaRPr lang="en-US"/>
        </a:p>
      </dgm:t>
    </dgm:pt>
    <dgm:pt modelId="{42E98379-2A7D-44D2-B091-E452F1D4D9E3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vert="horz" anchor="ctr" anchorCtr="0"/>
        <a:lstStyle/>
        <a:p>
          <a:pPr algn="ctr"/>
          <a:r>
            <a:rPr lang="en-US" dirty="0" smtClean="0"/>
            <a:t>Increase Applicants</a:t>
          </a:r>
        </a:p>
      </dgm:t>
    </dgm:pt>
    <dgm:pt modelId="{377C58F4-89FC-4162-BD28-BB6A06B419B4}" type="parTrans" cxnId="{D84D20A8-4F4B-4325-AE57-4D335BA3B123}">
      <dgm:prSet/>
      <dgm:spPr/>
      <dgm:t>
        <a:bodyPr/>
        <a:lstStyle/>
        <a:p>
          <a:endParaRPr lang="en-US"/>
        </a:p>
      </dgm:t>
    </dgm:pt>
    <dgm:pt modelId="{3431D437-86F8-4F7E-8839-0FECFB1E74C4}" type="sibTrans" cxnId="{D84D20A8-4F4B-4325-AE57-4D335BA3B123}">
      <dgm:prSet/>
      <dgm:spPr/>
      <dgm:t>
        <a:bodyPr/>
        <a:lstStyle/>
        <a:p>
          <a:endParaRPr lang="en-US"/>
        </a:p>
      </dgm:t>
    </dgm:pt>
    <dgm:pt modelId="{DA6F501E-577A-4704-9379-E7B3E4640EB1}">
      <dgm:prSet/>
      <dgm:spPr/>
      <dgm:t>
        <a:bodyPr vert="horz" anchor="ctr" anchorCtr="0"/>
        <a:lstStyle/>
        <a:p>
          <a:r>
            <a:rPr lang="en-US" dirty="0" smtClean="0"/>
            <a:t>From statewide pool of academically qualified students</a:t>
          </a:r>
        </a:p>
      </dgm:t>
    </dgm:pt>
    <dgm:pt modelId="{226A1A68-BEBD-44FE-B39C-DBEEEC441F67}" type="parTrans" cxnId="{7B209FE3-0B3B-4384-A5BE-84FCDB623712}">
      <dgm:prSet/>
      <dgm:spPr/>
      <dgm:t>
        <a:bodyPr/>
        <a:lstStyle/>
        <a:p>
          <a:endParaRPr lang="en-US"/>
        </a:p>
      </dgm:t>
    </dgm:pt>
    <dgm:pt modelId="{E0E8BAD9-1133-424C-A808-4029B5433100}" type="sibTrans" cxnId="{7B209FE3-0B3B-4384-A5BE-84FCDB623712}">
      <dgm:prSet/>
      <dgm:spPr/>
      <dgm:t>
        <a:bodyPr/>
        <a:lstStyle/>
        <a:p>
          <a:endParaRPr lang="en-US"/>
        </a:p>
      </dgm:t>
    </dgm:pt>
    <dgm:pt modelId="{5B1BE2D8-34AF-41FF-A6BB-04345EFB0A9A}" type="pres">
      <dgm:prSet presAssocID="{DE9FDA27-9C92-4E10-9899-F2D6609E38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81E988-524A-4983-8CE6-27395410147F}" type="pres">
      <dgm:prSet presAssocID="{99CA5BAE-08CE-4EF2-9E75-6871F33AE671}" presName="linNode" presStyleCnt="0"/>
      <dgm:spPr/>
      <dgm:t>
        <a:bodyPr/>
        <a:lstStyle/>
        <a:p>
          <a:endParaRPr lang="en-US"/>
        </a:p>
      </dgm:t>
    </dgm:pt>
    <dgm:pt modelId="{CF248B49-2FF7-42EB-8AD2-335D1710BB40}" type="pres">
      <dgm:prSet presAssocID="{99CA5BAE-08CE-4EF2-9E75-6871F33AE671}" presName="parTx" presStyleLbl="revTx" presStyleIdx="0" presStyleCnt="5" custLinFactNeighborX="14866">
        <dgm:presLayoutVars>
          <dgm:chMax val="1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632167DF-610B-4739-9882-BBE5B50077F1}" type="pres">
      <dgm:prSet presAssocID="{99CA5BAE-08CE-4EF2-9E75-6871F33AE671}" presName="bracket" presStyleLbl="parChTrans1D1" presStyleIdx="0" presStyleCnt="5" custLinFactNeighborX="38387"/>
      <dgm:spPr/>
      <dgm:t>
        <a:bodyPr/>
        <a:lstStyle/>
        <a:p>
          <a:endParaRPr lang="en-US"/>
        </a:p>
      </dgm:t>
    </dgm:pt>
    <dgm:pt modelId="{5A34E352-788C-430D-ADAA-6FB04EBC9470}" type="pres">
      <dgm:prSet presAssocID="{99CA5BAE-08CE-4EF2-9E75-6871F33AE671}" presName="spH" presStyleCnt="0"/>
      <dgm:spPr/>
      <dgm:t>
        <a:bodyPr/>
        <a:lstStyle/>
        <a:p>
          <a:endParaRPr lang="en-US"/>
        </a:p>
      </dgm:t>
    </dgm:pt>
    <dgm:pt modelId="{F0D0FB57-F4E4-43E1-A6CB-A75739B97A60}" type="pres">
      <dgm:prSet presAssocID="{99CA5BAE-08CE-4EF2-9E75-6871F33AE671}" presName="des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35299-724A-4028-8735-D0FC9E88AD3A}" type="pres">
      <dgm:prSet presAssocID="{948E77DA-BBCA-49FA-9BED-15A93AA9B6D6}" presName="spV" presStyleCnt="0"/>
      <dgm:spPr/>
      <dgm:t>
        <a:bodyPr/>
        <a:lstStyle/>
        <a:p>
          <a:endParaRPr lang="en-US"/>
        </a:p>
      </dgm:t>
    </dgm:pt>
    <dgm:pt modelId="{96817BD9-D6F8-4496-A1E8-500C397BF047}" type="pres">
      <dgm:prSet presAssocID="{3323792D-E6D2-4914-A395-EEA479143288}" presName="linNode" presStyleCnt="0"/>
      <dgm:spPr/>
      <dgm:t>
        <a:bodyPr/>
        <a:lstStyle/>
        <a:p>
          <a:endParaRPr lang="en-US"/>
        </a:p>
      </dgm:t>
    </dgm:pt>
    <dgm:pt modelId="{9DFC26A8-C867-4963-A1D9-DA145100BDA2}" type="pres">
      <dgm:prSet presAssocID="{3323792D-E6D2-4914-A395-EEA479143288}" presName="parTx" presStyleLbl="revTx" presStyleIdx="1" presStyleCnt="5" custLinFactNeighborX="14866">
        <dgm:presLayoutVars>
          <dgm:chMax val="1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2548BB4E-07A7-4643-987B-CFA184ADCAFB}" type="pres">
      <dgm:prSet presAssocID="{3323792D-E6D2-4914-A395-EEA479143288}" presName="bracket" presStyleLbl="parChTrans1D1" presStyleIdx="1" presStyleCnt="5" custLinFactNeighborX="38387"/>
      <dgm:spPr/>
      <dgm:t>
        <a:bodyPr/>
        <a:lstStyle/>
        <a:p>
          <a:endParaRPr lang="en-US"/>
        </a:p>
      </dgm:t>
    </dgm:pt>
    <dgm:pt modelId="{93AF46A7-B778-45E7-BC5D-7DE0C0D4FA41}" type="pres">
      <dgm:prSet presAssocID="{3323792D-E6D2-4914-A395-EEA479143288}" presName="spH" presStyleCnt="0"/>
      <dgm:spPr/>
      <dgm:t>
        <a:bodyPr/>
        <a:lstStyle/>
        <a:p>
          <a:endParaRPr lang="en-US"/>
        </a:p>
      </dgm:t>
    </dgm:pt>
    <dgm:pt modelId="{2D041554-DB58-4FE2-B2BB-8876A7D912ED}" type="pres">
      <dgm:prSet presAssocID="{3323792D-E6D2-4914-A395-EEA479143288}" presName="desTx" presStyleLbl="node1" presStyleIdx="1" presStyleCnt="5" custLinFactNeighborX="4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4B83CA-046F-4DA0-A0ED-5D584AAF1226}" type="pres">
      <dgm:prSet presAssocID="{49ADF572-1AAF-4F87-9475-AAC234A6DE09}" presName="spV" presStyleCnt="0"/>
      <dgm:spPr/>
      <dgm:t>
        <a:bodyPr/>
        <a:lstStyle/>
        <a:p>
          <a:endParaRPr lang="en-US"/>
        </a:p>
      </dgm:t>
    </dgm:pt>
    <dgm:pt modelId="{DE88C564-6AC3-4E3F-8271-5F8B56ACB277}" type="pres">
      <dgm:prSet presAssocID="{C6599387-BC63-4C74-80C8-A338CA4A2F98}" presName="linNode" presStyleCnt="0"/>
      <dgm:spPr/>
      <dgm:t>
        <a:bodyPr/>
        <a:lstStyle/>
        <a:p>
          <a:endParaRPr lang="en-US"/>
        </a:p>
      </dgm:t>
    </dgm:pt>
    <dgm:pt modelId="{38788686-630F-413B-B4E9-8467BDE7E3C6}" type="pres">
      <dgm:prSet presAssocID="{C6599387-BC63-4C74-80C8-A338CA4A2F98}" presName="parTx" presStyleLbl="revTx" presStyleIdx="2" presStyleCnt="5" custLinFactNeighborX="14866">
        <dgm:presLayoutVars>
          <dgm:chMax val="1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66BEA6C8-081E-43C0-AF7E-16E4E0209CFB}" type="pres">
      <dgm:prSet presAssocID="{C6599387-BC63-4C74-80C8-A338CA4A2F98}" presName="bracket" presStyleLbl="parChTrans1D1" presStyleIdx="2" presStyleCnt="5" custLinFactNeighborX="38387"/>
      <dgm:spPr/>
      <dgm:t>
        <a:bodyPr/>
        <a:lstStyle/>
        <a:p>
          <a:endParaRPr lang="en-US"/>
        </a:p>
      </dgm:t>
    </dgm:pt>
    <dgm:pt modelId="{C2D363FC-0553-473E-95E1-04AB7D7F8933}" type="pres">
      <dgm:prSet presAssocID="{C6599387-BC63-4C74-80C8-A338CA4A2F98}" presName="spH" presStyleCnt="0"/>
      <dgm:spPr/>
      <dgm:t>
        <a:bodyPr/>
        <a:lstStyle/>
        <a:p>
          <a:endParaRPr lang="en-US"/>
        </a:p>
      </dgm:t>
    </dgm:pt>
    <dgm:pt modelId="{8F9D5D9F-5FD3-42B2-9B8D-F8E178C58473}" type="pres">
      <dgm:prSet presAssocID="{C6599387-BC63-4C74-80C8-A338CA4A2F98}" presName="des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87CC5-4F70-45E5-81DF-248426568653}" type="pres">
      <dgm:prSet presAssocID="{037E4024-3B99-4B79-83F0-5265AFF93337}" presName="spV" presStyleCnt="0"/>
      <dgm:spPr/>
      <dgm:t>
        <a:bodyPr/>
        <a:lstStyle/>
        <a:p>
          <a:endParaRPr lang="en-US"/>
        </a:p>
      </dgm:t>
    </dgm:pt>
    <dgm:pt modelId="{F8F148E4-FCB5-47D3-B46A-503536F2C478}" type="pres">
      <dgm:prSet presAssocID="{A7E353F8-45A4-4355-9A0F-F6A4698E2F1A}" presName="linNode" presStyleCnt="0"/>
      <dgm:spPr/>
      <dgm:t>
        <a:bodyPr/>
        <a:lstStyle/>
        <a:p>
          <a:endParaRPr lang="en-US"/>
        </a:p>
      </dgm:t>
    </dgm:pt>
    <dgm:pt modelId="{D4D00B9B-246B-4D9C-8BF0-2A73E1CDB8ED}" type="pres">
      <dgm:prSet presAssocID="{A7E353F8-45A4-4355-9A0F-F6A4698E2F1A}" presName="parTx" presStyleLbl="revTx" presStyleIdx="3" presStyleCnt="5" custLinFactNeighborX="15355">
        <dgm:presLayoutVars>
          <dgm:chMax val="1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B8E6E81-CFA8-4FD7-816C-9CC5EA2C9328}" type="pres">
      <dgm:prSet presAssocID="{A7E353F8-45A4-4355-9A0F-F6A4698E2F1A}" presName="bracket" presStyleLbl="parChTrans1D1" presStyleIdx="3" presStyleCnt="5" custLinFactNeighborX="38387"/>
      <dgm:spPr/>
      <dgm:t>
        <a:bodyPr/>
        <a:lstStyle/>
        <a:p>
          <a:endParaRPr lang="en-US"/>
        </a:p>
      </dgm:t>
    </dgm:pt>
    <dgm:pt modelId="{C921CF93-8D3A-4350-8BD7-9EF374A0C1F0}" type="pres">
      <dgm:prSet presAssocID="{A7E353F8-45A4-4355-9A0F-F6A4698E2F1A}" presName="spH" presStyleCnt="0"/>
      <dgm:spPr/>
      <dgm:t>
        <a:bodyPr/>
        <a:lstStyle/>
        <a:p>
          <a:endParaRPr lang="en-US"/>
        </a:p>
      </dgm:t>
    </dgm:pt>
    <dgm:pt modelId="{CB5042FD-BB3A-42B7-A127-235164812446}" type="pres">
      <dgm:prSet presAssocID="{A7E353F8-45A4-4355-9A0F-F6A4698E2F1A}" presName="des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55018-BB7A-4F5F-A4F9-478891829FA4}" type="pres">
      <dgm:prSet presAssocID="{B6A511AC-E87E-46FA-BA9B-B9CEA422E57C}" presName="spV" presStyleCnt="0"/>
      <dgm:spPr/>
      <dgm:t>
        <a:bodyPr/>
        <a:lstStyle/>
        <a:p>
          <a:endParaRPr lang="en-US"/>
        </a:p>
      </dgm:t>
    </dgm:pt>
    <dgm:pt modelId="{CF65C3DF-5D75-44BE-99CB-E67DC14B48F4}" type="pres">
      <dgm:prSet presAssocID="{42E98379-2A7D-44D2-B091-E452F1D4D9E3}" presName="linNode" presStyleCnt="0"/>
      <dgm:spPr/>
      <dgm:t>
        <a:bodyPr/>
        <a:lstStyle/>
        <a:p>
          <a:endParaRPr lang="en-US"/>
        </a:p>
      </dgm:t>
    </dgm:pt>
    <dgm:pt modelId="{671E3B8C-44BD-47DE-95EB-35A19F426F14}" type="pres">
      <dgm:prSet presAssocID="{42E98379-2A7D-44D2-B091-E452F1D4D9E3}" presName="parTx" presStyleLbl="revTx" presStyleIdx="4" presStyleCnt="5" custLinFactNeighborX="14866">
        <dgm:presLayoutVars>
          <dgm:chMax val="1"/>
          <dgm:bulletEnabled val="1"/>
        </dgm:presLayoutVars>
      </dgm:prSet>
      <dgm:spPr>
        <a:prstGeom prst="round2DiagRect">
          <a:avLst/>
        </a:prstGeom>
      </dgm:spPr>
      <dgm:t>
        <a:bodyPr/>
        <a:lstStyle/>
        <a:p>
          <a:endParaRPr lang="en-US"/>
        </a:p>
      </dgm:t>
    </dgm:pt>
    <dgm:pt modelId="{CCDB8389-48BF-4786-848E-F9D4F1575A03}" type="pres">
      <dgm:prSet presAssocID="{42E98379-2A7D-44D2-B091-E452F1D4D9E3}" presName="bracket" presStyleLbl="parChTrans1D1" presStyleIdx="4" presStyleCnt="5" custLinFactNeighborX="38387"/>
      <dgm:spPr/>
      <dgm:t>
        <a:bodyPr/>
        <a:lstStyle/>
        <a:p>
          <a:endParaRPr lang="en-US"/>
        </a:p>
      </dgm:t>
    </dgm:pt>
    <dgm:pt modelId="{98812AD6-092F-43DF-BB3B-DE3B1778F069}" type="pres">
      <dgm:prSet presAssocID="{42E98379-2A7D-44D2-B091-E452F1D4D9E3}" presName="spH" presStyleCnt="0"/>
      <dgm:spPr/>
      <dgm:t>
        <a:bodyPr/>
        <a:lstStyle/>
        <a:p>
          <a:endParaRPr lang="en-US"/>
        </a:p>
      </dgm:t>
    </dgm:pt>
    <dgm:pt modelId="{0EFB5E61-4047-4BD7-86C0-3C98C1FA55E6}" type="pres">
      <dgm:prSet presAssocID="{42E98379-2A7D-44D2-B091-E452F1D4D9E3}" presName="des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97311C-1DB2-4D11-9084-3CCCB548B790}" type="presOf" srcId="{2FF58205-F97C-4FE0-905D-4AF8C2777EAD}" destId="{CB5042FD-BB3A-42B7-A127-235164812446}" srcOrd="0" destOrd="2" presId="urn:diagrams.loki3.com/BracketList+Icon"/>
    <dgm:cxn modelId="{70B4626F-8190-49F7-909B-DAFF5B5E8D50}" type="presOf" srcId="{1961F2FA-3C48-46D2-9DB9-1B52F02AC70D}" destId="{CB5042FD-BB3A-42B7-A127-235164812446}" srcOrd="0" destOrd="1" presId="urn:diagrams.loki3.com/BracketList+Icon"/>
    <dgm:cxn modelId="{8430E219-2C69-45AC-B103-D01D33A160EB}" srcId="{D89D05C0-8A7E-4D10-9A85-B51DAAAADEC7}" destId="{1961F2FA-3C48-46D2-9DB9-1B52F02AC70D}" srcOrd="0" destOrd="0" parTransId="{CBD2E941-5626-4298-8FB1-00AA20ABCD7F}" sibTransId="{1363BF05-B3D1-4F14-AA01-44BB5FDC69D5}"/>
    <dgm:cxn modelId="{43697A4A-6715-4858-BE8E-00B7A5FFE854}" type="presOf" srcId="{C4CE2105-E55B-4CB8-BF1A-12CC596B7B69}" destId="{2D041554-DB58-4FE2-B2BB-8876A7D912ED}" srcOrd="0" destOrd="0" presId="urn:diagrams.loki3.com/BracketList+Icon"/>
    <dgm:cxn modelId="{084B2504-1112-4F63-92E1-48BBFCCEDE04}" type="presOf" srcId="{C6599387-BC63-4C74-80C8-A338CA4A2F98}" destId="{38788686-630F-413B-B4E9-8467BDE7E3C6}" srcOrd="0" destOrd="0" presId="urn:diagrams.loki3.com/BracketList+Icon"/>
    <dgm:cxn modelId="{4266688D-04B3-49CA-B7E2-C14257EF0C4D}" srcId="{DE9FDA27-9C92-4E10-9899-F2D6609E38EF}" destId="{C6599387-BC63-4C74-80C8-A338CA4A2F98}" srcOrd="2" destOrd="0" parTransId="{3672B0E5-9BE3-493C-8BAE-7E0ADC20DEF9}" sibTransId="{037E4024-3B99-4B79-83F0-5265AFF93337}"/>
    <dgm:cxn modelId="{D420C17E-7BFE-4940-AD1E-EC9EEEAF25FF}" type="presOf" srcId="{D89D05C0-8A7E-4D10-9A85-B51DAAAADEC7}" destId="{CB5042FD-BB3A-42B7-A127-235164812446}" srcOrd="0" destOrd="0" presId="urn:diagrams.loki3.com/BracketList+Icon"/>
    <dgm:cxn modelId="{58E3C8FF-0C4E-4775-9B35-6E42B8144734}" type="presOf" srcId="{177B4B0A-3D90-46E5-811E-236C9860FF62}" destId="{CB5042FD-BB3A-42B7-A127-235164812446}" srcOrd="0" destOrd="3" presId="urn:diagrams.loki3.com/BracketList+Icon"/>
    <dgm:cxn modelId="{AAC4B874-1ECD-4A66-A673-ABAA5996FC7A}" type="presOf" srcId="{DA6F501E-577A-4704-9379-E7B3E4640EB1}" destId="{0EFB5E61-4047-4BD7-86C0-3C98C1FA55E6}" srcOrd="0" destOrd="0" presId="urn:diagrams.loki3.com/BracketList+Icon"/>
    <dgm:cxn modelId="{B6CEA1AA-EEF8-4D75-8574-49D51BA39537}" type="presOf" srcId="{99CA5BAE-08CE-4EF2-9E75-6871F33AE671}" destId="{CF248B49-2FF7-42EB-8AD2-335D1710BB40}" srcOrd="0" destOrd="0" presId="urn:diagrams.loki3.com/BracketList+Icon"/>
    <dgm:cxn modelId="{0B6A614F-8AD2-451C-A43F-99413806C0C9}" srcId="{D89D05C0-8A7E-4D10-9A85-B51DAAAADEC7}" destId="{177B4B0A-3D90-46E5-811E-236C9860FF62}" srcOrd="2" destOrd="0" parTransId="{BEFE3188-4348-42AB-BFE4-A2847D81970E}" sibTransId="{86507C6F-433F-4B16-BA8B-52D7D142190D}"/>
    <dgm:cxn modelId="{7B209FE3-0B3B-4384-A5BE-84FCDB623712}" srcId="{42E98379-2A7D-44D2-B091-E452F1D4D9E3}" destId="{DA6F501E-577A-4704-9379-E7B3E4640EB1}" srcOrd="0" destOrd="0" parTransId="{226A1A68-BEBD-44FE-B39C-DBEEEC441F67}" sibTransId="{E0E8BAD9-1133-424C-A808-4029B5433100}"/>
    <dgm:cxn modelId="{EA23DFBC-AF43-4B15-A85A-230FE4A8C726}" srcId="{DE9FDA27-9C92-4E10-9899-F2D6609E38EF}" destId="{99CA5BAE-08CE-4EF2-9E75-6871F33AE671}" srcOrd="0" destOrd="0" parTransId="{9D2E5A43-9BF7-47FB-8EFB-673F94BC77F5}" sibTransId="{948E77DA-BBCA-49FA-9BED-15A93AA9B6D6}"/>
    <dgm:cxn modelId="{AC55E3CC-4C8B-4992-9493-BE95D71DA4E0}" type="presOf" srcId="{3323792D-E6D2-4914-A395-EEA479143288}" destId="{9DFC26A8-C867-4963-A1D9-DA145100BDA2}" srcOrd="0" destOrd="0" presId="urn:diagrams.loki3.com/BracketList+Icon"/>
    <dgm:cxn modelId="{D84D20A8-4F4B-4325-AE57-4D335BA3B123}" srcId="{DE9FDA27-9C92-4E10-9899-F2D6609E38EF}" destId="{42E98379-2A7D-44D2-B091-E452F1D4D9E3}" srcOrd="4" destOrd="0" parTransId="{377C58F4-89FC-4162-BD28-BB6A06B419B4}" sibTransId="{3431D437-86F8-4F7E-8839-0FECFB1E74C4}"/>
    <dgm:cxn modelId="{31D274ED-5F80-488B-AAAD-0E9426372DFE}" type="presOf" srcId="{75150640-F514-4C1E-8CFE-E57F793C1CA0}" destId="{F0D0FB57-F4E4-43E1-A6CB-A75739B97A60}" srcOrd="0" destOrd="0" presId="urn:diagrams.loki3.com/BracketList+Icon"/>
    <dgm:cxn modelId="{386879DC-F74A-4EC4-86A8-5BFB43D6B53E}" srcId="{C6599387-BC63-4C74-80C8-A338CA4A2F98}" destId="{6D7D9FB4-B46C-4B65-9542-A79E8F37B1CC}" srcOrd="0" destOrd="0" parTransId="{C36C1532-4B62-4A27-B912-1421AECA5674}" sibTransId="{59B7FF8A-11FD-4E0A-AEB7-CA74C0924569}"/>
    <dgm:cxn modelId="{2FC176B5-8376-4A0F-AFA6-427048DC1CC6}" srcId="{3323792D-E6D2-4914-A395-EEA479143288}" destId="{C4CE2105-E55B-4CB8-BF1A-12CC596B7B69}" srcOrd="0" destOrd="0" parTransId="{618736DD-662F-4EC3-854C-E646BDC6F481}" sibTransId="{E057CAEF-C962-4DE5-B657-CE37B610BA2C}"/>
    <dgm:cxn modelId="{AE4B7AF1-C50B-4B76-B94C-8EADAA84274F}" srcId="{DE9FDA27-9C92-4E10-9899-F2D6609E38EF}" destId="{A7E353F8-45A4-4355-9A0F-F6A4698E2F1A}" srcOrd="3" destOrd="0" parTransId="{D8D1574B-2D67-437A-87B2-4CC5587AE5F7}" sibTransId="{B6A511AC-E87E-46FA-BA9B-B9CEA422E57C}"/>
    <dgm:cxn modelId="{DD51B5D7-3B84-40F3-84C5-453B263146EE}" type="presOf" srcId="{6D7D9FB4-B46C-4B65-9542-A79E8F37B1CC}" destId="{8F9D5D9F-5FD3-42B2-9B8D-F8E178C58473}" srcOrd="0" destOrd="0" presId="urn:diagrams.loki3.com/BracketList+Icon"/>
    <dgm:cxn modelId="{E188BAAC-1AC1-4F95-BB13-0304A7239B5B}" srcId="{D89D05C0-8A7E-4D10-9A85-B51DAAAADEC7}" destId="{2FF58205-F97C-4FE0-905D-4AF8C2777EAD}" srcOrd="1" destOrd="0" parTransId="{3437CD31-B78B-4D7D-AA3E-AAC94E40F508}" sibTransId="{C1B4020B-DA84-44A9-937C-21EDDF8A68D6}"/>
    <dgm:cxn modelId="{8F0A7E94-0B7C-49CC-BF60-136DAE1FE5B8}" srcId="{DE9FDA27-9C92-4E10-9899-F2D6609E38EF}" destId="{3323792D-E6D2-4914-A395-EEA479143288}" srcOrd="1" destOrd="0" parTransId="{B4B0F674-1164-41C6-ABD7-6A70E66B99EE}" sibTransId="{49ADF572-1AAF-4F87-9475-AAC234A6DE09}"/>
    <dgm:cxn modelId="{A31120F4-DCC4-464E-B544-B7E9CFDD5EBC}" type="presOf" srcId="{DE9FDA27-9C92-4E10-9899-F2D6609E38EF}" destId="{5B1BE2D8-34AF-41FF-A6BB-04345EFB0A9A}" srcOrd="0" destOrd="0" presId="urn:diagrams.loki3.com/BracketList+Icon"/>
    <dgm:cxn modelId="{4CC872E3-97B5-49DC-8955-E127FBDBCBCE}" type="presOf" srcId="{A7E353F8-45A4-4355-9A0F-F6A4698E2F1A}" destId="{D4D00B9B-246B-4D9C-8BF0-2A73E1CDB8ED}" srcOrd="0" destOrd="0" presId="urn:diagrams.loki3.com/BracketList+Icon"/>
    <dgm:cxn modelId="{1DF0BE3F-B363-4FD9-9FF2-6F27CF117756}" srcId="{99CA5BAE-08CE-4EF2-9E75-6871F33AE671}" destId="{75150640-F514-4C1E-8CFE-E57F793C1CA0}" srcOrd="0" destOrd="0" parTransId="{1C3B93CA-07C0-4174-92E0-468321336877}" sibTransId="{D74BFD28-940E-4280-AE6D-FC51404A4FA5}"/>
    <dgm:cxn modelId="{1AD3D99F-F2B2-405C-93BB-9ABDED0DC737}" srcId="{A7E353F8-45A4-4355-9A0F-F6A4698E2F1A}" destId="{D89D05C0-8A7E-4D10-9A85-B51DAAAADEC7}" srcOrd="0" destOrd="0" parTransId="{BE13AF12-9850-41F0-8A58-311C7698D718}" sibTransId="{258FD723-2846-4362-A68B-D5501536B6F6}"/>
    <dgm:cxn modelId="{C63C1586-7FDE-4622-ACCB-3E24C7440413}" type="presOf" srcId="{42E98379-2A7D-44D2-B091-E452F1D4D9E3}" destId="{671E3B8C-44BD-47DE-95EB-35A19F426F14}" srcOrd="0" destOrd="0" presId="urn:diagrams.loki3.com/BracketList+Icon"/>
    <dgm:cxn modelId="{14E9A93C-F229-470A-AB94-F70EF878A486}" type="presParOf" srcId="{5B1BE2D8-34AF-41FF-A6BB-04345EFB0A9A}" destId="{6581E988-524A-4983-8CE6-27395410147F}" srcOrd="0" destOrd="0" presId="urn:diagrams.loki3.com/BracketList+Icon"/>
    <dgm:cxn modelId="{698F63D9-6BBD-4BD5-B8D9-51F99CA51F96}" type="presParOf" srcId="{6581E988-524A-4983-8CE6-27395410147F}" destId="{CF248B49-2FF7-42EB-8AD2-335D1710BB40}" srcOrd="0" destOrd="0" presId="urn:diagrams.loki3.com/BracketList+Icon"/>
    <dgm:cxn modelId="{706954C3-5AF0-425B-BB1C-ED441E103709}" type="presParOf" srcId="{6581E988-524A-4983-8CE6-27395410147F}" destId="{632167DF-610B-4739-9882-BBE5B50077F1}" srcOrd="1" destOrd="0" presId="urn:diagrams.loki3.com/BracketList+Icon"/>
    <dgm:cxn modelId="{CA28F710-4396-4E83-8C3F-C175074C58B8}" type="presParOf" srcId="{6581E988-524A-4983-8CE6-27395410147F}" destId="{5A34E352-788C-430D-ADAA-6FB04EBC9470}" srcOrd="2" destOrd="0" presId="urn:diagrams.loki3.com/BracketList+Icon"/>
    <dgm:cxn modelId="{D4D31F36-6EFA-4D1F-A658-0CE9D7AA2451}" type="presParOf" srcId="{6581E988-524A-4983-8CE6-27395410147F}" destId="{F0D0FB57-F4E4-43E1-A6CB-A75739B97A60}" srcOrd="3" destOrd="0" presId="urn:diagrams.loki3.com/BracketList+Icon"/>
    <dgm:cxn modelId="{4CEBE09F-0954-4A03-9529-6D14445537B1}" type="presParOf" srcId="{5B1BE2D8-34AF-41FF-A6BB-04345EFB0A9A}" destId="{8D635299-724A-4028-8735-D0FC9E88AD3A}" srcOrd="1" destOrd="0" presId="urn:diagrams.loki3.com/BracketList+Icon"/>
    <dgm:cxn modelId="{E348DC22-6341-4AB4-9CEC-F5878192D9DC}" type="presParOf" srcId="{5B1BE2D8-34AF-41FF-A6BB-04345EFB0A9A}" destId="{96817BD9-D6F8-4496-A1E8-500C397BF047}" srcOrd="2" destOrd="0" presId="urn:diagrams.loki3.com/BracketList+Icon"/>
    <dgm:cxn modelId="{4859B9DD-7F70-41BF-B758-00EEE3B51D09}" type="presParOf" srcId="{96817BD9-D6F8-4496-A1E8-500C397BF047}" destId="{9DFC26A8-C867-4963-A1D9-DA145100BDA2}" srcOrd="0" destOrd="0" presId="urn:diagrams.loki3.com/BracketList+Icon"/>
    <dgm:cxn modelId="{B0C51194-F1EE-477E-996F-C948DEF06194}" type="presParOf" srcId="{96817BD9-D6F8-4496-A1E8-500C397BF047}" destId="{2548BB4E-07A7-4643-987B-CFA184ADCAFB}" srcOrd="1" destOrd="0" presId="urn:diagrams.loki3.com/BracketList+Icon"/>
    <dgm:cxn modelId="{F29EF14C-C432-45CB-9D96-ED1B83003A06}" type="presParOf" srcId="{96817BD9-D6F8-4496-A1E8-500C397BF047}" destId="{93AF46A7-B778-45E7-BC5D-7DE0C0D4FA41}" srcOrd="2" destOrd="0" presId="urn:diagrams.loki3.com/BracketList+Icon"/>
    <dgm:cxn modelId="{C5D13987-43FB-42CF-B2F5-AFA2B10BFDFD}" type="presParOf" srcId="{96817BD9-D6F8-4496-A1E8-500C397BF047}" destId="{2D041554-DB58-4FE2-B2BB-8876A7D912ED}" srcOrd="3" destOrd="0" presId="urn:diagrams.loki3.com/BracketList+Icon"/>
    <dgm:cxn modelId="{B3254876-67F0-4E71-8DFA-AC58370DB233}" type="presParOf" srcId="{5B1BE2D8-34AF-41FF-A6BB-04345EFB0A9A}" destId="{394B83CA-046F-4DA0-A0ED-5D584AAF1226}" srcOrd="3" destOrd="0" presId="urn:diagrams.loki3.com/BracketList+Icon"/>
    <dgm:cxn modelId="{CB6A75E0-502F-458E-8BF8-9D1089AF3EDF}" type="presParOf" srcId="{5B1BE2D8-34AF-41FF-A6BB-04345EFB0A9A}" destId="{DE88C564-6AC3-4E3F-8271-5F8B56ACB277}" srcOrd="4" destOrd="0" presId="urn:diagrams.loki3.com/BracketList+Icon"/>
    <dgm:cxn modelId="{2BB390A2-4FA1-4485-9D69-FBF012119699}" type="presParOf" srcId="{DE88C564-6AC3-4E3F-8271-5F8B56ACB277}" destId="{38788686-630F-413B-B4E9-8467BDE7E3C6}" srcOrd="0" destOrd="0" presId="urn:diagrams.loki3.com/BracketList+Icon"/>
    <dgm:cxn modelId="{3CA15927-4EB0-48D0-B2FC-D87B7A9962E3}" type="presParOf" srcId="{DE88C564-6AC3-4E3F-8271-5F8B56ACB277}" destId="{66BEA6C8-081E-43C0-AF7E-16E4E0209CFB}" srcOrd="1" destOrd="0" presId="urn:diagrams.loki3.com/BracketList+Icon"/>
    <dgm:cxn modelId="{5BD41C11-F9BE-4D40-BA17-A104F098F871}" type="presParOf" srcId="{DE88C564-6AC3-4E3F-8271-5F8B56ACB277}" destId="{C2D363FC-0553-473E-95E1-04AB7D7F8933}" srcOrd="2" destOrd="0" presId="urn:diagrams.loki3.com/BracketList+Icon"/>
    <dgm:cxn modelId="{5F02ECB2-8392-40F9-ADBE-6FB81EFF4123}" type="presParOf" srcId="{DE88C564-6AC3-4E3F-8271-5F8B56ACB277}" destId="{8F9D5D9F-5FD3-42B2-9B8D-F8E178C58473}" srcOrd="3" destOrd="0" presId="urn:diagrams.loki3.com/BracketList+Icon"/>
    <dgm:cxn modelId="{81AD492E-85D2-4478-BC66-C71F420FBF53}" type="presParOf" srcId="{5B1BE2D8-34AF-41FF-A6BB-04345EFB0A9A}" destId="{8F587CC5-4F70-45E5-81DF-248426568653}" srcOrd="5" destOrd="0" presId="urn:diagrams.loki3.com/BracketList+Icon"/>
    <dgm:cxn modelId="{65575FF6-6E79-42A9-B6A6-0C97A3395336}" type="presParOf" srcId="{5B1BE2D8-34AF-41FF-A6BB-04345EFB0A9A}" destId="{F8F148E4-FCB5-47D3-B46A-503536F2C478}" srcOrd="6" destOrd="0" presId="urn:diagrams.loki3.com/BracketList+Icon"/>
    <dgm:cxn modelId="{DCC41819-AE56-4DFC-A96F-2B3ACDBB037C}" type="presParOf" srcId="{F8F148E4-FCB5-47D3-B46A-503536F2C478}" destId="{D4D00B9B-246B-4D9C-8BF0-2A73E1CDB8ED}" srcOrd="0" destOrd="0" presId="urn:diagrams.loki3.com/BracketList+Icon"/>
    <dgm:cxn modelId="{D97F93AA-BD64-4040-B470-7690CFD69C1D}" type="presParOf" srcId="{F8F148E4-FCB5-47D3-B46A-503536F2C478}" destId="{CB8E6E81-CFA8-4FD7-816C-9CC5EA2C9328}" srcOrd="1" destOrd="0" presId="urn:diagrams.loki3.com/BracketList+Icon"/>
    <dgm:cxn modelId="{C37CEE37-CE5F-4540-9CAB-7BB537A2F087}" type="presParOf" srcId="{F8F148E4-FCB5-47D3-B46A-503536F2C478}" destId="{C921CF93-8D3A-4350-8BD7-9EF374A0C1F0}" srcOrd="2" destOrd="0" presId="urn:diagrams.loki3.com/BracketList+Icon"/>
    <dgm:cxn modelId="{C0356934-DD0A-4271-BD26-F5BD541BBB00}" type="presParOf" srcId="{F8F148E4-FCB5-47D3-B46A-503536F2C478}" destId="{CB5042FD-BB3A-42B7-A127-235164812446}" srcOrd="3" destOrd="0" presId="urn:diagrams.loki3.com/BracketList+Icon"/>
    <dgm:cxn modelId="{7AA1A9B2-0C6B-4B91-B5B6-9120E186572B}" type="presParOf" srcId="{5B1BE2D8-34AF-41FF-A6BB-04345EFB0A9A}" destId="{D4C55018-BB7A-4F5F-A4F9-478891829FA4}" srcOrd="7" destOrd="0" presId="urn:diagrams.loki3.com/BracketList+Icon"/>
    <dgm:cxn modelId="{671B2F3A-017A-4149-B94F-1CE552BC73A3}" type="presParOf" srcId="{5B1BE2D8-34AF-41FF-A6BB-04345EFB0A9A}" destId="{CF65C3DF-5D75-44BE-99CB-E67DC14B48F4}" srcOrd="8" destOrd="0" presId="urn:diagrams.loki3.com/BracketList+Icon"/>
    <dgm:cxn modelId="{A32A77CB-4384-43C1-AFAC-9163077F40A7}" type="presParOf" srcId="{CF65C3DF-5D75-44BE-99CB-E67DC14B48F4}" destId="{671E3B8C-44BD-47DE-95EB-35A19F426F14}" srcOrd="0" destOrd="0" presId="urn:diagrams.loki3.com/BracketList+Icon"/>
    <dgm:cxn modelId="{B635FD67-D575-4F09-9262-B0A579737BBD}" type="presParOf" srcId="{CF65C3DF-5D75-44BE-99CB-E67DC14B48F4}" destId="{CCDB8389-48BF-4786-848E-F9D4F1575A03}" srcOrd="1" destOrd="0" presId="urn:diagrams.loki3.com/BracketList+Icon"/>
    <dgm:cxn modelId="{8DE82446-AE36-421A-94F3-E0AA06D588B3}" type="presParOf" srcId="{CF65C3DF-5D75-44BE-99CB-E67DC14B48F4}" destId="{98812AD6-092F-43DF-BB3B-DE3B1778F069}" srcOrd="2" destOrd="0" presId="urn:diagrams.loki3.com/BracketList+Icon"/>
    <dgm:cxn modelId="{D62018D7-12DA-426B-8906-CDA74E5D1209}" type="presParOf" srcId="{CF65C3DF-5D75-44BE-99CB-E67DC14B48F4}" destId="{0EFB5E61-4047-4BD7-86C0-3C98C1FA55E6}" srcOrd="3" destOrd="0" presId="urn:diagrams.loki3.com/BracketList+Icon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50AC1-9491-4468-A197-57AE4EDA7935}">
      <dsp:nvSpPr>
        <dsp:cNvPr id="0" name=""/>
        <dsp:cNvSpPr/>
      </dsp:nvSpPr>
      <dsp:spPr>
        <a:xfrm>
          <a:off x="0" y="452"/>
          <a:ext cx="808037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DB4B4-4664-4279-9B10-6144ECB9E1F8}">
      <dsp:nvSpPr>
        <dsp:cNvPr id="0" name=""/>
        <dsp:cNvSpPr/>
      </dsp:nvSpPr>
      <dsp:spPr>
        <a:xfrm>
          <a:off x="0" y="452"/>
          <a:ext cx="8080375" cy="74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C3094B"/>
              </a:solidFill>
            </a:rPr>
            <a:t>Undergraduate                     </a:t>
          </a:r>
          <a:r>
            <a:rPr lang="en-US" sz="2800" kern="1200" dirty="0" smtClean="0">
              <a:solidFill>
                <a:srgbClr val="C3094B"/>
              </a:solidFill>
            </a:rPr>
            <a:t>7,037            21,317</a:t>
          </a:r>
          <a:endParaRPr lang="en-US" sz="2800" kern="1200" dirty="0">
            <a:solidFill>
              <a:srgbClr val="C3094B"/>
            </a:solidFill>
          </a:endParaRPr>
        </a:p>
      </dsp:txBody>
      <dsp:txXfrm>
        <a:off x="0" y="452"/>
        <a:ext cx="8080375" cy="741498"/>
      </dsp:txXfrm>
    </dsp:sp>
    <dsp:sp modelId="{9A076F45-03BA-409E-A06D-481D2140E08A}">
      <dsp:nvSpPr>
        <dsp:cNvPr id="0" name=""/>
        <dsp:cNvSpPr/>
      </dsp:nvSpPr>
      <dsp:spPr>
        <a:xfrm>
          <a:off x="0" y="741951"/>
          <a:ext cx="808037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ECF1BF-2CE0-4878-A304-4B10CC9416A2}">
      <dsp:nvSpPr>
        <dsp:cNvPr id="0" name=""/>
        <dsp:cNvSpPr/>
      </dsp:nvSpPr>
      <dsp:spPr>
        <a:xfrm>
          <a:off x="0" y="741951"/>
          <a:ext cx="8080375" cy="74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C3094B"/>
              </a:solidFill>
            </a:rPr>
            <a:t>Total Enrollment                   </a:t>
          </a:r>
          <a:r>
            <a:rPr lang="en-US" sz="2800" kern="1200" dirty="0" smtClean="0">
              <a:solidFill>
                <a:srgbClr val="C3094B"/>
              </a:solidFill>
            </a:rPr>
            <a:t>8,307            24,654</a:t>
          </a:r>
          <a:endParaRPr lang="en-US" sz="2800" kern="1200" dirty="0">
            <a:solidFill>
              <a:srgbClr val="C3094B"/>
            </a:solidFill>
          </a:endParaRPr>
        </a:p>
      </dsp:txBody>
      <dsp:txXfrm>
        <a:off x="0" y="741951"/>
        <a:ext cx="8080375" cy="741498"/>
      </dsp:txXfrm>
    </dsp:sp>
    <dsp:sp modelId="{004D8A29-C67B-4448-BD6D-507D89546A65}">
      <dsp:nvSpPr>
        <dsp:cNvPr id="0" name=""/>
        <dsp:cNvSpPr/>
      </dsp:nvSpPr>
      <dsp:spPr>
        <a:xfrm>
          <a:off x="0" y="1483450"/>
          <a:ext cx="808037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B6E0D5-030F-4498-B8AB-7DA486D253CA}">
      <dsp:nvSpPr>
        <dsp:cNvPr id="0" name=""/>
        <dsp:cNvSpPr/>
      </dsp:nvSpPr>
      <dsp:spPr>
        <a:xfrm>
          <a:off x="0" y="1483450"/>
          <a:ext cx="8080375" cy="74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>
              <a:solidFill>
                <a:srgbClr val="C3094B"/>
              </a:solidFill>
            </a:rPr>
            <a:t>Full-Time Students                 </a:t>
          </a:r>
          <a:r>
            <a:rPr lang="en-US" sz="2800" kern="1200" dirty="0" smtClean="0">
              <a:solidFill>
                <a:srgbClr val="C3094B"/>
              </a:solidFill>
            </a:rPr>
            <a:t>65%             80.1%</a:t>
          </a:r>
          <a:endParaRPr lang="en-US" sz="2800" kern="1200" dirty="0">
            <a:solidFill>
              <a:srgbClr val="C3094B"/>
            </a:solidFill>
          </a:endParaRPr>
        </a:p>
      </dsp:txBody>
      <dsp:txXfrm>
        <a:off x="0" y="1483450"/>
        <a:ext cx="8080375" cy="741498"/>
      </dsp:txXfrm>
    </dsp:sp>
    <dsp:sp modelId="{4A3D2E08-653D-4F6C-BC11-659F12B7F247}">
      <dsp:nvSpPr>
        <dsp:cNvPr id="0" name=""/>
        <dsp:cNvSpPr/>
      </dsp:nvSpPr>
      <dsp:spPr>
        <a:xfrm>
          <a:off x="0" y="2224948"/>
          <a:ext cx="808037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32FBF-57FB-4FDE-BEED-67A6E2F7E728}">
      <dsp:nvSpPr>
        <dsp:cNvPr id="0" name=""/>
        <dsp:cNvSpPr/>
      </dsp:nvSpPr>
      <dsp:spPr>
        <a:xfrm>
          <a:off x="0" y="2224948"/>
          <a:ext cx="8080375" cy="74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>
              <a:solidFill>
                <a:srgbClr val="C3094B"/>
              </a:solidFill>
            </a:rPr>
            <a:t>Male/Female                      </a:t>
          </a:r>
          <a:r>
            <a:rPr lang="en-US" sz="2800" kern="1200" dirty="0" smtClean="0">
              <a:solidFill>
                <a:srgbClr val="C3094B"/>
              </a:solidFill>
            </a:rPr>
            <a:t>40%/60%       40%/60%   </a:t>
          </a:r>
          <a:endParaRPr lang="en-US" sz="2800" kern="1200" dirty="0">
            <a:solidFill>
              <a:srgbClr val="C3094B"/>
            </a:solidFill>
          </a:endParaRPr>
        </a:p>
      </dsp:txBody>
      <dsp:txXfrm>
        <a:off x="0" y="2224948"/>
        <a:ext cx="8080375" cy="741498"/>
      </dsp:txXfrm>
    </dsp:sp>
    <dsp:sp modelId="{9E72953D-5007-457F-B920-F670FD2EA471}">
      <dsp:nvSpPr>
        <dsp:cNvPr id="0" name=""/>
        <dsp:cNvSpPr/>
      </dsp:nvSpPr>
      <dsp:spPr>
        <a:xfrm>
          <a:off x="0" y="2966447"/>
          <a:ext cx="8080375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9D24DC-81E3-49DF-8835-BE977DCE6B8F}">
      <dsp:nvSpPr>
        <dsp:cNvPr id="0" name=""/>
        <dsp:cNvSpPr/>
      </dsp:nvSpPr>
      <dsp:spPr>
        <a:xfrm>
          <a:off x="0" y="2966447"/>
          <a:ext cx="8080375" cy="741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C3094B"/>
              </a:solidFill>
            </a:rPr>
            <a:t>White/African-American    </a:t>
          </a:r>
          <a:r>
            <a:rPr lang="en-US" sz="2800" kern="1200" dirty="0" smtClean="0">
              <a:solidFill>
                <a:srgbClr val="C3094B"/>
              </a:solidFill>
            </a:rPr>
            <a:t>55%/35%      91%/6.8%</a:t>
          </a:r>
          <a:endParaRPr lang="en-US" sz="2800" kern="1200" dirty="0">
            <a:solidFill>
              <a:srgbClr val="C3094B"/>
            </a:solidFill>
          </a:endParaRPr>
        </a:p>
      </dsp:txBody>
      <dsp:txXfrm>
        <a:off x="0" y="2966447"/>
        <a:ext cx="8080375" cy="741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E7771-6284-47B6-B1F0-33AB6914D571}">
      <dsp:nvSpPr>
        <dsp:cNvPr id="0" name=""/>
        <dsp:cNvSpPr/>
      </dsp:nvSpPr>
      <dsp:spPr>
        <a:xfrm>
          <a:off x="2459842" y="1781230"/>
          <a:ext cx="1386594" cy="1386594"/>
        </a:xfrm>
        <a:prstGeom prst="ellipse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62904" y="1984292"/>
        <a:ext cx="980470" cy="980470"/>
      </dsp:txXfrm>
    </dsp:sp>
    <dsp:sp modelId="{E67FCBF6-1E62-4F99-9BFD-A49366C02691}">
      <dsp:nvSpPr>
        <dsp:cNvPr id="0" name=""/>
        <dsp:cNvSpPr/>
      </dsp:nvSpPr>
      <dsp:spPr>
        <a:xfrm rot="16217705">
          <a:off x="2961762" y="1565552"/>
          <a:ext cx="391916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391916" y="19731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headEnd type="arrow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47922" y="1575485"/>
        <a:ext cx="19595" cy="19595"/>
      </dsp:txXfrm>
    </dsp:sp>
    <dsp:sp modelId="{FE72EBAA-A5AC-4A2A-9F99-9549D2509B2A}">
      <dsp:nvSpPr>
        <dsp:cNvPr id="0" name=""/>
        <dsp:cNvSpPr/>
      </dsp:nvSpPr>
      <dsp:spPr>
        <a:xfrm>
          <a:off x="2469002" y="2743"/>
          <a:ext cx="1386594" cy="1386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Identifying At- Risk</a:t>
          </a:r>
        </a:p>
      </dsp:txBody>
      <dsp:txXfrm>
        <a:off x="2672064" y="205805"/>
        <a:ext cx="980470" cy="980470"/>
      </dsp:txXfrm>
    </dsp:sp>
    <dsp:sp modelId="{25190265-9DA4-4FB9-8404-907A0EE04938}">
      <dsp:nvSpPr>
        <dsp:cNvPr id="0" name=""/>
        <dsp:cNvSpPr/>
      </dsp:nvSpPr>
      <dsp:spPr>
        <a:xfrm rot="20570024">
          <a:off x="3806246" y="2188514"/>
          <a:ext cx="417814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417814" y="19731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headEnd type="arrow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004708" y="2197800"/>
        <a:ext cx="20890" cy="20890"/>
      </dsp:txXfrm>
    </dsp:sp>
    <dsp:sp modelId="{800606EC-638F-4FB9-BFAF-612887765034}">
      <dsp:nvSpPr>
        <dsp:cNvPr id="0" name=""/>
        <dsp:cNvSpPr/>
      </dsp:nvSpPr>
      <dsp:spPr>
        <a:xfrm>
          <a:off x="4183869" y="1248666"/>
          <a:ext cx="1386594" cy="1386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Connecting to Resources</a:t>
          </a:r>
        </a:p>
        <a:p>
          <a:pPr marL="57150" lvl="1" indent="-57150" algn="ctr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Advisors as connectors</a:t>
          </a:r>
        </a:p>
      </dsp:txBody>
      <dsp:txXfrm>
        <a:off x="4386931" y="1451728"/>
        <a:ext cx="980470" cy="980470"/>
      </dsp:txXfrm>
    </dsp:sp>
    <dsp:sp modelId="{E3C63845-3CC4-46AB-8CA8-A5906963AB63}">
      <dsp:nvSpPr>
        <dsp:cNvPr id="0" name=""/>
        <dsp:cNvSpPr/>
      </dsp:nvSpPr>
      <dsp:spPr>
        <a:xfrm rot="3253287">
          <a:off x="3466719" y="3196487"/>
          <a:ext cx="441847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441847" y="19731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headEnd type="arrow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76596" y="3205172"/>
        <a:ext cx="22092" cy="22092"/>
      </dsp:txXfrm>
    </dsp:sp>
    <dsp:sp modelId="{D595B8B9-13A6-4053-94F4-DB8261492262}">
      <dsp:nvSpPr>
        <dsp:cNvPr id="0" name=""/>
        <dsp:cNvSpPr/>
      </dsp:nvSpPr>
      <dsp:spPr>
        <a:xfrm>
          <a:off x="3528848" y="3264613"/>
          <a:ext cx="1386594" cy="1386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Developing Community</a:t>
          </a:r>
          <a:endParaRPr lang="en-US" sz="1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31910" y="3467675"/>
        <a:ext cx="980470" cy="980470"/>
      </dsp:txXfrm>
    </dsp:sp>
    <dsp:sp modelId="{5A756344-5AC9-4FC5-8A20-D4307AD71EAC}">
      <dsp:nvSpPr>
        <dsp:cNvPr id="0" name=""/>
        <dsp:cNvSpPr/>
      </dsp:nvSpPr>
      <dsp:spPr>
        <a:xfrm rot="7518605">
          <a:off x="2412198" y="3196487"/>
          <a:ext cx="431197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431197" y="19731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headEnd type="arrow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17017" y="3205439"/>
        <a:ext cx="21559" cy="21559"/>
      </dsp:txXfrm>
    </dsp:sp>
    <dsp:sp modelId="{224C0824-3EBE-4B7D-9C7B-D11271DB8876}">
      <dsp:nvSpPr>
        <dsp:cNvPr id="0" name=""/>
        <dsp:cNvSpPr/>
      </dsp:nvSpPr>
      <dsp:spPr>
        <a:xfrm>
          <a:off x="1409156" y="3264613"/>
          <a:ext cx="1386594" cy="1386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Academic Services</a:t>
          </a:r>
        </a:p>
      </dsp:txBody>
      <dsp:txXfrm>
        <a:off x="1612218" y="3467675"/>
        <a:ext cx="980470" cy="980470"/>
      </dsp:txXfrm>
    </dsp:sp>
    <dsp:sp modelId="{01C28C98-98DC-4000-A3FA-FDF564A244C5}">
      <dsp:nvSpPr>
        <dsp:cNvPr id="0" name=""/>
        <dsp:cNvSpPr/>
      </dsp:nvSpPr>
      <dsp:spPr>
        <a:xfrm rot="11840378">
          <a:off x="2100127" y="2188514"/>
          <a:ext cx="400318" cy="39462"/>
        </a:xfrm>
        <a:custGeom>
          <a:avLst/>
          <a:gdLst/>
          <a:ahLst/>
          <a:cxnLst/>
          <a:rect l="0" t="0" r="0" b="0"/>
          <a:pathLst>
            <a:path>
              <a:moveTo>
                <a:pt x="0" y="19731"/>
              </a:moveTo>
              <a:lnTo>
                <a:pt x="400318" y="19731"/>
              </a:lnTo>
            </a:path>
          </a:pathLst>
        </a:custGeom>
        <a:noFill/>
        <a:ln w="38100" cap="flat" cmpd="sng" algn="ctr">
          <a:solidFill>
            <a:schemeClr val="accent3"/>
          </a:solidFill>
          <a:prstDash val="solid"/>
          <a:headEnd type="arrow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3"/>
        </a:lnRef>
        <a:fillRef idx="0">
          <a:schemeClr val="accent3"/>
        </a:fillRef>
        <a:effectRef idx="2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290278" y="2198237"/>
        <a:ext cx="20015" cy="20015"/>
      </dsp:txXfrm>
    </dsp:sp>
    <dsp:sp modelId="{170BF157-143B-444D-8F6E-D378A868FC99}">
      <dsp:nvSpPr>
        <dsp:cNvPr id="0" name=""/>
        <dsp:cNvSpPr/>
      </dsp:nvSpPr>
      <dsp:spPr>
        <a:xfrm>
          <a:off x="754136" y="1248666"/>
          <a:ext cx="1386594" cy="1386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 Support Services and Co-Curricular </a:t>
          </a:r>
          <a:r>
            <a:rPr lang="en-US" sz="1300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Opps</a:t>
          </a:r>
          <a:r>
            <a:rPr lang="en-US" sz="130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957198" y="1451728"/>
        <a:ext cx="980470" cy="980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FC3B2-F347-44C1-9722-843B685D2B03}">
      <dsp:nvSpPr>
        <dsp:cNvPr id="0" name=""/>
        <dsp:cNvSpPr/>
      </dsp:nvSpPr>
      <dsp:spPr>
        <a:xfrm>
          <a:off x="60002" y="433756"/>
          <a:ext cx="2018121" cy="680625"/>
        </a:xfrm>
        <a:prstGeom prst="round2Diag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Experience Programs</a:t>
          </a:r>
          <a:endParaRPr lang="en-US" sz="2200" kern="1200" dirty="0"/>
        </a:p>
      </dsp:txBody>
      <dsp:txXfrm>
        <a:off x="93227" y="466981"/>
        <a:ext cx="1951671" cy="614175"/>
      </dsp:txXfrm>
    </dsp:sp>
    <dsp:sp modelId="{FFCB7659-18FA-4970-A127-890F073D3A73}">
      <dsp:nvSpPr>
        <dsp:cNvPr id="0" name=""/>
        <dsp:cNvSpPr/>
      </dsp:nvSpPr>
      <dsp:spPr>
        <a:xfrm>
          <a:off x="2080096" y="104078"/>
          <a:ext cx="403624" cy="133998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942115-6B5C-4910-9B86-1ABD8B665849}">
      <dsp:nvSpPr>
        <dsp:cNvPr id="0" name=""/>
        <dsp:cNvSpPr/>
      </dsp:nvSpPr>
      <dsp:spPr>
        <a:xfrm>
          <a:off x="2583194" y="104078"/>
          <a:ext cx="5489289" cy="133998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First Year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included Freshman Convocation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Developing Sophomore Year Experience program</a:t>
          </a:r>
          <a:endParaRPr lang="en-US" sz="2200" kern="1200" dirty="0"/>
        </a:p>
      </dsp:txBody>
      <dsp:txXfrm>
        <a:off x="2583194" y="104078"/>
        <a:ext cx="5489289" cy="1339980"/>
      </dsp:txXfrm>
    </dsp:sp>
    <dsp:sp modelId="{27E8EE5D-3448-4FC3-A3DB-717D5A02D581}">
      <dsp:nvSpPr>
        <dsp:cNvPr id="0" name=""/>
        <dsp:cNvSpPr/>
      </dsp:nvSpPr>
      <dsp:spPr>
        <a:xfrm>
          <a:off x="60002" y="1727446"/>
          <a:ext cx="2018121" cy="435600"/>
        </a:xfrm>
        <a:prstGeom prst="round2Diag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Allocate Funding</a:t>
          </a:r>
          <a:endParaRPr lang="en-US" sz="2200" kern="1200" dirty="0" smtClean="0"/>
        </a:p>
      </dsp:txBody>
      <dsp:txXfrm>
        <a:off x="81266" y="1748710"/>
        <a:ext cx="1975593" cy="393072"/>
      </dsp:txXfrm>
    </dsp:sp>
    <dsp:sp modelId="{6FEDA17F-7C4B-48B2-A6D5-AE180C80CD76}">
      <dsp:nvSpPr>
        <dsp:cNvPr id="0" name=""/>
        <dsp:cNvSpPr/>
      </dsp:nvSpPr>
      <dsp:spPr>
        <a:xfrm>
          <a:off x="2080096" y="1523258"/>
          <a:ext cx="403624" cy="8439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32834-7606-46DF-9492-864E376DEFD6}">
      <dsp:nvSpPr>
        <dsp:cNvPr id="0" name=""/>
        <dsp:cNvSpPr/>
      </dsp:nvSpPr>
      <dsp:spPr>
        <a:xfrm>
          <a:off x="2583194" y="1523258"/>
          <a:ext cx="5489289" cy="8439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Additional professional advisor positions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Student/faculty academic mentoring</a:t>
          </a:r>
        </a:p>
      </dsp:txBody>
      <dsp:txXfrm>
        <a:off x="2583194" y="1523258"/>
        <a:ext cx="5489289" cy="843975"/>
      </dsp:txXfrm>
    </dsp:sp>
    <dsp:sp modelId="{1976B7CA-E14A-47F2-A16E-DD00B98C49A8}">
      <dsp:nvSpPr>
        <dsp:cNvPr id="0" name=""/>
        <dsp:cNvSpPr/>
      </dsp:nvSpPr>
      <dsp:spPr>
        <a:xfrm>
          <a:off x="60004" y="2466852"/>
          <a:ext cx="2020093" cy="435600"/>
        </a:xfrm>
        <a:prstGeom prst="round2Diag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Reporting system </a:t>
          </a:r>
        </a:p>
      </dsp:txBody>
      <dsp:txXfrm>
        <a:off x="81268" y="2488116"/>
        <a:ext cx="1977565" cy="393072"/>
      </dsp:txXfrm>
    </dsp:sp>
    <dsp:sp modelId="{6810EC44-9E9C-4FF7-9896-376F48D1821C}">
      <dsp:nvSpPr>
        <dsp:cNvPr id="0" name=""/>
        <dsp:cNvSpPr/>
      </dsp:nvSpPr>
      <dsp:spPr>
        <a:xfrm>
          <a:off x="2082070" y="2446433"/>
          <a:ext cx="404018" cy="4764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934104-2277-4F98-A650-9C175A99D949}">
      <dsp:nvSpPr>
        <dsp:cNvPr id="0" name=""/>
        <dsp:cNvSpPr/>
      </dsp:nvSpPr>
      <dsp:spPr>
        <a:xfrm>
          <a:off x="2585719" y="2446433"/>
          <a:ext cx="5494655" cy="47643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Midterm grade </a:t>
          </a:r>
        </a:p>
      </dsp:txBody>
      <dsp:txXfrm>
        <a:off x="2585719" y="2446433"/>
        <a:ext cx="5494655" cy="476437"/>
      </dsp:txXfrm>
    </dsp:sp>
    <dsp:sp modelId="{65A8C57E-6E04-470C-9156-E7D06E4120EF}">
      <dsp:nvSpPr>
        <dsp:cNvPr id="0" name=""/>
        <dsp:cNvSpPr/>
      </dsp:nvSpPr>
      <dsp:spPr>
        <a:xfrm>
          <a:off x="59946" y="3002071"/>
          <a:ext cx="2018121" cy="680625"/>
        </a:xfrm>
        <a:prstGeom prst="round2Diag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Flexible scheduling</a:t>
          </a:r>
          <a:endParaRPr lang="en-US" sz="2200" kern="1200" dirty="0" smtClean="0"/>
        </a:p>
      </dsp:txBody>
      <dsp:txXfrm>
        <a:off x="93171" y="3035296"/>
        <a:ext cx="1951671" cy="614175"/>
      </dsp:txXfrm>
    </dsp:sp>
    <dsp:sp modelId="{D7D47573-B5D9-46DB-A11B-29FA84F4EC7D}">
      <dsp:nvSpPr>
        <dsp:cNvPr id="0" name=""/>
        <dsp:cNvSpPr/>
      </dsp:nvSpPr>
      <dsp:spPr>
        <a:xfrm>
          <a:off x="2080036" y="3002071"/>
          <a:ext cx="403624" cy="680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D32A99-BE70-4BC6-A24F-440DF87DFB34}">
      <dsp:nvSpPr>
        <dsp:cNvPr id="0" name=""/>
        <dsp:cNvSpPr/>
      </dsp:nvSpPr>
      <dsp:spPr>
        <a:xfrm>
          <a:off x="2583194" y="3002071"/>
          <a:ext cx="5489289" cy="6806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Expand online and offsite course offerings</a:t>
          </a:r>
          <a:endParaRPr lang="en-US" sz="2200" kern="1200" dirty="0" smtClean="0"/>
        </a:p>
      </dsp:txBody>
      <dsp:txXfrm>
        <a:off x="2583194" y="3002071"/>
        <a:ext cx="5489289" cy="680625"/>
      </dsp:txXfrm>
    </dsp:sp>
    <dsp:sp modelId="{0BAD9299-4AC0-4DD6-A024-B0B15DC25E2E}">
      <dsp:nvSpPr>
        <dsp:cNvPr id="0" name=""/>
        <dsp:cNvSpPr/>
      </dsp:nvSpPr>
      <dsp:spPr>
        <a:xfrm>
          <a:off x="60002" y="3761896"/>
          <a:ext cx="2018121" cy="680625"/>
        </a:xfrm>
        <a:prstGeom prst="round2Diag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smtClean="0"/>
            <a:t>Identify at-risk students</a:t>
          </a:r>
          <a:endParaRPr lang="en-US" sz="2200" kern="1200" dirty="0" smtClean="0"/>
        </a:p>
      </dsp:txBody>
      <dsp:txXfrm>
        <a:off x="93227" y="3795121"/>
        <a:ext cx="1951671" cy="614175"/>
      </dsp:txXfrm>
    </dsp:sp>
    <dsp:sp modelId="{6D2A4B47-AF71-4507-A321-22A3BC2BEFFE}">
      <dsp:nvSpPr>
        <dsp:cNvPr id="0" name=""/>
        <dsp:cNvSpPr/>
      </dsp:nvSpPr>
      <dsp:spPr>
        <a:xfrm>
          <a:off x="2080096" y="3761896"/>
          <a:ext cx="403624" cy="680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70A494-A26E-4569-A189-F85FE4822294}">
      <dsp:nvSpPr>
        <dsp:cNvPr id="0" name=""/>
        <dsp:cNvSpPr/>
      </dsp:nvSpPr>
      <dsp:spPr>
        <a:xfrm>
          <a:off x="2583194" y="3761896"/>
          <a:ext cx="5489289" cy="68062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Upon enrollment </a:t>
          </a:r>
        </a:p>
      </dsp:txBody>
      <dsp:txXfrm>
        <a:off x="2583194" y="3761896"/>
        <a:ext cx="5489289" cy="6806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48B49-2FF7-42EB-8AD2-335D1710BB40}">
      <dsp:nvSpPr>
        <dsp:cNvPr id="0" name=""/>
        <dsp:cNvSpPr/>
      </dsp:nvSpPr>
      <dsp:spPr>
        <a:xfrm>
          <a:off x="61353" y="259687"/>
          <a:ext cx="1936237" cy="618750"/>
        </a:xfrm>
        <a:prstGeom prst="round2Diag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Student programs &amp; services</a:t>
          </a:r>
        </a:p>
      </dsp:txBody>
      <dsp:txXfrm>
        <a:off x="91558" y="289892"/>
        <a:ext cx="1875827" cy="558340"/>
      </dsp:txXfrm>
    </dsp:sp>
    <dsp:sp modelId="{632167DF-610B-4739-9882-BBE5B50077F1}">
      <dsp:nvSpPr>
        <dsp:cNvPr id="0" name=""/>
        <dsp:cNvSpPr/>
      </dsp:nvSpPr>
      <dsp:spPr>
        <a:xfrm>
          <a:off x="1999484" y="259687"/>
          <a:ext cx="387247" cy="618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D0FB57-F4E4-43E1-A6CB-A75739B97A60}">
      <dsp:nvSpPr>
        <dsp:cNvPr id="0" name=""/>
        <dsp:cNvSpPr/>
      </dsp:nvSpPr>
      <dsp:spPr>
        <a:xfrm>
          <a:off x="2482169" y="259687"/>
          <a:ext cx="5266566" cy="618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Expanding and improving</a:t>
          </a:r>
          <a:endParaRPr lang="en-US" sz="2000" kern="1200" dirty="0" smtClean="0"/>
        </a:p>
      </dsp:txBody>
      <dsp:txXfrm>
        <a:off x="2482169" y="259687"/>
        <a:ext cx="5266566" cy="618750"/>
      </dsp:txXfrm>
    </dsp:sp>
    <dsp:sp modelId="{9DFC26A8-C867-4963-A1D9-DA145100BDA2}">
      <dsp:nvSpPr>
        <dsp:cNvPr id="0" name=""/>
        <dsp:cNvSpPr/>
      </dsp:nvSpPr>
      <dsp:spPr>
        <a:xfrm>
          <a:off x="61353" y="950437"/>
          <a:ext cx="1936237" cy="618750"/>
        </a:xfrm>
        <a:prstGeom prst="round2Diag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Undergrad Research Grants</a:t>
          </a:r>
          <a:endParaRPr lang="en-US" sz="2000" kern="1200" dirty="0" smtClean="0"/>
        </a:p>
      </dsp:txBody>
      <dsp:txXfrm>
        <a:off x="91558" y="980642"/>
        <a:ext cx="1875827" cy="558340"/>
      </dsp:txXfrm>
    </dsp:sp>
    <dsp:sp modelId="{2548BB4E-07A7-4643-987B-CFA184ADCAFB}">
      <dsp:nvSpPr>
        <dsp:cNvPr id="0" name=""/>
        <dsp:cNvSpPr/>
      </dsp:nvSpPr>
      <dsp:spPr>
        <a:xfrm>
          <a:off x="1999484" y="950437"/>
          <a:ext cx="387247" cy="618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41554-DB58-4FE2-B2BB-8876A7D912ED}">
      <dsp:nvSpPr>
        <dsp:cNvPr id="0" name=""/>
        <dsp:cNvSpPr/>
      </dsp:nvSpPr>
      <dsp:spPr>
        <a:xfrm>
          <a:off x="2485955" y="950437"/>
          <a:ext cx="5266566" cy="618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Total of $18,719 awarded to 77 students</a:t>
          </a:r>
        </a:p>
      </dsp:txBody>
      <dsp:txXfrm>
        <a:off x="2485955" y="950437"/>
        <a:ext cx="5266566" cy="618750"/>
      </dsp:txXfrm>
    </dsp:sp>
    <dsp:sp modelId="{38788686-630F-413B-B4E9-8467BDE7E3C6}">
      <dsp:nvSpPr>
        <dsp:cNvPr id="0" name=""/>
        <dsp:cNvSpPr/>
      </dsp:nvSpPr>
      <dsp:spPr>
        <a:xfrm>
          <a:off x="61353" y="1641187"/>
          <a:ext cx="1936237" cy="618750"/>
        </a:xfrm>
        <a:prstGeom prst="round2Diag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smtClean="0"/>
            <a:t>Undergrad Research Day</a:t>
          </a:r>
          <a:endParaRPr lang="en-US" sz="2000" kern="1200" dirty="0" smtClean="0"/>
        </a:p>
      </dsp:txBody>
      <dsp:txXfrm>
        <a:off x="91558" y="1671392"/>
        <a:ext cx="1875827" cy="558340"/>
      </dsp:txXfrm>
    </dsp:sp>
    <dsp:sp modelId="{66BEA6C8-081E-43C0-AF7E-16E4E0209CFB}">
      <dsp:nvSpPr>
        <dsp:cNvPr id="0" name=""/>
        <dsp:cNvSpPr/>
      </dsp:nvSpPr>
      <dsp:spPr>
        <a:xfrm>
          <a:off x="1999484" y="1641187"/>
          <a:ext cx="387247" cy="618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D5D9F-5FD3-42B2-9B8D-F8E178C58473}">
      <dsp:nvSpPr>
        <dsp:cNvPr id="0" name=""/>
        <dsp:cNvSpPr/>
      </dsp:nvSpPr>
      <dsp:spPr>
        <a:xfrm>
          <a:off x="2482169" y="1641187"/>
          <a:ext cx="5266566" cy="61875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177 students and 44 faculty mentors</a:t>
          </a:r>
        </a:p>
      </dsp:txBody>
      <dsp:txXfrm>
        <a:off x="2482169" y="1641187"/>
        <a:ext cx="5266566" cy="618750"/>
      </dsp:txXfrm>
    </dsp:sp>
    <dsp:sp modelId="{D4D00B9B-246B-4D9C-8BF0-2A73E1CDB8ED}">
      <dsp:nvSpPr>
        <dsp:cNvPr id="0" name=""/>
        <dsp:cNvSpPr/>
      </dsp:nvSpPr>
      <dsp:spPr>
        <a:xfrm>
          <a:off x="63247" y="2796000"/>
          <a:ext cx="1936237" cy="618750"/>
        </a:xfrm>
        <a:prstGeom prst="round2Diag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Academic Programs</a:t>
          </a:r>
        </a:p>
      </dsp:txBody>
      <dsp:txXfrm>
        <a:off x="93452" y="2826205"/>
        <a:ext cx="1875827" cy="558340"/>
      </dsp:txXfrm>
    </dsp:sp>
    <dsp:sp modelId="{CB8E6E81-CFA8-4FD7-816C-9CC5EA2C9328}">
      <dsp:nvSpPr>
        <dsp:cNvPr id="0" name=""/>
        <dsp:cNvSpPr/>
      </dsp:nvSpPr>
      <dsp:spPr>
        <a:xfrm>
          <a:off x="1999484" y="2331937"/>
          <a:ext cx="387247" cy="15468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5042FD-BB3A-42B7-A127-235164812446}">
      <dsp:nvSpPr>
        <dsp:cNvPr id="0" name=""/>
        <dsp:cNvSpPr/>
      </dsp:nvSpPr>
      <dsp:spPr>
        <a:xfrm>
          <a:off x="2482169" y="2331937"/>
          <a:ext cx="5266566" cy="15468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Expand </a:t>
          </a:r>
          <a:endParaRPr lang="en-US" sz="2000" kern="1200" dirty="0" smtClean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Study abroad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Honors Program: 75% increase in students in 2009-2010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Servant Leadership program</a:t>
          </a:r>
        </a:p>
      </dsp:txBody>
      <dsp:txXfrm>
        <a:off x="2482169" y="2331937"/>
        <a:ext cx="5266566" cy="1546875"/>
      </dsp:txXfrm>
    </dsp:sp>
    <dsp:sp modelId="{671E3B8C-44BD-47DE-95EB-35A19F426F14}">
      <dsp:nvSpPr>
        <dsp:cNvPr id="0" name=""/>
        <dsp:cNvSpPr/>
      </dsp:nvSpPr>
      <dsp:spPr>
        <a:xfrm>
          <a:off x="61353" y="3950812"/>
          <a:ext cx="1936237" cy="742500"/>
        </a:xfrm>
        <a:prstGeom prst="round2Diag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Increase Applicants</a:t>
          </a:r>
        </a:p>
      </dsp:txBody>
      <dsp:txXfrm>
        <a:off x="97599" y="3987058"/>
        <a:ext cx="1863745" cy="670008"/>
      </dsp:txXfrm>
    </dsp:sp>
    <dsp:sp modelId="{CCDB8389-48BF-4786-848E-F9D4F1575A03}">
      <dsp:nvSpPr>
        <dsp:cNvPr id="0" name=""/>
        <dsp:cNvSpPr/>
      </dsp:nvSpPr>
      <dsp:spPr>
        <a:xfrm>
          <a:off x="1999484" y="3950812"/>
          <a:ext cx="387247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FB5E61-4047-4BD7-86C0-3C98C1FA55E6}">
      <dsp:nvSpPr>
        <dsp:cNvPr id="0" name=""/>
        <dsp:cNvSpPr/>
      </dsp:nvSpPr>
      <dsp:spPr>
        <a:xfrm>
          <a:off x="2482169" y="3950812"/>
          <a:ext cx="5266566" cy="7425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From statewide pool of academically qualified students</a:t>
          </a:r>
        </a:p>
      </dsp:txBody>
      <dsp:txXfrm>
        <a:off x="2482169" y="3950812"/>
        <a:ext cx="5266566" cy="74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97F6F-EA93-41A6-B116-0D243AC7BFF6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DA333-9329-4AF7-9BE3-4CB9A8FB3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72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199DB-EC3B-44A9-A8E9-4896D424E184}" type="datetimeFigureOut">
              <a:rPr lang="en-US" smtClean="0"/>
              <a:t>10/29/2012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4E97A-51B6-46B0-9DAB-D8C1EB71C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0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13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 &amp; Nicole adds Tee shirts,</a:t>
            </a:r>
            <a:r>
              <a:rPr lang="en-US" baseline="0" dirty="0" smtClean="0"/>
              <a:t> yard signs, RA’s were key, first year experience</a:t>
            </a:r>
          </a:p>
          <a:p>
            <a:r>
              <a:rPr lang="en-US" baseline="0" dirty="0" smtClean="0"/>
              <a:t>Sue explain what worked and what didn’t @ GVSU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2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Sue/Both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10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Sue/Both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92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125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195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Sue/Both</a:t>
            </a:r>
          </a:p>
          <a:p>
            <a:r>
              <a:rPr lang="en-US" dirty="0" smtClean="0"/>
              <a:t>Participation</a:t>
            </a:r>
            <a:r>
              <a:rPr lang="en-US" baseline="0" dirty="0" smtClean="0"/>
              <a:t> increase noted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21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55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93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F9BF-1500-40C8-B689-67C5E97AD4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36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473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F9BF-1500-40C8-B689-67C5E97AD4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13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F9BF-1500-40C8-B689-67C5E97AD4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861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F9BF-1500-40C8-B689-67C5E97AD4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609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-128"/>
              </a:rPr>
              <a:t>(takes a village)?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F9BF-1500-40C8-B689-67C5E97AD4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169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724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4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</a:t>
            </a:r>
          </a:p>
          <a:p>
            <a:r>
              <a:rPr lang="en-US" dirty="0" smtClean="0"/>
              <a:t>Nicole – discuss admission requirements,</a:t>
            </a:r>
            <a:r>
              <a:rPr lang="en-US" baseline="0" dirty="0" smtClean="0"/>
              <a:t> surrounding area with military,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6F9BF-1500-40C8-B689-67C5E97AD4C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90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31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9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Nicole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12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7DD03-A183-4F25-9A99-9F0F9A6048A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19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71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Sue &amp;</a:t>
            </a:r>
            <a:r>
              <a:rPr lang="en-US" baseline="0" dirty="0" smtClean="0"/>
              <a:t> Nicole adds bit at end about honors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4E97A-51B6-46B0-9DAB-D8C1EB71C1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02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600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31657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12 T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THURSDAY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"/>
          <a:stretch/>
        </p:blipFill>
        <p:spPr>
          <a:xfrm>
            <a:off x="408776" y="369061"/>
            <a:ext cx="8326448" cy="569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4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HU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91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12 THU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2022571"/>
            <a:ext cx="8079971" cy="3895627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5" name="Gruppe 16"/>
          <p:cNvGrpSpPr/>
          <p:nvPr userDrawn="1"/>
        </p:nvGrpSpPr>
        <p:grpSpPr>
          <a:xfrm>
            <a:off x="0" y="786093"/>
            <a:ext cx="9144000" cy="1236478"/>
            <a:chOff x="0" y="786093"/>
            <a:chExt cx="9144000" cy="12364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794971"/>
              <a:ext cx="9144000" cy="12276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defTabSz="457200" fontAlgn="auto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Handsoverlapping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7253976" y="786093"/>
              <a:ext cx="1890024" cy="1226943"/>
            </a:xfrm>
            <a:prstGeom prst="rect">
              <a:avLst/>
            </a:prstGeom>
          </p:spPr>
        </p:pic>
      </p:grp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1034578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4400" b="1"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FR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FRI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9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2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7537317-7336-4F69-BBB6-E20A7D3C44E7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10/29/2012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0C6D64A-09D3-40C3-9883-5F4A2DFF6B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438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10FC0-5883-4F98-B12F-007B6CFC6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2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4384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198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DBB3E-4AF2-4E21-8387-145AEAEFC2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2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599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03786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9144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defTabSz="457200"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chemeClr val="accent3">
                  <a:lumMod val="50000"/>
                </a:schemeClr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+mj-lt"/>
                <a:buAutoNum type="arabicPeriod"/>
                <a:defRPr/>
              </a:pPr>
              <a:endParaRPr lang="da-DK" sz="1400" b="1" kern="0" noProof="1">
                <a:solidFill>
                  <a:sysClr val="window" lastClr="FFFFFF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57200" y="2552700"/>
            <a:ext cx="82296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77800" y="515938"/>
            <a:ext cx="4584700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177800" y="1130301"/>
            <a:ext cx="6489700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2" descr="http://ur.columbusstate.edu/logos/images/CSU_logo_horz2/CSU_logo_horz2_small_color_for_light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72200"/>
            <a:ext cx="26193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115050"/>
            <a:ext cx="190272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83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18388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/>
          <a:lstStyle>
            <a:lvl1pPr>
              <a:defRPr sz="3600" b="0" i="0">
                <a:solidFill>
                  <a:srgbClr val="FFFFFF"/>
                </a:solidFill>
                <a:latin typeface="Gotham Medium"/>
                <a:cs typeface="Gotham Medium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370676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40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848599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276600"/>
            <a:ext cx="7866611" cy="500732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711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uesda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TUESDAY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09601" y="5500255"/>
            <a:ext cx="7924800" cy="50073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80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160204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UES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7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WE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WEDNESDAY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WE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6829" y="338675"/>
            <a:ext cx="8021782" cy="729971"/>
          </a:xfrm>
          <a:prstGeom prst="rect">
            <a:avLst/>
          </a:prstGeom>
        </p:spPr>
        <p:txBody>
          <a:bodyPr anchor="t"/>
          <a:lstStyle>
            <a:lvl1pPr algn="l">
              <a:defRPr sz="3600" b="0" cap="none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6829" y="1371599"/>
            <a:ext cx="8079971" cy="4546599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B20838"/>
              </a:buClr>
              <a:buFont typeface="Wingdings" pitchFamily="2" charset="2"/>
              <a:buChar char="§"/>
              <a:defRPr sz="30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914400" indent="-457200">
              <a:buClr>
                <a:srgbClr val="B20838"/>
              </a:buClr>
              <a:buFont typeface="Wingdings" pitchFamily="2" charset="2"/>
              <a:buChar char="§"/>
              <a:defRPr sz="27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257300" indent="-342900">
              <a:buClr>
                <a:srgbClr val="B20838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714500" indent="-342900">
              <a:buClr>
                <a:srgbClr val="B20838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114550" indent="-285750">
              <a:buClr>
                <a:srgbClr val="B20838"/>
              </a:buClr>
              <a:buFont typeface="Wingdings" pitchFamily="2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7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12 T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514600"/>
            <a:ext cx="7866612" cy="905924"/>
          </a:xfrm>
          <a:prstGeom prst="rect">
            <a:avLst/>
          </a:prstGeom>
        </p:spPr>
        <p:txBody>
          <a:bodyPr anchor="t"/>
          <a:lstStyle>
            <a:lvl1pPr algn="l">
              <a:defRPr sz="6000" b="1" cap="none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3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2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93" r:id="rId10"/>
    <p:sldLayoutId id="2147483682" r:id="rId11"/>
    <p:sldLayoutId id="2147483692" r:id="rId12"/>
    <p:sldLayoutId id="2147483683" r:id="rId13"/>
    <p:sldLayoutId id="2147483684" r:id="rId14"/>
    <p:sldLayoutId id="2147483685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4" r:id="rId2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1.wdp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EDUCAUSE</a:t>
            </a:r>
            <a:r>
              <a:rPr lang="en-US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2012        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4800" dirty="0" smtClean="0"/>
              <a:t>ANNUAL CONFERENCE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0" y="5500688"/>
            <a:ext cx="8991600" cy="500062"/>
          </a:xfrm>
          <a:prstGeom prst="rect">
            <a:avLst/>
          </a:prstGeom>
        </p:spPr>
        <p:txBody>
          <a:bodyPr/>
          <a:lstStyle/>
          <a:p>
            <a:pPr marL="0" indent="0" algn="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November 9, 2012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01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Adoption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223544"/>
            <a:ext cx="5946371" cy="454659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Executive support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President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Provost’s Office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Institutional Analysis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Implementation &amp; Oversight Team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Advising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Honors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Housing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Information Technology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34200" y="457200"/>
            <a:ext cx="1712104" cy="1731543"/>
            <a:chOff x="4764895" y="-685800"/>
            <a:chExt cx="1712104" cy="1731543"/>
          </a:xfrm>
        </p:grpSpPr>
        <p:sp>
          <p:nvSpPr>
            <p:cNvPr id="8" name="Rounded Rectangle 7"/>
            <p:cNvSpPr/>
            <p:nvPr/>
          </p:nvSpPr>
          <p:spPr>
            <a:xfrm>
              <a:off x="4764895" y="-685800"/>
              <a:ext cx="1712104" cy="1731543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4848473" y="-602223"/>
              <a:ext cx="1544948" cy="1564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Top Down</a:t>
              </a:r>
              <a:endParaRPr lang="en-US" sz="3200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</p:grpSp>
      <p:sp>
        <p:nvSpPr>
          <p:cNvPr id="10" name="Right Arrow 9"/>
          <p:cNvSpPr/>
          <p:nvPr/>
        </p:nvSpPr>
        <p:spPr>
          <a:xfrm rot="5400000">
            <a:off x="7258057" y="2069109"/>
            <a:ext cx="1064391" cy="1284610"/>
          </a:xfrm>
          <a:prstGeom prst="rightArrow">
            <a:avLst>
              <a:gd name="adj1" fmla="val 75000"/>
              <a:gd name="adj2" fmla="val 5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ight Arrow 10"/>
          <p:cNvSpPr/>
          <p:nvPr/>
        </p:nvSpPr>
        <p:spPr>
          <a:xfrm rot="16200000">
            <a:off x="7267583" y="3133501"/>
            <a:ext cx="1064391" cy="1284610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lnRef>
          <a:fillRef idx="1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fillRef>
          <a:effectRef idx="0"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6943726" y="4038600"/>
            <a:ext cx="1712104" cy="1904137"/>
            <a:chOff x="4764895" y="2702525"/>
            <a:chExt cx="1712104" cy="1904137"/>
          </a:xfrm>
        </p:grpSpPr>
        <p:sp>
          <p:nvSpPr>
            <p:cNvPr id="13" name="Rounded Rectangle 12"/>
            <p:cNvSpPr/>
            <p:nvPr/>
          </p:nvSpPr>
          <p:spPr>
            <a:xfrm>
              <a:off x="4764895" y="2702525"/>
              <a:ext cx="1712104" cy="1731543"/>
            </a:xfrm>
            <a:prstGeom prst="roundRect">
              <a:avLst/>
            </a:prstGeom>
            <a:blipFill dpi="0" rotWithShape="0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858" b="97371" l="381" r="99048">
                            <a14:foregroundMark x1="57714" y1="81928" x2="57714" y2="81928"/>
                            <a14:foregroundMark x1="81048" y1="76561" x2="11429" y2="78204"/>
                            <a14:foregroundMark x1="99048" y1="70099" x2="476" y2="63746"/>
                            <a14:foregroundMark x1="95048" y1="97371" x2="476" y2="88828"/>
                            <a14:foregroundMark x1="95048" y1="62103" x2="952" y2="621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848473" y="3042275"/>
              <a:ext cx="1544948" cy="15643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60960" rIns="121920" bIns="6096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</a:rPr>
                <a:t>Bottom Up</a:t>
              </a:r>
              <a:endParaRPr lang="en-US" sz="3200" b="1" kern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010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Targeted Communication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79971" cy="3657601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Email: Students, Parents, Faculty teaching 1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st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and 2</a:t>
            </a:r>
            <a:r>
              <a:rPr lang="en-US" baseline="30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nd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year courses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Meetings: Student Senate, Select Faculty/Staff, Advisors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Advertising: Football game, Buttons, Signs, Campus Life Night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Incentives: Housing competition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First Year Experience – Course Involvement</a:t>
            </a:r>
          </a:p>
        </p:txBody>
      </p:sp>
    </p:spTree>
    <p:extLst>
      <p:ext uri="{BB962C8B-B14F-4D97-AF65-F5344CB8AC3E}">
        <p14:creationId xmlns:p14="http://schemas.microsoft.com/office/powerpoint/2010/main" val="274968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Technology Enabled Integration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6829" y="1371599"/>
            <a:ext cx="3888971" cy="2133601"/>
          </a:xfrm>
        </p:spPr>
        <p:txBody>
          <a:bodyPr/>
          <a:lstStyle/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SIS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Historical 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Student feedback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Institutional feedback</a:t>
            </a:r>
          </a:p>
          <a:p>
            <a:pPr marL="0" indent="0">
              <a:buNone/>
            </a:pPr>
            <a:endParaRPr lang="en-US" sz="27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27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10400" y="5105400"/>
            <a:ext cx="18288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accent5">
                    <a:lumMod val="75000"/>
                  </a:schemeClr>
                </a:solidFill>
              </a:rPr>
              <a:t>Leads to…</a:t>
            </a:r>
            <a:endParaRPr lang="en-US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3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Connections to Students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6829" y="1371599"/>
            <a:ext cx="3279371" cy="2971801"/>
          </a:xfrm>
        </p:spPr>
        <p:txBody>
          <a:bodyPr/>
          <a:lstStyle/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Housing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Advising Centers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Special Programs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Faculty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Staff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Counseling</a:t>
            </a:r>
            <a:endParaRPr lang="en-US" sz="27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489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01539049"/>
              </p:ext>
            </p:extLst>
          </p:nvPr>
        </p:nvGraphicFramePr>
        <p:xfrm>
          <a:off x="1219200" y="1038175"/>
          <a:ext cx="6324600" cy="4653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82237" y="228600"/>
            <a:ext cx="8021782" cy="729971"/>
          </a:xfrm>
          <a:prstGeom prst="rect">
            <a:avLst/>
          </a:prstGeo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Mapping Resources to Students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097183" y="2021499"/>
            <a:ext cx="801139" cy="2457868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840259" y="2174317"/>
            <a:ext cx="551930" cy="2321483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98322" y="5181600"/>
            <a:ext cx="838200" cy="0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735753" y="3564967"/>
            <a:ext cx="220633" cy="1007033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956386" y="1966548"/>
            <a:ext cx="895350" cy="457200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934989" y="1907617"/>
            <a:ext cx="838200" cy="533400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696989" y="3501119"/>
            <a:ext cx="304800" cy="914400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953789" y="2634971"/>
            <a:ext cx="2639983" cy="0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831128" y="3365151"/>
            <a:ext cx="2018261" cy="1676401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744239" y="3441352"/>
            <a:ext cx="2190750" cy="1600200"/>
          </a:xfrm>
          <a:prstGeom prst="straightConnector1">
            <a:avLst/>
          </a:prstGeom>
          <a:ln w="28575">
            <a:solidFill>
              <a:srgbClr val="92D050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0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Supporting Retention through Collaboration</a:t>
            </a:r>
            <a:b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</a:b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Other Efforts: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08375"/>
              </p:ext>
            </p:extLst>
          </p:nvPr>
        </p:nvGraphicFramePr>
        <p:xfrm>
          <a:off x="606425" y="1371600"/>
          <a:ext cx="8080375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572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23811" cy="729971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Supporting Retention through Collaboration</a:t>
            </a:r>
            <a:b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Other Efforts: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304835651"/>
              </p:ext>
            </p:extLst>
          </p:nvPr>
        </p:nvGraphicFramePr>
        <p:xfrm>
          <a:off x="609600" y="1143000"/>
          <a:ext cx="7752522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81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27304"/>
            <a:ext cx="8021782" cy="729971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Measurable Outcomes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7609"/>
              </p:ext>
            </p:extLst>
          </p:nvPr>
        </p:nvGraphicFramePr>
        <p:xfrm>
          <a:off x="533400" y="1981200"/>
          <a:ext cx="8080374" cy="187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3458"/>
                <a:gridCol w="2693458"/>
                <a:gridCol w="269345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marL="104216" marR="1042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</a:t>
                      </a:r>
                      <a:endParaRPr lang="en-US" dirty="0"/>
                    </a:p>
                  </a:txBody>
                  <a:tcPr marL="104216" marR="1042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Participation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 marL="104216" marR="104216"/>
                </a:tc>
              </a:tr>
              <a:tr h="391160">
                <a:tc>
                  <a:txBody>
                    <a:bodyPr/>
                    <a:lstStyle/>
                    <a:p>
                      <a:r>
                        <a:rPr lang="en-US" dirty="0" smtClean="0"/>
                        <a:t>2009-10</a:t>
                      </a:r>
                      <a:endParaRPr lang="en-US" dirty="0"/>
                    </a:p>
                  </a:txBody>
                  <a:tcPr marL="104216" marR="1042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4797 students</a:t>
                      </a:r>
                      <a:endParaRPr lang="en-US" dirty="0"/>
                    </a:p>
                  </a:txBody>
                  <a:tcPr marL="104216" marR="1042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 marL="104216" marR="1042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2010-11</a:t>
                      </a:r>
                      <a:endParaRPr lang="en-US" dirty="0"/>
                    </a:p>
                  </a:txBody>
                  <a:tcPr marL="104216" marR="1042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4598 students</a:t>
                      </a:r>
                      <a:endParaRPr lang="en-US" dirty="0"/>
                    </a:p>
                  </a:txBody>
                  <a:tcPr marL="104216" marR="1042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 marL="104216" marR="1042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2011-12</a:t>
                      </a:r>
                      <a:endParaRPr lang="en-US" dirty="0"/>
                    </a:p>
                  </a:txBody>
                  <a:tcPr marL="104216" marR="1042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5186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 marL="104216" marR="1042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 marL="104216" marR="104216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2012-13</a:t>
                      </a:r>
                      <a:endParaRPr lang="en-US" dirty="0"/>
                    </a:p>
                  </a:txBody>
                  <a:tcPr marL="104216" marR="1042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5223 students</a:t>
                      </a:r>
                      <a:endParaRPr lang="en-US" dirty="0"/>
                    </a:p>
                  </a:txBody>
                  <a:tcPr marL="104216" marR="10421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 marL="104216" marR="104216"/>
                </a:tc>
              </a:tr>
            </a:tbl>
          </a:graphicData>
        </a:graphic>
      </p:graphicFrame>
      <p:graphicFrame>
        <p:nvGraphicFramePr>
          <p:cNvPr id="4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755059"/>
              </p:ext>
            </p:extLst>
          </p:nvPr>
        </p:nvGraphicFramePr>
        <p:xfrm>
          <a:off x="533400" y="4572000"/>
          <a:ext cx="80772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/>
                <a:gridCol w="2692400"/>
                <a:gridCol w="2692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Participation</a:t>
                      </a:r>
                      <a:r>
                        <a:rPr lang="en-US" baseline="0" dirty="0" smtClean="0"/>
                        <a:t> 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2011-12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1474</a:t>
                      </a:r>
                      <a:r>
                        <a:rPr lang="en-US" baseline="0" dirty="0" smtClean="0"/>
                        <a:t>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44.1%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1319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ur.columbusstate.edu/logos/images/CSU_logo_horz2/CSU_logo_horz2_small_color_for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26193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orzines\AppData\Local\Microsoft\Windows\Temporary Internet Files\Content.IE5\EUZR76RO\Bluemarktop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1601626" cy="89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50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Measurable Outcomes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At-Risk students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Early Alert Referral process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Housing programs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Retention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Student Success</a:t>
            </a:r>
            <a:endParaRPr lang="en-US" sz="27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48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Lessons Learned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Technology provides vehicle for quick decision making matters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Traditional methods not enough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Personalization for student that could not be achieved without technology tool</a:t>
            </a:r>
          </a:p>
          <a:p>
            <a:r>
              <a:rPr lang="en-US" sz="27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Effort = Results</a:t>
            </a:r>
            <a:endParaRPr lang="en-US" sz="27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92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866612" cy="1447800"/>
          </a:xfrm>
        </p:spPr>
        <p:txBody>
          <a:bodyPr/>
          <a:lstStyle/>
          <a:p>
            <a:pPr algn="ctr"/>
            <a:r>
              <a:rPr lang="en-US" sz="4400" b="1" dirty="0" smtClean="0">
                <a:latin typeface="+mn-lt"/>
              </a:rPr>
              <a:t>Supporting Student Success and Retention on Campus</a:t>
            </a:r>
            <a:endParaRPr lang="en-US" sz="4400" b="1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7239000" y="5562600"/>
            <a:ext cx="1905000" cy="36671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</a:rPr>
              <a:t>November 9, 2012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4294967295"/>
          </p:nvPr>
        </p:nvSpPr>
        <p:spPr>
          <a:xfrm>
            <a:off x="1676400" y="3048000"/>
            <a:ext cx="5715000" cy="1019175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Nicole de </a:t>
            </a:r>
            <a:r>
              <a:rPr lang="en-US" sz="2400" dirty="0" err="1" smtClean="0">
                <a:solidFill>
                  <a:schemeClr val="bg1"/>
                </a:solidFill>
                <a:latin typeface="+mn-lt"/>
              </a:rPr>
              <a:t>Vries</a:t>
            </a: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, Columbus State University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Sue Korzinek, Grand Valley State University</a:t>
            </a:r>
            <a:endParaRPr lang="en-US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 descr="http://ur.columbusstate.edu/logos/images/CSU_Logo_2/CSU_Logo_2_small_color_for_ligh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23268"/>
            <a:ext cx="767508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rzines\AppData\Local\Microsoft\Windows\Temporary Internet Files\Content.IE5\N5TQA20T\Blackmarktop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4715264"/>
            <a:ext cx="1397502" cy="78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266825" y="2895600"/>
            <a:ext cx="6629400" cy="0"/>
          </a:xfrm>
          <a:prstGeom prst="line">
            <a:avLst/>
          </a:prstGeom>
          <a:ln w="19050">
            <a:solidFill>
              <a:srgbClr val="C309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7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62200"/>
            <a:ext cx="8079971" cy="27432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Problem: </a:t>
            </a:r>
            <a:r>
              <a:rPr lang="en-US" sz="2800" dirty="0" smtClean="0"/>
              <a:t>Retention.</a:t>
            </a:r>
          </a:p>
          <a:p>
            <a:pPr marL="225425" indent="0">
              <a:buNone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Solution: </a:t>
            </a:r>
            <a:r>
              <a:rPr lang="en-US" sz="2800" dirty="0" smtClean="0"/>
              <a:t>Creating Community</a:t>
            </a:r>
          </a:p>
          <a:p>
            <a:pPr marL="225425" indent="0">
              <a:buNone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Solution: </a:t>
            </a:r>
            <a:r>
              <a:rPr lang="en-US" sz="2800" dirty="0" smtClean="0"/>
              <a:t>Identifying at risk students</a:t>
            </a:r>
          </a:p>
          <a:p>
            <a:pPr marL="463550" indent="-238125">
              <a:buNone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Solution: </a:t>
            </a:r>
            <a:r>
              <a:rPr lang="en-US" sz="2800" dirty="0" smtClean="0"/>
              <a:t>Connecting students to resources and resources to students…..</a:t>
            </a:r>
            <a:endParaRPr lang="en-US" sz="2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3999" cy="14139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Challenges &amp;</a:t>
            </a:r>
            <a:br>
              <a:rPr lang="en-US" sz="44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Potential Solutions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685800"/>
            <a:ext cx="2209800" cy="14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60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382000" cy="3843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+mn-ea"/>
                <a:cs typeface="Arial" pitchFamily="34" charset="0"/>
              </a:rPr>
              <a:t>Problem: </a:t>
            </a:r>
            <a:r>
              <a:rPr lang="en-US" dirty="0"/>
              <a:t>Student Participation</a:t>
            </a:r>
          </a:p>
          <a:p>
            <a:pPr marL="225425" indent="0">
              <a:buNone/>
            </a:pPr>
            <a:r>
              <a:rPr lang="en-U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Solution: </a:t>
            </a:r>
            <a:r>
              <a:rPr lang="en-US" dirty="0"/>
              <a:t>Critical encouragement of Faculty, </a:t>
            </a:r>
            <a:r>
              <a:rPr lang="en-US" dirty="0" smtClean="0"/>
              <a:t>Advisors, Residence Halls </a:t>
            </a:r>
          </a:p>
          <a:p>
            <a:pPr lvl="1"/>
            <a:r>
              <a:rPr lang="en-US" dirty="0" smtClean="0"/>
              <a:t>Make it part of every staff meeting</a:t>
            </a:r>
          </a:p>
          <a:p>
            <a:pPr lvl="1"/>
            <a:r>
              <a:rPr lang="en-US" dirty="0" smtClean="0"/>
              <a:t>Look at percentages</a:t>
            </a:r>
          </a:p>
          <a:p>
            <a:pPr lvl="1"/>
            <a:r>
              <a:rPr lang="en-US" dirty="0" smtClean="0"/>
              <a:t>Make it a game/contest</a:t>
            </a:r>
          </a:p>
          <a:p>
            <a:pPr lvl="1"/>
            <a:r>
              <a:rPr lang="en-US" dirty="0" smtClean="0"/>
              <a:t>Advertisement- Posters, sticky notes</a:t>
            </a:r>
          </a:p>
          <a:p>
            <a:pPr lvl="1"/>
            <a:r>
              <a:rPr lang="en-US" dirty="0" smtClean="0"/>
              <a:t>Have directors utilize non-respondent reports and send personal communications</a:t>
            </a:r>
          </a:p>
          <a:p>
            <a:pPr lvl="1"/>
            <a:r>
              <a:rPr lang="en-US" dirty="0" smtClean="0"/>
              <a:t>Generic emails in addition to Facebook, Twitter…</a:t>
            </a:r>
            <a:endParaRPr lang="en-US" dirty="0"/>
          </a:p>
          <a:p>
            <a:pPr marL="225425" indent="0">
              <a:buNone/>
            </a:pPr>
            <a:r>
              <a:rPr lang="en-US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Solution: </a:t>
            </a:r>
            <a:r>
              <a:rPr lang="en-US" dirty="0"/>
              <a:t>Requirement in some classes, or part of </a:t>
            </a:r>
            <a:r>
              <a:rPr lang="en-US" dirty="0" smtClean="0"/>
              <a:t>class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3999" cy="14139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Challenges &amp;</a:t>
            </a:r>
            <a:br>
              <a:rPr lang="en-US" sz="44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Potential Solutions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685800"/>
            <a:ext cx="2209800" cy="14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0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079971" cy="2667001"/>
          </a:xfrm>
        </p:spPr>
        <p:txBody>
          <a:bodyPr>
            <a:normAutofit/>
          </a:bodyPr>
          <a:lstStyle/>
          <a:p>
            <a:pPr marL="225425" indent="-157163">
              <a:buNone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Problem: </a:t>
            </a:r>
            <a:r>
              <a:rPr lang="en-US" sz="2800" dirty="0" smtClean="0"/>
              <a:t>Faculty/Staff Participation</a:t>
            </a:r>
            <a:br>
              <a:rPr lang="en-US" sz="2800" dirty="0" smtClean="0"/>
            </a:b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Solution: </a:t>
            </a:r>
            <a:r>
              <a:rPr lang="en-US" sz="2800" dirty="0" smtClean="0"/>
              <a:t>Ground up and </a:t>
            </a:r>
            <a:r>
              <a:rPr lang="en-US" sz="2800" dirty="0"/>
              <a:t>t</a:t>
            </a:r>
            <a:r>
              <a:rPr lang="en-US" sz="2800" dirty="0" smtClean="0"/>
              <a:t>op </a:t>
            </a:r>
            <a:r>
              <a:rPr lang="en-US" sz="2800" dirty="0"/>
              <a:t>d</a:t>
            </a:r>
            <a:r>
              <a:rPr lang="en-US" sz="2800" dirty="0" smtClean="0"/>
              <a:t>own support</a:t>
            </a:r>
          </a:p>
          <a:p>
            <a:pPr marL="68580" indent="0">
              <a:buNone/>
            </a:pPr>
            <a:endParaRPr lang="en-US" sz="2800" dirty="0"/>
          </a:p>
          <a:p>
            <a:pPr marL="68580" indent="0">
              <a:buNone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Problem: </a:t>
            </a:r>
            <a:r>
              <a:rPr lang="en-US" sz="2800" dirty="0" smtClean="0"/>
              <a:t>FERPA Compliance</a:t>
            </a:r>
          </a:p>
          <a:p>
            <a:pPr marL="225425" indent="0">
              <a:buNone/>
            </a:pP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Solution: </a:t>
            </a:r>
            <a:r>
              <a:rPr lang="en-US" sz="2800" dirty="0" smtClean="0"/>
              <a:t>Educate users on appropriate use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3999" cy="14139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Challenges &amp;</a:t>
            </a:r>
            <a:br>
              <a:rPr lang="en-US" sz="44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Potential Solutions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685800"/>
            <a:ext cx="2209800" cy="14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6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3999" cy="14139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Challenges &amp;</a:t>
            </a:r>
            <a:br>
              <a:rPr lang="en-US" sz="44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4400" b="1" dirty="0" smtClean="0">
                <a:solidFill>
                  <a:schemeClr val="bg1"/>
                </a:solidFill>
                <a:latin typeface="+mn-lt"/>
              </a:rPr>
              <a:t>Potential Solutions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079971" cy="1752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Problem: </a:t>
            </a:r>
            <a:r>
              <a:rPr lang="en-US" sz="2800" dirty="0" smtClean="0"/>
              <a:t>Making metric driven decisions</a:t>
            </a:r>
            <a:br>
              <a:rPr lang="en-US" sz="2800" dirty="0" smtClean="0"/>
            </a:br>
            <a:r>
              <a:rPr lang="en-US" sz="2800" dirty="0" smtClean="0"/>
              <a:t>  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Solution: </a:t>
            </a:r>
            <a:r>
              <a:rPr lang="en-US" sz="2800" dirty="0"/>
              <a:t>Continue to utilize technology to aggregate data for decision making processes</a:t>
            </a:r>
          </a:p>
          <a:p>
            <a:pPr marL="68580" indent="0">
              <a:buNone/>
            </a:pP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685800"/>
            <a:ext cx="2209800" cy="141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0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pe 25"/>
          <p:cNvGrpSpPr>
            <a:grpSpLocks/>
          </p:cNvGrpSpPr>
          <p:nvPr/>
        </p:nvGrpSpPr>
        <p:grpSpPr bwMode="auto">
          <a:xfrm>
            <a:off x="3151188" y="1830388"/>
            <a:ext cx="4260850" cy="3770312"/>
            <a:chOff x="3151188" y="2147888"/>
            <a:chExt cx="4260850" cy="3770312"/>
          </a:xfrm>
        </p:grpSpPr>
        <p:grpSp>
          <p:nvGrpSpPr>
            <p:cNvPr id="32787" name="Gruppe 23"/>
            <p:cNvGrpSpPr>
              <a:grpSpLocks/>
            </p:cNvGrpSpPr>
            <p:nvPr/>
          </p:nvGrpSpPr>
          <p:grpSpPr bwMode="auto">
            <a:xfrm>
              <a:off x="3151188" y="2147888"/>
              <a:ext cx="4260850" cy="3770312"/>
              <a:chOff x="3151188" y="2147888"/>
              <a:chExt cx="4260850" cy="3770312"/>
            </a:xfrm>
          </p:grpSpPr>
          <p:sp>
            <p:nvSpPr>
              <p:cNvPr id="28" name="Rektangel 27"/>
              <p:cNvSpPr>
                <a:spLocks noChangeArrowheads="1"/>
              </p:cNvSpPr>
              <p:nvPr/>
            </p:nvSpPr>
            <p:spPr bwMode="auto">
              <a:xfrm>
                <a:off x="3151188" y="2147888"/>
                <a:ext cx="4260850" cy="3770312"/>
              </a:xfrm>
              <a:prstGeom prst="rect">
                <a:avLst/>
              </a:prstGeom>
              <a:gradFill flip="none" rotWithShape="1">
                <a:gsLst>
                  <a:gs pos="0">
                    <a:srgbClr val="CFCFCF"/>
                  </a:gs>
                  <a:gs pos="50000">
                    <a:srgbClr val="D5D5D5"/>
                  </a:gs>
                  <a:gs pos="100000">
                    <a:srgbClr val="C4C4C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 defTabSz="457200">
                  <a:buFont typeface="+mj-lt"/>
                  <a:buAutoNum type="arabicPeriod"/>
                  <a:defRPr/>
                </a:pPr>
                <a:endParaRPr lang="da-DK" kern="0" noProof="1">
                  <a:solidFill>
                    <a:schemeClr val="bg1"/>
                  </a:solidFill>
                  <a:latin typeface="Arial" pitchFamily="34" charset="0"/>
                  <a:ea typeface="ＭＳ Ｐゴシック" pitchFamily="-97" charset="-128"/>
                </a:endParaRPr>
              </a:p>
            </p:txBody>
          </p:sp>
          <p:sp>
            <p:nvSpPr>
              <p:cNvPr id="22540" name="Tekstboks 30"/>
              <p:cNvSpPr txBox="1">
                <a:spLocks noChangeArrowheads="1"/>
              </p:cNvSpPr>
              <p:nvPr/>
            </p:nvSpPr>
            <p:spPr bwMode="auto">
              <a:xfrm>
                <a:off x="3581400" y="4875213"/>
                <a:ext cx="3505200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 smtClean="0">
                    <a:latin typeface="Arial" pitchFamily="34" charset="0"/>
                    <a:ea typeface="ＭＳ Ｐゴシック" pitchFamily="-97" charset="-128"/>
                  </a:rPr>
                  <a:t>Teamwork </a:t>
                </a:r>
                <a:r>
                  <a:rPr lang="en-US" dirty="0">
                    <a:latin typeface="Arial" pitchFamily="34" charset="0"/>
                    <a:ea typeface="ＭＳ Ｐゴシック" pitchFamily="-97" charset="-128"/>
                  </a:rPr>
                  <a:t>divides the task and multiplies the success. </a:t>
                </a:r>
                <a:r>
                  <a:rPr lang="en-US" dirty="0" smtClean="0">
                    <a:latin typeface="Arial" pitchFamily="34" charset="0"/>
                    <a:ea typeface="ＭＳ Ｐゴシック" pitchFamily="-97" charset="-128"/>
                  </a:rPr>
                  <a:t/>
                </a:r>
                <a:br>
                  <a:rPr lang="en-US" dirty="0" smtClean="0">
                    <a:latin typeface="Arial" pitchFamily="34" charset="0"/>
                    <a:ea typeface="ＭＳ Ｐゴシック" pitchFamily="-97" charset="-128"/>
                  </a:rPr>
                </a:br>
                <a:r>
                  <a:rPr lang="en-US" sz="1400" i="1" dirty="0" smtClean="0">
                    <a:latin typeface="Arial" pitchFamily="34" charset="0"/>
                    <a:ea typeface="ＭＳ Ｐゴシック" pitchFamily="-97" charset="-128"/>
                  </a:rPr>
                  <a:t>Author Unknown</a:t>
                </a:r>
              </a:p>
            </p:txBody>
          </p:sp>
        </p:grpSp>
        <p:pic>
          <p:nvPicPr>
            <p:cNvPr id="25" name="Billede 24" descr="dreamstime_Mind map.jpg"/>
            <p:cNvPicPr>
              <a:picLocks noChangeAspect="1"/>
            </p:cNvPicPr>
            <p:nvPr/>
          </p:nvPicPr>
          <p:blipFill>
            <a:blip r:embed="rId3">
              <a:lum bright="18000"/>
            </a:blip>
            <a:srcRect/>
            <a:stretch>
              <a:fillRect/>
            </a:stretch>
          </p:blipFill>
          <p:spPr>
            <a:xfrm>
              <a:off x="3271838" y="2303463"/>
              <a:ext cx="4019550" cy="24971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2773" name="Rectangle 4"/>
          <p:cNvSpPr>
            <a:spLocks noChangeArrowheads="1"/>
          </p:cNvSpPr>
          <p:nvPr/>
        </p:nvSpPr>
        <p:spPr bwMode="gray">
          <a:xfrm>
            <a:off x="2146300" y="1355725"/>
            <a:ext cx="48529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801688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Key Concepts</a:t>
            </a:r>
            <a:endParaRPr lang="en-US" sz="2000" dirty="0">
              <a:solidFill>
                <a:schemeClr val="bg1"/>
              </a:solidFill>
              <a:latin typeface="Arial" charset="0"/>
              <a:ea typeface="ＭＳ Ｐゴシック" charset="-128"/>
            </a:endParaRPr>
          </a:p>
        </p:txBody>
      </p:sp>
      <p:sp>
        <p:nvSpPr>
          <p:cNvPr id="30" name="Højrepil 29"/>
          <p:cNvSpPr/>
          <p:nvPr/>
        </p:nvSpPr>
        <p:spPr bwMode="auto">
          <a:xfrm>
            <a:off x="3043132" y="5111610"/>
            <a:ext cx="486018" cy="353572"/>
          </a:xfrm>
          <a:prstGeom prst="rightArrow">
            <a:avLst>
              <a:gd name="adj1" fmla="val 50000"/>
              <a:gd name="adj2" fmla="val 82469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200" dirty="0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rPr>
              <a:t> </a:t>
            </a:r>
          </a:p>
        </p:txBody>
      </p:sp>
      <p:grpSp>
        <p:nvGrpSpPr>
          <p:cNvPr id="32778" name="Gruppe 35"/>
          <p:cNvGrpSpPr>
            <a:grpSpLocks/>
          </p:cNvGrpSpPr>
          <p:nvPr/>
        </p:nvGrpSpPr>
        <p:grpSpPr bwMode="auto">
          <a:xfrm>
            <a:off x="1695450" y="1828800"/>
            <a:ext cx="1346200" cy="3771900"/>
            <a:chOff x="1222375" y="2146300"/>
            <a:chExt cx="1346255" cy="3771900"/>
          </a:xfrm>
        </p:grpSpPr>
        <p:sp>
          <p:nvSpPr>
            <p:cNvPr id="37" name="Rektangel 36"/>
            <p:cNvSpPr>
              <a:spLocks noChangeArrowheads="1"/>
            </p:cNvSpPr>
            <p:nvPr/>
          </p:nvSpPr>
          <p:spPr bwMode="auto">
            <a:xfrm>
              <a:off x="1231900" y="4738688"/>
              <a:ext cx="1333554" cy="117951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da-DK" b="1" kern="0" noProof="1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8" name="Højrepil 37"/>
            <p:cNvSpPr/>
            <p:nvPr/>
          </p:nvSpPr>
          <p:spPr bwMode="auto">
            <a:xfrm rot="5400000">
              <a:off x="1631183" y="4653750"/>
              <a:ext cx="485775" cy="354026"/>
            </a:xfrm>
            <a:prstGeom prst="rightArrow">
              <a:avLst>
                <a:gd name="adj1" fmla="val 50000"/>
                <a:gd name="adj2" fmla="val 82469"/>
              </a:avLst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defTabSz="457200">
                <a:defRPr/>
              </a:pPr>
              <a:r>
                <a:rPr lang="da-DK" sz="2000" b="1" kern="0" noProof="1">
                  <a:solidFill>
                    <a:schemeClr val="bg1"/>
                  </a:solidFill>
                  <a:latin typeface="Arial" pitchFamily="34" charset="0"/>
                  <a:ea typeface="ＭＳ Ｐゴシック" pitchFamily="-97" charset="-128"/>
                </a:rPr>
                <a:t> </a:t>
              </a:r>
            </a:p>
          </p:txBody>
        </p:sp>
        <p:sp>
          <p:nvSpPr>
            <p:cNvPr id="39" name="Rektangel 38"/>
            <p:cNvSpPr>
              <a:spLocks noChangeArrowheads="1"/>
            </p:cNvSpPr>
            <p:nvPr/>
          </p:nvSpPr>
          <p:spPr bwMode="auto">
            <a:xfrm>
              <a:off x="1231900" y="3441700"/>
              <a:ext cx="1333554" cy="11795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defTabSz="457200">
                <a:defRPr/>
              </a:pPr>
              <a:endParaRPr lang="da-DK" sz="2000" b="1" kern="0" noProof="1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40" name="Højrepil 39"/>
            <p:cNvSpPr/>
            <p:nvPr/>
          </p:nvSpPr>
          <p:spPr bwMode="auto">
            <a:xfrm rot="5400000">
              <a:off x="1654997" y="3358349"/>
              <a:ext cx="485775" cy="354027"/>
            </a:xfrm>
            <a:prstGeom prst="rightArrow">
              <a:avLst>
                <a:gd name="adj1" fmla="val 50000"/>
                <a:gd name="adj2" fmla="val 82469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>
                <a:defRPr/>
              </a:pPr>
              <a:r>
                <a:rPr lang="da-DK" b="1" kern="0" noProof="1">
                  <a:solidFill>
                    <a:schemeClr val="bg1"/>
                  </a:solidFill>
                  <a:latin typeface="Arial" pitchFamily="34" charset="0"/>
                  <a:ea typeface="ＭＳ Ｐゴシック" pitchFamily="-97" charset="-128"/>
                </a:rPr>
                <a:t> </a:t>
              </a:r>
            </a:p>
          </p:txBody>
        </p:sp>
        <p:sp>
          <p:nvSpPr>
            <p:cNvPr id="41" name="Rektangel 40"/>
            <p:cNvSpPr>
              <a:spLocks noChangeArrowheads="1"/>
            </p:cNvSpPr>
            <p:nvPr/>
          </p:nvSpPr>
          <p:spPr bwMode="auto">
            <a:xfrm>
              <a:off x="1231900" y="2146300"/>
              <a:ext cx="1333554" cy="11795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342900"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 sz="2400" noProof="1">
                <a:solidFill>
                  <a:schemeClr val="bg1"/>
                </a:solidFill>
                <a:latin typeface="Arial" pitchFamily="34" charset="0"/>
                <a:ea typeface="ＭＳ Ｐゴシック" pitchFamily="-97" charset="-128"/>
              </a:endParaRPr>
            </a:p>
          </p:txBody>
        </p:sp>
        <p:sp>
          <p:nvSpPr>
            <p:cNvPr id="32784" name="Text Box 52"/>
            <p:cNvSpPr txBox="1">
              <a:spLocks noChangeArrowheads="1"/>
            </p:cNvSpPr>
            <p:nvPr/>
          </p:nvSpPr>
          <p:spPr bwMode="gray">
            <a:xfrm>
              <a:off x="1222375" y="2527356"/>
              <a:ext cx="134625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noProof="1" smtClean="0">
                  <a:latin typeface="Arial" charset="0"/>
                  <a:ea typeface="ＭＳ Ｐゴシック" charset="-128"/>
                </a:rPr>
                <a:t>W.I.F.M. </a:t>
              </a:r>
              <a:endParaRPr lang="en-US" sz="1600" noProof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2785" name="Text Box 52"/>
            <p:cNvSpPr txBox="1">
              <a:spLocks noChangeArrowheads="1"/>
            </p:cNvSpPr>
            <p:nvPr/>
          </p:nvSpPr>
          <p:spPr bwMode="gray">
            <a:xfrm>
              <a:off x="1222375" y="5084409"/>
              <a:ext cx="134625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noProof="1" smtClean="0">
                  <a:latin typeface="Arial" charset="0"/>
                  <a:ea typeface="ＭＳ Ｐゴシック" charset="-128"/>
                </a:rPr>
                <a:t>Top Down &amp; Bottom Up</a:t>
              </a:r>
              <a:endParaRPr lang="en-US" sz="1600" noProof="1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32786" name="Text Box 52"/>
            <p:cNvSpPr txBox="1">
              <a:spLocks noChangeArrowheads="1"/>
            </p:cNvSpPr>
            <p:nvPr/>
          </p:nvSpPr>
          <p:spPr bwMode="gray">
            <a:xfrm>
              <a:off x="1222375" y="3800097"/>
              <a:ext cx="134625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 fontAlgn="base">
                <a:spcBef>
                  <a:spcPct val="20000"/>
                </a:spcBef>
                <a:spcAft>
                  <a:spcPct val="0"/>
                </a:spcAft>
              </a:pPr>
              <a:r>
                <a:rPr lang="en-US" sz="1600" noProof="1" smtClean="0">
                  <a:latin typeface="Arial" charset="0"/>
                  <a:ea typeface="ＭＳ Ｐゴシック" charset="-128"/>
                </a:rPr>
                <a:t>K.I.S.S. &amp; C.A.S.E.</a:t>
              </a:r>
              <a:endParaRPr lang="en-US" sz="1600" noProof="1"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21782" cy="729971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Mapping in Motion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03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3962400" y="2209800"/>
            <a:ext cx="4343400" cy="2946400"/>
          </a:xfrm>
          <a:prstGeom prst="rect">
            <a:avLst/>
          </a:prstGeom>
          <a:gradFill flip="none" rotWithShape="1">
            <a:gsLst>
              <a:gs pos="0">
                <a:srgbClr val="69BED9"/>
              </a:gs>
              <a:gs pos="100000">
                <a:srgbClr val="1F88C8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defTabSz="457200"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latin typeface="Arial" pitchFamily="34" charset="0"/>
              <a:ea typeface="ＭＳ Ｐゴシック" pitchFamily="-97" charset="-128"/>
            </a:endParaRPr>
          </a:p>
        </p:txBody>
      </p:sp>
      <p:sp>
        <p:nvSpPr>
          <p:cNvPr id="34822" name="Pladsholder til tekst 18"/>
          <p:cNvSpPr>
            <a:spLocks noGrp="1"/>
          </p:cNvSpPr>
          <p:nvPr>
            <p:ph idx="1"/>
          </p:nvPr>
        </p:nvSpPr>
        <p:spPr bwMode="auto">
          <a:xfrm>
            <a:off x="606829" y="1371599"/>
            <a:ext cx="4422371" cy="6858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-128"/>
              </a:rPr>
              <a:t>Concept Applications</a:t>
            </a:r>
          </a:p>
        </p:txBody>
      </p:sp>
      <p:sp>
        <p:nvSpPr>
          <p:cNvPr id="34823" name="Tekstboks 12"/>
          <p:cNvSpPr txBox="1">
            <a:spLocks noChangeArrowheads="1"/>
          </p:cNvSpPr>
          <p:nvPr/>
        </p:nvSpPr>
        <p:spPr bwMode="auto">
          <a:xfrm>
            <a:off x="4111625" y="2377796"/>
            <a:ext cx="383857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defTabSz="4572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ea typeface="ＭＳ Ｐゴシック" charset="-128"/>
              </a:rPr>
              <a:t>How could a team like this be established on your campus</a:t>
            </a:r>
            <a:r>
              <a:rPr lang="en-US" b="1" dirty="0" smtClean="0">
                <a:solidFill>
                  <a:srgbClr val="FFFFFF"/>
                </a:solidFill>
                <a:ea typeface="ＭＳ Ｐゴシック" charset="-128"/>
              </a:rPr>
              <a:t>?</a:t>
            </a:r>
            <a:endParaRPr lang="en-US" b="1" dirty="0">
              <a:solidFill>
                <a:srgbClr val="FFFFFF"/>
              </a:solidFill>
              <a:ea typeface="ＭＳ Ｐゴシック" charset="-128"/>
            </a:endParaRPr>
          </a:p>
          <a:p>
            <a:pPr marL="285750" indent="-285750" defTabSz="4572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ea typeface="ＭＳ Ｐゴシック" charset="-128"/>
              </a:rPr>
              <a:t>How can we better connect resources and get them to students in need</a:t>
            </a:r>
            <a:r>
              <a:rPr lang="en-US" b="1" dirty="0" smtClean="0">
                <a:solidFill>
                  <a:srgbClr val="FFFFFF"/>
                </a:solidFill>
                <a:ea typeface="ＭＳ Ｐゴシック" charset="-128"/>
              </a:rPr>
              <a:t>?</a:t>
            </a:r>
            <a:endParaRPr lang="en-US" b="1" dirty="0">
              <a:solidFill>
                <a:srgbClr val="FFFFFF"/>
              </a:solidFill>
              <a:ea typeface="ＭＳ Ｐゴシック" charset="-128"/>
            </a:endParaRPr>
          </a:p>
          <a:p>
            <a:pPr marL="285750" indent="-285750" defTabSz="457200" fontAlgn="base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b="1" dirty="0">
                <a:solidFill>
                  <a:srgbClr val="FFFFFF"/>
                </a:solidFill>
                <a:ea typeface="ＭＳ Ｐゴシック" charset="-128"/>
              </a:rPr>
              <a:t>How do we better identify at risk students and retain them as a </a:t>
            </a:r>
            <a:r>
              <a:rPr lang="en-US" b="1" dirty="0" smtClean="0">
                <a:solidFill>
                  <a:srgbClr val="FFFFFF"/>
                </a:solidFill>
                <a:ea typeface="ＭＳ Ｐゴシック" charset="-128"/>
              </a:rPr>
              <a:t>team?</a:t>
            </a:r>
            <a:endParaRPr lang="en-US" b="1" dirty="0">
              <a:solidFill>
                <a:srgbClr val="FFFFFF"/>
              </a:solidFill>
              <a:ea typeface="ＭＳ Ｐゴシック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da-DK" sz="1600" dirty="0">
              <a:solidFill>
                <a:srgbClr val="FFFFFF"/>
              </a:solidFill>
              <a:latin typeface="Arial" charset="0"/>
              <a:ea typeface="ＭＳ Ｐゴシック" charset="-128"/>
            </a:endParaRPr>
          </a:p>
        </p:txBody>
      </p:sp>
      <p:pic>
        <p:nvPicPr>
          <p:cNvPr id="18" name="Billede 17" descr="dreamstime_Business Meeting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0" y="2582863"/>
            <a:ext cx="2755900" cy="2265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Mapping in Motion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453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05000"/>
            <a:ext cx="8021782" cy="14478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Institutional Analysis report on MapWorks: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2" descr="C:\Users\korzines\AppData\Local\Microsoft\Windows\Temporary Internet Files\Content.IE5\N5TQA20T\Blackmarktop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1738507" cy="97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581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http://gvsu.edu/ia/map-works-44.htm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7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Questions?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Picture 5" descr="C:\Documents and Settings\CSU\Local Settings\Temporary Internet Files\Content.IE5\5Q8BI5NZ\MC900442072[1].wm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676400"/>
            <a:ext cx="404316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172200" y="5715000"/>
            <a:ext cx="2971800" cy="5000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November 9, 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65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26" descr="dreamstime_Handsoverlappin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667000"/>
            <a:ext cx="3352800" cy="25698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2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charset="-128"/>
              </a:rPr>
              <a:t>The Question:</a:t>
            </a:r>
            <a:r>
              <a:rPr lang="en-US" sz="5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ＭＳ Ｐゴシック" charset="-128"/>
              </a:rPr>
              <a:t/>
            </a:r>
            <a:br>
              <a:rPr lang="en-US" sz="5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ＭＳ Ｐゴシック" charset="-128"/>
              </a:rPr>
            </a:b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606829" y="1371599"/>
            <a:ext cx="8079971" cy="1676401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In an age where recruitment and retention are critical lifelines for our institutions, how do we build cross-collaborative teams across our colleges and universities?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2" descr="http://ur.columbusstate.edu/logos/images/CSU_Logo_2/CSU_Logo_2_small_color_for_ligh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96690"/>
            <a:ext cx="778066" cy="111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korzines\AppData\Local\Microsoft\Windows\Temporary Internet Files\Content.IE5\N5TQA20T\Blackmarktop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3631612"/>
            <a:ext cx="1143001" cy="6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3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51677"/>
            <a:ext cx="8021782" cy="729971"/>
          </a:xfrm>
        </p:spPr>
        <p:txBody>
          <a:bodyPr/>
          <a:lstStyle/>
          <a:p>
            <a:r>
              <a:rPr lang="en-US" sz="5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Key Demographics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922195"/>
              </p:ext>
            </p:extLst>
          </p:nvPr>
        </p:nvGraphicFramePr>
        <p:xfrm>
          <a:off x="606425" y="2209800"/>
          <a:ext cx="8080375" cy="3708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 descr="http://ur.columbusstate.edu/logos/images/CSU_Logo_2/CSU_Logo_2_small_color_for_ligh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49862"/>
            <a:ext cx="762000" cy="108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orzines\AppData\Local\Microsoft\Windows\Temporary Internet Files\Content.IE5\N5TQA20T\Blackmarktop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240539"/>
            <a:ext cx="1600200" cy="8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2954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C3094B"/>
                </a:solidFill>
              </a:rPr>
              <a:t>Comprehensive, Masters, </a:t>
            </a:r>
          </a:p>
          <a:p>
            <a:pPr lvl="0"/>
            <a:r>
              <a:rPr lang="en-US" sz="2400" dirty="0">
                <a:solidFill>
                  <a:srgbClr val="C3094B"/>
                </a:solidFill>
              </a:rPr>
              <a:t>Specialist, and </a:t>
            </a:r>
            <a:r>
              <a:rPr lang="en-US" sz="2400" dirty="0" smtClean="0">
                <a:solidFill>
                  <a:srgbClr val="C3094B"/>
                </a:solidFill>
              </a:rPr>
              <a:t>Doctoral</a:t>
            </a:r>
            <a:endParaRPr lang="en-US" sz="2400" dirty="0">
              <a:solidFill>
                <a:srgbClr val="C309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80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title"/>
          </p:nvPr>
        </p:nvSpPr>
        <p:spPr>
          <a:xfrm>
            <a:off x="606829" y="338675"/>
            <a:ext cx="3355571" cy="804325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Metrics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499028"/>
              </p:ext>
            </p:extLst>
          </p:nvPr>
        </p:nvGraphicFramePr>
        <p:xfrm>
          <a:off x="606425" y="1371600"/>
          <a:ext cx="8080375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8114881" cy="919401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n w="1905"/>
                <a:solidFill>
                  <a:srgbClr val="C3094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Bachelor’s degree </a:t>
            </a:r>
            <a:r>
              <a:rPr lang="en-US" sz="2400" b="1" dirty="0" smtClean="0">
                <a:ln w="1905"/>
                <a:solidFill>
                  <a:srgbClr val="C3094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one-year retention </a:t>
            </a:r>
            <a:r>
              <a:rPr lang="en-US" sz="2400" b="1" dirty="0">
                <a:ln w="1905"/>
                <a:solidFill>
                  <a:srgbClr val="C3094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rate:</a:t>
            </a:r>
          </a:p>
          <a:p>
            <a:pPr eaLnBrk="1" hangingPunct="1"/>
            <a:r>
              <a:rPr lang="en-US" sz="2400" b="1" dirty="0">
                <a:ln w="1905"/>
                <a:solidFill>
                  <a:srgbClr val="C3094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First-time full-time </a:t>
            </a:r>
            <a:r>
              <a:rPr lang="en-US" sz="2400" b="1" dirty="0" smtClean="0">
                <a:ln w="1905"/>
                <a:solidFill>
                  <a:srgbClr val="C3094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freshmen</a:t>
            </a:r>
            <a:endParaRPr lang="en-US" sz="2400" b="1" dirty="0">
              <a:ln w="1905"/>
              <a:solidFill>
                <a:srgbClr val="C3094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11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Metrics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140363"/>
              </p:ext>
            </p:extLst>
          </p:nvPr>
        </p:nvGraphicFramePr>
        <p:xfrm>
          <a:off x="606425" y="1371600"/>
          <a:ext cx="8080375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1447800"/>
            <a:ext cx="8077200" cy="919401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 dirty="0">
                <a:ln w="1905"/>
                <a:solidFill>
                  <a:srgbClr val="C3094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Bachelor’s degree </a:t>
            </a:r>
            <a:r>
              <a:rPr lang="en-US" sz="2400" b="1" dirty="0" smtClean="0">
                <a:ln w="1905"/>
                <a:solidFill>
                  <a:srgbClr val="C3094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six-year </a:t>
            </a:r>
            <a:r>
              <a:rPr lang="en-US" sz="2400" b="1" dirty="0">
                <a:ln w="1905"/>
                <a:solidFill>
                  <a:srgbClr val="C3094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graduation rate:</a:t>
            </a:r>
          </a:p>
          <a:p>
            <a:pPr eaLnBrk="1" hangingPunct="1"/>
            <a:r>
              <a:rPr lang="en-US" sz="2400" b="1" dirty="0">
                <a:ln w="1905"/>
                <a:solidFill>
                  <a:srgbClr val="C3094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First-time full-time </a:t>
            </a:r>
            <a:r>
              <a:rPr lang="en-US" sz="2400" b="1" dirty="0" smtClean="0">
                <a:ln w="1905"/>
                <a:solidFill>
                  <a:srgbClr val="C3094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freshmen</a:t>
            </a:r>
            <a:endParaRPr lang="en-US" sz="2400" b="1" dirty="0">
              <a:ln w="1905"/>
              <a:solidFill>
                <a:srgbClr val="C3094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10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1447801" y="995900"/>
            <a:ext cx="6327371" cy="499525"/>
          </a:xfrm>
        </p:spPr>
        <p:txBody>
          <a:bodyPr>
            <a:noAutofit/>
          </a:bodyPr>
          <a:lstStyle/>
          <a:p>
            <a:pPr lvl="0" eaLnBrk="1" hangingPunct="1"/>
            <a:r>
              <a:rPr lang="en-US" sz="2400" b="1" u="sng" dirty="0" smtClean="0">
                <a:solidFill>
                  <a:srgbClr val="C00000"/>
                </a:solidFill>
                <a:latin typeface="+mn-lt"/>
              </a:rPr>
              <a:t>The </a:t>
            </a:r>
            <a:r>
              <a:rPr lang="en-US" sz="2400" b="1" u="sng" dirty="0">
                <a:solidFill>
                  <a:srgbClr val="C00000"/>
                </a:solidFill>
                <a:latin typeface="+mn-lt"/>
              </a:rPr>
              <a:t>Millennial Student College Experience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 </a:t>
            </a:r>
            <a:endParaRPr lang="en-US" sz="2400" dirty="0" smtClean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62000" y="1447800"/>
            <a:ext cx="7620000" cy="4535938"/>
            <a:chOff x="762000" y="1244600"/>
            <a:chExt cx="6934200" cy="5223201"/>
          </a:xfrm>
        </p:grpSpPr>
        <p:sp>
          <p:nvSpPr>
            <p:cNvPr id="22" name="Freeform 21"/>
            <p:cNvSpPr/>
            <p:nvPr/>
          </p:nvSpPr>
          <p:spPr>
            <a:xfrm>
              <a:off x="762000" y="1244600"/>
              <a:ext cx="6934200" cy="687263"/>
            </a:xfrm>
            <a:custGeom>
              <a:avLst/>
              <a:gdLst>
                <a:gd name="connsiteX0" fmla="*/ 0 w 6934200"/>
                <a:gd name="connsiteY0" fmla="*/ 68726 h 687263"/>
                <a:gd name="connsiteX1" fmla="*/ 68726 w 6934200"/>
                <a:gd name="connsiteY1" fmla="*/ 0 h 687263"/>
                <a:gd name="connsiteX2" fmla="*/ 6865474 w 6934200"/>
                <a:gd name="connsiteY2" fmla="*/ 0 h 687263"/>
                <a:gd name="connsiteX3" fmla="*/ 6934200 w 6934200"/>
                <a:gd name="connsiteY3" fmla="*/ 68726 h 687263"/>
                <a:gd name="connsiteX4" fmla="*/ 6934200 w 6934200"/>
                <a:gd name="connsiteY4" fmla="*/ 618537 h 687263"/>
                <a:gd name="connsiteX5" fmla="*/ 6865474 w 6934200"/>
                <a:gd name="connsiteY5" fmla="*/ 687263 h 687263"/>
                <a:gd name="connsiteX6" fmla="*/ 68726 w 6934200"/>
                <a:gd name="connsiteY6" fmla="*/ 687263 h 687263"/>
                <a:gd name="connsiteX7" fmla="*/ 0 w 6934200"/>
                <a:gd name="connsiteY7" fmla="*/ 618537 h 687263"/>
                <a:gd name="connsiteX8" fmla="*/ 0 w 6934200"/>
                <a:gd name="connsiteY8" fmla="*/ 68726 h 68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4200" h="687263">
                  <a:moveTo>
                    <a:pt x="0" y="68726"/>
                  </a:moveTo>
                  <a:cubicBezTo>
                    <a:pt x="0" y="30770"/>
                    <a:pt x="30770" y="0"/>
                    <a:pt x="68726" y="0"/>
                  </a:cubicBezTo>
                  <a:lnTo>
                    <a:pt x="6865474" y="0"/>
                  </a:lnTo>
                  <a:cubicBezTo>
                    <a:pt x="6903430" y="0"/>
                    <a:pt x="6934200" y="30770"/>
                    <a:pt x="6934200" y="68726"/>
                  </a:cubicBezTo>
                  <a:lnTo>
                    <a:pt x="6934200" y="618537"/>
                  </a:lnTo>
                  <a:cubicBezTo>
                    <a:pt x="6934200" y="656493"/>
                    <a:pt x="6903430" y="687263"/>
                    <a:pt x="6865474" y="687263"/>
                  </a:cubicBezTo>
                  <a:lnTo>
                    <a:pt x="68726" y="687263"/>
                  </a:lnTo>
                  <a:cubicBezTo>
                    <a:pt x="30770" y="687263"/>
                    <a:pt x="0" y="656493"/>
                    <a:pt x="0" y="618537"/>
                  </a:cubicBezTo>
                  <a:lnTo>
                    <a:pt x="0" y="687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1520" tIns="53340" rIns="53341" bIns="53340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5432425" algn="l"/>
                </a:tabLst>
              </a:pPr>
              <a:r>
                <a:rPr lang="en-US" sz="1600" b="1" kern="1200" cap="none" spc="50" dirty="0" smtClean="0">
                  <a:ln w="13500"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Feel important and special – Everyone gets a trophy and can do anything-- “builders” filled with empowerment and a sense of “civic-mindedness.”</a:t>
              </a:r>
              <a:endParaRPr lang="en-US" sz="1600" b="1" kern="1200" cap="none" spc="50" dirty="0">
                <a:ln w="13500"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38201" y="1271463"/>
              <a:ext cx="547878" cy="633535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762000" y="2000589"/>
              <a:ext cx="6934200" cy="687263"/>
            </a:xfrm>
            <a:custGeom>
              <a:avLst/>
              <a:gdLst>
                <a:gd name="connsiteX0" fmla="*/ 0 w 6934200"/>
                <a:gd name="connsiteY0" fmla="*/ 68726 h 687263"/>
                <a:gd name="connsiteX1" fmla="*/ 68726 w 6934200"/>
                <a:gd name="connsiteY1" fmla="*/ 0 h 687263"/>
                <a:gd name="connsiteX2" fmla="*/ 6865474 w 6934200"/>
                <a:gd name="connsiteY2" fmla="*/ 0 h 687263"/>
                <a:gd name="connsiteX3" fmla="*/ 6934200 w 6934200"/>
                <a:gd name="connsiteY3" fmla="*/ 68726 h 687263"/>
                <a:gd name="connsiteX4" fmla="*/ 6934200 w 6934200"/>
                <a:gd name="connsiteY4" fmla="*/ 618537 h 687263"/>
                <a:gd name="connsiteX5" fmla="*/ 6865474 w 6934200"/>
                <a:gd name="connsiteY5" fmla="*/ 687263 h 687263"/>
                <a:gd name="connsiteX6" fmla="*/ 68726 w 6934200"/>
                <a:gd name="connsiteY6" fmla="*/ 687263 h 687263"/>
                <a:gd name="connsiteX7" fmla="*/ 0 w 6934200"/>
                <a:gd name="connsiteY7" fmla="*/ 618537 h 687263"/>
                <a:gd name="connsiteX8" fmla="*/ 0 w 6934200"/>
                <a:gd name="connsiteY8" fmla="*/ 68726 h 68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4200" h="687263">
                  <a:moveTo>
                    <a:pt x="0" y="68726"/>
                  </a:moveTo>
                  <a:cubicBezTo>
                    <a:pt x="0" y="30770"/>
                    <a:pt x="30770" y="0"/>
                    <a:pt x="68726" y="0"/>
                  </a:cubicBezTo>
                  <a:lnTo>
                    <a:pt x="6865474" y="0"/>
                  </a:lnTo>
                  <a:cubicBezTo>
                    <a:pt x="6903430" y="0"/>
                    <a:pt x="6934200" y="30770"/>
                    <a:pt x="6934200" y="68726"/>
                  </a:cubicBezTo>
                  <a:lnTo>
                    <a:pt x="6934200" y="618537"/>
                  </a:lnTo>
                  <a:cubicBezTo>
                    <a:pt x="6934200" y="656493"/>
                    <a:pt x="6903430" y="687263"/>
                    <a:pt x="6865474" y="687263"/>
                  </a:cubicBezTo>
                  <a:lnTo>
                    <a:pt x="68726" y="687263"/>
                  </a:lnTo>
                  <a:cubicBezTo>
                    <a:pt x="30770" y="687263"/>
                    <a:pt x="0" y="656493"/>
                    <a:pt x="0" y="618537"/>
                  </a:cubicBezTo>
                  <a:lnTo>
                    <a:pt x="0" y="687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6667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731520" tIns="53340" rIns="53341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cap="none" spc="50" dirty="0" smtClean="0">
                  <a:ln w="13500"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Sheltered upbringing, rules and regulations through enforcement.</a:t>
              </a:r>
              <a:endParaRPr lang="en-US" sz="1600" b="1" kern="1200" cap="none" spc="50" dirty="0">
                <a:ln w="13500"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838201" y="2069316"/>
              <a:ext cx="547878" cy="549810"/>
            </a:xfrm>
            <a:prstGeom prst="roundRect">
              <a:avLst>
                <a:gd name="adj" fmla="val 10000"/>
              </a:avLst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alpha val="90000"/>
                <a:hueOff val="0"/>
                <a:satOff val="-345"/>
                <a:lumOff val="2243"/>
                <a:alphaOff val="-6667"/>
              </a:schemeClr>
            </a:fillRef>
            <a:effectRef idx="0">
              <a:schemeClr val="accent2">
                <a:tint val="50000"/>
                <a:alpha val="90000"/>
                <a:hueOff val="0"/>
                <a:satOff val="-345"/>
                <a:lumOff val="2243"/>
                <a:alphaOff val="-6667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762000" y="2756579"/>
              <a:ext cx="6934200" cy="687263"/>
            </a:xfrm>
            <a:custGeom>
              <a:avLst/>
              <a:gdLst>
                <a:gd name="connsiteX0" fmla="*/ 0 w 6934200"/>
                <a:gd name="connsiteY0" fmla="*/ 68726 h 687263"/>
                <a:gd name="connsiteX1" fmla="*/ 68726 w 6934200"/>
                <a:gd name="connsiteY1" fmla="*/ 0 h 687263"/>
                <a:gd name="connsiteX2" fmla="*/ 6865474 w 6934200"/>
                <a:gd name="connsiteY2" fmla="*/ 0 h 687263"/>
                <a:gd name="connsiteX3" fmla="*/ 6934200 w 6934200"/>
                <a:gd name="connsiteY3" fmla="*/ 68726 h 687263"/>
                <a:gd name="connsiteX4" fmla="*/ 6934200 w 6934200"/>
                <a:gd name="connsiteY4" fmla="*/ 618537 h 687263"/>
                <a:gd name="connsiteX5" fmla="*/ 6865474 w 6934200"/>
                <a:gd name="connsiteY5" fmla="*/ 687263 h 687263"/>
                <a:gd name="connsiteX6" fmla="*/ 68726 w 6934200"/>
                <a:gd name="connsiteY6" fmla="*/ 687263 h 687263"/>
                <a:gd name="connsiteX7" fmla="*/ 0 w 6934200"/>
                <a:gd name="connsiteY7" fmla="*/ 618537 h 687263"/>
                <a:gd name="connsiteX8" fmla="*/ 0 w 6934200"/>
                <a:gd name="connsiteY8" fmla="*/ 68726 h 68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4200" h="687263">
                  <a:moveTo>
                    <a:pt x="0" y="68726"/>
                  </a:moveTo>
                  <a:cubicBezTo>
                    <a:pt x="0" y="30770"/>
                    <a:pt x="30770" y="0"/>
                    <a:pt x="68726" y="0"/>
                  </a:cubicBezTo>
                  <a:lnTo>
                    <a:pt x="6865474" y="0"/>
                  </a:lnTo>
                  <a:cubicBezTo>
                    <a:pt x="6903430" y="0"/>
                    <a:pt x="6934200" y="30770"/>
                    <a:pt x="6934200" y="68726"/>
                  </a:cubicBezTo>
                  <a:lnTo>
                    <a:pt x="6934200" y="618537"/>
                  </a:lnTo>
                  <a:cubicBezTo>
                    <a:pt x="6934200" y="656493"/>
                    <a:pt x="6903430" y="687263"/>
                    <a:pt x="6865474" y="687263"/>
                  </a:cubicBezTo>
                  <a:lnTo>
                    <a:pt x="68726" y="687263"/>
                  </a:lnTo>
                  <a:cubicBezTo>
                    <a:pt x="30770" y="687263"/>
                    <a:pt x="0" y="656493"/>
                    <a:pt x="0" y="618537"/>
                  </a:cubicBezTo>
                  <a:lnTo>
                    <a:pt x="0" y="687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731520" tIns="53340" rIns="53341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cap="none" spc="50" dirty="0" smtClean="0">
                  <a:ln w="13500"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High self-esteem, optimism and confidence in their future. 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38201" y="2825305"/>
              <a:ext cx="547878" cy="549810"/>
            </a:xfrm>
            <a:prstGeom prst="roundRect">
              <a:avLst>
                <a:gd name="adj" fmla="val 10000"/>
              </a:avLst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alpha val="90000"/>
                <a:hueOff val="0"/>
                <a:satOff val="-691"/>
                <a:lumOff val="4486"/>
                <a:alphaOff val="-13333"/>
              </a:schemeClr>
            </a:fillRef>
            <a:effectRef idx="0">
              <a:schemeClr val="accent2">
                <a:tint val="50000"/>
                <a:alpha val="90000"/>
                <a:hueOff val="0"/>
                <a:satOff val="-691"/>
                <a:lumOff val="4486"/>
                <a:alphaOff val="-13333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762000" y="3512569"/>
              <a:ext cx="6934200" cy="687263"/>
            </a:xfrm>
            <a:custGeom>
              <a:avLst/>
              <a:gdLst>
                <a:gd name="connsiteX0" fmla="*/ 0 w 6934200"/>
                <a:gd name="connsiteY0" fmla="*/ 68726 h 687263"/>
                <a:gd name="connsiteX1" fmla="*/ 68726 w 6934200"/>
                <a:gd name="connsiteY1" fmla="*/ 0 h 687263"/>
                <a:gd name="connsiteX2" fmla="*/ 6865474 w 6934200"/>
                <a:gd name="connsiteY2" fmla="*/ 0 h 687263"/>
                <a:gd name="connsiteX3" fmla="*/ 6934200 w 6934200"/>
                <a:gd name="connsiteY3" fmla="*/ 68726 h 687263"/>
                <a:gd name="connsiteX4" fmla="*/ 6934200 w 6934200"/>
                <a:gd name="connsiteY4" fmla="*/ 618537 h 687263"/>
                <a:gd name="connsiteX5" fmla="*/ 6865474 w 6934200"/>
                <a:gd name="connsiteY5" fmla="*/ 687263 h 687263"/>
                <a:gd name="connsiteX6" fmla="*/ 68726 w 6934200"/>
                <a:gd name="connsiteY6" fmla="*/ 687263 h 687263"/>
                <a:gd name="connsiteX7" fmla="*/ 0 w 6934200"/>
                <a:gd name="connsiteY7" fmla="*/ 618537 h 687263"/>
                <a:gd name="connsiteX8" fmla="*/ 0 w 6934200"/>
                <a:gd name="connsiteY8" fmla="*/ 68726 h 68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4200" h="687263">
                  <a:moveTo>
                    <a:pt x="0" y="68726"/>
                  </a:moveTo>
                  <a:cubicBezTo>
                    <a:pt x="0" y="30770"/>
                    <a:pt x="30770" y="0"/>
                    <a:pt x="68726" y="0"/>
                  </a:cubicBezTo>
                  <a:lnTo>
                    <a:pt x="6865474" y="0"/>
                  </a:lnTo>
                  <a:cubicBezTo>
                    <a:pt x="6903430" y="0"/>
                    <a:pt x="6934200" y="30770"/>
                    <a:pt x="6934200" y="68726"/>
                  </a:cubicBezTo>
                  <a:lnTo>
                    <a:pt x="6934200" y="618537"/>
                  </a:lnTo>
                  <a:cubicBezTo>
                    <a:pt x="6934200" y="656493"/>
                    <a:pt x="6903430" y="687263"/>
                    <a:pt x="6865474" y="687263"/>
                  </a:cubicBezTo>
                  <a:lnTo>
                    <a:pt x="68726" y="687263"/>
                  </a:lnTo>
                  <a:cubicBezTo>
                    <a:pt x="30770" y="687263"/>
                    <a:pt x="0" y="656493"/>
                    <a:pt x="0" y="618537"/>
                  </a:cubicBezTo>
                  <a:lnTo>
                    <a:pt x="0" y="687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1520" tIns="53340" rIns="53341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cap="none" spc="50" dirty="0" smtClean="0">
                  <a:ln w="13500"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Are conventional, societal norms</a:t>
              </a:r>
              <a:endParaRPr lang="en-US" sz="1600" b="1" kern="1200" cap="none" spc="50" dirty="0">
                <a:ln w="13500"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38201" y="3581295"/>
              <a:ext cx="547878" cy="549810"/>
            </a:xfrm>
            <a:prstGeom prst="roundRect">
              <a:avLst>
                <a:gd name="adj" fmla="val 10000"/>
              </a:avLst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alpha val="90000"/>
                <a:hueOff val="0"/>
                <a:satOff val="-1036"/>
                <a:lumOff val="6729"/>
                <a:alphaOff val="-20000"/>
              </a:schemeClr>
            </a:fillRef>
            <a:effectRef idx="0">
              <a:schemeClr val="accent2">
                <a:tint val="50000"/>
                <a:alpha val="90000"/>
                <a:hueOff val="0"/>
                <a:satOff val="-1036"/>
                <a:lumOff val="6729"/>
                <a:alphaOff val="-2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762000" y="4268559"/>
              <a:ext cx="6934200" cy="687263"/>
            </a:xfrm>
            <a:custGeom>
              <a:avLst/>
              <a:gdLst>
                <a:gd name="connsiteX0" fmla="*/ 0 w 6934200"/>
                <a:gd name="connsiteY0" fmla="*/ 68726 h 687263"/>
                <a:gd name="connsiteX1" fmla="*/ 68726 w 6934200"/>
                <a:gd name="connsiteY1" fmla="*/ 0 h 687263"/>
                <a:gd name="connsiteX2" fmla="*/ 6865474 w 6934200"/>
                <a:gd name="connsiteY2" fmla="*/ 0 h 687263"/>
                <a:gd name="connsiteX3" fmla="*/ 6934200 w 6934200"/>
                <a:gd name="connsiteY3" fmla="*/ 68726 h 687263"/>
                <a:gd name="connsiteX4" fmla="*/ 6934200 w 6934200"/>
                <a:gd name="connsiteY4" fmla="*/ 618537 h 687263"/>
                <a:gd name="connsiteX5" fmla="*/ 6865474 w 6934200"/>
                <a:gd name="connsiteY5" fmla="*/ 687263 h 687263"/>
                <a:gd name="connsiteX6" fmla="*/ 68726 w 6934200"/>
                <a:gd name="connsiteY6" fmla="*/ 687263 h 687263"/>
                <a:gd name="connsiteX7" fmla="*/ 0 w 6934200"/>
                <a:gd name="connsiteY7" fmla="*/ 618537 h 687263"/>
                <a:gd name="connsiteX8" fmla="*/ 0 w 6934200"/>
                <a:gd name="connsiteY8" fmla="*/ 68726 h 68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4200" h="687263">
                  <a:moveTo>
                    <a:pt x="0" y="68726"/>
                  </a:moveTo>
                  <a:cubicBezTo>
                    <a:pt x="0" y="30770"/>
                    <a:pt x="30770" y="0"/>
                    <a:pt x="68726" y="0"/>
                  </a:cubicBezTo>
                  <a:lnTo>
                    <a:pt x="6865474" y="0"/>
                  </a:lnTo>
                  <a:cubicBezTo>
                    <a:pt x="6903430" y="0"/>
                    <a:pt x="6934200" y="30770"/>
                    <a:pt x="6934200" y="68726"/>
                  </a:cubicBezTo>
                  <a:lnTo>
                    <a:pt x="6934200" y="618537"/>
                  </a:lnTo>
                  <a:cubicBezTo>
                    <a:pt x="6934200" y="656493"/>
                    <a:pt x="6903430" y="687263"/>
                    <a:pt x="6865474" y="687263"/>
                  </a:cubicBezTo>
                  <a:lnTo>
                    <a:pt x="68726" y="687263"/>
                  </a:lnTo>
                  <a:cubicBezTo>
                    <a:pt x="30770" y="687263"/>
                    <a:pt x="0" y="656493"/>
                    <a:pt x="0" y="618537"/>
                  </a:cubicBezTo>
                  <a:lnTo>
                    <a:pt x="0" y="687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  <p:txBody>
            <a:bodyPr spcFirstLastPara="0" vert="horz" wrap="square" lIns="731520" tIns="53340" rIns="53341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cap="none" spc="50" dirty="0" smtClean="0">
                  <a:ln w="13500"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Extroverts- congregate and socialize through the ever-growing use of cell phones and internet connections. More team-oriented and cooperative 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838201" y="4337285"/>
              <a:ext cx="547878" cy="549810"/>
            </a:xfrm>
            <a:prstGeom prst="roundRect">
              <a:avLst>
                <a:gd name="adj" fmla="val 10000"/>
              </a:avLst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alpha val="90000"/>
                <a:hueOff val="0"/>
                <a:satOff val="-1381"/>
                <a:lumOff val="8971"/>
                <a:alphaOff val="-26667"/>
              </a:schemeClr>
            </a:fillRef>
            <a:effectRef idx="0">
              <a:schemeClr val="accent2">
                <a:tint val="50000"/>
                <a:alpha val="90000"/>
                <a:hueOff val="0"/>
                <a:satOff val="-1381"/>
                <a:lumOff val="8971"/>
                <a:alphaOff val="-26667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762000" y="5024549"/>
              <a:ext cx="6934200" cy="687263"/>
            </a:xfrm>
            <a:custGeom>
              <a:avLst/>
              <a:gdLst>
                <a:gd name="connsiteX0" fmla="*/ 0 w 6934200"/>
                <a:gd name="connsiteY0" fmla="*/ 68726 h 687263"/>
                <a:gd name="connsiteX1" fmla="*/ 68726 w 6934200"/>
                <a:gd name="connsiteY1" fmla="*/ 0 h 687263"/>
                <a:gd name="connsiteX2" fmla="*/ 6865474 w 6934200"/>
                <a:gd name="connsiteY2" fmla="*/ 0 h 687263"/>
                <a:gd name="connsiteX3" fmla="*/ 6934200 w 6934200"/>
                <a:gd name="connsiteY3" fmla="*/ 68726 h 687263"/>
                <a:gd name="connsiteX4" fmla="*/ 6934200 w 6934200"/>
                <a:gd name="connsiteY4" fmla="*/ 618537 h 687263"/>
                <a:gd name="connsiteX5" fmla="*/ 6865474 w 6934200"/>
                <a:gd name="connsiteY5" fmla="*/ 687263 h 687263"/>
                <a:gd name="connsiteX6" fmla="*/ 68726 w 6934200"/>
                <a:gd name="connsiteY6" fmla="*/ 687263 h 687263"/>
                <a:gd name="connsiteX7" fmla="*/ 0 w 6934200"/>
                <a:gd name="connsiteY7" fmla="*/ 618537 h 687263"/>
                <a:gd name="connsiteX8" fmla="*/ 0 w 6934200"/>
                <a:gd name="connsiteY8" fmla="*/ 68726 h 68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4200" h="687263">
                  <a:moveTo>
                    <a:pt x="0" y="68726"/>
                  </a:moveTo>
                  <a:cubicBezTo>
                    <a:pt x="0" y="30770"/>
                    <a:pt x="30770" y="0"/>
                    <a:pt x="68726" y="0"/>
                  </a:cubicBezTo>
                  <a:lnTo>
                    <a:pt x="6865474" y="0"/>
                  </a:lnTo>
                  <a:cubicBezTo>
                    <a:pt x="6903430" y="0"/>
                    <a:pt x="6934200" y="30770"/>
                    <a:pt x="6934200" y="68726"/>
                  </a:cubicBezTo>
                  <a:lnTo>
                    <a:pt x="6934200" y="618537"/>
                  </a:lnTo>
                  <a:cubicBezTo>
                    <a:pt x="6934200" y="656493"/>
                    <a:pt x="6903430" y="687263"/>
                    <a:pt x="6865474" y="687263"/>
                  </a:cubicBezTo>
                  <a:lnTo>
                    <a:pt x="68726" y="687263"/>
                  </a:lnTo>
                  <a:cubicBezTo>
                    <a:pt x="30770" y="687263"/>
                    <a:pt x="0" y="656493"/>
                    <a:pt x="0" y="618537"/>
                  </a:cubicBezTo>
                  <a:lnTo>
                    <a:pt x="0" y="687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33333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33333"/>
              </a:schemeClr>
            </a:effectRef>
            <a:fontRef idx="minor">
              <a:schemeClr val="lt1"/>
            </a:fontRef>
          </p:style>
          <p:txBody>
            <a:bodyPr spcFirstLastPara="0" vert="horz" wrap="square" lIns="731520" tIns="53340" rIns="53341" bIns="53340" numCol="1" spcCol="1270" anchor="ctr" anchorCtr="0">
              <a:noAutofit/>
            </a:bodyPr>
            <a:lstStyle/>
            <a:p>
              <a:pPr marL="119063" lvl="0" indent="-119063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cap="none" spc="50" dirty="0" smtClean="0">
                  <a:ln w="13500"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Are high achievers, and expect to be held accountable.</a:t>
              </a:r>
              <a:endParaRPr lang="en-US" sz="1600" b="1" kern="1200" cap="none" spc="50" dirty="0">
                <a:ln w="13500"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838201" y="5093275"/>
              <a:ext cx="547878" cy="549810"/>
            </a:xfrm>
            <a:prstGeom prst="roundRect">
              <a:avLst>
                <a:gd name="adj" fmla="val 10000"/>
              </a:avLst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alpha val="90000"/>
                <a:hueOff val="0"/>
                <a:satOff val="-1727"/>
                <a:lumOff val="11214"/>
                <a:alphaOff val="-33333"/>
              </a:schemeClr>
            </a:fillRef>
            <a:effectRef idx="0">
              <a:schemeClr val="accent2">
                <a:tint val="50000"/>
                <a:alpha val="90000"/>
                <a:hueOff val="0"/>
                <a:satOff val="-1727"/>
                <a:lumOff val="11214"/>
                <a:alphaOff val="-33333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762000" y="5780538"/>
              <a:ext cx="6934200" cy="687263"/>
            </a:xfrm>
            <a:custGeom>
              <a:avLst/>
              <a:gdLst>
                <a:gd name="connsiteX0" fmla="*/ 0 w 6934200"/>
                <a:gd name="connsiteY0" fmla="*/ 68726 h 687263"/>
                <a:gd name="connsiteX1" fmla="*/ 68726 w 6934200"/>
                <a:gd name="connsiteY1" fmla="*/ 0 h 687263"/>
                <a:gd name="connsiteX2" fmla="*/ 6865474 w 6934200"/>
                <a:gd name="connsiteY2" fmla="*/ 0 h 687263"/>
                <a:gd name="connsiteX3" fmla="*/ 6934200 w 6934200"/>
                <a:gd name="connsiteY3" fmla="*/ 68726 h 687263"/>
                <a:gd name="connsiteX4" fmla="*/ 6934200 w 6934200"/>
                <a:gd name="connsiteY4" fmla="*/ 618537 h 687263"/>
                <a:gd name="connsiteX5" fmla="*/ 6865474 w 6934200"/>
                <a:gd name="connsiteY5" fmla="*/ 687263 h 687263"/>
                <a:gd name="connsiteX6" fmla="*/ 68726 w 6934200"/>
                <a:gd name="connsiteY6" fmla="*/ 687263 h 687263"/>
                <a:gd name="connsiteX7" fmla="*/ 0 w 6934200"/>
                <a:gd name="connsiteY7" fmla="*/ 618537 h 687263"/>
                <a:gd name="connsiteX8" fmla="*/ 0 w 6934200"/>
                <a:gd name="connsiteY8" fmla="*/ 68726 h 687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34200" h="687263">
                  <a:moveTo>
                    <a:pt x="0" y="68726"/>
                  </a:moveTo>
                  <a:cubicBezTo>
                    <a:pt x="0" y="30770"/>
                    <a:pt x="30770" y="0"/>
                    <a:pt x="68726" y="0"/>
                  </a:cubicBezTo>
                  <a:lnTo>
                    <a:pt x="6865474" y="0"/>
                  </a:lnTo>
                  <a:cubicBezTo>
                    <a:pt x="6903430" y="0"/>
                    <a:pt x="6934200" y="30770"/>
                    <a:pt x="6934200" y="68726"/>
                  </a:cubicBezTo>
                  <a:lnTo>
                    <a:pt x="6934200" y="618537"/>
                  </a:lnTo>
                  <a:cubicBezTo>
                    <a:pt x="6934200" y="656493"/>
                    <a:pt x="6903430" y="687263"/>
                    <a:pt x="6865474" y="687263"/>
                  </a:cubicBezTo>
                  <a:lnTo>
                    <a:pt x="68726" y="687263"/>
                  </a:lnTo>
                  <a:cubicBezTo>
                    <a:pt x="30770" y="687263"/>
                    <a:pt x="0" y="656493"/>
                    <a:pt x="0" y="618537"/>
                  </a:cubicBezTo>
                  <a:lnTo>
                    <a:pt x="0" y="687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731520" tIns="53340" rIns="53341" bIns="5334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cap="none" spc="50" dirty="0" smtClean="0">
                  <a:ln w="13500">
                    <a:prstDash val="solid"/>
                  </a:ln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latin typeface="+mn-lt"/>
                </a:rPr>
                <a:t>Feel pressured, even if it is to succeed in their achievements and goals.</a:t>
              </a:r>
              <a:endParaRPr lang="en-US" sz="1600" b="1" kern="1200" cap="none" spc="50" dirty="0">
                <a:ln w="13500"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n-lt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38201" y="5849265"/>
              <a:ext cx="547878" cy="549810"/>
            </a:xfrm>
            <a:prstGeom prst="roundRect">
              <a:avLst>
                <a:gd name="adj" fmla="val 10000"/>
              </a:avLst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alpha val="90000"/>
                <a:hueOff val="0"/>
                <a:satOff val="-2072"/>
                <a:lumOff val="13457"/>
                <a:alphaOff val="-40000"/>
              </a:schemeClr>
            </a:fillRef>
            <a:effectRef idx="0">
              <a:schemeClr val="accent2">
                <a:tint val="50000"/>
                <a:alpha val="90000"/>
                <a:hueOff val="0"/>
                <a:satOff val="-2072"/>
                <a:lumOff val="13457"/>
                <a:alphaOff val="-4000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0" name="TextBox 19"/>
          <p:cNvSpPr txBox="1"/>
          <p:nvPr/>
        </p:nvSpPr>
        <p:spPr>
          <a:xfrm>
            <a:off x="304800" y="304800"/>
            <a:ext cx="853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5">
                    <a:lumMod val="75000"/>
                  </a:schemeClr>
                </a:solidFill>
              </a:rPr>
              <a:t>Roots of the retention problem:</a:t>
            </a:r>
            <a:endParaRPr lang="en-US" sz="4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2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774593" y="2543755"/>
            <a:ext cx="3564736" cy="1033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ent Arrow 2"/>
          <p:cNvSpPr/>
          <p:nvPr/>
        </p:nvSpPr>
        <p:spPr>
          <a:xfrm flipV="1">
            <a:off x="733322" y="4966964"/>
            <a:ext cx="3291659" cy="1287618"/>
          </a:xfrm>
          <a:prstGeom prst="bentArrow">
            <a:avLst>
              <a:gd name="adj1" fmla="val 41981"/>
              <a:gd name="adj2" fmla="val 37735"/>
              <a:gd name="adj3" fmla="val 46140"/>
              <a:gd name="adj4" fmla="val 87500"/>
            </a:avLst>
          </a:prstGeom>
          <a:gradFill flip="none" rotWithShape="1">
            <a:gsLst>
              <a:gs pos="82000">
                <a:srgbClr val="FEB602"/>
              </a:gs>
              <a:gs pos="13000">
                <a:srgbClr val="FFFFE7"/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62113" y="5585508"/>
            <a:ext cx="1788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2A2A2A"/>
                </a:solidFill>
              </a:rPr>
              <a:t>Student Success!</a:t>
            </a:r>
            <a:endParaRPr lang="en-US" b="1" dirty="0">
              <a:solidFill>
                <a:srgbClr val="2A2A2A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379152" y="1319261"/>
            <a:ext cx="4787001" cy="1478650"/>
            <a:chOff x="2236277" y="1378850"/>
            <a:chExt cx="4787001" cy="1478650"/>
          </a:xfrm>
          <a:effectLst>
            <a:outerShdw blurRad="50800" dist="25400" dir="5400000" algn="t" rotWithShape="0">
              <a:prstClr val="black">
                <a:alpha val="12000"/>
              </a:prstClr>
            </a:outerShdw>
          </a:effectLst>
        </p:grpSpPr>
        <p:sp>
          <p:nvSpPr>
            <p:cNvPr id="34" name="Down Arrow Callout 31"/>
            <p:cNvSpPr/>
            <p:nvPr/>
          </p:nvSpPr>
          <p:spPr>
            <a:xfrm>
              <a:off x="2236277" y="1378850"/>
              <a:ext cx="4787001" cy="1478650"/>
            </a:xfrm>
            <a:custGeom>
              <a:avLst/>
              <a:gdLst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655953 w 4787001"/>
                <a:gd name="connsiteY3" fmla="*/ 465479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131048 w 4787001"/>
                <a:gd name="connsiteY9" fmla="*/ 465479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655953 w 4787001"/>
                <a:gd name="connsiteY3" fmla="*/ 465479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54848 w 4787001"/>
                <a:gd name="connsiteY9" fmla="*/ 532154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03578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54848 w 4787001"/>
                <a:gd name="connsiteY9" fmla="*/ 532154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03578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54848 w 4787001"/>
                <a:gd name="connsiteY9" fmla="*/ 532154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03578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54848 w 4787001"/>
                <a:gd name="connsiteY9" fmla="*/ 532154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51203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54848 w 4787001"/>
                <a:gd name="connsiteY9" fmla="*/ 532154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51203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54848 w 4787001"/>
                <a:gd name="connsiteY9" fmla="*/ 532154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51203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54848 w 4787001"/>
                <a:gd name="connsiteY9" fmla="*/ 532154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51203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54848 w 4787001"/>
                <a:gd name="connsiteY9" fmla="*/ 551204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51203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64373 w 4787001"/>
                <a:gd name="connsiteY9" fmla="*/ 541679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51203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45054 w 4787001"/>
                <a:gd name="connsiteY9" fmla="*/ 535240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51203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45054 w 4787001"/>
                <a:gd name="connsiteY9" fmla="*/ 535240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51203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45054 w 4787001"/>
                <a:gd name="connsiteY9" fmla="*/ 535240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51203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45054 w 4787001"/>
                <a:gd name="connsiteY9" fmla="*/ 541679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51203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45054 w 4787001"/>
                <a:gd name="connsiteY9" fmla="*/ 541679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51203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45054 w 4787001"/>
                <a:gd name="connsiteY9" fmla="*/ 541679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51203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19296 w 4787001"/>
                <a:gd name="connsiteY9" fmla="*/ 541679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51203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19296 w 4787001"/>
                <a:gd name="connsiteY9" fmla="*/ 522360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  <a:gd name="connsiteX0" fmla="*/ 0 w 4787001"/>
                <a:gd name="connsiteY0" fmla="*/ 0 h 1478650"/>
                <a:gd name="connsiteX1" fmla="*/ 4787001 w 4787001"/>
                <a:gd name="connsiteY1" fmla="*/ 0 h 1478650"/>
                <a:gd name="connsiteX2" fmla="*/ 4787001 w 4787001"/>
                <a:gd name="connsiteY2" fmla="*/ 465479 h 1478650"/>
                <a:gd name="connsiteX3" fmla="*/ 2751203 w 4787001"/>
                <a:gd name="connsiteY3" fmla="*/ 532154 h 1478650"/>
                <a:gd name="connsiteX4" fmla="*/ 2655953 w 4787001"/>
                <a:gd name="connsiteY4" fmla="*/ 1040496 h 1478650"/>
                <a:gd name="connsiteX5" fmla="*/ 2847062 w 4787001"/>
                <a:gd name="connsiteY5" fmla="*/ 1040496 h 1478650"/>
                <a:gd name="connsiteX6" fmla="*/ 2393501 w 4787001"/>
                <a:gd name="connsiteY6" fmla="*/ 1478650 h 1478650"/>
                <a:gd name="connsiteX7" fmla="*/ 1939939 w 4787001"/>
                <a:gd name="connsiteY7" fmla="*/ 1040496 h 1478650"/>
                <a:gd name="connsiteX8" fmla="*/ 2131048 w 4787001"/>
                <a:gd name="connsiteY8" fmla="*/ 1040496 h 1478650"/>
                <a:gd name="connsiteX9" fmla="*/ 2019296 w 4787001"/>
                <a:gd name="connsiteY9" fmla="*/ 522360 h 1478650"/>
                <a:gd name="connsiteX10" fmla="*/ 0 w 4787001"/>
                <a:gd name="connsiteY10" fmla="*/ 465479 h 1478650"/>
                <a:gd name="connsiteX11" fmla="*/ 0 w 4787001"/>
                <a:gd name="connsiteY11" fmla="*/ 0 h 147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87001" h="1478650">
                  <a:moveTo>
                    <a:pt x="0" y="0"/>
                  </a:moveTo>
                  <a:lnTo>
                    <a:pt x="4787001" y="0"/>
                  </a:lnTo>
                  <a:lnTo>
                    <a:pt x="4787001" y="465479"/>
                  </a:lnTo>
                  <a:cubicBezTo>
                    <a:pt x="4439764" y="554171"/>
                    <a:pt x="2896828" y="474418"/>
                    <a:pt x="2751203" y="532154"/>
                  </a:cubicBezTo>
                  <a:cubicBezTo>
                    <a:pt x="2605578" y="589890"/>
                    <a:pt x="2632039" y="955772"/>
                    <a:pt x="2655953" y="1040496"/>
                  </a:cubicBezTo>
                  <a:lnTo>
                    <a:pt x="2847062" y="1040496"/>
                  </a:lnTo>
                  <a:lnTo>
                    <a:pt x="2393501" y="1478650"/>
                  </a:lnTo>
                  <a:lnTo>
                    <a:pt x="1939939" y="1040496"/>
                  </a:lnTo>
                  <a:lnTo>
                    <a:pt x="2131048" y="1040496"/>
                  </a:lnTo>
                  <a:cubicBezTo>
                    <a:pt x="2150200" y="955772"/>
                    <a:pt x="2206912" y="573120"/>
                    <a:pt x="2019296" y="522360"/>
                  </a:cubicBezTo>
                  <a:cubicBezTo>
                    <a:pt x="1831680" y="471600"/>
                    <a:pt x="342475" y="554171"/>
                    <a:pt x="0" y="465479"/>
                  </a:cubicBez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93000">
                  <a:srgbClr val="FEB602"/>
                </a:gs>
                <a:gs pos="0">
                  <a:srgbClr val="FFFFE7"/>
                </a:gs>
              </a:gsLst>
              <a:path path="shape">
                <a:fillToRect l="50000" t="50000" r="50000" b="50000"/>
              </a:path>
              <a:tileRect/>
            </a:gra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8183" y="1470608"/>
              <a:ext cx="1464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2">
                      <a:lumMod val="50000"/>
                    </a:schemeClr>
                  </a:solidFill>
                </a:rPr>
                <a:t>MAP-Works Data</a:t>
              </a:r>
              <a:endParaRPr lang="en-US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633944" y="1470609"/>
              <a:ext cx="11671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44474A"/>
                  </a:solidFill>
                </a:rPr>
                <a:t>Campus Data</a:t>
              </a:r>
              <a:endParaRPr lang="en-US" sz="1400" b="1" dirty="0">
                <a:solidFill>
                  <a:srgbClr val="44474A"/>
                </a:solidFill>
              </a:endParaRPr>
            </a:p>
          </p:txBody>
        </p: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95600" y="2728399"/>
            <a:ext cx="3388176" cy="7260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C:\Users\kstocum\Desktop\News Photos\FirstGen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1229" y="4170919"/>
            <a:ext cx="1538593" cy="1517712"/>
          </a:xfrm>
          <a:prstGeom prst="ellipse">
            <a:avLst/>
          </a:prstGeom>
          <a:noFill/>
          <a:ln w="889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P:\Ryan\Presentations\MAP-Works\map_flowchart\mfc_arrow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786618"/>
            <a:ext cx="244299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1" descr="P:\Ryan\Presentations\MAP-Works\map_flowchart\mfc_arrow4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2113" y="3897867"/>
            <a:ext cx="6034087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 descr="P:\Ryan\Presentations\MAP-Works\map_flowchart\mfc_3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1294" y="3966784"/>
            <a:ext cx="1921727" cy="19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10" descr="P:\Ryan\Presentations\MAP-Works\map_flowchart\mfc_arrow3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9329" y="2791380"/>
            <a:ext cx="2443009" cy="158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 descr="P:\Ryan\Presentations\MAP-Works\map_flowchart\mfc_2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0525" y="953913"/>
            <a:ext cx="1724068" cy="172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7" descr="P:\Ryan\Presentations\MAP-Works\map_flowchart\mfc_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7048" y="4748760"/>
            <a:ext cx="1724216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321" y="1082477"/>
            <a:ext cx="1456319" cy="1461278"/>
          </a:xfrm>
          <a:prstGeom prst="ellipse">
            <a:avLst/>
          </a:prstGeom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48352" y="189925"/>
            <a:ext cx="7848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chemeClr val="accent5">
                    <a:lumMod val="75000"/>
                  </a:schemeClr>
                </a:solidFill>
              </a:rPr>
              <a:t>The Map-Works Process</a:t>
            </a:r>
            <a:endParaRPr lang="en-US" sz="5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4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304801"/>
            <a:ext cx="8326582" cy="838200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Goal: Student Success &amp; Retention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219200"/>
            <a:ext cx="4346171" cy="4546599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Traditional Methods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Advisors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Faculty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High School 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Test Scores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Technology Methods 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Student feedback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Institutional feedback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503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852</Words>
  <Application>Microsoft Office PowerPoint</Application>
  <PresentationFormat>On-screen Show (4:3)</PresentationFormat>
  <Paragraphs>240</Paragraphs>
  <Slides>27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Custom Design</vt:lpstr>
      <vt:lpstr>EDUCAUSE2012         ANNUAL CONFERENCE</vt:lpstr>
      <vt:lpstr>Supporting Student Success and Retention on Campus</vt:lpstr>
      <vt:lpstr>The Question: </vt:lpstr>
      <vt:lpstr>Key Demographics</vt:lpstr>
      <vt:lpstr>Metrics</vt:lpstr>
      <vt:lpstr>Metrics</vt:lpstr>
      <vt:lpstr>The Millennial Student College Experience </vt:lpstr>
      <vt:lpstr>PowerPoint Presentation</vt:lpstr>
      <vt:lpstr>Goal: Student Success &amp; Retention</vt:lpstr>
      <vt:lpstr>Adoption</vt:lpstr>
      <vt:lpstr>Targeted Communication</vt:lpstr>
      <vt:lpstr>Technology Enabled Integration</vt:lpstr>
      <vt:lpstr>Connections to Students</vt:lpstr>
      <vt:lpstr>Mapping Resources to Students</vt:lpstr>
      <vt:lpstr>Supporting Retention through Collaboration Other Efforts:</vt:lpstr>
      <vt:lpstr>Supporting Retention through Collaboration Other Efforts:</vt:lpstr>
      <vt:lpstr>Measurable Outcomes</vt:lpstr>
      <vt:lpstr>Measurable Outcomes</vt:lpstr>
      <vt:lpstr>Lessons Learned</vt:lpstr>
      <vt:lpstr>Challenges &amp; Potential Solutions</vt:lpstr>
      <vt:lpstr>Challenges &amp; Potential Solutions</vt:lpstr>
      <vt:lpstr>Challenges &amp; Potential Solutions</vt:lpstr>
      <vt:lpstr>Challenges &amp; Potential Solutions</vt:lpstr>
      <vt:lpstr>Mapping in Motion</vt:lpstr>
      <vt:lpstr>Mapping in Motion</vt:lpstr>
      <vt:lpstr>Institutional Analysis report on MapWorks:  </vt:lpstr>
      <vt:lpstr>Questions?</vt:lpstr>
    </vt:vector>
  </TitlesOfParts>
  <Company>EDUCAUSE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Elizabeth Hancock</cp:lastModifiedBy>
  <cp:revision>80</cp:revision>
  <dcterms:created xsi:type="dcterms:W3CDTF">2012-08-20T22:08:20Z</dcterms:created>
  <dcterms:modified xsi:type="dcterms:W3CDTF">2012-10-29T16:43:02Z</dcterms:modified>
</cp:coreProperties>
</file>