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65" r:id="rId2"/>
    <p:sldId id="283" r:id="rId3"/>
    <p:sldId id="268" r:id="rId4"/>
    <p:sldId id="273" r:id="rId5"/>
    <p:sldId id="269" r:id="rId6"/>
    <p:sldId id="274" r:id="rId7"/>
    <p:sldId id="294" r:id="rId8"/>
    <p:sldId id="270" r:id="rId9"/>
    <p:sldId id="293" r:id="rId10"/>
    <p:sldId id="271" r:id="rId11"/>
    <p:sldId id="272" r:id="rId12"/>
    <p:sldId id="286" r:id="rId13"/>
    <p:sldId id="287" r:id="rId14"/>
    <p:sldId id="285" r:id="rId15"/>
    <p:sldId id="295" r:id="rId16"/>
    <p:sldId id="288" r:id="rId17"/>
    <p:sldId id="276" r:id="rId18"/>
    <p:sldId id="289" r:id="rId19"/>
    <p:sldId id="290" r:id="rId20"/>
    <p:sldId id="278" r:id="rId21"/>
    <p:sldId id="291" r:id="rId22"/>
    <p:sldId id="280" r:id="rId23"/>
    <p:sldId id="292" r:id="rId24"/>
    <p:sldId id="28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922" autoAdjust="0"/>
  </p:normalViewPr>
  <p:slideViewPr>
    <p:cSldViewPr>
      <p:cViewPr varScale="1">
        <p:scale>
          <a:sx n="70" d="100"/>
          <a:sy n="70" d="100"/>
        </p:scale>
        <p:origin x="-1760"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E3FDD8-4094-4B7E-AD60-1BF59B753640}" type="datetimeFigureOut">
              <a:rPr lang="en-US" smtClean="0"/>
              <a:t>11/4/12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3F8BCB-AB6D-4A85-9CC1-6CA56D1AD963}" type="slidenum">
              <a:rPr lang="en-US" smtClean="0"/>
              <a:t>‹#›</a:t>
            </a:fld>
            <a:endParaRPr lang="en-US"/>
          </a:p>
        </p:txBody>
      </p:sp>
    </p:spTree>
    <p:extLst>
      <p:ext uri="{BB962C8B-B14F-4D97-AF65-F5344CB8AC3E}">
        <p14:creationId xmlns:p14="http://schemas.microsoft.com/office/powerpoint/2010/main" val="2649385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press.linkedin.com/node/1169" TargetMode="External"/><Relationship Id="rId4" Type="http://schemas.openxmlformats.org/officeDocument/2006/relationships/hyperlink" Target="http://money.usnews.com/money/blogs/outside-voices-careers/2012/03/01/3-vital-tools-for-a-salary-search" TargetMode="External"/><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Back Story:</a:t>
            </a:r>
          </a:p>
          <a:p>
            <a:r>
              <a:rPr lang="en-US" baseline="0" dirty="0" smtClean="0"/>
              <a:t>Melissa emailed a handful of CIOs in the EDUCAUSE community who she admired and asked them if they would each be willing to take time to send just one “pearl of wisdom” about interviewing for a job at the CIO level. The response was definitely more than just one pearl of wisdom! The other three presenters today were among those who sent a significant amount of useful information.</a:t>
            </a:r>
          </a:p>
          <a:p>
            <a:endParaRPr lang="en-US" baseline="0" dirty="0" smtClean="0"/>
          </a:p>
          <a:p>
            <a:r>
              <a:rPr lang="en-US" baseline="0" dirty="0" smtClean="0"/>
              <a:t>We wanted to give this session in order to pass the aggregated information on to help others interviewing for CIO jobs. Additionally, Melissa has very recent experience with interviewing for CIO jobs, and can speak to what surprised her during the process.</a:t>
            </a:r>
          </a:p>
        </p:txBody>
      </p:sp>
      <p:sp>
        <p:nvSpPr>
          <p:cNvPr id="4" name="Slide Number Placeholder 3"/>
          <p:cNvSpPr>
            <a:spLocks noGrp="1"/>
          </p:cNvSpPr>
          <p:nvPr>
            <p:ph type="sldNum" sz="quarter" idx="10"/>
          </p:nvPr>
        </p:nvSpPr>
        <p:spPr/>
        <p:txBody>
          <a:bodyPr/>
          <a:lstStyle/>
          <a:p>
            <a:fld id="{A13F8BCB-AB6D-4A85-9CC1-6CA56D1AD963}" type="slidenum">
              <a:rPr lang="en-US" smtClean="0"/>
              <a:t>4</a:t>
            </a:fld>
            <a:endParaRPr lang="en-US"/>
          </a:p>
        </p:txBody>
      </p:sp>
    </p:spTree>
    <p:extLst>
      <p:ext uri="{BB962C8B-B14F-4D97-AF65-F5344CB8AC3E}">
        <p14:creationId xmlns:p14="http://schemas.microsoft.com/office/powerpoint/2010/main" val="3911649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Topics you might want to ask about:</a:t>
            </a:r>
          </a:p>
          <a:p>
            <a:pPr marL="171450" indent="-171450">
              <a:buFont typeface="Arial"/>
              <a:buChar char="•"/>
            </a:pPr>
            <a:r>
              <a:rPr lang="en-US" baseline="0" dirty="0" smtClean="0"/>
              <a:t>Organizational structure and governance</a:t>
            </a:r>
          </a:p>
          <a:p>
            <a:pPr marL="171450" indent="-171450">
              <a:buFont typeface="Arial"/>
              <a:buChar char="•"/>
            </a:pPr>
            <a:r>
              <a:rPr lang="en-US" baseline="0" dirty="0" smtClean="0"/>
              <a:t>IT viewed as strategic or as plumbers?</a:t>
            </a:r>
          </a:p>
          <a:p>
            <a:pPr marL="171450" indent="-171450">
              <a:buFont typeface="Arial"/>
              <a:buChar char="•"/>
            </a:pPr>
            <a:r>
              <a:rPr lang="en-US" baseline="0" dirty="0" smtClean="0"/>
              <a:t>Budget and resources</a:t>
            </a:r>
          </a:p>
          <a:p>
            <a:pPr marL="171450" indent="-171450">
              <a:buFont typeface="Arial"/>
              <a:buChar char="•"/>
            </a:pPr>
            <a:r>
              <a:rPr lang="en-US" baseline="0" dirty="0" smtClean="0"/>
              <a:t>What would the campus like the new CIO to achieve in the first 12 months?</a:t>
            </a:r>
          </a:p>
          <a:p>
            <a:pPr marL="171450" indent="-171450">
              <a:buFont typeface="Arial"/>
              <a:buChar char="•"/>
            </a:pPr>
            <a:r>
              <a:rPr lang="en-US" baseline="0" dirty="0" smtClean="0"/>
              <a:t>If you could change one thing about the IT department, what would it be?</a:t>
            </a:r>
          </a:p>
          <a:p>
            <a:pPr marL="171450" indent="-171450">
              <a:buFont typeface="Arial"/>
              <a:buChar char="•"/>
            </a:pPr>
            <a:r>
              <a:rPr lang="en-US" baseline="0" dirty="0" smtClean="0"/>
              <a:t>If you could keep one thing about the IT department, what would it be?</a:t>
            </a:r>
          </a:p>
        </p:txBody>
      </p:sp>
      <p:sp>
        <p:nvSpPr>
          <p:cNvPr id="4" name="Slide Number Placeholder 3"/>
          <p:cNvSpPr>
            <a:spLocks noGrp="1"/>
          </p:cNvSpPr>
          <p:nvPr>
            <p:ph type="sldNum" sz="quarter" idx="10"/>
          </p:nvPr>
        </p:nvSpPr>
        <p:spPr/>
        <p:txBody>
          <a:bodyPr/>
          <a:lstStyle/>
          <a:p>
            <a:fld id="{A13F8BCB-AB6D-4A85-9CC1-6CA56D1AD963}" type="slidenum">
              <a:rPr lang="en-US" smtClean="0"/>
              <a:t>16</a:t>
            </a:fld>
            <a:endParaRPr lang="en-US"/>
          </a:p>
        </p:txBody>
      </p:sp>
    </p:spTree>
    <p:extLst>
      <p:ext uri="{BB962C8B-B14F-4D97-AF65-F5344CB8AC3E}">
        <p14:creationId xmlns:p14="http://schemas.microsoft.com/office/powerpoint/2010/main" val="2812361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LinkedIn </a:t>
            </a:r>
            <a:r>
              <a:rPr lang="en-US" dirty="0" smtClean="0">
                <a:hlinkClick r:id="rId3"/>
              </a:rPr>
              <a:t>research</a:t>
            </a:r>
            <a:r>
              <a:rPr lang="en-US" dirty="0" smtClean="0"/>
              <a:t> shows 42 percent of professionals in the United States are uncomfortable negotiating; approximately 25 percent admit to never having negotiated in the workplace. The study also shows that many of LinkedIn's U.S. member</a:t>
            </a:r>
          </a:p>
          <a:p>
            <a:endParaRPr lang="en-US" dirty="0" smtClean="0"/>
          </a:p>
          <a:p>
            <a:r>
              <a:rPr lang="en-US" dirty="0" smtClean="0"/>
              <a:t>Use </a:t>
            </a:r>
            <a:r>
              <a:rPr lang="en-US" dirty="0" smtClean="0">
                <a:hlinkClick r:id="rId4"/>
              </a:rPr>
              <a:t>salary survey tools</a:t>
            </a:r>
            <a:r>
              <a:rPr lang="en-US" dirty="0" smtClean="0"/>
              <a:t> such as Glassdoor.com, Salary.com, and PayScale.com to identify what others in similar jobs </a:t>
            </a:r>
            <a:r>
              <a:rPr lang="en-US" dirty="0" err="1" smtClean="0"/>
              <a:t>earn.s</a:t>
            </a:r>
            <a:r>
              <a:rPr lang="en-US" dirty="0" smtClean="0"/>
              <a:t> (39 percent) report feeling anxious about negotiation, more so than participants from other countries do.</a:t>
            </a:r>
            <a:endParaRPr lang="en-US" dirty="0"/>
          </a:p>
        </p:txBody>
      </p:sp>
      <p:sp>
        <p:nvSpPr>
          <p:cNvPr id="4" name="Slide Number Placeholder 3"/>
          <p:cNvSpPr>
            <a:spLocks noGrp="1"/>
          </p:cNvSpPr>
          <p:nvPr>
            <p:ph type="sldNum" sz="quarter" idx="10"/>
          </p:nvPr>
        </p:nvSpPr>
        <p:spPr/>
        <p:txBody>
          <a:bodyPr/>
          <a:lstStyle/>
          <a:p>
            <a:fld id="{A13F8BCB-AB6D-4A85-9CC1-6CA56D1AD963}" type="slidenum">
              <a:rPr lang="en-US" smtClean="0"/>
              <a:t>18</a:t>
            </a:fld>
            <a:endParaRPr lang="en-US"/>
          </a:p>
        </p:txBody>
      </p:sp>
    </p:spTree>
    <p:extLst>
      <p:ext uri="{BB962C8B-B14F-4D97-AF65-F5344CB8AC3E}">
        <p14:creationId xmlns:p14="http://schemas.microsoft.com/office/powerpoint/2010/main" val="3028791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reality is that most people</a:t>
            </a:r>
            <a:r>
              <a:rPr lang="en-US" baseline="0" dirty="0" smtClean="0"/>
              <a:t> end up working at both jobs at the same time during the transition period.</a:t>
            </a:r>
            <a:endParaRPr lang="en-US" dirty="0"/>
          </a:p>
        </p:txBody>
      </p:sp>
      <p:sp>
        <p:nvSpPr>
          <p:cNvPr id="4" name="Slide Number Placeholder 3"/>
          <p:cNvSpPr>
            <a:spLocks noGrp="1"/>
          </p:cNvSpPr>
          <p:nvPr>
            <p:ph type="sldNum" sz="quarter" idx="10"/>
          </p:nvPr>
        </p:nvSpPr>
        <p:spPr/>
        <p:txBody>
          <a:bodyPr/>
          <a:lstStyle/>
          <a:p>
            <a:fld id="{A13F8BCB-AB6D-4A85-9CC1-6CA56D1AD963}" type="slidenum">
              <a:rPr lang="en-US" smtClean="0"/>
              <a:t>21</a:t>
            </a:fld>
            <a:endParaRPr lang="en-US"/>
          </a:p>
        </p:txBody>
      </p:sp>
    </p:spTree>
    <p:extLst>
      <p:ext uri="{BB962C8B-B14F-4D97-AF65-F5344CB8AC3E}">
        <p14:creationId xmlns:p14="http://schemas.microsoft.com/office/powerpoint/2010/main" val="4194259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a:t>
            </a:r>
            <a:r>
              <a:rPr lang="en-US" baseline="0" dirty="0" smtClean="0"/>
              <a:t> long will you be “working” at your last job after you’ve started your new one?</a:t>
            </a:r>
            <a:endParaRPr lang="en-US" dirty="0" smtClean="0"/>
          </a:p>
          <a:p>
            <a:endParaRPr lang="en-US" dirty="0"/>
          </a:p>
        </p:txBody>
      </p:sp>
      <p:sp>
        <p:nvSpPr>
          <p:cNvPr id="4" name="Slide Number Placeholder 3"/>
          <p:cNvSpPr>
            <a:spLocks noGrp="1"/>
          </p:cNvSpPr>
          <p:nvPr>
            <p:ph type="sldNum" sz="quarter" idx="10"/>
          </p:nvPr>
        </p:nvSpPr>
        <p:spPr/>
        <p:txBody>
          <a:bodyPr/>
          <a:lstStyle/>
          <a:p>
            <a:fld id="{A13F8BCB-AB6D-4A85-9CC1-6CA56D1AD963}" type="slidenum">
              <a:rPr lang="en-US" smtClean="0"/>
              <a:t>23</a:t>
            </a:fld>
            <a:endParaRPr lang="en-US"/>
          </a:p>
        </p:txBody>
      </p:sp>
    </p:spTree>
    <p:extLst>
      <p:ext uri="{BB962C8B-B14F-4D97-AF65-F5344CB8AC3E}">
        <p14:creationId xmlns:p14="http://schemas.microsoft.com/office/powerpoint/2010/main" val="629948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3F8BCB-AB6D-4A85-9CC1-6CA56D1AD963}" type="slidenum">
              <a:rPr lang="en-US" smtClean="0"/>
              <a:t>5</a:t>
            </a:fld>
            <a:endParaRPr lang="en-US"/>
          </a:p>
        </p:txBody>
      </p:sp>
    </p:spTree>
    <p:extLst>
      <p:ext uri="{BB962C8B-B14F-4D97-AF65-F5344CB8AC3E}">
        <p14:creationId xmlns:p14="http://schemas.microsoft.com/office/powerpoint/2010/main" val="857276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General tips:</a:t>
            </a:r>
          </a:p>
          <a:p>
            <a:pPr marL="171450" indent="-171450">
              <a:buFont typeface="Arial" pitchFamily="34" charset="0"/>
              <a:buChar char="•"/>
            </a:pPr>
            <a:r>
              <a:rPr lang="en-US" dirty="0" smtClean="0"/>
              <a:t>Need to know more about higher education,</a:t>
            </a:r>
            <a:r>
              <a:rPr lang="en-US" baseline="0" dirty="0" smtClean="0"/>
              <a:t> particularly the specific area (teaching/learning, research, administration), than just IT</a:t>
            </a:r>
          </a:p>
          <a:p>
            <a:pPr marL="171450" indent="-171450">
              <a:buFont typeface="Arial" pitchFamily="34" charset="0"/>
              <a:buChar char="•"/>
            </a:pPr>
            <a:r>
              <a:rPr lang="en-US" baseline="0" dirty="0" smtClean="0"/>
              <a:t>Understand primary goals and concerns of teaching/learning (and research, if applicable) faculty, but also remember areas such as development and enrollment</a:t>
            </a:r>
          </a:p>
          <a:p>
            <a:pPr marL="171450" indent="-171450">
              <a:buFont typeface="Arial" pitchFamily="34" charset="0"/>
              <a:buChar char="•"/>
            </a:pPr>
            <a:r>
              <a:rPr lang="en-US" baseline="0" dirty="0" smtClean="0"/>
              <a:t>Understand the politics of the specific sector, e.g., public vs. private institutions</a:t>
            </a:r>
          </a:p>
          <a:p>
            <a:pPr marL="171450" indent="-171450">
              <a:buFont typeface="Arial" pitchFamily="34" charset="0"/>
              <a:buChar char="•"/>
            </a:pPr>
            <a:r>
              <a:rPr lang="en-US" baseline="0" dirty="0" smtClean="0"/>
              <a:t>Get information specific to the institution; look over their web site and be very familiar with their IT group</a:t>
            </a:r>
          </a:p>
          <a:p>
            <a:pPr marL="171450" indent="-171450">
              <a:buFont typeface="Arial" pitchFamily="34" charset="0"/>
              <a:buChar char="•"/>
            </a:pPr>
            <a:r>
              <a:rPr lang="en-US" baseline="0" dirty="0" smtClean="0"/>
              <a:t>Get more information from the search chair, such as clarification on the job posting, names of search committee members</a:t>
            </a:r>
          </a:p>
          <a:p>
            <a:pPr marL="171450" indent="-171450">
              <a:buFont typeface="Arial" pitchFamily="34" charset="0"/>
              <a:buChar char="•"/>
            </a:pPr>
            <a:r>
              <a:rPr lang="en-US" baseline="0" dirty="0" smtClean="0"/>
              <a:t>Develop the message/theme you want to leave with the institution</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Written materials:</a:t>
            </a:r>
          </a:p>
          <a:p>
            <a:pPr marL="171450" indent="-171450">
              <a:buFont typeface="Arial" pitchFamily="34" charset="0"/>
              <a:buChar char="•"/>
            </a:pPr>
            <a:r>
              <a:rPr lang="en-US" baseline="0" dirty="0" smtClean="0"/>
              <a:t>Resources for preparing the cover letter, resume/CV, references</a:t>
            </a:r>
          </a:p>
          <a:p>
            <a:pPr marL="171450" indent="-171450">
              <a:buFont typeface="Arial" pitchFamily="34" charset="0"/>
              <a:buChar char="•"/>
            </a:pPr>
            <a:r>
              <a:rPr lang="en-US" baseline="0" dirty="0" smtClean="0"/>
              <a:t>Make sure that you have other people look over your recruitment materials</a:t>
            </a:r>
          </a:p>
          <a:p>
            <a:pPr marL="0" indent="0">
              <a:buFont typeface="Arial" pitchFamily="34" charset="0"/>
              <a:buNone/>
            </a:pPr>
            <a:endParaRPr lang="en-US" dirty="0" smtClean="0"/>
          </a:p>
          <a:p>
            <a:pPr marL="0" indent="0">
              <a:buFont typeface="Arial" pitchFamily="34" charset="0"/>
              <a:buNone/>
            </a:pPr>
            <a:r>
              <a:rPr lang="en-US" dirty="0" smtClean="0"/>
              <a:t>How do you tell</a:t>
            </a:r>
            <a:r>
              <a:rPr lang="en-US" baseline="0" dirty="0" smtClean="0"/>
              <a:t> your institutions that you’re looking for another job? (Do you?) Remember that your candidacy may be publicly announced without warning, especially if you are a finalist at a public institution.</a:t>
            </a:r>
          </a:p>
        </p:txBody>
      </p:sp>
      <p:sp>
        <p:nvSpPr>
          <p:cNvPr id="4" name="Slide Number Placeholder 3"/>
          <p:cNvSpPr>
            <a:spLocks noGrp="1"/>
          </p:cNvSpPr>
          <p:nvPr>
            <p:ph type="sldNum" sz="quarter" idx="10"/>
          </p:nvPr>
        </p:nvSpPr>
        <p:spPr/>
        <p:txBody>
          <a:bodyPr/>
          <a:lstStyle/>
          <a:p>
            <a:fld id="{A13F8BCB-AB6D-4A85-9CC1-6CA56D1AD963}" type="slidenum">
              <a:rPr lang="en-US" smtClean="0"/>
              <a:t>6</a:t>
            </a:fld>
            <a:endParaRPr lang="en-US"/>
          </a:p>
        </p:txBody>
      </p:sp>
    </p:spTree>
    <p:extLst>
      <p:ext uri="{BB962C8B-B14F-4D97-AF65-F5344CB8AC3E}">
        <p14:creationId xmlns:p14="http://schemas.microsoft.com/office/powerpoint/2010/main" val="4097086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“Message box”</a:t>
            </a:r>
          </a:p>
          <a:p>
            <a:r>
              <a:rPr lang="en-US" dirty="0" smtClean="0"/>
              <a:t>The</a:t>
            </a:r>
            <a:r>
              <a:rPr lang="en-US" baseline="0" dirty="0" smtClean="0"/>
              <a:t> center is the message you’re trying to convey, and the items around the box are what you should be talking about.</a:t>
            </a:r>
            <a:endParaRPr lang="en-US" dirty="0" smtClean="0"/>
          </a:p>
        </p:txBody>
      </p:sp>
      <p:sp>
        <p:nvSpPr>
          <p:cNvPr id="4" name="Slide Number Placeholder 3"/>
          <p:cNvSpPr>
            <a:spLocks noGrp="1"/>
          </p:cNvSpPr>
          <p:nvPr>
            <p:ph type="sldNum" sz="quarter" idx="10"/>
          </p:nvPr>
        </p:nvSpPr>
        <p:spPr/>
        <p:txBody>
          <a:bodyPr/>
          <a:lstStyle/>
          <a:p>
            <a:fld id="{A13F8BCB-AB6D-4A85-9CC1-6CA56D1AD963}" type="slidenum">
              <a:rPr lang="en-US" smtClean="0"/>
              <a:t>7</a:t>
            </a:fld>
            <a:endParaRPr lang="en-US"/>
          </a:p>
        </p:txBody>
      </p:sp>
    </p:spTree>
    <p:extLst>
      <p:ext uri="{BB962C8B-B14F-4D97-AF65-F5344CB8AC3E}">
        <p14:creationId xmlns:p14="http://schemas.microsoft.com/office/powerpoint/2010/main" val="486272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Possible levels of screening/interviews:</a:t>
            </a:r>
          </a:p>
          <a:p>
            <a:pPr marL="171450" indent="-171450">
              <a:buFont typeface="Arial" pitchFamily="34" charset="0"/>
              <a:buChar char="•"/>
            </a:pPr>
            <a:r>
              <a:rPr lang="en-US" dirty="0" smtClean="0"/>
              <a:t>Initial</a:t>
            </a:r>
            <a:r>
              <a:rPr lang="en-US" baseline="0" dirty="0" smtClean="0"/>
              <a:t> screening with junior search consultant</a:t>
            </a:r>
          </a:p>
          <a:p>
            <a:pPr marL="171450" indent="-171450">
              <a:buFont typeface="Arial" pitchFamily="34" charset="0"/>
              <a:buChar char="•"/>
            </a:pPr>
            <a:r>
              <a:rPr lang="en-US" baseline="0" dirty="0" smtClean="0"/>
              <a:t>Screening/interview with senior search consultant</a:t>
            </a:r>
          </a:p>
          <a:p>
            <a:pPr marL="171450" indent="-171450">
              <a:buFont typeface="Arial" pitchFamily="34" charset="0"/>
              <a:buChar char="•"/>
            </a:pPr>
            <a:r>
              <a:rPr lang="en-US" baseline="0" dirty="0" smtClean="0"/>
              <a:t>Skype/phone interview with search committee</a:t>
            </a:r>
          </a:p>
          <a:p>
            <a:pPr marL="171450" indent="-171450">
              <a:buFont typeface="Arial" pitchFamily="34" charset="0"/>
              <a:buChar char="•"/>
            </a:pPr>
            <a:r>
              <a:rPr lang="en-US" baseline="0" dirty="0" smtClean="0"/>
              <a:t>On-campus interview</a:t>
            </a:r>
          </a:p>
          <a:p>
            <a:pPr marL="0" indent="0">
              <a:buFont typeface="Arial" pitchFamily="34" charset="0"/>
              <a:buNone/>
            </a:pPr>
            <a:endParaRPr lang="en-US" baseline="0" dirty="0" smtClean="0"/>
          </a:p>
          <a:p>
            <a:pPr marL="0" indent="0">
              <a:buFont typeface="Arial" pitchFamily="34" charset="0"/>
              <a:buNone/>
            </a:pPr>
            <a:r>
              <a:rPr lang="en-US" baseline="0" dirty="0" smtClean="0"/>
              <a:t>Video (e.g., Skype) interviews:</a:t>
            </a:r>
          </a:p>
          <a:p>
            <a:pPr marL="171450" indent="-171450">
              <a:buFont typeface="Arial"/>
              <a:buChar char="•"/>
            </a:pPr>
            <a:r>
              <a:rPr lang="en-US" baseline="0" dirty="0" smtClean="0"/>
              <a:t>Prep your space appropriately</a:t>
            </a:r>
          </a:p>
          <a:p>
            <a:pPr marL="171450" indent="-171450">
              <a:buFont typeface="Arial"/>
              <a:buChar char="•"/>
            </a:pPr>
            <a:r>
              <a:rPr lang="en-US" baseline="0" dirty="0" smtClean="0"/>
              <a:t>Check the lighting on your face (even your monitor background can light your face oddly!)</a:t>
            </a:r>
          </a:p>
          <a:p>
            <a:pPr marL="171450" indent="-171450">
              <a:buFont typeface="Arial"/>
              <a:buChar char="•"/>
            </a:pPr>
            <a:r>
              <a:rPr lang="en-US" baseline="0" dirty="0" smtClean="0"/>
              <a:t>Look into webcam during the interview so that you’ll appear to be looking at the interviewer(s)</a:t>
            </a:r>
          </a:p>
          <a:p>
            <a:pPr marL="0" indent="0">
              <a:buFont typeface="Arial" pitchFamily="34" charset="0"/>
              <a:buNone/>
            </a:pPr>
            <a:endParaRPr lang="en-US" baseline="0" dirty="0" smtClean="0"/>
          </a:p>
          <a:p>
            <a:pPr marL="0" indent="0">
              <a:buFont typeface="Arial" pitchFamily="34" charset="0"/>
              <a:buNone/>
            </a:pPr>
            <a:r>
              <a:rPr lang="en-US" baseline="0" dirty="0" smtClean="0"/>
              <a:t>On-campus interview:</a:t>
            </a:r>
          </a:p>
          <a:p>
            <a:pPr marL="171450" indent="-171450">
              <a:buFont typeface="Arial" pitchFamily="34" charset="0"/>
              <a:buChar char="•"/>
            </a:pPr>
            <a:r>
              <a:rPr lang="en-US" baseline="0" dirty="0" smtClean="0"/>
              <a:t>1 or 2 full days; most likely morning through evening (often breakfast through dinner)</a:t>
            </a:r>
          </a:p>
          <a:p>
            <a:pPr marL="171450" indent="-171450">
              <a:buFont typeface="Arial" pitchFamily="34" charset="0"/>
              <a:buChar char="•"/>
            </a:pPr>
            <a:r>
              <a:rPr lang="en-US" baseline="0" dirty="0" smtClean="0"/>
              <a:t>Expect to give a public presentation</a:t>
            </a:r>
          </a:p>
          <a:p>
            <a:pPr marL="171450" indent="-171450">
              <a:buFont typeface="Arial" pitchFamily="34" charset="0"/>
              <a:buChar char="•"/>
            </a:pPr>
            <a:r>
              <a:rPr lang="en-US" baseline="0" dirty="0" smtClean="0"/>
              <a:t>Will likely meet with most senior campus administrator (president/chancellor)</a:t>
            </a:r>
          </a:p>
          <a:p>
            <a:pPr marL="171450" indent="-171450">
              <a:buFont typeface="Arial" pitchFamily="34" charset="0"/>
              <a:buChar char="•"/>
            </a:pPr>
            <a:r>
              <a:rPr lang="en-US" baseline="0" dirty="0" smtClean="0"/>
              <a:t>Will likely meet with many senior campus administrators (vice presidents/vice chancellors/deans/directors)</a:t>
            </a:r>
          </a:p>
          <a:p>
            <a:pPr marL="171450" indent="-171450">
              <a:buFont typeface="Arial" pitchFamily="34" charset="0"/>
              <a:buChar char="•"/>
            </a:pPr>
            <a:r>
              <a:rPr lang="en-US" baseline="0" dirty="0" smtClean="0"/>
              <a:t>Will meet with faculty from different disciplines</a:t>
            </a:r>
          </a:p>
          <a:p>
            <a:pPr marL="171450" indent="-171450">
              <a:buFont typeface="Arial" pitchFamily="34" charset="0"/>
              <a:buChar char="•"/>
            </a:pPr>
            <a:r>
              <a:rPr lang="en-US" baseline="0" dirty="0" smtClean="0"/>
              <a:t>Will meet with IT staff, including distributed IT staff if it’s a larger campus</a:t>
            </a:r>
          </a:p>
          <a:p>
            <a:pPr marL="171450" indent="-171450">
              <a:buFont typeface="Arial" pitchFamily="34" charset="0"/>
              <a:buChar char="•"/>
            </a:pPr>
            <a:r>
              <a:rPr lang="en-US" baseline="0" dirty="0" smtClean="0"/>
              <a:t>May meet with students; don’t expect much engagement</a:t>
            </a:r>
          </a:p>
          <a:p>
            <a:pPr marL="171450" indent="-171450">
              <a:buFont typeface="Arial" pitchFamily="34" charset="0"/>
              <a:buChar char="•"/>
            </a:pPr>
            <a:r>
              <a:rPr lang="en-US" baseline="0" dirty="0" smtClean="0"/>
              <a:t>A real estate tour may be included</a:t>
            </a:r>
          </a:p>
          <a:p>
            <a:pPr marL="171450" indent="-171450">
              <a:buFont typeface="Arial" pitchFamily="34" charset="0"/>
              <a:buChar char="•"/>
            </a:pPr>
            <a:r>
              <a:rPr lang="en-US" baseline="0" dirty="0" smtClean="0"/>
              <a:t>Many interview planners forget to schedule “bio-breaks” for interviewees – you may need to ask</a:t>
            </a:r>
          </a:p>
          <a:p>
            <a:pPr marL="0" indent="0">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13F8BCB-AB6D-4A85-9CC1-6CA56D1AD963}" type="slidenum">
              <a:rPr lang="en-US" smtClean="0"/>
              <a:t>11</a:t>
            </a:fld>
            <a:endParaRPr lang="en-US"/>
          </a:p>
        </p:txBody>
      </p:sp>
    </p:spTree>
    <p:extLst>
      <p:ext uri="{BB962C8B-B14F-4D97-AF65-F5344CB8AC3E}">
        <p14:creationId xmlns:p14="http://schemas.microsoft.com/office/powerpoint/2010/main" val="2812361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Video (e.g., Skype) interviews:</a:t>
            </a:r>
          </a:p>
          <a:p>
            <a:pPr marL="171450" indent="-171450">
              <a:buFont typeface="Arial"/>
              <a:buChar char="•"/>
            </a:pPr>
            <a:r>
              <a:rPr lang="en-US" baseline="0" dirty="0" smtClean="0"/>
              <a:t>Prep your space appropriately</a:t>
            </a:r>
          </a:p>
          <a:p>
            <a:pPr marL="171450" indent="-171450">
              <a:buFont typeface="Arial"/>
              <a:buChar char="•"/>
            </a:pPr>
            <a:r>
              <a:rPr lang="en-US" baseline="0" dirty="0" smtClean="0"/>
              <a:t>Check the lighting on your face (even your monitor background can light your face oddly!)</a:t>
            </a:r>
          </a:p>
          <a:p>
            <a:pPr marL="171450" indent="-171450">
              <a:buFont typeface="Arial"/>
              <a:buChar char="•"/>
            </a:pPr>
            <a:r>
              <a:rPr lang="en-US" baseline="0" dirty="0" smtClean="0"/>
              <a:t>Look into webcam during the interview so that you’ll appear to be looking at the interviewer(s)</a:t>
            </a:r>
          </a:p>
          <a:p>
            <a:pPr marL="0" indent="0">
              <a:buFont typeface="Arial" pitchFamily="34" charset="0"/>
              <a:buNone/>
            </a:pPr>
            <a:endParaRPr lang="en-US" baseline="0" dirty="0" smtClean="0"/>
          </a:p>
          <a:p>
            <a:pPr marL="0" indent="0">
              <a:buFont typeface="Arial" pitchFamily="34" charset="0"/>
              <a:buNone/>
            </a:pPr>
            <a:r>
              <a:rPr lang="en-US" baseline="0" dirty="0" smtClean="0"/>
              <a:t>On-campus interview:</a:t>
            </a:r>
          </a:p>
          <a:p>
            <a:pPr marL="171450" indent="-171450">
              <a:buFont typeface="Arial" pitchFamily="34" charset="0"/>
              <a:buChar char="•"/>
            </a:pPr>
            <a:r>
              <a:rPr lang="en-US" baseline="0" dirty="0" smtClean="0"/>
              <a:t>1 or 2 full days; most likely morning through evening (often breakfast through dinner)</a:t>
            </a:r>
          </a:p>
          <a:p>
            <a:pPr marL="171450" indent="-171450">
              <a:buFont typeface="Arial" pitchFamily="34" charset="0"/>
              <a:buChar char="•"/>
            </a:pPr>
            <a:r>
              <a:rPr lang="en-US" baseline="0" dirty="0" smtClean="0"/>
              <a:t>Expect to give a public presentation</a:t>
            </a:r>
          </a:p>
          <a:p>
            <a:pPr marL="171450" indent="-171450">
              <a:buFont typeface="Arial" pitchFamily="34" charset="0"/>
              <a:buChar char="•"/>
            </a:pPr>
            <a:r>
              <a:rPr lang="en-US" baseline="0" dirty="0" smtClean="0"/>
              <a:t>Will likely meet with most senior campus administrator (president/chancellor)</a:t>
            </a:r>
          </a:p>
          <a:p>
            <a:pPr marL="171450" indent="-171450">
              <a:buFont typeface="Arial" pitchFamily="34" charset="0"/>
              <a:buChar char="•"/>
            </a:pPr>
            <a:r>
              <a:rPr lang="en-US" baseline="0" dirty="0" smtClean="0"/>
              <a:t>Will likely meet with many senior campus administrators (vice presidents/vice chancellors/deans/directors)</a:t>
            </a:r>
          </a:p>
          <a:p>
            <a:pPr marL="171450" indent="-171450">
              <a:buFont typeface="Arial" pitchFamily="34" charset="0"/>
              <a:buChar char="•"/>
            </a:pPr>
            <a:r>
              <a:rPr lang="en-US" baseline="0" dirty="0" smtClean="0"/>
              <a:t>Will meet with faculty from different disciplines</a:t>
            </a:r>
          </a:p>
          <a:p>
            <a:pPr marL="171450" indent="-171450">
              <a:buFont typeface="Arial" pitchFamily="34" charset="0"/>
              <a:buChar char="•"/>
            </a:pPr>
            <a:r>
              <a:rPr lang="en-US" baseline="0" dirty="0" smtClean="0"/>
              <a:t>Will meet with IT staff, including distributed IT staff if it’s a larger campus</a:t>
            </a:r>
          </a:p>
          <a:p>
            <a:pPr marL="171450" indent="-171450">
              <a:buFont typeface="Arial" pitchFamily="34" charset="0"/>
              <a:buChar char="•"/>
            </a:pPr>
            <a:r>
              <a:rPr lang="en-US" baseline="0" dirty="0" smtClean="0"/>
              <a:t>May meet with students; don’t expect much engagement</a:t>
            </a:r>
          </a:p>
          <a:p>
            <a:pPr marL="171450" indent="-171450">
              <a:buFont typeface="Arial" pitchFamily="34" charset="0"/>
              <a:buChar char="•"/>
            </a:pPr>
            <a:r>
              <a:rPr lang="en-US" baseline="0" dirty="0" smtClean="0"/>
              <a:t>A real estate tour may be included</a:t>
            </a:r>
          </a:p>
          <a:p>
            <a:pPr marL="171450" indent="-171450">
              <a:buFont typeface="Arial" pitchFamily="34" charset="0"/>
              <a:buChar char="•"/>
            </a:pPr>
            <a:r>
              <a:rPr lang="en-US" baseline="0" dirty="0" smtClean="0"/>
              <a:t>Many interview planners forget to schedule “bio-breaks” for interviewees – you may need to ask</a:t>
            </a:r>
          </a:p>
          <a:p>
            <a:pPr marL="0" indent="0">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13F8BCB-AB6D-4A85-9CC1-6CA56D1AD963}" type="slidenum">
              <a:rPr lang="en-US" smtClean="0"/>
              <a:t>12</a:t>
            </a:fld>
            <a:endParaRPr lang="en-US"/>
          </a:p>
        </p:txBody>
      </p:sp>
    </p:spTree>
    <p:extLst>
      <p:ext uri="{BB962C8B-B14F-4D97-AF65-F5344CB8AC3E}">
        <p14:creationId xmlns:p14="http://schemas.microsoft.com/office/powerpoint/2010/main" val="2812361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On-campus interview:</a:t>
            </a:r>
          </a:p>
          <a:p>
            <a:pPr marL="171450" indent="-171450">
              <a:buFont typeface="Arial" pitchFamily="34" charset="0"/>
              <a:buChar char="•"/>
            </a:pPr>
            <a:r>
              <a:rPr lang="en-US" baseline="0" dirty="0" smtClean="0"/>
              <a:t>1 or 2 full days; most likely morning through evening (often breakfast through dinner)</a:t>
            </a:r>
          </a:p>
          <a:p>
            <a:pPr marL="171450" indent="-171450">
              <a:buFont typeface="Arial" pitchFamily="34" charset="0"/>
              <a:buChar char="•"/>
            </a:pPr>
            <a:r>
              <a:rPr lang="en-US" baseline="0" dirty="0" smtClean="0"/>
              <a:t>Expect to give a public presentation</a:t>
            </a:r>
          </a:p>
          <a:p>
            <a:pPr marL="171450" indent="-171450">
              <a:buFont typeface="Arial" pitchFamily="34" charset="0"/>
              <a:buChar char="•"/>
            </a:pPr>
            <a:r>
              <a:rPr lang="en-US" baseline="0" dirty="0" smtClean="0"/>
              <a:t>Will likely meet with most senior campus administrator (president/chancellor)</a:t>
            </a:r>
          </a:p>
          <a:p>
            <a:pPr marL="171450" indent="-171450">
              <a:buFont typeface="Arial" pitchFamily="34" charset="0"/>
              <a:buChar char="•"/>
            </a:pPr>
            <a:r>
              <a:rPr lang="en-US" baseline="0" dirty="0" smtClean="0"/>
              <a:t>Will likely meet with many senior campus administrators (vice presidents/vice chancellors/deans/directors)</a:t>
            </a:r>
          </a:p>
          <a:p>
            <a:pPr marL="171450" indent="-171450">
              <a:buFont typeface="Arial" pitchFamily="34" charset="0"/>
              <a:buChar char="•"/>
            </a:pPr>
            <a:r>
              <a:rPr lang="en-US" baseline="0" dirty="0" smtClean="0"/>
              <a:t>Will meet with faculty from different disciplines</a:t>
            </a:r>
          </a:p>
          <a:p>
            <a:pPr marL="171450" indent="-171450">
              <a:buFont typeface="Arial" pitchFamily="34" charset="0"/>
              <a:buChar char="•"/>
            </a:pPr>
            <a:r>
              <a:rPr lang="en-US" baseline="0" dirty="0" smtClean="0"/>
              <a:t>Will meet with IT staff, including distributed IT staff if it’s a larger campus</a:t>
            </a:r>
          </a:p>
          <a:p>
            <a:pPr marL="171450" indent="-171450">
              <a:buFont typeface="Arial" pitchFamily="34" charset="0"/>
              <a:buChar char="•"/>
            </a:pPr>
            <a:r>
              <a:rPr lang="en-US" baseline="0" dirty="0" smtClean="0"/>
              <a:t>May meet with students; don’t expect much engagement</a:t>
            </a:r>
          </a:p>
          <a:p>
            <a:pPr marL="171450" indent="-171450">
              <a:buFont typeface="Arial" pitchFamily="34" charset="0"/>
              <a:buChar char="•"/>
            </a:pPr>
            <a:r>
              <a:rPr lang="en-US" baseline="0" dirty="0" smtClean="0"/>
              <a:t>A real estate tour may be included</a:t>
            </a:r>
          </a:p>
          <a:p>
            <a:pPr marL="171450" indent="-171450">
              <a:buFont typeface="Arial" pitchFamily="34" charset="0"/>
              <a:buChar char="•"/>
            </a:pPr>
            <a:r>
              <a:rPr lang="en-US" baseline="0" dirty="0" smtClean="0"/>
              <a:t>Many interview planners forget to schedule “bio-breaks” for interviewees – you may need to ask</a:t>
            </a:r>
          </a:p>
          <a:p>
            <a:pPr marL="0" indent="0">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13F8BCB-AB6D-4A85-9CC1-6CA56D1AD963}" type="slidenum">
              <a:rPr lang="en-US" smtClean="0"/>
              <a:t>13</a:t>
            </a:fld>
            <a:endParaRPr lang="en-US"/>
          </a:p>
        </p:txBody>
      </p:sp>
    </p:spTree>
    <p:extLst>
      <p:ext uri="{BB962C8B-B14F-4D97-AF65-F5344CB8AC3E}">
        <p14:creationId xmlns:p14="http://schemas.microsoft.com/office/powerpoint/2010/main" val="2812361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Skills for the interview:</a:t>
            </a:r>
          </a:p>
          <a:p>
            <a:pPr marL="171450" indent="-171450">
              <a:buFont typeface="Arial" pitchFamily="34" charset="0"/>
              <a:buChar char="•"/>
            </a:pPr>
            <a:r>
              <a:rPr lang="en-US" baseline="0" dirty="0" smtClean="0"/>
              <a:t>Are you a listener? Make sure you work on your communications skills</a:t>
            </a:r>
          </a:p>
          <a:p>
            <a:pPr marL="171450" indent="-171450">
              <a:buFont typeface="Arial" pitchFamily="34" charset="0"/>
              <a:buChar char="•"/>
            </a:pPr>
            <a:r>
              <a:rPr lang="en-US" baseline="0" dirty="0" smtClean="0"/>
              <a:t>You can’t be a know-it-all – as most IT people are problem-solvers, this can be difficult</a:t>
            </a:r>
          </a:p>
          <a:p>
            <a:pPr marL="171450" indent="-171450">
              <a:buFont typeface="Arial" pitchFamily="34" charset="0"/>
              <a:buChar char="•"/>
            </a:pPr>
            <a:r>
              <a:rPr lang="en-US" baseline="0" dirty="0" smtClean="0"/>
              <a:t>Need to be able to connect/communicate with multiple constituencies</a:t>
            </a:r>
          </a:p>
          <a:p>
            <a:pPr marL="171450" indent="-171450">
              <a:buFont typeface="Arial" pitchFamily="34" charset="0"/>
              <a:buChar char="•"/>
            </a:pPr>
            <a:r>
              <a:rPr lang="en-US" baseline="0" dirty="0" smtClean="0"/>
              <a:t>Need to be able to translate skill sets to address questions in areas with which you don’t have direct experience</a:t>
            </a:r>
          </a:p>
          <a:p>
            <a:pPr marL="171450" indent="-171450">
              <a:buFont typeface="Arial" pitchFamily="34" charset="0"/>
              <a:buChar char="•"/>
            </a:pPr>
            <a:r>
              <a:rPr lang="en-US" baseline="0" dirty="0" smtClean="0"/>
              <a:t>Be able to answer questions about your management style</a:t>
            </a:r>
          </a:p>
          <a:p>
            <a:pPr marL="171450" indent="-171450">
              <a:buFont typeface="Arial" pitchFamily="34" charset="0"/>
              <a:buChar char="•"/>
            </a:pPr>
            <a:r>
              <a:rPr lang="en-US" baseline="0" dirty="0" smtClean="0"/>
              <a:t>Don’t understate your accomplishments</a:t>
            </a:r>
          </a:p>
          <a:p>
            <a:pPr marL="171450" indent="-171450">
              <a:buFont typeface="Arial" pitchFamily="34" charset="0"/>
              <a:buChar char="•"/>
            </a:pPr>
            <a:r>
              <a:rPr lang="en-US" baseline="0" dirty="0" smtClean="0"/>
              <a:t>Dress in business attire, but make sure that you’re comfortable, including your shoes as you’ll likely do a lot of walking</a:t>
            </a:r>
          </a:p>
          <a:p>
            <a:pPr marL="171450" indent="-171450">
              <a:buFont typeface="Arial" pitchFamily="34" charset="0"/>
              <a:buChar char="•"/>
            </a:pPr>
            <a:r>
              <a:rPr lang="en-US" baseline="0" dirty="0" smtClean="0"/>
              <a:t>Keep your answers succinct </a:t>
            </a:r>
          </a:p>
          <a:p>
            <a:pPr marL="171450" indent="-171450">
              <a:buFont typeface="Arial" pitchFamily="34" charset="0"/>
              <a:buChar char="•"/>
            </a:pPr>
            <a:r>
              <a:rPr lang="en-US" baseline="0" dirty="0" smtClean="0"/>
              <a:t>It’s okay to pause and think through the response to a question</a:t>
            </a:r>
          </a:p>
          <a:p>
            <a:pPr marL="171450" indent="-171450">
              <a:buFont typeface="Arial" pitchFamily="34" charset="0"/>
              <a:buChar char="•"/>
            </a:pPr>
            <a:r>
              <a:rPr lang="en-US" baseline="0" dirty="0" smtClean="0"/>
              <a:t>Make sure that when you’re asked if you have questions… that you have questions to ask</a:t>
            </a:r>
          </a:p>
          <a:p>
            <a:pPr marL="171450" indent="-171450">
              <a:buFont typeface="Arial" pitchFamily="34" charset="0"/>
              <a:buChar char="•"/>
            </a:pPr>
            <a:r>
              <a:rPr lang="en-US" baseline="0" dirty="0" smtClean="0"/>
              <a:t>Remember that you’re interviewing them as well</a:t>
            </a:r>
          </a:p>
          <a:p>
            <a:pPr marL="0" indent="0">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13F8BCB-AB6D-4A85-9CC1-6CA56D1AD963}" type="slidenum">
              <a:rPr lang="en-US" smtClean="0"/>
              <a:t>14</a:t>
            </a:fld>
            <a:endParaRPr lang="en-US"/>
          </a:p>
        </p:txBody>
      </p:sp>
    </p:spTree>
    <p:extLst>
      <p:ext uri="{BB962C8B-B14F-4D97-AF65-F5344CB8AC3E}">
        <p14:creationId xmlns:p14="http://schemas.microsoft.com/office/powerpoint/2010/main" val="2812361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Examples of Questions:</a:t>
            </a:r>
          </a:p>
          <a:p>
            <a:pPr marL="0" indent="0">
              <a:buFont typeface="Arial" pitchFamily="34" charset="0"/>
              <a:buNone/>
            </a:pPr>
            <a:endParaRPr lang="en-US" baseline="0" dirty="0" smtClean="0"/>
          </a:p>
          <a:p>
            <a:pPr marL="0" indent="0">
              <a:buFont typeface="Arial" pitchFamily="34" charset="0"/>
              <a:buNone/>
            </a:pPr>
            <a:r>
              <a:rPr lang="en-US" baseline="0" dirty="0" smtClean="0"/>
              <a:t>Typical Questions:  what we have on the next page</a:t>
            </a:r>
          </a:p>
          <a:p>
            <a:pPr marL="0" indent="0">
              <a:buFont typeface="Arial" pitchFamily="34" charset="0"/>
              <a:buNone/>
            </a:pPr>
            <a:endParaRPr lang="en-US" baseline="0" dirty="0" smtClean="0"/>
          </a:p>
          <a:p>
            <a:pPr marL="0" indent="0">
              <a:buFont typeface="Arial" pitchFamily="34" charset="0"/>
              <a:buNone/>
            </a:pPr>
            <a:r>
              <a:rPr lang="en-US" baseline="0" dirty="0" smtClean="0"/>
              <a:t>General Questions:  </a:t>
            </a:r>
          </a:p>
          <a:p>
            <a:pPr marL="0" indent="0">
              <a:buFont typeface="Arial" pitchFamily="34" charset="0"/>
              <a:buNone/>
            </a:pPr>
            <a:r>
              <a:rPr lang="en-US" baseline="0" dirty="0" smtClean="0"/>
              <a:t>	1.  What would be your strategic plan for IT on this campus?  You can answer straight or you can link to larger institution plan – Tell me where you are going and I can tell you how IT will help us get there.</a:t>
            </a:r>
          </a:p>
          <a:p>
            <a:pPr marL="0" indent="0">
              <a:buFont typeface="Arial" pitchFamily="34" charset="0"/>
              <a:buNone/>
            </a:pPr>
            <a:r>
              <a:rPr lang="en-US" baseline="0" dirty="0" smtClean="0"/>
              <a:t>	2.  Tell me about a time you dealt with a crisis.  Narrow answer: talk about a technical crisis – Broad answer:  talk about an institutional problem. </a:t>
            </a:r>
          </a:p>
          <a:p>
            <a:pPr marL="0" indent="0">
              <a:buFont typeface="Arial" pitchFamily="34" charset="0"/>
              <a:buNone/>
            </a:pPr>
            <a:r>
              <a:rPr lang="en-US" baseline="0" dirty="0" smtClean="0"/>
              <a:t>Interpersonal Questions:  More and more common especially  in head hunter searches</a:t>
            </a:r>
          </a:p>
          <a:p>
            <a:pPr marL="0" indent="0">
              <a:buFont typeface="Arial" pitchFamily="34" charset="0"/>
              <a:buNone/>
            </a:pPr>
            <a:r>
              <a:rPr lang="en-US" baseline="0" dirty="0" smtClean="0"/>
              <a:t>	1.  How do you hold yourself accountable?</a:t>
            </a:r>
          </a:p>
          <a:p>
            <a:pPr marL="0" indent="0">
              <a:buFont typeface="Arial" pitchFamily="34" charset="0"/>
              <a:buNone/>
            </a:pPr>
            <a:r>
              <a:rPr lang="en-US" baseline="0" dirty="0" smtClean="0"/>
              <a:t>	2.  If you could chose three values that everyone in the world would adhere to what would they be?</a:t>
            </a:r>
          </a:p>
        </p:txBody>
      </p:sp>
      <p:sp>
        <p:nvSpPr>
          <p:cNvPr id="4" name="Slide Number Placeholder 3"/>
          <p:cNvSpPr>
            <a:spLocks noGrp="1"/>
          </p:cNvSpPr>
          <p:nvPr>
            <p:ph type="sldNum" sz="quarter" idx="10"/>
          </p:nvPr>
        </p:nvSpPr>
        <p:spPr/>
        <p:txBody>
          <a:bodyPr/>
          <a:lstStyle/>
          <a:p>
            <a:fld id="{A13F8BCB-AB6D-4A85-9CC1-6CA56D1AD963}" type="slidenum">
              <a:rPr lang="en-US" smtClean="0"/>
              <a:t>15</a:t>
            </a:fld>
            <a:endParaRPr lang="en-US"/>
          </a:p>
        </p:txBody>
      </p:sp>
    </p:spTree>
    <p:extLst>
      <p:ext uri="{BB962C8B-B14F-4D97-AF65-F5344CB8AC3E}">
        <p14:creationId xmlns:p14="http://schemas.microsoft.com/office/powerpoint/2010/main" val="4097086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BFEFBD-F5EC-4FED-9A89-90087A8CD835}" type="datetimeFigureOut">
              <a:rPr lang="en-US" smtClean="0"/>
              <a:t>11/4/12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61415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FEFBD-F5EC-4FED-9A89-90087A8CD835}" type="datetimeFigureOut">
              <a:rPr lang="en-US" smtClean="0"/>
              <a:t>11/4/12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54129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FEFBD-F5EC-4FED-9A89-90087A8CD835}" type="datetimeFigureOut">
              <a:rPr lang="en-US" smtClean="0"/>
              <a:t>11/4/12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3481981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12 Titl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99" y="2370676"/>
            <a:ext cx="7866612" cy="905924"/>
          </a:xfrm>
          <a:prstGeom prst="rect">
            <a:avLst/>
          </a:prstGeom>
        </p:spPr>
        <p:txBody>
          <a:bodyPr anchor="t"/>
          <a:lstStyle>
            <a:lvl1pPr algn="l">
              <a:defRPr sz="4000" b="0" cap="none">
                <a:solidFill>
                  <a:schemeClr val="bg1"/>
                </a:solidFill>
                <a:latin typeface="Arial"/>
                <a:cs typeface="Arial"/>
              </a:defRPr>
            </a:lvl1pPr>
          </a:lstStyle>
          <a:p>
            <a:r>
              <a:rPr lang="en-US" dirty="0" smtClean="0"/>
              <a:t>Presentation Title</a:t>
            </a:r>
            <a:endParaRPr lang="en-US" dirty="0"/>
          </a:p>
        </p:txBody>
      </p:sp>
      <p:sp>
        <p:nvSpPr>
          <p:cNvPr id="12" name="Text Placeholder 2"/>
          <p:cNvSpPr>
            <a:spLocks noGrp="1"/>
          </p:cNvSpPr>
          <p:nvPr>
            <p:ph type="body" idx="12" hasCustomPrompt="1"/>
          </p:nvPr>
        </p:nvSpPr>
        <p:spPr>
          <a:xfrm>
            <a:off x="609601" y="5500255"/>
            <a:ext cx="7848599" cy="500732"/>
          </a:xfrm>
          <a:prstGeom prst="rect">
            <a:avLst/>
          </a:prstGeom>
        </p:spPr>
        <p:txBody>
          <a:bodyPr anchor="t"/>
          <a:lstStyle>
            <a:lvl1pPr marL="0" indent="0" algn="r">
              <a:buNone/>
              <a:defRPr sz="1800" baseline="0">
                <a:solidFill>
                  <a:schemeClr val="bg1"/>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Month Day, Year</a:t>
            </a:r>
          </a:p>
        </p:txBody>
      </p:sp>
      <p:sp>
        <p:nvSpPr>
          <p:cNvPr id="3" name="Text Placeholder 2"/>
          <p:cNvSpPr>
            <a:spLocks noGrp="1"/>
          </p:cNvSpPr>
          <p:nvPr>
            <p:ph type="body" idx="1" hasCustomPrompt="1"/>
          </p:nvPr>
        </p:nvSpPr>
        <p:spPr>
          <a:xfrm>
            <a:off x="609600" y="3276600"/>
            <a:ext cx="7866611" cy="500732"/>
          </a:xfrm>
          <a:prstGeom prst="rect">
            <a:avLst/>
          </a:prstGeom>
        </p:spPr>
        <p:txBody>
          <a:bodyPr anchor="t"/>
          <a:lstStyle>
            <a:lvl1pPr marL="0" indent="0" algn="l">
              <a:buNone/>
              <a:defRPr sz="2400" baseline="0">
                <a:solidFill>
                  <a:schemeClr val="bg1"/>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Speaker Name</a:t>
            </a:r>
          </a:p>
        </p:txBody>
      </p:sp>
    </p:spTree>
    <p:extLst>
      <p:ext uri="{BB962C8B-B14F-4D97-AF65-F5344CB8AC3E}">
        <p14:creationId xmlns:p14="http://schemas.microsoft.com/office/powerpoint/2010/main" val="3190807833"/>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E12 Tuesda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99" y="2514600"/>
            <a:ext cx="7866612" cy="905924"/>
          </a:xfrm>
          <a:prstGeom prst="rect">
            <a:avLst/>
          </a:prstGeom>
        </p:spPr>
        <p:txBody>
          <a:bodyPr anchor="t"/>
          <a:lstStyle>
            <a:lvl1pPr algn="l">
              <a:defRPr sz="6000" b="1" cap="none">
                <a:solidFill>
                  <a:schemeClr val="bg1"/>
                </a:solidFill>
                <a:latin typeface="Arial"/>
                <a:cs typeface="Arial"/>
              </a:defRPr>
            </a:lvl1pPr>
          </a:lstStyle>
          <a:p>
            <a:r>
              <a:rPr lang="en-US" dirty="0" smtClean="0"/>
              <a:t>TUESDAY</a:t>
            </a:r>
            <a:endParaRPr lang="en-US" dirty="0"/>
          </a:p>
        </p:txBody>
      </p:sp>
      <p:sp>
        <p:nvSpPr>
          <p:cNvPr id="12" name="Text Placeholder 2"/>
          <p:cNvSpPr>
            <a:spLocks noGrp="1"/>
          </p:cNvSpPr>
          <p:nvPr>
            <p:ph type="body" idx="12" hasCustomPrompt="1"/>
          </p:nvPr>
        </p:nvSpPr>
        <p:spPr>
          <a:xfrm>
            <a:off x="609601" y="5500255"/>
            <a:ext cx="7924800" cy="500732"/>
          </a:xfrm>
          <a:prstGeom prst="rect">
            <a:avLst/>
          </a:prstGeom>
        </p:spPr>
        <p:txBody>
          <a:bodyPr anchor="t"/>
          <a:lstStyle>
            <a:lvl1pPr marL="0" indent="0" algn="r">
              <a:buNone/>
              <a:defRPr sz="1800" baseline="0">
                <a:solidFill>
                  <a:schemeClr val="bg1"/>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Month Day, Year</a:t>
            </a:r>
          </a:p>
        </p:txBody>
      </p:sp>
    </p:spTree>
    <p:extLst>
      <p:ext uri="{BB962C8B-B14F-4D97-AF65-F5344CB8AC3E}">
        <p14:creationId xmlns:p14="http://schemas.microsoft.com/office/powerpoint/2010/main" val="1151682256"/>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E12 W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599" y="2514600"/>
            <a:ext cx="7866612" cy="905924"/>
          </a:xfrm>
          <a:prstGeom prst="rect">
            <a:avLst/>
          </a:prstGeom>
        </p:spPr>
        <p:txBody>
          <a:bodyPr anchor="t"/>
          <a:lstStyle>
            <a:lvl1pPr algn="l">
              <a:defRPr sz="6000" b="1" cap="none">
                <a:solidFill>
                  <a:schemeClr val="bg1"/>
                </a:solidFill>
                <a:latin typeface="Arial"/>
                <a:cs typeface="Arial"/>
              </a:defRPr>
            </a:lvl1pPr>
          </a:lstStyle>
          <a:p>
            <a:r>
              <a:rPr lang="en-US" dirty="0" smtClean="0"/>
              <a:t>WEDNESDAY</a:t>
            </a:r>
            <a:endParaRPr lang="en-US" dirty="0"/>
          </a:p>
        </p:txBody>
      </p:sp>
    </p:spTree>
    <p:extLst>
      <p:ext uri="{BB962C8B-B14F-4D97-AF65-F5344CB8AC3E}">
        <p14:creationId xmlns:p14="http://schemas.microsoft.com/office/powerpoint/2010/main" val="405469911"/>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E12 TH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599" y="2514600"/>
            <a:ext cx="7866612" cy="905924"/>
          </a:xfrm>
          <a:prstGeom prst="rect">
            <a:avLst/>
          </a:prstGeom>
        </p:spPr>
        <p:txBody>
          <a:bodyPr anchor="t"/>
          <a:lstStyle>
            <a:lvl1pPr algn="l">
              <a:defRPr sz="6000" b="1" cap="none">
                <a:solidFill>
                  <a:schemeClr val="bg1"/>
                </a:solidFill>
                <a:latin typeface="Arial"/>
                <a:cs typeface="Arial"/>
              </a:defRPr>
            </a:lvl1pPr>
          </a:lstStyle>
          <a:p>
            <a:r>
              <a:rPr lang="en-US" dirty="0" smtClean="0"/>
              <a:t>THURSDAY</a:t>
            </a:r>
            <a:endParaRPr lang="en-US" dirty="0"/>
          </a:p>
        </p:txBody>
      </p:sp>
    </p:spTree>
    <p:extLst>
      <p:ext uri="{BB962C8B-B14F-4D97-AF65-F5344CB8AC3E}">
        <p14:creationId xmlns:p14="http://schemas.microsoft.com/office/powerpoint/2010/main" val="3352898143"/>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E12 FR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599" y="2514600"/>
            <a:ext cx="7866612" cy="905924"/>
          </a:xfrm>
          <a:prstGeom prst="rect">
            <a:avLst/>
          </a:prstGeom>
        </p:spPr>
        <p:txBody>
          <a:bodyPr anchor="t"/>
          <a:lstStyle>
            <a:lvl1pPr algn="l">
              <a:defRPr sz="6000" b="1" cap="none">
                <a:solidFill>
                  <a:schemeClr val="bg1"/>
                </a:solidFill>
                <a:latin typeface="Arial"/>
                <a:cs typeface="Arial"/>
              </a:defRPr>
            </a:lvl1pPr>
          </a:lstStyle>
          <a:p>
            <a:r>
              <a:rPr lang="en-US" dirty="0" smtClean="0"/>
              <a:t>FRIDAY</a:t>
            </a:r>
            <a:endParaRPr lang="en-US" dirty="0"/>
          </a:p>
        </p:txBody>
      </p:sp>
    </p:spTree>
    <p:extLst>
      <p:ext uri="{BB962C8B-B14F-4D97-AF65-F5344CB8AC3E}">
        <p14:creationId xmlns:p14="http://schemas.microsoft.com/office/powerpoint/2010/main" val="743110996"/>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E12 FRI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9"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77776864"/>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E12 TUES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9"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37758377"/>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E12 WED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9"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00142468"/>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FEFBD-F5EC-4FED-9A89-90087A8CD835}" type="datetimeFigureOut">
              <a:rPr lang="en-US" smtClean="0"/>
              <a:t>11/4/12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49127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E12 THU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9"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494847625"/>
      </p:ext>
    </p:extLst>
  </p:cSld>
  <p:clrMapOvr>
    <a:masterClrMapping/>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E12 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6829" y="338675"/>
            <a:ext cx="8021782" cy="729971"/>
          </a:xfrm>
          <a:prstGeom prst="rect">
            <a:avLst/>
          </a:prstGeom>
        </p:spPr>
        <p:txBody>
          <a:bodyPr anchor="t"/>
          <a:lstStyle>
            <a:lvl1pPr algn="l">
              <a:defRPr sz="3600" b="0" cap="none">
                <a:solidFill>
                  <a:schemeClr val="tx1">
                    <a:lumMod val="75000"/>
                    <a:lumOff val="25000"/>
                  </a:schemeClr>
                </a:solidFill>
                <a:latin typeface="Arial"/>
                <a:cs typeface="Arial"/>
              </a:defRPr>
            </a:lvl1pPr>
          </a:lstStyle>
          <a:p>
            <a:r>
              <a:rPr lang="en-US" dirty="0" smtClean="0"/>
              <a:t>Section Header</a:t>
            </a:r>
            <a:endParaRPr lang="en-US" dirty="0"/>
          </a:p>
        </p:txBody>
      </p:sp>
      <p:sp>
        <p:nvSpPr>
          <p:cNvPr id="6" name="Content Placeholder 2"/>
          <p:cNvSpPr>
            <a:spLocks noGrp="1"/>
          </p:cNvSpPr>
          <p:nvPr>
            <p:ph idx="1" hasCustomPrompt="1"/>
          </p:nvPr>
        </p:nvSpPr>
        <p:spPr>
          <a:xfrm>
            <a:off x="606829" y="1371599"/>
            <a:ext cx="8079971" cy="4546599"/>
          </a:xfrm>
          <a:prstGeom prst="rect">
            <a:avLst/>
          </a:prstGeom>
        </p:spPr>
        <p:txBody>
          <a:bodyPr/>
          <a:lstStyle>
            <a:lvl1pPr marL="457200" indent="-457200">
              <a:buClr>
                <a:srgbClr val="B20838"/>
              </a:buClr>
              <a:buFont typeface="Wingdings" pitchFamily="2" charset="2"/>
              <a:buChar char="§"/>
              <a:defRPr sz="3000" baseline="0">
                <a:solidFill>
                  <a:schemeClr val="tx1">
                    <a:lumMod val="75000"/>
                    <a:lumOff val="25000"/>
                  </a:schemeClr>
                </a:solidFill>
                <a:latin typeface="Arial"/>
                <a:cs typeface="Arial"/>
              </a:defRPr>
            </a:lvl1pPr>
            <a:lvl2pPr marL="914400" indent="-457200">
              <a:buClr>
                <a:srgbClr val="B20838"/>
              </a:buClr>
              <a:buFont typeface="Wingdings" pitchFamily="2" charset="2"/>
              <a:buChar char="§"/>
              <a:defRPr sz="2700">
                <a:solidFill>
                  <a:schemeClr val="tx1">
                    <a:lumMod val="75000"/>
                    <a:lumOff val="25000"/>
                  </a:schemeClr>
                </a:solidFill>
                <a:latin typeface="Arial"/>
                <a:cs typeface="Arial"/>
              </a:defRPr>
            </a:lvl2pPr>
            <a:lvl3pPr marL="1257300" indent="-342900">
              <a:buClr>
                <a:srgbClr val="B20838"/>
              </a:buClr>
              <a:buFont typeface="Wingdings" pitchFamily="2" charset="2"/>
              <a:buChar char="§"/>
              <a:defRPr sz="2400">
                <a:solidFill>
                  <a:schemeClr val="tx1">
                    <a:lumMod val="75000"/>
                    <a:lumOff val="25000"/>
                  </a:schemeClr>
                </a:solidFill>
                <a:latin typeface="Arial"/>
                <a:cs typeface="Arial"/>
              </a:defRPr>
            </a:lvl3pPr>
            <a:lvl4pPr marL="1714500" indent="-342900">
              <a:buClr>
                <a:srgbClr val="B20838"/>
              </a:buClr>
              <a:buFont typeface="Wingdings" pitchFamily="2" charset="2"/>
              <a:buChar char="§"/>
              <a:defRPr sz="2100">
                <a:solidFill>
                  <a:schemeClr val="tx1">
                    <a:lumMod val="75000"/>
                    <a:lumOff val="25000"/>
                  </a:schemeClr>
                </a:solidFill>
                <a:latin typeface="Arial"/>
                <a:cs typeface="Arial"/>
              </a:defRPr>
            </a:lvl4pPr>
            <a:lvl5pPr marL="2114550" indent="-285750">
              <a:buClr>
                <a:srgbClr val="B20838"/>
              </a:buClr>
              <a:buFont typeface="Wingdings" pitchFamily="2" charset="2"/>
              <a:buChar char="§"/>
              <a:defRPr sz="1800">
                <a:solidFill>
                  <a:schemeClr val="tx1">
                    <a:lumMod val="75000"/>
                    <a:lumOff val="25000"/>
                  </a:schemeClr>
                </a:solidFill>
                <a:latin typeface="Arial"/>
                <a:cs typeface="Arial"/>
              </a:defRPr>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94205848"/>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BFEFBD-F5EC-4FED-9A89-90087A8CD835}" type="datetimeFigureOut">
              <a:rPr lang="en-US" smtClean="0"/>
              <a:t>11/4/12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2818130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BFEFBD-F5EC-4FED-9A89-90087A8CD835}" type="datetimeFigureOut">
              <a:rPr lang="en-US" smtClean="0"/>
              <a:t>11/4/12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2120289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BFEFBD-F5EC-4FED-9A89-90087A8CD835}" type="datetimeFigureOut">
              <a:rPr lang="en-US" smtClean="0"/>
              <a:t>11/4/12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4045901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BFEFBD-F5EC-4FED-9A89-90087A8CD835}" type="datetimeFigureOut">
              <a:rPr lang="en-US" smtClean="0"/>
              <a:t>11/4/12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2828986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FEFBD-F5EC-4FED-9A89-90087A8CD835}" type="datetimeFigureOut">
              <a:rPr lang="en-US" smtClean="0"/>
              <a:t>11/4/12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517101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FEFBD-F5EC-4FED-9A89-90087A8CD835}" type="datetimeFigureOut">
              <a:rPr lang="en-US" smtClean="0"/>
              <a:t>11/4/12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4112522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FEFBD-F5EC-4FED-9A89-90087A8CD835}" type="datetimeFigureOut">
              <a:rPr lang="en-US" smtClean="0"/>
              <a:t>11/4/12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D8B95D-3E52-4574-BB76-8409EAA4832C}" type="slidenum">
              <a:rPr lang="en-US" smtClean="0"/>
              <a:t>‹#›</a:t>
            </a:fld>
            <a:endParaRPr lang="en-US"/>
          </a:p>
        </p:txBody>
      </p:sp>
    </p:spTree>
    <p:extLst>
      <p:ext uri="{BB962C8B-B14F-4D97-AF65-F5344CB8AC3E}">
        <p14:creationId xmlns:p14="http://schemas.microsoft.com/office/powerpoint/2010/main" val="1474771418"/>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FEFBD-F5EC-4FED-9A89-90087A8CD835}" type="datetimeFigureOut">
              <a:rPr lang="en-US" smtClean="0"/>
              <a:t>11/4/12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8B95D-3E52-4574-BB76-8409EAA4832C}" type="slidenum">
              <a:rPr lang="en-US" smtClean="0"/>
              <a:t>‹#›</a:t>
            </a:fld>
            <a:endParaRPr lang="en-US"/>
          </a:p>
        </p:txBody>
      </p:sp>
    </p:spTree>
    <p:extLst>
      <p:ext uri="{BB962C8B-B14F-4D97-AF65-F5344CB8AC3E}">
        <p14:creationId xmlns:p14="http://schemas.microsoft.com/office/powerpoint/2010/main" val="13142128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914400"/>
            <a:ext cx="7866612" cy="2362200"/>
          </a:xfrm>
        </p:spPr>
        <p:txBody>
          <a:bodyPr>
            <a:normAutofit/>
          </a:bodyPr>
          <a:lstStyle/>
          <a:p>
            <a:r>
              <a:rPr lang="en-US" sz="6000" dirty="0"/>
              <a:t>Land That Job!</a:t>
            </a:r>
            <a:r>
              <a:rPr lang="en-US" dirty="0"/>
              <a:t/>
            </a:r>
            <a:br>
              <a:rPr lang="en-US" dirty="0"/>
            </a:br>
            <a:r>
              <a:rPr lang="en-US" dirty="0"/>
              <a:t>Preparing to Interview for Your First CIO Position</a:t>
            </a:r>
          </a:p>
        </p:txBody>
      </p:sp>
      <p:sp>
        <p:nvSpPr>
          <p:cNvPr id="3" name="Text Placeholder 2"/>
          <p:cNvSpPr>
            <a:spLocks noGrp="1"/>
          </p:cNvSpPr>
          <p:nvPr>
            <p:ph type="body" idx="1"/>
          </p:nvPr>
        </p:nvSpPr>
        <p:spPr>
          <a:xfrm>
            <a:off x="609600" y="3429000"/>
            <a:ext cx="7866611" cy="1981200"/>
          </a:xfrm>
        </p:spPr>
        <p:txBody>
          <a:bodyPr>
            <a:normAutofit/>
          </a:bodyPr>
          <a:lstStyle/>
          <a:p>
            <a:r>
              <a:rPr lang="en-US" dirty="0" err="1"/>
              <a:t>Marilu</a:t>
            </a:r>
            <a:r>
              <a:rPr lang="en-US" dirty="0"/>
              <a:t> Goodyear, University of Kansas</a:t>
            </a:r>
          </a:p>
          <a:p>
            <a:r>
              <a:rPr lang="en-US" dirty="0"/>
              <a:t>Joanne Kossuth, Franklin W. Olin College of Engineering</a:t>
            </a:r>
          </a:p>
          <a:p>
            <a:r>
              <a:rPr lang="en-US" dirty="0" smtClean="0"/>
              <a:t>Pattie </a:t>
            </a:r>
            <a:r>
              <a:rPr lang="en-US" dirty="0"/>
              <a:t>Orr, Baylor University</a:t>
            </a:r>
          </a:p>
          <a:p>
            <a:r>
              <a:rPr lang="en-US" dirty="0"/>
              <a:t>Melissa Woo, University of Oregon</a:t>
            </a:r>
          </a:p>
        </p:txBody>
      </p:sp>
      <p:sp>
        <p:nvSpPr>
          <p:cNvPr id="4" name="Text Placeholder 3"/>
          <p:cNvSpPr>
            <a:spLocks noGrp="1"/>
          </p:cNvSpPr>
          <p:nvPr>
            <p:ph type="body" idx="12"/>
          </p:nvPr>
        </p:nvSpPr>
        <p:spPr/>
        <p:txBody>
          <a:bodyPr/>
          <a:lstStyle/>
          <a:p>
            <a:r>
              <a:rPr lang="en-US" dirty="0" smtClean="0"/>
              <a:t> 9 November 2012</a:t>
            </a:r>
            <a:endParaRPr lang="en-US" dirty="0"/>
          </a:p>
        </p:txBody>
      </p:sp>
    </p:spTree>
    <p:extLst>
      <p:ext uri="{BB962C8B-B14F-4D97-AF65-F5344CB8AC3E}">
        <p14:creationId xmlns:p14="http://schemas.microsoft.com/office/powerpoint/2010/main" val="2541179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THE INTERVIEW</a:t>
            </a:r>
            <a:endParaRPr lang="en-US" dirty="0"/>
          </a:p>
        </p:txBody>
      </p:sp>
    </p:spTree>
    <p:extLst>
      <p:ext uri="{BB962C8B-B14F-4D97-AF65-F5344CB8AC3E}">
        <p14:creationId xmlns:p14="http://schemas.microsoft.com/office/powerpoint/2010/main" val="849821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533401"/>
            <a:ext cx="8079971" cy="5384798"/>
          </a:xfrm>
        </p:spPr>
        <p:txBody>
          <a:bodyPr>
            <a:normAutofit/>
          </a:bodyPr>
          <a:lstStyle/>
          <a:p>
            <a:pPr marL="0" indent="0">
              <a:buNone/>
            </a:pPr>
            <a:r>
              <a:rPr lang="en-US" sz="3600" dirty="0" smtClean="0"/>
              <a:t>Possible levels of screening/interviews</a:t>
            </a:r>
          </a:p>
          <a:p>
            <a:pPr marL="0" indent="0">
              <a:buNone/>
            </a:pPr>
            <a:endParaRPr lang="en-US" sz="3600" dirty="0" smtClean="0"/>
          </a:p>
          <a:p>
            <a:r>
              <a:rPr lang="en-US" sz="3600" dirty="0" smtClean="0"/>
              <a:t>Initial screening</a:t>
            </a:r>
          </a:p>
          <a:p>
            <a:r>
              <a:rPr lang="en-US" sz="3600" dirty="0" smtClean="0"/>
              <a:t>Screening/interview w/senior search consultant or search chair</a:t>
            </a:r>
          </a:p>
          <a:p>
            <a:r>
              <a:rPr lang="en-US" sz="3600" dirty="0" smtClean="0"/>
              <a:t>Skype/phone interview w/search committee</a:t>
            </a:r>
          </a:p>
          <a:p>
            <a:r>
              <a:rPr lang="en-US" sz="3600" dirty="0" smtClean="0"/>
              <a:t>On-campus interview</a:t>
            </a:r>
            <a:endParaRPr lang="en-US" sz="3600" dirty="0"/>
          </a:p>
        </p:txBody>
      </p:sp>
    </p:spTree>
    <p:extLst>
      <p:ext uri="{BB962C8B-B14F-4D97-AF65-F5344CB8AC3E}">
        <p14:creationId xmlns:p14="http://schemas.microsoft.com/office/powerpoint/2010/main" val="2665753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533401"/>
            <a:ext cx="8079971" cy="5384798"/>
          </a:xfrm>
        </p:spPr>
        <p:txBody>
          <a:bodyPr>
            <a:normAutofit/>
          </a:bodyPr>
          <a:lstStyle/>
          <a:p>
            <a:pPr marL="0" indent="0">
              <a:buNone/>
            </a:pPr>
            <a:r>
              <a:rPr lang="en-US" sz="3600" dirty="0" smtClean="0"/>
              <a:t>Video (e.g., Skype) interviews:</a:t>
            </a:r>
          </a:p>
          <a:p>
            <a:pPr marL="0" indent="0">
              <a:buNone/>
            </a:pPr>
            <a:endParaRPr lang="en-US" sz="3600" dirty="0" smtClean="0"/>
          </a:p>
          <a:p>
            <a:r>
              <a:rPr lang="en-US" sz="3600" dirty="0" smtClean="0"/>
              <a:t>Prep your space</a:t>
            </a:r>
          </a:p>
          <a:p>
            <a:r>
              <a:rPr lang="en-US" sz="3600" dirty="0" smtClean="0"/>
              <a:t>Check lighting (including monitor!)</a:t>
            </a:r>
          </a:p>
          <a:p>
            <a:r>
              <a:rPr lang="en-US" sz="3600" dirty="0" smtClean="0"/>
              <a:t>Look into webcam</a:t>
            </a:r>
            <a:endParaRPr lang="en-US" sz="3600" dirty="0"/>
          </a:p>
        </p:txBody>
      </p:sp>
    </p:spTree>
    <p:extLst>
      <p:ext uri="{BB962C8B-B14F-4D97-AF65-F5344CB8AC3E}">
        <p14:creationId xmlns:p14="http://schemas.microsoft.com/office/powerpoint/2010/main" val="3432570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533401"/>
            <a:ext cx="8079971" cy="5384798"/>
          </a:xfrm>
        </p:spPr>
        <p:txBody>
          <a:bodyPr>
            <a:normAutofit/>
          </a:bodyPr>
          <a:lstStyle/>
          <a:p>
            <a:pPr marL="0" indent="0">
              <a:buNone/>
            </a:pPr>
            <a:r>
              <a:rPr lang="en-US" sz="2800" dirty="0" smtClean="0"/>
              <a:t>On-campus interviews:</a:t>
            </a:r>
          </a:p>
          <a:p>
            <a:r>
              <a:rPr lang="en-US" sz="2800" dirty="0" smtClean="0"/>
              <a:t>1 or 2 full days, morning through evening</a:t>
            </a:r>
          </a:p>
          <a:p>
            <a:r>
              <a:rPr lang="en-US" sz="2800" dirty="0" smtClean="0"/>
              <a:t>Public presentation</a:t>
            </a:r>
          </a:p>
          <a:p>
            <a:r>
              <a:rPr lang="en-US" sz="2800" dirty="0" smtClean="0"/>
              <a:t>Meet president/chancellor</a:t>
            </a:r>
          </a:p>
          <a:p>
            <a:r>
              <a:rPr lang="en-US" sz="2800" dirty="0" smtClean="0"/>
              <a:t>Meet w/VPs, VCs, deans, directors</a:t>
            </a:r>
          </a:p>
          <a:p>
            <a:r>
              <a:rPr lang="en-US" sz="2800" dirty="0" smtClean="0"/>
              <a:t>Meet w/faculty from different disciplines</a:t>
            </a:r>
          </a:p>
          <a:p>
            <a:r>
              <a:rPr lang="en-US" sz="2800" dirty="0" smtClean="0"/>
              <a:t>Meet w/IT staff, including distributed IT</a:t>
            </a:r>
          </a:p>
          <a:p>
            <a:r>
              <a:rPr lang="en-US" sz="2800" dirty="0" smtClean="0"/>
              <a:t>May meet with students who won’t be engaged</a:t>
            </a:r>
          </a:p>
          <a:p>
            <a:r>
              <a:rPr lang="en-US" sz="2800" dirty="0" smtClean="0"/>
              <a:t>May be provided a real estate tour</a:t>
            </a:r>
          </a:p>
          <a:p>
            <a:r>
              <a:rPr lang="en-US" sz="2800" dirty="0" smtClean="0"/>
              <a:t>Ask for “bio-breaks” if you need them!</a:t>
            </a:r>
            <a:endParaRPr lang="en-US" sz="2800" dirty="0"/>
          </a:p>
        </p:txBody>
      </p:sp>
    </p:spTree>
    <p:extLst>
      <p:ext uri="{BB962C8B-B14F-4D97-AF65-F5344CB8AC3E}">
        <p14:creationId xmlns:p14="http://schemas.microsoft.com/office/powerpoint/2010/main" val="2067796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533401"/>
            <a:ext cx="8079971" cy="5384798"/>
          </a:xfrm>
        </p:spPr>
        <p:txBody>
          <a:bodyPr/>
          <a:lstStyle/>
          <a:p>
            <a:pPr marL="0" indent="0">
              <a:buNone/>
            </a:pPr>
            <a:r>
              <a:rPr lang="en-US" dirty="0" smtClean="0"/>
              <a:t>Skills needed:</a:t>
            </a:r>
          </a:p>
          <a:p>
            <a:r>
              <a:rPr lang="en-US" dirty="0" smtClean="0"/>
              <a:t>Be a listener</a:t>
            </a:r>
          </a:p>
          <a:p>
            <a:r>
              <a:rPr lang="en-US" dirty="0" smtClean="0"/>
              <a:t>Don’t be a know-it-all</a:t>
            </a:r>
          </a:p>
          <a:p>
            <a:r>
              <a:rPr lang="en-US" dirty="0" smtClean="0"/>
              <a:t>Connect w/multiple constituencies</a:t>
            </a:r>
          </a:p>
          <a:p>
            <a:r>
              <a:rPr lang="en-US" dirty="0" smtClean="0"/>
              <a:t>Translate skill sets</a:t>
            </a:r>
          </a:p>
          <a:p>
            <a:r>
              <a:rPr lang="en-US" dirty="0" smtClean="0"/>
              <a:t>Answer Qs about management style</a:t>
            </a:r>
          </a:p>
          <a:p>
            <a:r>
              <a:rPr lang="en-US" dirty="0" smtClean="0"/>
              <a:t>Don’t understate your accomplishments</a:t>
            </a:r>
          </a:p>
          <a:p>
            <a:r>
              <a:rPr lang="en-US" dirty="0" smtClean="0"/>
              <a:t>Keep your answers succinct</a:t>
            </a:r>
          </a:p>
          <a:p>
            <a:r>
              <a:rPr lang="en-US" dirty="0" smtClean="0"/>
              <a:t>Remember that you’re interviewing </a:t>
            </a:r>
            <a:r>
              <a:rPr lang="en-US" i="1" dirty="0" smtClean="0"/>
              <a:t>them</a:t>
            </a:r>
            <a:endParaRPr lang="en-US" dirty="0"/>
          </a:p>
        </p:txBody>
      </p:sp>
    </p:spTree>
    <p:extLst>
      <p:ext uri="{BB962C8B-B14F-4D97-AF65-F5344CB8AC3E}">
        <p14:creationId xmlns:p14="http://schemas.microsoft.com/office/powerpoint/2010/main" val="2412968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457201"/>
            <a:ext cx="8079971" cy="5460998"/>
          </a:xfrm>
        </p:spPr>
        <p:txBody>
          <a:bodyPr/>
          <a:lstStyle/>
          <a:p>
            <a:r>
              <a:rPr lang="en-US" dirty="0" smtClean="0"/>
              <a:t>Typical questions</a:t>
            </a:r>
          </a:p>
          <a:p>
            <a:pPr lvl="1"/>
            <a:r>
              <a:rPr lang="en-US" dirty="0" smtClean="0"/>
              <a:t>Asking about your views</a:t>
            </a:r>
          </a:p>
          <a:p>
            <a:pPr lvl="1"/>
            <a:r>
              <a:rPr lang="en-US" dirty="0" smtClean="0"/>
              <a:t>Asking about your leadership style</a:t>
            </a:r>
          </a:p>
          <a:p>
            <a:r>
              <a:rPr lang="en-US" dirty="0" smtClean="0"/>
              <a:t>General questions</a:t>
            </a:r>
          </a:p>
          <a:p>
            <a:pPr lvl="1"/>
            <a:r>
              <a:rPr lang="en-US" dirty="0" smtClean="0"/>
              <a:t>Broad questions that give you a choice to answer in a narrow way or a broader way</a:t>
            </a:r>
          </a:p>
          <a:p>
            <a:r>
              <a:rPr lang="en-US" dirty="0" smtClean="0"/>
              <a:t>Interpersonal questions</a:t>
            </a:r>
          </a:p>
          <a:p>
            <a:pPr lvl="1"/>
            <a:r>
              <a:rPr lang="en-US" dirty="0" smtClean="0"/>
              <a:t>Attempt to explore your interpersonal values</a:t>
            </a:r>
          </a:p>
        </p:txBody>
      </p:sp>
    </p:spTree>
    <p:extLst>
      <p:ext uri="{BB962C8B-B14F-4D97-AF65-F5344CB8AC3E}">
        <p14:creationId xmlns:p14="http://schemas.microsoft.com/office/powerpoint/2010/main" val="26362310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533401"/>
            <a:ext cx="8079971" cy="5384798"/>
          </a:xfrm>
        </p:spPr>
        <p:txBody>
          <a:bodyPr/>
          <a:lstStyle/>
          <a:p>
            <a:pPr marL="0" indent="0">
              <a:buNone/>
            </a:pPr>
            <a:r>
              <a:rPr lang="en-US" dirty="0" smtClean="0"/>
              <a:t>Topics to ask about:</a:t>
            </a:r>
          </a:p>
          <a:p>
            <a:r>
              <a:rPr lang="en-US" dirty="0" smtClean="0"/>
              <a:t>Org structure and governance</a:t>
            </a:r>
          </a:p>
          <a:p>
            <a:r>
              <a:rPr lang="en-US" dirty="0" smtClean="0"/>
              <a:t>IT viewed as strategic or as plumbers?</a:t>
            </a:r>
          </a:p>
          <a:p>
            <a:r>
              <a:rPr lang="en-US" dirty="0" smtClean="0"/>
              <a:t>Budget and resources</a:t>
            </a:r>
          </a:p>
          <a:p>
            <a:r>
              <a:rPr lang="en-US" dirty="0" smtClean="0"/>
              <a:t>What does campus want CIO to achieve in 1</a:t>
            </a:r>
            <a:r>
              <a:rPr lang="en-US" baseline="30000" dirty="0" smtClean="0"/>
              <a:t>st</a:t>
            </a:r>
            <a:r>
              <a:rPr lang="en-US" dirty="0" smtClean="0"/>
              <a:t> year?</a:t>
            </a:r>
          </a:p>
          <a:p>
            <a:r>
              <a:rPr lang="en-US" dirty="0" smtClean="0"/>
              <a:t>If you could change one thing…?</a:t>
            </a:r>
          </a:p>
          <a:p>
            <a:r>
              <a:rPr lang="en-US" dirty="0" smtClean="0"/>
              <a:t>If you could keep one thing…?</a:t>
            </a:r>
          </a:p>
        </p:txBody>
      </p:sp>
    </p:spTree>
    <p:extLst>
      <p:ext uri="{BB962C8B-B14F-4D97-AF65-F5344CB8AC3E}">
        <p14:creationId xmlns:p14="http://schemas.microsoft.com/office/powerpoint/2010/main" val="1601854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286000"/>
            <a:ext cx="7866612" cy="1828800"/>
          </a:xfrm>
        </p:spPr>
        <p:txBody>
          <a:bodyPr>
            <a:normAutofit fontScale="90000"/>
          </a:bodyPr>
          <a:lstStyle/>
          <a:p>
            <a:r>
              <a:rPr lang="en-US" dirty="0" smtClean="0"/>
              <a:t>THE OFFER - NEGOTIATING</a:t>
            </a:r>
            <a:endParaRPr lang="en-US" dirty="0"/>
          </a:p>
        </p:txBody>
      </p:sp>
    </p:spTree>
    <p:extLst>
      <p:ext uri="{BB962C8B-B14F-4D97-AF65-F5344CB8AC3E}">
        <p14:creationId xmlns:p14="http://schemas.microsoft.com/office/powerpoint/2010/main" val="1512440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609601"/>
            <a:ext cx="8079971" cy="5308598"/>
          </a:xfrm>
        </p:spPr>
        <p:txBody>
          <a:bodyPr/>
          <a:lstStyle/>
          <a:p>
            <a:r>
              <a:rPr lang="en-US" dirty="0" smtClean="0"/>
              <a:t>When you think about negotiating, how do you feel?</a:t>
            </a:r>
          </a:p>
          <a:p>
            <a:r>
              <a:rPr lang="en-US" dirty="0" smtClean="0"/>
              <a:t>The role of HR versus your role;</a:t>
            </a:r>
          </a:p>
          <a:p>
            <a:r>
              <a:rPr lang="en-US" dirty="0" smtClean="0"/>
              <a:t>What do you absolutely have to have?</a:t>
            </a:r>
          </a:p>
          <a:p>
            <a:r>
              <a:rPr lang="en-US" dirty="0" smtClean="0"/>
              <a:t>What can you live without?</a:t>
            </a:r>
          </a:p>
          <a:p>
            <a:r>
              <a:rPr lang="en-US" dirty="0" smtClean="0"/>
              <a:t>What are comparable market values?</a:t>
            </a:r>
          </a:p>
          <a:p>
            <a:r>
              <a:rPr lang="en-US" dirty="0" smtClean="0"/>
              <a:t>It’s not all about the $$$$;</a:t>
            </a:r>
          </a:p>
          <a:p>
            <a:r>
              <a:rPr lang="en-US" dirty="0" smtClean="0"/>
              <a:t>No is not the final answer;</a:t>
            </a:r>
          </a:p>
          <a:p>
            <a:r>
              <a:rPr lang="en-US" dirty="0" smtClean="0"/>
              <a:t>Be on the look out for common ground.</a:t>
            </a:r>
          </a:p>
          <a:p>
            <a:endParaRPr lang="en-US" dirty="0" smtClean="0"/>
          </a:p>
          <a:p>
            <a:endParaRPr lang="en-US" dirty="0" smtClean="0"/>
          </a:p>
          <a:p>
            <a:endParaRPr lang="en-US" dirty="0"/>
          </a:p>
        </p:txBody>
      </p:sp>
    </p:spTree>
    <p:extLst>
      <p:ext uri="{BB962C8B-B14F-4D97-AF65-F5344CB8AC3E}">
        <p14:creationId xmlns:p14="http://schemas.microsoft.com/office/powerpoint/2010/main" val="327080180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and Do Not</a:t>
            </a:r>
            <a:endParaRPr lang="en-US" dirty="0"/>
          </a:p>
        </p:txBody>
      </p:sp>
      <p:sp>
        <p:nvSpPr>
          <p:cNvPr id="3" name="Content Placeholder 2"/>
          <p:cNvSpPr>
            <a:spLocks noGrp="1"/>
          </p:cNvSpPr>
          <p:nvPr>
            <p:ph idx="1"/>
          </p:nvPr>
        </p:nvSpPr>
        <p:spPr/>
        <p:txBody>
          <a:bodyPr/>
          <a:lstStyle/>
          <a:p>
            <a:r>
              <a:rPr lang="en-US" dirty="0" smtClean="0"/>
              <a:t>Learn the skill of negotiation;</a:t>
            </a:r>
          </a:p>
          <a:p>
            <a:r>
              <a:rPr lang="en-US" dirty="0" smtClean="0"/>
              <a:t>Practice and plan;</a:t>
            </a:r>
          </a:p>
          <a:p>
            <a:r>
              <a:rPr lang="en-US" dirty="0" smtClean="0"/>
              <a:t>Ask, do not demand;</a:t>
            </a:r>
          </a:p>
          <a:p>
            <a:r>
              <a:rPr lang="en-US" dirty="0" smtClean="0"/>
              <a:t>Focus on where you add value;</a:t>
            </a:r>
          </a:p>
          <a:p>
            <a:r>
              <a:rPr lang="en-US" dirty="0" smtClean="0"/>
              <a:t>Be self confident but not arrogant;</a:t>
            </a:r>
          </a:p>
          <a:p>
            <a:r>
              <a:rPr lang="en-US" dirty="0" smtClean="0"/>
              <a:t>Take time to consider;</a:t>
            </a:r>
          </a:p>
          <a:p>
            <a:r>
              <a:rPr lang="en-US" dirty="0" smtClean="0"/>
              <a:t>Have alternatives;</a:t>
            </a:r>
          </a:p>
          <a:p>
            <a:r>
              <a:rPr lang="en-US" dirty="0" smtClean="0"/>
              <a:t>Do not assume anything.</a:t>
            </a:r>
          </a:p>
          <a:p>
            <a:endParaRPr lang="en-US" dirty="0"/>
          </a:p>
        </p:txBody>
      </p:sp>
    </p:spTree>
    <p:extLst>
      <p:ext uri="{BB962C8B-B14F-4D97-AF65-F5344CB8AC3E}">
        <p14:creationId xmlns:p14="http://schemas.microsoft.com/office/powerpoint/2010/main" val="4070042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761999"/>
            <a:ext cx="8079971" cy="5156199"/>
          </a:xfrm>
        </p:spPr>
        <p:txBody>
          <a:bodyPr>
            <a:normAutofit/>
          </a:bodyPr>
          <a:lstStyle/>
          <a:p>
            <a:r>
              <a:rPr lang="en-US" sz="4400" dirty="0" smtClean="0"/>
              <a:t>Please evaluate this session online</a:t>
            </a:r>
          </a:p>
          <a:p>
            <a:r>
              <a:rPr lang="en-US" sz="4400" dirty="0" smtClean="0"/>
              <a:t>Feel free to ask questions during the session</a:t>
            </a:r>
          </a:p>
          <a:p>
            <a:r>
              <a:rPr lang="en-US" sz="4400" dirty="0" smtClean="0"/>
              <a:t>Twitter </a:t>
            </a:r>
            <a:r>
              <a:rPr lang="en-US" sz="4400" dirty="0" err="1" smtClean="0"/>
              <a:t>hashtag</a:t>
            </a:r>
            <a:r>
              <a:rPr lang="en-US" sz="4400" dirty="0" smtClean="0"/>
              <a:t> #E12_SESS149</a:t>
            </a:r>
            <a:endParaRPr lang="en-US" sz="4400" dirty="0"/>
          </a:p>
        </p:txBody>
      </p:sp>
    </p:spTree>
    <p:extLst>
      <p:ext uri="{BB962C8B-B14F-4D97-AF65-F5344CB8AC3E}">
        <p14:creationId xmlns:p14="http://schemas.microsoft.com/office/powerpoint/2010/main" val="775451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514600"/>
            <a:ext cx="7866612" cy="1143000"/>
          </a:xfrm>
        </p:spPr>
        <p:txBody>
          <a:bodyPr>
            <a:normAutofit/>
          </a:bodyPr>
          <a:lstStyle/>
          <a:p>
            <a:r>
              <a:rPr lang="en-US" dirty="0" smtClean="0"/>
              <a:t>CUTTING THE CORD</a:t>
            </a:r>
            <a:endParaRPr lang="en-US" dirty="0"/>
          </a:p>
        </p:txBody>
      </p:sp>
    </p:spTree>
    <p:extLst>
      <p:ext uri="{BB962C8B-B14F-4D97-AF65-F5344CB8AC3E}">
        <p14:creationId xmlns:p14="http://schemas.microsoft.com/office/powerpoint/2010/main" val="165431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533401"/>
            <a:ext cx="8079971" cy="5384798"/>
          </a:xfrm>
        </p:spPr>
        <p:txBody>
          <a:bodyPr/>
          <a:lstStyle/>
          <a:p>
            <a:r>
              <a:rPr lang="en-US" dirty="0" smtClean="0"/>
              <a:t>Speak with your supervisor, in person;</a:t>
            </a:r>
          </a:p>
          <a:p>
            <a:r>
              <a:rPr lang="en-US" dirty="0" smtClean="0"/>
              <a:t>Give a definitive notice period;</a:t>
            </a:r>
          </a:p>
          <a:p>
            <a:r>
              <a:rPr lang="en-US" dirty="0" smtClean="0"/>
              <a:t>Provide a professional notice, in writing;</a:t>
            </a:r>
          </a:p>
          <a:p>
            <a:r>
              <a:rPr lang="en-US" dirty="0" smtClean="0"/>
              <a:t>Be clear about the reasons you are leaving;</a:t>
            </a:r>
          </a:p>
          <a:p>
            <a:r>
              <a:rPr lang="en-US" dirty="0" smtClean="0"/>
              <a:t>Work out a joint timeline for sharing the news and the exit plan;</a:t>
            </a:r>
          </a:p>
          <a:p>
            <a:r>
              <a:rPr lang="en-US" dirty="0" smtClean="0"/>
              <a:t>Never burn bridges;</a:t>
            </a:r>
          </a:p>
          <a:p>
            <a:r>
              <a:rPr lang="en-US" dirty="0" smtClean="0"/>
              <a:t>Provide transitional documentation to the best of your ability;</a:t>
            </a:r>
          </a:p>
          <a:p>
            <a:r>
              <a:rPr lang="en-US" dirty="0" smtClean="0"/>
              <a:t>Clean out your accumulations.</a:t>
            </a:r>
          </a:p>
          <a:p>
            <a:endParaRPr lang="en-US" dirty="0"/>
          </a:p>
        </p:txBody>
      </p:sp>
    </p:spTree>
    <p:extLst>
      <p:ext uri="{BB962C8B-B14F-4D97-AF65-F5344CB8AC3E}">
        <p14:creationId xmlns:p14="http://schemas.microsoft.com/office/powerpoint/2010/main" val="220485350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438400"/>
            <a:ext cx="7866612" cy="1143000"/>
          </a:xfrm>
        </p:spPr>
        <p:txBody>
          <a:bodyPr>
            <a:normAutofit/>
          </a:bodyPr>
          <a:lstStyle/>
          <a:p>
            <a:r>
              <a:rPr lang="en-US" dirty="0" smtClean="0"/>
              <a:t>EXIT STRATEGY</a:t>
            </a:r>
            <a:endParaRPr lang="en-US" dirty="0"/>
          </a:p>
        </p:txBody>
      </p:sp>
    </p:spTree>
    <p:extLst>
      <p:ext uri="{BB962C8B-B14F-4D97-AF65-F5344CB8AC3E}">
        <p14:creationId xmlns:p14="http://schemas.microsoft.com/office/powerpoint/2010/main" val="66737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609601"/>
            <a:ext cx="8079971" cy="5308598"/>
          </a:xfrm>
        </p:spPr>
        <p:txBody>
          <a:bodyPr>
            <a:normAutofit lnSpcReduction="10000"/>
          </a:bodyPr>
          <a:lstStyle/>
          <a:p>
            <a:r>
              <a:rPr lang="en-US" dirty="0" smtClean="0"/>
              <a:t>Trust those you are leaving behind;</a:t>
            </a:r>
          </a:p>
          <a:p>
            <a:r>
              <a:rPr lang="en-US" dirty="0" smtClean="0"/>
              <a:t>Remember, the people at your soon to be “former” employer are still part of your network;</a:t>
            </a:r>
          </a:p>
          <a:p>
            <a:r>
              <a:rPr lang="en-US" dirty="0" smtClean="0"/>
              <a:t>Your last impression is your lasting impression;</a:t>
            </a:r>
          </a:p>
          <a:p>
            <a:r>
              <a:rPr lang="en-US" dirty="0" smtClean="0"/>
              <a:t>Focus on a smooth transition;</a:t>
            </a:r>
          </a:p>
          <a:p>
            <a:r>
              <a:rPr lang="en-US" dirty="0" smtClean="0"/>
              <a:t>Offer to “train” a colleague;</a:t>
            </a:r>
          </a:p>
          <a:p>
            <a:r>
              <a:rPr lang="en-US" dirty="0" smtClean="0"/>
              <a:t>Offer to be available to “help” in an “emergency” situation but be clear the team you leave behind can </a:t>
            </a:r>
            <a:r>
              <a:rPr lang="en-US" smtClean="0"/>
              <a:t>handle anything.</a:t>
            </a:r>
            <a:endParaRPr lang="en-US" dirty="0"/>
          </a:p>
        </p:txBody>
      </p:sp>
    </p:spTree>
    <p:extLst>
      <p:ext uri="{BB962C8B-B14F-4D97-AF65-F5344CB8AC3E}">
        <p14:creationId xmlns:p14="http://schemas.microsoft.com/office/powerpoint/2010/main" val="352375653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THANK YOU!</a:t>
            </a:r>
            <a:endParaRPr lang="en-US" dirty="0"/>
          </a:p>
        </p:txBody>
      </p:sp>
    </p:spTree>
    <p:extLst>
      <p:ext uri="{BB962C8B-B14F-4D97-AF65-F5344CB8AC3E}">
        <p14:creationId xmlns:p14="http://schemas.microsoft.com/office/powerpoint/2010/main" val="932618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WHY?</a:t>
            </a:r>
            <a:endParaRPr lang="en-US" dirty="0"/>
          </a:p>
        </p:txBody>
      </p:sp>
    </p:spTree>
    <p:extLst>
      <p:ext uri="{BB962C8B-B14F-4D97-AF65-F5344CB8AC3E}">
        <p14:creationId xmlns:p14="http://schemas.microsoft.com/office/powerpoint/2010/main" val="1541548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9600" y="1676400"/>
            <a:ext cx="8079971" cy="2717799"/>
          </a:xfrm>
        </p:spPr>
        <p:txBody>
          <a:bodyPr>
            <a:normAutofit/>
          </a:bodyPr>
          <a:lstStyle/>
          <a:p>
            <a:r>
              <a:rPr lang="en-US" sz="4400" dirty="0" smtClean="0"/>
              <a:t>The Back Story</a:t>
            </a:r>
          </a:p>
          <a:p>
            <a:r>
              <a:rPr lang="en-US" sz="4400" dirty="0" smtClean="0"/>
              <a:t>Why we wanted to give this session</a:t>
            </a:r>
            <a:endParaRPr lang="en-US" sz="4400" dirty="0"/>
          </a:p>
        </p:txBody>
      </p:sp>
    </p:spTree>
    <p:extLst>
      <p:ext uri="{BB962C8B-B14F-4D97-AF65-F5344CB8AC3E}">
        <p14:creationId xmlns:p14="http://schemas.microsoft.com/office/powerpoint/2010/main" val="631223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362200"/>
            <a:ext cx="7866612" cy="1752600"/>
          </a:xfrm>
        </p:spPr>
        <p:txBody>
          <a:bodyPr>
            <a:normAutofit fontScale="90000"/>
          </a:bodyPr>
          <a:lstStyle/>
          <a:p>
            <a:r>
              <a:rPr lang="en-US" dirty="0" smtClean="0"/>
              <a:t>HOW TO PREPARE FOR THE INTERVIEW</a:t>
            </a:r>
            <a:endParaRPr lang="en-US" dirty="0"/>
          </a:p>
        </p:txBody>
      </p:sp>
    </p:spTree>
    <p:extLst>
      <p:ext uri="{BB962C8B-B14F-4D97-AF65-F5344CB8AC3E}">
        <p14:creationId xmlns:p14="http://schemas.microsoft.com/office/powerpoint/2010/main" val="32833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457201"/>
            <a:ext cx="8079971" cy="5460998"/>
          </a:xfrm>
        </p:spPr>
        <p:txBody>
          <a:bodyPr/>
          <a:lstStyle/>
          <a:p>
            <a:r>
              <a:rPr lang="en-US" dirty="0" smtClean="0"/>
              <a:t>Be very familiar with the institution</a:t>
            </a:r>
          </a:p>
          <a:p>
            <a:r>
              <a:rPr lang="en-US" dirty="0" smtClean="0"/>
              <a:t>Know more about higher </a:t>
            </a:r>
            <a:r>
              <a:rPr lang="en-US" dirty="0" err="1" smtClean="0"/>
              <a:t>ed</a:t>
            </a:r>
            <a:r>
              <a:rPr lang="en-US" dirty="0" smtClean="0"/>
              <a:t> than just IT</a:t>
            </a:r>
          </a:p>
          <a:p>
            <a:r>
              <a:rPr lang="en-US" dirty="0" smtClean="0"/>
              <a:t>Find out more info from the search chair, e.g., clarification on job ad, names/bios of search committee members</a:t>
            </a:r>
          </a:p>
          <a:p>
            <a:r>
              <a:rPr lang="en-US" dirty="0" smtClean="0"/>
              <a:t>Develop the message/theme you want to leave with the institution</a:t>
            </a:r>
          </a:p>
          <a:p>
            <a:r>
              <a:rPr lang="en-US" dirty="0" smtClean="0"/>
              <a:t>Have others proof your cover letter, resume, references</a:t>
            </a:r>
          </a:p>
        </p:txBody>
      </p:sp>
    </p:spTree>
    <p:extLst>
      <p:ext uri="{BB962C8B-B14F-4D97-AF65-F5344CB8AC3E}">
        <p14:creationId xmlns:p14="http://schemas.microsoft.com/office/powerpoint/2010/main" val="4223991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
          <p:cNvSpPr>
            <a:spLocks noChangeArrowheads="1"/>
          </p:cNvSpPr>
          <p:nvPr/>
        </p:nvSpPr>
        <p:spPr bwMode="auto">
          <a:xfrm>
            <a:off x="3810000" y="2895600"/>
            <a:ext cx="1714500" cy="1028700"/>
          </a:xfrm>
          <a:prstGeom prst="rect">
            <a:avLst/>
          </a:prstGeom>
          <a:solidFill>
            <a:srgbClr val="FFFFFF"/>
          </a:solidFill>
          <a:ln w="28575">
            <a:solidFill>
              <a:srgbClr val="000000"/>
            </a:solidFill>
            <a:miter lim="800000"/>
            <a:headEnd/>
            <a:tailEnd/>
          </a:ln>
        </p:spPr>
        <p:txBody>
          <a:bodyPr/>
          <a:lstStyle/>
          <a:p>
            <a:pPr algn="ctr"/>
            <a:r>
              <a:rPr lang="en-US" b="1" i="1">
                <a:solidFill>
                  <a:srgbClr val="FF0000"/>
                </a:solidFill>
                <a:latin typeface="Arial" charset="0"/>
                <a:cs typeface="Arial" charset="0"/>
              </a:rPr>
              <a:t>Competence</a:t>
            </a:r>
          </a:p>
          <a:p>
            <a:pPr algn="ctr"/>
            <a:r>
              <a:rPr lang="en-US" b="1" i="1">
                <a:solidFill>
                  <a:srgbClr val="FF0000"/>
                </a:solidFill>
                <a:latin typeface="Arial" charset="0"/>
                <a:cs typeface="Arial" charset="0"/>
              </a:rPr>
              <a:t>Character</a:t>
            </a:r>
          </a:p>
        </p:txBody>
      </p:sp>
      <p:sp>
        <p:nvSpPr>
          <p:cNvPr id="3075" name="Line 11"/>
          <p:cNvSpPr>
            <a:spLocks noChangeShapeType="1"/>
          </p:cNvSpPr>
          <p:nvPr/>
        </p:nvSpPr>
        <p:spPr bwMode="auto">
          <a:xfrm flipH="1">
            <a:off x="0" y="3886200"/>
            <a:ext cx="3810000" cy="2971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6" name="Line 12"/>
          <p:cNvSpPr>
            <a:spLocks noChangeShapeType="1"/>
          </p:cNvSpPr>
          <p:nvPr/>
        </p:nvSpPr>
        <p:spPr bwMode="auto">
          <a:xfrm flipH="1" flipV="1">
            <a:off x="0" y="0"/>
            <a:ext cx="3810000" cy="2895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7" name="Line 13"/>
          <p:cNvSpPr>
            <a:spLocks noChangeShapeType="1"/>
          </p:cNvSpPr>
          <p:nvPr/>
        </p:nvSpPr>
        <p:spPr bwMode="auto">
          <a:xfrm flipV="1">
            <a:off x="5486400" y="0"/>
            <a:ext cx="3657600" cy="2895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8" name="Line 14"/>
          <p:cNvSpPr>
            <a:spLocks noChangeShapeType="1"/>
          </p:cNvSpPr>
          <p:nvPr/>
        </p:nvSpPr>
        <p:spPr bwMode="auto">
          <a:xfrm>
            <a:off x="5562600" y="3962400"/>
            <a:ext cx="3581400" cy="2895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9" name="Text Box 18"/>
          <p:cNvSpPr txBox="1">
            <a:spLocks noChangeArrowheads="1"/>
          </p:cNvSpPr>
          <p:nvPr/>
        </p:nvSpPr>
        <p:spPr bwMode="auto">
          <a:xfrm>
            <a:off x="0" y="2133600"/>
            <a:ext cx="2895600"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68275" indent="-168275">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eaLnBrk="1" hangingPunct="1">
              <a:buClr>
                <a:schemeClr val="tx1"/>
              </a:buClr>
              <a:buSzPct val="70000"/>
              <a:buFont typeface="Symbol" pitchFamily="18" charset="2"/>
              <a:buChar char=""/>
            </a:pPr>
            <a:endParaRPr lang="en-US" sz="1100">
              <a:solidFill>
                <a:srgbClr val="000000"/>
              </a:solidFill>
              <a:latin typeface="Times New Roman" pitchFamily="18" charset="0"/>
            </a:endParaRPr>
          </a:p>
        </p:txBody>
      </p:sp>
      <p:sp>
        <p:nvSpPr>
          <p:cNvPr id="3080" name="Text Box 19"/>
          <p:cNvSpPr txBox="1">
            <a:spLocks noChangeArrowheads="1"/>
          </p:cNvSpPr>
          <p:nvPr/>
        </p:nvSpPr>
        <p:spPr bwMode="auto">
          <a:xfrm>
            <a:off x="2571750" y="4419600"/>
            <a:ext cx="40005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lstStyle>
            <a:lvl1pPr marL="342900" indent="-342900">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eaLnBrk="1" hangingPunct="1">
              <a:buClr>
                <a:schemeClr val="tx1"/>
              </a:buClr>
              <a:buSzPct val="80000"/>
              <a:buFont typeface="Symbol" pitchFamily="18" charset="2"/>
              <a:buChar char=""/>
            </a:pPr>
            <a:endParaRPr lang="en-US" sz="1100">
              <a:latin typeface="Times New Roman" pitchFamily="18" charset="0"/>
              <a:ea typeface="Times New Roman" pitchFamily="18" charset="0"/>
              <a:cs typeface="Arial" charset="0"/>
            </a:endParaRPr>
          </a:p>
        </p:txBody>
      </p:sp>
      <p:sp>
        <p:nvSpPr>
          <p:cNvPr id="3081" name="Text Box 20"/>
          <p:cNvSpPr txBox="1">
            <a:spLocks noChangeArrowheads="1"/>
          </p:cNvSpPr>
          <p:nvPr/>
        </p:nvSpPr>
        <p:spPr bwMode="auto">
          <a:xfrm>
            <a:off x="2209800" y="0"/>
            <a:ext cx="5181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lstStyle>
            <a:lvl1pPr marL="457200" indent="-228600">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algn="ctr" eaLnBrk="1" hangingPunct="1">
              <a:buClr>
                <a:schemeClr val="tx1"/>
              </a:buClr>
              <a:buSzPct val="80000"/>
              <a:buFont typeface="Wingdings" pitchFamily="2" charset="2"/>
              <a:buNone/>
            </a:pPr>
            <a:r>
              <a:rPr lang="en-US"/>
              <a:t> </a:t>
            </a:r>
            <a:endParaRPr lang="en-US" sz="1100" b="1">
              <a:solidFill>
                <a:srgbClr val="0000FF"/>
              </a:solidFill>
              <a:latin typeface="Times New Roman" pitchFamily="18" charset="0"/>
              <a:ea typeface="Times New Roman" pitchFamily="18" charset="0"/>
              <a:cs typeface="Arial" charset="0"/>
            </a:endParaRPr>
          </a:p>
        </p:txBody>
      </p:sp>
      <p:sp>
        <p:nvSpPr>
          <p:cNvPr id="3082" name="Text Box 21"/>
          <p:cNvSpPr txBox="1">
            <a:spLocks noChangeArrowheads="1"/>
          </p:cNvSpPr>
          <p:nvPr/>
        </p:nvSpPr>
        <p:spPr bwMode="auto">
          <a:xfrm>
            <a:off x="5943600" y="1828800"/>
            <a:ext cx="32004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lstStyle>
            <a:lvl1pPr marL="228600" indent="-228600">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pPr algn="ctr" eaLnBrk="1" hangingPunct="1">
              <a:spcBef>
                <a:spcPct val="20000"/>
              </a:spcBef>
              <a:buClr>
                <a:schemeClr val="tx1"/>
              </a:buClr>
              <a:buSzPct val="80000"/>
              <a:buFont typeface="Wingdings" pitchFamily="2" charset="2"/>
              <a:buNone/>
            </a:pPr>
            <a:endParaRPr lang="en-US" sz="1100" b="1">
              <a:solidFill>
                <a:srgbClr val="0000FF"/>
              </a:solidFill>
              <a:latin typeface="Times New Roman" pitchFamily="18" charset="0"/>
              <a:ea typeface="Times New Roman" pitchFamily="18" charset="0"/>
              <a:cs typeface="Arial" charset="0"/>
            </a:endParaRPr>
          </a:p>
        </p:txBody>
      </p:sp>
      <p:sp>
        <p:nvSpPr>
          <p:cNvPr id="3083" name="TextBox 17"/>
          <p:cNvSpPr txBox="1">
            <a:spLocks noChangeArrowheads="1"/>
          </p:cNvSpPr>
          <p:nvPr/>
        </p:nvSpPr>
        <p:spPr bwMode="auto">
          <a:xfrm>
            <a:off x="5867400" y="2895600"/>
            <a:ext cx="320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endParaRPr lang="en-US"/>
          </a:p>
          <a:p>
            <a:endParaRPr lang="en-US"/>
          </a:p>
          <a:p>
            <a:endParaRPr lang="en-US"/>
          </a:p>
        </p:txBody>
      </p:sp>
      <p:sp>
        <p:nvSpPr>
          <p:cNvPr id="3084" name="TextBox 16"/>
          <p:cNvSpPr txBox="1">
            <a:spLocks noChangeArrowheads="1"/>
          </p:cNvSpPr>
          <p:nvPr/>
        </p:nvSpPr>
        <p:spPr bwMode="auto">
          <a:xfrm>
            <a:off x="152400" y="2286000"/>
            <a:ext cx="3124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r>
              <a:rPr lang="en-US"/>
              <a:t>Decisive after listening and analysis</a:t>
            </a:r>
          </a:p>
        </p:txBody>
      </p:sp>
      <p:sp>
        <p:nvSpPr>
          <p:cNvPr id="3085" name="TextBox 17"/>
          <p:cNvSpPr txBox="1">
            <a:spLocks noChangeArrowheads="1"/>
          </p:cNvSpPr>
          <p:nvPr/>
        </p:nvSpPr>
        <p:spPr bwMode="auto">
          <a:xfrm>
            <a:off x="5791200" y="2743200"/>
            <a:ext cx="320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r>
              <a:rPr lang="en-US"/>
              <a:t>Technology knowledge linked to ability to communicate with all stakeholders</a:t>
            </a:r>
          </a:p>
        </p:txBody>
      </p:sp>
      <p:sp>
        <p:nvSpPr>
          <p:cNvPr id="3086" name="TextBox 18"/>
          <p:cNvSpPr txBox="1">
            <a:spLocks noChangeArrowheads="1"/>
          </p:cNvSpPr>
          <p:nvPr/>
        </p:nvSpPr>
        <p:spPr bwMode="auto">
          <a:xfrm>
            <a:off x="2590800" y="5029200"/>
            <a:ext cx="47196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r>
              <a:rPr lang="en-US"/>
              <a:t>Knowledge of higher education trends and challenges</a:t>
            </a:r>
          </a:p>
        </p:txBody>
      </p:sp>
      <p:sp>
        <p:nvSpPr>
          <p:cNvPr id="3087" name="TextBox 20"/>
          <p:cNvSpPr txBox="1">
            <a:spLocks noChangeArrowheads="1"/>
          </p:cNvSpPr>
          <p:nvPr/>
        </p:nvSpPr>
        <p:spPr bwMode="auto">
          <a:xfrm>
            <a:off x="3276600" y="685800"/>
            <a:ext cx="266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ahoma" pitchFamily="34" charset="0"/>
              </a:defRPr>
            </a:lvl1pPr>
            <a:lvl2pPr marL="742950" indent="-285750">
              <a:defRPr sz="1600">
                <a:solidFill>
                  <a:schemeClr val="tx1"/>
                </a:solidFill>
                <a:latin typeface="Tahoma" pitchFamily="34" charset="0"/>
              </a:defRPr>
            </a:lvl2pPr>
            <a:lvl3pPr marL="1143000" indent="-228600">
              <a:defRPr sz="1600">
                <a:solidFill>
                  <a:schemeClr val="tx1"/>
                </a:solidFill>
                <a:latin typeface="Tahoma" pitchFamily="34" charset="0"/>
              </a:defRPr>
            </a:lvl3pPr>
            <a:lvl4pPr marL="1600200" indent="-228600">
              <a:defRPr sz="1600">
                <a:solidFill>
                  <a:schemeClr val="tx1"/>
                </a:solidFill>
                <a:latin typeface="Tahoma" pitchFamily="34" charset="0"/>
              </a:defRPr>
            </a:lvl4pPr>
            <a:lvl5pPr marL="2057400" indent="-228600">
              <a:defRPr sz="1600">
                <a:solidFill>
                  <a:schemeClr val="tx1"/>
                </a:solidFill>
                <a:latin typeface="Tahoma" pitchFamily="34" charset="0"/>
              </a:defRPr>
            </a:lvl5pPr>
            <a:lvl6pPr marL="2514600" indent="-228600" eaLnBrk="0" fontAlgn="base" hangingPunct="0">
              <a:spcBef>
                <a:spcPct val="0"/>
              </a:spcBef>
              <a:spcAft>
                <a:spcPct val="0"/>
              </a:spcAft>
              <a:defRPr sz="1600">
                <a:solidFill>
                  <a:schemeClr val="tx1"/>
                </a:solidFill>
                <a:latin typeface="Tahoma" pitchFamily="34" charset="0"/>
              </a:defRPr>
            </a:lvl6pPr>
            <a:lvl7pPr marL="2971800" indent="-228600" eaLnBrk="0" fontAlgn="base" hangingPunct="0">
              <a:spcBef>
                <a:spcPct val="0"/>
              </a:spcBef>
              <a:spcAft>
                <a:spcPct val="0"/>
              </a:spcAft>
              <a:defRPr sz="1600">
                <a:solidFill>
                  <a:schemeClr val="tx1"/>
                </a:solidFill>
                <a:latin typeface="Tahoma" pitchFamily="34" charset="0"/>
              </a:defRPr>
            </a:lvl7pPr>
            <a:lvl8pPr marL="3429000" indent="-228600" eaLnBrk="0" fontAlgn="base" hangingPunct="0">
              <a:spcBef>
                <a:spcPct val="0"/>
              </a:spcBef>
              <a:spcAft>
                <a:spcPct val="0"/>
              </a:spcAft>
              <a:defRPr sz="1600">
                <a:solidFill>
                  <a:schemeClr val="tx1"/>
                </a:solidFill>
                <a:latin typeface="Tahoma" pitchFamily="34" charset="0"/>
              </a:defRPr>
            </a:lvl8pPr>
            <a:lvl9pPr marL="3886200" indent="-228600" eaLnBrk="0" fontAlgn="base" hangingPunct="0">
              <a:spcBef>
                <a:spcPct val="0"/>
              </a:spcBef>
              <a:spcAft>
                <a:spcPct val="0"/>
              </a:spcAft>
              <a:defRPr sz="1600">
                <a:solidFill>
                  <a:schemeClr val="tx1"/>
                </a:solidFill>
                <a:latin typeface="Tahoma" pitchFamily="34" charset="0"/>
              </a:defRPr>
            </a:lvl9pPr>
          </a:lstStyle>
          <a:p>
            <a:r>
              <a:rPr lang="en-US"/>
              <a:t>Collaborator</a:t>
            </a:r>
          </a:p>
          <a:p>
            <a:r>
              <a:rPr lang="en-US"/>
              <a:t>Honest</a:t>
            </a:r>
          </a:p>
          <a:p>
            <a:r>
              <a:rPr lang="en-US"/>
              <a:t>Transparent</a:t>
            </a:r>
          </a:p>
        </p:txBody>
      </p:sp>
    </p:spTree>
    <p:extLst>
      <p:ext uri="{BB962C8B-B14F-4D97-AF65-F5344CB8AC3E}">
        <p14:creationId xmlns:p14="http://schemas.microsoft.com/office/powerpoint/2010/main" val="222916270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286000"/>
            <a:ext cx="7866612" cy="1752600"/>
          </a:xfrm>
        </p:spPr>
        <p:txBody>
          <a:bodyPr>
            <a:normAutofit fontScale="90000"/>
          </a:bodyPr>
          <a:lstStyle/>
          <a:p>
            <a:r>
              <a:rPr lang="en-US" dirty="0" smtClean="0"/>
              <a:t>WORKING WITH A HEADHUNTER</a:t>
            </a:r>
            <a:endParaRPr lang="en-US" dirty="0"/>
          </a:p>
        </p:txBody>
      </p:sp>
    </p:spTree>
    <p:extLst>
      <p:ext uri="{BB962C8B-B14F-4D97-AF65-F5344CB8AC3E}">
        <p14:creationId xmlns:p14="http://schemas.microsoft.com/office/powerpoint/2010/main" val="3403710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6829" y="609601"/>
            <a:ext cx="8079971" cy="5308598"/>
          </a:xfrm>
        </p:spPr>
        <p:txBody>
          <a:bodyPr/>
          <a:lstStyle/>
          <a:p>
            <a:r>
              <a:rPr lang="en-US" dirty="0" smtClean="0"/>
              <a:t>Match Maker or Real estate agent</a:t>
            </a:r>
          </a:p>
          <a:p>
            <a:pPr lvl="1"/>
            <a:r>
              <a:rPr lang="en-US" dirty="0" smtClean="0"/>
              <a:t>For a life-time or Unit Agreement</a:t>
            </a:r>
          </a:p>
          <a:p>
            <a:pPr lvl="1"/>
            <a:r>
              <a:rPr lang="en-US" dirty="0" smtClean="0"/>
              <a:t>Understand the source of information</a:t>
            </a:r>
          </a:p>
          <a:p>
            <a:r>
              <a:rPr lang="en-US" dirty="0" smtClean="0"/>
              <a:t>Screening interviews can be helpful</a:t>
            </a:r>
          </a:p>
          <a:p>
            <a:r>
              <a:rPr lang="en-US" dirty="0" smtClean="0"/>
              <a:t>Knowledge base about institution	</a:t>
            </a:r>
          </a:p>
          <a:p>
            <a:pPr lvl="1"/>
            <a:r>
              <a:rPr lang="en-US" dirty="0" smtClean="0"/>
              <a:t>That maybe more objective</a:t>
            </a:r>
          </a:p>
          <a:p>
            <a:r>
              <a:rPr lang="en-US" dirty="0" smtClean="0"/>
              <a:t>Understanding of top person’s strategy</a:t>
            </a:r>
          </a:p>
          <a:p>
            <a:r>
              <a:rPr lang="en-US" dirty="0" smtClean="0"/>
              <a:t>Don’t use for negotiating strategy once offered the job</a:t>
            </a:r>
            <a:endParaRPr lang="en-US" dirty="0"/>
          </a:p>
        </p:txBody>
      </p:sp>
    </p:spTree>
    <p:extLst>
      <p:ext uri="{BB962C8B-B14F-4D97-AF65-F5344CB8AC3E}">
        <p14:creationId xmlns:p14="http://schemas.microsoft.com/office/powerpoint/2010/main" val="96122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TotalTime>
  <Words>1896</Words>
  <Application>Microsoft Macintosh PowerPoint</Application>
  <PresentationFormat>On-screen Show (4:3)</PresentationFormat>
  <Paragraphs>230</Paragraphs>
  <Slides>24</Slides>
  <Notes>13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Land That Job! Preparing to Interview for Your First CIO Position</vt:lpstr>
      <vt:lpstr>PowerPoint Presentation</vt:lpstr>
      <vt:lpstr>WHY?</vt:lpstr>
      <vt:lpstr>PowerPoint Presentation</vt:lpstr>
      <vt:lpstr>HOW TO PREPARE FOR THE INTERVIEW</vt:lpstr>
      <vt:lpstr>PowerPoint Presentation</vt:lpstr>
      <vt:lpstr>PowerPoint Presentation</vt:lpstr>
      <vt:lpstr>WORKING WITH A HEADHUNTER</vt:lpstr>
      <vt:lpstr>PowerPoint Presentation</vt:lpstr>
      <vt:lpstr>THE INTERVIEW</vt:lpstr>
      <vt:lpstr>PowerPoint Presentation</vt:lpstr>
      <vt:lpstr>PowerPoint Presentation</vt:lpstr>
      <vt:lpstr>PowerPoint Presentation</vt:lpstr>
      <vt:lpstr>PowerPoint Presentation</vt:lpstr>
      <vt:lpstr>PowerPoint Presentation</vt:lpstr>
      <vt:lpstr>PowerPoint Presentation</vt:lpstr>
      <vt:lpstr>THE OFFER - NEGOTIATING</vt:lpstr>
      <vt:lpstr>PowerPoint Presentation</vt:lpstr>
      <vt:lpstr>Do and Do Not</vt:lpstr>
      <vt:lpstr>CUTTING THE CORD</vt:lpstr>
      <vt:lpstr>PowerPoint Presentation</vt:lpstr>
      <vt:lpstr>EXIT STRATEGY</vt:lpstr>
      <vt:lpstr>PowerPoint Presentation</vt:lpstr>
      <vt:lpstr>THANK YOU!</vt:lpstr>
    </vt:vector>
  </TitlesOfParts>
  <Company>Information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Woo</dc:creator>
  <cp:lastModifiedBy>Melissa Woo</cp:lastModifiedBy>
  <cp:revision>29</cp:revision>
  <dcterms:created xsi:type="dcterms:W3CDTF">2012-10-26T18:08:54Z</dcterms:created>
  <dcterms:modified xsi:type="dcterms:W3CDTF">2012-11-04T14:40:09Z</dcterms:modified>
</cp:coreProperties>
</file>