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57" r:id="rId4"/>
    <p:sldId id="273" r:id="rId5"/>
    <p:sldId id="277" r:id="rId6"/>
    <p:sldId id="258" r:id="rId7"/>
    <p:sldId id="261" r:id="rId8"/>
    <p:sldId id="283" r:id="rId9"/>
    <p:sldId id="278" r:id="rId10"/>
    <p:sldId id="274" r:id="rId11"/>
    <p:sldId id="280" r:id="rId12"/>
    <p:sldId id="275" r:id="rId13"/>
    <p:sldId id="276" r:id="rId14"/>
    <p:sldId id="270" r:id="rId15"/>
    <p:sldId id="272" r:id="rId16"/>
    <p:sldId id="279" r:id="rId17"/>
    <p:sldId id="260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>
        <p:scale>
          <a:sx n="82" d="100"/>
          <a:sy n="82" d="100"/>
        </p:scale>
        <p:origin x="-7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3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Outages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611D0-91D6-437B-A778-086613327D34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4406-B681-4C8D-B88A-147F02A96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45783-2A8E-4E57-9CD6-B13B07B6F7FF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757B-FD59-43FA-90B3-51A699C63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2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757B-FD59-43FA-90B3-51A699C63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757B-FD59-43FA-90B3-51A699C63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E0B9-0500-4453-9B05-E7434DE541DB}" type="datetime1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BA4E-63DF-4571-BDEF-5ECA7954498B}" type="datetime1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3600-12EA-4CF3-9C76-D18D665EB4EA}" type="datetime1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4DC-9923-46AB-BDDA-011E52C930F5}" type="datetime1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D401-9D94-4FD8-B130-D10D7E71AD8A}" type="datetime1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26D2-A516-4059-A5FF-0B1FD18C9AE7}" type="datetime1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EC44-E232-426A-999E-3F64082EB06F}" type="datetime1">
              <a:rPr lang="en-US" smtClean="0"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686F-ADCE-438F-B3A4-CD5F68A59A51}" type="datetime1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00CC-1117-43A4-B410-6B1E6A154000}" type="datetime1">
              <a:rPr lang="en-US" smtClean="0"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3A26-5F2B-4F96-A6D8-6DE56415B8F3}" type="datetime1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4522-FB91-48A4-9B3A-6258C329891F}" type="datetime1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A8AB-94B0-421C-AE62-9C8C1548FEFD}" type="datetime1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15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Square One: A Prescription for Operational Excellence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581400"/>
            <a:ext cx="4800600" cy="1219200"/>
          </a:xfrm>
        </p:spPr>
        <p:txBody>
          <a:bodyPr/>
          <a:lstStyle/>
          <a:p>
            <a:r>
              <a:rPr lang="en-US" sz="2400" dirty="0" smtClean="0"/>
              <a:t>Shawn Ellis</a:t>
            </a:r>
          </a:p>
          <a:p>
            <a:r>
              <a:rPr lang="en-US" sz="2400" dirty="0" smtClean="0"/>
              <a:t>IT Director </a:t>
            </a:r>
            <a:r>
              <a:rPr lang="en-US" sz="2400" dirty="0" smtClean="0"/>
              <a:t>- University of Georgia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62200" y="4876800"/>
            <a:ext cx="464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Robert Howard</a:t>
            </a:r>
          </a:p>
          <a:p>
            <a:r>
              <a:rPr lang="en-US" sz="2400" dirty="0" smtClean="0"/>
              <a:t>CIO - Armstrong Atlantic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62200"/>
            <a:ext cx="2971800" cy="1524000"/>
          </a:xfrm>
          <a:prstGeom prst="roundRect">
            <a:avLst/>
          </a:prstGeom>
          <a:effectLst>
            <a:glow rad="101600">
              <a:schemeClr val="tx1">
                <a:alpha val="75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Operational Excellence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62200"/>
            <a:ext cx="2971800" cy="1524000"/>
          </a:xfrm>
          <a:prstGeom prst="roundRect">
            <a:avLst/>
          </a:prstGeom>
          <a:effectLst>
            <a:glow rad="101600">
              <a:schemeClr val="tx1">
                <a:alpha val="75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Operational Excellence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33400" y="1600200"/>
            <a:ext cx="40386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Training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572000" y="1752600"/>
            <a:ext cx="3962400" cy="6096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CYA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4876800" y="1219200"/>
            <a:ext cx="3962400" cy="6096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Negative Reaction Avoidance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4876800" y="457200"/>
            <a:ext cx="3962400" cy="6096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Fear of Failure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4800600" y="3810000"/>
            <a:ext cx="3962400" cy="6096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Relationship Oriented Conflicts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85800" y="2209800"/>
            <a:ext cx="40386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Trust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4800" y="3505200"/>
            <a:ext cx="40386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Task Oriented Conflicts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85800" y="685800"/>
            <a:ext cx="40386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or Mastery Attainment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28600" y="4419600"/>
            <a:ext cx="40386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Control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4800600" y="5257800"/>
            <a:ext cx="3962400" cy="6096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04800" y="5334000"/>
            <a:ext cx="40386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Fairness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81000" y="2895600"/>
            <a:ext cx="40386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Spotlight and Reward Right Behaviors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4876800" y="4495800"/>
            <a:ext cx="3962400" cy="6096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Satisficing (avoidance)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762000" y="4953000"/>
            <a:ext cx="40386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Satisficing (decision making)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62200"/>
            <a:ext cx="2971800" cy="1524000"/>
          </a:xfrm>
          <a:prstGeom prst="roundRect">
            <a:avLst/>
          </a:prstGeom>
          <a:effectLst>
            <a:glow rad="101600">
              <a:schemeClr val="tx1">
                <a:alpha val="75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Operational Excellence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4800" y="1066800"/>
            <a:ext cx="4267200" cy="1066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Training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953000" y="1828800"/>
            <a:ext cx="3581400" cy="5334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CYA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5181600" y="1295400"/>
            <a:ext cx="3657600" cy="5334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Negative Reaction Avoidance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5562600" y="685800"/>
            <a:ext cx="3276600" cy="3810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Fear of Failure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5334000" y="3886200"/>
            <a:ext cx="3429000" cy="5334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Relationship Oriented Conflicts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04800" y="1981200"/>
            <a:ext cx="4419600" cy="1143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Trust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4800" y="3733800"/>
            <a:ext cx="4038600" cy="609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Task Oriented Conflicts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33400" y="228600"/>
            <a:ext cx="4191000" cy="990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or Mastery Attainment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4800" y="4191000"/>
            <a:ext cx="4114800" cy="1143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Individual Control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5105400" y="5334000"/>
            <a:ext cx="3657600" cy="5334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28600" y="5486400"/>
            <a:ext cx="4191000" cy="1066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Fairness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28600" y="2895600"/>
            <a:ext cx="4191000" cy="762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Spotlight and Reward Right Behaviors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5334000" y="4648200"/>
            <a:ext cx="3505200" cy="457200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Satisficing (avoidance)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533400" y="5181600"/>
            <a:ext cx="40386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Satisficing (decision making)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Individual’s Fear of Failure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5 </a:t>
            </a:r>
            <a:r>
              <a:rPr lang="en-US" sz="2800" dirty="0"/>
              <a:t>aversive consequences of failing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experiencing </a:t>
            </a:r>
            <a:r>
              <a:rPr lang="en-US" sz="2800" dirty="0"/>
              <a:t>shame and embarrassment,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devaluing one’s self</a:t>
            </a:r>
            <a:r>
              <a:rPr lang="en-US" sz="2800" dirty="0"/>
              <a:t>-estimate,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having </a:t>
            </a:r>
            <a:r>
              <a:rPr lang="en-US" sz="2800" dirty="0"/>
              <a:t>an uncertain future,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important </a:t>
            </a:r>
            <a:r>
              <a:rPr lang="en-US" sz="2800" dirty="0"/>
              <a:t>others losing interest,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upsetting </a:t>
            </a:r>
            <a:r>
              <a:rPr lang="en-US" sz="2800" dirty="0"/>
              <a:t>important others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r>
              <a:rPr lang="en-US" sz="2800" dirty="0"/>
              <a:t>People respond to positive rather than </a:t>
            </a:r>
            <a:r>
              <a:rPr lang="en-US" sz="2800" dirty="0" smtClean="0"/>
              <a:t>negative.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81000" y="6324600"/>
            <a:ext cx="2307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(Conroy &amp; Elliot, 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 self esteem, perfectionism is positive to performance</a:t>
            </a:r>
          </a:p>
          <a:p>
            <a:r>
              <a:rPr lang="en-US" dirty="0"/>
              <a:t>Negative self-esteem, perfectionism is negative to performance</a:t>
            </a:r>
          </a:p>
          <a:p>
            <a:r>
              <a:rPr lang="en-US" dirty="0" smtClean="0"/>
              <a:t>Low </a:t>
            </a:r>
            <a:r>
              <a:rPr lang="en-US" dirty="0"/>
              <a:t>self esteem with high earning may attempt perfectionism to compensate for low </a:t>
            </a:r>
            <a:r>
              <a:rPr lang="en-US" dirty="0" smtClean="0"/>
              <a:t>esteem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324600"/>
            <a:ext cx="34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Koivula</a:t>
            </a:r>
            <a:r>
              <a:rPr lang="en-US" dirty="0" smtClean="0"/>
              <a:t>, </a:t>
            </a:r>
            <a:r>
              <a:rPr lang="en-US" dirty="0" err="1"/>
              <a:t>Hassmen</a:t>
            </a:r>
            <a:r>
              <a:rPr lang="en-US" dirty="0" smtClean="0"/>
              <a:t>, &amp; </a:t>
            </a:r>
            <a:r>
              <a:rPr lang="en-US" dirty="0" err="1" smtClean="0"/>
              <a:t>Fallby</a:t>
            </a:r>
            <a:r>
              <a:rPr lang="en-US" dirty="0" smtClean="0"/>
              <a:t> </a:t>
            </a:r>
            <a:r>
              <a:rPr lang="en-US" dirty="0"/>
              <a:t>(2002)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sets the tone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500" y="2057400"/>
            <a:ext cx="8763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457200">
              <a:buFont typeface="Wingdings" pitchFamily="2" charset="2"/>
              <a:buChar char="Ø"/>
            </a:pPr>
            <a:r>
              <a:rPr lang="en-US" sz="2800" dirty="0" smtClean="0"/>
              <a:t>Communities </a:t>
            </a:r>
            <a:r>
              <a:rPr lang="en-US" sz="2800" dirty="0" smtClean="0"/>
              <a:t>of Practice: team </a:t>
            </a:r>
            <a:r>
              <a:rPr lang="en-US" sz="2800" dirty="0"/>
              <a:t>is in control and management is </a:t>
            </a:r>
            <a:r>
              <a:rPr lang="en-US" sz="2800" dirty="0" smtClean="0"/>
              <a:t>coach</a:t>
            </a:r>
          </a:p>
          <a:p>
            <a:pPr lvl="2" indent="-457200">
              <a:buFont typeface="Wingdings" pitchFamily="2" charset="2"/>
              <a:buChar char="Ø"/>
            </a:pPr>
            <a:r>
              <a:rPr lang="en-US" sz="2800" dirty="0" smtClean="0"/>
              <a:t>T</a:t>
            </a:r>
            <a:r>
              <a:rPr lang="en-US" sz="2800" dirty="0" smtClean="0"/>
              <a:t>eams </a:t>
            </a:r>
            <a:r>
              <a:rPr lang="en-US" sz="2800" dirty="0"/>
              <a:t>and individuals can increase their skills and ability to expand their capacity to think and solve problems as they </a:t>
            </a:r>
            <a:r>
              <a:rPr lang="en-US" sz="2800" dirty="0" smtClean="0"/>
              <a:t>arise</a:t>
            </a:r>
            <a:r>
              <a:rPr lang="en-US" sz="2800" baseline="30000" dirty="0" smtClean="0"/>
              <a:t>2</a:t>
            </a:r>
            <a:endParaRPr lang="en-US" sz="2800" dirty="0"/>
          </a:p>
          <a:p>
            <a:pPr lvl="2" indent="-457200">
              <a:buFont typeface="Wingdings" pitchFamily="2" charset="2"/>
              <a:buChar char="Ø"/>
            </a:pPr>
            <a:r>
              <a:rPr lang="en-US" sz="2800" dirty="0" smtClean="0"/>
              <a:t>Catch people doing something right! Spotlight it and reward it!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28600" y="6324600"/>
            <a:ext cx="1874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aseline="30000" dirty="0" smtClean="0"/>
              <a:t>1</a:t>
            </a:r>
            <a:r>
              <a:rPr lang="en-US" sz="1100" dirty="0" smtClean="0"/>
              <a:t>(</a:t>
            </a:r>
            <a:r>
              <a:rPr lang="en-US" sz="1100" dirty="0"/>
              <a:t>Liao, Chang, and Wu (</a:t>
            </a:r>
            <a:r>
              <a:rPr lang="en-US" sz="1100" dirty="0" smtClean="0"/>
              <a:t>2010)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3276600" y="6324600"/>
            <a:ext cx="9342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aseline="30000" dirty="0" smtClean="0"/>
              <a:t>2</a:t>
            </a:r>
            <a:r>
              <a:rPr lang="en-US" sz="1100" dirty="0" smtClean="0"/>
              <a:t>(</a:t>
            </a:r>
            <a:r>
              <a:rPr lang="en-US" sz="1100" dirty="0"/>
              <a:t>Buck 2004)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9248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>
                <a:solidFill>
                  <a:schemeClr val="bg1"/>
                </a:solidFill>
              </a:rPr>
              <a:t>Learning Organization “a place where knowledge is fully utilized, capacity is expanded, behavior is changed, and competence is gained.”</a:t>
            </a:r>
            <a:r>
              <a:rPr lang="en-US" sz="280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85800"/>
            <a:ext cx="8534400" cy="687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Bidault</a:t>
            </a:r>
            <a:r>
              <a:rPr lang="en-US" sz="1050" dirty="0"/>
              <a:t>, F., &amp; </a:t>
            </a:r>
            <a:r>
              <a:rPr lang="en-US" sz="1050" dirty="0" err="1"/>
              <a:t>Castello</a:t>
            </a:r>
            <a:r>
              <a:rPr lang="en-US" sz="1050" dirty="0"/>
              <a:t>, A. (2008). Trust and Creativity: Identifying the Role of Trust in Creativity-Oriented Joint-Developments. </a:t>
            </a:r>
            <a:r>
              <a:rPr lang="en-US" sz="1050" i="1" dirty="0"/>
              <a:t>￼￼￼￼￼￼￼￼￼￼￼￼￼￼￼￼￼￼￼￼￼￼￼￼￼￼￼￼￼￼￼￼￼￼￼￼￼￼￼European School of Management and Technology</a:t>
            </a:r>
            <a:r>
              <a:rPr lang="en-US" sz="1050" dirty="0"/>
              <a:t>, (08). Retrieved from http://</a:t>
            </a:r>
            <a:r>
              <a:rPr lang="en-US" sz="1050" dirty="0" err="1"/>
              <a:t>papers.ssrn.com</a:t>
            </a:r>
            <a:r>
              <a:rPr lang="en-US" sz="1050" dirty="0"/>
              <a:t>/sol3/</a:t>
            </a:r>
            <a:r>
              <a:rPr lang="en-US" sz="1050" dirty="0" err="1"/>
              <a:t>papers.cfm?abstract_id</a:t>
            </a:r>
            <a:r>
              <a:rPr lang="en-US" sz="1050" dirty="0"/>
              <a:t>=1436971</a:t>
            </a:r>
          </a:p>
          <a:p>
            <a:endParaRPr lang="en-US" sz="1050" dirty="0" smtClean="0"/>
          </a:p>
          <a:p>
            <a:r>
              <a:rPr lang="en-US" sz="1050" dirty="0" smtClean="0"/>
              <a:t>Buck</a:t>
            </a:r>
            <a:r>
              <a:rPr lang="en-US" sz="1050" dirty="0"/>
              <a:t>, M. A. (2004). Mentoring : A Promising Strategy for Creating and Sustaining a Learning Organization. </a:t>
            </a:r>
            <a:r>
              <a:rPr lang="en-US" sz="1050" i="1" dirty="0"/>
              <a:t>Adult Learning</a:t>
            </a:r>
            <a:r>
              <a:rPr lang="en-US" sz="1050" dirty="0"/>
              <a:t>, 4. American Association for Adult and Continuing Education. 10111 Martin Luther King Jr. Highway Suite 200C, Bowie, MD 20720. Tel: 301-459-6261; Fax: 301-459-6241; e-mail: aaace10@ </a:t>
            </a:r>
            <a:r>
              <a:rPr lang="en-US" sz="1050" dirty="0" err="1"/>
              <a:t>aol</a:t>
            </a:r>
            <a:r>
              <a:rPr lang="en-US" sz="1050" dirty="0"/>
              <a:t>. com; Web site: http://www. </a:t>
            </a:r>
            <a:r>
              <a:rPr lang="en-US" sz="1050" dirty="0" err="1"/>
              <a:t>aaace</a:t>
            </a:r>
            <a:r>
              <a:rPr lang="en-US" sz="1050" dirty="0"/>
              <a:t>. org/publications/index. html. Retrieved July 4, 2011, from http://eric.ed.gov/ERICWebPortal/recordDetail?accno=EJ776977</a:t>
            </a:r>
            <a:r>
              <a:rPr lang="en-US" sz="1050" dirty="0" smtClean="0"/>
              <a:t>.</a:t>
            </a:r>
          </a:p>
          <a:p>
            <a:endParaRPr lang="en-US" sz="1050" dirty="0"/>
          </a:p>
          <a:p>
            <a:r>
              <a:rPr lang="en-US" sz="1050" i="1" dirty="0" smtClean="0"/>
              <a:t>Checklist </a:t>
            </a:r>
            <a:r>
              <a:rPr lang="en-US" sz="1050" i="1" dirty="0"/>
              <a:t>request for change</a:t>
            </a:r>
            <a:r>
              <a:rPr lang="en-US" sz="1050" dirty="0"/>
              <a:t>. (01, 2012 05). Retrieved from http://</a:t>
            </a:r>
            <a:r>
              <a:rPr lang="en-US" sz="1050" dirty="0" err="1"/>
              <a:t>wiki.en.it-processmaps.com</a:t>
            </a:r>
            <a:r>
              <a:rPr lang="en-US" sz="1050" dirty="0"/>
              <a:t>/</a:t>
            </a:r>
            <a:r>
              <a:rPr lang="en-US" sz="1050" dirty="0" err="1"/>
              <a:t>index.php</a:t>
            </a:r>
            <a:r>
              <a:rPr lang="en-US" sz="1050" dirty="0"/>
              <a:t>/</a:t>
            </a:r>
            <a:r>
              <a:rPr lang="en-US" sz="1050" dirty="0" err="1"/>
              <a:t>Checklist_Request_for_Change</a:t>
            </a:r>
            <a:r>
              <a:rPr lang="en-US" sz="1050" dirty="0"/>
              <a:t>_(RFC) </a:t>
            </a:r>
            <a:endParaRPr lang="en-US" sz="1050" dirty="0" smtClean="0"/>
          </a:p>
          <a:p>
            <a:endParaRPr lang="en-US" sz="1050" dirty="0"/>
          </a:p>
          <a:p>
            <a:r>
              <a:rPr lang="en-US" sz="1050" dirty="0" smtClean="0"/>
              <a:t>Colville</a:t>
            </a:r>
            <a:r>
              <a:rPr lang="en-US" sz="1050" dirty="0"/>
              <a:t>, R., &amp; </a:t>
            </a:r>
            <a:r>
              <a:rPr lang="en-US" sz="1050" dirty="0" err="1"/>
              <a:t>Spafford</a:t>
            </a:r>
            <a:r>
              <a:rPr lang="en-US" sz="1050" dirty="0"/>
              <a:t>, G. (2010). Top seven considerations for configuration management for virtual and cloud infrastructures. In Retrieved from Gartner database. </a:t>
            </a:r>
          </a:p>
          <a:p>
            <a:endParaRPr lang="en-US" sz="1050" u="sng" dirty="0"/>
          </a:p>
          <a:p>
            <a:r>
              <a:rPr lang="en-US" sz="1050" dirty="0"/>
              <a:t>Conroy, D. E., &amp; Elliot, A. J. (2004). Fear of failure and achievement goals in sport: Addressing the issue of the chicken and the egg. </a:t>
            </a:r>
            <a:r>
              <a:rPr lang="en-US" sz="1050" i="1" dirty="0"/>
              <a:t>Anxiety, Stress &amp; Coping</a:t>
            </a:r>
            <a:r>
              <a:rPr lang="en-US" sz="1050" dirty="0"/>
              <a:t>, </a:t>
            </a:r>
            <a:r>
              <a:rPr lang="en-US" sz="1050" i="1" dirty="0"/>
              <a:t>17</a:t>
            </a:r>
            <a:r>
              <a:rPr lang="en-US" sz="1050" dirty="0"/>
              <a:t>(3), 271–285. doi:10.1080/</a:t>
            </a:r>
            <a:r>
              <a:rPr lang="en-US" sz="1050" dirty="0" smtClean="0"/>
              <a:t>1061580042000191642</a:t>
            </a:r>
          </a:p>
          <a:p>
            <a:endParaRPr lang="en-US" sz="1050" dirty="0"/>
          </a:p>
          <a:p>
            <a:r>
              <a:rPr lang="en-US" sz="1050" dirty="0"/>
              <a:t>De </a:t>
            </a:r>
            <a:r>
              <a:rPr lang="en-US" sz="1050" dirty="0" err="1"/>
              <a:t>Dreu</a:t>
            </a:r>
            <a:r>
              <a:rPr lang="en-US" sz="1050" dirty="0"/>
              <a:t>, C. K. W. (2006). When Too Little or Too Much Hurts: Evidence for a Curvilinear Relationship Between Task Conflict and Innovation in Teams. </a:t>
            </a:r>
            <a:r>
              <a:rPr lang="en-US" sz="1050" i="1" dirty="0"/>
              <a:t>Journal of Management</a:t>
            </a:r>
            <a:r>
              <a:rPr lang="en-US" sz="1050" dirty="0"/>
              <a:t>, </a:t>
            </a:r>
            <a:r>
              <a:rPr lang="en-US" sz="1050" i="1" dirty="0"/>
              <a:t>32</a:t>
            </a:r>
            <a:r>
              <a:rPr lang="en-US" sz="1050" dirty="0"/>
              <a:t>(1), 83–107. doi:10.1177/</a:t>
            </a:r>
            <a:r>
              <a:rPr lang="en-US" sz="1050" dirty="0" smtClean="0"/>
              <a:t>0149206305277795</a:t>
            </a:r>
          </a:p>
          <a:p>
            <a:endParaRPr lang="en-US" sz="1050" dirty="0"/>
          </a:p>
          <a:p>
            <a:r>
              <a:rPr lang="en-US" sz="1050" dirty="0" smtClean="0"/>
              <a:t>Eisenberg</a:t>
            </a:r>
            <a:r>
              <a:rPr lang="en-US" sz="1050" dirty="0"/>
              <a:t>, J., &amp; Thompson, W. F. (2011). The Effects of Competition on Improvisers’ Motivation, Stress, and Creative Performance. </a:t>
            </a:r>
            <a:r>
              <a:rPr lang="en-US" sz="1050" i="1" dirty="0"/>
              <a:t>Creativity Research Journal</a:t>
            </a:r>
            <a:r>
              <a:rPr lang="en-US" sz="1050" dirty="0"/>
              <a:t>, </a:t>
            </a:r>
            <a:r>
              <a:rPr lang="en-US" sz="1050" i="1" dirty="0"/>
              <a:t>23</a:t>
            </a:r>
            <a:r>
              <a:rPr lang="en-US" sz="1050" dirty="0"/>
              <a:t>(2), 129–136. doi:10.1080/10400419.2011.571185</a:t>
            </a:r>
          </a:p>
          <a:p>
            <a:endParaRPr lang="en-US" sz="1050" dirty="0"/>
          </a:p>
          <a:p>
            <a:r>
              <a:rPr lang="en-US" sz="1050" dirty="0" err="1" smtClean="0"/>
              <a:t>Koivula</a:t>
            </a:r>
            <a:r>
              <a:rPr lang="en-US" sz="1050" dirty="0"/>
              <a:t>, N., </a:t>
            </a:r>
            <a:r>
              <a:rPr lang="en-US" sz="1050" dirty="0" err="1"/>
              <a:t>Hassmen</a:t>
            </a:r>
            <a:r>
              <a:rPr lang="en-US" sz="1050" dirty="0"/>
              <a:t>, P., &amp; </a:t>
            </a:r>
            <a:r>
              <a:rPr lang="en-US" sz="1050" dirty="0" err="1"/>
              <a:t>Fallby</a:t>
            </a:r>
            <a:r>
              <a:rPr lang="en-US" sz="1050" dirty="0"/>
              <a:t>, J. (2002). Self-esteem and perfectionism in elite athletes: effects on competitive anxiety and self-confidence. </a:t>
            </a:r>
            <a:r>
              <a:rPr lang="en-US" sz="1050" i="1" dirty="0"/>
              <a:t>Personality and individual differences</a:t>
            </a:r>
            <a:r>
              <a:rPr lang="en-US" sz="1050" dirty="0"/>
              <a:t>, </a:t>
            </a:r>
            <a:r>
              <a:rPr lang="en-US" sz="1050" i="1" dirty="0"/>
              <a:t>32</a:t>
            </a:r>
            <a:r>
              <a:rPr lang="en-US" sz="1050" dirty="0"/>
              <a:t>, 865–875. Retrieved from </a:t>
            </a:r>
            <a:r>
              <a:rPr lang="en-US" sz="1050" u="sng" dirty="0"/>
              <a:t>http://www.sciencedirect.com/science/article/pii/</a:t>
            </a:r>
            <a:r>
              <a:rPr lang="en-US" sz="1050" u="sng" dirty="0" smtClean="0"/>
              <a:t>S0191886901000927</a:t>
            </a:r>
            <a:endParaRPr lang="en-US" sz="1050" dirty="0" smtClean="0"/>
          </a:p>
          <a:p>
            <a:endParaRPr lang="en-US" sz="1050" dirty="0" smtClean="0"/>
          </a:p>
          <a:p>
            <a:r>
              <a:rPr lang="en-US" sz="1050" dirty="0"/>
              <a:t>Liao, S.-</a:t>
            </a:r>
            <a:r>
              <a:rPr lang="en-US" sz="1050" dirty="0" err="1"/>
              <a:t>hsien</a:t>
            </a:r>
            <a:r>
              <a:rPr lang="en-US" sz="1050" dirty="0"/>
              <a:t>, Chang, W.-</a:t>
            </a:r>
            <a:r>
              <a:rPr lang="en-US" sz="1050" dirty="0" err="1"/>
              <a:t>jung</a:t>
            </a:r>
            <a:r>
              <a:rPr lang="en-US" sz="1050" dirty="0"/>
              <a:t>, &amp; Wu, C.-</a:t>
            </a:r>
            <a:r>
              <a:rPr lang="en-US" sz="1050" dirty="0" err="1"/>
              <a:t>chuan</a:t>
            </a:r>
            <a:r>
              <a:rPr lang="en-US" sz="1050" dirty="0"/>
              <a:t>. (2010). Expert Systems with Applications An integrated model for learning organization with strategic view : Benchmarking in the knowledge-intensive industry. </a:t>
            </a:r>
            <a:r>
              <a:rPr lang="en-US" sz="1050" i="1" dirty="0"/>
              <a:t>Expert Systems With Applications</a:t>
            </a:r>
            <a:r>
              <a:rPr lang="en-US" sz="1050" dirty="0"/>
              <a:t>, </a:t>
            </a:r>
            <a:r>
              <a:rPr lang="en-US" sz="1050" i="1" dirty="0"/>
              <a:t>37</a:t>
            </a:r>
            <a:r>
              <a:rPr lang="en-US" sz="1050" dirty="0"/>
              <a:t>(5), 3792-3798. Elsevier Ltd. </a:t>
            </a:r>
            <a:r>
              <a:rPr lang="en-US" sz="1050" dirty="0" err="1"/>
              <a:t>doi</a:t>
            </a:r>
            <a:r>
              <a:rPr lang="en-US" sz="1050" dirty="0"/>
              <a:t>: 10.1016/j.eswa.2009.11.041</a:t>
            </a:r>
            <a:r>
              <a:rPr lang="en-US" sz="1050" dirty="0" smtClean="0"/>
              <a:t>.</a:t>
            </a:r>
          </a:p>
          <a:p>
            <a:endParaRPr lang="en-US" sz="1050" dirty="0" smtClean="0"/>
          </a:p>
          <a:p>
            <a:r>
              <a:rPr lang="en-US" sz="1050" dirty="0" err="1"/>
              <a:t>Ruppel</a:t>
            </a:r>
            <a:r>
              <a:rPr lang="en-US" sz="1050" dirty="0"/>
              <a:t>, C., &amp; Harrington, S. (2000). The relationship of communication, ethical work climate, and trust to commitment and innovation. </a:t>
            </a:r>
            <a:r>
              <a:rPr lang="en-US" sz="1050" i="1" dirty="0"/>
              <a:t>Journal of Business Ethics</a:t>
            </a:r>
            <a:r>
              <a:rPr lang="en-US" sz="1050" dirty="0"/>
              <a:t>, 313–328. Retrieved from http://www.springerlink.com/index/NX25660237649723.</a:t>
            </a:r>
            <a:r>
              <a:rPr lang="en-US" sz="1050" dirty="0" smtClean="0"/>
              <a:t>pdf</a:t>
            </a:r>
          </a:p>
          <a:p>
            <a:endParaRPr lang="en-US" sz="1050" dirty="0"/>
          </a:p>
          <a:p>
            <a:r>
              <a:rPr lang="en-US" sz="1050" dirty="0"/>
              <a:t>Smith, R. E., </a:t>
            </a:r>
            <a:r>
              <a:rPr lang="en-US" sz="1050" dirty="0" err="1"/>
              <a:t>Smoll</a:t>
            </a:r>
            <a:r>
              <a:rPr lang="en-US" sz="1050" dirty="0"/>
              <a:t>, F. L., &amp; Barnett, N. P. (1995). Reduction of children’s sport performance anxiety through social support and stress-reduction training for coaches. </a:t>
            </a:r>
            <a:r>
              <a:rPr lang="en-US" sz="1050" i="1" dirty="0"/>
              <a:t>Journal of Applied Developmental Psychology</a:t>
            </a:r>
            <a:r>
              <a:rPr lang="en-US" sz="1050" dirty="0"/>
              <a:t>, </a:t>
            </a:r>
            <a:r>
              <a:rPr lang="en-US" sz="1050" i="1" dirty="0"/>
              <a:t>16</a:t>
            </a:r>
            <a:r>
              <a:rPr lang="en-US" sz="1050" dirty="0"/>
              <a:t>(1), 125–142. doi:10.1016/0193-3973(95)90020-</a:t>
            </a:r>
            <a:r>
              <a:rPr lang="en-US" sz="1050" dirty="0" smtClean="0"/>
              <a:t>9</a:t>
            </a:r>
          </a:p>
          <a:p>
            <a:endParaRPr lang="en-US" sz="1050" dirty="0"/>
          </a:p>
          <a:p>
            <a:r>
              <a:rPr lang="en-US" sz="1050" dirty="0" err="1"/>
              <a:t>Stoeber</a:t>
            </a:r>
            <a:r>
              <a:rPr lang="en-US" sz="1050" dirty="0"/>
              <a:t>, J., Otto, K., &amp; </a:t>
            </a:r>
            <a:r>
              <a:rPr lang="en-US" sz="1050" dirty="0" err="1"/>
              <a:t>Pescheck</a:t>
            </a:r>
            <a:r>
              <a:rPr lang="en-US" sz="1050" dirty="0"/>
              <a:t>, E. (2007). Perfectionism and competitive anxiety in athletes: Differentiating striving for perfection and negative reactions to imperfection. </a:t>
            </a:r>
            <a:r>
              <a:rPr lang="en-US" sz="1050" i="1" dirty="0"/>
              <a:t>Personality and Individual …</a:t>
            </a:r>
            <a:r>
              <a:rPr lang="en-US" sz="1050" dirty="0"/>
              <a:t>, 959–969. Retrieved from http://</a:t>
            </a:r>
            <a:r>
              <a:rPr lang="en-US" sz="1050" dirty="0" err="1"/>
              <a:t>www.sciencedirect.com</a:t>
            </a:r>
            <a:r>
              <a:rPr lang="en-US" sz="1050" dirty="0"/>
              <a:t>/science/article/</a:t>
            </a:r>
            <a:r>
              <a:rPr lang="en-US" sz="1050" dirty="0" err="1"/>
              <a:t>pii</a:t>
            </a:r>
            <a:r>
              <a:rPr lang="en-US" sz="1050" dirty="0"/>
              <a:t>/S0191886906003564</a:t>
            </a:r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Robert Howard – Robert.Howard@armstrong.edu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Shawn Ellis – SPEllis@uga.edu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bit.ly/</a:t>
            </a:r>
            <a:r>
              <a:rPr lang="en-US" sz="2800" dirty="0" err="1" smtClean="0"/>
              <a:t>OpEx_plans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bit.ly/</a:t>
            </a:r>
            <a:r>
              <a:rPr lang="en-US" sz="2800" dirty="0" err="1" smtClean="0"/>
              <a:t>OpEx_presentation</a:t>
            </a:r>
            <a:r>
              <a:rPr lang="en-US" sz="2800" smtClean="0"/>
              <a:t>`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smtClean="0"/>
              <a:t> of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Square One: A Prescription for Operational Excellence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dirty="0" smtClean="0"/>
              <a:t> of 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752127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 minutes – Background Presentation</a:t>
            </a:r>
          </a:p>
          <a:p>
            <a:r>
              <a:rPr lang="en-US" sz="2400" dirty="0" smtClean="0"/>
              <a:t>20 minutes – Process Workshop</a:t>
            </a:r>
          </a:p>
          <a:p>
            <a:r>
              <a:rPr lang="en-US" sz="2400" dirty="0" smtClean="0"/>
              <a:t>10 minutes – Sharing</a:t>
            </a:r>
          </a:p>
        </p:txBody>
      </p:sp>
    </p:spTree>
    <p:extLst>
      <p:ext uri="{BB962C8B-B14F-4D97-AF65-F5344CB8AC3E}">
        <p14:creationId xmlns:p14="http://schemas.microsoft.com/office/powerpoint/2010/main" val="5770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Excellence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Your institution’s success is built on it</a:t>
            </a:r>
          </a:p>
          <a:p>
            <a:r>
              <a:rPr lang="en-US" dirty="0" smtClean="0"/>
              <a:t>Your organization’s credibility within the institution is built on it</a:t>
            </a:r>
          </a:p>
          <a:p>
            <a:r>
              <a:rPr lang="en-US" dirty="0" smtClean="0"/>
              <a:t>YOUR credibility is built on it</a:t>
            </a:r>
          </a:p>
        </p:txBody>
      </p:sp>
      <p:pic>
        <p:nvPicPr>
          <p:cNvPr id="1028" name="Picture 4" descr="http://www.evolven.com/images/stories/blog/blog_downtime_costs_head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514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epartment_of_motor_vehicles_lin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4368800" cy="26562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conversation you want and need to have: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838200"/>
            <a:ext cx="4246669" cy="28351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conversation you want and need to have: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838200"/>
            <a:ext cx="4246669" cy="283515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810001"/>
            <a:ext cx="8229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The conversation you are having: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505200" cy="23309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45660225"/>
              </p:ext>
            </p:extLst>
          </p:nvPr>
        </p:nvGraphicFramePr>
        <p:xfrm>
          <a:off x="990600" y="249572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Happen?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4582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“Through </a:t>
            </a:r>
            <a:r>
              <a:rPr lang="en-US" dirty="0">
                <a:solidFill>
                  <a:schemeClr val="bg1"/>
                </a:solidFill>
              </a:rPr>
              <a:t>2015, 80% of outages impacting mission-critical services will be caused by people and process issues, and more than 50% of those outages will be caused by change/configuration/release integration and hand-off issues." </a:t>
            </a:r>
            <a:r>
              <a:rPr lang="en-US" dirty="0" smtClean="0">
                <a:solidFill>
                  <a:schemeClr val="bg1"/>
                </a:solidFill>
              </a:rPr>
              <a:t>(Colville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dirty="0" err="1">
                <a:solidFill>
                  <a:schemeClr val="bg1"/>
                </a:solidFill>
              </a:rPr>
              <a:t>Spafford</a:t>
            </a:r>
            <a:r>
              <a:rPr lang="en-US" dirty="0">
                <a:solidFill>
                  <a:schemeClr val="bg1"/>
                </a:solidFill>
              </a:rPr>
              <a:t>, 2010)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911" y="3048000"/>
            <a:ext cx="2362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Hardware </a:t>
            </a:r>
            <a:r>
              <a:rPr lang="en-US" dirty="0" smtClean="0">
                <a:solidFill>
                  <a:schemeClr val="bg2"/>
                </a:solidFill>
              </a:rPr>
              <a:t>Failure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Software Failure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dirty="0" smtClean="0"/>
              <a:t> of 18</a:t>
            </a:r>
            <a:endParaRPr lang="en-US" dirty="0"/>
          </a:p>
        </p:txBody>
      </p:sp>
      <p:sp>
        <p:nvSpPr>
          <p:cNvPr id="11" name="AutoShape 2" descr="http://www.abine.com/blog/wp-content/uploads/2012/04/scales-of-injusti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4631803"/>
            <a:ext cx="22860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Change</a:t>
            </a: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Configuration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Release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Integration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Hand-off </a:t>
            </a:r>
            <a:r>
              <a:rPr lang="en-US" dirty="0" smtClean="0">
                <a:solidFill>
                  <a:schemeClr val="bg2"/>
                </a:solidFill>
              </a:rPr>
              <a:t>issues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Communication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 smtClean="0"/>
              <a:t> of 18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89731"/>
              </p:ext>
            </p:extLst>
          </p:nvPr>
        </p:nvGraphicFramePr>
        <p:xfrm>
          <a:off x="94797" y="1143001"/>
          <a:ext cx="8991600" cy="2283124"/>
        </p:xfrm>
        <a:graphic>
          <a:graphicData uri="http://schemas.openxmlformats.org/drawingml/2006/table">
            <a:tbl>
              <a:tblPr firstRow="1" firstCol="1" bandRow="1"/>
              <a:tblGrid>
                <a:gridCol w="4401003"/>
                <a:gridCol w="1447800"/>
                <a:gridCol w="1771197"/>
                <a:gridCol w="1371600"/>
              </a:tblGrid>
              <a:tr h="457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Yearly Cost Metrics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Best-in-Class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Industry Average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Laggards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Business interruption Events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Time per business interruption event (hours)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disruption (hours)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Average cost per hour of disruption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$60,000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$110,000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$98,000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cost of business interruption events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$72,000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$1,550,000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$2,880,000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1938" y="3022184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5754" y="3422293"/>
            <a:ext cx="1656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-Aberdeen Group, 2010</a:t>
            </a:r>
            <a:endParaRPr lang="en-US" sz="2000" dirty="0">
              <a:solidFill>
                <a:prstClr val="white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49958"/>
              </p:ext>
            </p:extLst>
          </p:nvPr>
        </p:nvGraphicFramePr>
        <p:xfrm>
          <a:off x="120569" y="3752559"/>
          <a:ext cx="8991600" cy="2328676"/>
        </p:xfrm>
        <a:graphic>
          <a:graphicData uri="http://schemas.openxmlformats.org/drawingml/2006/table">
            <a:tbl>
              <a:tblPr firstRow="1" firstCol="1" bandRow="1"/>
              <a:tblGrid>
                <a:gridCol w="4395216"/>
                <a:gridCol w="1447800"/>
                <a:gridCol w="1776984"/>
                <a:gridCol w="1371600"/>
              </a:tblGrid>
              <a:tr h="443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Yearly Cost Metrics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Best-in-Class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Industry Average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Laggards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Business interruption Events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Time per business interruption event (hours)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disruption (hours)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.03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Average cost per hour of disruption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$101,600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$181,770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$99,150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cost of business interruption events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$3,048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$418,071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$3,926,340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455753" y="6096000"/>
            <a:ext cx="1656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-Aberdeen Group, </a:t>
            </a:r>
            <a:r>
              <a:rPr lang="en-US" sz="12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2012</a:t>
            </a:r>
            <a:endParaRPr lang="en-US" sz="2000" dirty="0">
              <a:solidFill>
                <a:prstClr val="white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dirty="0" smtClean="0"/>
              <a:t> of 18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1938" y="3022184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9116" y="4032240"/>
            <a:ext cx="1656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-Aberdeen Group, </a:t>
            </a:r>
            <a:r>
              <a:rPr lang="en-US" sz="12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2012</a:t>
            </a:r>
            <a:endParaRPr lang="en-US" sz="2000" dirty="0">
              <a:solidFill>
                <a:prstClr val="white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51074"/>
              </p:ext>
            </p:extLst>
          </p:nvPr>
        </p:nvGraphicFramePr>
        <p:xfrm>
          <a:off x="69935" y="4425690"/>
          <a:ext cx="8991600" cy="385139"/>
        </p:xfrm>
        <a:graphic>
          <a:graphicData uri="http://schemas.openxmlformats.org/drawingml/2006/table">
            <a:tbl>
              <a:tblPr firstRow="1" firstCol="1" bandRow="1"/>
              <a:tblGrid>
                <a:gridCol w="4425865"/>
                <a:gridCol w="1447800"/>
                <a:gridCol w="1746335"/>
                <a:gridCol w="1371600"/>
              </a:tblGrid>
              <a:tr h="385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Cost of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Service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(POOMA)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$2,000,000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$750,000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$500,000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85621"/>
              </p:ext>
            </p:extLst>
          </p:nvPr>
        </p:nvGraphicFramePr>
        <p:xfrm>
          <a:off x="63931" y="1676400"/>
          <a:ext cx="8991600" cy="2328676"/>
        </p:xfrm>
        <a:graphic>
          <a:graphicData uri="http://schemas.openxmlformats.org/drawingml/2006/table">
            <a:tbl>
              <a:tblPr firstRow="1" firstCol="1" bandRow="1"/>
              <a:tblGrid>
                <a:gridCol w="4395216"/>
                <a:gridCol w="1484453"/>
                <a:gridCol w="1740331"/>
                <a:gridCol w="1371600"/>
              </a:tblGrid>
              <a:tr h="443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Yearly Cost Metrics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Best-in-Class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Industry Average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Laggards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Business interruption Events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Time per business interruption event (hours)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disruption (hours)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.03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Average cost per hour of disruption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$101,600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$181,770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$99,150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cost of business interruption events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$3,048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$418,071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$3,926,340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3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People first, then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dirty="0" smtClean="0"/>
              <a:t> of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5F5E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5F5E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5F5E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1192</Words>
  <Application>Microsoft Office PowerPoint</Application>
  <PresentationFormat>On-screen Show (4:3)</PresentationFormat>
  <Paragraphs>217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Square One: A Prescription for Operational Excellence </vt:lpstr>
      <vt:lpstr>Square One: A Prescription for Operational Excellence </vt:lpstr>
      <vt:lpstr>Operational Excellence is Important</vt:lpstr>
      <vt:lpstr>PowerPoint Presentation</vt:lpstr>
      <vt:lpstr>PowerPoint Presentation</vt:lpstr>
      <vt:lpstr>Why Does It Happen?</vt:lpstr>
      <vt:lpstr>Cost and Quality</vt:lpstr>
      <vt:lpstr>Cost and Quality</vt:lpstr>
      <vt:lpstr>People first, then Process</vt:lpstr>
      <vt:lpstr>PowerPoint Presentation</vt:lpstr>
      <vt:lpstr>PowerPoint Presentation</vt:lpstr>
      <vt:lpstr>PowerPoint Presentation</vt:lpstr>
      <vt:lpstr>Individual’s Fear of Failure</vt:lpstr>
      <vt:lpstr>The People</vt:lpstr>
      <vt:lpstr>Leadership sets the tone</vt:lpstr>
      <vt:lpstr>PowerPoint Presentation</vt:lpstr>
      <vt:lpstr>Citations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Square One: A Prescription for Operational Excellence</dc:title>
  <dc:creator>sellis</dc:creator>
  <cp:lastModifiedBy>ShawnEllis</cp:lastModifiedBy>
  <cp:revision>54</cp:revision>
  <dcterms:created xsi:type="dcterms:W3CDTF">2006-08-16T00:00:00Z</dcterms:created>
  <dcterms:modified xsi:type="dcterms:W3CDTF">2012-11-08T03:10:06Z</dcterms:modified>
</cp:coreProperties>
</file>