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3"/>
  </p:notesMasterIdLst>
  <p:handoutMasterIdLst>
    <p:handoutMasterId r:id="rId24"/>
  </p:handoutMasterIdLst>
  <p:sldIdLst>
    <p:sldId id="268" r:id="rId2"/>
    <p:sldId id="269" r:id="rId3"/>
    <p:sldId id="275" r:id="rId4"/>
    <p:sldId id="270" r:id="rId5"/>
    <p:sldId id="271" r:id="rId6"/>
    <p:sldId id="272" r:id="rId7"/>
    <p:sldId id="273" r:id="rId8"/>
    <p:sldId id="274" r:id="rId9"/>
    <p:sldId id="290" r:id="rId10"/>
    <p:sldId id="276" r:id="rId11"/>
    <p:sldId id="277" r:id="rId12"/>
    <p:sldId id="278" r:id="rId13"/>
    <p:sldId id="279" r:id="rId14"/>
    <p:sldId id="280" r:id="rId15"/>
    <p:sldId id="281" r:id="rId16"/>
    <p:sldId id="282" r:id="rId17"/>
    <p:sldId id="283" r:id="rId18"/>
    <p:sldId id="291" r:id="rId19"/>
    <p:sldId id="286" r:id="rId20"/>
    <p:sldId id="292" r:id="rId21"/>
    <p:sldId id="287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98" d="100"/>
          <a:sy n="198" d="100"/>
        </p:scale>
        <p:origin x="-2840" y="-1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>
      <p:cViewPr varScale="1">
        <p:scale>
          <a:sx n="77" d="100"/>
          <a:sy n="77" d="100"/>
        </p:scale>
        <p:origin x="-2556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handoutMaster" Target="handoutMasters/handoutMaster1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897F6F-EA93-41A6-B116-0D243AC7BFF6}" type="datetimeFigureOut">
              <a:rPr lang="en-US" smtClean="0"/>
              <a:t>11/2/12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EDA333-9329-4AF7-9BE3-4CB9A8FB3B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3721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18B02E-6271-BC44-8EB4-A0AAAC6E202C}" type="datetimeFigureOut">
              <a:rPr lang="en-US" smtClean="0"/>
              <a:t>11/2/12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40BE54-DB31-0B45-BD12-FE0C9D08DB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2004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Start</a:t>
            </a:r>
            <a:r>
              <a:rPr lang="en-US" baseline="0" dirty="0" smtClean="0"/>
              <a:t> with the end in mind is good…if I could do it all over, I would have spent time in some version of KFS testing out forms before we started planning.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D10DE0-E7C6-43DD-8D24-9DDA8C3A79A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0831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about the PCDO modification? Or</a:t>
            </a:r>
            <a:r>
              <a:rPr lang="en-US" baseline="0" dirty="0" smtClean="0"/>
              <a:t> is that more of a case for staying vanilla?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D10DE0-E7C6-43DD-8D24-9DDA8C3A79A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8318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12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2"/>
          <p:cNvSpPr>
            <a:spLocks noGrp="1"/>
          </p:cNvSpPr>
          <p:nvPr>
            <p:ph type="body" idx="12" hasCustomPrompt="1"/>
          </p:nvPr>
        </p:nvSpPr>
        <p:spPr>
          <a:xfrm>
            <a:off x="609601" y="5500255"/>
            <a:ext cx="7848600" cy="500732"/>
          </a:xfrm>
          <a:prstGeom prst="rect">
            <a:avLst/>
          </a:prstGeom>
        </p:spPr>
        <p:txBody>
          <a:bodyPr anchor="t"/>
          <a:lstStyle>
            <a:lvl1pPr marL="0" indent="0" algn="r">
              <a:buNone/>
              <a:defRPr sz="180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Month Day, Year</a:t>
            </a:r>
          </a:p>
        </p:txBody>
      </p:sp>
    </p:spTree>
    <p:extLst>
      <p:ext uri="{BB962C8B-B14F-4D97-AF65-F5344CB8AC3E}">
        <p14:creationId xmlns:p14="http://schemas.microsoft.com/office/powerpoint/2010/main" val="31657318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12 THU 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606829" y="338675"/>
            <a:ext cx="8021782" cy="729971"/>
          </a:xfrm>
          <a:prstGeom prst="rect">
            <a:avLst/>
          </a:prstGeom>
        </p:spPr>
        <p:txBody>
          <a:bodyPr anchor="t"/>
          <a:lstStyle>
            <a:lvl1pPr algn="l">
              <a:defRPr sz="3600" b="0" cap="none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Section Header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6829" y="1371599"/>
            <a:ext cx="8079971" cy="4546599"/>
          </a:xfrm>
          <a:prstGeom prst="rect">
            <a:avLst/>
          </a:prstGeom>
        </p:spPr>
        <p:txBody>
          <a:bodyPr/>
          <a:lstStyle>
            <a:lvl1pPr marL="457200" indent="-457200">
              <a:buClr>
                <a:srgbClr val="B20838"/>
              </a:buClr>
              <a:buFont typeface="Wingdings" pitchFamily="2" charset="2"/>
              <a:buChar char="§"/>
              <a:defRPr sz="30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  <a:lvl2pPr marL="914400" indent="-457200">
              <a:buClr>
                <a:srgbClr val="B20838"/>
              </a:buClr>
              <a:buFont typeface="Wingdings" pitchFamily="2" charset="2"/>
              <a:buChar char="§"/>
              <a:defRPr sz="27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2pPr>
            <a:lvl3pPr marL="1257300" indent="-342900">
              <a:buClr>
                <a:srgbClr val="B20838"/>
              </a:buClr>
              <a:buFont typeface="Wingdings" pitchFamily="2" charset="2"/>
              <a:buChar char="§"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3pPr>
            <a:lvl4pPr marL="1714500" indent="-342900">
              <a:buClr>
                <a:srgbClr val="B20838"/>
              </a:buClr>
              <a:buFont typeface="Wingdings" pitchFamily="2" charset="2"/>
              <a:buChar char="§"/>
              <a:defRPr sz="21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4pPr>
            <a:lvl5pPr marL="2114550" indent="-285750">
              <a:buClr>
                <a:srgbClr val="B20838"/>
              </a:buClr>
              <a:buFont typeface="Wingdings" pitchFamily="2" charset="2"/>
              <a:buChar char="§"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Body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89174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12 F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609599" y="2514600"/>
            <a:ext cx="7866612" cy="905924"/>
          </a:xfrm>
          <a:prstGeom prst="rect">
            <a:avLst/>
          </a:prstGeom>
        </p:spPr>
        <p:txBody>
          <a:bodyPr anchor="t"/>
          <a:lstStyle>
            <a:lvl1pPr algn="l">
              <a:defRPr sz="6000" b="1" cap="none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FRIDAY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65735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12 FRI 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606829" y="338675"/>
            <a:ext cx="8021782" cy="729971"/>
          </a:xfrm>
          <a:prstGeom prst="rect">
            <a:avLst/>
          </a:prstGeom>
        </p:spPr>
        <p:txBody>
          <a:bodyPr anchor="t"/>
          <a:lstStyle>
            <a:lvl1pPr algn="l">
              <a:defRPr sz="3600" b="0" cap="none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Section Header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6829" y="1371599"/>
            <a:ext cx="8079971" cy="4546599"/>
          </a:xfrm>
          <a:prstGeom prst="rect">
            <a:avLst/>
          </a:prstGeom>
        </p:spPr>
        <p:txBody>
          <a:bodyPr/>
          <a:lstStyle>
            <a:lvl1pPr marL="457200" indent="-457200">
              <a:buClr>
                <a:srgbClr val="B20838"/>
              </a:buClr>
              <a:buFont typeface="Wingdings" pitchFamily="2" charset="2"/>
              <a:buChar char="§"/>
              <a:defRPr sz="30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  <a:lvl2pPr marL="914400" indent="-457200">
              <a:buClr>
                <a:srgbClr val="B20838"/>
              </a:buClr>
              <a:buFont typeface="Wingdings" pitchFamily="2" charset="2"/>
              <a:buChar char="§"/>
              <a:defRPr sz="27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2pPr>
            <a:lvl3pPr marL="1257300" indent="-342900">
              <a:buClr>
                <a:srgbClr val="B20838"/>
              </a:buClr>
              <a:buFont typeface="Wingdings" pitchFamily="2" charset="2"/>
              <a:buChar char="§"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3pPr>
            <a:lvl4pPr marL="1714500" indent="-342900">
              <a:buClr>
                <a:srgbClr val="B20838"/>
              </a:buClr>
              <a:buFont typeface="Wingdings" pitchFamily="2" charset="2"/>
              <a:buChar char="§"/>
              <a:defRPr sz="21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4pPr>
            <a:lvl5pPr marL="2114550" indent="-285750">
              <a:buClr>
                <a:srgbClr val="B20838"/>
              </a:buClr>
              <a:buFont typeface="Wingdings" pitchFamily="2" charset="2"/>
              <a:buChar char="§"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Body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36997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52070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2209800"/>
            <a:ext cx="7467600" cy="2438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4000" b="1">
                <a:solidFill>
                  <a:srgbClr val="0D0100"/>
                </a:solidFill>
                <a:effectLst/>
                <a:latin typeface="Candar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ED1FCA2-305F-40EC-A62B-727563ADA883}" type="datetime1">
              <a:rPr lang="en-US" smtClean="0"/>
              <a:t>11/2/12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8200" y="6248400"/>
            <a:ext cx="342900" cy="396875"/>
          </a:xfrm>
          <a:prstGeom prst="rect">
            <a:avLst/>
          </a:prstGeom>
        </p:spPr>
        <p:txBody>
          <a:bodyPr/>
          <a:lstStyle/>
          <a:p>
            <a:fld id="{243A38D7-E5BC-40EB-BB82-BDEB7D12FADF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-152400" y="609600"/>
            <a:ext cx="7924800" cy="0"/>
          </a:xfrm>
          <a:prstGeom prst="line">
            <a:avLst/>
          </a:prstGeom>
          <a:ln w="79375">
            <a:solidFill>
              <a:srgbClr val="0A3D4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04800" y="762000"/>
            <a:ext cx="7467600" cy="1447800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defRPr sz="6000">
                <a:solidFill>
                  <a:srgbClr val="78121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pperplate Gothic Bold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48600" y="4684"/>
            <a:ext cx="1276046" cy="614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5740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7391400" cy="685800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lang="en-US" dirty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  <a:prstGeom prst="rect">
            <a:avLst/>
          </a:prstGeom>
        </p:spPr>
        <p:txBody>
          <a:bodyPr/>
          <a:lstStyle>
            <a:lvl1pPr marL="111125" indent="-111125">
              <a:defRPr/>
            </a:lvl1pPr>
            <a:lvl2pPr marL="457200" indent="-63500"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90A8A53-3581-41B8-9F24-C5C514AB01B4}" type="datetime1">
              <a:rPr lang="en-US" smtClean="0"/>
              <a:t>11/2/12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8200" y="6248400"/>
            <a:ext cx="342900" cy="396875"/>
          </a:xfrm>
          <a:prstGeom prst="rect">
            <a:avLst/>
          </a:prstGeom>
        </p:spPr>
        <p:txBody>
          <a:bodyPr/>
          <a:lstStyle/>
          <a:p>
            <a:fld id="{243A38D7-E5BC-40EB-BB82-BDEB7D12FADF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-152400" y="914400"/>
            <a:ext cx="7924800" cy="0"/>
          </a:xfrm>
          <a:prstGeom prst="line">
            <a:avLst/>
          </a:prstGeom>
          <a:ln w="79375">
            <a:solidFill>
              <a:srgbClr val="0A3D4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39000" y="-36193"/>
            <a:ext cx="1904999" cy="916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0436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50912" y="304800"/>
            <a:ext cx="7242176" cy="4114800"/>
          </a:xfrm>
          <a:prstGeom prst="rect">
            <a:avLst/>
          </a:prstGeom>
          <a:effectLst>
            <a:outerShdw blurRad="266700" dist="127000" dir="5400000" sx="103000" sy="103000" algn="ctr" rotWithShape="0">
              <a:srgbClr val="000000">
                <a:alpha val="27000"/>
              </a:srgb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5367338"/>
            <a:ext cx="5486400" cy="8048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rgbClr val="0D0100"/>
                </a:solidFill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B2AF397-3EC8-4489-8B6F-681ED78C2B18}" type="datetime1">
              <a:rPr lang="en-US" smtClean="0"/>
              <a:t>11/2/12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58200" y="6248400"/>
            <a:ext cx="342900" cy="396875"/>
          </a:xfrm>
          <a:prstGeom prst="rect">
            <a:avLst/>
          </a:prstGeom>
        </p:spPr>
        <p:txBody>
          <a:bodyPr/>
          <a:lstStyle/>
          <a:p>
            <a:fld id="{243A38D7-E5BC-40EB-BB82-BDEB7D12FADF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514350" y="4797425"/>
            <a:ext cx="8115300" cy="0"/>
          </a:xfrm>
          <a:prstGeom prst="line">
            <a:avLst/>
          </a:prstGeom>
          <a:ln w="79375">
            <a:solidFill>
              <a:srgbClr val="0A3D4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828800" y="4876800"/>
            <a:ext cx="5486400" cy="45720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70849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1295400"/>
            <a:ext cx="3581400" cy="4830763"/>
          </a:xfrm>
          <a:prstGeom prst="rect">
            <a:avLst/>
          </a:prstGeom>
          <a:effectLst>
            <a:outerShdw blurRad="266700" dist="127000" dir="2700000" sx="103000" sy="103000" algn="tl" rotWithShape="0">
              <a:prstClr val="black">
                <a:alpha val="27000"/>
              </a:prstClr>
            </a:outerShdw>
          </a:effectLst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Add a photo/chart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295400"/>
            <a:ext cx="4572000" cy="4830763"/>
          </a:xfrm>
          <a:prstGeom prst="rect">
            <a:avLst/>
          </a:prstGeom>
        </p:spPr>
        <p:txBody>
          <a:bodyPr/>
          <a:lstStyle>
            <a:lvl1pPr marL="339725" indent="-339725" algn="l" defTabSz="914400" rtl="0" eaLnBrk="1" latinLnBrk="0" hangingPunct="1">
              <a:defRPr lang="en-US" sz="3200" kern="1200" dirty="0" smtClean="0">
                <a:solidFill>
                  <a:srgbClr val="4C2F1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ndara" pitchFamily="34" charset="0"/>
                <a:ea typeface="+mn-ea"/>
                <a:cs typeface="+mn-cs"/>
              </a:defRPr>
            </a:lvl1pPr>
            <a:lvl2pPr marL="522288" indent="-182563" algn="l" defTabSz="182563" rtl="0" eaLnBrk="1" latinLnBrk="0" hangingPunct="1">
              <a:tabLst/>
              <a:defRPr lang="en-US" sz="2000" b="0" kern="1200" dirty="0" smtClean="0">
                <a:solidFill>
                  <a:srgbClr val="0D0100"/>
                </a:solidFill>
                <a:latin typeface="Candara" pitchFamily="34" charset="0"/>
                <a:ea typeface="+mn-ea"/>
                <a:cs typeface="+mn-cs"/>
              </a:defRPr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00E80A7-5F2B-44A5-AE75-1F5DC7A8569A}" type="datetime1">
              <a:rPr lang="en-US" smtClean="0"/>
              <a:t>11/2/12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58200" y="6248400"/>
            <a:ext cx="342900" cy="396875"/>
          </a:xfrm>
          <a:prstGeom prst="rect">
            <a:avLst/>
          </a:prstGeom>
        </p:spPr>
        <p:txBody>
          <a:bodyPr/>
          <a:lstStyle/>
          <a:p>
            <a:fld id="{243A38D7-E5BC-40EB-BB82-BDEB7D12FADF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-152400" y="914400"/>
            <a:ext cx="7924800" cy="0"/>
          </a:xfrm>
          <a:prstGeom prst="line">
            <a:avLst/>
          </a:prstGeom>
          <a:ln w="79375">
            <a:solidFill>
              <a:srgbClr val="0A3D4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81000" y="76199"/>
            <a:ext cx="7391400" cy="762001"/>
          </a:xfrm>
          <a:prstGeom prst="rect">
            <a:avLst/>
          </a:prstGeom>
        </p:spPr>
        <p:txBody>
          <a:bodyPr wrap="square">
            <a:normAutofit/>
          </a:bodyPr>
          <a:lstStyle>
            <a:lvl1pPr algn="l">
              <a:defRPr lang="en-US" dirty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1109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3E1141B-CAFC-41DA-B573-702FA88FB0B8}" type="datetime1">
              <a:rPr lang="en-US" smtClean="0"/>
              <a:t>11/2/12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458200" y="6248400"/>
            <a:ext cx="342900" cy="396875"/>
          </a:xfrm>
          <a:prstGeom prst="rect">
            <a:avLst/>
          </a:prstGeom>
        </p:spPr>
        <p:txBody>
          <a:bodyPr/>
          <a:lstStyle/>
          <a:p>
            <a:fld id="{243A38D7-E5BC-40EB-BB82-BDEB7D12FA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9191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12 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599" y="2370676"/>
            <a:ext cx="7866612" cy="905924"/>
          </a:xfrm>
          <a:prstGeom prst="rect">
            <a:avLst/>
          </a:prstGeom>
        </p:spPr>
        <p:txBody>
          <a:bodyPr anchor="t"/>
          <a:lstStyle>
            <a:lvl1pPr algn="l">
              <a:defRPr sz="4000" b="0" cap="none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2" hasCustomPrompt="1"/>
          </p:nvPr>
        </p:nvSpPr>
        <p:spPr>
          <a:xfrm>
            <a:off x="609601" y="5500255"/>
            <a:ext cx="7848599" cy="500732"/>
          </a:xfrm>
          <a:prstGeom prst="rect">
            <a:avLst/>
          </a:prstGeom>
        </p:spPr>
        <p:txBody>
          <a:bodyPr anchor="t"/>
          <a:lstStyle>
            <a:lvl1pPr marL="0" indent="0" algn="r">
              <a:buNone/>
              <a:defRPr sz="180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Month Day, Year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0" y="3276600"/>
            <a:ext cx="7866611" cy="500732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40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40378625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12 Titl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599" y="2370676"/>
            <a:ext cx="7866612" cy="905924"/>
          </a:xfrm>
          <a:prstGeom prst="rect">
            <a:avLst/>
          </a:prstGeom>
        </p:spPr>
        <p:txBody>
          <a:bodyPr anchor="t"/>
          <a:lstStyle>
            <a:lvl1pPr algn="l">
              <a:defRPr sz="4000" b="0" cap="none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2" hasCustomPrompt="1"/>
          </p:nvPr>
        </p:nvSpPr>
        <p:spPr>
          <a:xfrm>
            <a:off x="609601" y="5500255"/>
            <a:ext cx="7848599" cy="500732"/>
          </a:xfrm>
          <a:prstGeom prst="rect">
            <a:avLst/>
          </a:prstGeom>
        </p:spPr>
        <p:txBody>
          <a:bodyPr anchor="t"/>
          <a:lstStyle>
            <a:lvl1pPr marL="0" indent="0" algn="r">
              <a:buNone/>
              <a:defRPr sz="18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Month Day, Year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0" y="3276600"/>
            <a:ext cx="7866611" cy="500732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29711997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12 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606829" y="338675"/>
            <a:ext cx="8021782" cy="729971"/>
          </a:xfrm>
          <a:prstGeom prst="rect">
            <a:avLst/>
          </a:prstGeom>
        </p:spPr>
        <p:txBody>
          <a:bodyPr anchor="t"/>
          <a:lstStyle>
            <a:lvl1pPr algn="l">
              <a:defRPr sz="3600" b="0" cap="none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Section Header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6829" y="1371599"/>
            <a:ext cx="8079971" cy="4546599"/>
          </a:xfrm>
          <a:prstGeom prst="rect">
            <a:avLst/>
          </a:prstGeom>
        </p:spPr>
        <p:txBody>
          <a:bodyPr/>
          <a:lstStyle>
            <a:lvl1pPr marL="457200" indent="-457200">
              <a:buClr>
                <a:srgbClr val="B20838"/>
              </a:buClr>
              <a:buFont typeface="Wingdings" pitchFamily="2" charset="2"/>
              <a:buChar char="§"/>
              <a:defRPr sz="30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  <a:lvl2pPr marL="914400" indent="-457200">
              <a:buClr>
                <a:srgbClr val="B20838"/>
              </a:buClr>
              <a:buFont typeface="Wingdings" pitchFamily="2" charset="2"/>
              <a:buChar char="§"/>
              <a:defRPr sz="27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2pPr>
            <a:lvl3pPr marL="1257300" indent="-342900">
              <a:buClr>
                <a:srgbClr val="B20838"/>
              </a:buClr>
              <a:buFont typeface="Wingdings" pitchFamily="2" charset="2"/>
              <a:buChar char="§"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3pPr>
            <a:lvl4pPr marL="1714500" indent="-342900">
              <a:buClr>
                <a:srgbClr val="B20838"/>
              </a:buClr>
              <a:buFont typeface="Wingdings" pitchFamily="2" charset="2"/>
              <a:buChar char="§"/>
              <a:defRPr sz="21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4pPr>
            <a:lvl5pPr marL="2114550" indent="-285750">
              <a:buClr>
                <a:srgbClr val="B20838"/>
              </a:buClr>
              <a:buFont typeface="Wingdings" pitchFamily="2" charset="2"/>
              <a:buChar char="§"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Body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93953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12 Tuesd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599" y="2514600"/>
            <a:ext cx="7866612" cy="905924"/>
          </a:xfrm>
          <a:prstGeom prst="rect">
            <a:avLst/>
          </a:prstGeom>
        </p:spPr>
        <p:txBody>
          <a:bodyPr anchor="t"/>
          <a:lstStyle>
            <a:lvl1pPr algn="l">
              <a:defRPr sz="6000" b="1" cap="none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TUESDAY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2" hasCustomPrompt="1"/>
          </p:nvPr>
        </p:nvSpPr>
        <p:spPr>
          <a:xfrm>
            <a:off x="609601" y="5500255"/>
            <a:ext cx="7924800" cy="500732"/>
          </a:xfrm>
          <a:prstGeom prst="rect">
            <a:avLst/>
          </a:prstGeom>
        </p:spPr>
        <p:txBody>
          <a:bodyPr anchor="t"/>
          <a:lstStyle>
            <a:lvl1pPr marL="0" indent="0" algn="r">
              <a:buNone/>
              <a:defRPr sz="180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Month Day, Year</a:t>
            </a:r>
          </a:p>
        </p:txBody>
      </p:sp>
    </p:spTree>
    <p:extLst>
      <p:ext uri="{BB962C8B-B14F-4D97-AF65-F5344CB8AC3E}">
        <p14:creationId xmlns:p14="http://schemas.microsoft.com/office/powerpoint/2010/main" val="16020486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12 TUES 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606829" y="338675"/>
            <a:ext cx="8021782" cy="729971"/>
          </a:xfrm>
          <a:prstGeom prst="rect">
            <a:avLst/>
          </a:prstGeom>
        </p:spPr>
        <p:txBody>
          <a:bodyPr anchor="t"/>
          <a:lstStyle>
            <a:lvl1pPr algn="l">
              <a:defRPr sz="3600" b="0" cap="none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Section Header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6829" y="1371599"/>
            <a:ext cx="8079971" cy="4546599"/>
          </a:xfrm>
          <a:prstGeom prst="rect">
            <a:avLst/>
          </a:prstGeom>
        </p:spPr>
        <p:txBody>
          <a:bodyPr/>
          <a:lstStyle>
            <a:lvl1pPr marL="457200" indent="-457200">
              <a:buClr>
                <a:srgbClr val="B20838"/>
              </a:buClr>
              <a:buFont typeface="Wingdings" pitchFamily="2" charset="2"/>
              <a:buChar char="§"/>
              <a:defRPr sz="30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  <a:lvl2pPr marL="914400" indent="-457200">
              <a:buClr>
                <a:srgbClr val="B20838"/>
              </a:buClr>
              <a:buFont typeface="Wingdings" pitchFamily="2" charset="2"/>
              <a:buChar char="§"/>
              <a:defRPr sz="27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2pPr>
            <a:lvl3pPr marL="1257300" indent="-342900">
              <a:buClr>
                <a:srgbClr val="B20838"/>
              </a:buClr>
              <a:buFont typeface="Wingdings" pitchFamily="2" charset="2"/>
              <a:buChar char="§"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3pPr>
            <a:lvl4pPr marL="1714500" indent="-342900">
              <a:buClr>
                <a:srgbClr val="B20838"/>
              </a:buClr>
              <a:buFont typeface="Wingdings" pitchFamily="2" charset="2"/>
              <a:buChar char="§"/>
              <a:defRPr sz="21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4pPr>
            <a:lvl5pPr marL="2114550" indent="-285750">
              <a:buClr>
                <a:srgbClr val="B20838"/>
              </a:buClr>
              <a:buFont typeface="Wingdings" pitchFamily="2" charset="2"/>
              <a:buChar char="§"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Body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37189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12 W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609599" y="2514600"/>
            <a:ext cx="7866612" cy="905924"/>
          </a:xfrm>
          <a:prstGeom prst="rect">
            <a:avLst/>
          </a:prstGeom>
        </p:spPr>
        <p:txBody>
          <a:bodyPr anchor="t"/>
          <a:lstStyle>
            <a:lvl1pPr algn="l">
              <a:defRPr sz="6000" b="1" cap="none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WEDNESDAY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9165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12 WED 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606829" y="338675"/>
            <a:ext cx="8021782" cy="729971"/>
          </a:xfrm>
          <a:prstGeom prst="rect">
            <a:avLst/>
          </a:prstGeom>
        </p:spPr>
        <p:txBody>
          <a:bodyPr anchor="t"/>
          <a:lstStyle>
            <a:lvl1pPr algn="l">
              <a:defRPr sz="3600" b="0" cap="none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Section Header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6829" y="1371599"/>
            <a:ext cx="8079971" cy="4546599"/>
          </a:xfrm>
          <a:prstGeom prst="rect">
            <a:avLst/>
          </a:prstGeom>
        </p:spPr>
        <p:txBody>
          <a:bodyPr/>
          <a:lstStyle>
            <a:lvl1pPr marL="457200" indent="-457200">
              <a:buClr>
                <a:srgbClr val="B20838"/>
              </a:buClr>
              <a:buFont typeface="Wingdings" pitchFamily="2" charset="2"/>
              <a:buChar char="§"/>
              <a:defRPr sz="30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  <a:lvl2pPr marL="914400" indent="-457200">
              <a:buClr>
                <a:srgbClr val="B20838"/>
              </a:buClr>
              <a:buFont typeface="Wingdings" pitchFamily="2" charset="2"/>
              <a:buChar char="§"/>
              <a:defRPr sz="27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2pPr>
            <a:lvl3pPr marL="1257300" indent="-342900">
              <a:buClr>
                <a:srgbClr val="B20838"/>
              </a:buClr>
              <a:buFont typeface="Wingdings" pitchFamily="2" charset="2"/>
              <a:buChar char="§"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3pPr>
            <a:lvl4pPr marL="1714500" indent="-342900">
              <a:buClr>
                <a:srgbClr val="B20838"/>
              </a:buClr>
              <a:buFont typeface="Wingdings" pitchFamily="2" charset="2"/>
              <a:buChar char="§"/>
              <a:defRPr sz="21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4pPr>
            <a:lvl5pPr marL="2114550" indent="-285750">
              <a:buClr>
                <a:srgbClr val="B20838"/>
              </a:buClr>
              <a:buFont typeface="Wingdings" pitchFamily="2" charset="2"/>
              <a:buChar char="§"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Body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47688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12 TH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609599" y="2514600"/>
            <a:ext cx="7866612" cy="905924"/>
          </a:xfrm>
          <a:prstGeom prst="rect">
            <a:avLst/>
          </a:prstGeom>
        </p:spPr>
        <p:txBody>
          <a:bodyPr anchor="t"/>
          <a:lstStyle>
            <a:lvl1pPr algn="l">
              <a:defRPr sz="6000" b="1" cap="none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THURSDAY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99329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3219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  <p:sldLayoutId id="2147483690" r:id="rId18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jpeg"/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7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21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5.png"/><Relationship Id="rId3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6.png"/><Relationship Id="rId3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76400"/>
            <a:ext cx="8458200" cy="1143000"/>
          </a:xfrm>
        </p:spPr>
        <p:txBody>
          <a:bodyPr>
            <a:noAutofit/>
          </a:bodyPr>
          <a:lstStyle/>
          <a:p>
            <a:r>
              <a:rPr lang="en-US" sz="4800" dirty="0" smtClean="0"/>
              <a:t>Implementing Kuali Financial System at a Small institution</a:t>
            </a:r>
            <a:endParaRPr lang="en-US" sz="4800" dirty="0"/>
          </a:p>
        </p:txBody>
      </p:sp>
      <p:sp>
        <p:nvSpPr>
          <p:cNvPr id="5" name="TextBox 4"/>
          <p:cNvSpPr txBox="1"/>
          <p:nvPr/>
        </p:nvSpPr>
        <p:spPr>
          <a:xfrm>
            <a:off x="609600" y="2971800"/>
            <a:ext cx="56733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11125" lvl="0" indent="-111125">
              <a:spcBef>
                <a:spcPct val="20000"/>
              </a:spcBef>
              <a:buFont typeface="Candara" pitchFamily="34" charset="0"/>
              <a:buChar char=" "/>
            </a:pPr>
            <a:r>
              <a:rPr lang="en-US" sz="2800" b="1" dirty="0" smtClean="0">
                <a:solidFill>
                  <a:srgbClr val="4C2F12"/>
                </a:solidFill>
                <a:latin typeface="Candara" pitchFamily="34" charset="0"/>
              </a:rPr>
              <a:t>Spencer Golden, Haverford College</a:t>
            </a:r>
          </a:p>
        </p:txBody>
      </p:sp>
    </p:spTree>
    <p:extLst>
      <p:ext uri="{BB962C8B-B14F-4D97-AF65-F5344CB8AC3E}">
        <p14:creationId xmlns:p14="http://schemas.microsoft.com/office/powerpoint/2010/main" val="18267947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Kuali ?</a:t>
            </a:r>
            <a:endParaRPr lang="en-US" dirty="0"/>
          </a:p>
        </p:txBody>
      </p:sp>
      <p:pic>
        <p:nvPicPr>
          <p:cNvPr id="9" name="Content Placeholder 8" descr="oracle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15" b="9015"/>
          <a:stretch>
            <a:fillRect/>
          </a:stretch>
        </p:blipFill>
        <p:spPr>
          <a:xfrm>
            <a:off x="7018866" y="2633630"/>
            <a:ext cx="1210733" cy="507599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62500" lnSpcReduction="20000"/>
          </a:bodyPr>
          <a:lstStyle/>
          <a:p>
            <a:fld id="{243A38D7-E5BC-40EB-BB82-BDEB7D12FADF}" type="slidenum">
              <a:rPr lang="en-US" smtClean="0"/>
              <a:t>10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1904" y="3382432"/>
            <a:ext cx="1218633" cy="35136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18866" y="4099982"/>
            <a:ext cx="1210733" cy="35771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2200" y="1295400"/>
            <a:ext cx="2311560" cy="838258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5410200" y="1371600"/>
            <a:ext cx="59628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008000"/>
                </a:solidFill>
                <a:latin typeface="Wingdings"/>
                <a:ea typeface="Wingdings"/>
                <a:cs typeface="Wingdings"/>
              </a:rPr>
              <a:t></a:t>
            </a:r>
            <a:endParaRPr lang="en-US" sz="3600" dirty="0">
              <a:solidFill>
                <a:srgbClr val="00800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477000" y="2514600"/>
            <a:ext cx="457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FF1906"/>
                </a:solidFill>
                <a:latin typeface="Wingdings"/>
                <a:ea typeface="Wingdings"/>
                <a:cs typeface="Wingdings"/>
              </a:rPr>
              <a:t></a:t>
            </a:r>
            <a:endParaRPr lang="en-US" sz="3600" dirty="0">
              <a:solidFill>
                <a:srgbClr val="FF1906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477000" y="3200400"/>
            <a:ext cx="457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FF1906"/>
                </a:solidFill>
                <a:latin typeface="Wingdings"/>
                <a:ea typeface="Wingdings"/>
                <a:cs typeface="Wingdings"/>
              </a:rPr>
              <a:t></a:t>
            </a:r>
            <a:endParaRPr lang="en-US" sz="3600" dirty="0">
              <a:solidFill>
                <a:srgbClr val="FF1906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477000" y="3962400"/>
            <a:ext cx="457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FF1906"/>
                </a:solidFill>
                <a:latin typeface="Wingdings"/>
                <a:ea typeface="Wingdings"/>
                <a:cs typeface="Wingdings"/>
              </a:rPr>
              <a:t></a:t>
            </a:r>
            <a:endParaRPr lang="en-US" sz="3600" dirty="0">
              <a:solidFill>
                <a:srgbClr val="FF1906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477000" y="4840069"/>
            <a:ext cx="457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FF1906"/>
                </a:solidFill>
                <a:latin typeface="Wingdings"/>
                <a:ea typeface="Wingdings"/>
                <a:cs typeface="Wingdings"/>
              </a:rPr>
              <a:t></a:t>
            </a:r>
            <a:endParaRPr lang="en-US" sz="3600" dirty="0">
              <a:solidFill>
                <a:srgbClr val="FF1906"/>
              </a:solidFill>
            </a:endParaRPr>
          </a:p>
        </p:txBody>
      </p:sp>
      <p:sp>
        <p:nvSpPr>
          <p:cNvPr id="32" name="Content Placeholder 7"/>
          <p:cNvSpPr txBox="1">
            <a:spLocks/>
          </p:cNvSpPr>
          <p:nvPr/>
        </p:nvSpPr>
        <p:spPr>
          <a:xfrm>
            <a:off x="457200" y="838200"/>
            <a:ext cx="4953000" cy="395128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Candara" pitchFamily="34" charset="0"/>
              <a:buChar char=" "/>
              <a:defRPr lang="en-US" sz="3200" kern="1200" dirty="0" smtClean="0">
                <a:solidFill>
                  <a:srgbClr val="4C2F1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ndara" pitchFamily="34" charset="0"/>
                <a:ea typeface="+mn-ea"/>
                <a:cs typeface="+mn-cs"/>
              </a:defRPr>
            </a:lvl1pPr>
            <a:lvl2pPr marL="679450" indent="-965200" algn="l" defTabSz="914400" rtl="0" eaLnBrk="1" latinLnBrk="0" hangingPunct="1">
              <a:spcBef>
                <a:spcPct val="20000"/>
              </a:spcBef>
              <a:buFont typeface="Arial" pitchFamily="34" charset="0"/>
              <a:buChar char=" "/>
              <a:defRPr lang="en-US" sz="2000" b="0" kern="1200" dirty="0" smtClean="0">
                <a:solidFill>
                  <a:srgbClr val="0D0100"/>
                </a:solidFill>
                <a:latin typeface="Candara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Candara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Candara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Candara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Selection Process</a:t>
            </a:r>
          </a:p>
          <a:p>
            <a:pPr lvl="1" indent="-679450"/>
            <a:r>
              <a:rPr lang="en-US" dirty="0" smtClean="0"/>
              <a:t>Performed thorough evaluation by joint functional/technical team</a:t>
            </a:r>
          </a:p>
          <a:p>
            <a:pPr lvl="1" indent="-679450"/>
            <a:r>
              <a:rPr lang="en-US" dirty="0" smtClean="0"/>
              <a:t>Considered both vended and open source solutions</a:t>
            </a:r>
          </a:p>
          <a:p>
            <a:pPr lvl="1" indent="-679450"/>
            <a:r>
              <a:rPr lang="en-US" dirty="0" smtClean="0"/>
              <a:t>Considered collaboration with local sister school</a:t>
            </a:r>
          </a:p>
          <a:p>
            <a:pPr lvl="1" indent="-679450"/>
            <a:r>
              <a:rPr lang="en-US" dirty="0" smtClean="0"/>
              <a:t>Unanimous consensus on Kuali</a:t>
            </a:r>
          </a:p>
          <a:p>
            <a:r>
              <a:rPr lang="en-US" dirty="0" smtClean="0"/>
              <a:t>Selected Kuali </a:t>
            </a:r>
          </a:p>
          <a:p>
            <a:pPr lvl="1" indent="-679450"/>
            <a:r>
              <a:rPr lang="en-US" dirty="0" smtClean="0"/>
              <a:t>Belief in Open Source applications</a:t>
            </a:r>
          </a:p>
          <a:p>
            <a:pPr lvl="1" indent="-679450"/>
            <a:r>
              <a:rPr lang="en-US" dirty="0" smtClean="0"/>
              <a:t>Robust functionality</a:t>
            </a:r>
          </a:p>
          <a:p>
            <a:pPr lvl="1" indent="-679450"/>
            <a:r>
              <a:rPr lang="en-US" dirty="0" smtClean="0"/>
              <a:t>Lower costs of ownership</a:t>
            </a:r>
          </a:p>
          <a:p>
            <a:pPr lvl="1" indent="-679450"/>
            <a:r>
              <a:rPr lang="en-US" dirty="0" smtClean="0"/>
              <a:t>Community possibilities and support</a:t>
            </a:r>
          </a:p>
          <a:p>
            <a:pPr lvl="1" indent="-679450"/>
            <a:r>
              <a:rPr lang="en-US" dirty="0" smtClean="0"/>
              <a:t>Better control of environment</a:t>
            </a:r>
          </a:p>
          <a:p>
            <a:pPr lvl="1" indent="-679450"/>
            <a:r>
              <a:rPr lang="en-US" dirty="0" smtClean="0"/>
              <a:t> </a:t>
            </a:r>
          </a:p>
          <a:p>
            <a:pPr lvl="1"/>
            <a:endParaRPr lang="en-US" dirty="0"/>
          </a:p>
        </p:txBody>
      </p:sp>
      <p:pic>
        <p:nvPicPr>
          <p:cNvPr id="2050" name="Picture 2" descr="Blackbaud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6268" y="4987021"/>
            <a:ext cx="1419225" cy="352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4833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Implementation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562600"/>
          </a:xfrm>
        </p:spPr>
        <p:txBody>
          <a:bodyPr>
            <a:noAutofit/>
          </a:bodyPr>
          <a:lstStyle/>
          <a:p>
            <a:r>
              <a:rPr lang="en-US" sz="2400" dirty="0" smtClean="0"/>
              <a:t>Haverford College KFS Project Objective</a:t>
            </a:r>
          </a:p>
          <a:p>
            <a:pPr lvl="1"/>
            <a:r>
              <a:rPr lang="en-US" sz="2000" dirty="0" smtClean="0"/>
              <a:t> Implement </a:t>
            </a:r>
            <a:r>
              <a:rPr lang="en-US" sz="2000" dirty="0" smtClean="0"/>
              <a:t>New Chart of Accounts, KFS General Ledger and Purchasing/Accounts Payable in 9 months. </a:t>
            </a:r>
          </a:p>
          <a:p>
            <a:pPr lvl="1"/>
            <a:r>
              <a:rPr lang="en-US" sz="2000" dirty="0" smtClean="0"/>
              <a:t> Deliver </a:t>
            </a:r>
            <a:r>
              <a:rPr lang="en-US" sz="2000" dirty="0" smtClean="0"/>
              <a:t>a project budget of under $</a:t>
            </a:r>
            <a:r>
              <a:rPr lang="en-US" sz="2000" dirty="0" smtClean="0"/>
              <a:t>900k</a:t>
            </a:r>
          </a:p>
          <a:p>
            <a:pPr lvl="1"/>
            <a:endParaRPr lang="en-US" sz="2000" dirty="0"/>
          </a:p>
          <a:p>
            <a:r>
              <a:rPr lang="en-US" sz="2400" dirty="0" smtClean="0"/>
              <a:t>Getting the Project Started:</a:t>
            </a:r>
          </a:p>
          <a:p>
            <a:pPr lvl="1"/>
            <a:r>
              <a:rPr lang="en-US" sz="2000" dirty="0" smtClean="0"/>
              <a:t> Worked </a:t>
            </a:r>
            <a:r>
              <a:rPr lang="en-US" sz="2000" dirty="0" smtClean="0"/>
              <a:t>with Kuali Foundation to </a:t>
            </a:r>
            <a:r>
              <a:rPr lang="en-US" sz="2000" dirty="0" smtClean="0"/>
              <a:t>identify KCAs</a:t>
            </a:r>
            <a:endParaRPr lang="en-US" sz="2000" dirty="0" smtClean="0"/>
          </a:p>
          <a:p>
            <a:pPr lvl="1"/>
            <a:r>
              <a:rPr lang="en-US" sz="2000" dirty="0" smtClean="0"/>
              <a:t> RFP </a:t>
            </a:r>
            <a:r>
              <a:rPr lang="en-US" sz="2000" dirty="0" smtClean="0"/>
              <a:t>process to select appropriate </a:t>
            </a:r>
            <a:r>
              <a:rPr lang="en-US" sz="2000" dirty="0" smtClean="0"/>
              <a:t>Partner</a:t>
            </a:r>
            <a:endParaRPr lang="en-US" sz="2000" dirty="0" smtClean="0"/>
          </a:p>
          <a:p>
            <a:pPr lvl="1"/>
            <a:r>
              <a:rPr lang="en-US" sz="2000" dirty="0" smtClean="0"/>
              <a:t> Worked </a:t>
            </a:r>
            <a:r>
              <a:rPr lang="en-US" sz="2000" dirty="0" smtClean="0"/>
              <a:t>with </a:t>
            </a:r>
            <a:r>
              <a:rPr lang="en-US" sz="2000" dirty="0" smtClean="0"/>
              <a:t>Partner (NMP) to </a:t>
            </a:r>
            <a:r>
              <a:rPr lang="en-US" sz="2000" dirty="0" smtClean="0"/>
              <a:t>finalize appropriate internal project team and determine required training</a:t>
            </a:r>
          </a:p>
          <a:p>
            <a:pPr lvl="1"/>
            <a:r>
              <a:rPr lang="en-US" sz="2000" dirty="0" smtClean="0"/>
              <a:t> Chartered </a:t>
            </a:r>
            <a:r>
              <a:rPr lang="en-US" sz="2000" dirty="0" smtClean="0"/>
              <a:t>Project and began implementation </a:t>
            </a:r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62500" lnSpcReduction="20000"/>
          </a:bodyPr>
          <a:lstStyle/>
          <a:p>
            <a:fld id="{243A38D7-E5BC-40EB-BB82-BDEB7D12FADF}" type="slidenum">
              <a:rPr lang="en-US" smtClean="0"/>
              <a:t>11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8400" y="2209800"/>
            <a:ext cx="2448289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8518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Implementation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Project Methodology:</a:t>
            </a:r>
          </a:p>
          <a:p>
            <a:pPr lvl="1"/>
            <a:r>
              <a:rPr lang="en-US" sz="2400" dirty="0" smtClean="0"/>
              <a:t>We used </a:t>
            </a:r>
            <a:r>
              <a:rPr lang="en-US" sz="2400" dirty="0" smtClean="0"/>
              <a:t>Agile</a:t>
            </a:r>
            <a:r>
              <a:rPr lang="en-US" sz="2400" dirty="0" smtClean="0"/>
              <a:t>/Scrum implementation methodology</a:t>
            </a:r>
          </a:p>
          <a:p>
            <a:pPr lvl="1"/>
            <a:r>
              <a:rPr lang="en-US" sz="2400" dirty="0" smtClean="0"/>
              <a:t>Concentrated on completing functionality that builds on itself, not project phases that build on each other.</a:t>
            </a:r>
          </a:p>
          <a:p>
            <a:pPr lvl="2"/>
            <a:r>
              <a:rPr lang="en-US" sz="1400" dirty="0" smtClean="0"/>
              <a:t>COA-&gt;GL/FP-&gt;PUR/AP not Design-&gt;Build-&gt;Test</a:t>
            </a:r>
          </a:p>
          <a:p>
            <a:pPr lvl="1"/>
            <a:r>
              <a:rPr lang="en-US" sz="2400" dirty="0" smtClean="0"/>
              <a:t>Do the things that add the most value first</a:t>
            </a:r>
          </a:p>
          <a:p>
            <a:pPr lvl="1"/>
            <a:r>
              <a:rPr lang="en-US" sz="2400" dirty="0" smtClean="0"/>
              <a:t>Collaborative teaming between staff and consultants</a:t>
            </a:r>
          </a:p>
          <a:p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62500" lnSpcReduction="20000"/>
          </a:bodyPr>
          <a:lstStyle/>
          <a:p>
            <a:fld id="{243A38D7-E5BC-40EB-BB82-BDEB7D12FADF}" type="slidenum">
              <a:rPr lang="en-US" smtClean="0"/>
              <a:t>12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4038600"/>
            <a:ext cx="3584408" cy="1676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4038600"/>
            <a:ext cx="3721421" cy="1775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3291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Implementation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1"/>
            <a:ext cx="5257800" cy="44196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Configuration Approach:</a:t>
            </a:r>
          </a:p>
          <a:p>
            <a:pPr lvl="1"/>
            <a:r>
              <a:rPr lang="en-US" dirty="0" smtClean="0"/>
              <a:t>Keep it simple</a:t>
            </a:r>
          </a:p>
          <a:p>
            <a:pPr lvl="2"/>
            <a:r>
              <a:rPr lang="en-US" dirty="0" smtClean="0"/>
              <a:t>Start with the end in mind</a:t>
            </a:r>
          </a:p>
          <a:p>
            <a:pPr lvl="2"/>
            <a:r>
              <a:rPr lang="en-US" dirty="0" smtClean="0"/>
              <a:t>One chart</a:t>
            </a:r>
          </a:p>
          <a:p>
            <a:pPr lvl="2"/>
            <a:r>
              <a:rPr lang="en-US" dirty="0" smtClean="0"/>
              <a:t>Keep Organization structure simple</a:t>
            </a:r>
          </a:p>
          <a:p>
            <a:pPr lvl="2"/>
            <a:r>
              <a:rPr lang="en-US" dirty="0" smtClean="0"/>
              <a:t>Build business processes to match software best practices</a:t>
            </a:r>
          </a:p>
          <a:p>
            <a:pPr lvl="2"/>
            <a:r>
              <a:rPr lang="en-US" dirty="0" smtClean="0"/>
              <a:t>Configure only what you need</a:t>
            </a:r>
          </a:p>
          <a:p>
            <a:pPr lvl="2"/>
            <a:r>
              <a:rPr lang="en-US" dirty="0" smtClean="0"/>
              <a:t>Don’t go wild with Workflow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62500" lnSpcReduction="20000"/>
          </a:bodyPr>
          <a:lstStyle/>
          <a:p>
            <a:fld id="{243A38D7-E5BC-40EB-BB82-BDEB7D12FADF}" type="slidenum">
              <a:rPr lang="en-US" smtClean="0"/>
              <a:t>13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1200" y="1295400"/>
            <a:ext cx="2968625" cy="33528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371600" y="5105400"/>
            <a:ext cx="7315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2" indent="-285750">
              <a:buFont typeface="Arial"/>
              <a:buChar char="•"/>
            </a:pPr>
            <a:r>
              <a:rPr lang="en-US" sz="2400" dirty="0"/>
              <a:t>Communicate with campus offices, faculty, and staff (about all of the above 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83029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Implementation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66800"/>
            <a:ext cx="8686800" cy="5059363"/>
          </a:xfrm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sz="2800" dirty="0" smtClean="0"/>
              <a:t>Conversion Approach:</a:t>
            </a:r>
          </a:p>
          <a:p>
            <a:pPr lvl="1"/>
            <a:r>
              <a:rPr lang="en-US" sz="2400" dirty="0" smtClean="0"/>
              <a:t>Convert summary and current data (one year only).  Do historical reporting in legacy system</a:t>
            </a:r>
          </a:p>
          <a:p>
            <a:pPr lvl="1"/>
            <a:r>
              <a:rPr lang="en-US" sz="2400" dirty="0" smtClean="0"/>
              <a:t>Scrub the Vendor File.  Only convert good data</a:t>
            </a:r>
          </a:p>
          <a:p>
            <a:pPr lvl="1"/>
            <a:r>
              <a:rPr lang="en-US" sz="2400" dirty="0" smtClean="0"/>
              <a:t>Establish conversion procedures and process as soon as you can</a:t>
            </a:r>
          </a:p>
          <a:p>
            <a:pPr lvl="1"/>
            <a:r>
              <a:rPr lang="en-US" sz="2400" dirty="0" smtClean="0"/>
              <a:t>Convert as you go</a:t>
            </a:r>
          </a:p>
          <a:p>
            <a:pPr lvl="1"/>
            <a:r>
              <a:rPr lang="en-US" sz="2400" dirty="0" smtClean="0"/>
              <a:t>Do not reinvent the wheel:</a:t>
            </a:r>
          </a:p>
          <a:p>
            <a:pPr lvl="2"/>
            <a:r>
              <a:rPr lang="en-US" sz="1800" dirty="0" smtClean="0"/>
              <a:t>Leverage community tools wherever possible</a:t>
            </a:r>
            <a:endParaRPr lang="en-US" sz="1800" dirty="0"/>
          </a:p>
          <a:p>
            <a:pPr marL="914400" lvl="2" indent="0">
              <a:buNone/>
            </a:pPr>
            <a:endParaRPr lang="en-US" sz="1400" dirty="0" smtClean="0"/>
          </a:p>
          <a:p>
            <a:pPr marL="914400" lvl="2" indent="0">
              <a:buNone/>
            </a:pPr>
            <a:endParaRPr lang="en-US" sz="2000" dirty="0" smtClean="0"/>
          </a:p>
          <a:p>
            <a:pPr lvl="1"/>
            <a:endParaRPr lang="en-US" sz="2400" dirty="0" smtClean="0"/>
          </a:p>
          <a:p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62500" lnSpcReduction="20000"/>
          </a:bodyPr>
          <a:lstStyle/>
          <a:p>
            <a:fld id="{243A38D7-E5BC-40EB-BB82-BDEB7D12FADF}" type="slidenum">
              <a:rPr lang="en-US" smtClean="0"/>
              <a:t>14</a:t>
            </a:fld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1295400" y="4878942"/>
            <a:ext cx="6438900" cy="1064658"/>
            <a:chOff x="1295400" y="4726542"/>
            <a:chExt cx="6438900" cy="1064658"/>
          </a:xfrm>
        </p:grpSpPr>
        <p:sp>
          <p:nvSpPr>
            <p:cNvPr id="5" name="TextBox 4"/>
            <p:cNvSpPr txBox="1"/>
            <p:nvPr/>
          </p:nvSpPr>
          <p:spPr>
            <a:xfrm>
              <a:off x="1295400" y="4953000"/>
              <a:ext cx="22860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solidFill>
                    <a:srgbClr val="0D0100"/>
                  </a:solidFill>
                  <a:effectLst>
                    <a:glow rad="228600">
                      <a:schemeClr val="accent3">
                        <a:satMod val="175000"/>
                        <a:alpha val="40000"/>
                      </a:schemeClr>
                    </a:glow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latin typeface="Arial Black"/>
                  <a:cs typeface="Arial Black"/>
                </a:rPr>
                <a:t>ADMIN</a:t>
              </a:r>
              <a:endParaRPr lang="en-US" sz="3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D01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Black"/>
                <a:cs typeface="Arial Black"/>
              </a:endParaRPr>
            </a:p>
          </p:txBody>
        </p:sp>
        <p:sp>
          <p:nvSpPr>
            <p:cNvPr id="6" name="Right Arrow 5"/>
            <p:cNvSpPr/>
            <p:nvPr/>
          </p:nvSpPr>
          <p:spPr>
            <a:xfrm>
              <a:off x="3505200" y="5029200"/>
              <a:ext cx="1219200" cy="457200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029200" y="4726542"/>
              <a:ext cx="2705100" cy="106465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847032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Implementation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charset="2"/>
              <a:buChar char="Ø"/>
            </a:pPr>
            <a:r>
              <a:rPr lang="en-US" sz="3600" dirty="0" smtClean="0"/>
              <a:t> Modifications Approach</a:t>
            </a:r>
          </a:p>
          <a:p>
            <a:pPr lvl="1">
              <a:buFont typeface="Wingdings" charset="2"/>
              <a:buChar char="Ø"/>
            </a:pPr>
            <a:r>
              <a:rPr lang="en-US" sz="2400" dirty="0" smtClean="0"/>
              <a:t>Stay Vanilla</a:t>
            </a:r>
          </a:p>
          <a:p>
            <a:pPr lvl="1">
              <a:buFont typeface="Wingdings" charset="2"/>
              <a:buChar char="Ø"/>
            </a:pPr>
            <a:r>
              <a:rPr lang="en-US" sz="2400" dirty="0" smtClean="0"/>
              <a:t>Change </a:t>
            </a:r>
            <a:r>
              <a:rPr lang="en-US" sz="2400" dirty="0" smtClean="0"/>
              <a:t>Processes, </a:t>
            </a:r>
            <a:r>
              <a:rPr lang="en-US" sz="2400" dirty="0" smtClean="0"/>
              <a:t>Not Software</a:t>
            </a:r>
          </a:p>
          <a:p>
            <a:pPr lvl="2">
              <a:buFont typeface="Wingdings" charset="2"/>
              <a:buChar char="Ø"/>
            </a:pPr>
            <a:r>
              <a:rPr lang="en-US" sz="1800" dirty="0" smtClean="0"/>
              <a:t>Our processes needed change anyway</a:t>
            </a:r>
          </a:p>
          <a:p>
            <a:pPr lvl="1">
              <a:buFont typeface="Wingdings" charset="2"/>
              <a:buChar char="Ø"/>
            </a:pPr>
            <a:r>
              <a:rPr lang="en-US" sz="2400" dirty="0" smtClean="0"/>
              <a:t>Leverage the community.</a:t>
            </a:r>
          </a:p>
          <a:p>
            <a:pPr lvl="2">
              <a:buFont typeface="Wingdings" charset="2"/>
              <a:buChar char="Ø"/>
            </a:pPr>
            <a:r>
              <a:rPr lang="en-US" sz="1800" dirty="0" smtClean="0"/>
              <a:t>Borrow ideas from those who came before.</a:t>
            </a:r>
          </a:p>
          <a:p>
            <a:pPr lvl="1">
              <a:buFont typeface="Wingdings" charset="2"/>
              <a:buChar char="Ø"/>
            </a:pPr>
            <a:r>
              <a:rPr lang="en-US" sz="2400" dirty="0"/>
              <a:t> </a:t>
            </a:r>
            <a:r>
              <a:rPr lang="en-US" sz="2400" dirty="0" smtClean="0"/>
              <a:t>Handful of modifications</a:t>
            </a:r>
          </a:p>
          <a:p>
            <a:pPr lvl="2">
              <a:buFont typeface="Wingdings" charset="2"/>
              <a:buChar char="Ø"/>
            </a:pPr>
            <a:r>
              <a:rPr lang="en-US" sz="1800" dirty="0" smtClean="0"/>
              <a:t>Keep simple</a:t>
            </a:r>
          </a:p>
          <a:p>
            <a:pPr lvl="2">
              <a:buFont typeface="Wingdings" charset="2"/>
              <a:buChar char="Ø"/>
            </a:pPr>
            <a:r>
              <a:rPr lang="en-US" sz="1800" dirty="0" smtClean="0"/>
              <a:t>Use mods created by others if possible</a:t>
            </a:r>
          </a:p>
          <a:p>
            <a:pPr lvl="2">
              <a:buFont typeface="Wingdings" charset="2"/>
              <a:buChar char="Ø"/>
            </a:pPr>
            <a:r>
              <a:rPr lang="en-US" sz="1800" dirty="0" smtClean="0"/>
              <a:t>Build outside of base code</a:t>
            </a:r>
          </a:p>
          <a:p>
            <a:pPr lvl="2">
              <a:buFont typeface="Wingdings" charset="2"/>
              <a:buChar char="Ø"/>
            </a:pPr>
            <a:endParaRPr lang="en-US" sz="1800" dirty="0" smtClean="0"/>
          </a:p>
          <a:p>
            <a:pPr lvl="2">
              <a:buFont typeface="Wingdings" charset="2"/>
              <a:buChar char="Ø"/>
            </a:pPr>
            <a:endParaRPr lang="en-US" sz="2800" dirty="0" smtClean="0"/>
          </a:p>
          <a:p>
            <a:pPr lvl="1">
              <a:buFont typeface="Wingdings" charset="2"/>
              <a:buChar char="Ø"/>
            </a:pPr>
            <a:endParaRPr lang="en-US" sz="2400" dirty="0" smtClean="0"/>
          </a:p>
          <a:p>
            <a:pPr>
              <a:buFont typeface="Wingdings" charset="2"/>
              <a:buChar char="Ø"/>
            </a:pP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62500" lnSpcReduction="20000"/>
          </a:bodyPr>
          <a:lstStyle/>
          <a:p>
            <a:fld id="{243A38D7-E5BC-40EB-BB82-BDEB7D12FADF}" type="slidenum">
              <a:rPr lang="en-US" smtClean="0"/>
              <a:t>15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9800" y="2514600"/>
            <a:ext cx="2756002" cy="180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2284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Implementation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6248400" cy="505936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Reporting Approach:</a:t>
            </a:r>
          </a:p>
          <a:p>
            <a:pPr lvl="1">
              <a:buFont typeface="Wingdings" charset="2"/>
              <a:buChar char="Ø"/>
            </a:pPr>
            <a:r>
              <a:rPr lang="en-US" dirty="0" smtClean="0"/>
              <a:t>Robust Business Intelligence Initiative Planned</a:t>
            </a:r>
          </a:p>
          <a:p>
            <a:pPr lvl="1">
              <a:buFont typeface="Wingdings" charset="2"/>
              <a:buChar char="Ø"/>
            </a:pPr>
            <a:r>
              <a:rPr lang="en-US" dirty="0" smtClean="0"/>
              <a:t>Use open source stopgap solution in interim</a:t>
            </a:r>
          </a:p>
          <a:p>
            <a:pPr lvl="2">
              <a:buFont typeface="Wingdings" charset="2"/>
              <a:buChar char="Ø"/>
            </a:pPr>
            <a:r>
              <a:rPr lang="en-US" sz="1600" dirty="0" err="1" smtClean="0"/>
              <a:t>JasperSoft</a:t>
            </a:r>
            <a:endParaRPr lang="en-US" sz="1600" dirty="0" smtClean="0"/>
          </a:p>
          <a:p>
            <a:pPr lvl="1">
              <a:buFont typeface="Wingdings" charset="2"/>
              <a:buChar char="Ø"/>
            </a:pPr>
            <a:r>
              <a:rPr lang="en-US" dirty="0"/>
              <a:t> </a:t>
            </a:r>
            <a:r>
              <a:rPr lang="en-US" dirty="0" smtClean="0"/>
              <a:t>Identify and Recreate Financial and Operating Reports that are actually used</a:t>
            </a:r>
          </a:p>
          <a:p>
            <a:pPr lvl="1">
              <a:buFont typeface="Wingdings" charset="2"/>
              <a:buChar char="Ø"/>
            </a:pPr>
            <a:r>
              <a:rPr lang="en-US" dirty="0" smtClean="0"/>
              <a:t>Leveraged reporting views not a data warehouse</a:t>
            </a:r>
          </a:p>
          <a:p>
            <a:pPr lvl="2">
              <a:buFont typeface="Wingdings" charset="2"/>
              <a:buChar char="Ø"/>
            </a:pPr>
            <a:r>
              <a:rPr lang="en-US" sz="1600" dirty="0" smtClean="0"/>
              <a:t>Once established simple to maintain</a:t>
            </a:r>
          </a:p>
          <a:p>
            <a:pPr lvl="2">
              <a:buFont typeface="Wingdings" charset="2"/>
              <a:buChar char="Ø"/>
            </a:pPr>
            <a:r>
              <a:rPr lang="en-US" sz="1600" dirty="0"/>
              <a:t> </a:t>
            </a:r>
            <a:r>
              <a:rPr lang="en-US" sz="1600" dirty="0" smtClean="0"/>
              <a:t>Real-time data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62500" lnSpcReduction="20000"/>
          </a:bodyPr>
          <a:lstStyle/>
          <a:p>
            <a:fld id="{243A38D7-E5BC-40EB-BB82-BDEB7D12FADF}" type="slidenum">
              <a:rPr lang="en-US" smtClean="0"/>
              <a:t>16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5600" y="4343400"/>
            <a:ext cx="2209800" cy="156186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3200" y="1143000"/>
            <a:ext cx="2263063" cy="2034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8862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Implementation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Training Approach:</a:t>
            </a:r>
          </a:p>
          <a:p>
            <a:pPr lvl="1"/>
            <a:r>
              <a:rPr lang="en-US" dirty="0" smtClean="0"/>
              <a:t>Leveraged Oracle’s UPK Training / Documentation Tool</a:t>
            </a:r>
          </a:p>
          <a:p>
            <a:pPr lvl="2"/>
            <a:r>
              <a:rPr lang="en-US" dirty="0" smtClean="0"/>
              <a:t>Built out custom tutorials for every user transaction</a:t>
            </a:r>
          </a:p>
          <a:p>
            <a:pPr lvl="2"/>
            <a:r>
              <a:rPr lang="en-US" dirty="0" smtClean="0"/>
              <a:t>Designed model of tutorials coupled with training</a:t>
            </a:r>
          </a:p>
          <a:p>
            <a:pPr lvl="1"/>
            <a:r>
              <a:rPr lang="en-US" dirty="0" smtClean="0"/>
              <a:t>Developed Training Classes for different </a:t>
            </a:r>
            <a:r>
              <a:rPr lang="en-US" dirty="0" smtClean="0"/>
              <a:t>user </a:t>
            </a:r>
            <a:r>
              <a:rPr lang="en-US" dirty="0" smtClean="0"/>
              <a:t>classes</a:t>
            </a:r>
          </a:p>
          <a:p>
            <a:pPr lvl="2"/>
            <a:r>
              <a:rPr lang="en-US" dirty="0" smtClean="0"/>
              <a:t>Business Office Superusers</a:t>
            </a:r>
          </a:p>
          <a:p>
            <a:pPr lvl="2"/>
            <a:r>
              <a:rPr lang="en-US" dirty="0" smtClean="0"/>
              <a:t>Fiscal </a:t>
            </a:r>
            <a:r>
              <a:rPr lang="en-US" dirty="0" smtClean="0"/>
              <a:t>Officers and Administrative Assistants</a:t>
            </a:r>
          </a:p>
          <a:p>
            <a:pPr lvl="2"/>
            <a:r>
              <a:rPr lang="en-US" dirty="0" smtClean="0"/>
              <a:t>Faculty and Senior Administration</a:t>
            </a:r>
          </a:p>
          <a:p>
            <a:pPr lvl="2"/>
            <a:r>
              <a:rPr lang="en-US" dirty="0" smtClean="0"/>
              <a:t>General Users</a:t>
            </a:r>
          </a:p>
          <a:p>
            <a:pPr lvl="1"/>
            <a:r>
              <a:rPr lang="en-US" dirty="0" smtClean="0"/>
              <a:t>Scheduled Two Training Phases</a:t>
            </a:r>
          </a:p>
          <a:p>
            <a:pPr lvl="2"/>
            <a:r>
              <a:rPr lang="en-US" dirty="0" smtClean="0"/>
              <a:t>At Go-Live</a:t>
            </a:r>
          </a:p>
          <a:p>
            <a:pPr lvl="2"/>
            <a:r>
              <a:rPr lang="en-US" dirty="0" smtClean="0"/>
              <a:t>At start of Fall Semester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62500" lnSpcReduction="20000"/>
          </a:bodyPr>
          <a:lstStyle/>
          <a:p>
            <a:fld id="{243A38D7-E5BC-40EB-BB82-BDEB7D12FADF}" type="slidenum">
              <a:rPr lang="en-US" smtClean="0"/>
              <a:t>17</a:t>
            </a:fld>
            <a:endParaRPr lang="en-US"/>
          </a:p>
        </p:txBody>
      </p:sp>
      <p:pic>
        <p:nvPicPr>
          <p:cNvPr id="4099" name="Picture 3" descr="C:\Users\Marissa\AppData\Local\Microsoft\Windows\Temporary Internet Files\Content.IE5\LL2IW14J\MP900439436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985120"/>
            <a:ext cx="3124200" cy="2027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01628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283" y="0"/>
            <a:ext cx="8382000" cy="914400"/>
          </a:xfrm>
        </p:spPr>
        <p:txBody>
          <a:bodyPr/>
          <a:lstStyle/>
          <a:p>
            <a:r>
              <a:rPr lang="en-US" dirty="0" smtClean="0"/>
              <a:t>KFS </a:t>
            </a:r>
            <a:r>
              <a:rPr lang="en-US" dirty="0" smtClean="0"/>
              <a:t>Project </a:t>
            </a:r>
            <a:r>
              <a:rPr lang="en-US" dirty="0" smtClean="0"/>
              <a:t>Timing – Summary 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295400"/>
            <a:ext cx="8686800" cy="3124200"/>
          </a:xfrm>
        </p:spPr>
        <p:txBody>
          <a:bodyPr>
            <a:noAutofit/>
          </a:bodyPr>
          <a:lstStyle/>
          <a:p>
            <a:pPr>
              <a:buFont typeface="Wingdings" charset="2"/>
              <a:buChar char="§"/>
            </a:pPr>
            <a:r>
              <a:rPr lang="en-US" sz="2800" dirty="0" smtClean="0"/>
              <a:t> Board Mandate – Fall 2010</a:t>
            </a:r>
          </a:p>
          <a:p>
            <a:pPr>
              <a:buFont typeface="Wingdings" charset="2"/>
              <a:buChar char="§"/>
            </a:pPr>
            <a:r>
              <a:rPr lang="en-US" sz="2800" dirty="0" smtClean="0"/>
              <a:t> KFS selected July 2011 – unanimous choice</a:t>
            </a:r>
          </a:p>
          <a:p>
            <a:pPr>
              <a:buFont typeface="Wingdings" charset="2"/>
              <a:buChar char="§"/>
            </a:pPr>
            <a:r>
              <a:rPr lang="en-US" sz="2800" dirty="0" smtClean="0"/>
              <a:t> Project Kickoff in September 2011</a:t>
            </a:r>
          </a:p>
          <a:p>
            <a:pPr>
              <a:buFont typeface="Wingdings" charset="2"/>
              <a:buChar char="§"/>
            </a:pPr>
            <a:r>
              <a:rPr lang="en-US" sz="2800" dirty="0" smtClean="0"/>
              <a:t> Project Planning Phase Completed Nov. 23, 2011</a:t>
            </a:r>
          </a:p>
          <a:p>
            <a:pPr>
              <a:buFont typeface="Wingdings" charset="2"/>
              <a:buChar char="§"/>
            </a:pPr>
            <a:r>
              <a:rPr lang="en-US" sz="2800" dirty="0" smtClean="0"/>
              <a:t> Training for all users in June, 2012</a:t>
            </a:r>
          </a:p>
          <a:p>
            <a:pPr>
              <a:buFont typeface="Wingdings" charset="2"/>
              <a:buChar char="§"/>
            </a:pPr>
            <a:r>
              <a:rPr lang="en-US" sz="2800" dirty="0" smtClean="0"/>
              <a:t> Project Go-Live </a:t>
            </a:r>
            <a:r>
              <a:rPr lang="en-US" sz="2800" b="1" dirty="0" smtClean="0"/>
              <a:t>July, 2012 – On Time, On Budget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62500" lnSpcReduction="20000"/>
          </a:bodyPr>
          <a:lstStyle/>
          <a:p>
            <a:fld id="{13B24CEC-0B75-4E45-AA81-9BE64DCCF88D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419600"/>
            <a:ext cx="8305800" cy="1019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ontent Placeholder 1"/>
          <p:cNvSpPr txBox="1">
            <a:spLocks/>
          </p:cNvSpPr>
          <p:nvPr/>
        </p:nvSpPr>
        <p:spPr>
          <a:xfrm>
            <a:off x="228600" y="5486400"/>
            <a:ext cx="8686800" cy="762000"/>
          </a:xfrm>
          <a:prstGeom prst="rect">
            <a:avLst/>
          </a:prstGeom>
        </p:spPr>
        <p:txBody>
          <a:bodyPr>
            <a:noAutofit/>
          </a:bodyPr>
          <a:lstStyle>
            <a:lvl1pPr marL="111125" indent="-111125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635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charset="2"/>
              <a:buChar char="§"/>
            </a:pPr>
            <a:r>
              <a:rPr lang="en-US" sz="2800" dirty="0" smtClean="0"/>
              <a:t> Currently Evaluating Follow-on Phases</a:t>
            </a:r>
          </a:p>
        </p:txBody>
      </p:sp>
    </p:spTree>
    <p:extLst>
      <p:ext uri="{BB962C8B-B14F-4D97-AF65-F5344CB8AC3E}">
        <p14:creationId xmlns:p14="http://schemas.microsoft.com/office/powerpoint/2010/main" val="534736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7391400" cy="685800"/>
          </a:xfrm>
        </p:spPr>
        <p:txBody>
          <a:bodyPr/>
          <a:lstStyle/>
          <a:p>
            <a:r>
              <a:rPr lang="en-US" sz="3200" b="1" dirty="0" smtClean="0"/>
              <a:t>Recommendations </a:t>
            </a:r>
            <a:r>
              <a:rPr lang="en-US" sz="3200" b="1" dirty="0" smtClean="0"/>
              <a:t>for Smaller Institutions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 </a:t>
            </a:r>
            <a:r>
              <a:rPr lang="en-US" sz="2800" dirty="0" smtClean="0"/>
              <a:t>Start with Institutional Buy-In</a:t>
            </a:r>
          </a:p>
          <a:p>
            <a:r>
              <a:rPr lang="en-US" sz="2800" dirty="0"/>
              <a:t> </a:t>
            </a:r>
            <a:r>
              <a:rPr lang="en-US" sz="2800" dirty="0" smtClean="0"/>
              <a:t>Keep Scope Manageable</a:t>
            </a:r>
          </a:p>
          <a:p>
            <a:pPr lvl="1"/>
            <a:r>
              <a:rPr lang="en-US" sz="2400" dirty="0"/>
              <a:t> </a:t>
            </a:r>
            <a:r>
              <a:rPr lang="en-US" sz="2400" dirty="0" smtClean="0"/>
              <a:t>Phased modules </a:t>
            </a:r>
            <a:r>
              <a:rPr lang="en-US" sz="2400" dirty="0" smtClean="0"/>
              <a:t>as appropriate</a:t>
            </a:r>
          </a:p>
          <a:p>
            <a:r>
              <a:rPr lang="en-US" sz="2800" dirty="0" smtClean="0"/>
              <a:t> Partner with Knowledgeable AND Flexible Firm</a:t>
            </a:r>
          </a:p>
          <a:p>
            <a:r>
              <a:rPr lang="en-US" sz="2800" dirty="0"/>
              <a:t> </a:t>
            </a:r>
            <a:r>
              <a:rPr lang="en-US" sz="2800" dirty="0" smtClean="0"/>
              <a:t>Change Processes not Software</a:t>
            </a:r>
          </a:p>
          <a:p>
            <a:pPr lvl="1"/>
            <a:r>
              <a:rPr lang="en-US" sz="2400" dirty="0"/>
              <a:t> </a:t>
            </a:r>
            <a:r>
              <a:rPr lang="en-US" sz="2400" dirty="0" smtClean="0"/>
              <a:t>Leverage best practices in software</a:t>
            </a:r>
          </a:p>
          <a:p>
            <a:r>
              <a:rPr lang="en-US" sz="2800" dirty="0" smtClean="0"/>
              <a:t> Keep it Simple</a:t>
            </a:r>
          </a:p>
          <a:p>
            <a:pPr lvl="1"/>
            <a:r>
              <a:rPr lang="en-US" sz="2400" dirty="0" smtClean="0"/>
              <a:t>Organization Structure</a:t>
            </a:r>
          </a:p>
          <a:p>
            <a:pPr lvl="1"/>
            <a:r>
              <a:rPr lang="en-US" sz="2400" dirty="0"/>
              <a:t> </a:t>
            </a:r>
            <a:r>
              <a:rPr lang="en-US" sz="2400" dirty="0" smtClean="0"/>
              <a:t>Workflow</a:t>
            </a:r>
          </a:p>
          <a:p>
            <a:pPr lvl="1"/>
            <a:r>
              <a:rPr lang="en-US" sz="2400" dirty="0"/>
              <a:t> </a:t>
            </a:r>
            <a:r>
              <a:rPr lang="en-US" sz="2400" dirty="0" smtClean="0"/>
              <a:t>Functionality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62500" lnSpcReduction="20000"/>
          </a:bodyPr>
          <a:lstStyle/>
          <a:p>
            <a:fld id="{243A38D7-E5BC-40EB-BB82-BDEB7D12FAD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3184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	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341437"/>
            <a:ext cx="8229600" cy="5059363"/>
          </a:xfrm>
        </p:spPr>
        <p:txBody>
          <a:bodyPr>
            <a:normAutofit/>
          </a:bodyPr>
          <a:lstStyle/>
          <a:p>
            <a:r>
              <a:rPr lang="en-US" dirty="0" smtClean="0"/>
              <a:t> Haverford College</a:t>
            </a:r>
          </a:p>
          <a:p>
            <a:r>
              <a:rPr lang="en-US" dirty="0" smtClean="0"/>
              <a:t> The Mandate</a:t>
            </a:r>
          </a:p>
          <a:p>
            <a:r>
              <a:rPr lang="en-US" dirty="0" smtClean="0"/>
              <a:t> Why Kuali</a:t>
            </a:r>
            <a:r>
              <a:rPr lang="en-US" dirty="0"/>
              <a:t> </a:t>
            </a:r>
            <a:r>
              <a:rPr lang="en-US" dirty="0" smtClean="0"/>
              <a:t>Financial System ?</a:t>
            </a:r>
          </a:p>
          <a:p>
            <a:r>
              <a:rPr lang="en-US" dirty="0"/>
              <a:t> </a:t>
            </a:r>
            <a:r>
              <a:rPr lang="en-US" dirty="0" smtClean="0"/>
              <a:t>Implementation </a:t>
            </a:r>
            <a:r>
              <a:rPr lang="en-US" dirty="0" smtClean="0"/>
              <a:t>Approach</a:t>
            </a:r>
          </a:p>
          <a:p>
            <a:r>
              <a:rPr lang="en-US" dirty="0"/>
              <a:t> </a:t>
            </a:r>
            <a:r>
              <a:rPr lang="en-US" dirty="0" smtClean="0"/>
              <a:t>Project Timing and Results</a:t>
            </a:r>
            <a:endParaRPr lang="en-US" dirty="0" smtClean="0"/>
          </a:p>
          <a:p>
            <a:r>
              <a:rPr lang="en-US" dirty="0" smtClean="0"/>
              <a:t> Recommendations </a:t>
            </a:r>
            <a:r>
              <a:rPr lang="en-US" dirty="0" smtClean="0"/>
              <a:t>for Smaller Institutions</a:t>
            </a:r>
          </a:p>
          <a:p>
            <a:endParaRPr lang="en-US" dirty="0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A38D7-E5BC-40EB-BB82-BDEB7D12FAD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5403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7391400" cy="685800"/>
          </a:xfrm>
        </p:spPr>
        <p:txBody>
          <a:bodyPr/>
          <a:lstStyle/>
          <a:p>
            <a:r>
              <a:rPr lang="en-US" sz="3200" b="1" dirty="0" smtClean="0"/>
              <a:t>Recommendations </a:t>
            </a:r>
            <a:r>
              <a:rPr lang="en-US" sz="3200" b="1" dirty="0" smtClean="0"/>
              <a:t>for Smaller Institutions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 Don’t Reinvent the Wheel</a:t>
            </a:r>
          </a:p>
          <a:p>
            <a:pPr lvl="1"/>
            <a:r>
              <a:rPr lang="en-US" sz="2400" dirty="0"/>
              <a:t> </a:t>
            </a:r>
            <a:r>
              <a:rPr lang="en-US" sz="2400" dirty="0" smtClean="0"/>
              <a:t>Leverage the Kuali Community</a:t>
            </a:r>
          </a:p>
          <a:p>
            <a:r>
              <a:rPr lang="en-US" sz="2800" dirty="0"/>
              <a:t> Communicate Well in Advance</a:t>
            </a:r>
          </a:p>
          <a:p>
            <a:pPr lvl="1"/>
            <a:r>
              <a:rPr lang="en-US" sz="2400" dirty="0"/>
              <a:t> Especially Changes to who does what</a:t>
            </a:r>
          </a:p>
          <a:p>
            <a:r>
              <a:rPr lang="en-US" sz="2800" dirty="0" smtClean="0"/>
              <a:t> Don’t Give Reporting Short Shift</a:t>
            </a:r>
          </a:p>
          <a:p>
            <a:r>
              <a:rPr lang="en-US" sz="2800" dirty="0"/>
              <a:t> </a:t>
            </a:r>
            <a:r>
              <a:rPr lang="en-US" sz="2800" dirty="0" smtClean="0"/>
              <a:t>Train in Focused Bursts</a:t>
            </a:r>
          </a:p>
          <a:p>
            <a:endParaRPr lang="en-US" sz="2800" dirty="0" smtClean="0"/>
          </a:p>
          <a:p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62500" lnSpcReduction="20000"/>
          </a:bodyPr>
          <a:lstStyle/>
          <a:p>
            <a:fld id="{243A38D7-E5BC-40EB-BB82-BDEB7D12FAD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0323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62500" lnSpcReduction="20000"/>
          </a:bodyPr>
          <a:lstStyle/>
          <a:p>
            <a:fld id="{243A38D7-E5BC-40EB-BB82-BDEB7D12FADF}" type="slidenum">
              <a:rPr lang="en-US" smtClean="0"/>
              <a:t>21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209800" y="2209800"/>
            <a:ext cx="5105400" cy="19812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b="1" i="1" dirty="0" smtClean="0"/>
              <a:t>Thank You !</a:t>
            </a:r>
            <a:endParaRPr lang="en-US" sz="6000" b="1" i="1" dirty="0"/>
          </a:p>
        </p:txBody>
      </p:sp>
    </p:spTree>
    <p:extLst>
      <p:ext uri="{BB962C8B-B14F-4D97-AF65-F5344CB8AC3E}">
        <p14:creationId xmlns:p14="http://schemas.microsoft.com/office/powerpoint/2010/main" val="29732564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Straight Connector 18"/>
          <p:cNvCxnSpPr/>
          <p:nvPr/>
        </p:nvCxnSpPr>
        <p:spPr>
          <a:xfrm>
            <a:off x="-152400" y="914400"/>
            <a:ext cx="7924800" cy="0"/>
          </a:xfrm>
          <a:prstGeom prst="line">
            <a:avLst/>
          </a:prstGeom>
          <a:ln w="79375">
            <a:solidFill>
              <a:srgbClr val="0A3D4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Content Placeholder 30"/>
          <p:cNvSpPr>
            <a:spLocks noGrp="1"/>
          </p:cNvSpPr>
          <p:nvPr>
            <p:ph sz="half" idx="1"/>
          </p:nvPr>
        </p:nvSpPr>
        <p:spPr>
          <a:xfrm>
            <a:off x="4267200" y="1295400"/>
            <a:ext cx="4572000" cy="5105400"/>
          </a:xfrm>
        </p:spPr>
        <p:txBody>
          <a:bodyPr>
            <a:normAutofit/>
          </a:bodyPr>
          <a:lstStyle/>
          <a:p>
            <a:r>
              <a:rPr lang="en-US" dirty="0" smtClean="0"/>
              <a:t>Leading Liberal Arts College</a:t>
            </a:r>
          </a:p>
          <a:p>
            <a:r>
              <a:rPr lang="en-US" dirty="0" smtClean="0"/>
              <a:t>Founded on Quaker Values</a:t>
            </a:r>
          </a:p>
          <a:p>
            <a:r>
              <a:rPr lang="en-US" dirty="0" smtClean="0"/>
              <a:t>One of the Oldest Honor Codes </a:t>
            </a:r>
          </a:p>
          <a:p>
            <a:r>
              <a:rPr lang="en-US" dirty="0" smtClean="0"/>
              <a:t>Profile</a:t>
            </a:r>
          </a:p>
          <a:p>
            <a:pPr marL="339725" lvl="1" indent="0">
              <a:buNone/>
            </a:pPr>
            <a:r>
              <a:rPr lang="en-US" dirty="0"/>
              <a:t> </a:t>
            </a:r>
            <a:r>
              <a:rPr lang="en-US" dirty="0" smtClean="0"/>
              <a:t>  Student Body of 1,200 </a:t>
            </a:r>
          </a:p>
          <a:p>
            <a:pPr lvl="1"/>
            <a:r>
              <a:rPr lang="en-US" dirty="0" smtClean="0"/>
              <a:t>150 Faculty</a:t>
            </a:r>
          </a:p>
          <a:p>
            <a:pPr lvl="1"/>
            <a:r>
              <a:rPr lang="en-US" dirty="0" smtClean="0"/>
              <a:t>500 Staff Members</a:t>
            </a:r>
          </a:p>
          <a:p>
            <a:pPr lvl="1"/>
            <a:r>
              <a:rPr lang="en-US" dirty="0" smtClean="0"/>
              <a:t>24 Total IT Staff</a:t>
            </a:r>
          </a:p>
          <a:p>
            <a:pPr lvl="1"/>
            <a:r>
              <a:rPr lang="en-US" dirty="0" smtClean="0"/>
              <a:t>$3.8MM IT Budget</a:t>
            </a:r>
          </a:p>
        </p:txBody>
      </p:sp>
      <p:sp>
        <p:nvSpPr>
          <p:cNvPr id="47" name="Slide Number Placeholder 4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243A38D7-E5BC-40EB-BB82-BDEB7D12FADF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48" name="Title 4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Haverford College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43000"/>
            <a:ext cx="4191000" cy="48597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2800" y="-76200"/>
            <a:ext cx="1981200" cy="953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5053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Mandate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charset="2"/>
              <a:buChar char="Ø"/>
            </a:pPr>
            <a:r>
              <a:rPr lang="en-US" dirty="0" smtClean="0"/>
              <a:t> Thirty-year old legacy administrative systems</a:t>
            </a:r>
          </a:p>
          <a:p>
            <a:pPr>
              <a:buFont typeface="Wingdings" charset="2"/>
              <a:buChar char="Ø"/>
            </a:pPr>
            <a:r>
              <a:rPr lang="en-US" dirty="0"/>
              <a:t> </a:t>
            </a:r>
            <a:r>
              <a:rPr lang="en-US" dirty="0" smtClean="0"/>
              <a:t>Financial “module” no longer meets accounting needs, user desires, or audit requirements</a:t>
            </a:r>
          </a:p>
          <a:p>
            <a:pPr>
              <a:buFont typeface="Wingdings" charset="2"/>
              <a:buChar char="Ø"/>
            </a:pPr>
            <a:r>
              <a:rPr lang="en-US" dirty="0"/>
              <a:t> </a:t>
            </a:r>
            <a:r>
              <a:rPr lang="en-US" dirty="0" smtClean="0"/>
              <a:t>Chart of Accounts as old and fragile as the system</a:t>
            </a:r>
          </a:p>
          <a:p>
            <a:pPr>
              <a:buFont typeface="Wingdings" charset="2"/>
              <a:buChar char="Ø"/>
            </a:pPr>
            <a:r>
              <a:rPr lang="en-US" dirty="0"/>
              <a:t> </a:t>
            </a:r>
            <a:r>
              <a:rPr lang="en-US" dirty="0" smtClean="0"/>
              <a:t> Board Mandate – Replace by start of FY13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A38D7-E5BC-40EB-BB82-BDEB7D12FAD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4383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243A38D7-E5BC-40EB-BB82-BDEB7D12FADF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914400" y="838200"/>
            <a:ext cx="7010400" cy="3352800"/>
          </a:xfrm>
        </p:spPr>
        <p:txBody>
          <a:bodyPr>
            <a:noAutofit/>
          </a:bodyPr>
          <a:lstStyle/>
          <a:p>
            <a:pPr algn="ctr"/>
            <a:r>
              <a:rPr lang="en-US" sz="4000" dirty="0"/>
              <a:t>“…university leaders desperately need</a:t>
            </a:r>
            <a:br>
              <a:rPr lang="en-US" sz="4000" dirty="0"/>
            </a:br>
            <a:r>
              <a:rPr lang="en-US" sz="4000" dirty="0"/>
              <a:t>To transform how colleges do business,”</a:t>
            </a:r>
            <a:br>
              <a:rPr lang="en-US" sz="4000" dirty="0"/>
            </a:br>
            <a:r>
              <a:rPr lang="en-US" sz="4000" dirty="0"/>
              <a:t>Jeff </a:t>
            </a:r>
            <a:r>
              <a:rPr lang="en-US" sz="4000" dirty="0" err="1"/>
              <a:t>Selingo</a:t>
            </a:r>
            <a:r>
              <a:rPr lang="en-US" sz="4000" dirty="0"/>
              <a:t>, June 25, 2012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5105400"/>
            <a:ext cx="5816600" cy="825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2800" y="-36194"/>
            <a:ext cx="1981200" cy="953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8973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A38D7-E5BC-40EB-BB82-BDEB7D12FADF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914400" y="838200"/>
            <a:ext cx="7010400" cy="3352800"/>
          </a:xfrm>
        </p:spPr>
        <p:txBody>
          <a:bodyPr>
            <a:noAutofit/>
          </a:bodyPr>
          <a:lstStyle/>
          <a:p>
            <a:pPr algn="ctr"/>
            <a:r>
              <a:rPr lang="en-US" sz="4400" dirty="0"/>
              <a:t>“Slowly, as Student Debt Rises,</a:t>
            </a:r>
            <a:br>
              <a:rPr lang="en-US" sz="4400" dirty="0"/>
            </a:br>
            <a:r>
              <a:rPr lang="en-US" sz="4400" dirty="0"/>
              <a:t>Colleges Confront Costs,” Andrew</a:t>
            </a:r>
            <a:br>
              <a:rPr lang="en-US" sz="4400" dirty="0"/>
            </a:br>
            <a:r>
              <a:rPr lang="en-US" sz="4400" dirty="0"/>
              <a:t>Martin, May 14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800" y="4968897"/>
            <a:ext cx="3810000" cy="97470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2800" y="0"/>
            <a:ext cx="1981200" cy="953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4831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243A38D7-E5BC-40EB-BB82-BDEB7D12FADF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53000"/>
            <a:ext cx="8458200" cy="685800"/>
          </a:xfrm>
        </p:spPr>
        <p:txBody>
          <a:bodyPr>
            <a:noAutofit/>
          </a:bodyPr>
          <a:lstStyle/>
          <a:p>
            <a:pPr algn="ctr"/>
            <a:r>
              <a:rPr lang="en-US" sz="3200" dirty="0"/>
              <a:t>The </a:t>
            </a:r>
            <a:r>
              <a:rPr lang="en-US" sz="3200" dirty="0" smtClean="0"/>
              <a:t>Small School “Project Management Square”</a:t>
            </a:r>
            <a:endParaRPr lang="en-US" sz="3200" dirty="0"/>
          </a:p>
        </p:txBody>
      </p:sp>
      <p:sp>
        <p:nvSpPr>
          <p:cNvPr id="53" name="AutoShape 4"/>
          <p:cNvSpPr>
            <a:spLocks noChangeArrowheads="1"/>
          </p:cNvSpPr>
          <p:nvPr/>
        </p:nvSpPr>
        <p:spPr bwMode="auto">
          <a:xfrm>
            <a:off x="3886200" y="1676400"/>
            <a:ext cx="2057400" cy="1905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4" name="Text Box 5"/>
          <p:cNvSpPr txBox="1">
            <a:spLocks noChangeArrowheads="1"/>
          </p:cNvSpPr>
          <p:nvPr/>
        </p:nvSpPr>
        <p:spPr bwMode="auto">
          <a:xfrm>
            <a:off x="5791200" y="3581400"/>
            <a:ext cx="57464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$$$</a:t>
            </a:r>
          </a:p>
        </p:txBody>
      </p:sp>
      <p:sp>
        <p:nvSpPr>
          <p:cNvPr id="55" name="Text Box 6"/>
          <p:cNvSpPr txBox="1">
            <a:spLocks noChangeArrowheads="1"/>
          </p:cNvSpPr>
          <p:nvPr/>
        </p:nvSpPr>
        <p:spPr bwMode="auto">
          <a:xfrm>
            <a:off x="3276600" y="1295400"/>
            <a:ext cx="80858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/>
              <a:t>Scope</a:t>
            </a:r>
            <a:endParaRPr lang="en-US" sz="2000" dirty="0"/>
          </a:p>
        </p:txBody>
      </p:sp>
      <p:sp>
        <p:nvSpPr>
          <p:cNvPr id="56" name="Text Box 7"/>
          <p:cNvSpPr txBox="1">
            <a:spLocks noChangeArrowheads="1"/>
          </p:cNvSpPr>
          <p:nvPr/>
        </p:nvSpPr>
        <p:spPr bwMode="auto">
          <a:xfrm>
            <a:off x="152400" y="3581400"/>
            <a:ext cx="70100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Time</a:t>
            </a:r>
          </a:p>
        </p:txBody>
      </p:sp>
      <p:sp>
        <p:nvSpPr>
          <p:cNvPr id="57" name="Text Box 8"/>
          <p:cNvSpPr txBox="1">
            <a:spLocks noChangeArrowheads="1"/>
          </p:cNvSpPr>
          <p:nvPr/>
        </p:nvSpPr>
        <p:spPr bwMode="auto">
          <a:xfrm>
            <a:off x="6553200" y="1752600"/>
            <a:ext cx="22860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 smtClean="0"/>
              <a:t>The traditional three </a:t>
            </a:r>
          </a:p>
          <a:p>
            <a:r>
              <a:rPr lang="en-US" b="1" dirty="0" smtClean="0"/>
              <a:t>legged stool is informed by the need and opportunity</a:t>
            </a:r>
          </a:p>
          <a:p>
            <a:r>
              <a:rPr lang="en-US" b="1" dirty="0" smtClean="0"/>
              <a:t>for collaboration</a:t>
            </a:r>
            <a:endParaRPr lang="en-US" b="1" dirty="0"/>
          </a:p>
        </p:txBody>
      </p:sp>
      <p:sp>
        <p:nvSpPr>
          <p:cNvPr id="58" name="Text Box 6"/>
          <p:cNvSpPr txBox="1">
            <a:spLocks noChangeArrowheads="1"/>
          </p:cNvSpPr>
          <p:nvPr/>
        </p:nvSpPr>
        <p:spPr bwMode="auto">
          <a:xfrm>
            <a:off x="5334000" y="1295400"/>
            <a:ext cx="145165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/>
              <a:t>Collaboration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2800" y="-36194"/>
            <a:ext cx="1981200" cy="953453"/>
          </a:xfrm>
          <a:prstGeom prst="rect">
            <a:avLst/>
          </a:prstGeom>
        </p:spPr>
      </p:pic>
      <p:sp>
        <p:nvSpPr>
          <p:cNvPr id="2" name="Isosceles Triangle 1"/>
          <p:cNvSpPr/>
          <p:nvPr/>
        </p:nvSpPr>
        <p:spPr>
          <a:xfrm>
            <a:off x="228600" y="1752600"/>
            <a:ext cx="2209800" cy="1752600"/>
          </a:xfrm>
          <a:prstGeom prst="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914400" y="1295400"/>
            <a:ext cx="92672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smtClean="0"/>
              <a:t>Scope</a:t>
            </a:r>
            <a:endParaRPr lang="en-US" sz="2000" dirty="0"/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2133600" y="3581400"/>
            <a:ext cx="57464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$$$</a:t>
            </a:r>
          </a:p>
        </p:txBody>
      </p:sp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3962400" y="3581400"/>
            <a:ext cx="70100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Time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2286000" y="2590800"/>
            <a:ext cx="12954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68267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Straight Connector 18"/>
          <p:cNvCxnSpPr/>
          <p:nvPr/>
        </p:nvCxnSpPr>
        <p:spPr>
          <a:xfrm>
            <a:off x="-152400" y="914400"/>
            <a:ext cx="7924800" cy="0"/>
          </a:xfrm>
          <a:prstGeom prst="line">
            <a:avLst/>
          </a:prstGeom>
          <a:ln w="79375">
            <a:solidFill>
              <a:srgbClr val="0A3D4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ontent Placeholder 2"/>
          <p:cNvSpPr>
            <a:spLocks noGrp="1"/>
          </p:cNvSpPr>
          <p:nvPr>
            <p:ph sz="half" idx="1"/>
          </p:nvPr>
        </p:nvSpPr>
        <p:spPr>
          <a:xfrm>
            <a:off x="19631" y="990600"/>
            <a:ext cx="6838369" cy="5638800"/>
          </a:xfrm>
        </p:spPr>
        <p:txBody>
          <a:bodyPr>
            <a:noAutofit/>
          </a:bodyPr>
          <a:lstStyle/>
          <a:p>
            <a:pPr>
              <a:buFont typeface="Wingdings" charset="2"/>
              <a:buChar char="Ø"/>
            </a:pPr>
            <a:r>
              <a:rPr lang="en-US" dirty="0" smtClean="0">
                <a:solidFill>
                  <a:schemeClr val="tx1"/>
                </a:solidFill>
              </a:rPr>
              <a:t>Choose Robust, Accessible Financial System</a:t>
            </a:r>
            <a:endParaRPr lang="en-US" sz="2400" dirty="0" smtClean="0">
              <a:solidFill>
                <a:schemeClr val="tx1"/>
              </a:solidFill>
            </a:endParaRPr>
          </a:p>
          <a:p>
            <a:pPr>
              <a:buFont typeface="Wingdings" charset="2"/>
              <a:buChar char="Ø"/>
            </a:pPr>
            <a:endParaRPr lang="en-US" sz="1100" dirty="0">
              <a:solidFill>
                <a:schemeClr val="tx1"/>
              </a:solidFill>
            </a:endParaRPr>
          </a:p>
          <a:p>
            <a:pPr>
              <a:buFont typeface="Wingdings" charset="2"/>
              <a:buChar char="Ø"/>
            </a:pPr>
            <a:r>
              <a:rPr lang="en-US" dirty="0" smtClean="0">
                <a:solidFill>
                  <a:schemeClr val="tx1"/>
                </a:solidFill>
              </a:rPr>
              <a:t>Continue internal trend toward adopting open source products</a:t>
            </a:r>
          </a:p>
          <a:p>
            <a:pPr>
              <a:buFont typeface="Wingdings" charset="2"/>
              <a:buChar char="Ø"/>
            </a:pPr>
            <a:r>
              <a:rPr lang="en-US" dirty="0" smtClean="0">
                <a:solidFill>
                  <a:schemeClr val="tx1"/>
                </a:solidFill>
              </a:rPr>
              <a:t>Leverage open source to provide high value solution with low TCO</a:t>
            </a:r>
            <a:endParaRPr lang="en-US" sz="2400" dirty="0" smtClean="0">
              <a:solidFill>
                <a:schemeClr val="tx1"/>
              </a:solidFill>
            </a:endParaRPr>
          </a:p>
          <a:p>
            <a:pPr>
              <a:buFont typeface="Wingdings" charset="2"/>
              <a:buChar char="Ø"/>
            </a:pPr>
            <a:endParaRPr lang="en-US" sz="1100" dirty="0">
              <a:solidFill>
                <a:schemeClr val="tx1"/>
              </a:solidFill>
            </a:endParaRPr>
          </a:p>
          <a:p>
            <a:pPr>
              <a:buFont typeface="Wingdings" charset="2"/>
              <a:buChar char="Ø"/>
            </a:pPr>
            <a:r>
              <a:rPr lang="en-US" dirty="0" smtClean="0">
                <a:solidFill>
                  <a:schemeClr val="tx1"/>
                </a:solidFill>
              </a:rPr>
              <a:t>Leverage board mandate and presidential leadership to acquire necessary startup funds and institutional buy-in</a:t>
            </a:r>
          </a:p>
          <a:p>
            <a:pPr>
              <a:buFont typeface="Wingdings" charset="2"/>
              <a:buChar char="Ø"/>
            </a:pPr>
            <a:r>
              <a:rPr lang="en-US" dirty="0" smtClean="0">
                <a:solidFill>
                  <a:schemeClr val="tx1"/>
                </a:solidFill>
              </a:rPr>
              <a:t>Control scope to enable 9 month implementation</a:t>
            </a:r>
          </a:p>
        </p:txBody>
      </p:sp>
      <p:sp>
        <p:nvSpPr>
          <p:cNvPr id="47" name="Slide Number Placeholder 4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243A38D7-E5BC-40EB-BB82-BDEB7D12FADF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11" name="Title 3"/>
          <p:cNvSpPr>
            <a:spLocks noGrp="1"/>
          </p:cNvSpPr>
          <p:nvPr>
            <p:ph type="title"/>
          </p:nvPr>
        </p:nvSpPr>
        <p:spPr>
          <a:xfrm>
            <a:off x="381000" y="76200"/>
            <a:ext cx="7391400" cy="685800"/>
          </a:xfrm>
        </p:spPr>
        <p:txBody>
          <a:bodyPr>
            <a:normAutofit fontScale="90000"/>
          </a:bodyPr>
          <a:lstStyle/>
          <a:p>
            <a:r>
              <a:rPr lang="en-US" dirty="0"/>
              <a:t>How </a:t>
            </a:r>
            <a:r>
              <a:rPr lang="en-US" dirty="0" smtClean="0"/>
              <a:t>Might an Institution React</a:t>
            </a:r>
            <a:r>
              <a:rPr lang="en-US" dirty="0"/>
              <a:t>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093980" y="396421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0" y="1600200"/>
            <a:ext cx="2158999" cy="304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2800" y="-36194"/>
            <a:ext cx="1981200" cy="953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268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243A38D7-E5BC-40EB-BB82-BDEB7D12FADF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914400" y="457200"/>
            <a:ext cx="7315200" cy="3352800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/>
              <a:t>Robust Tier 1 Commercial</a:t>
            </a:r>
            <a:br>
              <a:rPr lang="en-US" sz="3600" dirty="0" smtClean="0"/>
            </a:br>
            <a:r>
              <a:rPr lang="en-US" sz="3600" dirty="0" smtClean="0"/>
              <a:t>vs.</a:t>
            </a:r>
            <a:br>
              <a:rPr lang="en-US" sz="3600" dirty="0" smtClean="0"/>
            </a:br>
            <a:r>
              <a:rPr lang="en-US" sz="3600" dirty="0" smtClean="0"/>
              <a:t>Inexpensive but Limited Commercial</a:t>
            </a:r>
            <a:br>
              <a:rPr lang="en-US" sz="3600" dirty="0" smtClean="0"/>
            </a:br>
            <a:r>
              <a:rPr lang="en-US" sz="3600" dirty="0" smtClean="0"/>
              <a:t>vs.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 smtClean="0"/>
              <a:t>Robust Evolving Community Source </a:t>
            </a:r>
            <a:endParaRPr lang="en-US" sz="3600" dirty="0"/>
          </a:p>
        </p:txBody>
      </p:sp>
      <p:sp>
        <p:nvSpPr>
          <p:cNvPr id="5" name="Title 16"/>
          <p:cNvSpPr txBox="1">
            <a:spLocks/>
          </p:cNvSpPr>
          <p:nvPr/>
        </p:nvSpPr>
        <p:spPr>
          <a:xfrm>
            <a:off x="762000" y="5029200"/>
            <a:ext cx="7772400" cy="83820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Autofit/>
          </a:bodyPr>
          <a:lstStyle>
            <a:lvl1pPr marL="0"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2000" b="1" kern="1200" spc="100">
                <a:solidFill>
                  <a:srgbClr val="78121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pperplate Gothic Light" pitchFamily="34" charset="0"/>
                <a:ea typeface="+mn-ea"/>
                <a:cs typeface="Aharoni" pitchFamily="2" charset="-79"/>
              </a:defRPr>
            </a:lvl1pPr>
          </a:lstStyle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Solution:  Look to the Future</a:t>
            </a:r>
          </a:p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  Cost, Functionality, Collaboration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2800" y="-36194"/>
            <a:ext cx="1981200" cy="953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1719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637</TotalTime>
  <Words>931</Words>
  <Application>Microsoft Macintosh PowerPoint</Application>
  <PresentationFormat>On-screen Show (4:3)</PresentationFormat>
  <Paragraphs>191</Paragraphs>
  <Slides>21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Custom Design</vt:lpstr>
      <vt:lpstr>Implementing Kuali Financial System at a Small institution</vt:lpstr>
      <vt:lpstr>Agenda </vt:lpstr>
      <vt:lpstr>Haverford College</vt:lpstr>
      <vt:lpstr>The Mandate</vt:lpstr>
      <vt:lpstr>“…university leaders desperately need To transform how colleges do business,” Jeff Selingo, June 25, 2012</vt:lpstr>
      <vt:lpstr>“Slowly, as Student Debt Rises, Colleges Confront Costs,” Andrew Martin, May 14</vt:lpstr>
      <vt:lpstr>The Small School “Project Management Square”</vt:lpstr>
      <vt:lpstr>How Might an Institution React?</vt:lpstr>
      <vt:lpstr>Robust Tier 1 Commercial vs. Inexpensive but Limited Commercial vs. Robust Evolving Community Source </vt:lpstr>
      <vt:lpstr>Why Kuali ?</vt:lpstr>
      <vt:lpstr>Implementation Approach</vt:lpstr>
      <vt:lpstr>Implementation Approach</vt:lpstr>
      <vt:lpstr>Implementation Approach</vt:lpstr>
      <vt:lpstr>Implementation Approach</vt:lpstr>
      <vt:lpstr>Implementation Approach</vt:lpstr>
      <vt:lpstr>Implementation Approach</vt:lpstr>
      <vt:lpstr>Implementation Approach</vt:lpstr>
      <vt:lpstr>KFS Project Timing – Summary </vt:lpstr>
      <vt:lpstr>Recommendations for Smaller Institutions</vt:lpstr>
      <vt:lpstr>Recommendations for Smaller Institutions</vt:lpstr>
      <vt:lpstr>PowerPoint Presentation</vt:lpstr>
    </vt:vector>
  </TitlesOfParts>
  <Company>EDUCAUSE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Emily Burrows</dc:creator>
  <cp:lastModifiedBy>Spencer Golden</cp:lastModifiedBy>
  <cp:revision>20</cp:revision>
  <dcterms:created xsi:type="dcterms:W3CDTF">2012-08-20T22:08:20Z</dcterms:created>
  <dcterms:modified xsi:type="dcterms:W3CDTF">2012-11-02T19:14:48Z</dcterms:modified>
</cp:coreProperties>
</file>