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1" ContentType="image/jpeg"/>
  <Default Extension="5" ContentType="image/jpeg"/>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256" r:id="rId3"/>
    <p:sldId id="297" r:id="rId4"/>
    <p:sldId id="271" r:id="rId5"/>
    <p:sldId id="257" r:id="rId6"/>
    <p:sldId id="287" r:id="rId7"/>
    <p:sldId id="298" r:id="rId8"/>
    <p:sldId id="261" r:id="rId9"/>
    <p:sldId id="299" r:id="rId10"/>
    <p:sldId id="300" r:id="rId11"/>
    <p:sldId id="301" r:id="rId12"/>
    <p:sldId id="273" r:id="rId13"/>
    <p:sldId id="274" r:id="rId14"/>
    <p:sldId id="275" r:id="rId15"/>
    <p:sldId id="277" r:id="rId16"/>
    <p:sldId id="276" r:id="rId17"/>
    <p:sldId id="272" r:id="rId18"/>
    <p:sldId id="290" r:id="rId19"/>
    <p:sldId id="291" r:id="rId20"/>
    <p:sldId id="302" r:id="rId21"/>
    <p:sldId id="292" r:id="rId22"/>
    <p:sldId id="289" r:id="rId23"/>
    <p:sldId id="294" r:id="rId24"/>
    <p:sldId id="293" r:id="rId25"/>
    <p:sldId id="296" r:id="rId26"/>
    <p:sldId id="295" r:id="rId27"/>
    <p:sldId id="258" r:id="rId28"/>
    <p:sldId id="260" r:id="rId29"/>
    <p:sldId id="285" r:id="rId30"/>
    <p:sldId id="283" r:id="rId31"/>
    <p:sldId id="284" r:id="rId32"/>
    <p:sldId id="286" r:id="rId33"/>
    <p:sldId id="264" r:id="rId34"/>
    <p:sldId id="278" r:id="rId35"/>
    <p:sldId id="279" r:id="rId36"/>
    <p:sldId id="280" r:id="rId37"/>
    <p:sldId id="281" r:id="rId38"/>
    <p:sldId id="282" r:id="rId39"/>
    <p:sldId id="267" r:id="rId40"/>
    <p:sldId id="268" r:id="rId41"/>
    <p:sldId id="262" r:id="rId42"/>
    <p:sldId id="265" r:id="rId43"/>
    <p:sldId id="288"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518" autoAdjust="0"/>
    <p:restoredTop sz="98601" autoAdjust="0"/>
  </p:normalViewPr>
  <p:slideViewPr>
    <p:cSldViewPr>
      <p:cViewPr>
        <p:scale>
          <a:sx n="122" d="100"/>
          <a:sy n="122" d="100"/>
        </p:scale>
        <p:origin x="-72"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794" y="12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6E6F6D-26FD-43BE-BCE2-5EAD41545505}" type="datetimeFigureOut">
              <a:rPr lang="en-US" smtClean="0"/>
              <a:t>11/8/2012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59B27D-973B-4FDF-8DD0-D8F951093A4C}" type="slidenum">
              <a:rPr lang="en-US" smtClean="0"/>
              <a:t>‹#›</a:t>
            </a:fld>
            <a:endParaRPr lang="en-US" dirty="0"/>
          </a:p>
        </p:txBody>
      </p:sp>
    </p:spTree>
    <p:extLst>
      <p:ext uri="{BB962C8B-B14F-4D97-AF65-F5344CB8AC3E}">
        <p14:creationId xmlns:p14="http://schemas.microsoft.com/office/powerpoint/2010/main" val="90166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0" y="3657600"/>
            <a:ext cx="5608320" cy="4183380"/>
          </a:xfrm>
        </p:spPr>
        <p:txBody>
          <a:bodyPr/>
          <a:lstStyle/>
          <a:p>
            <a:r>
              <a:rPr lang="en-US" dirty="0" smtClean="0"/>
              <a:t>Introductions</a:t>
            </a:r>
          </a:p>
          <a:p>
            <a:endParaRPr lang="en-US" dirty="0" smtClean="0"/>
          </a:p>
          <a:p>
            <a:r>
              <a:rPr lang="en-US" dirty="0" smtClean="0"/>
              <a:t>Participate through chat.</a:t>
            </a:r>
          </a:p>
          <a:p>
            <a:r>
              <a:rPr lang="en-US" dirty="0" smtClean="0"/>
              <a:t>Couple of</a:t>
            </a:r>
            <a:r>
              <a:rPr lang="en-US" baseline="0" dirty="0" smtClean="0"/>
              <a:t> surveys</a:t>
            </a:r>
          </a:p>
          <a:p>
            <a:endParaRPr lang="en-US" baseline="0" dirty="0" smtClean="0"/>
          </a:p>
          <a:p>
            <a:r>
              <a:rPr lang="en-US" baseline="0" dirty="0" smtClean="0"/>
              <a:t>When done:</a:t>
            </a:r>
          </a:p>
          <a:p>
            <a:r>
              <a:rPr lang="en-US" baseline="0" dirty="0" smtClean="0"/>
              <a:t>You will be able find the data that leads to real information that can inform your operational (day to day) and strategic decision (quickly).    Make better business decisions from your tools.</a:t>
            </a:r>
          </a:p>
          <a:p>
            <a:endParaRPr lang="en-US" baseline="0" dirty="0" smtClean="0"/>
          </a:p>
          <a:p>
            <a:r>
              <a:rPr lang="en-US" baseline="0" dirty="0" smtClean="0"/>
              <a:t>In this session, we will share how at IU we use a Dashboard tool (homegrown) that sources data from our enterprise tools (bmc software (footprints… other name?) to enable fact-based decisions.  Smart decision allow us to align resources efficiently and enable strategic goals to become reality.</a:t>
            </a:r>
          </a:p>
          <a:p>
            <a:endParaRPr lang="en-US" baseline="0" dirty="0" smtClean="0"/>
          </a:p>
          <a:p>
            <a:r>
              <a:rPr lang="en-US" baseline="0" dirty="0" smtClean="0"/>
              <a:t>Use ITSM tools, ACD’s, software downloads, self-help Knowledge Base to make real informed decisions without drowning in data.</a:t>
            </a:r>
          </a:p>
          <a:p>
            <a:endParaRPr lang="en-US" baseline="0" dirty="0" smtClean="0"/>
          </a:p>
          <a:p>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1</a:t>
            </a:fld>
            <a:endParaRPr lang="en-US" dirty="0"/>
          </a:p>
        </p:txBody>
      </p:sp>
      <p:sp>
        <p:nvSpPr>
          <p:cNvPr id="5" name="Notes Placeholder 2"/>
          <p:cNvSpPr txBox="1">
            <a:spLocks/>
          </p:cNvSpPr>
          <p:nvPr/>
        </p:nvSpPr>
        <p:spPr>
          <a:xfrm>
            <a:off x="3581400" y="3810000"/>
            <a:ext cx="5608320" cy="4183380"/>
          </a:xfrm>
          <a:prstGeom prst="rect">
            <a:avLst/>
          </a:prstGeom>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Invite you to participate through chat.</a:t>
            </a:r>
          </a:p>
          <a:p>
            <a:endParaRPr lang="en-US" dirty="0" smtClean="0"/>
          </a:p>
          <a:p>
            <a:r>
              <a:rPr lang="en-US" dirty="0" smtClean="0"/>
              <a:t>Thank Sponsors &amp; Educause</a:t>
            </a:r>
          </a:p>
          <a:p>
            <a:endParaRPr lang="en-US" dirty="0" smtClean="0"/>
          </a:p>
          <a:p>
            <a:endParaRPr lang="en-US" dirty="0"/>
          </a:p>
          <a:p>
            <a:r>
              <a:rPr lang="en-US" dirty="0" smtClean="0"/>
              <a:t>We hope when done that you:</a:t>
            </a:r>
          </a:p>
          <a:p>
            <a:endParaRPr lang="en-US" dirty="0"/>
          </a:p>
          <a:p>
            <a:endParaRPr lang="en-US" dirty="0"/>
          </a:p>
          <a:p>
            <a:r>
              <a:rPr lang="en-US" dirty="0" smtClean="0"/>
              <a:t>Need to use  the data and tools that are  available on our campuses to make better business decisions</a:t>
            </a:r>
          </a:p>
          <a:p>
            <a:endParaRPr lang="en-US" dirty="0"/>
          </a:p>
          <a:p>
            <a:r>
              <a:rPr lang="en-US" dirty="0" smtClean="0"/>
              <a:t>In this session we will share how at IU we’ve  developed a dashboard tool to enable fact-based decision making.     Smart decisions align IT resources efficiently to enable strategic goals.</a:t>
            </a:r>
          </a:p>
          <a:p>
            <a:endParaRPr lang="en-US" dirty="0"/>
          </a:p>
          <a:p>
            <a:endParaRPr lang="en-US" dirty="0"/>
          </a:p>
          <a:p>
            <a:r>
              <a:rPr lang="en-US" dirty="0" smtClean="0"/>
              <a:t>Use Service Management solutions to make informed decisions BOTH:</a:t>
            </a:r>
          </a:p>
          <a:p>
            <a:r>
              <a:rPr lang="en-US" dirty="0" smtClean="0"/>
              <a:t>Operationally &amp; Strategically</a:t>
            </a:r>
          </a:p>
          <a:p>
            <a:endParaRPr lang="en-US" dirty="0"/>
          </a:p>
        </p:txBody>
      </p:sp>
    </p:spTree>
    <p:extLst>
      <p:ext uri="{BB962C8B-B14F-4D97-AF65-F5344CB8AC3E}">
        <p14:creationId xmlns:p14="http://schemas.microsoft.com/office/powerpoint/2010/main" val="207661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14</a:t>
            </a:fld>
            <a:endParaRPr lang="en-US" dirty="0"/>
          </a:p>
        </p:txBody>
      </p:sp>
    </p:spTree>
    <p:extLst>
      <p:ext uri="{BB962C8B-B14F-4D97-AF65-F5344CB8AC3E}">
        <p14:creationId xmlns:p14="http://schemas.microsoft.com/office/powerpoint/2010/main" val="236769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granularity adds context and produces information.  S</a:t>
            </a:r>
          </a:p>
          <a:p>
            <a:endParaRPr lang="en-US" dirty="0" smtClean="0"/>
          </a:p>
          <a:p>
            <a:r>
              <a:rPr lang="en-US" dirty="0" smtClean="0"/>
              <a:t>Sometimes</a:t>
            </a:r>
            <a:r>
              <a:rPr lang="en-US" baseline="0" dirty="0" smtClean="0"/>
              <a:t> </a:t>
            </a:r>
            <a:r>
              <a:rPr lang="en-US" dirty="0" smtClean="0"/>
              <a:t>stepping back and making sure that you are viewing the big picture enables you to</a:t>
            </a:r>
            <a:r>
              <a:rPr lang="en-US" baseline="0" dirty="0" smtClean="0"/>
              <a:t> see the whole structure and how it fits together,…..</a:t>
            </a:r>
          </a:p>
          <a:p>
            <a:endParaRPr lang="en-US" baseline="0" dirty="0" smtClean="0"/>
          </a:p>
          <a:p>
            <a:r>
              <a:rPr lang="en-US" baseline="0" dirty="0" smtClean="0"/>
              <a:t>Eyes play tricks and so does data.  Context, granularity, source, timing, quantity, but you need it.</a:t>
            </a:r>
          </a:p>
          <a:p>
            <a:endParaRPr lang="en-US" baseline="0" dirty="0" smtClean="0"/>
          </a:p>
          <a:p>
            <a:r>
              <a:rPr lang="en-US" baseline="0" dirty="0" smtClean="0"/>
              <a:t>And well, sometimes you still wonder!</a:t>
            </a:r>
          </a:p>
          <a:p>
            <a:endParaRPr lang="en-US" baseline="0" dirty="0" smtClean="0"/>
          </a:p>
          <a:p>
            <a:r>
              <a:rPr lang="en-US" baseline="0" dirty="0" smtClean="0"/>
              <a:t>You have the right questions to ask.  You know who to inform.</a:t>
            </a:r>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15</a:t>
            </a:fld>
            <a:endParaRPr lang="en-US" dirty="0"/>
          </a:p>
        </p:txBody>
      </p:sp>
    </p:spTree>
    <p:extLst>
      <p:ext uri="{BB962C8B-B14F-4D97-AF65-F5344CB8AC3E}">
        <p14:creationId xmlns:p14="http://schemas.microsoft.com/office/powerpoint/2010/main" val="167540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the data have the </a:t>
            </a:r>
            <a:r>
              <a:rPr lang="en-US" dirty="0" smtClean="0"/>
              <a:t>right degree of granularity for your question?</a:t>
            </a:r>
          </a:p>
          <a:p>
            <a:pPr lvl="2"/>
            <a:r>
              <a:rPr lang="en-US" dirty="0" smtClean="0"/>
              <a:t>One size does NOT fit all.</a:t>
            </a:r>
          </a:p>
          <a:p>
            <a:pPr lvl="2"/>
            <a:r>
              <a:rPr lang="en-US" dirty="0" smtClean="0"/>
              <a:t>Tailoring must be available</a:t>
            </a:r>
          </a:p>
          <a:p>
            <a:endParaRPr lang="en-US" dirty="0" smtClean="0"/>
          </a:p>
          <a:p>
            <a:r>
              <a:rPr lang="en-US" dirty="0" smtClean="0"/>
              <a:t>Story:  Perhaps you need to know what hours during the day during</a:t>
            </a:r>
            <a:r>
              <a:rPr lang="en-US" baseline="0" dirty="0" smtClean="0"/>
              <a:t> fall rush to add staff hours to the Support Center?  </a:t>
            </a:r>
          </a:p>
          <a:p>
            <a:r>
              <a:rPr lang="en-US" baseline="0" dirty="0" smtClean="0"/>
              <a:t>Or</a:t>
            </a:r>
          </a:p>
          <a:p>
            <a:r>
              <a:rPr lang="en-US" baseline="0" dirty="0" smtClean="0"/>
              <a:t>Are you more concerned with a more granular question?  What documents are most used, needed and valuable during fall rush?  Which should be updated first?</a:t>
            </a:r>
          </a:p>
          <a:p>
            <a:endParaRPr lang="en-US" baseline="0" dirty="0" smtClean="0"/>
          </a:p>
          <a:p>
            <a:pPr lvl="0"/>
            <a:r>
              <a:rPr lang="en-US" baseline="0" dirty="0" smtClean="0"/>
              <a:t>Have all the data shots (from the closeup to far away), but start from far away on a dashboard.  Have tools that inform actionable decisions.</a:t>
            </a:r>
          </a:p>
          <a:p>
            <a:pPr lvl="0"/>
            <a:endParaRPr lang="en-US" baseline="0" dirty="0" smtClean="0"/>
          </a:p>
          <a:p>
            <a:pPr lvl="0"/>
            <a:r>
              <a:rPr lang="en-US" baseline="0" dirty="0" smtClean="0"/>
              <a:t>Service and Support Analytics takes planning.  </a:t>
            </a:r>
          </a:p>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16</a:t>
            </a:fld>
            <a:endParaRPr lang="en-US" dirty="0"/>
          </a:p>
        </p:txBody>
      </p:sp>
    </p:spTree>
    <p:extLst>
      <p:ext uri="{BB962C8B-B14F-4D97-AF65-F5344CB8AC3E}">
        <p14:creationId xmlns:p14="http://schemas.microsoft.com/office/powerpoint/2010/main" val="2571878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17</a:t>
            </a:fld>
            <a:endParaRPr lang="en-US" dirty="0"/>
          </a:p>
        </p:txBody>
      </p:sp>
    </p:spTree>
    <p:extLst>
      <p:ext uri="{BB962C8B-B14F-4D97-AF65-F5344CB8AC3E}">
        <p14:creationId xmlns:p14="http://schemas.microsoft.com/office/powerpoint/2010/main" val="3713517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18</a:t>
            </a:fld>
            <a:endParaRPr lang="en-US" dirty="0"/>
          </a:p>
        </p:txBody>
      </p:sp>
    </p:spTree>
    <p:extLst>
      <p:ext uri="{BB962C8B-B14F-4D97-AF65-F5344CB8AC3E}">
        <p14:creationId xmlns:p14="http://schemas.microsoft.com/office/powerpoint/2010/main" val="3989504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20</a:t>
            </a:fld>
            <a:endParaRPr lang="en-US" dirty="0"/>
          </a:p>
        </p:txBody>
      </p:sp>
    </p:spTree>
    <p:extLst>
      <p:ext uri="{BB962C8B-B14F-4D97-AF65-F5344CB8AC3E}">
        <p14:creationId xmlns:p14="http://schemas.microsoft.com/office/powerpoint/2010/main" val="1876573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21</a:t>
            </a:fld>
            <a:endParaRPr lang="en-US" dirty="0"/>
          </a:p>
        </p:txBody>
      </p:sp>
    </p:spTree>
    <p:extLst>
      <p:ext uri="{BB962C8B-B14F-4D97-AF65-F5344CB8AC3E}">
        <p14:creationId xmlns:p14="http://schemas.microsoft.com/office/powerpoint/2010/main" val="387053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22</a:t>
            </a:fld>
            <a:endParaRPr lang="en-US" dirty="0"/>
          </a:p>
        </p:txBody>
      </p:sp>
    </p:spTree>
    <p:extLst>
      <p:ext uri="{BB962C8B-B14F-4D97-AF65-F5344CB8AC3E}">
        <p14:creationId xmlns:p14="http://schemas.microsoft.com/office/powerpoint/2010/main" val="3986766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23</a:t>
            </a:fld>
            <a:endParaRPr lang="en-US" dirty="0"/>
          </a:p>
        </p:txBody>
      </p:sp>
    </p:spTree>
    <p:extLst>
      <p:ext uri="{BB962C8B-B14F-4D97-AF65-F5344CB8AC3E}">
        <p14:creationId xmlns:p14="http://schemas.microsoft.com/office/powerpoint/2010/main" val="182335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24</a:t>
            </a:fld>
            <a:endParaRPr lang="en-US" dirty="0"/>
          </a:p>
        </p:txBody>
      </p:sp>
    </p:spTree>
    <p:extLst>
      <p:ext uri="{BB962C8B-B14F-4D97-AF65-F5344CB8AC3E}">
        <p14:creationId xmlns:p14="http://schemas.microsoft.com/office/powerpoint/2010/main" val="133295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59B27D-973B-4FDF-8DD0-D8F951093A4C}" type="slidenum">
              <a:rPr lang="en-US" smtClean="0"/>
              <a:t>2</a:t>
            </a:fld>
            <a:endParaRPr lang="en-US" dirty="0"/>
          </a:p>
        </p:txBody>
      </p:sp>
    </p:spTree>
    <p:extLst>
      <p:ext uri="{BB962C8B-B14F-4D97-AF65-F5344CB8AC3E}">
        <p14:creationId xmlns:p14="http://schemas.microsoft.com/office/powerpoint/2010/main" val="2951200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25</a:t>
            </a:fld>
            <a:endParaRPr lang="en-US" dirty="0"/>
          </a:p>
        </p:txBody>
      </p:sp>
    </p:spTree>
    <p:extLst>
      <p:ext uri="{BB962C8B-B14F-4D97-AF65-F5344CB8AC3E}">
        <p14:creationId xmlns:p14="http://schemas.microsoft.com/office/powerpoint/2010/main" val="803784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data, it is information</a:t>
            </a:r>
          </a:p>
          <a:p>
            <a:r>
              <a:rPr lang="en-US" dirty="0" smtClean="0"/>
              <a:t>	it has context</a:t>
            </a:r>
          </a:p>
          <a:p>
            <a:r>
              <a:rPr lang="en-US" dirty="0" smtClean="0"/>
              <a:t>		Context can answer related questions</a:t>
            </a:r>
          </a:p>
          <a:p>
            <a:r>
              <a:rPr lang="en-US" dirty="0" smtClean="0"/>
              <a:t>		Point</a:t>
            </a:r>
            <a:r>
              <a:rPr lang="en-US" baseline="0" dirty="0" smtClean="0"/>
              <a:t> to new questions, inquiry or decisive action</a:t>
            </a:r>
            <a:endParaRPr lang="en-US" dirty="0" smtClean="0"/>
          </a:p>
          <a:p>
            <a:r>
              <a:rPr lang="en-US" dirty="0" smtClean="0"/>
              <a:t>	it has granularity</a:t>
            </a:r>
          </a:p>
          <a:p>
            <a:r>
              <a:rPr lang="en-US" dirty="0" smtClean="0"/>
              <a:t>		This enables leaders</a:t>
            </a:r>
            <a:r>
              <a:rPr lang="en-US" baseline="0" dirty="0" smtClean="0"/>
              <a:t> to drill down, get more than a bird’s eye view when needed.</a:t>
            </a:r>
            <a:endParaRPr lang="en-US" dirty="0" smtClean="0"/>
          </a:p>
          <a:p>
            <a:endParaRPr lang="en-US" dirty="0" smtClean="0"/>
          </a:p>
          <a:p>
            <a:r>
              <a:rPr lang="en-US" dirty="0" smtClean="0"/>
              <a:t>You have enough information</a:t>
            </a:r>
            <a:r>
              <a:rPr lang="en-US" baseline="0" dirty="0" smtClean="0"/>
              <a:t> to make a decision or to ask informed questions of the sources.  In red because INFORMATION is crucial.  It is not just data.  (not just IU)</a:t>
            </a:r>
            <a:endParaRPr lang="en-US" dirty="0" smtClean="0"/>
          </a:p>
        </p:txBody>
      </p:sp>
      <p:sp>
        <p:nvSpPr>
          <p:cNvPr id="4" name="Slide Number Placeholder 3"/>
          <p:cNvSpPr>
            <a:spLocks noGrp="1"/>
          </p:cNvSpPr>
          <p:nvPr>
            <p:ph type="sldNum" sz="quarter" idx="10"/>
          </p:nvPr>
        </p:nvSpPr>
        <p:spPr/>
        <p:txBody>
          <a:bodyPr/>
          <a:lstStyle/>
          <a:p>
            <a:fld id="{2359B27D-973B-4FDF-8DD0-D8F951093A4C}" type="slidenum">
              <a:rPr lang="en-US" smtClean="0"/>
              <a:t>26</a:t>
            </a:fld>
            <a:endParaRPr lang="en-US" dirty="0"/>
          </a:p>
        </p:txBody>
      </p:sp>
    </p:spTree>
    <p:extLst>
      <p:ext uri="{BB962C8B-B14F-4D97-AF65-F5344CB8AC3E}">
        <p14:creationId xmlns:p14="http://schemas.microsoft.com/office/powerpoint/2010/main" val="3436078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able to drill down.</a:t>
            </a:r>
          </a:p>
          <a:p>
            <a:endParaRPr lang="en-US" dirty="0" smtClean="0"/>
          </a:p>
          <a:p>
            <a:r>
              <a:rPr lang="en-US" dirty="0" smtClean="0"/>
              <a:t>More value in little nuggets: not big shiny object;   Which nuggets?</a:t>
            </a:r>
            <a:r>
              <a:rPr lang="en-US" baseline="0" dirty="0" smtClean="0"/>
              <a:t>  Can’t get them all?</a:t>
            </a:r>
            <a:endParaRPr lang="en-US" dirty="0" smtClean="0"/>
          </a:p>
          <a:p>
            <a:endParaRPr lang="en-US" dirty="0" smtClean="0"/>
          </a:p>
          <a:p>
            <a:r>
              <a:rPr lang="en-US" dirty="0" smtClean="0"/>
              <a:t>Over 7 years of data across 12 different data sets.</a:t>
            </a:r>
          </a:p>
          <a:p>
            <a:endParaRPr lang="en-US" dirty="0" smtClean="0"/>
          </a:p>
          <a:p>
            <a:r>
              <a:rPr lang="en-US" dirty="0" smtClean="0"/>
              <a:t>Where do you start?</a:t>
            </a:r>
          </a:p>
          <a:p>
            <a:r>
              <a:rPr lang="en-US" dirty="0" smtClean="0"/>
              <a:t>What part will inform</a:t>
            </a:r>
            <a:r>
              <a:rPr lang="en-US" baseline="0" dirty="0" smtClean="0"/>
              <a:t> you?</a:t>
            </a:r>
          </a:p>
          <a:p>
            <a:endParaRPr lang="en-US" baseline="0" dirty="0" smtClean="0"/>
          </a:p>
          <a:p>
            <a:r>
              <a:rPr lang="en-US" baseline="0" dirty="0" smtClean="0"/>
              <a:t>O</a:t>
            </a:r>
          </a:p>
          <a:p>
            <a:pPr eaLnBrk="1" hangingPunct="1"/>
            <a:r>
              <a:rPr lang="en-US" dirty="0" smtClean="0"/>
              <a:t>Collect data</a:t>
            </a:r>
          </a:p>
          <a:p>
            <a:pPr eaLnBrk="1" hangingPunct="1"/>
            <a:r>
              <a:rPr lang="en-US" dirty="0" smtClean="0"/>
              <a:t>Manage the data</a:t>
            </a:r>
          </a:p>
          <a:p>
            <a:pPr eaLnBrk="1" hangingPunct="1"/>
            <a:r>
              <a:rPr lang="en-US" dirty="0" smtClean="0"/>
              <a:t>Understand when something is changing</a:t>
            </a:r>
          </a:p>
          <a:p>
            <a:pPr lvl="1" eaLnBrk="1" hangingPunct="1"/>
            <a:r>
              <a:rPr lang="en-US" dirty="0" smtClean="0"/>
              <a:t>Don’t fix it if it isn’t broken</a:t>
            </a:r>
          </a:p>
          <a:p>
            <a:pPr lvl="1" eaLnBrk="1" hangingPunct="1"/>
            <a:r>
              <a:rPr lang="en-US" dirty="0" smtClean="0"/>
              <a:t>Make sure it is really changing and not just a blip</a:t>
            </a:r>
          </a:p>
          <a:p>
            <a:pPr lvl="1" eaLnBrk="1" hangingPunct="1"/>
            <a:r>
              <a:rPr lang="en-US" dirty="0" smtClean="0"/>
              <a:t>Statistical Process Control in Manufacturing (SPC)</a:t>
            </a:r>
          </a:p>
          <a:p>
            <a:pPr eaLnBrk="1" hangingPunct="1">
              <a:buFont typeface="Wingdings" pitchFamily="2" charset="2"/>
              <a:buNone/>
            </a:pPr>
            <a:endParaRPr lang="en-US" dirty="0" smtClean="0"/>
          </a:p>
          <a:p>
            <a:r>
              <a:rPr lang="en-US" baseline="0" dirty="0" err="1" smtClean="0"/>
              <a:t>perations</a:t>
            </a:r>
            <a:r>
              <a:rPr lang="en-US" baseline="0" dirty="0" smtClean="0"/>
              <a:t> happen quickly.  </a:t>
            </a:r>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27</a:t>
            </a:fld>
            <a:endParaRPr lang="en-US"/>
          </a:p>
        </p:txBody>
      </p:sp>
    </p:spTree>
    <p:extLst>
      <p:ext uri="{BB962C8B-B14F-4D97-AF65-F5344CB8AC3E}">
        <p14:creationId xmlns:p14="http://schemas.microsoft.com/office/powerpoint/2010/main" val="4133774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predictions.</a:t>
            </a:r>
          </a:p>
          <a:p>
            <a:r>
              <a:rPr lang="en-US" dirty="0" smtClean="0"/>
              <a:t>Test</a:t>
            </a:r>
            <a:r>
              <a:rPr lang="en-US" baseline="0" dirty="0" smtClean="0"/>
              <a:t> the predictions.</a:t>
            </a:r>
          </a:p>
          <a:p>
            <a:r>
              <a:rPr lang="en-US" baseline="0" dirty="0" smtClean="0"/>
              <a:t>Can’t Script all the question in advance.</a:t>
            </a:r>
          </a:p>
          <a:p>
            <a:r>
              <a:rPr lang="en-US" baseline="0" dirty="0" smtClean="0"/>
              <a:t>Engage the brain</a:t>
            </a:r>
            <a:endParaRPr lang="en-US" dirty="0" smtClean="0"/>
          </a:p>
          <a:p>
            <a:endParaRPr lang="en-US" dirty="0" smtClean="0"/>
          </a:p>
          <a:p>
            <a:r>
              <a:rPr lang="en-US" dirty="0" smtClean="0"/>
              <a:t>Tools don’t make you smarter, be involved, in the context</a:t>
            </a:r>
            <a:r>
              <a:rPr lang="en-US" baseline="0" dirty="0" smtClean="0"/>
              <a:t> as a way that supports the institution.  To make the ultimate best decision.</a:t>
            </a:r>
          </a:p>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28</a:t>
            </a:fld>
            <a:endParaRPr lang="en-US"/>
          </a:p>
        </p:txBody>
      </p:sp>
    </p:spTree>
    <p:extLst>
      <p:ext uri="{BB962C8B-B14F-4D97-AF65-F5344CB8AC3E}">
        <p14:creationId xmlns:p14="http://schemas.microsoft.com/office/powerpoint/2010/main" val="1762380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GC story this year.</a:t>
            </a:r>
          </a:p>
          <a:p>
            <a:r>
              <a:rPr lang="en-US" dirty="0" smtClean="0"/>
              <a:t>30% last year for only</a:t>
            </a:r>
            <a:r>
              <a:rPr lang="en-US" baseline="0" dirty="0" smtClean="0"/>
              <a:t> 10K students</a:t>
            </a:r>
          </a:p>
          <a:p>
            <a:r>
              <a:rPr lang="en-US" baseline="0" dirty="0" smtClean="0"/>
              <a:t>Now 70K students going to run.  How?</a:t>
            </a:r>
            <a:endParaRPr lang="en-US" dirty="0" smtClean="0"/>
          </a:p>
          <a:p>
            <a:endParaRPr lang="en-US" dirty="0" smtClean="0"/>
          </a:p>
          <a:p>
            <a:r>
              <a:rPr lang="en-US" dirty="0" smtClean="0"/>
              <a:t>Improve</a:t>
            </a:r>
          </a:p>
          <a:p>
            <a:r>
              <a:rPr lang="en-US" dirty="0" smtClean="0"/>
              <a:t>Watch numbers, need more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359B27D-973B-4FDF-8DD0-D8F951093A4C}" type="slidenum">
              <a:rPr lang="en-US" smtClean="0"/>
              <a:t>29</a:t>
            </a:fld>
            <a:endParaRPr lang="en-US"/>
          </a:p>
        </p:txBody>
      </p:sp>
    </p:spTree>
    <p:extLst>
      <p:ext uri="{BB962C8B-B14F-4D97-AF65-F5344CB8AC3E}">
        <p14:creationId xmlns:p14="http://schemas.microsoft.com/office/powerpoint/2010/main" val="2382426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 before relatively quiet</a:t>
            </a:r>
          </a:p>
          <a:p>
            <a:r>
              <a:rPr lang="en-US" dirty="0" smtClean="0"/>
              <a:t>Into the first week.  Huge numbers.</a:t>
            </a:r>
          </a:p>
          <a:p>
            <a:endParaRPr lang="en-US" dirty="0" smtClean="0"/>
          </a:p>
          <a:p>
            <a:r>
              <a:rPr lang="en-US" dirty="0" smtClean="0"/>
              <a:t>Likely to</a:t>
            </a:r>
            <a:r>
              <a:rPr lang="en-US" baseline="0" dirty="0" smtClean="0"/>
              <a:t> impact Walk-in from last year’s numbers.</a:t>
            </a:r>
          </a:p>
          <a:p>
            <a:r>
              <a:rPr lang="en-US" baseline="0" dirty="0" smtClean="0"/>
              <a:t>Watch walk-in locations at Indy and Bloomington</a:t>
            </a:r>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30</a:t>
            </a:fld>
            <a:endParaRPr lang="en-US"/>
          </a:p>
        </p:txBody>
      </p:sp>
    </p:spTree>
    <p:extLst>
      <p:ext uri="{BB962C8B-B14F-4D97-AF65-F5344CB8AC3E}">
        <p14:creationId xmlns:p14="http://schemas.microsoft.com/office/powerpoint/2010/main" val="2723401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59B27D-973B-4FDF-8DD0-D8F951093A4C}" type="slidenum">
              <a:rPr lang="en-US" smtClean="0"/>
              <a:t>31</a:t>
            </a:fld>
            <a:endParaRPr lang="en-US"/>
          </a:p>
        </p:txBody>
      </p:sp>
    </p:spTree>
    <p:extLst>
      <p:ext uri="{BB962C8B-B14F-4D97-AF65-F5344CB8AC3E}">
        <p14:creationId xmlns:p14="http://schemas.microsoft.com/office/powerpoint/2010/main" val="376849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0850"/>
            <a:ext cx="5608320" cy="4493260"/>
          </a:xfrm>
        </p:spPr>
        <p:txBody>
          <a:bodyPr/>
          <a:lstStyle/>
          <a:p>
            <a:r>
              <a:rPr lang="en-US" baseline="0" dirty="0" smtClean="0"/>
              <a:t>We’ve all been there to a big box warehouse with the promise of great pricing (if not service) and after wandering for what seems like days we leave with little or nothing of value and confusion.</a:t>
            </a:r>
          </a:p>
          <a:p>
            <a:endParaRPr lang="en-US" baseline="0" dirty="0" smtClean="0"/>
          </a:p>
          <a:p>
            <a:r>
              <a:rPr lang="en-US" baseline="0" dirty="0" smtClean="0"/>
              <a:t>You can get 100’s of metrics from an ACD and form a ticketing system.</a:t>
            </a:r>
            <a:r>
              <a:rPr lang="en-US" dirty="0" smtClean="0"/>
              <a:t>  Within a Knowledge Management  or any system, you can pour over the logs for the number of downloads, clicks, anomalies, etc.   </a:t>
            </a:r>
          </a:p>
          <a:p>
            <a:endParaRPr lang="en-US" dirty="0"/>
          </a:p>
          <a:p>
            <a:r>
              <a:rPr lang="en-US" dirty="0" smtClean="0"/>
              <a:t>In this vast sea of data, what is needed, useful, measurable, valuable?  </a:t>
            </a:r>
          </a:p>
          <a:p>
            <a:endParaRPr lang="en-US" baseline="0" dirty="0"/>
          </a:p>
          <a:p>
            <a:r>
              <a:rPr lang="en-US" dirty="0" smtClean="0"/>
              <a:t>Decide in advance what you might need to know that will shape and guide the future.</a:t>
            </a:r>
          </a:p>
          <a:p>
            <a:r>
              <a:rPr lang="en-US" dirty="0" smtClean="0"/>
              <a:t>When planning for a dashboard think first about the strategic questions that your mission demands that you address.  That should determine what you need to address more granular operational decisions as well.</a:t>
            </a:r>
          </a:p>
          <a:p>
            <a:endParaRPr lang="en-US" dirty="0"/>
          </a:p>
          <a:p>
            <a:r>
              <a:rPr lang="en-US" dirty="0" smtClean="0"/>
              <a:t>A IU, EP  (IU Strategic Plan for IT 2009) has several Action Items that drive Client Support.  Let’s look at one:</a:t>
            </a:r>
          </a:p>
          <a:p>
            <a:pPr marL="232943" indent="-232943">
              <a:buAutoNum type="arabicPlain" startAt="27"/>
            </a:pPr>
            <a:r>
              <a:rPr lang="en-US" dirty="0" smtClean="0"/>
              <a:t>IU should continue to pioneer and provision effective means of user support through advanced tools for self-service and connection to IU experts to help faculty, staff and students effectively use IT. …</a:t>
            </a:r>
          </a:p>
          <a:p>
            <a:endParaRPr lang="en-US" baseline="0" dirty="0"/>
          </a:p>
          <a:p>
            <a:r>
              <a:rPr lang="en-US" dirty="0" smtClean="0"/>
              <a:t>How used is the </a:t>
            </a:r>
            <a:r>
              <a:rPr lang="en-US" dirty="0" err="1" smtClean="0"/>
              <a:t>Kbase</a:t>
            </a:r>
            <a:r>
              <a:rPr lang="en-US" dirty="0" smtClean="0"/>
              <a:t>, which documents, how can it be improved?  When should  specific pieces of content be updated.  The KB costs $.07 per page.  It has 15K active pages. </a:t>
            </a:r>
          </a:p>
          <a:p>
            <a:endParaRPr lang="en-US" baseline="0" dirty="0" smtClean="0"/>
          </a:p>
          <a:p>
            <a:r>
              <a:rPr lang="en-US" dirty="0" smtClean="0"/>
              <a:t>We</a:t>
            </a:r>
            <a:r>
              <a:rPr lang="en-US" baseline="0" dirty="0" smtClean="0"/>
              <a:t> pay attention to what </a:t>
            </a:r>
            <a:r>
              <a:rPr lang="en-US" dirty="0" smtClean="0"/>
              <a:t>we</a:t>
            </a:r>
            <a:r>
              <a:rPr lang="en-US" baseline="0" dirty="0" smtClean="0"/>
              <a:t> measure.  But that’s backwards, you should measure what you WANT/NEED to pay attention to.           Planning</a:t>
            </a:r>
          </a:p>
          <a:p>
            <a:endParaRPr lang="en-US" dirty="0"/>
          </a:p>
          <a:p>
            <a:r>
              <a:rPr lang="en-US" b="1" dirty="0" smtClean="0">
                <a:solidFill>
                  <a:srgbClr val="FF0000"/>
                </a:solidFill>
              </a:rPr>
              <a:t>Data moves fast!  Can you see the forest for the trees?  Who is raiding the bird feeder?   What is the </a:t>
            </a:r>
            <a:r>
              <a:rPr lang="en-US" b="1" dirty="0" err="1" smtClean="0">
                <a:solidFill>
                  <a:srgbClr val="FF0000"/>
                </a:solidFill>
              </a:rPr>
              <a:t>teradactal</a:t>
            </a:r>
            <a:r>
              <a:rPr lang="en-US" b="1" dirty="0" smtClean="0">
                <a:solidFill>
                  <a:srgbClr val="FF0000"/>
                </a:solidFill>
              </a:rPr>
              <a:t> that is feeding.</a:t>
            </a:r>
            <a:r>
              <a:rPr lang="en-US" b="1" baseline="0" dirty="0" smtClean="0">
                <a:solidFill>
                  <a:srgbClr val="FF0000"/>
                </a:solidFill>
              </a:rPr>
              <a:t>  Remember to introduce before I click.</a:t>
            </a:r>
            <a:endParaRPr lang="en-US" b="1" dirty="0">
              <a:solidFill>
                <a:srgbClr val="FF0000"/>
              </a:solidFill>
            </a:endParaRPr>
          </a:p>
        </p:txBody>
      </p:sp>
    </p:spTree>
    <p:extLst>
      <p:ext uri="{BB962C8B-B14F-4D97-AF65-F5344CB8AC3E}">
        <p14:creationId xmlns:p14="http://schemas.microsoft.com/office/powerpoint/2010/main" val="1906987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59B27D-973B-4FDF-8DD0-D8F951093A4C}" type="slidenum">
              <a:rPr lang="en-US" smtClean="0"/>
              <a:t>33</a:t>
            </a:fld>
            <a:endParaRPr lang="en-US"/>
          </a:p>
        </p:txBody>
      </p:sp>
    </p:spTree>
    <p:extLst>
      <p:ext uri="{BB962C8B-B14F-4D97-AF65-F5344CB8AC3E}">
        <p14:creationId xmlns:p14="http://schemas.microsoft.com/office/powerpoint/2010/main" val="1854026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59B27D-973B-4FDF-8DD0-D8F951093A4C}" type="slidenum">
              <a:rPr lang="en-US" smtClean="0"/>
              <a:t>34</a:t>
            </a:fld>
            <a:endParaRPr lang="en-US"/>
          </a:p>
        </p:txBody>
      </p:sp>
    </p:spTree>
    <p:extLst>
      <p:ext uri="{BB962C8B-B14F-4D97-AF65-F5344CB8AC3E}">
        <p14:creationId xmlns:p14="http://schemas.microsoft.com/office/powerpoint/2010/main" val="69859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Origin of the Dashboard:   </a:t>
            </a:r>
          </a:p>
          <a:p>
            <a:r>
              <a:rPr lang="en-US" dirty="0" smtClean="0"/>
              <a:t>Tell the KMS birth story……   </a:t>
            </a:r>
          </a:p>
          <a:p>
            <a:pPr marL="640594" lvl="1" indent="-174708">
              <a:buFont typeface="Arial" pitchFamily="34" charset="0"/>
              <a:buChar char="•"/>
            </a:pPr>
            <a:r>
              <a:rPr lang="en-US" dirty="0" smtClean="0"/>
              <a:t>Do MORE with less, do more with less…….</a:t>
            </a:r>
          </a:p>
          <a:p>
            <a:pPr marL="640594" lvl="1" indent="-174708">
              <a:buFont typeface="Arial" pitchFamily="34" charset="0"/>
              <a:buChar char="•"/>
            </a:pPr>
            <a:r>
              <a:rPr lang="en-US" dirty="0" smtClean="0"/>
              <a:t>How to add value while reducing costs</a:t>
            </a:r>
          </a:p>
          <a:p>
            <a:pPr marL="1106481" lvl="2" indent="-174708">
              <a:buFont typeface="Arial" pitchFamily="34" charset="0"/>
              <a:buChar char="•"/>
            </a:pPr>
            <a:r>
              <a:rPr lang="en-US" dirty="0" smtClean="0"/>
              <a:t>Self-service portal</a:t>
            </a:r>
          </a:p>
          <a:p>
            <a:pPr marL="1106481" lvl="2" indent="-174708">
              <a:buFont typeface="Arial" pitchFamily="34" charset="0"/>
              <a:buChar char="•"/>
            </a:pPr>
            <a:r>
              <a:rPr lang="en-US" dirty="0" smtClean="0"/>
              <a:t>Self-help</a:t>
            </a:r>
          </a:p>
          <a:p>
            <a:pPr marL="649281" lvl="1" indent="-174708">
              <a:buFont typeface="Arial" pitchFamily="34" charset="0"/>
              <a:buChar char="•"/>
            </a:pPr>
            <a:r>
              <a:rPr lang="en-US" dirty="0" smtClean="0"/>
              <a:t>Be ready, be flexible, know your environment, see patterns before they impact</a:t>
            </a:r>
            <a:r>
              <a:rPr lang="en-US" baseline="0" dirty="0" smtClean="0"/>
              <a:t> support</a:t>
            </a:r>
            <a:endParaRPr lang="en-US" dirty="0" smtClean="0"/>
          </a:p>
          <a:p>
            <a:pPr marL="1106481" lvl="2" indent="-174708">
              <a:buFont typeface="Arial" pitchFamily="34" charset="0"/>
              <a:buChar char="•"/>
            </a:pPr>
            <a:endParaRPr lang="en-US" dirty="0" smtClean="0"/>
          </a:p>
          <a:p>
            <a:r>
              <a:rPr lang="en-US" dirty="0" smtClean="0"/>
              <a:t>Operational Value:</a:t>
            </a:r>
          </a:p>
          <a:p>
            <a:r>
              <a:rPr lang="en-US" dirty="0" smtClean="0"/>
              <a:t>Aligning resources for Fall Rush</a:t>
            </a:r>
            <a:r>
              <a:rPr lang="en-US" dirty="0"/>
              <a:t> </a:t>
            </a:r>
            <a:r>
              <a:rPr lang="en-US" dirty="0" smtClean="0"/>
              <a:t>2012</a:t>
            </a:r>
          </a:p>
          <a:p>
            <a:pPr marL="640594" lvl="1" indent="-174708">
              <a:buFont typeface="Arial" pitchFamily="34" charset="0"/>
              <a:buChar char="•"/>
            </a:pPr>
            <a:r>
              <a:rPr lang="en-US" dirty="0" smtClean="0"/>
              <a:t>First time both campuses </a:t>
            </a:r>
          </a:p>
          <a:p>
            <a:pPr marL="640594" lvl="1" indent="-174708">
              <a:buFont typeface="Arial" pitchFamily="34" charset="0"/>
              <a:buChar char="•"/>
            </a:pPr>
            <a:r>
              <a:rPr lang="en-US" dirty="0" smtClean="0"/>
              <a:t>First time shorter move-in</a:t>
            </a:r>
          </a:p>
          <a:p>
            <a:pPr marL="640594" lvl="1" indent="-174708">
              <a:buFont typeface="Arial" pitchFamily="34" charset="0"/>
              <a:buChar char="•"/>
            </a:pPr>
            <a:r>
              <a:rPr lang="en-US" dirty="0" smtClean="0"/>
              <a:t>Get Connected All, Passphrase Expiration,   and Bears?</a:t>
            </a:r>
          </a:p>
          <a:p>
            <a:endParaRPr lang="en-US" dirty="0"/>
          </a:p>
          <a:p>
            <a:r>
              <a:rPr lang="en-US" dirty="0" smtClean="0"/>
              <a:t>Strategic Value:</a:t>
            </a:r>
          </a:p>
          <a:p>
            <a:r>
              <a:rPr lang="en-US" dirty="0" smtClean="0"/>
              <a:t>Inter-institutional Support </a:t>
            </a:r>
          </a:p>
          <a:p>
            <a:pPr marL="640594" lvl="1" indent="-174708">
              <a:buFont typeface="Arial" pitchFamily="34" charset="0"/>
              <a:buChar char="•"/>
            </a:pPr>
            <a:r>
              <a:rPr lang="en-US" dirty="0" smtClean="0"/>
              <a:t>How do you package, price and define Support Center Service for an institution external to IU?</a:t>
            </a:r>
          </a:p>
          <a:p>
            <a:pPr marL="1106481" lvl="2" indent="-174708">
              <a:buFont typeface="Arial" pitchFamily="34" charset="0"/>
              <a:buChar char="•"/>
            </a:pPr>
            <a:r>
              <a:rPr lang="en-US" dirty="0" smtClean="0"/>
              <a:t>What metrics define the service?</a:t>
            </a:r>
          </a:p>
          <a:p>
            <a:pPr marL="1106481" lvl="2" indent="-174708">
              <a:buFont typeface="Arial" pitchFamily="34" charset="0"/>
              <a:buChar char="•"/>
            </a:pPr>
            <a:r>
              <a:rPr lang="en-US" dirty="0" smtClean="0"/>
              <a:t>Inform the estimate?</a:t>
            </a:r>
          </a:p>
          <a:p>
            <a:pPr marL="1106481" lvl="2" indent="-174708">
              <a:buFont typeface="Arial" pitchFamily="34" charset="0"/>
              <a:buChar char="•"/>
            </a:pPr>
            <a:r>
              <a:rPr lang="en-US" dirty="0" smtClean="0"/>
              <a:t>Can be flexed during negotiation?</a:t>
            </a:r>
          </a:p>
          <a:p>
            <a:pPr marL="1106481" lvl="2" indent="-174708">
              <a:buFont typeface="Arial" pitchFamily="34" charset="0"/>
              <a:buChar char="•"/>
            </a:pPr>
            <a:r>
              <a:rPr lang="en-US" dirty="0" smtClean="0"/>
              <a:t>Need to be measured  as service matures?</a:t>
            </a:r>
          </a:p>
        </p:txBody>
      </p:sp>
      <p:sp>
        <p:nvSpPr>
          <p:cNvPr id="4" name="Slide Number Placeholder 3"/>
          <p:cNvSpPr>
            <a:spLocks noGrp="1"/>
          </p:cNvSpPr>
          <p:nvPr>
            <p:ph type="sldNum" sz="quarter" idx="10"/>
          </p:nvPr>
        </p:nvSpPr>
        <p:spPr/>
        <p:txBody>
          <a:bodyPr/>
          <a:lstStyle/>
          <a:p>
            <a:fld id="{2359B27D-973B-4FDF-8DD0-D8F951093A4C}" type="slidenum">
              <a:rPr lang="en-US" smtClean="0"/>
              <a:t>3</a:t>
            </a:fld>
            <a:endParaRPr lang="en-US" dirty="0"/>
          </a:p>
        </p:txBody>
      </p:sp>
      <p:pic>
        <p:nvPicPr>
          <p:cNvPr id="5" name="Snagit_PPT62A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762" y="1539723"/>
            <a:ext cx="3505199" cy="2256307"/>
          </a:xfrm>
          <a:prstGeom prst="rect">
            <a:avLst/>
          </a:prstGeom>
        </p:spPr>
      </p:pic>
    </p:spTree>
    <p:extLst>
      <p:ext uri="{BB962C8B-B14F-4D97-AF65-F5344CB8AC3E}">
        <p14:creationId xmlns:p14="http://schemas.microsoft.com/office/powerpoint/2010/main" val="1720295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59B27D-973B-4FDF-8DD0-D8F951093A4C}" type="slidenum">
              <a:rPr lang="en-US" smtClean="0"/>
              <a:t>35</a:t>
            </a:fld>
            <a:endParaRPr lang="en-US"/>
          </a:p>
        </p:txBody>
      </p:sp>
    </p:spTree>
    <p:extLst>
      <p:ext uri="{BB962C8B-B14F-4D97-AF65-F5344CB8AC3E}">
        <p14:creationId xmlns:p14="http://schemas.microsoft.com/office/powerpoint/2010/main" val="3870809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you may not have got the full picture as there were two twin fawns prior to this shot, but you now know that a whole flock of giant birds do NOT come by every night and raid the bird feeder.  </a:t>
            </a:r>
            <a:r>
              <a:rPr lang="en-US" dirty="0" smtClean="0">
                <a:sym typeface="Wingdings" pitchFamily="2" charset="2"/>
              </a:rPr>
              <a:t></a:t>
            </a:r>
          </a:p>
          <a:p>
            <a:endParaRPr lang="en-US" dirty="0">
              <a:sym typeface="Wingdings" pitchFamily="2" charset="2"/>
            </a:endParaRPr>
          </a:p>
          <a:p>
            <a:r>
              <a:rPr lang="en-US" dirty="0" smtClean="0">
                <a:sym typeface="Wingdings" pitchFamily="2" charset="2"/>
              </a:rPr>
              <a:t>You’ve positioned the camera, quit shooting the picture through the screen and snuck outside.  You’ve got enough data to know its deer.  The twins got away.  It’s OK, you’ve got enough data.</a:t>
            </a:r>
          </a:p>
          <a:p>
            <a:endParaRPr lang="en-US" dirty="0">
              <a:sym typeface="Wingdings" pitchFamily="2" charset="2"/>
            </a:endParaRPr>
          </a:p>
          <a:p>
            <a:r>
              <a:rPr lang="en-US" dirty="0" smtClean="0">
                <a:sym typeface="Wingdings" pitchFamily="2" charset="2"/>
              </a:rPr>
              <a:t>So within our usage of the Dashboard on Faculty Consulting engagement.  And perhaps some of you have been down this road.  Tickets!  Oh my!  It’s a relationship, a consultation, a long, creative process.   Tickets are too time consuming!  Or Tickets don’t capture the full event.  Agreed, but having just a quick record of something happening, with who, in what department and perhaps (dare I?) what type of request informs the organization:</a:t>
            </a:r>
          </a:p>
          <a:p>
            <a:r>
              <a:rPr lang="en-US" dirty="0">
                <a:sym typeface="Wingdings" pitchFamily="2" charset="2"/>
              </a:rPr>
              <a:t>	</a:t>
            </a:r>
            <a:r>
              <a:rPr lang="en-US" dirty="0" smtClean="0">
                <a:sym typeface="Wingdings" pitchFamily="2" charset="2"/>
              </a:rPr>
              <a:t>1.  Type of instructional support needed.</a:t>
            </a:r>
          </a:p>
          <a:p>
            <a:r>
              <a:rPr lang="en-US" dirty="0">
                <a:sym typeface="Wingdings" pitchFamily="2" charset="2"/>
              </a:rPr>
              <a:t>	</a:t>
            </a:r>
            <a:r>
              <a:rPr lang="en-US" dirty="0" smtClean="0">
                <a:sym typeface="Wingdings" pitchFamily="2" charset="2"/>
              </a:rPr>
              <a:t>2.  Obstacles that should be considered for elimination on tools.</a:t>
            </a:r>
          </a:p>
          <a:p>
            <a:r>
              <a:rPr lang="en-US" dirty="0">
                <a:sym typeface="Wingdings" pitchFamily="2" charset="2"/>
              </a:rPr>
              <a:t>	</a:t>
            </a:r>
            <a:r>
              <a:rPr lang="en-US" dirty="0" smtClean="0">
                <a:sym typeface="Wingdings" pitchFamily="2" charset="2"/>
              </a:rPr>
              <a:t>3.  Most popular tools, features, pedagogical uses by </a:t>
            </a:r>
            <a:r>
              <a:rPr lang="en-US" dirty="0" err="1" smtClean="0">
                <a:sym typeface="Wingdings" pitchFamily="2" charset="2"/>
              </a:rPr>
              <a:t>discpline</a:t>
            </a:r>
            <a:r>
              <a:rPr lang="en-US" dirty="0" smtClean="0">
                <a:sym typeface="Wingdings" pitchFamily="2" charset="2"/>
              </a:rPr>
              <a:t>?</a:t>
            </a:r>
          </a:p>
          <a:p>
            <a:r>
              <a:rPr lang="en-US" dirty="0">
                <a:sym typeface="Wingdings" pitchFamily="2" charset="2"/>
              </a:rPr>
              <a:t>	</a:t>
            </a:r>
            <a:r>
              <a:rPr lang="en-US" dirty="0" smtClean="0">
                <a:sym typeface="Wingdings" pitchFamily="2" charset="2"/>
              </a:rPr>
              <a:t>etc.</a:t>
            </a:r>
          </a:p>
          <a:p>
            <a:endParaRPr lang="en-US" dirty="0">
              <a:sym typeface="Wingdings" pitchFamily="2" charset="2"/>
            </a:endParaRPr>
          </a:p>
          <a:p>
            <a:r>
              <a:rPr lang="en-US" dirty="0" smtClean="0">
                <a:sym typeface="Wingdings" pitchFamily="2" charset="2"/>
              </a:rPr>
              <a:t>Get what you need. Perfect is so highly over rated.  So the twins got away, you can prove what ate the feed.</a:t>
            </a:r>
          </a:p>
          <a:p>
            <a:endParaRPr lang="en-US"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36</a:t>
            </a:fld>
            <a:endParaRPr lang="en-US"/>
          </a:p>
        </p:txBody>
      </p:sp>
    </p:spTree>
    <p:extLst>
      <p:ext uri="{BB962C8B-B14F-4D97-AF65-F5344CB8AC3E}">
        <p14:creationId xmlns:p14="http://schemas.microsoft.com/office/powerpoint/2010/main" val="374320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 data difficult</a:t>
            </a:r>
          </a:p>
          <a:p>
            <a:endParaRPr lang="en-US" dirty="0" smtClean="0"/>
          </a:p>
          <a:p>
            <a:r>
              <a:rPr lang="en-US" dirty="0" smtClean="0"/>
              <a:t>Where, when, who</a:t>
            </a:r>
            <a:r>
              <a:rPr lang="en-US" baseline="0" dirty="0" smtClean="0"/>
              <a:t> STC support, what campus   as compared </a:t>
            </a:r>
            <a:r>
              <a:rPr lang="en-US" baseline="0" dirty="0" err="1" smtClean="0"/>
              <a:t>ot</a:t>
            </a:r>
            <a:r>
              <a:rPr lang="en-US" baseline="0" dirty="0" smtClean="0"/>
              <a:t> last year</a:t>
            </a:r>
          </a:p>
          <a:p>
            <a:endParaRPr lang="en-US" baseline="0" dirty="0" smtClean="0"/>
          </a:p>
          <a:p>
            <a:r>
              <a:rPr lang="en-US" baseline="0" dirty="0" smtClean="0"/>
              <a:t>Analytics are important but should not be a burden to service.</a:t>
            </a:r>
          </a:p>
          <a:p>
            <a:endParaRPr lang="en-US" baseline="0" dirty="0" smtClean="0"/>
          </a:p>
          <a:p>
            <a:r>
              <a:rPr lang="en-US" baseline="0" dirty="0" smtClean="0"/>
              <a:t>They should walk that balance between improving service and not over-shadowing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37</a:t>
            </a:fld>
            <a:endParaRPr lang="en-US"/>
          </a:p>
        </p:txBody>
      </p:sp>
    </p:spTree>
    <p:extLst>
      <p:ext uri="{BB962C8B-B14F-4D97-AF65-F5344CB8AC3E}">
        <p14:creationId xmlns:p14="http://schemas.microsoft.com/office/powerpoint/2010/main" val="2423244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type of response </a:t>
            </a:r>
            <a:r>
              <a:rPr lang="en-US" dirty="0" smtClean="0"/>
              <a:t>time?  Service?</a:t>
            </a:r>
            <a:r>
              <a:rPr lang="en-US" baseline="0" dirty="0" smtClean="0"/>
              <a:t> Where (location of walk-in) is staff needed?  What expertise?  What time of day?  What day? </a:t>
            </a:r>
            <a:endParaRPr lang="en-US" dirty="0"/>
          </a:p>
          <a:p>
            <a:endParaRPr lang="en-US" dirty="0"/>
          </a:p>
          <a:p>
            <a:r>
              <a:rPr lang="en-US" dirty="0"/>
              <a:t>Sometimes the data hides.</a:t>
            </a:r>
          </a:p>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38</a:t>
            </a:fld>
            <a:endParaRPr lang="en-US"/>
          </a:p>
        </p:txBody>
      </p:sp>
    </p:spTree>
    <p:extLst>
      <p:ext uri="{BB962C8B-B14F-4D97-AF65-F5344CB8AC3E}">
        <p14:creationId xmlns:p14="http://schemas.microsoft.com/office/powerpoint/2010/main" val="531597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IU and Ivy Tech Community Colleges began an innovative partnership within the state of IN to better leverage the existing support, infrastructure, licensing and administration at IU across both institutions.</a:t>
            </a:r>
          </a:p>
          <a:p>
            <a:endParaRPr lang="en-US" dirty="0"/>
          </a:p>
          <a:p>
            <a:r>
              <a:rPr lang="en-US" dirty="0" smtClean="0"/>
              <a:t>As a result of negotiations, Ivy Tech’s Board has signed a two-year contract to outsource Ivy Tech Technical Support to IU.  </a:t>
            </a:r>
          </a:p>
          <a:p>
            <a:endParaRPr lang="en-US" dirty="0"/>
          </a:p>
          <a:p>
            <a:r>
              <a:rPr lang="en-US" dirty="0" smtClean="0"/>
              <a:t>Preparing for this ground-breaking service offering was difficult.  Ivy Tech had little or no data to share.  Not from a ticketing system, an outage system nor an ACD.  How to best estimate other than guess?</a:t>
            </a:r>
          </a:p>
          <a:p>
            <a:endParaRPr lang="en-US" dirty="0"/>
          </a:p>
          <a:p>
            <a:r>
              <a:rPr lang="en-US" dirty="0" smtClean="0"/>
              <a:t>What is the average number of contacts per student?</a:t>
            </a:r>
          </a:p>
          <a:p>
            <a:r>
              <a:rPr lang="en-US" dirty="0" smtClean="0"/>
              <a:t>What are the number of systems at IU relative to the number of systems that need support Ivy Tech?</a:t>
            </a:r>
          </a:p>
          <a:p>
            <a:endParaRPr lang="en-US" dirty="0" smtClean="0"/>
          </a:p>
          <a:p>
            <a:r>
              <a:rPr lang="en-US" dirty="0" smtClean="0"/>
              <a:t>What’s your wiggle space in the cost</a:t>
            </a:r>
            <a:r>
              <a:rPr lang="en-US" baseline="0" dirty="0" smtClean="0"/>
              <a:t> range?  What would it mean to reduce hours?  Increase call abandonment?  Increase wait time?  Reduce number of systems?  Add Chat?  Add IT Notice System?  How do you know all this while negotiating?</a:t>
            </a:r>
          </a:p>
          <a:p>
            <a:endParaRPr lang="en-US" baseline="0" dirty="0" smtClean="0"/>
          </a:p>
          <a:p>
            <a:r>
              <a:rPr lang="en-US" baseline="0" dirty="0" smtClean="0"/>
              <a:t>How do you insure as a non-profit that you make no money, provide best value to all the users across both institutions while safe-guarding the taxpayer dollars?</a:t>
            </a:r>
            <a:endParaRPr lang="en-US" dirty="0" smtClean="0"/>
          </a:p>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39</a:t>
            </a:fld>
            <a:endParaRPr lang="en-US"/>
          </a:p>
        </p:txBody>
      </p:sp>
      <p:sp>
        <p:nvSpPr>
          <p:cNvPr id="5" name="TextBox 4"/>
          <p:cNvSpPr txBox="1"/>
          <p:nvPr/>
        </p:nvSpPr>
        <p:spPr>
          <a:xfrm>
            <a:off x="1324187" y="1471931"/>
            <a:ext cx="4284133" cy="657103"/>
          </a:xfrm>
          <a:prstGeom prst="rect">
            <a:avLst/>
          </a:prstGeom>
          <a:noFill/>
        </p:spPr>
        <p:txBody>
          <a:bodyPr wrap="square" lIns="93177" tIns="46589" rIns="93177" bIns="46589" rtlCol="0">
            <a:spAutoFit/>
          </a:bodyPr>
          <a:lstStyle/>
          <a:p>
            <a:r>
              <a:rPr lang="en-US" dirty="0" smtClean="0"/>
              <a:t>How Do you Package, Cost and Extend Your Services?</a:t>
            </a:r>
          </a:p>
        </p:txBody>
      </p:sp>
      <p:sp>
        <p:nvSpPr>
          <p:cNvPr id="6" name="TextBox 5"/>
          <p:cNvSpPr txBox="1"/>
          <p:nvPr/>
        </p:nvSpPr>
        <p:spPr>
          <a:xfrm>
            <a:off x="1479973" y="2324101"/>
            <a:ext cx="4128347" cy="657103"/>
          </a:xfrm>
          <a:prstGeom prst="rect">
            <a:avLst/>
          </a:prstGeom>
          <a:noFill/>
        </p:spPr>
        <p:txBody>
          <a:bodyPr wrap="square" lIns="93177" tIns="46589" rIns="93177" bIns="46589" rtlCol="0">
            <a:spAutoFit/>
          </a:bodyPr>
          <a:lstStyle/>
          <a:p>
            <a:r>
              <a:rPr lang="en-US" dirty="0" smtClean="0"/>
              <a:t>How Do You Estimate Another Institution’s Call Volume?</a:t>
            </a:r>
            <a:endParaRPr lang="en-US" dirty="0"/>
          </a:p>
        </p:txBody>
      </p:sp>
      <p:sp>
        <p:nvSpPr>
          <p:cNvPr id="7" name="TextBox 6"/>
          <p:cNvSpPr txBox="1"/>
          <p:nvPr/>
        </p:nvSpPr>
        <p:spPr>
          <a:xfrm>
            <a:off x="1479974" y="3176270"/>
            <a:ext cx="3816773" cy="375488"/>
          </a:xfrm>
          <a:prstGeom prst="rect">
            <a:avLst/>
          </a:prstGeom>
          <a:noFill/>
        </p:spPr>
        <p:txBody>
          <a:bodyPr wrap="square" lIns="93177" tIns="46589" rIns="93177" bIns="46589" rtlCol="0">
            <a:spAutoFit/>
          </a:bodyPr>
          <a:lstStyle/>
          <a:p>
            <a:r>
              <a:rPr lang="en-US" dirty="0" smtClean="0"/>
              <a:t>What If They Have No Data to Share?</a:t>
            </a:r>
            <a:endParaRPr lang="en-US" dirty="0"/>
          </a:p>
        </p:txBody>
      </p:sp>
    </p:spTree>
    <p:extLst>
      <p:ext uri="{BB962C8B-B14F-4D97-AF65-F5344CB8AC3E}">
        <p14:creationId xmlns:p14="http://schemas.microsoft.com/office/powerpoint/2010/main" val="3408746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other thought is you could incorporate a story at the end of your </a:t>
            </a:r>
            <a:r>
              <a:rPr lang="en-US" dirty="0" err="1"/>
              <a:t>Educause</a:t>
            </a:r>
            <a:r>
              <a:rPr lang="en-US" dirty="0"/>
              <a:t> presentation on Slide 21 “Data Driven Decision Making @ IU” – how did/ will the data you collected during Semester Start-Up impact the way you handle semester start-ups in the future?  </a:t>
            </a:r>
          </a:p>
          <a:p>
            <a:endParaRPr lang="en-US" dirty="0"/>
          </a:p>
          <a:p>
            <a:r>
              <a:rPr lang="en-US" dirty="0"/>
              <a:t>Story of Ivy tech and IU.  Couldn’t have done it without our data, information, combined with What if Vision? </a:t>
            </a:r>
          </a:p>
        </p:txBody>
      </p:sp>
      <p:sp>
        <p:nvSpPr>
          <p:cNvPr id="4" name="Slide Number Placeholder 3"/>
          <p:cNvSpPr>
            <a:spLocks noGrp="1"/>
          </p:cNvSpPr>
          <p:nvPr>
            <p:ph type="sldNum" sz="quarter" idx="10"/>
          </p:nvPr>
        </p:nvSpPr>
        <p:spPr/>
        <p:txBody>
          <a:bodyPr/>
          <a:lstStyle/>
          <a:p>
            <a:fld id="{2359B27D-973B-4FDF-8DD0-D8F951093A4C}" type="slidenum">
              <a:rPr lang="en-US" smtClean="0"/>
              <a:t>40</a:t>
            </a:fld>
            <a:endParaRPr lang="en-US"/>
          </a:p>
        </p:txBody>
      </p:sp>
    </p:spTree>
    <p:extLst>
      <p:ext uri="{BB962C8B-B14F-4D97-AF65-F5344CB8AC3E}">
        <p14:creationId xmlns:p14="http://schemas.microsoft.com/office/powerpoint/2010/main" val="1351391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a:t>
            </a:r>
            <a:r>
              <a:rPr lang="en-US" baseline="0" dirty="0" smtClean="0"/>
              <a:t> m</a:t>
            </a:r>
          </a:p>
          <a:p>
            <a:endParaRPr lang="en-US" baseline="0" dirty="0" smtClean="0"/>
          </a:p>
          <a:p>
            <a:r>
              <a:rPr lang="en-US" baseline="0" dirty="0" smtClean="0"/>
              <a:t>Evaluation.</a:t>
            </a:r>
          </a:p>
          <a:p>
            <a:endParaRPr lang="en-US" baseline="0" dirty="0" smtClean="0"/>
          </a:p>
          <a:p>
            <a:r>
              <a:rPr lang="en-US" baseline="0" dirty="0" smtClean="0"/>
              <a:t>Path may be unmarked, but you can bring a map and compass (capture the right coordinates)!  Your service blueprint.</a:t>
            </a:r>
          </a:p>
          <a:p>
            <a:endParaRPr lang="en-US" baseline="0" dirty="0" smtClean="0"/>
          </a:p>
          <a:p>
            <a:r>
              <a:rPr lang="en-US" baseline="0" dirty="0" smtClean="0"/>
              <a:t>You might just see this!</a:t>
            </a:r>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41</a:t>
            </a:fld>
            <a:endParaRPr lang="en-US"/>
          </a:p>
        </p:txBody>
      </p:sp>
    </p:spTree>
    <p:extLst>
      <p:ext uri="{BB962C8B-B14F-4D97-AF65-F5344CB8AC3E}">
        <p14:creationId xmlns:p14="http://schemas.microsoft.com/office/powerpoint/2010/main" val="3306680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7.5</a:t>
            </a:r>
          </a:p>
          <a:p>
            <a:r>
              <a:rPr lang="en-US" dirty="0" smtClean="0"/>
              <a:t>Want to</a:t>
            </a:r>
            <a:r>
              <a:rPr lang="en-US" baseline="0" dirty="0" smtClean="0"/>
              <a:t> know that…..</a:t>
            </a:r>
            <a:endParaRPr lang="en-US" dirty="0" smtClean="0"/>
          </a:p>
          <a:p>
            <a:endParaRPr lang="en-US" dirty="0" smtClean="0"/>
          </a:p>
          <a:p>
            <a:r>
              <a:rPr lang="en-US" dirty="0" smtClean="0"/>
              <a:t>You might just get an overlook view!</a:t>
            </a:r>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42</a:t>
            </a:fld>
            <a:endParaRPr lang="en-US" dirty="0"/>
          </a:p>
        </p:txBody>
      </p:sp>
    </p:spTree>
    <p:extLst>
      <p:ext uri="{BB962C8B-B14F-4D97-AF65-F5344CB8AC3E}">
        <p14:creationId xmlns:p14="http://schemas.microsoft.com/office/powerpoint/2010/main" val="161848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Readily Available</a:t>
            </a:r>
          </a:p>
          <a:p>
            <a:r>
              <a:rPr lang="en-US" dirty="0"/>
              <a:t>	</a:t>
            </a:r>
            <a:r>
              <a:rPr lang="en-US" dirty="0" smtClean="0"/>
              <a:t>easy to access (one-stop shop with a diverse set of perspectives)</a:t>
            </a:r>
          </a:p>
          <a:p>
            <a:r>
              <a:rPr lang="en-US" dirty="0"/>
              <a:t>	</a:t>
            </a:r>
            <a:r>
              <a:rPr lang="en-US" dirty="0" smtClean="0"/>
              <a:t>real time</a:t>
            </a:r>
          </a:p>
          <a:p>
            <a:r>
              <a:rPr lang="en-US" dirty="0"/>
              <a:t>	</a:t>
            </a:r>
            <a:r>
              <a:rPr lang="en-US" dirty="0" smtClean="0"/>
              <a:t>not just noise:  SC/HD’s tons of noise; you can drown</a:t>
            </a:r>
          </a:p>
          <a:p>
            <a:r>
              <a:rPr lang="en-US" dirty="0"/>
              <a:t>	</a:t>
            </a:r>
            <a:r>
              <a:rPr lang="en-US" dirty="0" smtClean="0"/>
              <a:t>	(too much may be worse than too little)</a:t>
            </a:r>
          </a:p>
          <a:p>
            <a:endParaRPr lang="en-US" dirty="0" smtClean="0"/>
          </a:p>
          <a:p>
            <a:endParaRPr lang="en-US" dirty="0" smtClean="0"/>
          </a:p>
          <a:p>
            <a:r>
              <a:rPr lang="en-US" dirty="0" smtClean="0"/>
              <a:t>Not a flea market.  A contact center of any kind or even just a set of metrics from the Semester</a:t>
            </a:r>
            <a:r>
              <a:rPr lang="en-US" baseline="0" dirty="0" smtClean="0"/>
              <a:t> start up can drown you in noise.</a:t>
            </a:r>
          </a:p>
          <a:p>
            <a:endParaRPr lang="en-US" baseline="0" dirty="0" smtClean="0"/>
          </a:p>
          <a:p>
            <a:r>
              <a:rPr lang="en-US" baseline="0" dirty="0" smtClean="0"/>
              <a:t>You don’t want junk, but how to sort through and find what you really need?  </a:t>
            </a:r>
            <a:endParaRPr lang="en-US" dirty="0" smtClean="0"/>
          </a:p>
          <a:p>
            <a:endParaRPr lang="en-US" dirty="0"/>
          </a:p>
          <a:p>
            <a:pPr eaLnBrk="1" hangingPunct="1">
              <a:lnSpc>
                <a:spcPct val="80000"/>
              </a:lnSpc>
            </a:pPr>
            <a:r>
              <a:rPr lang="en-US" sz="1200" dirty="0" smtClean="0"/>
              <a:t>VP has a question</a:t>
            </a:r>
          </a:p>
          <a:p>
            <a:pPr eaLnBrk="1" hangingPunct="1">
              <a:lnSpc>
                <a:spcPct val="80000"/>
              </a:lnSpc>
            </a:pPr>
            <a:r>
              <a:rPr lang="en-US" sz="1200" dirty="0" smtClean="0"/>
              <a:t>VP contacts AVP</a:t>
            </a:r>
          </a:p>
          <a:p>
            <a:pPr eaLnBrk="1" hangingPunct="1">
              <a:lnSpc>
                <a:spcPct val="80000"/>
              </a:lnSpc>
            </a:pPr>
            <a:r>
              <a:rPr lang="en-US" sz="1200" dirty="0" smtClean="0"/>
              <a:t>AVP contacts Director</a:t>
            </a:r>
          </a:p>
          <a:p>
            <a:pPr eaLnBrk="1" hangingPunct="1">
              <a:lnSpc>
                <a:spcPct val="80000"/>
              </a:lnSpc>
            </a:pPr>
            <a:r>
              <a:rPr lang="en-US" sz="1200" dirty="0" smtClean="0"/>
              <a:t>Director contacts Manager</a:t>
            </a:r>
          </a:p>
          <a:p>
            <a:pPr eaLnBrk="1" hangingPunct="1">
              <a:lnSpc>
                <a:spcPct val="80000"/>
              </a:lnSpc>
            </a:pPr>
            <a:r>
              <a:rPr lang="en-US" sz="1200" dirty="0" smtClean="0"/>
              <a:t>Manager figures gets some staff member to write a report to get the info</a:t>
            </a:r>
          </a:p>
          <a:p>
            <a:pPr eaLnBrk="1" hangingPunct="1">
              <a:lnSpc>
                <a:spcPct val="80000"/>
              </a:lnSpc>
            </a:pPr>
            <a:r>
              <a:rPr lang="en-US" sz="1200" dirty="0" smtClean="0"/>
              <a:t>Staff member stays all night trying to get the data</a:t>
            </a:r>
          </a:p>
          <a:p>
            <a:pPr eaLnBrk="1" hangingPunct="1">
              <a:lnSpc>
                <a:spcPct val="80000"/>
              </a:lnSpc>
            </a:pPr>
            <a:r>
              <a:rPr lang="en-US" sz="1200" dirty="0" smtClean="0"/>
              <a:t>Staff member contacts Manager</a:t>
            </a:r>
          </a:p>
          <a:p>
            <a:pPr eaLnBrk="1" hangingPunct="1">
              <a:lnSpc>
                <a:spcPct val="80000"/>
              </a:lnSpc>
            </a:pPr>
            <a:r>
              <a:rPr lang="en-US" sz="1200" dirty="0" smtClean="0"/>
              <a:t>Manager contacts Director</a:t>
            </a:r>
          </a:p>
          <a:p>
            <a:pPr eaLnBrk="1" hangingPunct="1">
              <a:lnSpc>
                <a:spcPct val="80000"/>
              </a:lnSpc>
            </a:pPr>
            <a:r>
              <a:rPr lang="en-US" sz="1200" dirty="0" smtClean="0"/>
              <a:t>Director Contacts AVP</a:t>
            </a:r>
          </a:p>
          <a:p>
            <a:pPr eaLnBrk="1" hangingPunct="1">
              <a:lnSpc>
                <a:spcPct val="80000"/>
              </a:lnSpc>
            </a:pPr>
            <a:r>
              <a:rPr lang="en-US" sz="1200" dirty="0" smtClean="0"/>
              <a:t>AVP contacts VP</a:t>
            </a:r>
          </a:p>
          <a:p>
            <a:pPr eaLnBrk="1" hangingPunct="1">
              <a:lnSpc>
                <a:spcPct val="80000"/>
              </a:lnSpc>
            </a:pPr>
            <a:r>
              <a:rPr lang="en-US" sz="1200" dirty="0" smtClean="0"/>
              <a:t>VP forgot why they wanted to know…</a:t>
            </a:r>
          </a:p>
          <a:p>
            <a:r>
              <a:rPr lang="en-US" dirty="0"/>
              <a:t>	</a:t>
            </a:r>
            <a:endParaRPr lang="en-US" dirty="0" smtClean="0"/>
          </a:p>
          <a:p>
            <a:endParaRPr lang="en-US" dirty="0"/>
          </a:p>
          <a:p>
            <a:r>
              <a:rPr lang="en-US" dirty="0"/>
              <a:t>	</a:t>
            </a:r>
            <a:endParaRPr lang="en-US" dirty="0" smtClean="0"/>
          </a:p>
          <a:p>
            <a:endParaRPr lang="en-US" dirty="0" smtClean="0"/>
          </a:p>
          <a:p>
            <a:r>
              <a:rPr lang="en-US" dirty="0"/>
              <a:t>	</a:t>
            </a:r>
          </a:p>
        </p:txBody>
      </p:sp>
      <p:sp>
        <p:nvSpPr>
          <p:cNvPr id="4" name="Slide Number Placeholder 3"/>
          <p:cNvSpPr>
            <a:spLocks noGrp="1"/>
          </p:cNvSpPr>
          <p:nvPr>
            <p:ph type="sldNum" sz="quarter" idx="10"/>
          </p:nvPr>
        </p:nvSpPr>
        <p:spPr/>
        <p:txBody>
          <a:bodyPr/>
          <a:lstStyle/>
          <a:p>
            <a:fld id="{2359B27D-973B-4FDF-8DD0-D8F951093A4C}" type="slidenum">
              <a:rPr lang="en-US" smtClean="0"/>
              <a:t>4</a:t>
            </a:fld>
            <a:endParaRPr lang="en-US" dirty="0"/>
          </a:p>
        </p:txBody>
      </p:sp>
    </p:spTree>
    <p:extLst>
      <p:ext uri="{BB962C8B-B14F-4D97-AF65-F5344CB8AC3E}">
        <p14:creationId xmlns:p14="http://schemas.microsoft.com/office/powerpoint/2010/main" val="18914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data, TB’s of it to</a:t>
            </a:r>
            <a:r>
              <a:rPr lang="en-US" baseline="0" dirty="0" smtClean="0"/>
              <a:t> be exact.  </a:t>
            </a:r>
          </a:p>
          <a:p>
            <a:endParaRPr lang="en-US" baseline="0" dirty="0" smtClean="0"/>
          </a:p>
          <a:p>
            <a:r>
              <a:rPr lang="en-US" baseline="0" dirty="0" smtClean="0"/>
              <a:t>Real image from  SS ‘12</a:t>
            </a:r>
          </a:p>
          <a:p>
            <a:r>
              <a:rPr lang="en-US" baseline="0" dirty="0" smtClean="0"/>
              <a:t>Tell you anything?</a:t>
            </a:r>
          </a:p>
          <a:p>
            <a:r>
              <a:rPr lang="en-US" baseline="0" dirty="0" smtClean="0"/>
              <a:t>Grateful Dead tie died T-Shirt</a:t>
            </a:r>
          </a:p>
          <a:p>
            <a:r>
              <a:rPr lang="en-US" baseline="0" dirty="0" smtClean="0"/>
              <a:t>Not much, a bit of trending.</a:t>
            </a:r>
          </a:p>
          <a:p>
            <a:endParaRPr lang="en-US" baseline="0" dirty="0" smtClean="0"/>
          </a:p>
          <a:p>
            <a:r>
              <a:rPr lang="en-US" baseline="0" dirty="0" smtClean="0"/>
              <a:t>Folks are well-intended and they know their piece of the pie in great detail.  However, when making decision as SS’12 chair and making sure to align resources rapidly across two weeks, you need to see the whole picture.  Not just pretty rainbows of color.</a:t>
            </a:r>
          </a:p>
          <a:p>
            <a:endParaRPr lang="en-US" baseline="0" dirty="0" smtClean="0"/>
          </a:p>
          <a:p>
            <a:r>
              <a:rPr lang="en-US" baseline="0" dirty="0" smtClean="0"/>
              <a:t>You need to get to the gold.  You need to rapidly move from the abstract to the specific.  </a:t>
            </a:r>
          </a:p>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5</a:t>
            </a:fld>
            <a:endParaRPr lang="en-US" dirty="0"/>
          </a:p>
        </p:txBody>
      </p:sp>
    </p:spTree>
    <p:extLst>
      <p:ext uri="{BB962C8B-B14F-4D97-AF65-F5344CB8AC3E}">
        <p14:creationId xmlns:p14="http://schemas.microsoft.com/office/powerpoint/2010/main" val="141058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Master Report in IU Support Dashboard</a:t>
            </a:r>
          </a:p>
          <a:p>
            <a:endParaRPr lang="en-US" dirty="0" smtClean="0"/>
          </a:p>
          <a:p>
            <a:r>
              <a:rPr lang="en-US" dirty="0" smtClean="0"/>
              <a:t>What should be there from a Client Support Service perspective?  </a:t>
            </a:r>
          </a:p>
          <a:p>
            <a:pPr lvl="1"/>
            <a:r>
              <a:rPr lang="en-US" dirty="0" smtClean="0"/>
              <a:t>Support Center</a:t>
            </a:r>
          </a:p>
          <a:p>
            <a:pPr lvl="1"/>
            <a:r>
              <a:rPr lang="en-US" dirty="0" smtClean="0"/>
              <a:t>TCC</a:t>
            </a:r>
          </a:p>
          <a:p>
            <a:pPr lvl="1"/>
            <a:r>
              <a:rPr lang="en-US" dirty="0" smtClean="0"/>
              <a:t>Kbase</a:t>
            </a:r>
          </a:p>
          <a:p>
            <a:pPr lvl="1"/>
            <a:r>
              <a:rPr lang="en-US" dirty="0" smtClean="0"/>
              <a:t>Support</a:t>
            </a:r>
            <a:r>
              <a:rPr lang="en-US" baseline="0" dirty="0" smtClean="0"/>
              <a:t> Systems &amp; Licensing:  </a:t>
            </a:r>
            <a:r>
              <a:rPr lang="en-US" baseline="0" dirty="0" err="1" smtClean="0"/>
              <a:t>IUware</a:t>
            </a:r>
            <a:endParaRPr lang="en-US" baseline="0" dirty="0" smtClean="0"/>
          </a:p>
          <a:p>
            <a:pPr lvl="1"/>
            <a:r>
              <a:rPr lang="en-US" baseline="0" dirty="0" smtClean="0"/>
              <a:t>Support System &amp; Licensing:  </a:t>
            </a:r>
            <a:r>
              <a:rPr lang="en-US" baseline="0" dirty="0" err="1" smtClean="0"/>
              <a:t>IUware</a:t>
            </a:r>
            <a:r>
              <a:rPr lang="en-US" baseline="0" dirty="0" smtClean="0"/>
              <a:t> Online</a:t>
            </a:r>
          </a:p>
          <a:p>
            <a:endParaRPr lang="en-US" dirty="0" smtClean="0"/>
          </a:p>
          <a:p>
            <a:r>
              <a:rPr lang="en-US" dirty="0" smtClean="0"/>
              <a:t>What is the</a:t>
            </a:r>
            <a:r>
              <a:rPr lang="en-US" baseline="0" dirty="0" smtClean="0"/>
              <a:t> over-arching  data set from each of the perspectives?</a:t>
            </a:r>
          </a:p>
          <a:p>
            <a:pPr lvl="1"/>
            <a:r>
              <a:rPr lang="en-US" baseline="0" dirty="0" smtClean="0"/>
              <a:t>SC – Contacts</a:t>
            </a:r>
          </a:p>
          <a:p>
            <a:pPr lvl="1"/>
            <a:r>
              <a:rPr lang="en-US" baseline="0" dirty="0" smtClean="0"/>
              <a:t>TCC: - Tickets/Consults</a:t>
            </a:r>
          </a:p>
          <a:p>
            <a:pPr lvl="1"/>
            <a:r>
              <a:rPr lang="en-US" baseline="0" dirty="0" smtClean="0"/>
              <a:t>Kbase: Hits</a:t>
            </a:r>
          </a:p>
          <a:p>
            <a:pPr lvl="1"/>
            <a:r>
              <a:rPr lang="en-US" baseline="0" dirty="0" smtClean="0"/>
              <a:t>IUWare: Online Download Attempts</a:t>
            </a:r>
          </a:p>
          <a:p>
            <a:pPr lvl="0"/>
            <a:endParaRPr lang="en-US" baseline="0" dirty="0" smtClean="0"/>
          </a:p>
          <a:p>
            <a:pPr lvl="0"/>
            <a:r>
              <a:rPr lang="en-US" baseline="0" dirty="0" smtClean="0"/>
              <a:t>Here’s my bias: I hate shopping. Get in, get out.  I know what I want. But even if I don’t want, I want to find it fast.</a:t>
            </a:r>
            <a:endParaRPr lang="en-US" dirty="0" smtClean="0"/>
          </a:p>
          <a:p>
            <a:pPr lvl="1"/>
            <a:endParaRPr lang="en-US" baseline="0" dirty="0"/>
          </a:p>
          <a:p>
            <a:pPr lvl="0"/>
            <a:r>
              <a:rPr lang="en-US" baseline="0" dirty="0" smtClean="0"/>
              <a:t>I</a:t>
            </a:r>
            <a:r>
              <a:rPr lang="en-US" dirty="0" smtClean="0"/>
              <a:t> don’t want to shop the whole mall at each individual stores.  </a:t>
            </a:r>
            <a:endParaRPr lang="en-US" baseline="0" dirty="0" smtClean="0"/>
          </a:p>
          <a:p>
            <a:pPr lvl="0"/>
            <a:endParaRPr lang="en-US" baseline="0" dirty="0" smtClean="0"/>
          </a:p>
          <a:p>
            <a:pPr lvl="0"/>
            <a:r>
              <a:rPr lang="en-US" baseline="0" dirty="0" smtClean="0"/>
              <a:t>You do need context.  Be able to ask questions.  Cross reference the data points to verify.  Is your assumption correct?</a:t>
            </a:r>
          </a:p>
          <a:p>
            <a:pPr lvl="0"/>
            <a:endParaRPr lang="en-US" baseline="0" dirty="0" smtClean="0"/>
          </a:p>
          <a:p>
            <a:pPr lvl="0"/>
            <a:r>
              <a:rPr lang="en-US" baseline="0" dirty="0" smtClean="0"/>
              <a:t>Stay on the balcony but climb down when it is important to do so.  Have the ladder to your data ready, mobile and safe (easy to access).</a:t>
            </a:r>
          </a:p>
          <a:p>
            <a:pPr lvl="0"/>
            <a:endParaRPr lang="en-US" baseline="0" dirty="0" smtClean="0"/>
          </a:p>
          <a:p>
            <a:pPr lvl="1"/>
            <a:endParaRPr lang="en-US" baseline="0" dirty="0" smtClean="0"/>
          </a:p>
          <a:p>
            <a:pPr lvl="1"/>
            <a:endParaRPr lang="en-US" dirty="0" smtClean="0"/>
          </a:p>
        </p:txBody>
      </p:sp>
      <p:sp>
        <p:nvSpPr>
          <p:cNvPr id="4" name="Slide Number Placeholder 3"/>
          <p:cNvSpPr>
            <a:spLocks noGrp="1"/>
          </p:cNvSpPr>
          <p:nvPr>
            <p:ph type="sldNum" sz="quarter" idx="10"/>
          </p:nvPr>
        </p:nvSpPr>
        <p:spPr/>
        <p:txBody>
          <a:bodyPr/>
          <a:lstStyle/>
          <a:p>
            <a:fld id="{2359B27D-973B-4FDF-8DD0-D8F951093A4C}" type="slidenum">
              <a:rPr lang="en-US" smtClean="0"/>
              <a:t>7</a:t>
            </a:fld>
            <a:endParaRPr lang="en-US" dirty="0"/>
          </a:p>
        </p:txBody>
      </p:sp>
    </p:spTree>
    <p:extLst>
      <p:ext uri="{BB962C8B-B14F-4D97-AF65-F5344CB8AC3E}">
        <p14:creationId xmlns:p14="http://schemas.microsoft.com/office/powerpoint/2010/main" val="169412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11</a:t>
            </a:fld>
            <a:endParaRPr lang="en-US" dirty="0"/>
          </a:p>
        </p:txBody>
      </p:sp>
    </p:spTree>
    <p:extLst>
      <p:ext uri="{BB962C8B-B14F-4D97-AF65-F5344CB8AC3E}">
        <p14:creationId xmlns:p14="http://schemas.microsoft.com/office/powerpoint/2010/main" val="1318391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12</a:t>
            </a:fld>
            <a:endParaRPr lang="en-US" dirty="0"/>
          </a:p>
        </p:txBody>
      </p:sp>
    </p:spTree>
    <p:extLst>
      <p:ext uri="{BB962C8B-B14F-4D97-AF65-F5344CB8AC3E}">
        <p14:creationId xmlns:p14="http://schemas.microsoft.com/office/powerpoint/2010/main" val="278108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9B27D-973B-4FDF-8DD0-D8F951093A4C}" type="slidenum">
              <a:rPr lang="en-US" smtClean="0"/>
              <a:t>13</a:t>
            </a:fld>
            <a:endParaRPr lang="en-US" dirty="0"/>
          </a:p>
        </p:txBody>
      </p:sp>
    </p:spTree>
    <p:extLst>
      <p:ext uri="{BB962C8B-B14F-4D97-AF65-F5344CB8AC3E}">
        <p14:creationId xmlns:p14="http://schemas.microsoft.com/office/powerpoint/2010/main" val="4087000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4788677"/>
      </p:ext>
    </p:extLst>
  </p:cSld>
  <p:clrMapOvr>
    <a:masterClrMapping/>
  </p:clrMapOvr>
  <mc:AlternateContent xmlns:mc="http://schemas.openxmlformats.org/markup-compatibility/2006" xmlns:p14="http://schemas.microsoft.com/office/powerpoint/2010/main">
    <mc:Choice Requires="p14">
      <p:transition spd="slow" advClick="0" advTm="1000">
        <p14:warp dir="in"/>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445264"/>
      </p:ext>
    </p:extLst>
  </p:cSld>
  <p:clrMapOvr>
    <a:masterClrMapping/>
  </p:clrMapOvr>
  <mc:AlternateContent xmlns:mc="http://schemas.openxmlformats.org/markup-compatibility/2006" xmlns:p14="http://schemas.microsoft.com/office/powerpoint/2010/main">
    <mc:Choice Requires="p14">
      <p:transition spd="slow" advClick="0" advTm="1000">
        <p14:warp dir="in"/>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9158935"/>
      </p:ext>
    </p:extLst>
  </p:cSld>
  <p:clrMapOvr>
    <a:masterClrMapping/>
  </p:clrMapOvr>
  <mc:AlternateContent xmlns:mc="http://schemas.openxmlformats.org/markup-compatibility/2006" xmlns:p14="http://schemas.microsoft.com/office/powerpoint/2010/main">
    <mc:Choice Requires="p14">
      <p:transition spd="slow" advClick="0" advTm="1000">
        <p14:warp dir="in"/>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8"/>
          <p:cNvSpPr>
            <a:spLocks noChangeArrowheads="1"/>
          </p:cNvSpPr>
          <p:nvPr/>
        </p:nvSpPr>
        <p:spPr bwMode="auto">
          <a:xfrm>
            <a:off x="0" y="0"/>
            <a:ext cx="9144000" cy="58039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i="1" dirty="0" smtClean="0">
              <a:solidFill>
                <a:srgbClr val="000000"/>
              </a:solidFill>
            </a:endParaRPr>
          </a:p>
        </p:txBody>
      </p:sp>
      <p:sp>
        <p:nvSpPr>
          <p:cNvPr id="5" name="Line 24"/>
          <p:cNvSpPr>
            <a:spLocks noChangeShapeType="1"/>
          </p:cNvSpPr>
          <p:nvPr/>
        </p:nvSpPr>
        <p:spPr bwMode="auto">
          <a:xfrm>
            <a:off x="685800" y="3198813"/>
            <a:ext cx="77692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i="1" dirty="0" smtClean="0">
              <a:solidFill>
                <a:srgbClr val="000000"/>
              </a:solidFill>
            </a:endParaRPr>
          </a:p>
        </p:txBody>
      </p:sp>
      <p:sp>
        <p:nvSpPr>
          <p:cNvPr id="6" name="Rectangle 32"/>
          <p:cNvSpPr>
            <a:spLocks noChangeArrowheads="1"/>
          </p:cNvSpPr>
          <p:nvPr/>
        </p:nvSpPr>
        <p:spPr bwMode="auto">
          <a:xfrm>
            <a:off x="0" y="5748338"/>
            <a:ext cx="9150350" cy="76200"/>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i="1" dirty="0" smtClean="0">
              <a:solidFill>
                <a:srgbClr val="000000"/>
              </a:solidFill>
            </a:endParaRPr>
          </a:p>
        </p:txBody>
      </p:sp>
      <p:pic>
        <p:nvPicPr>
          <p:cNvPr id="7" name="Picture 46" descr="IUwide_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613" y="5978525"/>
            <a:ext cx="1905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457200" y="2433638"/>
            <a:ext cx="8226425" cy="508000"/>
          </a:xfrm>
        </p:spPr>
        <p:txBody>
          <a:bodyPr anchor="ctr"/>
          <a:lstStyle>
            <a:lvl1pPr marL="0" indent="0" algn="ctr">
              <a:buFontTx/>
              <a:buNone/>
              <a:defRPr>
                <a:solidFill>
                  <a:schemeClr val="bg1"/>
                </a:solidFill>
              </a:defRPr>
            </a:lvl1pPr>
          </a:lstStyle>
          <a:p>
            <a:pPr lvl="0"/>
            <a:r>
              <a:rPr lang="en-US" noProof="0" smtClean="0"/>
              <a:t>Click to edit Master subtitle style</a:t>
            </a:r>
          </a:p>
        </p:txBody>
      </p:sp>
      <p:sp>
        <p:nvSpPr>
          <p:cNvPr id="3091" name="Rectangle 19"/>
          <p:cNvSpPr>
            <a:spLocks noGrp="1" noChangeArrowheads="1"/>
          </p:cNvSpPr>
          <p:nvPr>
            <p:ph type="ctrTitle" sz="quarter"/>
          </p:nvPr>
        </p:nvSpPr>
        <p:spPr>
          <a:xfrm>
            <a:off x="455613" y="1676400"/>
            <a:ext cx="8226425" cy="776288"/>
          </a:xfrm>
        </p:spPr>
        <p:txBody>
          <a:bodyPr/>
          <a:lstStyle>
            <a:lvl1pPr algn="ctr">
              <a:defRPr sz="4200" b="0">
                <a:solidFill>
                  <a:schemeClr val="bg1"/>
                </a:solidFill>
              </a:defRPr>
            </a:lvl1pPr>
          </a:lstStyle>
          <a:p>
            <a:pPr lvl="0"/>
            <a:r>
              <a:rPr lang="en-US" noProof="0" smtClean="0"/>
              <a:t>Click to edit Master title style</a:t>
            </a:r>
          </a:p>
        </p:txBody>
      </p:sp>
      <p:sp>
        <p:nvSpPr>
          <p:cNvPr id="8" name="Rectangle 4"/>
          <p:cNvSpPr>
            <a:spLocks noGrp="1" noChangeArrowheads="1"/>
          </p:cNvSpPr>
          <p:nvPr>
            <p:ph type="dt" sz="half" idx="10"/>
          </p:nvPr>
        </p:nvSpPr>
        <p:spPr>
          <a:xfrm>
            <a:off x="457200" y="4316413"/>
            <a:ext cx="8226425" cy="457200"/>
          </a:xfrm>
        </p:spPr>
        <p:txBody>
          <a:bodyPr anchor="ctr"/>
          <a:lstStyle>
            <a:lvl1pPr algn="ctr">
              <a:defRPr sz="1400" i="1" smtClean="0">
                <a:solidFill>
                  <a:schemeClr val="bg1"/>
                </a:solidFill>
              </a:defRPr>
            </a:lvl1pPr>
          </a:lstStyle>
          <a:p>
            <a:fld id="{563AD76B-E6A7-4E55-9423-B118E452ABF9}" type="datetimeFigureOut">
              <a:rPr lang="en-US" smtClean="0"/>
              <a:t>11/8/2012</a:t>
            </a:fld>
            <a:endParaRPr lang="en-US" dirty="0"/>
          </a:p>
        </p:txBody>
      </p:sp>
      <p:sp>
        <p:nvSpPr>
          <p:cNvPr id="9" name="Rectangle 48"/>
          <p:cNvSpPr>
            <a:spLocks noChangeArrowheads="1"/>
          </p:cNvSpPr>
          <p:nvPr userDrawn="1"/>
        </p:nvSpPr>
        <p:spPr bwMode="auto">
          <a:xfrm>
            <a:off x="0" y="0"/>
            <a:ext cx="9144000" cy="58039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i="1" dirty="0" smtClean="0">
              <a:solidFill>
                <a:srgbClr val="000000"/>
              </a:solidFill>
            </a:endParaRPr>
          </a:p>
        </p:txBody>
      </p:sp>
      <p:sp>
        <p:nvSpPr>
          <p:cNvPr id="10" name="Rectangle 32"/>
          <p:cNvSpPr>
            <a:spLocks noChangeArrowheads="1"/>
          </p:cNvSpPr>
          <p:nvPr userDrawn="1"/>
        </p:nvSpPr>
        <p:spPr bwMode="auto">
          <a:xfrm>
            <a:off x="0" y="5748338"/>
            <a:ext cx="9150350" cy="76200"/>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i="1" dirty="0" smtClean="0">
              <a:solidFill>
                <a:srgbClr val="000000"/>
              </a:solidFill>
            </a:endParaRPr>
          </a:p>
        </p:txBody>
      </p:sp>
      <p:pic>
        <p:nvPicPr>
          <p:cNvPr id="11" name="Picture 46" descr="IUwide_ps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0613" y="5978525"/>
            <a:ext cx="1905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385650"/>
      </p:ext>
    </p:extLst>
  </p:cSld>
  <p:clrMapOvr>
    <a:masterClrMapping/>
  </p:clrMapOvr>
  <mc:AlternateContent xmlns:mc="http://schemas.openxmlformats.org/markup-compatibility/2006" xmlns:p14="http://schemas.microsoft.com/office/powerpoint/2010/main">
    <mc:Choice Requires="p14">
      <p:transition spd="slow">
        <p14:warp dir="in"/>
        <p:sndAc>
          <p:stSnd>
            <p:snd r:embed="rId1"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fld id="{563AD76B-E6A7-4E55-9423-B118E452ABF9}" type="datetimeFigureOut">
              <a:rPr lang="en-US" smtClean="0"/>
              <a:t>11/8/2012</a:t>
            </a:fld>
            <a:endParaRPr lang="en-US" dirty="0"/>
          </a:p>
        </p:txBody>
      </p:sp>
      <p:sp>
        <p:nvSpPr>
          <p:cNvPr id="5" name="Rectangle 19"/>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2346842853"/>
      </p:ext>
    </p:extLst>
  </p:cSld>
  <p:clrMapOvr>
    <a:masterClrMapping/>
  </p:clrMapOvr>
  <mc:AlternateContent xmlns:mc="http://schemas.openxmlformats.org/markup-compatibility/2006" xmlns:p14="http://schemas.microsoft.com/office/powerpoint/2010/main">
    <mc:Choice Requires="p14">
      <p:transition spd="slow">
        <p14:warp dir="in"/>
        <p:sndAc>
          <p:stSnd>
            <p:snd r:embed="rId1"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fld id="{563AD76B-E6A7-4E55-9423-B118E452ABF9}" type="datetimeFigureOut">
              <a:rPr lang="en-US" smtClean="0"/>
              <a:t>11/8/2012</a:t>
            </a:fld>
            <a:endParaRPr lang="en-US" dirty="0"/>
          </a:p>
        </p:txBody>
      </p:sp>
      <p:sp>
        <p:nvSpPr>
          <p:cNvPr id="5" name="Rectangle 19"/>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2606708927"/>
      </p:ext>
    </p:extLst>
  </p:cSld>
  <p:clrMapOvr>
    <a:masterClrMapping/>
  </p:clrMapOvr>
  <mc:AlternateContent xmlns:mc="http://schemas.openxmlformats.org/markup-compatibility/2006" xmlns:p14="http://schemas.microsoft.com/office/powerpoint/2010/main">
    <mc:Choice Requires="p14">
      <p:transition spd="slow">
        <p14:warp dir="in"/>
        <p:sndAc>
          <p:stSnd>
            <p:snd r:embed="rId1"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5588" y="1981200"/>
            <a:ext cx="3478212"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981200"/>
            <a:ext cx="3479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fld id="{563AD76B-E6A7-4E55-9423-B118E452ABF9}" type="datetimeFigureOut">
              <a:rPr lang="en-US" smtClean="0"/>
              <a:t>11/8/2012</a:t>
            </a:fld>
            <a:endParaRPr lang="en-US" dirty="0"/>
          </a:p>
        </p:txBody>
      </p:sp>
      <p:sp>
        <p:nvSpPr>
          <p:cNvPr id="6" name="Rectangle 19"/>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69595719"/>
      </p:ext>
    </p:extLst>
  </p:cSld>
  <p:clrMapOvr>
    <a:masterClrMapping/>
  </p:clrMapOvr>
  <mc:AlternateContent xmlns:mc="http://schemas.openxmlformats.org/markup-compatibility/2006" xmlns:p14="http://schemas.microsoft.com/office/powerpoint/2010/main">
    <mc:Choice Requires="p14">
      <p:transition spd="slow">
        <p14:warp dir="in"/>
        <p:sndAc>
          <p:stSnd>
            <p:snd r:embed="rId1"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ln/>
        </p:spPr>
        <p:txBody>
          <a:bodyPr/>
          <a:lstStyle>
            <a:lvl1pPr>
              <a:defRPr/>
            </a:lvl1pPr>
          </a:lstStyle>
          <a:p>
            <a:fld id="{563AD76B-E6A7-4E55-9423-B118E452ABF9}" type="datetimeFigureOut">
              <a:rPr lang="en-US" smtClean="0"/>
              <a:t>11/8/2012</a:t>
            </a:fld>
            <a:endParaRPr lang="en-US" dirty="0"/>
          </a:p>
        </p:txBody>
      </p:sp>
      <p:sp>
        <p:nvSpPr>
          <p:cNvPr id="8" name="Rectangle 19"/>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854419064"/>
      </p:ext>
    </p:extLst>
  </p:cSld>
  <p:clrMapOvr>
    <a:masterClrMapping/>
  </p:clrMapOvr>
  <mc:AlternateContent xmlns:mc="http://schemas.openxmlformats.org/markup-compatibility/2006" xmlns:p14="http://schemas.microsoft.com/office/powerpoint/2010/main">
    <mc:Choice Requires="p14">
      <p:transition spd="slow">
        <p14:warp dir="in"/>
        <p:sndAc>
          <p:stSnd>
            <p:snd r:embed="rId1"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ln/>
        </p:spPr>
        <p:txBody>
          <a:bodyPr/>
          <a:lstStyle>
            <a:lvl1pPr>
              <a:defRPr/>
            </a:lvl1pPr>
          </a:lstStyle>
          <a:p>
            <a:fld id="{563AD76B-E6A7-4E55-9423-B118E452ABF9}" type="datetimeFigureOut">
              <a:rPr lang="en-US" smtClean="0"/>
              <a:t>11/8/2012</a:t>
            </a:fld>
            <a:endParaRPr lang="en-US" dirty="0"/>
          </a:p>
        </p:txBody>
      </p:sp>
      <p:sp>
        <p:nvSpPr>
          <p:cNvPr id="4" name="Rectangle 19"/>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685128408"/>
      </p:ext>
    </p:extLst>
  </p:cSld>
  <p:clrMapOvr>
    <a:masterClrMapping/>
  </p:clrMapOvr>
  <mc:AlternateContent xmlns:mc="http://schemas.openxmlformats.org/markup-compatibility/2006" xmlns:p14="http://schemas.microsoft.com/office/powerpoint/2010/main">
    <mc:Choice Requires="p14">
      <p:transition spd="slow">
        <p14:warp dir="in"/>
        <p:sndAc>
          <p:stSnd>
            <p:snd r:embed="rId1"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fld id="{563AD76B-E6A7-4E55-9423-B118E452ABF9}" type="datetimeFigureOut">
              <a:rPr lang="en-US" smtClean="0"/>
              <a:t>11/8/2012</a:t>
            </a:fld>
            <a:endParaRPr lang="en-US" dirty="0"/>
          </a:p>
        </p:txBody>
      </p:sp>
      <p:sp>
        <p:nvSpPr>
          <p:cNvPr id="3" name="Rectangle 19"/>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784268955"/>
      </p:ext>
    </p:extLst>
  </p:cSld>
  <p:clrMapOvr>
    <a:masterClrMapping/>
  </p:clrMapOvr>
  <mc:AlternateContent xmlns:mc="http://schemas.openxmlformats.org/markup-compatibility/2006" xmlns:p14="http://schemas.microsoft.com/office/powerpoint/2010/main">
    <mc:Choice Requires="p14">
      <p:transition spd="slow">
        <p14:warp dir="in"/>
        <p:sndAc>
          <p:stSnd>
            <p:snd r:embed="rId1"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fld id="{563AD76B-E6A7-4E55-9423-B118E452ABF9}" type="datetimeFigureOut">
              <a:rPr lang="en-US" smtClean="0"/>
              <a:t>11/8/2012</a:t>
            </a:fld>
            <a:endParaRPr lang="en-US" dirty="0"/>
          </a:p>
        </p:txBody>
      </p:sp>
      <p:sp>
        <p:nvSpPr>
          <p:cNvPr id="6" name="Rectangle 19"/>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2226613509"/>
      </p:ext>
    </p:extLst>
  </p:cSld>
  <p:clrMapOvr>
    <a:masterClrMapping/>
  </p:clrMapOvr>
  <mc:AlternateContent xmlns:mc="http://schemas.openxmlformats.org/markup-compatibility/2006" xmlns:p14="http://schemas.microsoft.com/office/powerpoint/2010/main">
    <mc:Choice Requires="p14">
      <p:transition spd="slow">
        <p14:warp dir="in"/>
        <p:sndAc>
          <p:stSnd>
            <p:snd r:embed="rId1"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419168"/>
      </p:ext>
    </p:extLst>
  </p:cSld>
  <p:clrMapOvr>
    <a:masterClrMapping/>
  </p:clrMapOvr>
  <mc:AlternateContent xmlns:mc="http://schemas.openxmlformats.org/markup-compatibility/2006" xmlns:p14="http://schemas.microsoft.com/office/powerpoint/2010/main">
    <mc:Choice Requires="p14">
      <p:transition spd="slow" advClick="0" advTm="1000">
        <p14:warp dir="in"/>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fld id="{563AD76B-E6A7-4E55-9423-B118E452ABF9}" type="datetimeFigureOut">
              <a:rPr lang="en-US" smtClean="0"/>
              <a:t>11/8/2012</a:t>
            </a:fld>
            <a:endParaRPr lang="en-US" dirty="0"/>
          </a:p>
        </p:txBody>
      </p:sp>
      <p:sp>
        <p:nvSpPr>
          <p:cNvPr id="6" name="Rectangle 19"/>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046416840"/>
      </p:ext>
    </p:extLst>
  </p:cSld>
  <p:clrMapOvr>
    <a:masterClrMapping/>
  </p:clrMapOvr>
  <mc:AlternateContent xmlns:mc="http://schemas.openxmlformats.org/markup-compatibility/2006" xmlns:p14="http://schemas.microsoft.com/office/powerpoint/2010/main">
    <mc:Choice Requires="p14">
      <p:transition spd="slow">
        <p14:warp dir="in"/>
        <p:sndAc>
          <p:stSnd>
            <p:snd r:embed="rId1"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fld id="{563AD76B-E6A7-4E55-9423-B118E452ABF9}" type="datetimeFigureOut">
              <a:rPr lang="en-US" smtClean="0"/>
              <a:t>11/8/2012</a:t>
            </a:fld>
            <a:endParaRPr lang="en-US" dirty="0"/>
          </a:p>
        </p:txBody>
      </p:sp>
      <p:sp>
        <p:nvSpPr>
          <p:cNvPr id="5" name="Rectangle 19"/>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970461493"/>
      </p:ext>
    </p:extLst>
  </p:cSld>
  <p:clrMapOvr>
    <a:masterClrMapping/>
  </p:clrMapOvr>
  <mc:AlternateContent xmlns:mc="http://schemas.openxmlformats.org/markup-compatibility/2006" xmlns:p14="http://schemas.microsoft.com/office/powerpoint/2010/main">
    <mc:Choice Requires="p14">
      <p:transition spd="slow">
        <p14:warp dir="in"/>
        <p:sndAc>
          <p:stSnd>
            <p:snd r:embed="rId1"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49325"/>
            <a:ext cx="1778000" cy="5070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949325"/>
            <a:ext cx="5181600" cy="5070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fld id="{563AD76B-E6A7-4E55-9423-B118E452ABF9}" type="datetimeFigureOut">
              <a:rPr lang="en-US" smtClean="0"/>
              <a:t>11/8/2012</a:t>
            </a:fld>
            <a:endParaRPr lang="en-US" dirty="0"/>
          </a:p>
        </p:txBody>
      </p:sp>
      <p:sp>
        <p:nvSpPr>
          <p:cNvPr id="5" name="Rectangle 19"/>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67869566"/>
      </p:ext>
    </p:extLst>
  </p:cSld>
  <p:clrMapOvr>
    <a:masterClrMapping/>
  </p:clrMapOvr>
  <mc:AlternateContent xmlns:mc="http://schemas.openxmlformats.org/markup-compatibility/2006" xmlns:p14="http://schemas.microsoft.com/office/powerpoint/2010/main">
    <mc:Choice Requires="p14">
      <p:transition spd="slow">
        <p14:warp dir="in"/>
        <p:sndAc>
          <p:stSnd>
            <p:snd r:embed="rId1"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679609"/>
      </p:ext>
    </p:extLst>
  </p:cSld>
  <p:clrMapOvr>
    <a:masterClrMapping/>
  </p:clrMapOvr>
  <mc:AlternateContent xmlns:mc="http://schemas.openxmlformats.org/markup-compatibility/2006" xmlns:p14="http://schemas.microsoft.com/office/powerpoint/2010/main">
    <mc:Choice Requires="p14">
      <p:transition spd="slow" advClick="0" advTm="1000">
        <p14:warp dir="in"/>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0808196"/>
      </p:ext>
    </p:extLst>
  </p:cSld>
  <p:clrMapOvr>
    <a:masterClrMapping/>
  </p:clrMapOvr>
  <mc:AlternateContent xmlns:mc="http://schemas.openxmlformats.org/markup-compatibility/2006" xmlns:p14="http://schemas.microsoft.com/office/powerpoint/2010/main">
    <mc:Choice Requires="p14">
      <p:transition spd="slow" advClick="0" advTm="1000">
        <p14:warp dir="in"/>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4946980"/>
      </p:ext>
    </p:extLst>
  </p:cSld>
  <p:clrMapOvr>
    <a:masterClrMapping/>
  </p:clrMapOvr>
  <mc:AlternateContent xmlns:mc="http://schemas.openxmlformats.org/markup-compatibility/2006" xmlns:p14="http://schemas.microsoft.com/office/powerpoint/2010/main">
    <mc:Choice Requires="p14">
      <p:transition spd="slow" advClick="0" advTm="1000">
        <p14:warp dir="in"/>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6780629"/>
      </p:ext>
    </p:extLst>
  </p:cSld>
  <p:clrMapOvr>
    <a:masterClrMapping/>
  </p:clrMapOvr>
  <mc:AlternateContent xmlns:mc="http://schemas.openxmlformats.org/markup-compatibility/2006" xmlns:p14="http://schemas.microsoft.com/office/powerpoint/2010/main">
    <mc:Choice Requires="p14">
      <p:transition spd="slow" advClick="0" advTm="1000">
        <p14:warp dir="in"/>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7711238"/>
      </p:ext>
    </p:extLst>
  </p:cSld>
  <p:clrMapOvr>
    <a:masterClrMapping/>
  </p:clrMapOvr>
  <mc:AlternateContent xmlns:mc="http://schemas.openxmlformats.org/markup-compatibility/2006" xmlns:p14="http://schemas.microsoft.com/office/powerpoint/2010/main">
    <mc:Choice Requires="p14">
      <p:transition spd="slow" advClick="0" advTm="1000">
        <p14:warp dir="in"/>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6644599"/>
      </p:ext>
    </p:extLst>
  </p:cSld>
  <p:clrMapOvr>
    <a:masterClrMapping/>
  </p:clrMapOvr>
  <mc:AlternateContent xmlns:mc="http://schemas.openxmlformats.org/markup-compatibility/2006" xmlns:p14="http://schemas.microsoft.com/office/powerpoint/2010/main">
    <mc:Choice Requires="p14">
      <p:transition spd="slow" advClick="0" advTm="1000">
        <p14:warp dir="in"/>
        <p:sndAc>
          <p:stSnd>
            <p:snd r:embed="rId1" name="camera.wav"/>
          </p:stSnd>
        </p:sndAc>
      </p:transition>
    </mc:Choice>
    <mc:Fallback xmlns="">
      <p:transition spd="slow" advClick="0" advTm="1000">
        <p:fade/>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2041013"/>
      </p:ext>
    </p:extLst>
  </p:cSld>
  <p:clrMapOvr>
    <a:masterClrMapping/>
  </p:clrMapOvr>
  <mc:AlternateContent xmlns:mc="http://schemas.openxmlformats.org/markup-compatibility/2006" xmlns:p14="http://schemas.microsoft.com/office/powerpoint/2010/main">
    <mc:Choice Requires="p14">
      <p:transition spd="slow" advClick="0" advTm="1000">
        <p14:warp dir="in"/>
        <p:sndAc>
          <p:stSnd>
            <p:snd r:embed="rId1" name="camera.wav"/>
          </p:stSnd>
        </p:sndAc>
      </p:transition>
    </mc:Choice>
    <mc:Fallback xmlns="">
      <p:transition spd="slow" advClick="0" advTm="1000">
        <p:fade/>
        <p:sndAc>
          <p:stSnd>
            <p:snd r:embed="rId3"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audio" Target="../media/audio1.wav"/><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64F6-B509-4AA1-BA55-F28B65777357}" type="datetimeFigureOut">
              <a:rPr lang="en-US" smtClean="0">
                <a:solidFill>
                  <a:prstClr val="black">
                    <a:tint val="75000"/>
                  </a:prstClr>
                </a:solidFill>
              </a:rPr>
              <a:pPr/>
              <a:t>11/8/2012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1FDAF-8B8F-413E-BDCF-70B5DCB6A6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1358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advClick="0" advTm="1000">
        <p14:warp dir="in"/>
        <p:sndAc>
          <p:stSnd>
            <p:snd r:embed="rId13" name="camera.wav"/>
          </p:stSnd>
        </p:sndAc>
      </p:transition>
    </mc:Choice>
    <mc:Fallback xmlns="">
      <p:transition spd="slow" advClick="0" advTm="1000">
        <p:fade/>
        <p:sndAc>
          <p:stSnd>
            <p:snd r:embed="rId14" name="camera.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949325"/>
            <a:ext cx="711041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5588" y="1981200"/>
            <a:ext cx="7110412"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1"/>
          <p:cNvSpPr>
            <a:spLocks noChangeArrowheads="1"/>
          </p:cNvSpPr>
          <p:nvPr/>
        </p:nvSpPr>
        <p:spPr bwMode="auto">
          <a:xfrm>
            <a:off x="0" y="6781800"/>
            <a:ext cx="9150350" cy="82550"/>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i="1" dirty="0" smtClean="0">
              <a:solidFill>
                <a:srgbClr val="000000"/>
              </a:solidFill>
            </a:endParaRPr>
          </a:p>
        </p:txBody>
      </p:sp>
      <p:sp>
        <p:nvSpPr>
          <p:cNvPr id="1042" name="Rectangle 18"/>
          <p:cNvSpPr>
            <a:spLocks noGrp="1" noChangeArrowheads="1"/>
          </p:cNvSpPr>
          <p:nvPr>
            <p:ph type="dt" sz="half" idx="2"/>
          </p:nvPr>
        </p:nvSpPr>
        <p:spPr bwMode="auto">
          <a:xfrm>
            <a:off x="7315200" y="6248400"/>
            <a:ext cx="1600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i="0" smtClean="0">
                <a:solidFill>
                  <a:schemeClr val="bg2"/>
                </a:solidFill>
              </a:defRPr>
            </a:lvl1pPr>
          </a:lstStyle>
          <a:p>
            <a:fld id="{563AD76B-E6A7-4E55-9423-B118E452ABF9}" type="datetimeFigureOut">
              <a:rPr lang="en-US" smtClean="0"/>
              <a:t>11/8/2012</a:t>
            </a:fld>
            <a:endParaRPr lang="en-US" dirty="0"/>
          </a:p>
        </p:txBody>
      </p:sp>
      <p:sp>
        <p:nvSpPr>
          <p:cNvPr id="1043" name="Rectangle 19"/>
          <p:cNvSpPr>
            <a:spLocks noGrp="1" noChangeArrowheads="1"/>
          </p:cNvSpPr>
          <p:nvPr>
            <p:ph type="ftr" sz="quarter" idx="3"/>
          </p:nvPr>
        </p:nvSpPr>
        <p:spPr bwMode="auto">
          <a:xfrm>
            <a:off x="228600" y="6248400"/>
            <a:ext cx="4953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i="0" smtClean="0">
                <a:solidFill>
                  <a:schemeClr val="bg2"/>
                </a:solidFill>
              </a:defRPr>
            </a:lvl1pPr>
          </a:lstStyle>
          <a:p>
            <a:endParaRPr lang="en-US" dirty="0"/>
          </a:p>
        </p:txBody>
      </p:sp>
      <p:sp>
        <p:nvSpPr>
          <p:cNvPr id="1031" name="Rectangle 29"/>
          <p:cNvSpPr>
            <a:spLocks noChangeArrowheads="1"/>
          </p:cNvSpPr>
          <p:nvPr/>
        </p:nvSpPr>
        <p:spPr bwMode="auto">
          <a:xfrm>
            <a:off x="0" y="0"/>
            <a:ext cx="9150350" cy="804863"/>
          </a:xfrm>
          <a:prstGeom prst="rect">
            <a:avLst/>
          </a:prstGeom>
          <a:solidFill>
            <a:srgbClr val="7D110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i="1" dirty="0" smtClean="0">
              <a:solidFill>
                <a:srgbClr val="000000"/>
              </a:solidFill>
            </a:endParaRPr>
          </a:p>
        </p:txBody>
      </p:sp>
      <p:pic>
        <p:nvPicPr>
          <p:cNvPr id="1032" name="Picture 33" descr="iuwide_psd_wh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2213" y="138113"/>
            <a:ext cx="1676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033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warp dir="in"/>
        <p:sndAc>
          <p:stSnd>
            <p:snd r:embed="rId13" name="camera.wav"/>
          </p:stSnd>
        </p:sndAc>
      </p:transition>
    </mc:Choice>
    <mc:Fallback xmlns="">
      <p:transition spd="slow">
        <p:fade/>
        <p:sndAc>
          <p:stSnd>
            <p:snd r:embed="rId15" name="camera.wav"/>
          </p:stSnd>
        </p:sndAc>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400" b="1">
          <a:solidFill>
            <a:schemeClr val="accent1"/>
          </a:solidFill>
          <a:latin typeface="+mj-lt"/>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5"/><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1"/><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1"/><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1"/><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1"/><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reencast.com/t/dRAyDlySoI"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mailto:caobryan@iu.edu"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276600"/>
            <a:ext cx="7162800" cy="1752600"/>
          </a:xfrm>
        </p:spPr>
        <p:txBody>
          <a:bodyPr>
            <a:noAutofit/>
          </a:bodyPr>
          <a:lstStyle/>
          <a:p>
            <a:r>
              <a:rPr lang="en-US" sz="2400" dirty="0" smtClean="0"/>
              <a:t>Sponsored by: </a:t>
            </a:r>
            <a:r>
              <a:rPr lang="en-US" sz="2400" b="1" dirty="0" err="1" smtClean="0"/>
              <a:t>bmc</a:t>
            </a:r>
            <a:r>
              <a:rPr lang="en-US" sz="2400" dirty="0" err="1" smtClean="0"/>
              <a:t>software</a:t>
            </a:r>
            <a:endParaRPr lang="en-US" sz="2400" dirty="0" smtClean="0"/>
          </a:p>
          <a:p>
            <a:r>
              <a:rPr lang="en-US" sz="2400" dirty="0" smtClean="0"/>
              <a:t>Presented by: Cathy O’Bryan, Director of Client Support @ Indiana University</a:t>
            </a:r>
            <a:endParaRPr lang="en-US" sz="2400" dirty="0"/>
          </a:p>
        </p:txBody>
      </p:sp>
      <p:sp>
        <p:nvSpPr>
          <p:cNvPr id="2" name="Title 1"/>
          <p:cNvSpPr>
            <a:spLocks noGrp="1"/>
          </p:cNvSpPr>
          <p:nvPr>
            <p:ph type="ctrTitle" sz="quarter"/>
          </p:nvPr>
        </p:nvSpPr>
        <p:spPr>
          <a:xfrm>
            <a:off x="609600" y="1371600"/>
            <a:ext cx="7772400" cy="1470025"/>
          </a:xfrm>
        </p:spPr>
        <p:txBody>
          <a:bodyPr/>
          <a:lstStyle/>
          <a:p>
            <a:r>
              <a:rPr lang="en-US" dirty="0" smtClean="0"/>
              <a:t>IT Support Analytics = </a:t>
            </a:r>
            <a:br>
              <a:rPr lang="en-US" dirty="0" smtClean="0"/>
            </a:br>
            <a:r>
              <a:rPr lang="en-US" dirty="0" smtClean="0"/>
              <a:t>Better Decisions</a:t>
            </a:r>
            <a:endParaRPr lang="en-US" dirty="0"/>
          </a:p>
        </p:txBody>
      </p:sp>
    </p:spTree>
    <p:extLst>
      <p:ext uri="{BB962C8B-B14F-4D97-AF65-F5344CB8AC3E}">
        <p14:creationId xmlns:p14="http://schemas.microsoft.com/office/powerpoint/2010/main" val="9179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Demand?</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6191" y="2286000"/>
            <a:ext cx="802677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797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ff"/>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762000"/>
            <a:ext cx="9144000" cy="5964238"/>
          </a:xfrm>
          <a:prstGeom prst="rect">
            <a:avLst/>
          </a:prstGeom>
          <a:noFill/>
          <a:ln>
            <a:noFill/>
          </a:ln>
        </p:spPr>
      </p:pic>
      <p:sp>
        <p:nvSpPr>
          <p:cNvPr id="3" name="TextBox 2"/>
          <p:cNvSpPr txBox="1"/>
          <p:nvPr/>
        </p:nvSpPr>
        <p:spPr>
          <a:xfrm>
            <a:off x="1143000" y="76200"/>
            <a:ext cx="7086600" cy="646331"/>
          </a:xfrm>
          <a:prstGeom prst="rect">
            <a:avLst/>
          </a:prstGeom>
          <a:noFill/>
        </p:spPr>
        <p:txBody>
          <a:bodyPr wrap="square" rtlCol="0">
            <a:spAutoFit/>
          </a:bodyPr>
          <a:lstStyle/>
          <a:p>
            <a:pPr algn="ctr"/>
            <a:r>
              <a:rPr lang="en-US" sz="3600" dirty="0" smtClean="0"/>
              <a:t>What Do You See?</a:t>
            </a:r>
            <a:endParaRPr lang="en-US" sz="3600" dirty="0"/>
          </a:p>
        </p:txBody>
      </p:sp>
    </p:spTree>
    <p:extLst>
      <p:ext uri="{BB962C8B-B14F-4D97-AF65-F5344CB8AC3E}">
        <p14:creationId xmlns:p14="http://schemas.microsoft.com/office/powerpoint/2010/main" val="2915409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ff 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89977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ff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102207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ff 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000250" y="0"/>
            <a:ext cx="5143500" cy="6858000"/>
          </a:xfrm>
          <a:prstGeom prst="rect">
            <a:avLst/>
          </a:prstGeom>
          <a:noFill/>
          <a:ln>
            <a:noFill/>
          </a:ln>
        </p:spPr>
      </p:pic>
    </p:spTree>
    <p:extLst>
      <p:ext uri="{BB962C8B-B14F-4D97-AF65-F5344CB8AC3E}">
        <p14:creationId xmlns:p14="http://schemas.microsoft.com/office/powerpoint/2010/main" val="74195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ff 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5149093" cy="6858000"/>
          </a:xfrm>
          <a:prstGeom prst="rect">
            <a:avLst/>
          </a:prstGeom>
          <a:noFill/>
          <a:ln>
            <a:noFill/>
          </a:ln>
        </p:spPr>
      </p:pic>
      <p:sp>
        <p:nvSpPr>
          <p:cNvPr id="3" name="TextBox 2"/>
          <p:cNvSpPr txBox="1"/>
          <p:nvPr/>
        </p:nvSpPr>
        <p:spPr>
          <a:xfrm>
            <a:off x="5943600" y="990600"/>
            <a:ext cx="2286000" cy="2554545"/>
          </a:xfrm>
          <a:prstGeom prst="rect">
            <a:avLst/>
          </a:prstGeom>
          <a:noFill/>
        </p:spPr>
        <p:txBody>
          <a:bodyPr wrap="square" rtlCol="0">
            <a:spAutoFit/>
          </a:bodyPr>
          <a:lstStyle/>
          <a:p>
            <a:pPr algn="ctr"/>
            <a:r>
              <a:rPr lang="en-US" sz="4000" dirty="0" smtClean="0"/>
              <a:t>Depends on Your Focal Point!</a:t>
            </a:r>
            <a:endParaRPr lang="en-US" sz="4000" dirty="0"/>
          </a:p>
        </p:txBody>
      </p:sp>
      <p:sp>
        <p:nvSpPr>
          <p:cNvPr id="4" name="TextBox 3"/>
          <p:cNvSpPr txBox="1"/>
          <p:nvPr/>
        </p:nvSpPr>
        <p:spPr>
          <a:xfrm>
            <a:off x="5334000" y="5791200"/>
            <a:ext cx="3505200" cy="646331"/>
          </a:xfrm>
          <a:prstGeom prst="rect">
            <a:avLst/>
          </a:prstGeom>
          <a:noFill/>
        </p:spPr>
        <p:txBody>
          <a:bodyPr wrap="square" rtlCol="0">
            <a:spAutoFit/>
          </a:bodyPr>
          <a:lstStyle/>
          <a:p>
            <a:r>
              <a:rPr lang="en-US" dirty="0" smtClean="0"/>
              <a:t>And sometimes we still aren’t sure what it is………</a:t>
            </a:r>
            <a:endParaRPr lang="en-US" dirty="0"/>
          </a:p>
        </p:txBody>
      </p:sp>
    </p:spTree>
    <p:extLst>
      <p:ext uri="{BB962C8B-B14F-4D97-AF65-F5344CB8AC3E}">
        <p14:creationId xmlns:p14="http://schemas.microsoft.com/office/powerpoint/2010/main" val="2297830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2667000"/>
            <a:ext cx="4134237" cy="923330"/>
          </a:xfrm>
          <a:prstGeom prst="rect">
            <a:avLst/>
          </a:prstGeom>
        </p:spPr>
        <p:txBody>
          <a:bodyPr wrap="square">
            <a:spAutoFit/>
          </a:bodyPr>
          <a:lstStyle/>
          <a:p>
            <a:r>
              <a:rPr lang="en-US" dirty="0">
                <a:hlinkClick r:id="rId3"/>
              </a:rPr>
              <a:t>http://</a:t>
            </a:r>
            <a:r>
              <a:rPr lang="en-US" dirty="0" smtClean="0">
                <a:hlinkClick r:id="rId3"/>
              </a:rPr>
              <a:t>screencast.com/t/dRAyDlySoI</a:t>
            </a:r>
            <a:endParaRPr lang="en-US" dirty="0" smtClean="0"/>
          </a:p>
          <a:p>
            <a:endParaRPr lang="en-US" dirty="0" smtClean="0"/>
          </a:p>
          <a:p>
            <a:endParaRPr lang="en-US" dirty="0"/>
          </a:p>
        </p:txBody>
      </p:sp>
      <p:sp>
        <p:nvSpPr>
          <p:cNvPr id="5" name="TextBox 4"/>
          <p:cNvSpPr txBox="1"/>
          <p:nvPr/>
        </p:nvSpPr>
        <p:spPr>
          <a:xfrm>
            <a:off x="295003" y="5644515"/>
            <a:ext cx="8305800" cy="984885"/>
          </a:xfrm>
          <a:prstGeom prst="rect">
            <a:avLst/>
          </a:prstGeom>
          <a:noFill/>
        </p:spPr>
        <p:txBody>
          <a:bodyPr wrap="square" rtlCol="0">
            <a:spAutoFit/>
          </a:bodyPr>
          <a:lstStyle/>
          <a:p>
            <a:r>
              <a:rPr lang="en-US" sz="2000" dirty="0" smtClean="0"/>
              <a:t>Having </a:t>
            </a:r>
            <a:r>
              <a:rPr lang="en-US" sz="2000" dirty="0"/>
              <a:t>data that can provide both a summative overview and depth when needed is crucial.  </a:t>
            </a:r>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865684"/>
            <a:ext cx="6602064"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099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492" b="49771"/>
          <a:stretch/>
        </p:blipFill>
        <p:spPr bwMode="auto">
          <a:xfrm>
            <a:off x="685800" y="1371600"/>
            <a:ext cx="806634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5802868"/>
            <a:ext cx="7086600" cy="369332"/>
          </a:xfrm>
          <a:prstGeom prst="rect">
            <a:avLst/>
          </a:prstGeom>
          <a:noFill/>
        </p:spPr>
        <p:txBody>
          <a:bodyPr wrap="square" rtlCol="0">
            <a:spAutoFit/>
          </a:bodyPr>
          <a:lstStyle/>
          <a:p>
            <a:r>
              <a:rPr lang="en-US" dirty="0" smtClean="0"/>
              <a:t>Not just data, but information is needed………</a:t>
            </a:r>
            <a:endParaRPr lang="en-US" dirty="0"/>
          </a:p>
        </p:txBody>
      </p:sp>
    </p:spTree>
    <p:extLst>
      <p:ext uri="{BB962C8B-B14F-4D97-AF65-F5344CB8AC3E}">
        <p14:creationId xmlns:p14="http://schemas.microsoft.com/office/powerpoint/2010/main" val="784512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06" r="15122" b="42061"/>
          <a:stretch/>
        </p:blipFill>
        <p:spPr bwMode="auto">
          <a:xfrm>
            <a:off x="1219200" y="1010138"/>
            <a:ext cx="6934200" cy="47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6248400"/>
            <a:ext cx="8001000" cy="369332"/>
          </a:xfrm>
          <a:prstGeom prst="rect">
            <a:avLst/>
          </a:prstGeom>
          <a:noFill/>
        </p:spPr>
        <p:txBody>
          <a:bodyPr wrap="square" rtlCol="0">
            <a:spAutoFit/>
          </a:bodyPr>
          <a:lstStyle/>
          <a:p>
            <a:r>
              <a:rPr lang="en-US" dirty="0" smtClean="0"/>
              <a:t>Information will explain the data…  “What, where, when….?” = Knowledge</a:t>
            </a:r>
            <a:endParaRPr lang="en-US" dirty="0"/>
          </a:p>
        </p:txBody>
      </p:sp>
    </p:spTree>
    <p:extLst>
      <p:ext uri="{BB962C8B-B14F-4D97-AF65-F5344CB8AC3E}">
        <p14:creationId xmlns:p14="http://schemas.microsoft.com/office/powerpoint/2010/main" val="63668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Impacted? When?</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598"/>
          <a:stretch/>
        </p:blipFill>
        <p:spPr bwMode="auto">
          <a:xfrm>
            <a:off x="1172933" y="2057400"/>
            <a:ext cx="698046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679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405813" cy="2022475"/>
          </a:xfrm>
        </p:spPr>
        <p:txBody>
          <a:bodyPr/>
          <a:lstStyle/>
          <a:p>
            <a:r>
              <a:rPr lang="en-US" sz="3200" dirty="0" smtClean="0"/>
              <a:t>Do you </a:t>
            </a:r>
            <a:r>
              <a:rPr lang="en-US" sz="3200" dirty="0"/>
              <a:t>h</a:t>
            </a:r>
            <a:r>
              <a:rPr lang="en-US" sz="3200" dirty="0" smtClean="0"/>
              <a:t>ave access to information  that answers “What’s Happening?” </a:t>
            </a:r>
            <a:r>
              <a:rPr lang="en-US" sz="3200" dirty="0"/>
              <a:t>w</a:t>
            </a:r>
            <a:r>
              <a:rPr lang="en-US" sz="3200" dirty="0" smtClean="0"/>
              <a:t>hen the campus community is clamoring for help?  When you need </a:t>
            </a:r>
            <a:r>
              <a:rPr lang="en-US" sz="3200" dirty="0"/>
              <a:t>i</a:t>
            </a:r>
            <a:r>
              <a:rPr lang="en-US" sz="3200" dirty="0" smtClean="0"/>
              <a:t>t, do </a:t>
            </a:r>
            <a:r>
              <a:rPr lang="en-US" sz="3200" dirty="0"/>
              <a:t>y</a:t>
            </a:r>
            <a:r>
              <a:rPr lang="en-US" sz="3200" dirty="0" smtClean="0"/>
              <a:t>ou </a:t>
            </a:r>
            <a:r>
              <a:rPr lang="en-US" sz="3200" dirty="0"/>
              <a:t>h</a:t>
            </a:r>
            <a:r>
              <a:rPr lang="en-US" sz="3200" dirty="0" smtClean="0"/>
              <a:t>ave the answer?  </a:t>
            </a:r>
            <a:r>
              <a:rPr lang="en-US" sz="1600" dirty="0" smtClean="0"/>
              <a:t>(Check the one that fits your situation best.)</a:t>
            </a:r>
            <a:endParaRPr lang="en-US" sz="3200" dirty="0"/>
          </a:p>
        </p:txBody>
      </p:sp>
      <p:sp>
        <p:nvSpPr>
          <p:cNvPr id="3" name="Content Placeholder 2"/>
          <p:cNvSpPr>
            <a:spLocks noGrp="1"/>
          </p:cNvSpPr>
          <p:nvPr>
            <p:ph idx="1"/>
          </p:nvPr>
        </p:nvSpPr>
        <p:spPr>
          <a:xfrm>
            <a:off x="965200" y="3505200"/>
            <a:ext cx="8178800" cy="2743200"/>
          </a:xfrm>
        </p:spPr>
        <p:txBody>
          <a:bodyPr/>
          <a:lstStyle/>
          <a:p>
            <a:pPr marL="514350" indent="-514350">
              <a:buAutoNum type="alphaLcPeriod"/>
            </a:pPr>
            <a:r>
              <a:rPr lang="en-US" sz="2000" dirty="0" smtClean="0"/>
              <a:t>Just the right information immediately.</a:t>
            </a:r>
          </a:p>
          <a:p>
            <a:pPr marL="514350" indent="-514350">
              <a:buAutoNum type="alphaLcPeriod"/>
            </a:pPr>
            <a:r>
              <a:rPr lang="en-US" sz="2000" dirty="0" smtClean="0"/>
              <a:t>Lots of data (noise), but little value immediately.</a:t>
            </a:r>
          </a:p>
          <a:p>
            <a:pPr marL="514350" indent="-514350">
              <a:buAutoNum type="alphaLcPeriod"/>
            </a:pPr>
            <a:r>
              <a:rPr lang="en-US" sz="2000" dirty="0" smtClean="0"/>
              <a:t>You have to ask several people to “get that for you”.</a:t>
            </a:r>
          </a:p>
          <a:p>
            <a:pPr marL="514350" indent="-514350">
              <a:buAutoNum type="alphaLcPeriod"/>
            </a:pPr>
            <a:r>
              <a:rPr lang="en-US" sz="2000" dirty="0" smtClean="0"/>
              <a:t>You wait for the weekly, daily or monthly report.</a:t>
            </a:r>
          </a:p>
          <a:p>
            <a:pPr marL="514350" indent="-514350">
              <a:buAutoNum type="alphaLcPeriod"/>
            </a:pPr>
            <a:r>
              <a:rPr lang="en-US" sz="2000" dirty="0" smtClean="0"/>
              <a:t>You guess until the you can find the answers.</a:t>
            </a:r>
          </a:p>
          <a:p>
            <a:pPr marL="0" indent="0">
              <a:buNone/>
            </a:pPr>
            <a:r>
              <a:rPr lang="en-US" sz="2000" dirty="0" smtClean="0"/>
              <a:t>Comments?  __________________________</a:t>
            </a:r>
          </a:p>
          <a:p>
            <a:pPr marL="514350" indent="-514350">
              <a:buAutoNum type="alphaLcPeriod"/>
            </a:pPr>
            <a:endParaRPr lang="en-US" dirty="0"/>
          </a:p>
        </p:txBody>
      </p:sp>
    </p:spTree>
    <p:extLst>
      <p:ext uri="{BB962C8B-B14F-4D97-AF65-F5344CB8AC3E}">
        <p14:creationId xmlns:p14="http://schemas.microsoft.com/office/powerpoint/2010/main" val="3152443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523"/>
          <a:stretch/>
        </p:blipFill>
        <p:spPr bwMode="auto">
          <a:xfrm>
            <a:off x="1447800" y="1066800"/>
            <a:ext cx="631303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6260068"/>
            <a:ext cx="7162800" cy="369332"/>
          </a:xfrm>
          <a:prstGeom prst="rect">
            <a:avLst/>
          </a:prstGeom>
          <a:noFill/>
        </p:spPr>
        <p:txBody>
          <a:bodyPr wrap="square" rtlCol="0">
            <a:spAutoFit/>
          </a:bodyPr>
          <a:lstStyle/>
          <a:p>
            <a:r>
              <a:rPr lang="en-US" dirty="0" smtClean="0"/>
              <a:t>Information leads to Knowledge to Understanding to Wisdom</a:t>
            </a:r>
            <a:endParaRPr lang="en-US" dirty="0"/>
          </a:p>
        </p:txBody>
      </p:sp>
    </p:spTree>
    <p:extLst>
      <p:ext uri="{BB962C8B-B14F-4D97-AF65-F5344CB8AC3E}">
        <p14:creationId xmlns:p14="http://schemas.microsoft.com/office/powerpoint/2010/main" val="2346533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62" r="16814" b="64322"/>
          <a:stretch/>
        </p:blipFill>
        <p:spPr bwMode="auto">
          <a:xfrm>
            <a:off x="699478" y="981808"/>
            <a:ext cx="5548922" cy="252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29400" y="2641937"/>
            <a:ext cx="1981200" cy="1477328"/>
          </a:xfrm>
          <a:prstGeom prst="rect">
            <a:avLst/>
          </a:prstGeom>
          <a:noFill/>
        </p:spPr>
        <p:txBody>
          <a:bodyPr wrap="square" rtlCol="0">
            <a:spAutoFit/>
          </a:bodyPr>
          <a:lstStyle/>
          <a:p>
            <a:pPr algn="ctr"/>
            <a:r>
              <a:rPr lang="en-US" dirty="0" smtClean="0"/>
              <a:t>Get a Different Set of Related Data.</a:t>
            </a:r>
          </a:p>
          <a:p>
            <a:endParaRPr lang="en-US" dirty="0"/>
          </a:p>
          <a:p>
            <a:r>
              <a:rPr lang="en-US" dirty="0" smtClean="0"/>
              <a:t>	</a:t>
            </a:r>
            <a:endParaRPr lang="en-US" dirty="0"/>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62" r="15989"/>
          <a:stretch/>
        </p:blipFill>
        <p:spPr bwMode="auto">
          <a:xfrm>
            <a:off x="515814" y="3657600"/>
            <a:ext cx="558018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54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775"/>
          <a:stretch/>
        </p:blipFill>
        <p:spPr bwMode="auto">
          <a:xfrm>
            <a:off x="381000" y="914400"/>
            <a:ext cx="4267200" cy="550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0" y="2057400"/>
            <a:ext cx="2362200" cy="1754326"/>
          </a:xfrm>
          <a:prstGeom prst="rect">
            <a:avLst/>
          </a:prstGeom>
          <a:noFill/>
        </p:spPr>
        <p:txBody>
          <a:bodyPr wrap="square" rtlCol="0">
            <a:spAutoFit/>
          </a:bodyPr>
          <a:lstStyle/>
          <a:p>
            <a:r>
              <a:rPr lang="en-US" dirty="0" smtClean="0"/>
              <a:t>Historical Trends Can Help Prioritize My Resources.</a:t>
            </a:r>
          </a:p>
          <a:p>
            <a:endParaRPr lang="en-US" dirty="0"/>
          </a:p>
          <a:p>
            <a:r>
              <a:rPr lang="en-US" dirty="0" smtClean="0"/>
              <a:t>Past is Often Prologue!</a:t>
            </a:r>
            <a:endParaRPr lang="en-US" dirty="0"/>
          </a:p>
        </p:txBody>
      </p:sp>
    </p:spTree>
    <p:extLst>
      <p:ext uri="{BB962C8B-B14F-4D97-AF65-F5344CB8AC3E}">
        <p14:creationId xmlns:p14="http://schemas.microsoft.com/office/powerpoint/2010/main" val="1032725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7" y="1000125"/>
            <a:ext cx="7104063"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301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0"/>
            <a:ext cx="5210175" cy="501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501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14600"/>
            <a:ext cx="28590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1"/>
            <a:ext cx="516463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929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49325"/>
            <a:ext cx="8482013" cy="1031875"/>
          </a:xfrm>
        </p:spPr>
        <p:txBody>
          <a:bodyPr>
            <a:noAutofit/>
          </a:bodyPr>
          <a:lstStyle/>
          <a:p>
            <a:pPr algn="ctr"/>
            <a:r>
              <a:rPr lang="en-US" sz="3200" dirty="0" smtClean="0"/>
              <a:t>Your closet must be stocked with </a:t>
            </a:r>
            <a:r>
              <a:rPr lang="en-US" sz="3200" b="1" dirty="0" smtClean="0">
                <a:solidFill>
                  <a:schemeClr val="accent2">
                    <a:lumMod val="75000"/>
                  </a:schemeClr>
                </a:solidFill>
              </a:rPr>
              <a:t>INFORMATION</a:t>
            </a:r>
            <a:endParaRPr lang="en-US" sz="3200" b="1" dirty="0">
              <a:solidFill>
                <a:schemeClr val="accent2">
                  <a:lumMod val="75000"/>
                </a:schemeClr>
              </a:solidFill>
            </a:endParaRPr>
          </a:p>
        </p:txBody>
      </p:sp>
      <p:sp>
        <p:nvSpPr>
          <p:cNvPr id="3" name="Content Placeholder 2"/>
          <p:cNvSpPr>
            <a:spLocks noGrp="1"/>
          </p:cNvSpPr>
          <p:nvPr>
            <p:ph idx="1"/>
          </p:nvPr>
        </p:nvSpPr>
        <p:spPr>
          <a:xfrm>
            <a:off x="3048000" y="5532437"/>
            <a:ext cx="4724400" cy="944563"/>
          </a:xfrm>
        </p:spPr>
        <p:txBody>
          <a:bodyPr>
            <a:normAutofit fontScale="55000" lnSpcReduction="20000"/>
          </a:bodyPr>
          <a:lstStyle/>
          <a:p>
            <a:pPr marL="0" indent="0">
              <a:buNone/>
            </a:pPr>
            <a:endParaRPr lang="en-US" dirty="0" smtClean="0"/>
          </a:p>
          <a:p>
            <a:pPr marL="0" indent="0">
              <a:buNone/>
            </a:pPr>
            <a:r>
              <a:rPr lang="en-US" dirty="0" smtClean="0"/>
              <a:t>Must be flexible:  able to mix &amp; match!</a:t>
            </a:r>
          </a:p>
          <a:p>
            <a:pPr lvl="2"/>
            <a:r>
              <a:rPr lang="en-US" dirty="0" smtClean="0"/>
              <a:t>Does it inform other data points?</a:t>
            </a:r>
          </a:p>
          <a:p>
            <a:pPr lvl="2"/>
            <a:r>
              <a:rPr lang="en-US" dirty="0" smtClean="0"/>
              <a:t>Or does it clash with rest of the data closet?</a:t>
            </a:r>
          </a:p>
          <a:p>
            <a:pPr lvl="1"/>
            <a:endParaRPr lang="en-US" dirty="0"/>
          </a:p>
        </p:txBody>
      </p:sp>
      <p:sp>
        <p:nvSpPr>
          <p:cNvPr id="5" name="TextBox 4"/>
          <p:cNvSpPr txBox="1"/>
          <p:nvPr/>
        </p:nvSpPr>
        <p:spPr>
          <a:xfrm>
            <a:off x="381000" y="5181600"/>
            <a:ext cx="6172200" cy="507831"/>
          </a:xfrm>
          <a:prstGeom prst="rect">
            <a:avLst/>
          </a:prstGeom>
          <a:noFill/>
        </p:spPr>
        <p:txBody>
          <a:bodyPr wrap="square" rtlCol="0">
            <a:spAutoFit/>
          </a:bodyPr>
          <a:lstStyle/>
          <a:p>
            <a:r>
              <a:rPr lang="en-US" sz="2700" dirty="0"/>
              <a:t>Context creates u</a:t>
            </a:r>
            <a:r>
              <a:rPr lang="en-US" sz="2700" dirty="0" smtClean="0"/>
              <a:t>nderstanding </a:t>
            </a:r>
            <a:r>
              <a:rPr lang="en-US" sz="2700" dirty="0"/>
              <a:t>&amp; value</a:t>
            </a:r>
            <a:r>
              <a:rPr lang="en-US" dirty="0" smtClean="0"/>
              <a:t>.</a:t>
            </a:r>
          </a:p>
        </p:txBody>
      </p:sp>
      <p:pic>
        <p:nvPicPr>
          <p:cNvPr id="6" name="Snagit_PPT70F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53750"/>
            <a:ext cx="7626530" cy="2723050"/>
          </a:xfrm>
          <a:prstGeom prst="rect">
            <a:avLst/>
          </a:prstGeom>
        </p:spPr>
      </p:pic>
    </p:spTree>
    <p:extLst>
      <p:ext uri="{BB962C8B-B14F-4D97-AF65-F5344CB8AC3E}">
        <p14:creationId xmlns:p14="http://schemas.microsoft.com/office/powerpoint/2010/main" val="579224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Picky About Data Selection</a:t>
            </a:r>
            <a:endParaRPr lang="en-US" dirty="0"/>
          </a:p>
        </p:txBody>
      </p:sp>
      <p:sp>
        <p:nvSpPr>
          <p:cNvPr id="3" name="Content Placeholder 2"/>
          <p:cNvSpPr>
            <a:spLocks noGrp="1"/>
          </p:cNvSpPr>
          <p:nvPr>
            <p:ph idx="1"/>
          </p:nvPr>
        </p:nvSpPr>
        <p:spPr>
          <a:xfrm>
            <a:off x="457200" y="2209800"/>
            <a:ext cx="8229600" cy="3886200"/>
          </a:xfrm>
        </p:spPr>
        <p:txBody>
          <a:bodyPr>
            <a:normAutofit lnSpcReduction="10000"/>
          </a:bodyPr>
          <a:lstStyle/>
          <a:p>
            <a:r>
              <a:rPr lang="en-US" dirty="0" smtClean="0"/>
              <a:t>Accurate and current </a:t>
            </a:r>
          </a:p>
          <a:p>
            <a:pPr marL="0" indent="0">
              <a:buNone/>
            </a:pPr>
            <a:endParaRPr lang="en-US" dirty="0" smtClean="0"/>
          </a:p>
          <a:p>
            <a:r>
              <a:rPr lang="en-US" dirty="0" smtClean="0"/>
              <a:t>Historical context:</a:t>
            </a:r>
          </a:p>
          <a:p>
            <a:pPr lvl="1"/>
            <a:r>
              <a:rPr lang="en-US" dirty="0" smtClean="0"/>
              <a:t>Significant data sample</a:t>
            </a:r>
          </a:p>
          <a:p>
            <a:pPr lvl="1"/>
            <a:r>
              <a:rPr lang="en-US" dirty="0" smtClean="0"/>
              <a:t>Trend and Pattern </a:t>
            </a:r>
          </a:p>
          <a:p>
            <a:pPr lvl="1"/>
            <a:r>
              <a:rPr lang="en-US" dirty="0"/>
              <a:t> </a:t>
            </a:r>
            <a:r>
              <a:rPr lang="en-US" dirty="0" smtClean="0"/>
              <a:t>recognition</a:t>
            </a:r>
          </a:p>
          <a:p>
            <a:pPr lvl="1"/>
            <a:endParaRPr lang="en-US" dirty="0"/>
          </a:p>
          <a:p>
            <a:r>
              <a:rPr lang="en-US" dirty="0" smtClean="0"/>
              <a:t>Granular where you need it</a:t>
            </a:r>
          </a:p>
          <a:p>
            <a:pPr lvl="1"/>
            <a:endParaRPr lang="en-US" dirty="0" smtClean="0"/>
          </a:p>
          <a:p>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959" y="2057400"/>
            <a:ext cx="324372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554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2521234"/>
              </p:ext>
            </p:extLst>
          </p:nvPr>
        </p:nvGraphicFramePr>
        <p:xfrm>
          <a:off x="1143000" y="1981200"/>
          <a:ext cx="6705598" cy="3429000"/>
        </p:xfrm>
        <a:graphic>
          <a:graphicData uri="http://schemas.openxmlformats.org/drawingml/2006/table">
            <a:tbl>
              <a:tblPr>
                <a:tableStyleId>{5C22544A-7EE6-4342-B048-85BDC9FD1C3A}</a:tableStyleId>
              </a:tblPr>
              <a:tblGrid>
                <a:gridCol w="2840287"/>
                <a:gridCol w="1288437"/>
                <a:gridCol w="1288437"/>
                <a:gridCol w="1288437"/>
              </a:tblGrid>
              <a:tr h="1358019">
                <a:tc>
                  <a:txBody>
                    <a:bodyPr/>
                    <a:lstStyle/>
                    <a:p>
                      <a:pPr algn="ctr" fontAlgn="ctr"/>
                      <a:r>
                        <a:rPr lang="en-US" sz="2000" b="1" i="0" u="sng" strike="noStrike" dirty="0" smtClean="0">
                          <a:solidFill>
                            <a:srgbClr val="000000"/>
                          </a:solidFill>
                          <a:effectLst/>
                          <a:latin typeface="Calibri"/>
                        </a:rPr>
                        <a:t>First Week of Semester</a:t>
                      </a:r>
                      <a:endParaRPr lang="en-US" sz="2000" b="1" i="0" u="sng" strike="noStrike" dirty="0">
                        <a:solidFill>
                          <a:srgbClr val="000000"/>
                        </a:solidFill>
                        <a:effectLst/>
                        <a:latin typeface="Calibri"/>
                      </a:endParaRPr>
                    </a:p>
                  </a:txBody>
                  <a:tcPr marL="9525" marR="9525" marT="9525" marB="0" anchor="ctr"/>
                </a:tc>
                <a:tc>
                  <a:txBody>
                    <a:bodyPr/>
                    <a:lstStyle/>
                    <a:p>
                      <a:pPr algn="ctr" fontAlgn="ctr"/>
                      <a:r>
                        <a:rPr lang="en-US" sz="2000" b="1" u="sng" strike="noStrike" dirty="0">
                          <a:effectLst/>
                        </a:rPr>
                        <a:t>2011</a:t>
                      </a:r>
                      <a:endParaRPr lang="en-US" sz="2000" b="1" i="0" u="sng" strike="noStrike" dirty="0">
                        <a:solidFill>
                          <a:srgbClr val="000000"/>
                        </a:solidFill>
                        <a:effectLst/>
                        <a:latin typeface="Calibri"/>
                      </a:endParaRPr>
                    </a:p>
                  </a:txBody>
                  <a:tcPr marL="9525" marR="9525" marT="9525" marB="0" anchor="ctr"/>
                </a:tc>
                <a:tc>
                  <a:txBody>
                    <a:bodyPr/>
                    <a:lstStyle/>
                    <a:p>
                      <a:pPr algn="ctr" fontAlgn="ctr"/>
                      <a:r>
                        <a:rPr lang="en-US" sz="2000" b="1" u="sng" strike="noStrike" dirty="0">
                          <a:effectLst/>
                        </a:rPr>
                        <a:t>2012</a:t>
                      </a:r>
                      <a:endParaRPr lang="en-US" sz="2000" b="1" i="0" u="sng" strike="noStrike" dirty="0">
                        <a:solidFill>
                          <a:srgbClr val="000000"/>
                        </a:solidFill>
                        <a:effectLst/>
                        <a:latin typeface="Calibri"/>
                      </a:endParaRPr>
                    </a:p>
                  </a:txBody>
                  <a:tcPr marL="9525" marR="9525" marT="9525" marB="0" anchor="ctr"/>
                </a:tc>
                <a:tc>
                  <a:txBody>
                    <a:bodyPr/>
                    <a:lstStyle/>
                    <a:p>
                      <a:pPr algn="ctr" fontAlgn="ctr"/>
                      <a:r>
                        <a:rPr lang="en-US" sz="2000" b="1" u="sng" strike="noStrike" dirty="0" smtClean="0">
                          <a:effectLst/>
                        </a:rPr>
                        <a:t>% </a:t>
                      </a:r>
                      <a:r>
                        <a:rPr lang="en-US" sz="2000" b="1" u="sng" strike="noStrike" dirty="0">
                          <a:effectLst/>
                        </a:rPr>
                        <a:t>change</a:t>
                      </a:r>
                      <a:endParaRPr lang="en-US" sz="2000" b="1" i="0" u="sng" strike="noStrike" dirty="0">
                        <a:solidFill>
                          <a:srgbClr val="000000"/>
                        </a:solidFill>
                        <a:effectLst/>
                        <a:latin typeface="Calibri"/>
                      </a:endParaRPr>
                    </a:p>
                  </a:txBody>
                  <a:tcPr marL="9525" marR="9525" marT="9525" marB="0" anchor="ctr"/>
                </a:tc>
              </a:tr>
              <a:tr h="679010">
                <a:tc>
                  <a:txBody>
                    <a:bodyPr/>
                    <a:lstStyle/>
                    <a:p>
                      <a:pPr algn="ctr" fontAlgn="ctr"/>
                      <a:r>
                        <a:rPr lang="en-US" sz="2000" b="1" u="sng" strike="noStrike" dirty="0">
                          <a:effectLst/>
                        </a:rPr>
                        <a:t>Phone</a:t>
                      </a:r>
                      <a:endParaRPr lang="en-US" sz="2000" b="1" i="0" u="sng"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4287</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4152</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97%</a:t>
                      </a:r>
                      <a:endParaRPr lang="en-US" sz="2000" b="0" i="0" u="none" strike="noStrike">
                        <a:solidFill>
                          <a:srgbClr val="000000"/>
                        </a:solidFill>
                        <a:effectLst/>
                        <a:latin typeface="Calibri"/>
                      </a:endParaRPr>
                    </a:p>
                  </a:txBody>
                  <a:tcPr marL="9525" marR="9525" marT="9525" marB="0" anchor="b"/>
                </a:tc>
              </a:tr>
              <a:tr h="679010">
                <a:tc>
                  <a:txBody>
                    <a:bodyPr/>
                    <a:lstStyle/>
                    <a:p>
                      <a:pPr algn="ctr" fontAlgn="ctr"/>
                      <a:r>
                        <a:rPr lang="en-US" sz="2000" b="1" u="sng" strike="noStrike" dirty="0" err="1" smtClean="0">
                          <a:effectLst/>
                        </a:rPr>
                        <a:t>FootPrints</a:t>
                      </a:r>
                      <a:r>
                        <a:rPr lang="en-US" sz="2000" b="1" u="sng" strike="noStrike" dirty="0" smtClean="0">
                          <a:effectLst/>
                        </a:rPr>
                        <a:t> </a:t>
                      </a:r>
                    </a:p>
                    <a:p>
                      <a:pPr algn="ctr" fontAlgn="ctr"/>
                      <a:r>
                        <a:rPr lang="en-US" sz="2000" b="1" u="sng" strike="noStrike" dirty="0" smtClean="0">
                          <a:effectLst/>
                        </a:rPr>
                        <a:t>(Contact</a:t>
                      </a:r>
                      <a:r>
                        <a:rPr lang="en-US" sz="2000" b="1" u="sng" strike="noStrike" baseline="0" dirty="0" smtClean="0">
                          <a:effectLst/>
                        </a:rPr>
                        <a:t> Tickets</a:t>
                      </a:r>
                      <a:r>
                        <a:rPr lang="en-US" sz="2000" b="1" u="sng" strike="noStrike" dirty="0" smtClean="0">
                          <a:effectLst/>
                        </a:rPr>
                        <a:t>)</a:t>
                      </a:r>
                      <a:endParaRPr lang="en-US" sz="2000" b="1" i="0" u="sng"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5204</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5356</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103%</a:t>
                      </a:r>
                      <a:endParaRPr lang="en-US" sz="2000" b="0" i="0" u="none" strike="noStrike" dirty="0">
                        <a:solidFill>
                          <a:srgbClr val="000000"/>
                        </a:solidFill>
                        <a:effectLst/>
                        <a:latin typeface="Calibri"/>
                      </a:endParaRPr>
                    </a:p>
                  </a:txBody>
                  <a:tcPr marL="9525" marR="9525" marT="9525" marB="0" anchor="b"/>
                </a:tc>
              </a:tr>
              <a:tr h="712961">
                <a:tc>
                  <a:txBody>
                    <a:bodyPr/>
                    <a:lstStyle/>
                    <a:p>
                      <a:pPr algn="ctr" fontAlgn="ctr"/>
                      <a:r>
                        <a:rPr lang="en-US" sz="2000" b="1" u="sng" strike="noStrike" dirty="0">
                          <a:effectLst/>
                        </a:rPr>
                        <a:t>TOTALS</a:t>
                      </a:r>
                      <a:endParaRPr lang="en-US" sz="2000" b="1" i="0" u="sng"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9491</a:t>
                      </a:r>
                      <a:endParaRPr lang="en-US" sz="2000" b="1"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9508</a:t>
                      </a:r>
                      <a:endParaRPr lang="en-US" sz="2000" b="1"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100%</a:t>
                      </a:r>
                      <a:endParaRPr lang="en-US" sz="2000" b="0" i="0" u="none" strike="noStrike" dirty="0">
                        <a:solidFill>
                          <a:srgbClr val="000000"/>
                        </a:solidFill>
                        <a:effectLst/>
                        <a:latin typeface="Calibri"/>
                      </a:endParaRPr>
                    </a:p>
                  </a:txBody>
                  <a:tcPr marL="9525" marR="9525" marT="9525" marB="0" anchor="b"/>
                </a:tc>
              </a:tr>
            </a:tbl>
          </a:graphicData>
        </a:graphic>
      </p:graphicFrame>
      <p:sp>
        <p:nvSpPr>
          <p:cNvPr id="5" name="Title 1"/>
          <p:cNvSpPr>
            <a:spLocks noGrp="1"/>
          </p:cNvSpPr>
          <p:nvPr>
            <p:ph type="title"/>
          </p:nvPr>
        </p:nvSpPr>
        <p:spPr>
          <a:xfrm>
            <a:off x="204787" y="838200"/>
            <a:ext cx="7110413" cy="1143000"/>
          </a:xfrm>
        </p:spPr>
        <p:txBody>
          <a:bodyPr/>
          <a:lstStyle/>
          <a:p>
            <a:r>
              <a:rPr lang="en-US" dirty="0" smtClean="0"/>
              <a:t>Support Center Summary</a:t>
            </a:r>
            <a:endParaRPr lang="en-US" dirty="0"/>
          </a:p>
        </p:txBody>
      </p:sp>
      <p:sp>
        <p:nvSpPr>
          <p:cNvPr id="6" name="TextBox 5"/>
          <p:cNvSpPr txBox="1"/>
          <p:nvPr/>
        </p:nvSpPr>
        <p:spPr>
          <a:xfrm>
            <a:off x="381000" y="5802868"/>
            <a:ext cx="8229600" cy="369332"/>
          </a:xfrm>
          <a:prstGeom prst="rect">
            <a:avLst/>
          </a:prstGeom>
          <a:noFill/>
        </p:spPr>
        <p:txBody>
          <a:bodyPr wrap="square" rtlCol="0">
            <a:spAutoFit/>
          </a:bodyPr>
          <a:lstStyle/>
          <a:p>
            <a:r>
              <a:rPr lang="en-US" dirty="0" smtClean="0"/>
              <a:t>Not much new information here?    Why?</a:t>
            </a:r>
            <a:endParaRPr lang="en-US" dirty="0"/>
          </a:p>
        </p:txBody>
      </p:sp>
    </p:spTree>
    <p:extLst>
      <p:ext uri="{BB962C8B-B14F-4D97-AF65-F5344CB8AC3E}">
        <p14:creationId xmlns:p14="http://schemas.microsoft.com/office/powerpoint/2010/main" val="143868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Get Connected Metrics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63722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791200"/>
            <a:ext cx="7772400" cy="369332"/>
          </a:xfrm>
          <a:prstGeom prst="rect">
            <a:avLst/>
          </a:prstGeom>
        </p:spPr>
        <p:txBody>
          <a:bodyPr wrap="square">
            <a:spAutoFit/>
          </a:bodyPr>
          <a:lstStyle/>
          <a:p>
            <a:r>
              <a:rPr lang="en-US" dirty="0"/>
              <a:t>Since Aug </a:t>
            </a:r>
            <a:r>
              <a:rPr lang="en-US" dirty="0" smtClean="0"/>
              <a:t>7</a:t>
            </a:r>
            <a:r>
              <a:rPr lang="en-US" baseline="30000" dirty="0" smtClean="0"/>
              <a:t>th</a:t>
            </a:r>
            <a:r>
              <a:rPr lang="en-US" dirty="0" smtClean="0"/>
              <a:t>, of the systems running GC,  </a:t>
            </a:r>
            <a:r>
              <a:rPr lang="en-US" dirty="0"/>
              <a:t>57% were Windows </a:t>
            </a:r>
            <a:r>
              <a:rPr lang="en-US" dirty="0" smtClean="0"/>
              <a:t>&amp; 43</a:t>
            </a:r>
            <a:r>
              <a:rPr lang="en-US" dirty="0"/>
              <a:t>% were Macs.</a:t>
            </a:r>
          </a:p>
        </p:txBody>
      </p:sp>
    </p:spTree>
    <p:extLst>
      <p:ext uri="{BB962C8B-B14F-4D97-AF65-F5344CB8AC3E}">
        <p14:creationId xmlns:p14="http://schemas.microsoft.com/office/powerpoint/2010/main" val="3545554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B225"/>
          <p:cNvPicPr>
            <a:picLocks noGrp="1" noChangeAspect="1"/>
          </p:cNvPicPr>
          <p:nvPr>
            <p:ph idx="1"/>
          </p:nvPr>
        </p:nvPicPr>
        <p:blipFill rotWithShape="1">
          <a:blip r:embed="rId3">
            <a:extLst>
              <a:ext uri="{28A0092B-C50C-407E-A947-70E740481C1C}">
                <a14:useLocalDpi xmlns:a14="http://schemas.microsoft.com/office/drawing/2010/main" val="0"/>
              </a:ext>
            </a:extLst>
          </a:blip>
          <a:srcRect t="-1" r="81245" b="60837"/>
          <a:stretch/>
        </p:blipFill>
        <p:spPr>
          <a:xfrm>
            <a:off x="2743200" y="1143000"/>
            <a:ext cx="3729892" cy="5040923"/>
          </a:xfrm>
        </p:spPr>
      </p:pic>
    </p:spTree>
    <p:extLst>
      <p:ext uri="{BB962C8B-B14F-4D97-AF65-F5344CB8AC3E}">
        <p14:creationId xmlns:p14="http://schemas.microsoft.com/office/powerpoint/2010/main" val="2314219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74638"/>
            <a:ext cx="8458200" cy="1143000"/>
          </a:xfrm>
        </p:spPr>
        <p:txBody>
          <a:bodyPr>
            <a:normAutofit/>
          </a:bodyPr>
          <a:lstStyle/>
          <a:p>
            <a:r>
              <a:rPr lang="en-US" dirty="0" smtClean="0"/>
              <a:t>Get Connected Support Center Contacts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91937742"/>
              </p:ext>
            </p:extLst>
          </p:nvPr>
        </p:nvGraphicFramePr>
        <p:xfrm>
          <a:off x="533400" y="1371600"/>
          <a:ext cx="7620002" cy="4648201"/>
        </p:xfrm>
        <a:graphic>
          <a:graphicData uri="http://schemas.openxmlformats.org/drawingml/2006/table">
            <a:tbl>
              <a:tblPr>
                <a:tableStyleId>{5C22544A-7EE6-4342-B048-85BDC9FD1C3A}</a:tableStyleId>
              </a:tblPr>
              <a:tblGrid>
                <a:gridCol w="1998827"/>
                <a:gridCol w="803025"/>
                <a:gridCol w="803025"/>
                <a:gridCol w="803025"/>
                <a:gridCol w="803025"/>
                <a:gridCol w="803025"/>
                <a:gridCol w="803025"/>
                <a:gridCol w="803025"/>
              </a:tblGrid>
              <a:tr h="677863">
                <a:tc>
                  <a:txBody>
                    <a:bodyPr/>
                    <a:lstStyle/>
                    <a:p>
                      <a:pPr algn="ctr" fontAlgn="ctr"/>
                      <a:r>
                        <a:rPr lang="en-US" sz="2000" b="1" u="sng" strike="noStrike" dirty="0">
                          <a:effectLst/>
                        </a:rPr>
                        <a:t> </a:t>
                      </a:r>
                      <a:endParaRPr lang="en-US" sz="2000" b="1" i="0" u="sng" strike="noStrike" dirty="0">
                        <a:solidFill>
                          <a:srgbClr val="000000"/>
                        </a:solidFill>
                        <a:effectLst/>
                        <a:latin typeface="Calibri"/>
                      </a:endParaRPr>
                    </a:p>
                  </a:txBody>
                  <a:tcPr marL="9525" marR="9525" marT="9525" marB="0" anchor="ctr"/>
                </a:tc>
                <a:tc>
                  <a:txBody>
                    <a:bodyPr/>
                    <a:lstStyle/>
                    <a:p>
                      <a:pPr algn="ctr" fontAlgn="b"/>
                      <a:r>
                        <a:rPr lang="en-US" sz="2000" b="1" u="sng" strike="noStrike" dirty="0">
                          <a:effectLst/>
                        </a:rPr>
                        <a:t>Sun</a:t>
                      </a:r>
                      <a:endParaRPr lang="en-US" sz="2000" b="1" i="0" u="sng" strike="noStrike" dirty="0">
                        <a:solidFill>
                          <a:srgbClr val="000000"/>
                        </a:solidFill>
                        <a:effectLst/>
                        <a:latin typeface="Calibri"/>
                      </a:endParaRPr>
                    </a:p>
                  </a:txBody>
                  <a:tcPr marL="9525" marR="9525" marT="9525" marB="0" anchor="b"/>
                </a:tc>
                <a:tc>
                  <a:txBody>
                    <a:bodyPr/>
                    <a:lstStyle/>
                    <a:p>
                      <a:pPr algn="ctr" fontAlgn="b"/>
                      <a:r>
                        <a:rPr lang="en-US" sz="2000" b="1" u="sng" strike="noStrike">
                          <a:effectLst/>
                        </a:rPr>
                        <a:t>Mon</a:t>
                      </a:r>
                      <a:endParaRPr lang="en-US" sz="2000" b="1" i="0" u="sng" strike="noStrike">
                        <a:solidFill>
                          <a:srgbClr val="000000"/>
                        </a:solidFill>
                        <a:effectLst/>
                        <a:latin typeface="Calibri"/>
                      </a:endParaRPr>
                    </a:p>
                  </a:txBody>
                  <a:tcPr marL="9525" marR="9525" marT="9525" marB="0" anchor="b"/>
                </a:tc>
                <a:tc>
                  <a:txBody>
                    <a:bodyPr/>
                    <a:lstStyle/>
                    <a:p>
                      <a:pPr algn="ctr" fontAlgn="b"/>
                      <a:r>
                        <a:rPr lang="en-US" sz="2000" b="1" u="sng" strike="noStrike" dirty="0">
                          <a:effectLst/>
                        </a:rPr>
                        <a:t>Tues</a:t>
                      </a:r>
                      <a:endParaRPr lang="en-US" sz="2000" b="1" i="0" u="sng" strike="noStrike" dirty="0">
                        <a:solidFill>
                          <a:srgbClr val="000000"/>
                        </a:solidFill>
                        <a:effectLst/>
                        <a:latin typeface="Calibri"/>
                      </a:endParaRPr>
                    </a:p>
                  </a:txBody>
                  <a:tcPr marL="9525" marR="9525" marT="9525" marB="0" anchor="b"/>
                </a:tc>
                <a:tc>
                  <a:txBody>
                    <a:bodyPr/>
                    <a:lstStyle/>
                    <a:p>
                      <a:pPr algn="ctr" fontAlgn="b"/>
                      <a:r>
                        <a:rPr lang="en-US" sz="2000" b="1" u="sng" strike="noStrike" dirty="0">
                          <a:effectLst/>
                        </a:rPr>
                        <a:t>Wed</a:t>
                      </a:r>
                      <a:endParaRPr lang="en-US" sz="2000" b="1" i="0" u="sng" strike="noStrike" dirty="0">
                        <a:solidFill>
                          <a:srgbClr val="000000"/>
                        </a:solidFill>
                        <a:effectLst/>
                        <a:latin typeface="Calibri"/>
                      </a:endParaRPr>
                    </a:p>
                  </a:txBody>
                  <a:tcPr marL="9525" marR="9525" marT="9525" marB="0" anchor="b"/>
                </a:tc>
                <a:tc>
                  <a:txBody>
                    <a:bodyPr/>
                    <a:lstStyle/>
                    <a:p>
                      <a:pPr algn="ctr" fontAlgn="b"/>
                      <a:r>
                        <a:rPr lang="en-US" sz="2000" b="1" u="sng" strike="noStrike" dirty="0" err="1">
                          <a:effectLst/>
                        </a:rPr>
                        <a:t>Thur</a:t>
                      </a:r>
                      <a:endParaRPr lang="en-US" sz="2000" b="1" i="0" u="sng" strike="noStrike" dirty="0">
                        <a:solidFill>
                          <a:srgbClr val="000000"/>
                        </a:solidFill>
                        <a:effectLst/>
                        <a:latin typeface="Calibri"/>
                      </a:endParaRPr>
                    </a:p>
                  </a:txBody>
                  <a:tcPr marL="9525" marR="9525" marT="9525" marB="0" anchor="b"/>
                </a:tc>
                <a:tc>
                  <a:txBody>
                    <a:bodyPr/>
                    <a:lstStyle/>
                    <a:p>
                      <a:pPr algn="ctr" fontAlgn="b"/>
                      <a:r>
                        <a:rPr lang="en-US" sz="2000" b="1" u="sng" strike="noStrike" dirty="0">
                          <a:effectLst/>
                        </a:rPr>
                        <a:t>Fri</a:t>
                      </a:r>
                      <a:endParaRPr lang="en-US" sz="2000" b="1" i="0" u="sng" strike="noStrike" dirty="0">
                        <a:solidFill>
                          <a:srgbClr val="000000"/>
                        </a:solidFill>
                        <a:effectLst/>
                        <a:latin typeface="Calibri"/>
                      </a:endParaRPr>
                    </a:p>
                  </a:txBody>
                  <a:tcPr marL="9525" marR="9525" marT="9525" marB="0" anchor="b"/>
                </a:tc>
                <a:tc>
                  <a:txBody>
                    <a:bodyPr/>
                    <a:lstStyle/>
                    <a:p>
                      <a:pPr algn="ctr" fontAlgn="b"/>
                      <a:r>
                        <a:rPr lang="en-US" sz="2000" b="1" u="sng" strike="noStrike" dirty="0">
                          <a:effectLst/>
                        </a:rPr>
                        <a:t>Sat</a:t>
                      </a:r>
                      <a:endParaRPr lang="en-US" sz="2000" b="1" i="0" u="sng" strike="noStrike" dirty="0">
                        <a:solidFill>
                          <a:srgbClr val="000000"/>
                        </a:solidFill>
                        <a:effectLst/>
                        <a:latin typeface="Calibri"/>
                      </a:endParaRPr>
                    </a:p>
                  </a:txBody>
                  <a:tcPr marL="9525" marR="9525" marT="9525" marB="0" anchor="b"/>
                </a:tc>
              </a:tr>
              <a:tr h="677863">
                <a:tc>
                  <a:txBody>
                    <a:bodyPr/>
                    <a:lstStyle/>
                    <a:p>
                      <a:pPr algn="ctr" fontAlgn="ctr"/>
                      <a:r>
                        <a:rPr lang="en-US" sz="2000" b="1" u="none" strike="noStrike" dirty="0">
                          <a:effectLst/>
                        </a:rPr>
                        <a:t>First week 2011</a:t>
                      </a:r>
                      <a:endParaRPr lang="en-US" sz="2000" b="1"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a:effectLst/>
                        </a:rPr>
                        <a:t>93</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57</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43</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18</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18</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13</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7</a:t>
                      </a:r>
                      <a:endParaRPr lang="en-US" sz="2000" b="0" i="0" u="none" strike="noStrike">
                        <a:solidFill>
                          <a:srgbClr val="000000"/>
                        </a:solidFill>
                        <a:effectLst/>
                        <a:latin typeface="Calibri"/>
                      </a:endParaRPr>
                    </a:p>
                  </a:txBody>
                  <a:tcPr marL="9525" marR="9525" marT="9525" marB="0" anchor="b"/>
                </a:tc>
              </a:tr>
              <a:tr h="677863">
                <a:tc>
                  <a:txBody>
                    <a:bodyPr/>
                    <a:lstStyle/>
                    <a:p>
                      <a:pPr algn="ctr" fontAlgn="ctr"/>
                      <a:r>
                        <a:rPr lang="en-US" sz="2000" b="1" u="none" strike="noStrike" dirty="0">
                          <a:effectLst/>
                        </a:rPr>
                        <a:t>First week 2012</a:t>
                      </a:r>
                      <a:endParaRPr lang="en-US" sz="2000" b="1"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121</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194</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92</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50</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55</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27</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10</a:t>
                      </a:r>
                      <a:endParaRPr lang="en-US" sz="2000" b="0" i="0" u="none" strike="noStrike">
                        <a:solidFill>
                          <a:srgbClr val="000000"/>
                        </a:solidFill>
                        <a:effectLst/>
                        <a:latin typeface="Calibri"/>
                      </a:endParaRPr>
                    </a:p>
                  </a:txBody>
                  <a:tcPr marL="9525" marR="9525" marT="9525" marB="0" anchor="b"/>
                </a:tc>
              </a:tr>
              <a:tr h="645583">
                <a:tc rowSpan="2">
                  <a:txBody>
                    <a:bodyPr/>
                    <a:lstStyle/>
                    <a:p>
                      <a:pPr algn="ctr" fontAlgn="ctr"/>
                      <a:r>
                        <a:rPr lang="en-US" sz="2000" b="1" u="none" strike="noStrike" dirty="0">
                          <a:effectLst/>
                        </a:rPr>
                        <a:t>Running totals</a:t>
                      </a:r>
                      <a:endParaRPr lang="en-US" sz="2000" b="1"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a:effectLst/>
                        </a:rPr>
                        <a:t>93</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150</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193</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211</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229</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242</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249</a:t>
                      </a:r>
                      <a:endParaRPr lang="en-US" sz="2000" b="0" i="0" u="none" strike="noStrike">
                        <a:solidFill>
                          <a:srgbClr val="000000"/>
                        </a:solidFill>
                        <a:effectLst/>
                        <a:latin typeface="Calibri"/>
                      </a:endParaRPr>
                    </a:p>
                  </a:txBody>
                  <a:tcPr marL="9525" marR="9525" marT="9525" marB="0" anchor="b"/>
                </a:tc>
              </a:tr>
              <a:tr h="645583">
                <a:tc vMerge="1">
                  <a:txBody>
                    <a:bodyPr/>
                    <a:lstStyle/>
                    <a:p>
                      <a:endParaRPr lang="en-US"/>
                    </a:p>
                  </a:txBody>
                  <a:tcPr/>
                </a:tc>
                <a:tc>
                  <a:txBody>
                    <a:bodyPr/>
                    <a:lstStyle/>
                    <a:p>
                      <a:pPr algn="r" fontAlgn="b"/>
                      <a:r>
                        <a:rPr lang="en-US" sz="2000" u="none" strike="noStrike">
                          <a:effectLst/>
                        </a:rPr>
                        <a:t>121</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315</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407</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457</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512</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539</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549</a:t>
                      </a:r>
                      <a:endParaRPr lang="en-US" sz="2000" b="0" i="0" u="none" strike="noStrike">
                        <a:solidFill>
                          <a:srgbClr val="000000"/>
                        </a:solidFill>
                        <a:effectLst/>
                        <a:latin typeface="Calibri"/>
                      </a:endParaRPr>
                    </a:p>
                  </a:txBody>
                  <a:tcPr marL="9525" marR="9525" marT="9525" marB="0" anchor="b"/>
                </a:tc>
              </a:tr>
              <a:tr h="645583">
                <a:tc>
                  <a:txBody>
                    <a:bodyPr/>
                    <a:lstStyle/>
                    <a:p>
                      <a:pPr algn="ctr" fontAlgn="ctr"/>
                      <a:r>
                        <a:rPr lang="en-US" sz="2000" b="1" u="none" strike="noStrike" dirty="0">
                          <a:effectLst/>
                        </a:rPr>
                        <a:t>Daily </a:t>
                      </a:r>
                      <a:r>
                        <a:rPr lang="en-US" sz="2000" b="1" u="none" strike="noStrike" dirty="0" smtClean="0">
                          <a:effectLst/>
                        </a:rPr>
                        <a:t>% </a:t>
                      </a:r>
                      <a:r>
                        <a:rPr lang="en-US" sz="2000" b="1" u="none" strike="noStrike" dirty="0">
                          <a:effectLst/>
                        </a:rPr>
                        <a:t>change</a:t>
                      </a:r>
                      <a:endParaRPr lang="en-US" sz="2000" b="1"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a:effectLst/>
                        </a:rPr>
                        <a:t>130%</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340%</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214%</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278%</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306%</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208%</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a:effectLst/>
                        </a:rPr>
                        <a:t>143%</a:t>
                      </a:r>
                      <a:endParaRPr lang="en-US" sz="2000" b="0" i="0" u="none" strike="noStrike">
                        <a:solidFill>
                          <a:srgbClr val="000000"/>
                        </a:solidFill>
                        <a:effectLst/>
                        <a:latin typeface="Calibri"/>
                      </a:endParaRPr>
                    </a:p>
                  </a:txBody>
                  <a:tcPr marL="9525" marR="9525" marT="9525" marB="0" anchor="b"/>
                </a:tc>
              </a:tr>
              <a:tr h="677863">
                <a:tc>
                  <a:txBody>
                    <a:bodyPr/>
                    <a:lstStyle/>
                    <a:p>
                      <a:pPr algn="ctr" fontAlgn="ctr"/>
                      <a:r>
                        <a:rPr lang="en-US" sz="2000" b="1" u="none" strike="noStrike" dirty="0">
                          <a:solidFill>
                            <a:srgbClr val="FF0000"/>
                          </a:solidFill>
                          <a:effectLst/>
                        </a:rPr>
                        <a:t>Running </a:t>
                      </a:r>
                      <a:r>
                        <a:rPr lang="en-US" sz="2000" b="1" u="none" strike="noStrike" dirty="0" smtClean="0">
                          <a:solidFill>
                            <a:srgbClr val="FF0000"/>
                          </a:solidFill>
                          <a:effectLst/>
                        </a:rPr>
                        <a:t>% </a:t>
                      </a:r>
                      <a:r>
                        <a:rPr lang="en-US" sz="2000" b="1" u="none" strike="noStrike" dirty="0">
                          <a:solidFill>
                            <a:srgbClr val="FF0000"/>
                          </a:solidFill>
                          <a:effectLst/>
                        </a:rPr>
                        <a:t>change</a:t>
                      </a:r>
                      <a:endParaRPr lang="en-US" sz="2000" b="1" i="0" u="none" strike="noStrike" dirty="0">
                        <a:solidFill>
                          <a:srgbClr val="FF0000"/>
                        </a:solidFill>
                        <a:effectLst/>
                        <a:latin typeface="Calibri"/>
                      </a:endParaRPr>
                    </a:p>
                  </a:txBody>
                  <a:tcPr marL="9525" marR="9525" marT="9525" marB="0" anchor="ctr"/>
                </a:tc>
                <a:tc>
                  <a:txBody>
                    <a:bodyPr/>
                    <a:lstStyle/>
                    <a:p>
                      <a:pPr algn="r" fontAlgn="b"/>
                      <a:r>
                        <a:rPr lang="en-US" sz="2000" u="none" strike="noStrike" dirty="0">
                          <a:solidFill>
                            <a:srgbClr val="FF0000"/>
                          </a:solidFill>
                          <a:effectLst/>
                        </a:rPr>
                        <a:t>130%</a:t>
                      </a:r>
                      <a:endParaRPr lang="en-US" sz="2000" b="0" i="0" u="none" strike="noStrike" dirty="0">
                        <a:solidFill>
                          <a:srgbClr val="FF0000"/>
                        </a:solidFill>
                        <a:effectLst/>
                        <a:latin typeface="Calibri"/>
                      </a:endParaRPr>
                    </a:p>
                  </a:txBody>
                  <a:tcPr marL="9525" marR="9525" marT="9525" marB="0" anchor="b"/>
                </a:tc>
                <a:tc>
                  <a:txBody>
                    <a:bodyPr/>
                    <a:lstStyle/>
                    <a:p>
                      <a:pPr algn="r" fontAlgn="b"/>
                      <a:r>
                        <a:rPr lang="en-US" sz="2000" u="none" strike="noStrike" dirty="0">
                          <a:solidFill>
                            <a:srgbClr val="FF0000"/>
                          </a:solidFill>
                          <a:effectLst/>
                        </a:rPr>
                        <a:t>210%</a:t>
                      </a:r>
                      <a:endParaRPr lang="en-US" sz="2000" b="0" i="0" u="none" strike="noStrike" dirty="0">
                        <a:solidFill>
                          <a:srgbClr val="FF0000"/>
                        </a:solidFill>
                        <a:effectLst/>
                        <a:latin typeface="Calibri"/>
                      </a:endParaRPr>
                    </a:p>
                  </a:txBody>
                  <a:tcPr marL="9525" marR="9525" marT="9525" marB="0" anchor="b"/>
                </a:tc>
                <a:tc>
                  <a:txBody>
                    <a:bodyPr/>
                    <a:lstStyle/>
                    <a:p>
                      <a:pPr algn="r" fontAlgn="b"/>
                      <a:r>
                        <a:rPr lang="en-US" sz="2000" u="none" strike="noStrike" dirty="0">
                          <a:solidFill>
                            <a:srgbClr val="FF0000"/>
                          </a:solidFill>
                          <a:effectLst/>
                        </a:rPr>
                        <a:t>211%</a:t>
                      </a:r>
                      <a:endParaRPr lang="en-US" sz="2000" b="0" i="0" u="none" strike="noStrike" dirty="0">
                        <a:solidFill>
                          <a:srgbClr val="FF0000"/>
                        </a:solidFill>
                        <a:effectLst/>
                        <a:latin typeface="Calibri"/>
                      </a:endParaRPr>
                    </a:p>
                  </a:txBody>
                  <a:tcPr marL="9525" marR="9525" marT="9525" marB="0" anchor="b"/>
                </a:tc>
                <a:tc>
                  <a:txBody>
                    <a:bodyPr/>
                    <a:lstStyle/>
                    <a:p>
                      <a:pPr algn="r" fontAlgn="b"/>
                      <a:r>
                        <a:rPr lang="en-US" sz="2000" u="none" strike="noStrike" dirty="0">
                          <a:solidFill>
                            <a:srgbClr val="FF0000"/>
                          </a:solidFill>
                          <a:effectLst/>
                        </a:rPr>
                        <a:t>217%</a:t>
                      </a:r>
                      <a:endParaRPr lang="en-US" sz="2000" b="0" i="0" u="none" strike="noStrike" dirty="0">
                        <a:solidFill>
                          <a:srgbClr val="FF0000"/>
                        </a:solidFill>
                        <a:effectLst/>
                        <a:latin typeface="Calibri"/>
                      </a:endParaRPr>
                    </a:p>
                  </a:txBody>
                  <a:tcPr marL="9525" marR="9525" marT="9525" marB="0" anchor="b"/>
                </a:tc>
                <a:tc>
                  <a:txBody>
                    <a:bodyPr/>
                    <a:lstStyle/>
                    <a:p>
                      <a:pPr algn="r" fontAlgn="b"/>
                      <a:r>
                        <a:rPr lang="en-US" sz="2000" u="none" strike="noStrike" dirty="0">
                          <a:solidFill>
                            <a:srgbClr val="FF0000"/>
                          </a:solidFill>
                          <a:effectLst/>
                        </a:rPr>
                        <a:t>224%</a:t>
                      </a:r>
                      <a:endParaRPr lang="en-US" sz="2000" b="0" i="0" u="none" strike="noStrike" dirty="0">
                        <a:solidFill>
                          <a:srgbClr val="FF0000"/>
                        </a:solidFill>
                        <a:effectLst/>
                        <a:latin typeface="Calibri"/>
                      </a:endParaRPr>
                    </a:p>
                  </a:txBody>
                  <a:tcPr marL="9525" marR="9525" marT="9525" marB="0" anchor="b"/>
                </a:tc>
                <a:tc>
                  <a:txBody>
                    <a:bodyPr/>
                    <a:lstStyle/>
                    <a:p>
                      <a:pPr algn="r" fontAlgn="b"/>
                      <a:r>
                        <a:rPr lang="en-US" sz="2000" u="none" strike="noStrike" dirty="0">
                          <a:solidFill>
                            <a:srgbClr val="FF0000"/>
                          </a:solidFill>
                          <a:effectLst/>
                        </a:rPr>
                        <a:t>223%</a:t>
                      </a:r>
                      <a:endParaRPr lang="en-US" sz="2000" b="0" i="0" u="none" strike="noStrike" dirty="0">
                        <a:solidFill>
                          <a:srgbClr val="FF0000"/>
                        </a:solidFill>
                        <a:effectLst/>
                        <a:latin typeface="Calibri"/>
                      </a:endParaRPr>
                    </a:p>
                  </a:txBody>
                  <a:tcPr marL="9525" marR="9525" marT="9525" marB="0" anchor="b"/>
                </a:tc>
                <a:tc>
                  <a:txBody>
                    <a:bodyPr/>
                    <a:lstStyle/>
                    <a:p>
                      <a:pPr algn="r" fontAlgn="b"/>
                      <a:r>
                        <a:rPr lang="en-US" sz="2000" u="none" strike="noStrike" dirty="0">
                          <a:solidFill>
                            <a:srgbClr val="FF0000"/>
                          </a:solidFill>
                          <a:effectLst/>
                        </a:rPr>
                        <a:t>220%</a:t>
                      </a:r>
                      <a:endParaRPr lang="en-US" sz="2000" b="0" i="0" u="none" strike="noStrike" dirty="0">
                        <a:solidFill>
                          <a:srgbClr val="FF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087508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1143000"/>
          </a:xfrm>
        </p:spPr>
        <p:txBody>
          <a:bodyPr/>
          <a:lstStyle/>
          <a:p>
            <a:r>
              <a:rPr lang="en-US" dirty="0" smtClean="0"/>
              <a:t>Support Center: Walk-In Contacts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13052537"/>
              </p:ext>
            </p:extLst>
          </p:nvPr>
        </p:nvGraphicFramePr>
        <p:xfrm>
          <a:off x="914400" y="1500037"/>
          <a:ext cx="7467598" cy="5129363"/>
        </p:xfrm>
        <a:graphic>
          <a:graphicData uri="http://schemas.openxmlformats.org/drawingml/2006/table">
            <a:tbl>
              <a:tblPr>
                <a:tableStyleId>{5C22544A-7EE6-4342-B048-85BDC9FD1C3A}</a:tableStyleId>
              </a:tblPr>
              <a:tblGrid>
                <a:gridCol w="1442902"/>
                <a:gridCol w="1442902"/>
                <a:gridCol w="654542"/>
                <a:gridCol w="654542"/>
                <a:gridCol w="654542"/>
                <a:gridCol w="654542"/>
                <a:gridCol w="654542"/>
                <a:gridCol w="654542"/>
                <a:gridCol w="654542"/>
              </a:tblGrid>
              <a:tr h="248093">
                <a:tc>
                  <a:txBody>
                    <a:bodyPr/>
                    <a:lstStyle/>
                    <a:p>
                      <a:pPr algn="ctr" fontAlgn="ctr"/>
                      <a:r>
                        <a:rPr lang="en-US" sz="1400" b="1" u="sng" strike="noStrike" dirty="0" smtClean="0">
                          <a:effectLst/>
                        </a:rPr>
                        <a:t>Location</a:t>
                      </a:r>
                      <a:endParaRPr lang="en-US" sz="1400" b="1" i="0" u="sng" strike="noStrike" dirty="0">
                        <a:solidFill>
                          <a:srgbClr val="000000"/>
                        </a:solidFill>
                        <a:effectLst/>
                        <a:latin typeface="Calibri"/>
                      </a:endParaRPr>
                    </a:p>
                  </a:txBody>
                  <a:tcPr marL="7161" marR="7161" marT="7161" marB="0" anchor="ctr"/>
                </a:tc>
                <a:tc>
                  <a:txBody>
                    <a:bodyPr/>
                    <a:lstStyle/>
                    <a:p>
                      <a:pPr algn="ctr" fontAlgn="ctr"/>
                      <a:r>
                        <a:rPr lang="en-US" sz="1400" b="1" u="sng" strike="noStrike">
                          <a:effectLst/>
                        </a:rPr>
                        <a:t> </a:t>
                      </a:r>
                      <a:endParaRPr lang="en-US" sz="1400" b="1" i="0" u="sng" strike="noStrike">
                        <a:solidFill>
                          <a:srgbClr val="000000"/>
                        </a:solidFill>
                        <a:effectLst/>
                        <a:latin typeface="Calibri"/>
                      </a:endParaRPr>
                    </a:p>
                  </a:txBody>
                  <a:tcPr marL="7161" marR="7161" marT="7161" marB="0" anchor="ctr"/>
                </a:tc>
                <a:tc>
                  <a:txBody>
                    <a:bodyPr/>
                    <a:lstStyle/>
                    <a:p>
                      <a:pPr algn="ctr" fontAlgn="b"/>
                      <a:r>
                        <a:rPr lang="en-US" sz="1400" b="1" u="sng" strike="noStrike">
                          <a:effectLst/>
                        </a:rPr>
                        <a:t>Sun</a:t>
                      </a:r>
                      <a:endParaRPr lang="en-US" sz="1400" b="1" i="0" u="sng" strike="noStrike">
                        <a:solidFill>
                          <a:srgbClr val="000000"/>
                        </a:solidFill>
                        <a:effectLst/>
                        <a:latin typeface="Calibri"/>
                      </a:endParaRPr>
                    </a:p>
                  </a:txBody>
                  <a:tcPr marL="7161" marR="7161" marT="7161" marB="0" anchor="b"/>
                </a:tc>
                <a:tc>
                  <a:txBody>
                    <a:bodyPr/>
                    <a:lstStyle/>
                    <a:p>
                      <a:pPr algn="ctr" fontAlgn="b"/>
                      <a:r>
                        <a:rPr lang="en-US" sz="1400" b="1" u="sng" strike="noStrike">
                          <a:effectLst/>
                        </a:rPr>
                        <a:t>Mon</a:t>
                      </a:r>
                      <a:endParaRPr lang="en-US" sz="1400" b="1" i="0" u="sng" strike="noStrike">
                        <a:solidFill>
                          <a:srgbClr val="000000"/>
                        </a:solidFill>
                        <a:effectLst/>
                        <a:latin typeface="Calibri"/>
                      </a:endParaRPr>
                    </a:p>
                  </a:txBody>
                  <a:tcPr marL="7161" marR="7161" marT="7161" marB="0" anchor="b"/>
                </a:tc>
                <a:tc>
                  <a:txBody>
                    <a:bodyPr/>
                    <a:lstStyle/>
                    <a:p>
                      <a:pPr algn="ctr" fontAlgn="b"/>
                      <a:r>
                        <a:rPr lang="en-US" sz="1400" b="1" u="sng" strike="noStrike">
                          <a:effectLst/>
                        </a:rPr>
                        <a:t>Tues</a:t>
                      </a:r>
                      <a:endParaRPr lang="en-US" sz="1400" b="1" i="0" u="sng" strike="noStrike">
                        <a:solidFill>
                          <a:srgbClr val="000000"/>
                        </a:solidFill>
                        <a:effectLst/>
                        <a:latin typeface="Calibri"/>
                      </a:endParaRPr>
                    </a:p>
                  </a:txBody>
                  <a:tcPr marL="7161" marR="7161" marT="7161" marB="0" anchor="b"/>
                </a:tc>
                <a:tc>
                  <a:txBody>
                    <a:bodyPr/>
                    <a:lstStyle/>
                    <a:p>
                      <a:pPr algn="ctr" fontAlgn="b"/>
                      <a:r>
                        <a:rPr lang="en-US" sz="1400" b="1" u="sng" strike="noStrike">
                          <a:effectLst/>
                        </a:rPr>
                        <a:t>Wed</a:t>
                      </a:r>
                      <a:endParaRPr lang="en-US" sz="1400" b="1" i="0" u="sng" strike="noStrike">
                        <a:solidFill>
                          <a:srgbClr val="000000"/>
                        </a:solidFill>
                        <a:effectLst/>
                        <a:latin typeface="Calibri"/>
                      </a:endParaRPr>
                    </a:p>
                  </a:txBody>
                  <a:tcPr marL="7161" marR="7161" marT="7161" marB="0" anchor="b"/>
                </a:tc>
                <a:tc>
                  <a:txBody>
                    <a:bodyPr/>
                    <a:lstStyle/>
                    <a:p>
                      <a:pPr algn="ctr" fontAlgn="b"/>
                      <a:r>
                        <a:rPr lang="en-US" sz="1400" b="1" u="sng" strike="noStrike">
                          <a:effectLst/>
                        </a:rPr>
                        <a:t>Thur</a:t>
                      </a:r>
                      <a:endParaRPr lang="en-US" sz="1400" b="1" i="0" u="sng" strike="noStrike">
                        <a:solidFill>
                          <a:srgbClr val="000000"/>
                        </a:solidFill>
                        <a:effectLst/>
                        <a:latin typeface="Calibri"/>
                      </a:endParaRPr>
                    </a:p>
                  </a:txBody>
                  <a:tcPr marL="7161" marR="7161" marT="7161" marB="0" anchor="b"/>
                </a:tc>
                <a:tc>
                  <a:txBody>
                    <a:bodyPr/>
                    <a:lstStyle/>
                    <a:p>
                      <a:pPr algn="ctr" fontAlgn="b"/>
                      <a:r>
                        <a:rPr lang="en-US" sz="1400" b="1" u="sng" strike="noStrike" dirty="0">
                          <a:effectLst/>
                        </a:rPr>
                        <a:t>Fri</a:t>
                      </a:r>
                      <a:endParaRPr lang="en-US" sz="1400" b="1" i="0" u="sng" strike="noStrike" dirty="0">
                        <a:solidFill>
                          <a:srgbClr val="000000"/>
                        </a:solidFill>
                        <a:effectLst/>
                        <a:latin typeface="Calibri"/>
                      </a:endParaRPr>
                    </a:p>
                  </a:txBody>
                  <a:tcPr marL="7161" marR="7161" marT="7161" marB="0" anchor="b"/>
                </a:tc>
                <a:tc>
                  <a:txBody>
                    <a:bodyPr/>
                    <a:lstStyle/>
                    <a:p>
                      <a:pPr algn="ctr" fontAlgn="b"/>
                      <a:r>
                        <a:rPr lang="en-US" sz="1400" b="1" u="sng" strike="noStrike" dirty="0">
                          <a:effectLst/>
                        </a:rPr>
                        <a:t>Sat</a:t>
                      </a:r>
                      <a:endParaRPr lang="en-US" sz="1400" b="1" i="0" u="sng" strike="noStrike" dirty="0">
                        <a:solidFill>
                          <a:srgbClr val="000000"/>
                        </a:solidFill>
                        <a:effectLst/>
                        <a:latin typeface="Calibri"/>
                      </a:endParaRPr>
                    </a:p>
                  </a:txBody>
                  <a:tcPr marL="7161" marR="7161" marT="7161" marB="0" anchor="b"/>
                </a:tc>
              </a:tr>
              <a:tr h="236279">
                <a:tc rowSpan="6">
                  <a:txBody>
                    <a:bodyPr/>
                    <a:lstStyle/>
                    <a:p>
                      <a:pPr algn="ctr" fontAlgn="ctr"/>
                      <a:r>
                        <a:rPr lang="en-US" sz="1400" b="1" u="none" strike="noStrike" dirty="0" err="1">
                          <a:effectLst/>
                        </a:rPr>
                        <a:t>Walkin</a:t>
                      </a:r>
                      <a:r>
                        <a:rPr lang="en-US" sz="1400" b="1" u="none" strike="noStrike" dirty="0">
                          <a:effectLst/>
                        </a:rPr>
                        <a:t>-IMU</a:t>
                      </a:r>
                      <a:endParaRPr lang="en-US" sz="1400" b="1" i="0" u="none" strike="noStrike" dirty="0">
                        <a:solidFill>
                          <a:srgbClr val="000000"/>
                        </a:solidFill>
                        <a:effectLst/>
                        <a:latin typeface="Calibri"/>
                      </a:endParaRPr>
                    </a:p>
                  </a:txBody>
                  <a:tcPr marL="7161" marR="7161" marT="7161" marB="0" anchor="ctr"/>
                </a:tc>
                <a:tc>
                  <a:txBody>
                    <a:bodyPr/>
                    <a:lstStyle/>
                    <a:p>
                      <a:pPr algn="ctr" fontAlgn="ctr"/>
                      <a:r>
                        <a:rPr lang="en-US" sz="1400" u="none" strike="noStrike">
                          <a:effectLst/>
                        </a:rPr>
                        <a:t>First week 2011</a:t>
                      </a:r>
                      <a:endParaRPr lang="en-US" sz="1400" b="1" i="0" u="none" strike="noStrike">
                        <a:solidFill>
                          <a:srgbClr val="000000"/>
                        </a:solidFill>
                        <a:effectLst/>
                        <a:latin typeface="Calibri"/>
                      </a:endParaRPr>
                    </a:p>
                  </a:txBody>
                  <a:tcPr marL="7161" marR="7161" marT="7161" marB="0" anchor="ct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33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8</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a:endParaRPr>
                    </a:p>
                  </a:txBody>
                  <a:tcPr marL="7161" marR="7161" marT="7161" marB="0" anchor="b"/>
                </a:tc>
                <a:tc>
                  <a:txBody>
                    <a:bodyPr/>
                    <a:lstStyle/>
                    <a:p>
                      <a:pPr algn="r" fontAlgn="b"/>
                      <a:r>
                        <a:rPr lang="en-US" sz="1400" u="none" strike="noStrike" dirty="0">
                          <a:effectLst/>
                        </a:rPr>
                        <a:t>4</a:t>
                      </a:r>
                      <a:endParaRPr lang="en-US" sz="1400" b="0" i="0" u="none" strike="noStrike" dirty="0">
                        <a:solidFill>
                          <a:srgbClr val="000000"/>
                        </a:solidFill>
                        <a:effectLst/>
                        <a:latin typeface="Calibri"/>
                      </a:endParaRPr>
                    </a:p>
                  </a:txBody>
                  <a:tcPr marL="7161" marR="7161" marT="7161"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7161" marR="7161" marT="7161" marB="0" anchor="b"/>
                </a:tc>
              </a:tr>
              <a:tr h="248093">
                <a:tc vMerge="1">
                  <a:txBody>
                    <a:bodyPr/>
                    <a:lstStyle/>
                    <a:p>
                      <a:endParaRPr lang="en-US"/>
                    </a:p>
                  </a:txBody>
                  <a:tcPr/>
                </a:tc>
                <a:tc>
                  <a:txBody>
                    <a:bodyPr/>
                    <a:lstStyle/>
                    <a:p>
                      <a:pPr algn="ctr" fontAlgn="ctr"/>
                      <a:r>
                        <a:rPr lang="en-US" sz="1400" u="none" strike="noStrike">
                          <a:effectLst/>
                        </a:rPr>
                        <a:t>First week 2012</a:t>
                      </a:r>
                      <a:endParaRPr lang="en-US" sz="1400" b="1" i="0" u="none" strike="noStrike">
                        <a:solidFill>
                          <a:srgbClr val="000000"/>
                        </a:solidFill>
                        <a:effectLst/>
                        <a:latin typeface="Calibri"/>
                      </a:endParaRPr>
                    </a:p>
                  </a:txBody>
                  <a:tcPr marL="7161" marR="7161" marT="7161" marB="0" anchor="ct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32</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35</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21</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24</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4</a:t>
                      </a:r>
                      <a:endParaRPr lang="en-US" sz="1400" b="0" i="0" u="none" strike="noStrike">
                        <a:solidFill>
                          <a:srgbClr val="000000"/>
                        </a:solidFill>
                        <a:effectLst/>
                        <a:latin typeface="Calibri"/>
                      </a:endParaRPr>
                    </a:p>
                  </a:txBody>
                  <a:tcPr marL="7161" marR="7161" marT="7161"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7161" marR="7161" marT="7161" marB="0" anchor="b"/>
                </a:tc>
              </a:tr>
              <a:tr h="236279">
                <a:tc vMerge="1">
                  <a:txBody>
                    <a:bodyPr/>
                    <a:lstStyle/>
                    <a:p>
                      <a:endParaRPr lang="en-US"/>
                    </a:p>
                  </a:txBody>
                  <a:tcPr/>
                </a:tc>
                <a:tc rowSpan="2">
                  <a:txBody>
                    <a:bodyPr/>
                    <a:lstStyle/>
                    <a:p>
                      <a:pPr algn="ctr" fontAlgn="ctr"/>
                      <a:r>
                        <a:rPr lang="en-US" sz="1400" u="none" strike="noStrike" dirty="0">
                          <a:effectLst/>
                        </a:rPr>
                        <a:t>Running totals</a:t>
                      </a:r>
                      <a:endParaRPr lang="en-US" sz="1400" b="1" i="0" u="none" strike="noStrike" dirty="0">
                        <a:solidFill>
                          <a:srgbClr val="000000"/>
                        </a:solidFill>
                        <a:effectLst/>
                        <a:latin typeface="Calibri"/>
                      </a:endParaRPr>
                    </a:p>
                  </a:txBody>
                  <a:tcPr marL="7161" marR="7161" marT="7161" marB="0" anchor="ctr"/>
                </a:tc>
                <a:tc>
                  <a:txBody>
                    <a:bodyPr/>
                    <a:lstStyle/>
                    <a:p>
                      <a:pPr algn="r" fontAlgn="b"/>
                      <a:endParaRPr lang="en-US" sz="1400" b="0" i="0" u="none" strike="noStrike" dirty="0">
                        <a:solidFill>
                          <a:srgbClr val="000000"/>
                        </a:solidFill>
                        <a:effectLst/>
                        <a:latin typeface="Calibri"/>
                      </a:endParaRPr>
                    </a:p>
                  </a:txBody>
                  <a:tcPr marL="7161" marR="7161" marT="7161" marB="0" anchor="b"/>
                </a:tc>
                <a:tc>
                  <a:txBody>
                    <a:bodyPr/>
                    <a:lstStyle/>
                    <a:p>
                      <a:pPr algn="r" fontAlgn="b"/>
                      <a:r>
                        <a:rPr lang="en-US" sz="1400" u="none" strike="noStrike">
                          <a:effectLst/>
                        </a:rPr>
                        <a:t>33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56</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64</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67</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71</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71</a:t>
                      </a:r>
                      <a:endParaRPr lang="en-US" sz="1400" b="0" i="0" u="none" strike="noStrike">
                        <a:solidFill>
                          <a:srgbClr val="000000"/>
                        </a:solidFill>
                        <a:effectLst/>
                        <a:latin typeface="Calibri"/>
                      </a:endParaRPr>
                    </a:p>
                  </a:txBody>
                  <a:tcPr marL="7161" marR="7161" marT="7161" marB="0" anchor="b"/>
                </a:tc>
              </a:tr>
              <a:tr h="236279">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32</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67</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88</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112</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116</a:t>
                      </a:r>
                      <a:endParaRPr lang="en-US" sz="1400" b="0" i="0" u="none" strike="noStrike">
                        <a:solidFill>
                          <a:srgbClr val="000000"/>
                        </a:solidFill>
                        <a:effectLst/>
                        <a:latin typeface="Calibri"/>
                      </a:endParaRPr>
                    </a:p>
                  </a:txBody>
                  <a:tcPr marL="7161" marR="7161" marT="7161"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61" marR="7161" marT="7161" marB="0" anchor="b"/>
                </a:tc>
              </a:tr>
              <a:tr h="236279">
                <a:tc vMerge="1">
                  <a:txBody>
                    <a:bodyPr/>
                    <a:lstStyle/>
                    <a:p>
                      <a:endParaRPr lang="en-US"/>
                    </a:p>
                  </a:txBody>
                  <a:tcPr/>
                </a:tc>
                <a:tc>
                  <a:txBody>
                    <a:bodyPr/>
                    <a:lstStyle/>
                    <a:p>
                      <a:pPr algn="ctr" fontAlgn="ctr"/>
                      <a:r>
                        <a:rPr lang="en-US" sz="1400" u="none" strike="noStrike" dirty="0">
                          <a:effectLst/>
                        </a:rPr>
                        <a:t>Daily </a:t>
                      </a:r>
                      <a:r>
                        <a:rPr lang="en-US" sz="1400" u="none" strike="noStrike" dirty="0" smtClean="0">
                          <a:effectLst/>
                        </a:rPr>
                        <a:t>% </a:t>
                      </a:r>
                      <a:r>
                        <a:rPr lang="en-US" sz="1400" u="none" strike="noStrike" dirty="0">
                          <a:effectLst/>
                        </a:rPr>
                        <a:t>change</a:t>
                      </a:r>
                      <a:endParaRPr lang="en-US" sz="1400" b="1" i="0" u="none" strike="noStrike" dirty="0">
                        <a:solidFill>
                          <a:srgbClr val="000000"/>
                        </a:solidFill>
                        <a:effectLst/>
                        <a:latin typeface="Calibri"/>
                      </a:endParaRPr>
                    </a:p>
                  </a:txBody>
                  <a:tcPr marL="7161" marR="7161" marT="7161" marB="0" anchor="ctr"/>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7161" marR="7161" marT="7161" marB="0" anchor="b"/>
                </a:tc>
                <a:tc>
                  <a:txBody>
                    <a:bodyPr/>
                    <a:lstStyle/>
                    <a:p>
                      <a:pPr algn="r" fontAlgn="b"/>
                      <a:r>
                        <a:rPr lang="en-US" sz="1400" u="none" strike="noStrike">
                          <a:effectLst/>
                        </a:rPr>
                        <a:t>97%</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152%</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263%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800%</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100%</a:t>
                      </a:r>
                      <a:endParaRPr lang="en-US" sz="1400" b="0" i="0" u="none" strike="noStrike">
                        <a:solidFill>
                          <a:srgbClr val="000000"/>
                        </a:solidFill>
                        <a:effectLst/>
                        <a:latin typeface="Calibri"/>
                      </a:endParaRPr>
                    </a:p>
                  </a:txBody>
                  <a:tcPr marL="7161" marR="7161" marT="7161"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7161" marR="7161" marT="7161" marB="0" anchor="b"/>
                </a:tc>
              </a:tr>
              <a:tr h="248093">
                <a:tc vMerge="1">
                  <a:txBody>
                    <a:bodyPr/>
                    <a:lstStyle/>
                    <a:p>
                      <a:endParaRPr lang="en-US"/>
                    </a:p>
                  </a:txBody>
                  <a:tcPr/>
                </a:tc>
                <a:tc>
                  <a:txBody>
                    <a:bodyPr/>
                    <a:lstStyle/>
                    <a:p>
                      <a:pPr algn="ctr" fontAlgn="ctr"/>
                      <a:r>
                        <a:rPr lang="en-US" sz="1400" u="none" strike="noStrike" dirty="0">
                          <a:solidFill>
                            <a:srgbClr val="FF0000"/>
                          </a:solidFill>
                          <a:effectLst/>
                        </a:rPr>
                        <a:t>Running </a:t>
                      </a:r>
                      <a:r>
                        <a:rPr lang="en-US" sz="1400" u="none" strike="noStrike" dirty="0" smtClean="0">
                          <a:solidFill>
                            <a:srgbClr val="FF0000"/>
                          </a:solidFill>
                          <a:effectLst/>
                        </a:rPr>
                        <a:t>% </a:t>
                      </a:r>
                      <a:r>
                        <a:rPr lang="en-US" sz="1400" u="none" strike="noStrike" dirty="0">
                          <a:solidFill>
                            <a:srgbClr val="FF0000"/>
                          </a:solidFill>
                          <a:effectLst/>
                        </a:rPr>
                        <a:t>change</a:t>
                      </a:r>
                      <a:endParaRPr lang="en-US" sz="1400" b="1" i="0" u="none" strike="noStrike" dirty="0">
                        <a:solidFill>
                          <a:srgbClr val="FF0000"/>
                        </a:solidFill>
                        <a:effectLst/>
                        <a:latin typeface="Calibri"/>
                      </a:endParaRPr>
                    </a:p>
                  </a:txBody>
                  <a:tcPr marL="7161" marR="7161" marT="7161" marB="0" anchor="ctr"/>
                </a:tc>
                <a:tc>
                  <a:txBody>
                    <a:bodyPr/>
                    <a:lstStyle/>
                    <a:p>
                      <a:pPr algn="l" fontAlgn="b"/>
                      <a:r>
                        <a:rPr lang="en-US" sz="1400" u="none" strike="noStrike">
                          <a:solidFill>
                            <a:srgbClr val="FF0000"/>
                          </a:solidFill>
                          <a:effectLst/>
                        </a:rPr>
                        <a:t> </a:t>
                      </a:r>
                      <a:endParaRPr lang="en-US" sz="1400" b="0" i="0" u="none" strike="noStrike">
                        <a:solidFill>
                          <a:srgbClr val="FF0000"/>
                        </a:solidFill>
                        <a:effectLst/>
                        <a:latin typeface="Calibri"/>
                      </a:endParaRPr>
                    </a:p>
                  </a:txBody>
                  <a:tcPr marL="7161" marR="7161" marT="7161" marB="0" anchor="b"/>
                </a:tc>
                <a:tc>
                  <a:txBody>
                    <a:bodyPr/>
                    <a:lstStyle/>
                    <a:p>
                      <a:pPr algn="r" fontAlgn="b"/>
                      <a:r>
                        <a:rPr lang="en-US" sz="1400" u="none" strike="noStrike" dirty="0">
                          <a:solidFill>
                            <a:srgbClr val="FF0000"/>
                          </a:solidFill>
                          <a:effectLst/>
                        </a:rPr>
                        <a:t>97%</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u="none" strike="noStrike" dirty="0">
                          <a:solidFill>
                            <a:srgbClr val="FF0000"/>
                          </a:solidFill>
                          <a:effectLst/>
                        </a:rPr>
                        <a:t>120%</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u="none" strike="noStrike" dirty="0">
                          <a:solidFill>
                            <a:srgbClr val="FF0000"/>
                          </a:solidFill>
                          <a:effectLst/>
                        </a:rPr>
                        <a:t>138%</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u="none" strike="noStrike" dirty="0">
                          <a:solidFill>
                            <a:srgbClr val="FF0000"/>
                          </a:solidFill>
                          <a:effectLst/>
                        </a:rPr>
                        <a:t>167%</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u="none" strike="noStrike" dirty="0">
                          <a:solidFill>
                            <a:srgbClr val="FF0000"/>
                          </a:solidFill>
                          <a:effectLst/>
                        </a:rPr>
                        <a:t>163%</a:t>
                      </a:r>
                      <a:endParaRPr lang="en-US" sz="1400" b="0" i="0" u="none" strike="noStrike" dirty="0">
                        <a:solidFill>
                          <a:srgbClr val="FF0000"/>
                        </a:solidFill>
                        <a:effectLst/>
                        <a:latin typeface="Calibri"/>
                      </a:endParaRPr>
                    </a:p>
                  </a:txBody>
                  <a:tcPr marL="7161" marR="7161" marT="7161" marB="0" anchor="b"/>
                </a:tc>
                <a:tc>
                  <a:txBody>
                    <a:bodyPr/>
                    <a:lstStyle/>
                    <a:p>
                      <a:pPr algn="l" fontAlgn="b"/>
                      <a:r>
                        <a:rPr lang="en-US" sz="1400" u="none" strike="noStrike" dirty="0">
                          <a:solidFill>
                            <a:srgbClr val="FF0000"/>
                          </a:solidFill>
                          <a:effectLst/>
                        </a:rPr>
                        <a:t> </a:t>
                      </a:r>
                      <a:endParaRPr lang="en-US" sz="1400" b="0" i="0" u="none" strike="noStrike" dirty="0">
                        <a:solidFill>
                          <a:srgbClr val="FF0000"/>
                        </a:solidFill>
                        <a:effectLst/>
                        <a:latin typeface="Calibri"/>
                      </a:endParaRPr>
                    </a:p>
                  </a:txBody>
                  <a:tcPr marL="7161" marR="7161" marT="7161" marB="0" anchor="b"/>
                </a:tc>
              </a:tr>
              <a:tr h="236279">
                <a:tc rowSpan="6">
                  <a:txBody>
                    <a:bodyPr/>
                    <a:lstStyle/>
                    <a:p>
                      <a:pPr algn="ctr" fontAlgn="ctr"/>
                      <a:r>
                        <a:rPr lang="en-US" sz="1400" b="1" u="none" strike="noStrike" dirty="0" err="1">
                          <a:effectLst/>
                        </a:rPr>
                        <a:t>Walkin</a:t>
                      </a:r>
                      <a:r>
                        <a:rPr lang="en-US" sz="1400" b="1" u="none" strike="noStrike" dirty="0">
                          <a:effectLst/>
                        </a:rPr>
                        <a:t>-IC</a:t>
                      </a:r>
                      <a:endParaRPr lang="en-US" sz="1400" b="1" i="0" u="none" strike="noStrike" dirty="0">
                        <a:solidFill>
                          <a:srgbClr val="000000"/>
                        </a:solidFill>
                        <a:effectLst/>
                        <a:latin typeface="Calibri"/>
                      </a:endParaRPr>
                    </a:p>
                  </a:txBody>
                  <a:tcPr marL="7161" marR="7161" marT="7161" marB="0" anchor="ctr"/>
                </a:tc>
                <a:tc>
                  <a:txBody>
                    <a:bodyPr/>
                    <a:lstStyle/>
                    <a:p>
                      <a:pPr algn="ctr" fontAlgn="ctr"/>
                      <a:r>
                        <a:rPr lang="en-US" sz="1400" u="none" strike="noStrike">
                          <a:effectLst/>
                        </a:rPr>
                        <a:t>First week 2011</a:t>
                      </a:r>
                      <a:endParaRPr lang="en-US" sz="1400" b="1" i="0" u="none" strike="noStrike">
                        <a:solidFill>
                          <a:srgbClr val="000000"/>
                        </a:solidFill>
                        <a:effectLst/>
                        <a:latin typeface="Calibri"/>
                      </a:endParaRPr>
                    </a:p>
                  </a:txBody>
                  <a:tcPr marL="7161" marR="7161" marT="7161" marB="0" anchor="ctr"/>
                </a:tc>
                <a:tc>
                  <a:txBody>
                    <a:bodyPr/>
                    <a:lstStyle/>
                    <a:p>
                      <a:pPr algn="r" fontAlgn="b"/>
                      <a:r>
                        <a:rPr lang="en-US" sz="1400" u="none" strike="noStrike">
                          <a:effectLst/>
                        </a:rPr>
                        <a:t>219</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341</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278</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298</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212</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138</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50</a:t>
                      </a:r>
                      <a:endParaRPr lang="en-US" sz="1400" b="0" i="0" u="none" strike="noStrike">
                        <a:solidFill>
                          <a:srgbClr val="000000"/>
                        </a:solidFill>
                        <a:effectLst/>
                        <a:latin typeface="Calibri"/>
                      </a:endParaRPr>
                    </a:p>
                  </a:txBody>
                  <a:tcPr marL="7161" marR="7161" marT="7161" marB="0" anchor="b"/>
                </a:tc>
              </a:tr>
              <a:tr h="248093">
                <a:tc vMerge="1">
                  <a:txBody>
                    <a:bodyPr/>
                    <a:lstStyle/>
                    <a:p>
                      <a:endParaRPr lang="en-US"/>
                    </a:p>
                  </a:txBody>
                  <a:tcPr/>
                </a:tc>
                <a:tc>
                  <a:txBody>
                    <a:bodyPr/>
                    <a:lstStyle/>
                    <a:p>
                      <a:pPr algn="ctr" fontAlgn="ctr"/>
                      <a:r>
                        <a:rPr lang="en-US" sz="1400" u="none" strike="noStrike">
                          <a:effectLst/>
                        </a:rPr>
                        <a:t>First week 2012</a:t>
                      </a:r>
                      <a:endParaRPr lang="en-US" sz="1400" b="1" i="0" u="none" strike="noStrike">
                        <a:solidFill>
                          <a:srgbClr val="000000"/>
                        </a:solidFill>
                        <a:effectLst/>
                        <a:latin typeface="Calibri"/>
                      </a:endParaRPr>
                    </a:p>
                  </a:txBody>
                  <a:tcPr marL="7161" marR="7161" marT="7161" marB="0" anchor="ctr"/>
                </a:tc>
                <a:tc>
                  <a:txBody>
                    <a:bodyPr/>
                    <a:lstStyle/>
                    <a:p>
                      <a:pPr algn="r" fontAlgn="b"/>
                      <a:r>
                        <a:rPr lang="en-US" sz="1400" u="none" strike="noStrike" dirty="0">
                          <a:effectLst/>
                        </a:rPr>
                        <a:t>204</a:t>
                      </a:r>
                      <a:endParaRPr lang="en-US" sz="1400" b="0" i="0" u="none" strike="noStrike" dirty="0">
                        <a:solidFill>
                          <a:srgbClr val="000000"/>
                        </a:solidFill>
                        <a:effectLst/>
                        <a:latin typeface="Calibri"/>
                      </a:endParaRPr>
                    </a:p>
                  </a:txBody>
                  <a:tcPr marL="7161" marR="7161" marT="7161" marB="0" anchor="b"/>
                </a:tc>
                <a:tc>
                  <a:txBody>
                    <a:bodyPr/>
                    <a:lstStyle/>
                    <a:p>
                      <a:pPr algn="r" fontAlgn="b"/>
                      <a:r>
                        <a:rPr lang="en-US" sz="1400" u="none" strike="noStrike">
                          <a:effectLst/>
                        </a:rPr>
                        <a:t>353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276</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273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203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162</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34</a:t>
                      </a:r>
                      <a:endParaRPr lang="en-US" sz="1400" b="0" i="0" u="none" strike="noStrike">
                        <a:solidFill>
                          <a:srgbClr val="000000"/>
                        </a:solidFill>
                        <a:effectLst/>
                        <a:latin typeface="Calibri"/>
                      </a:endParaRPr>
                    </a:p>
                  </a:txBody>
                  <a:tcPr marL="7161" marR="7161" marT="7161" marB="0" anchor="b"/>
                </a:tc>
              </a:tr>
              <a:tr h="236279">
                <a:tc vMerge="1">
                  <a:txBody>
                    <a:bodyPr/>
                    <a:lstStyle/>
                    <a:p>
                      <a:endParaRPr lang="en-US"/>
                    </a:p>
                  </a:txBody>
                  <a:tcPr/>
                </a:tc>
                <a:tc rowSpan="2">
                  <a:txBody>
                    <a:bodyPr/>
                    <a:lstStyle/>
                    <a:p>
                      <a:pPr algn="ctr" fontAlgn="ctr"/>
                      <a:r>
                        <a:rPr lang="en-US" sz="1400" u="none" strike="noStrike" dirty="0">
                          <a:effectLst/>
                        </a:rPr>
                        <a:t>Running totals</a:t>
                      </a:r>
                      <a:endParaRPr lang="en-US" sz="1400" b="1" i="0" u="none" strike="noStrike" dirty="0">
                        <a:solidFill>
                          <a:srgbClr val="000000"/>
                        </a:solidFill>
                        <a:effectLst/>
                        <a:latin typeface="Calibri"/>
                      </a:endParaRPr>
                    </a:p>
                  </a:txBody>
                  <a:tcPr marL="7161" marR="7161" marT="7161" marB="0" anchor="ctr"/>
                </a:tc>
                <a:tc>
                  <a:txBody>
                    <a:bodyPr/>
                    <a:lstStyle/>
                    <a:p>
                      <a:pPr algn="r" fontAlgn="b"/>
                      <a:r>
                        <a:rPr lang="en-US" sz="1400" u="none" strike="noStrike">
                          <a:effectLst/>
                        </a:rPr>
                        <a:t>219</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560</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838</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1136</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1348</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1486</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1536</a:t>
                      </a:r>
                      <a:endParaRPr lang="en-US" sz="1400" b="0" i="0" u="none" strike="noStrike">
                        <a:solidFill>
                          <a:srgbClr val="000000"/>
                        </a:solidFill>
                        <a:effectLst/>
                        <a:latin typeface="Calibri"/>
                      </a:endParaRPr>
                    </a:p>
                  </a:txBody>
                  <a:tcPr marL="7161" marR="7161" marT="7161" marB="0" anchor="b"/>
                </a:tc>
              </a:tr>
              <a:tr h="236279">
                <a:tc vMerge="1">
                  <a:txBody>
                    <a:bodyPr/>
                    <a:lstStyle/>
                    <a:p>
                      <a:endParaRPr lang="en-US"/>
                    </a:p>
                  </a:txBody>
                  <a:tcPr/>
                </a:tc>
                <a:tc vMerge="1">
                  <a:txBody>
                    <a:bodyPr/>
                    <a:lstStyle/>
                    <a:p>
                      <a:endParaRPr lang="en-US"/>
                    </a:p>
                  </a:txBody>
                  <a:tcPr/>
                </a:tc>
                <a:tc>
                  <a:txBody>
                    <a:bodyPr/>
                    <a:lstStyle/>
                    <a:p>
                      <a:pPr algn="r" fontAlgn="b"/>
                      <a:r>
                        <a:rPr lang="en-US" sz="1400" u="none" strike="noStrike">
                          <a:effectLst/>
                        </a:rPr>
                        <a:t>204</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557</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833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1106</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1309</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1471</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1505</a:t>
                      </a:r>
                      <a:endParaRPr lang="en-US" sz="1400" b="0" i="0" u="none" strike="noStrike">
                        <a:solidFill>
                          <a:srgbClr val="000000"/>
                        </a:solidFill>
                        <a:effectLst/>
                        <a:latin typeface="Calibri"/>
                      </a:endParaRPr>
                    </a:p>
                  </a:txBody>
                  <a:tcPr marL="7161" marR="7161" marT="7161" marB="0" anchor="b"/>
                </a:tc>
              </a:tr>
              <a:tr h="236279">
                <a:tc vMerge="1">
                  <a:txBody>
                    <a:bodyPr/>
                    <a:lstStyle/>
                    <a:p>
                      <a:endParaRPr lang="en-US"/>
                    </a:p>
                  </a:txBody>
                  <a:tcPr/>
                </a:tc>
                <a:tc>
                  <a:txBody>
                    <a:bodyPr/>
                    <a:lstStyle/>
                    <a:p>
                      <a:pPr algn="ctr" fontAlgn="ctr"/>
                      <a:r>
                        <a:rPr lang="en-US" sz="1400" u="none" strike="noStrike" dirty="0">
                          <a:effectLst/>
                        </a:rPr>
                        <a:t>Daily </a:t>
                      </a:r>
                      <a:r>
                        <a:rPr lang="en-US" sz="1400" u="none" strike="noStrike" dirty="0" smtClean="0">
                          <a:effectLst/>
                        </a:rPr>
                        <a:t>% </a:t>
                      </a:r>
                      <a:r>
                        <a:rPr lang="en-US" sz="1400" u="none" strike="noStrike" dirty="0">
                          <a:effectLst/>
                        </a:rPr>
                        <a:t>change</a:t>
                      </a:r>
                      <a:endParaRPr lang="en-US" sz="1400" b="1" i="0" u="none" strike="noStrike" dirty="0">
                        <a:solidFill>
                          <a:srgbClr val="000000"/>
                        </a:solidFill>
                        <a:effectLst/>
                        <a:latin typeface="Calibri"/>
                      </a:endParaRPr>
                    </a:p>
                  </a:txBody>
                  <a:tcPr marL="7161" marR="7161" marT="7161" marB="0" anchor="ctr"/>
                </a:tc>
                <a:tc>
                  <a:txBody>
                    <a:bodyPr/>
                    <a:lstStyle/>
                    <a:p>
                      <a:pPr algn="r" fontAlgn="b"/>
                      <a:r>
                        <a:rPr lang="en-US" sz="1400" u="none" strike="noStrike">
                          <a:effectLst/>
                        </a:rPr>
                        <a:t>93%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104%</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99%</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92%</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96%</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117%</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68%</a:t>
                      </a:r>
                      <a:endParaRPr lang="en-US" sz="1400" b="0" i="0" u="none" strike="noStrike">
                        <a:solidFill>
                          <a:srgbClr val="000000"/>
                        </a:solidFill>
                        <a:effectLst/>
                        <a:latin typeface="Calibri"/>
                      </a:endParaRPr>
                    </a:p>
                  </a:txBody>
                  <a:tcPr marL="7161" marR="7161" marT="7161" marB="0" anchor="b"/>
                </a:tc>
              </a:tr>
              <a:tr h="248093">
                <a:tc vMerge="1">
                  <a:txBody>
                    <a:bodyPr/>
                    <a:lstStyle/>
                    <a:p>
                      <a:endParaRPr lang="en-US"/>
                    </a:p>
                  </a:txBody>
                  <a:tcPr/>
                </a:tc>
                <a:tc>
                  <a:txBody>
                    <a:bodyPr/>
                    <a:lstStyle/>
                    <a:p>
                      <a:pPr algn="ctr" fontAlgn="ctr"/>
                      <a:r>
                        <a:rPr lang="en-US" sz="1400" b="0" u="none" strike="noStrike" dirty="0">
                          <a:solidFill>
                            <a:srgbClr val="FF0000"/>
                          </a:solidFill>
                          <a:effectLst/>
                        </a:rPr>
                        <a:t>Running </a:t>
                      </a:r>
                      <a:r>
                        <a:rPr lang="en-US" sz="1400" b="0" u="none" strike="noStrike" dirty="0" smtClean="0">
                          <a:solidFill>
                            <a:srgbClr val="FF0000"/>
                          </a:solidFill>
                          <a:effectLst/>
                        </a:rPr>
                        <a:t>% </a:t>
                      </a:r>
                      <a:r>
                        <a:rPr lang="en-US" sz="1400" b="0" u="none" strike="noStrike" dirty="0">
                          <a:solidFill>
                            <a:srgbClr val="FF0000"/>
                          </a:solidFill>
                          <a:effectLst/>
                        </a:rPr>
                        <a:t>change</a:t>
                      </a:r>
                      <a:endParaRPr lang="en-US" sz="1400" b="0" i="0" u="none" strike="noStrike" dirty="0">
                        <a:solidFill>
                          <a:srgbClr val="FF0000"/>
                        </a:solidFill>
                        <a:effectLst/>
                        <a:latin typeface="Calibri"/>
                      </a:endParaRPr>
                    </a:p>
                  </a:txBody>
                  <a:tcPr marL="7161" marR="7161" marT="7161" marB="0" anchor="ctr"/>
                </a:tc>
                <a:tc>
                  <a:txBody>
                    <a:bodyPr/>
                    <a:lstStyle/>
                    <a:p>
                      <a:pPr algn="r" fontAlgn="b"/>
                      <a:r>
                        <a:rPr lang="en-US" sz="1400" b="0" u="none" strike="noStrike" dirty="0">
                          <a:solidFill>
                            <a:srgbClr val="FF0000"/>
                          </a:solidFill>
                          <a:effectLst/>
                        </a:rPr>
                        <a:t>93%</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99%</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99%</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97%</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97%</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99%</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98%</a:t>
                      </a:r>
                      <a:endParaRPr lang="en-US" sz="1400" b="0" i="0" u="none" strike="noStrike" dirty="0">
                        <a:solidFill>
                          <a:srgbClr val="FF0000"/>
                        </a:solidFill>
                        <a:effectLst/>
                        <a:latin typeface="Calibri"/>
                      </a:endParaRPr>
                    </a:p>
                  </a:txBody>
                  <a:tcPr marL="7161" marR="7161" marT="7161" marB="0" anchor="b"/>
                </a:tc>
              </a:tr>
              <a:tr h="236279">
                <a:tc rowSpan="6">
                  <a:txBody>
                    <a:bodyPr/>
                    <a:lstStyle/>
                    <a:p>
                      <a:pPr algn="ctr" fontAlgn="ctr"/>
                      <a:r>
                        <a:rPr lang="en-US" sz="1400" b="1" u="none" strike="noStrike" dirty="0" err="1">
                          <a:effectLst/>
                        </a:rPr>
                        <a:t>Walkin</a:t>
                      </a:r>
                      <a:r>
                        <a:rPr lang="en-US" sz="1400" b="1" u="none" strike="noStrike" dirty="0">
                          <a:effectLst/>
                        </a:rPr>
                        <a:t>-IUPUI</a:t>
                      </a:r>
                      <a:endParaRPr lang="en-US" sz="1400" b="1" i="0" u="none" strike="noStrike" dirty="0">
                        <a:solidFill>
                          <a:srgbClr val="000000"/>
                        </a:solidFill>
                        <a:effectLst/>
                        <a:latin typeface="Calibri"/>
                      </a:endParaRPr>
                    </a:p>
                  </a:txBody>
                  <a:tcPr marL="7161" marR="7161" marT="7161" marB="0" anchor="ctr"/>
                </a:tc>
                <a:tc>
                  <a:txBody>
                    <a:bodyPr/>
                    <a:lstStyle/>
                    <a:p>
                      <a:pPr algn="ctr" fontAlgn="ctr"/>
                      <a:r>
                        <a:rPr lang="en-US" sz="1400" u="none" strike="noStrike">
                          <a:effectLst/>
                        </a:rPr>
                        <a:t>First week 2011</a:t>
                      </a:r>
                      <a:endParaRPr lang="en-US" sz="1400" b="1" i="0" u="none" strike="noStrike">
                        <a:solidFill>
                          <a:srgbClr val="000000"/>
                        </a:solidFill>
                        <a:effectLst/>
                        <a:latin typeface="Calibri"/>
                      </a:endParaRPr>
                    </a:p>
                  </a:txBody>
                  <a:tcPr marL="7161" marR="7161" marT="7161" marB="0" anchor="ctr"/>
                </a:tc>
                <a:tc>
                  <a:txBody>
                    <a:bodyPr/>
                    <a:lstStyle/>
                    <a:p>
                      <a:pPr algn="r" fontAlgn="b"/>
                      <a:r>
                        <a:rPr lang="en-US" sz="1400" u="none" strike="noStrike">
                          <a:effectLst/>
                        </a:rPr>
                        <a:t>5</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99</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67</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66</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63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22</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a:t>
                      </a:r>
                      <a:endParaRPr lang="en-US" sz="1400" b="0" i="0" u="none" strike="noStrike">
                        <a:solidFill>
                          <a:srgbClr val="000000"/>
                        </a:solidFill>
                        <a:effectLst/>
                        <a:latin typeface="Calibri"/>
                      </a:endParaRPr>
                    </a:p>
                  </a:txBody>
                  <a:tcPr marL="7161" marR="7161" marT="7161" marB="0" anchor="b"/>
                </a:tc>
              </a:tr>
              <a:tr h="248093">
                <a:tc vMerge="1">
                  <a:txBody>
                    <a:bodyPr/>
                    <a:lstStyle/>
                    <a:p>
                      <a:endParaRPr lang="en-US"/>
                    </a:p>
                  </a:txBody>
                  <a:tcPr/>
                </a:tc>
                <a:tc>
                  <a:txBody>
                    <a:bodyPr/>
                    <a:lstStyle/>
                    <a:p>
                      <a:pPr algn="ctr" fontAlgn="ctr"/>
                      <a:r>
                        <a:rPr lang="en-US" sz="1400" u="none" strike="noStrike">
                          <a:effectLst/>
                        </a:rPr>
                        <a:t>First week 2012</a:t>
                      </a:r>
                      <a:endParaRPr lang="en-US" sz="1400" b="1" i="0" u="none" strike="noStrike">
                        <a:solidFill>
                          <a:srgbClr val="000000"/>
                        </a:solidFill>
                        <a:effectLst/>
                        <a:latin typeface="Calibri"/>
                      </a:endParaRPr>
                    </a:p>
                  </a:txBody>
                  <a:tcPr marL="7161" marR="7161" marT="7161" marB="0" anchor="ctr"/>
                </a:tc>
                <a:tc>
                  <a:txBody>
                    <a:bodyPr/>
                    <a:lstStyle/>
                    <a:p>
                      <a:pPr algn="r" fontAlgn="b"/>
                      <a:r>
                        <a:rPr lang="en-US" sz="1400" u="none" strike="noStrike">
                          <a:effectLst/>
                        </a:rPr>
                        <a:t>7</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139</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147</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109</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88</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43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9</a:t>
                      </a:r>
                      <a:endParaRPr lang="en-US" sz="1400" b="0" i="0" u="none" strike="noStrike">
                        <a:solidFill>
                          <a:srgbClr val="000000"/>
                        </a:solidFill>
                        <a:effectLst/>
                        <a:latin typeface="Calibri"/>
                      </a:endParaRPr>
                    </a:p>
                  </a:txBody>
                  <a:tcPr marL="7161" marR="7161" marT="7161" marB="0" anchor="b"/>
                </a:tc>
              </a:tr>
              <a:tr h="236279">
                <a:tc vMerge="1">
                  <a:txBody>
                    <a:bodyPr/>
                    <a:lstStyle/>
                    <a:p>
                      <a:endParaRPr lang="en-US"/>
                    </a:p>
                  </a:txBody>
                  <a:tcPr/>
                </a:tc>
                <a:tc rowSpan="2">
                  <a:txBody>
                    <a:bodyPr/>
                    <a:lstStyle/>
                    <a:p>
                      <a:pPr algn="ctr" fontAlgn="ctr"/>
                      <a:r>
                        <a:rPr lang="en-US" sz="1400" u="none" strike="noStrike">
                          <a:effectLst/>
                        </a:rPr>
                        <a:t>Running totals</a:t>
                      </a:r>
                      <a:endParaRPr lang="en-US" sz="1400" b="1" i="0" u="none" strike="noStrike">
                        <a:solidFill>
                          <a:srgbClr val="000000"/>
                        </a:solidFill>
                        <a:effectLst/>
                        <a:latin typeface="Calibri"/>
                      </a:endParaRPr>
                    </a:p>
                  </a:txBody>
                  <a:tcPr marL="7161" marR="7161" marT="7161" marB="0" anchor="ctr"/>
                </a:tc>
                <a:tc>
                  <a:txBody>
                    <a:bodyPr/>
                    <a:lstStyle/>
                    <a:p>
                      <a:pPr algn="r" fontAlgn="b"/>
                      <a:r>
                        <a:rPr lang="en-US" sz="1400" u="none" strike="noStrike">
                          <a:effectLst/>
                        </a:rPr>
                        <a:t>5</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104</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171</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237</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300</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322</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324</a:t>
                      </a:r>
                      <a:endParaRPr lang="en-US" sz="1400" b="0" i="0" u="none" strike="noStrike">
                        <a:solidFill>
                          <a:srgbClr val="000000"/>
                        </a:solidFill>
                        <a:effectLst/>
                        <a:latin typeface="Calibri"/>
                      </a:endParaRPr>
                    </a:p>
                  </a:txBody>
                  <a:tcPr marL="7161" marR="7161" marT="7161" marB="0" anchor="b"/>
                </a:tc>
              </a:tr>
              <a:tr h="236279">
                <a:tc vMerge="1">
                  <a:txBody>
                    <a:bodyPr/>
                    <a:lstStyle/>
                    <a:p>
                      <a:endParaRPr lang="en-US"/>
                    </a:p>
                  </a:txBody>
                  <a:tcPr/>
                </a:tc>
                <a:tc vMerge="1">
                  <a:txBody>
                    <a:bodyPr/>
                    <a:lstStyle/>
                    <a:p>
                      <a:endParaRPr lang="en-US"/>
                    </a:p>
                  </a:txBody>
                  <a:tcPr/>
                </a:tc>
                <a:tc>
                  <a:txBody>
                    <a:bodyPr/>
                    <a:lstStyle/>
                    <a:p>
                      <a:pPr algn="r" fontAlgn="b"/>
                      <a:r>
                        <a:rPr lang="en-US" sz="1400" u="none" strike="noStrike">
                          <a:effectLst/>
                        </a:rPr>
                        <a:t>7</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146</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293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402</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490</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533</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542</a:t>
                      </a:r>
                      <a:endParaRPr lang="en-US" sz="1400" b="0" i="0" u="none" strike="noStrike">
                        <a:solidFill>
                          <a:srgbClr val="000000"/>
                        </a:solidFill>
                        <a:effectLst/>
                        <a:latin typeface="Calibri"/>
                      </a:endParaRPr>
                    </a:p>
                  </a:txBody>
                  <a:tcPr marL="7161" marR="7161" marT="7161" marB="0" anchor="b"/>
                </a:tc>
              </a:tr>
              <a:tr h="236279">
                <a:tc vMerge="1">
                  <a:txBody>
                    <a:bodyPr/>
                    <a:lstStyle/>
                    <a:p>
                      <a:endParaRPr lang="en-US"/>
                    </a:p>
                  </a:txBody>
                  <a:tcPr/>
                </a:tc>
                <a:tc>
                  <a:txBody>
                    <a:bodyPr/>
                    <a:lstStyle/>
                    <a:p>
                      <a:pPr algn="ctr" fontAlgn="ctr"/>
                      <a:r>
                        <a:rPr lang="en-US" sz="1400" u="none" strike="noStrike" dirty="0">
                          <a:effectLst/>
                        </a:rPr>
                        <a:t>Daily </a:t>
                      </a:r>
                      <a:r>
                        <a:rPr lang="en-US" sz="1400" u="none" strike="noStrike" dirty="0" smtClean="0">
                          <a:effectLst/>
                        </a:rPr>
                        <a:t>% </a:t>
                      </a:r>
                      <a:r>
                        <a:rPr lang="en-US" sz="1400" u="none" strike="noStrike" dirty="0">
                          <a:effectLst/>
                        </a:rPr>
                        <a:t>change</a:t>
                      </a:r>
                      <a:endParaRPr lang="en-US" sz="1400" b="1" i="0" u="none" strike="noStrike" dirty="0">
                        <a:solidFill>
                          <a:srgbClr val="000000"/>
                        </a:solidFill>
                        <a:effectLst/>
                        <a:latin typeface="Calibri"/>
                      </a:endParaRPr>
                    </a:p>
                  </a:txBody>
                  <a:tcPr marL="7161" marR="7161" marT="7161" marB="0" anchor="ctr"/>
                </a:tc>
                <a:tc>
                  <a:txBody>
                    <a:bodyPr/>
                    <a:lstStyle/>
                    <a:p>
                      <a:pPr algn="r" fontAlgn="b"/>
                      <a:r>
                        <a:rPr lang="en-US" sz="1400" u="none" strike="noStrike">
                          <a:effectLst/>
                        </a:rPr>
                        <a:t>140%</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140%</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219%</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165%</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140%</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195%</a:t>
                      </a:r>
                      <a:endParaRPr lang="en-US" sz="1400" b="0" i="0" u="none" strike="noStrike">
                        <a:solidFill>
                          <a:srgbClr val="000000"/>
                        </a:solidFill>
                        <a:effectLst/>
                        <a:latin typeface="Calibri"/>
                      </a:endParaRPr>
                    </a:p>
                  </a:txBody>
                  <a:tcPr marL="7161" marR="7161" marT="7161" marB="0" anchor="b"/>
                </a:tc>
                <a:tc>
                  <a:txBody>
                    <a:bodyPr/>
                    <a:lstStyle/>
                    <a:p>
                      <a:pPr algn="r" fontAlgn="b"/>
                      <a:r>
                        <a:rPr lang="en-US" sz="1400" u="none" strike="noStrike">
                          <a:effectLst/>
                        </a:rPr>
                        <a:t>450%</a:t>
                      </a:r>
                      <a:endParaRPr lang="en-US" sz="1400" b="0" i="0" u="none" strike="noStrike">
                        <a:solidFill>
                          <a:srgbClr val="000000"/>
                        </a:solidFill>
                        <a:effectLst/>
                        <a:latin typeface="Calibri"/>
                      </a:endParaRPr>
                    </a:p>
                  </a:txBody>
                  <a:tcPr marL="7161" marR="7161" marT="7161" marB="0" anchor="b"/>
                </a:tc>
              </a:tr>
              <a:tr h="248093">
                <a:tc vMerge="1">
                  <a:txBody>
                    <a:bodyPr/>
                    <a:lstStyle/>
                    <a:p>
                      <a:endParaRPr lang="en-US"/>
                    </a:p>
                  </a:txBody>
                  <a:tcPr/>
                </a:tc>
                <a:tc>
                  <a:txBody>
                    <a:bodyPr/>
                    <a:lstStyle/>
                    <a:p>
                      <a:pPr algn="ctr" fontAlgn="ctr"/>
                      <a:r>
                        <a:rPr lang="en-US" sz="1400" b="0" u="none" strike="noStrike" dirty="0">
                          <a:solidFill>
                            <a:srgbClr val="FF0000"/>
                          </a:solidFill>
                          <a:effectLst/>
                        </a:rPr>
                        <a:t>Running </a:t>
                      </a:r>
                      <a:r>
                        <a:rPr lang="en-US" sz="1400" b="0" u="none" strike="noStrike" dirty="0" smtClean="0">
                          <a:solidFill>
                            <a:srgbClr val="FF0000"/>
                          </a:solidFill>
                          <a:effectLst/>
                        </a:rPr>
                        <a:t>% </a:t>
                      </a:r>
                      <a:r>
                        <a:rPr lang="en-US" sz="1400" b="0" u="none" strike="noStrike" dirty="0">
                          <a:solidFill>
                            <a:srgbClr val="FF0000"/>
                          </a:solidFill>
                          <a:effectLst/>
                        </a:rPr>
                        <a:t>change</a:t>
                      </a:r>
                      <a:endParaRPr lang="en-US" sz="1400" b="0" i="0" u="none" strike="noStrike" dirty="0">
                        <a:solidFill>
                          <a:srgbClr val="FF0000"/>
                        </a:solidFill>
                        <a:effectLst/>
                        <a:latin typeface="Calibri"/>
                      </a:endParaRPr>
                    </a:p>
                  </a:txBody>
                  <a:tcPr marL="7161" marR="7161" marT="7161" marB="0" anchor="ctr"/>
                </a:tc>
                <a:tc>
                  <a:txBody>
                    <a:bodyPr/>
                    <a:lstStyle/>
                    <a:p>
                      <a:pPr algn="r" fontAlgn="b"/>
                      <a:r>
                        <a:rPr lang="en-US" sz="1400" b="0" u="none" strike="noStrike" dirty="0">
                          <a:solidFill>
                            <a:srgbClr val="FF0000"/>
                          </a:solidFill>
                          <a:effectLst/>
                        </a:rPr>
                        <a:t>140%</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140%</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171%</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170%</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163%</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166%</a:t>
                      </a:r>
                      <a:endParaRPr lang="en-US" sz="1400" b="0" i="0" u="none" strike="noStrike" dirty="0">
                        <a:solidFill>
                          <a:srgbClr val="FF0000"/>
                        </a:solidFill>
                        <a:effectLst/>
                        <a:latin typeface="Calibri"/>
                      </a:endParaRPr>
                    </a:p>
                  </a:txBody>
                  <a:tcPr marL="7161" marR="7161" marT="7161" marB="0" anchor="b"/>
                </a:tc>
                <a:tc>
                  <a:txBody>
                    <a:bodyPr/>
                    <a:lstStyle/>
                    <a:p>
                      <a:pPr algn="r" fontAlgn="b"/>
                      <a:r>
                        <a:rPr lang="en-US" sz="1400" b="0" u="none" strike="noStrike" dirty="0">
                          <a:solidFill>
                            <a:srgbClr val="FF0000"/>
                          </a:solidFill>
                          <a:effectLst/>
                        </a:rPr>
                        <a:t>167%</a:t>
                      </a:r>
                      <a:endParaRPr lang="en-US" sz="1400" b="0" i="0" u="none" strike="noStrike" dirty="0">
                        <a:solidFill>
                          <a:srgbClr val="FF0000"/>
                        </a:solidFill>
                        <a:effectLst/>
                        <a:latin typeface="Calibri"/>
                      </a:endParaRPr>
                    </a:p>
                  </a:txBody>
                  <a:tcPr marL="7161" marR="7161" marT="7161" marB="0" anchor="b"/>
                </a:tc>
              </a:tr>
            </a:tbl>
          </a:graphicData>
        </a:graphic>
      </p:graphicFrame>
    </p:spTree>
    <p:extLst>
      <p:ext uri="{BB962C8B-B14F-4D97-AF65-F5344CB8AC3E}">
        <p14:creationId xmlns:p14="http://schemas.microsoft.com/office/powerpoint/2010/main" val="2129550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1143000"/>
          </a:xfrm>
        </p:spPr>
        <p:txBody>
          <a:bodyPr>
            <a:normAutofit/>
          </a:bodyPr>
          <a:lstStyle/>
          <a:p>
            <a:r>
              <a:rPr lang="en-US" dirty="0" smtClean="0"/>
              <a:t>Avoid Being just a Data Warehouse</a:t>
            </a:r>
            <a:endParaRPr lang="en-US" dirty="0"/>
          </a:p>
        </p:txBody>
      </p:sp>
      <p:sp>
        <p:nvSpPr>
          <p:cNvPr id="5" name="TextBox 4"/>
          <p:cNvSpPr txBox="1"/>
          <p:nvPr/>
        </p:nvSpPr>
        <p:spPr>
          <a:xfrm>
            <a:off x="685800" y="1905000"/>
            <a:ext cx="8153400" cy="3970318"/>
          </a:xfrm>
          <a:prstGeom prst="rect">
            <a:avLst/>
          </a:prstGeom>
          <a:noFill/>
        </p:spPr>
        <p:txBody>
          <a:bodyPr wrap="square" rtlCol="0">
            <a:spAutoFit/>
          </a:bodyPr>
          <a:lstStyle/>
          <a:p>
            <a:pPr marL="285750" indent="-285750">
              <a:lnSpc>
                <a:spcPct val="150000"/>
              </a:lnSpc>
              <a:buFont typeface="Arial" pitchFamily="34" charset="0"/>
              <a:buChar char="•"/>
            </a:pPr>
            <a:r>
              <a:rPr lang="en-US" sz="2800" dirty="0" smtClean="0"/>
              <a:t>Too Much Data is Almost as Useless as None.</a:t>
            </a:r>
          </a:p>
          <a:p>
            <a:pPr marL="285750" indent="-285750">
              <a:lnSpc>
                <a:spcPct val="150000"/>
              </a:lnSpc>
              <a:buFont typeface="Arial" pitchFamily="34" charset="0"/>
              <a:buChar char="•"/>
            </a:pPr>
            <a:r>
              <a:rPr lang="en-US" sz="2800" dirty="0" smtClean="0"/>
              <a:t>Throw away the Noise in the Data Pool</a:t>
            </a:r>
          </a:p>
          <a:p>
            <a:pPr marL="285750" indent="-285750">
              <a:lnSpc>
                <a:spcPct val="150000"/>
              </a:lnSpc>
              <a:buFont typeface="Arial" pitchFamily="34" charset="0"/>
              <a:buChar char="•"/>
            </a:pPr>
            <a:r>
              <a:rPr lang="en-US" sz="2800" dirty="0" smtClean="0"/>
              <a:t>Remove the Obstacles to Data Access</a:t>
            </a:r>
          </a:p>
          <a:p>
            <a:pPr marL="285750" indent="-285750">
              <a:lnSpc>
                <a:spcPct val="150000"/>
              </a:lnSpc>
              <a:buFont typeface="Arial" pitchFamily="34" charset="0"/>
              <a:buChar char="•"/>
            </a:pPr>
            <a:r>
              <a:rPr lang="en-US" sz="2800" dirty="0" smtClean="0"/>
              <a:t>Cross Reference Data for Improved Acuity</a:t>
            </a:r>
          </a:p>
          <a:p>
            <a:pPr marL="285750" indent="-285750">
              <a:lnSpc>
                <a:spcPct val="150000"/>
              </a:lnSpc>
              <a:buFont typeface="Arial" pitchFamily="34" charset="0"/>
              <a:buChar char="•"/>
            </a:pPr>
            <a:r>
              <a:rPr lang="en-US" sz="2800" dirty="0" smtClean="0"/>
              <a:t>Be Able to Flexibly Hone In on the Key Points</a:t>
            </a:r>
          </a:p>
          <a:p>
            <a:pPr>
              <a:lnSpc>
                <a:spcPct val="150000"/>
              </a:lnSpc>
            </a:pPr>
            <a:r>
              <a:rPr lang="en-US" sz="2800" dirty="0" smtClean="0"/>
              <a:t>It Takes Planning!</a:t>
            </a:r>
            <a:endParaRPr lang="en-US" sz="2800" dirty="0"/>
          </a:p>
        </p:txBody>
      </p:sp>
    </p:spTree>
    <p:extLst>
      <p:ext uri="{BB962C8B-B14F-4D97-AF65-F5344CB8AC3E}">
        <p14:creationId xmlns:p14="http://schemas.microsoft.com/office/powerpoint/2010/main" val="40761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er 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67831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er 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49775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er 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805212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er last"/>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430451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01469"/>
            <a:ext cx="8077200" cy="646331"/>
          </a:xfrm>
          <a:prstGeom prst="rect">
            <a:avLst/>
          </a:prstGeom>
          <a:noFill/>
        </p:spPr>
        <p:txBody>
          <a:bodyPr wrap="square" rtlCol="0">
            <a:spAutoFit/>
          </a:bodyPr>
          <a:lstStyle/>
          <a:p>
            <a:pPr algn="ctr"/>
            <a:r>
              <a:rPr lang="en-US" sz="3600" dirty="0" smtClean="0"/>
              <a:t>Catch Your Data Before It’s Gone!</a:t>
            </a:r>
            <a:endParaRPr lang="en-US" sz="36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6393" r="27393" b="23945"/>
          <a:stretch/>
        </p:blipFill>
        <p:spPr>
          <a:xfrm>
            <a:off x="5667102" y="1676400"/>
            <a:ext cx="2943498" cy="3651069"/>
          </a:xfrm>
          <a:prstGeom prst="rect">
            <a:avLst/>
          </a:prstGeom>
        </p:spPr>
      </p:pic>
      <p:pic>
        <p:nvPicPr>
          <p:cNvPr id="5" name="Snagit_PPTD86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68" y="2209800"/>
            <a:ext cx="5190132" cy="4267200"/>
          </a:xfrm>
          <a:prstGeom prst="rect">
            <a:avLst/>
          </a:prstGeom>
        </p:spPr>
      </p:pic>
      <p:sp>
        <p:nvSpPr>
          <p:cNvPr id="6" name="TextBox 5"/>
          <p:cNvSpPr txBox="1"/>
          <p:nvPr/>
        </p:nvSpPr>
        <p:spPr>
          <a:xfrm>
            <a:off x="762000" y="1673423"/>
            <a:ext cx="3810000" cy="307777"/>
          </a:xfrm>
          <a:prstGeom prst="rect">
            <a:avLst/>
          </a:prstGeom>
          <a:noFill/>
        </p:spPr>
        <p:txBody>
          <a:bodyPr wrap="square" rtlCol="0">
            <a:spAutoFit/>
          </a:bodyPr>
          <a:lstStyle/>
          <a:p>
            <a:pPr algn="ctr"/>
            <a:r>
              <a:rPr lang="en-US" sz="1400" b="1" dirty="0" smtClean="0"/>
              <a:t>Technology Center Consulting</a:t>
            </a:r>
            <a:endParaRPr lang="en-US" sz="1400" b="1" dirty="0"/>
          </a:p>
        </p:txBody>
      </p:sp>
    </p:spTree>
    <p:extLst>
      <p:ext uri="{BB962C8B-B14F-4D97-AF65-F5344CB8AC3E}">
        <p14:creationId xmlns:p14="http://schemas.microsoft.com/office/powerpoint/2010/main" val="1275887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110413" cy="1143000"/>
          </a:xfrm>
        </p:spPr>
        <p:txBody>
          <a:bodyPr/>
          <a:lstStyle/>
          <a:p>
            <a:r>
              <a:rPr lang="en-US" dirty="0" smtClean="0"/>
              <a:t>Find the Data Where It Hides!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950" y="1524000"/>
            <a:ext cx="3829050" cy="5105400"/>
          </a:xfrm>
          <a:prstGeom prst="rect">
            <a:avLst/>
          </a:prstGeom>
        </p:spPr>
      </p:pic>
    </p:spTree>
    <p:extLst>
      <p:ext uri="{BB962C8B-B14F-4D97-AF65-F5344CB8AC3E}">
        <p14:creationId xmlns:p14="http://schemas.microsoft.com/office/powerpoint/2010/main" val="20626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t="30970"/>
          <a:stretch/>
        </p:blipFill>
        <p:spPr>
          <a:xfrm>
            <a:off x="0" y="762000"/>
            <a:ext cx="9144000" cy="6019800"/>
          </a:xfrm>
          <a:prstGeom prst="rect">
            <a:avLst/>
          </a:prstGeom>
        </p:spPr>
      </p:pic>
      <p:sp>
        <p:nvSpPr>
          <p:cNvPr id="2" name="Title 1"/>
          <p:cNvSpPr>
            <a:spLocks noGrp="1"/>
          </p:cNvSpPr>
          <p:nvPr>
            <p:ph type="title"/>
          </p:nvPr>
        </p:nvSpPr>
        <p:spPr>
          <a:xfrm>
            <a:off x="228600" y="1143000"/>
            <a:ext cx="8763000" cy="1143000"/>
          </a:xfrm>
        </p:spPr>
        <p:txBody>
          <a:bodyPr>
            <a:normAutofit/>
          </a:bodyPr>
          <a:lstStyle/>
          <a:p>
            <a:pPr algn="ctr"/>
            <a:r>
              <a:rPr lang="en-US" dirty="0" smtClean="0"/>
              <a:t>Leveraging IU Support to Other Institutions</a:t>
            </a:r>
            <a:endParaRPr lang="en-US" dirty="0"/>
          </a:p>
        </p:txBody>
      </p:sp>
      <p:sp>
        <p:nvSpPr>
          <p:cNvPr id="4" name="TextBox 3"/>
          <p:cNvSpPr txBox="1"/>
          <p:nvPr/>
        </p:nvSpPr>
        <p:spPr>
          <a:xfrm>
            <a:off x="756138" y="2714685"/>
            <a:ext cx="7772400" cy="4524315"/>
          </a:xfrm>
          <a:prstGeom prst="rect">
            <a:avLst/>
          </a:prstGeom>
          <a:noFill/>
        </p:spPr>
        <p:txBody>
          <a:bodyPr wrap="square" rtlCol="0">
            <a:spAutoFit/>
          </a:bodyPr>
          <a:lstStyle/>
          <a:p>
            <a:r>
              <a:rPr lang="en-US" sz="2400" b="1" dirty="0" smtClean="0"/>
              <a:t>How Do </a:t>
            </a:r>
            <a:r>
              <a:rPr lang="en-US" sz="2400" b="1" dirty="0"/>
              <a:t>Y</a:t>
            </a:r>
            <a:r>
              <a:rPr lang="en-US" sz="2400" b="1" dirty="0" smtClean="0"/>
              <a:t>ou Package Your Service for Extension to Other Institutions?</a:t>
            </a:r>
          </a:p>
          <a:p>
            <a:endParaRPr lang="en-US" sz="2400" b="1" dirty="0"/>
          </a:p>
          <a:p>
            <a:r>
              <a:rPr lang="en-US" sz="2400" b="1" dirty="0"/>
              <a:t>How Do You </a:t>
            </a:r>
            <a:r>
              <a:rPr lang="en-US" sz="2400" b="1" dirty="0" smtClean="0"/>
              <a:t>Blueprint and Cost </a:t>
            </a:r>
            <a:r>
              <a:rPr lang="en-US" sz="2400" b="1" dirty="0"/>
              <a:t>Your Services</a:t>
            </a:r>
            <a:r>
              <a:rPr lang="en-US" sz="2400" b="1" dirty="0" smtClean="0"/>
              <a:t>?</a:t>
            </a:r>
          </a:p>
          <a:p>
            <a:endParaRPr lang="en-US" sz="2400" b="1" dirty="0"/>
          </a:p>
          <a:p>
            <a:r>
              <a:rPr lang="en-US" sz="2400" b="1" dirty="0"/>
              <a:t>How Do You Estimate Another Institutions’ Support Volume/Needs</a:t>
            </a:r>
            <a:r>
              <a:rPr lang="en-US" sz="2400" b="1" dirty="0" smtClean="0"/>
              <a:t>?</a:t>
            </a:r>
          </a:p>
          <a:p>
            <a:endParaRPr lang="en-US" sz="2400" b="1" dirty="0"/>
          </a:p>
          <a:p>
            <a:r>
              <a:rPr lang="en-US" sz="2400" b="1" dirty="0"/>
              <a:t>What Do You Do if They Have No Data to Share?</a:t>
            </a:r>
          </a:p>
          <a:p>
            <a:endParaRPr lang="en-US" sz="2400" dirty="0"/>
          </a:p>
          <a:p>
            <a:endParaRPr lang="en-US" sz="2400" dirty="0"/>
          </a:p>
          <a:p>
            <a:endParaRPr lang="en-US" sz="2400" dirty="0" smtClean="0"/>
          </a:p>
        </p:txBody>
      </p:sp>
    </p:spTree>
    <p:extLst>
      <p:ext uri="{BB962C8B-B14F-4D97-AF65-F5344CB8AC3E}">
        <p14:creationId xmlns:p14="http://schemas.microsoft.com/office/powerpoint/2010/main" val="3501821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110413" cy="1143000"/>
          </a:xfrm>
        </p:spPr>
        <p:txBody>
          <a:bodyPr>
            <a:normAutofit/>
          </a:bodyPr>
          <a:lstStyle/>
          <a:p>
            <a:r>
              <a:rPr lang="en-US" dirty="0" smtClean="0"/>
              <a:t>Data Must be Readily Available</a:t>
            </a:r>
            <a:endParaRPr lang="en-US" dirty="0"/>
          </a:p>
        </p:txBody>
      </p:sp>
      <p:sp>
        <p:nvSpPr>
          <p:cNvPr id="3" name="Content Placeholder 2"/>
          <p:cNvSpPr>
            <a:spLocks noGrp="1"/>
          </p:cNvSpPr>
          <p:nvPr>
            <p:ph idx="1"/>
          </p:nvPr>
        </p:nvSpPr>
        <p:spPr>
          <a:xfrm>
            <a:off x="382588" y="1981200"/>
            <a:ext cx="7110412" cy="4038600"/>
          </a:xfrm>
        </p:spPr>
        <p:txBody>
          <a:bodyPr>
            <a:normAutofit fontScale="92500" lnSpcReduction="10000"/>
          </a:bodyPr>
          <a:lstStyle/>
          <a:p>
            <a:pPr marL="914400" lvl="1" indent="-457200">
              <a:buFont typeface="Arial" pitchFamily="34" charset="0"/>
              <a:buChar char="•"/>
            </a:pPr>
            <a:r>
              <a:rPr lang="en-US" dirty="0" smtClean="0"/>
              <a:t>One-Stop Shop</a:t>
            </a:r>
          </a:p>
          <a:p>
            <a:pPr marL="914400" lvl="1" indent="-457200">
              <a:buFont typeface="Arial" pitchFamily="34" charset="0"/>
              <a:buChar char="•"/>
            </a:pPr>
            <a:r>
              <a:rPr lang="en-US" dirty="0" smtClean="0"/>
              <a:t>Department Store </a:t>
            </a:r>
          </a:p>
          <a:p>
            <a:pPr marL="914400" lvl="1" indent="-457200">
              <a:buFont typeface="Arial" pitchFamily="34" charset="0"/>
              <a:buChar char="•"/>
            </a:pPr>
            <a:r>
              <a:rPr lang="en-US" dirty="0" smtClean="0"/>
              <a:t>Well-stocked </a:t>
            </a:r>
          </a:p>
          <a:p>
            <a:pPr marL="914400" lvl="1" indent="-457200">
              <a:buFont typeface="Arial" pitchFamily="34" charset="0"/>
              <a:buChar char="•"/>
            </a:pPr>
            <a:r>
              <a:rPr lang="en-US" dirty="0" smtClean="0"/>
              <a:t>with Current Data</a:t>
            </a:r>
          </a:p>
          <a:p>
            <a:pPr marL="914400" lvl="1" indent="-457200">
              <a:buFont typeface="Arial" pitchFamily="34" charset="0"/>
              <a:buChar char="•"/>
            </a:pPr>
            <a:r>
              <a:rPr lang="en-US" u="sng" dirty="0" smtClean="0"/>
              <a:t>Not</a:t>
            </a:r>
            <a:r>
              <a:rPr lang="en-US" dirty="0" smtClean="0"/>
              <a:t> a flea market</a:t>
            </a:r>
          </a:p>
          <a:p>
            <a:pPr marL="457200" lvl="1" indent="0">
              <a:buNone/>
            </a:pPr>
            <a:r>
              <a:rPr lang="en-US" dirty="0"/>
              <a:t> </a:t>
            </a:r>
            <a:r>
              <a:rPr lang="en-US" dirty="0" smtClean="0"/>
              <a:t>  </a:t>
            </a:r>
          </a:p>
          <a:p>
            <a:pPr marL="0" indent="0">
              <a:buNone/>
            </a:pPr>
            <a:r>
              <a:rPr lang="en-US" dirty="0" smtClean="0"/>
              <a:t>Can you find what you need </a:t>
            </a:r>
          </a:p>
          <a:p>
            <a:pPr marL="0" indent="0">
              <a:buNone/>
            </a:pPr>
            <a:r>
              <a:rPr lang="en-US" dirty="0" smtClean="0"/>
              <a:t>when you need it in a useful </a:t>
            </a:r>
          </a:p>
          <a:p>
            <a:pPr marL="0" indent="0">
              <a:buNone/>
            </a:pPr>
            <a:r>
              <a:rPr lang="en-US" dirty="0" smtClean="0"/>
              <a:t>format?</a:t>
            </a:r>
          </a:p>
          <a:p>
            <a:pPr marL="0" indent="0">
              <a:buNone/>
            </a:pPr>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62100"/>
            <a:ext cx="32289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668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49325"/>
            <a:ext cx="7643813" cy="1143000"/>
          </a:xfrm>
        </p:spPr>
        <p:txBody>
          <a:bodyPr/>
          <a:lstStyle/>
          <a:p>
            <a:r>
              <a:rPr lang="en-US" dirty="0" smtClean="0"/>
              <a:t>Data Driven Decision Making @ IU</a:t>
            </a:r>
            <a:endParaRPr lang="en-US" dirty="0"/>
          </a:p>
        </p:txBody>
      </p:sp>
      <p:sp>
        <p:nvSpPr>
          <p:cNvPr id="3" name="Content Placeholder 2"/>
          <p:cNvSpPr>
            <a:spLocks noGrp="1"/>
          </p:cNvSpPr>
          <p:nvPr>
            <p:ph idx="1"/>
          </p:nvPr>
        </p:nvSpPr>
        <p:spPr>
          <a:xfrm>
            <a:off x="228600" y="1981200"/>
            <a:ext cx="8407400" cy="4038600"/>
          </a:xfrm>
        </p:spPr>
        <p:txBody>
          <a:bodyPr>
            <a:normAutofit lnSpcReduction="10000"/>
          </a:bodyPr>
          <a:lstStyle/>
          <a:p>
            <a:pPr marL="1771650" lvl="3" indent="-457200">
              <a:lnSpc>
                <a:spcPct val="150000"/>
              </a:lnSpc>
              <a:buFont typeface="Arial" pitchFamily="34" charset="0"/>
              <a:buChar char="•"/>
            </a:pPr>
            <a:r>
              <a:rPr lang="en-US" dirty="0" smtClean="0"/>
              <a:t>Selecting the Meaningful Real Time and Historical Data from </a:t>
            </a:r>
            <a:r>
              <a:rPr lang="en-US" dirty="0" err="1" smtClean="0"/>
              <a:t>FootPrints</a:t>
            </a:r>
            <a:r>
              <a:rPr lang="en-US" dirty="0" smtClean="0"/>
              <a:t> ticketing system, ACD, and other sources</a:t>
            </a:r>
          </a:p>
          <a:p>
            <a:pPr marL="1771650" lvl="3" indent="-457200">
              <a:lnSpc>
                <a:spcPct val="150000"/>
              </a:lnSpc>
              <a:buFont typeface="Arial" pitchFamily="34" charset="0"/>
              <a:buChar char="•"/>
            </a:pPr>
            <a:r>
              <a:rPr lang="en-US" dirty="0" smtClean="0"/>
              <a:t>Automated in a Dashboard</a:t>
            </a:r>
          </a:p>
          <a:p>
            <a:pPr marL="1771650" lvl="3" indent="-457200">
              <a:lnSpc>
                <a:spcPct val="150000"/>
              </a:lnSpc>
              <a:buFont typeface="Arial" pitchFamily="34" charset="0"/>
              <a:buChar char="•"/>
            </a:pPr>
            <a:r>
              <a:rPr lang="en-US" dirty="0" smtClean="0"/>
              <a:t>Analyzed as Needed; When Needed</a:t>
            </a:r>
          </a:p>
          <a:p>
            <a:pPr marL="0" indent="0">
              <a:lnSpc>
                <a:spcPct val="150000"/>
              </a:lnSpc>
              <a:buNone/>
            </a:pPr>
            <a:endParaRPr lang="en-US" dirty="0" smtClean="0"/>
          </a:p>
          <a:p>
            <a:pPr marL="0" indent="0">
              <a:buNone/>
            </a:pPr>
            <a:r>
              <a:rPr lang="en-US" dirty="0" smtClean="0">
                <a:solidFill>
                  <a:srgbClr val="FF0000"/>
                </a:solidFill>
              </a:rPr>
              <a:t>Result:  </a:t>
            </a:r>
            <a:r>
              <a:rPr lang="en-US" dirty="0" smtClean="0"/>
              <a:t>Informed Decisions Aligned with Strategic and Operational Goals</a:t>
            </a:r>
            <a:endParaRPr lang="en-US" dirty="0"/>
          </a:p>
        </p:txBody>
      </p:sp>
    </p:spTree>
    <p:extLst>
      <p:ext uri="{BB962C8B-B14F-4D97-AF65-F5344CB8AC3E}">
        <p14:creationId xmlns:p14="http://schemas.microsoft.com/office/powerpoint/2010/main" val="1482648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28700"/>
            <a:ext cx="7110413" cy="1143000"/>
          </a:xfrm>
        </p:spPr>
        <p:txBody>
          <a:bodyPr/>
          <a:lstStyle/>
          <a:p>
            <a:r>
              <a:rPr lang="en-US" dirty="0" smtClean="0"/>
              <a:t>Questions?</a:t>
            </a:r>
            <a:endParaRPr lang="en-US" dirty="0"/>
          </a:p>
        </p:txBody>
      </p:sp>
      <p:sp>
        <p:nvSpPr>
          <p:cNvPr id="3" name="Content Placeholder 2"/>
          <p:cNvSpPr>
            <a:spLocks noGrp="1"/>
          </p:cNvSpPr>
          <p:nvPr>
            <p:ph idx="1"/>
          </p:nvPr>
        </p:nvSpPr>
        <p:spPr>
          <a:xfrm>
            <a:off x="457200" y="2713037"/>
            <a:ext cx="3276600" cy="1630363"/>
          </a:xfrm>
        </p:spPr>
        <p:txBody>
          <a:bodyPr/>
          <a:lstStyle/>
          <a:p>
            <a:pPr marL="0" indent="0">
              <a:buNone/>
            </a:pPr>
            <a:r>
              <a:rPr lang="en-US" dirty="0" smtClean="0"/>
              <a:t>Cathy O’Bryan</a:t>
            </a:r>
          </a:p>
          <a:p>
            <a:pPr marL="0" indent="0">
              <a:buNone/>
            </a:pPr>
            <a:r>
              <a:rPr lang="en-US" dirty="0" smtClean="0">
                <a:hlinkClick r:id="rId3"/>
              </a:rPr>
              <a:t>caobryan@iu.edu</a:t>
            </a:r>
            <a:endParaRPr lang="en-US" dirty="0" smtClean="0"/>
          </a:p>
          <a:p>
            <a:pPr marL="0" indent="0">
              <a:buNone/>
            </a:pPr>
            <a:r>
              <a:rPr lang="en-US" dirty="0" smtClean="0"/>
              <a:t>812.856.3527</a:t>
            </a:r>
          </a:p>
          <a:p>
            <a:pPr marL="0" indent="0">
              <a:buNone/>
            </a:pPr>
            <a:endParaRPr lang="en-US" dirty="0"/>
          </a:p>
          <a:p>
            <a:pPr marL="0" indent="0">
              <a:buNone/>
            </a:pPr>
            <a:endParaRPr lang="en-US" dirty="0" smtClean="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33718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28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obryan\AppData\Local\Microsoft\Windows\Temporary Internet Files\Content.Outlook\B04RTFBW\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51551"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60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110413" cy="1143000"/>
          </a:xfrm>
        </p:spPr>
        <p:txBody>
          <a:bodyPr/>
          <a:lstStyle/>
          <a:p>
            <a:r>
              <a:rPr lang="en-US" dirty="0" smtClean="0"/>
              <a:t>Colorful, but……. ?</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333"/>
          <a:stretch/>
        </p:blipFill>
        <p:spPr bwMode="auto">
          <a:xfrm>
            <a:off x="609600" y="1905000"/>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0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Value is in Clarity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19163"/>
            <a:ext cx="77724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2860675"/>
            <a:ext cx="2654300"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127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110413" cy="1143000"/>
          </a:xfrm>
        </p:spPr>
        <p:txBody>
          <a:bodyPr/>
          <a:lstStyle/>
          <a:p>
            <a:r>
              <a:rPr lang="en-US" dirty="0" smtClean="0"/>
              <a:t>One-Stop Shop</a:t>
            </a:r>
            <a:endParaRPr lang="en-US" dirty="0"/>
          </a:p>
        </p:txBody>
      </p:sp>
      <p:pic>
        <p:nvPicPr>
          <p:cNvPr id="4" name="Snagit_PPT25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72775"/>
            <a:ext cx="3861417" cy="4604225"/>
          </a:xfrm>
          <a:prstGeom prst="rect">
            <a:avLst/>
          </a:prstGeom>
        </p:spPr>
      </p:pic>
      <p:pic>
        <p:nvPicPr>
          <p:cNvPr id="6" name="Snagit_PPT32FA"/>
          <p:cNvPicPr>
            <a:picLocks noChangeAspect="1"/>
          </p:cNvPicPr>
          <p:nvPr/>
        </p:nvPicPr>
        <p:blipFill rotWithShape="1">
          <a:blip r:embed="rId4">
            <a:extLst>
              <a:ext uri="{28A0092B-C50C-407E-A947-70E740481C1C}">
                <a14:useLocalDpi xmlns:a14="http://schemas.microsoft.com/office/drawing/2010/main" val="0"/>
              </a:ext>
            </a:extLst>
          </a:blip>
          <a:srcRect b="50832"/>
          <a:stretch/>
        </p:blipFill>
        <p:spPr>
          <a:xfrm>
            <a:off x="4532971" y="2098288"/>
            <a:ext cx="3925584" cy="1635512"/>
          </a:xfrm>
          <a:prstGeom prst="rect">
            <a:avLst/>
          </a:prstGeom>
        </p:spPr>
      </p:pic>
      <p:sp>
        <p:nvSpPr>
          <p:cNvPr id="7" name="TextBox 6"/>
          <p:cNvSpPr txBox="1"/>
          <p:nvPr/>
        </p:nvSpPr>
        <p:spPr>
          <a:xfrm>
            <a:off x="4724400" y="3922693"/>
            <a:ext cx="3734155" cy="2246769"/>
          </a:xfrm>
          <a:prstGeom prst="rect">
            <a:avLst/>
          </a:prstGeom>
          <a:noFill/>
        </p:spPr>
        <p:txBody>
          <a:bodyPr wrap="square" rtlCol="0">
            <a:spAutoFit/>
          </a:bodyPr>
          <a:lstStyle/>
          <a:p>
            <a:pPr algn="ctr"/>
            <a:r>
              <a:rPr lang="en-US" sz="2800" dirty="0" smtClean="0"/>
              <a:t>Broad  set of data from a variety of sources.</a:t>
            </a:r>
          </a:p>
          <a:p>
            <a:pPr algn="ctr"/>
            <a:r>
              <a:rPr lang="en-US" sz="2800" dirty="0" smtClean="0"/>
              <a:t>A department store with choices to inform your decision. </a:t>
            </a:r>
            <a:endParaRPr lang="en-US" sz="2800" dirty="0"/>
          </a:p>
        </p:txBody>
      </p:sp>
    </p:spTree>
    <p:extLst>
      <p:ext uri="{BB962C8B-B14F-4D97-AF65-F5344CB8AC3E}">
        <p14:creationId xmlns:p14="http://schemas.microsoft.com/office/powerpoint/2010/main" val="2238237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Isolate One Set of Data</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83" r="14651" b="61857"/>
          <a:stretch/>
        </p:blipFill>
        <p:spPr bwMode="auto">
          <a:xfrm>
            <a:off x="1066800" y="2266460"/>
            <a:ext cx="7235256" cy="329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195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Support Data Options</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648" r="16040"/>
          <a:stretch/>
        </p:blipFill>
        <p:spPr bwMode="auto">
          <a:xfrm>
            <a:off x="1981200" y="1828800"/>
            <a:ext cx="6019799" cy="218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6876" r="15056" b="31562"/>
          <a:stretch/>
        </p:blipFill>
        <p:spPr bwMode="auto">
          <a:xfrm>
            <a:off x="2057400" y="4114800"/>
            <a:ext cx="5638800" cy="250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552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TotalTime>
  <Words>2784</Words>
  <Application>Microsoft Office PowerPoint</Application>
  <PresentationFormat>On-screen Show (4:3)</PresentationFormat>
  <Paragraphs>602</Paragraphs>
  <Slides>42</Slides>
  <Notes>37</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1_Office Theme</vt:lpstr>
      <vt:lpstr>Blank Presentation</vt:lpstr>
      <vt:lpstr>IT Support Analytics =  Better Decisions</vt:lpstr>
      <vt:lpstr>Do you have access to information  that answers “What’s Happening?” when the campus community is clamoring for help?  When you need it, do you have the answer?  (Check the one that fits your situation best.)</vt:lpstr>
      <vt:lpstr>PowerPoint Presentation</vt:lpstr>
      <vt:lpstr>Data Must be Readily Available</vt:lpstr>
      <vt:lpstr>Colorful, but……. ?</vt:lpstr>
      <vt:lpstr>Real Value is in Clarity</vt:lpstr>
      <vt:lpstr>One-Stop Shop</vt:lpstr>
      <vt:lpstr>Isolate One Set of Data</vt:lpstr>
      <vt:lpstr>Other Support Data Options</vt:lpstr>
      <vt:lpstr>Where is the Demand?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was Impacted? When?</vt:lpstr>
      <vt:lpstr>PowerPoint Presentation</vt:lpstr>
      <vt:lpstr>PowerPoint Presentation</vt:lpstr>
      <vt:lpstr>PowerPoint Presentation</vt:lpstr>
      <vt:lpstr>PowerPoint Presentation</vt:lpstr>
      <vt:lpstr>PowerPoint Presentation</vt:lpstr>
      <vt:lpstr>PowerPoint Presentation</vt:lpstr>
      <vt:lpstr>Your closet must be stocked with INFORMATION</vt:lpstr>
      <vt:lpstr>Be Picky About Data Selection</vt:lpstr>
      <vt:lpstr>Support Center Summary</vt:lpstr>
      <vt:lpstr>Get Connected Metrics</vt:lpstr>
      <vt:lpstr>Get Connected Support Center Contacts</vt:lpstr>
      <vt:lpstr>Support Center: Walk-In Contacts</vt:lpstr>
      <vt:lpstr>Avoid Being just a Data Warehouse</vt:lpstr>
      <vt:lpstr>PowerPoint Presentation</vt:lpstr>
      <vt:lpstr>PowerPoint Presentation</vt:lpstr>
      <vt:lpstr>PowerPoint Presentation</vt:lpstr>
      <vt:lpstr>PowerPoint Presentation</vt:lpstr>
      <vt:lpstr>PowerPoint Presentation</vt:lpstr>
      <vt:lpstr>Find the Data Where It Hides!</vt:lpstr>
      <vt:lpstr>Leveraging IU Support to Other Institutions</vt:lpstr>
      <vt:lpstr>Data Driven Decision Making @ IU</vt:lpstr>
      <vt:lpstr>Questions?</vt:lpstr>
      <vt:lpstr>PowerPoint Presentation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Support Analytics =  Better Decisions</dc:title>
  <dc:creator>Cathy O'Bryan</dc:creator>
  <cp:lastModifiedBy>Cathy O'Bryan</cp:lastModifiedBy>
  <cp:revision>85</cp:revision>
  <cp:lastPrinted>2012-10-17T16:50:04Z</cp:lastPrinted>
  <dcterms:created xsi:type="dcterms:W3CDTF">2012-09-12T15:49:48Z</dcterms:created>
  <dcterms:modified xsi:type="dcterms:W3CDTF">2012-11-08T12:49:24Z</dcterms:modified>
</cp:coreProperties>
</file>