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61" r:id="rId4"/>
    <p:sldId id="263" r:id="rId5"/>
    <p:sldId id="275" r:id="rId6"/>
    <p:sldId id="262" r:id="rId7"/>
    <p:sldId id="264" r:id="rId8"/>
    <p:sldId id="266" r:id="rId9"/>
    <p:sldId id="267" r:id="rId10"/>
    <p:sldId id="265" r:id="rId11"/>
    <p:sldId id="269" r:id="rId12"/>
    <p:sldId id="268" r:id="rId13"/>
    <p:sldId id="270" r:id="rId14"/>
    <p:sldId id="271" r:id="rId15"/>
    <p:sldId id="277" r:id="rId16"/>
    <p:sldId id="278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7" autoAdjust="0"/>
  </p:normalViewPr>
  <p:slideViewPr>
    <p:cSldViewPr>
      <p:cViewPr>
        <p:scale>
          <a:sx n="123" d="100"/>
          <a:sy n="123" d="100"/>
        </p:scale>
        <p:origin x="-128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6215A-4F01-44D1-96BA-FB85F120E053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BD0F9-F2BB-4F55-817F-6F8BF9058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83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BD0F9-F2BB-4F55-817F-6F8BF90583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4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85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6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12 TH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514600"/>
            <a:ext cx="7866612" cy="905924"/>
          </a:xfrm>
          <a:prstGeom prst="rect">
            <a:avLst/>
          </a:prstGeom>
        </p:spPr>
        <p:txBody>
          <a:bodyPr anchor="t"/>
          <a:lstStyle>
            <a:lvl1pPr algn="l">
              <a:defRPr sz="6000" b="1" cap="none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THURSDAY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346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12 THU Bod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6829" y="338675"/>
            <a:ext cx="8021782" cy="729971"/>
          </a:xfrm>
          <a:prstGeom prst="rect">
            <a:avLst/>
          </a:prstGeom>
        </p:spPr>
        <p:txBody>
          <a:bodyPr anchor="t"/>
          <a:lstStyle>
            <a:lvl1pPr algn="l">
              <a:defRPr sz="3600" b="0" cap="none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6829" y="1371599"/>
            <a:ext cx="8079971" cy="4546599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B20838"/>
              </a:buClr>
              <a:buFont typeface="Wingdings" pitchFamily="2" charset="2"/>
              <a:buChar char="§"/>
              <a:defRPr sz="30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1pPr>
            <a:lvl2pPr marL="914400" indent="-457200">
              <a:buClr>
                <a:srgbClr val="B20838"/>
              </a:buClr>
              <a:buFont typeface="Wingdings" pitchFamily="2" charset="2"/>
              <a:buChar char="§"/>
              <a:defRPr sz="27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2pPr>
            <a:lvl3pPr marL="1257300" indent="-342900">
              <a:buClr>
                <a:srgbClr val="B20838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3pPr>
            <a:lvl4pPr marL="1714500" indent="-342900">
              <a:buClr>
                <a:srgbClr val="B20838"/>
              </a:buClr>
              <a:buFont typeface="Wingdings" pitchFamily="2" charset="2"/>
              <a:buChar char="§"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4pPr>
            <a:lvl5pPr marL="2114550" indent="-285750">
              <a:buClr>
                <a:srgbClr val="B20838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6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6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4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7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1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83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3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29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0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704BA-C85E-4B1A-A8F4-33458341987C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16F5-2AAC-49E5-8792-C95384BD6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use.edu/library/resources/2012-ecar-study-analytics-higher-education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use.edu/library/resources/2012-ecar-study-analytics-higher-education" TargetMode="External"/><Relationship Id="rId2" Type="http://schemas.openxmlformats.org/officeDocument/2006/relationships/hyperlink" Target="http://www.educause.edu/library/analytics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914400"/>
            <a:ext cx="7866612" cy="90592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2012 Study of Analytics in Higher Education</a:t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Jacqueline Bichsel, Ph.D.</a:t>
            </a:r>
            <a:br>
              <a:rPr lang="en-US" sz="4000" dirty="0" smtClean="0"/>
            </a:br>
            <a:r>
              <a:rPr lang="en-US" sz="4000" dirty="0" smtClean="0"/>
              <a:t>Senior Research Analyst, ECAR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76264" y="501757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0074" y="381021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07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Analytics Use Is Lagging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2133600"/>
            <a:ext cx="2895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…particularly in areas of administrative and faculty activities</a:t>
            </a:r>
            <a:endParaRPr lang="en-US" dirty="0"/>
          </a:p>
        </p:txBody>
      </p:sp>
      <p:pic>
        <p:nvPicPr>
          <p:cNvPr id="3" name="Picture 2" descr="s8_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81493"/>
            <a:ext cx="5562600" cy="557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7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Still, Predominant Use of Static Data</a:t>
            </a:r>
            <a:endParaRPr lang="en-US" dirty="0"/>
          </a:p>
        </p:txBody>
      </p:sp>
      <p:pic>
        <p:nvPicPr>
          <p:cNvPr id="5" name="Picture 4" descr="s9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524000"/>
            <a:ext cx="5956300" cy="524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7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About Analytics</a:t>
            </a:r>
            <a:endParaRPr lang="en-US" dirty="0"/>
          </a:p>
        </p:txBody>
      </p:sp>
      <p:pic>
        <p:nvPicPr>
          <p:cNvPr id="4" name="Picture 3" descr="s11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219200"/>
            <a:ext cx="6527799" cy="558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12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 Place for Analytics</a:t>
            </a:r>
            <a:endParaRPr lang="en-US" dirty="0"/>
          </a:p>
        </p:txBody>
      </p:sp>
      <p:pic>
        <p:nvPicPr>
          <p:cNvPr id="4" name="Picture 3" descr="s12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82" y="1524000"/>
            <a:ext cx="8100918" cy="489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Higher Education’s Progress</a:t>
            </a:r>
            <a:endParaRPr lang="en-US" dirty="0"/>
          </a:p>
        </p:txBody>
      </p:sp>
      <p:pic>
        <p:nvPicPr>
          <p:cNvPr id="2" name="Picture 1" descr="s13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143000"/>
            <a:ext cx="6927273" cy="5264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83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out strategy and planning.</a:t>
            </a:r>
          </a:p>
          <a:p>
            <a:pPr lvl="1"/>
            <a:r>
              <a:rPr lang="en-US" dirty="0" smtClean="0"/>
              <a:t>Questions drive analytics, not data or tools.</a:t>
            </a:r>
          </a:p>
          <a:p>
            <a:r>
              <a:rPr lang="en-US" dirty="0" smtClean="0"/>
              <a:t>Develop an important win.</a:t>
            </a:r>
          </a:p>
          <a:p>
            <a:pPr lvl="1"/>
            <a:r>
              <a:rPr lang="en-US" dirty="0" smtClean="0"/>
              <a:t>Show value of using data to drive decisions.</a:t>
            </a:r>
          </a:p>
          <a:p>
            <a:r>
              <a:rPr lang="en-US" dirty="0" smtClean="0"/>
              <a:t>Invest in people over tools.</a:t>
            </a:r>
          </a:p>
          <a:p>
            <a:r>
              <a:rPr lang="en-US" dirty="0" smtClean="0"/>
              <a:t>Don’t wait for perfection.</a:t>
            </a:r>
          </a:p>
          <a:p>
            <a:r>
              <a:rPr lang="en-US" dirty="0" smtClean="0"/>
              <a:t>Encourage partnerships and communication.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5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 for infrastructure that supports analytics across the institution.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All important: data accessibility</a:t>
            </a:r>
          </a:p>
          <a:p>
            <a:r>
              <a:rPr lang="en-US" dirty="0" smtClean="0"/>
              <a:t>Plan for IT support.</a:t>
            </a:r>
          </a:p>
          <a:p>
            <a:pPr lvl="1"/>
            <a:r>
              <a:rPr lang="en-US" dirty="0" smtClean="0"/>
              <a:t>Training, resources, tools</a:t>
            </a:r>
          </a:p>
          <a:p>
            <a:r>
              <a:rPr lang="en-US" dirty="0" smtClean="0"/>
              <a:t>Benchmark to provide context.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4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ECAR Analytics Maturity Index</a:t>
            </a:r>
            <a:endParaRPr lang="en-US" dirty="0"/>
          </a:p>
        </p:txBody>
      </p:sp>
      <p:pic>
        <p:nvPicPr>
          <p:cNvPr id="5" name="Picture 4" descr="s14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18247"/>
            <a:ext cx="6477000" cy="442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3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ECAR Analytics Maturity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Publicly available through ECAR site: </a:t>
            </a:r>
            <a:r>
              <a:rPr lang="en-US" dirty="0">
                <a:hlinkClick r:id="rId2"/>
              </a:rPr>
              <a:t>http://www.educause.edu/library/resources/2012-ecar-study-analytics-higher-education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Gates Foundation</a:t>
            </a:r>
          </a:p>
          <a:p>
            <a:r>
              <a:rPr lang="en-US" dirty="0" smtClean="0"/>
              <a:t>Association for Institutional Research (AIR)</a:t>
            </a:r>
          </a:p>
          <a:p>
            <a:r>
              <a:rPr lang="en-US" dirty="0" smtClean="0"/>
              <a:t>Subject matter experts: Jerry </a:t>
            </a:r>
            <a:r>
              <a:rPr lang="en-US" dirty="0" err="1" smtClean="0"/>
              <a:t>Grochow</a:t>
            </a:r>
            <a:r>
              <a:rPr lang="en-US" dirty="0" smtClean="0"/>
              <a:t>, Joel Hartman, Vernon Smith, &amp; John Campbell.</a:t>
            </a:r>
          </a:p>
          <a:p>
            <a:r>
              <a:rPr lang="en-US" dirty="0" smtClean="0"/>
              <a:t>Susan Grajek, Pam Arroway, Eden Dahlstrom, &amp; Greg Dobbin (</a:t>
            </a:r>
            <a:r>
              <a:rPr lang="en-US" dirty="0" smtClean="0"/>
              <a:t>EDUCAUSE in-house </a:t>
            </a:r>
            <a:r>
              <a:rPr lang="en-US" dirty="0" smtClean="0"/>
              <a:t>expert feedback and </a:t>
            </a:r>
            <a:r>
              <a:rPr lang="en-US" dirty="0" smtClean="0"/>
              <a:t>reviews).</a:t>
            </a:r>
            <a:endParaRPr lang="en-US" dirty="0" smtClean="0"/>
          </a:p>
          <a:p>
            <a:r>
              <a:rPr lang="en-US" dirty="0" smtClean="0"/>
              <a:t>Tyson Anderson (graphics).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1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Analytics: EDUCAUSE Initiative for 2012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Year of Data Analytics (YODA)</a:t>
            </a:r>
          </a:p>
          <a:p>
            <a:r>
              <a:rPr lang="en-US" dirty="0" smtClean="0"/>
              <a:t>Focus of </a:t>
            </a:r>
            <a:r>
              <a:rPr lang="en-US" i="1" dirty="0" smtClean="0"/>
              <a:t>Game Changers</a:t>
            </a:r>
            <a:r>
              <a:rPr lang="en-US" dirty="0" smtClean="0"/>
              <a:t> (Diana Oblinger)</a:t>
            </a:r>
            <a:endParaRPr lang="en-US" i="1" dirty="0" smtClean="0"/>
          </a:p>
          <a:p>
            <a:r>
              <a:rPr lang="en-US" dirty="0" smtClean="0"/>
              <a:t>Many publications, including reports, research bulletins, and case studies: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www.educause.edu/library/analytics</a:t>
            </a:r>
            <a:endParaRPr lang="en-US" dirty="0" smtClean="0"/>
          </a:p>
          <a:p>
            <a:r>
              <a:rPr lang="en-US" dirty="0" smtClean="0"/>
              <a:t>Major ECAR study: </a:t>
            </a:r>
            <a:r>
              <a:rPr lang="en-US" dirty="0">
                <a:hlinkClick r:id="rId3"/>
              </a:rPr>
              <a:t>http://www.educause.edu/library/resources/2012-ecar-study-analytics-higher-education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22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645"/>
            <a:ext cx="8382000" cy="1143000"/>
          </a:xfrm>
        </p:spPr>
        <p:txBody>
          <a:bodyPr/>
          <a:lstStyle/>
          <a:p>
            <a:r>
              <a:rPr lang="en-US" dirty="0" smtClean="0"/>
              <a:t>ECAR Analytics Study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2645229" cy="55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Two surveys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146222" y="1592947"/>
            <a:ext cx="37084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D861"/>
              </a:buClr>
              <a:buSzPct val="80000"/>
              <a:buFont typeface="Wingdings" charset="2"/>
              <a:buChar char="§"/>
              <a:defRPr sz="28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1pPr>
            <a:lvl2pPr marL="511175" indent="-2222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95F48"/>
              </a:buClr>
              <a:buSzPct val="80000"/>
              <a:buFont typeface="Wingdings" charset="2"/>
              <a:buChar char="§"/>
              <a:defRPr sz="24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2pPr>
            <a:lvl3pPr marL="857250" indent="-23018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D861"/>
              </a:buClr>
              <a:buSzPct val="80000"/>
              <a:buFont typeface="Wingdings" charset="2"/>
              <a:buChar char="§"/>
              <a:defRPr sz="20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3pPr>
            <a:lvl4pPr marL="1146175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95F48"/>
              </a:buClr>
              <a:buSzPct val="80000"/>
              <a:buFont typeface="Wingdings" charset="2"/>
              <a:buChar char="§"/>
              <a:defRPr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4pPr>
            <a:lvl5pPr marL="1427163" indent="-173038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D861"/>
              </a:buClr>
              <a:buSzPct val="80000"/>
              <a:buFont typeface="Wingdings" charset="2"/>
              <a:buChar char="§"/>
              <a:defRPr sz="1600" kern="1200">
                <a:solidFill>
                  <a:srgbClr val="4C4C4F"/>
                </a:solidFill>
                <a:latin typeface="Arial"/>
                <a:ea typeface="ＭＳ Ｐゴシック" pitchFamily="48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US" dirty="0" smtClean="0"/>
              <a:t>Seven focus groups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16553" y="2275031"/>
            <a:ext cx="32330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/>
              <a:t>IT and IR professionals from around the country</a:t>
            </a:r>
          </a:p>
          <a:p>
            <a:endParaRPr lang="en-US" dirty="0"/>
          </a:p>
        </p:txBody>
      </p:sp>
      <p:pic>
        <p:nvPicPr>
          <p:cNvPr id="4" name="Picture 3" descr="s3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09800"/>
            <a:ext cx="3962400" cy="4180332"/>
          </a:xfrm>
          <a:prstGeom prst="rect">
            <a:avLst/>
          </a:prstGeom>
        </p:spPr>
      </p:pic>
      <p:pic>
        <p:nvPicPr>
          <p:cNvPr id="5" name="Picture 4" descr="s3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3124200"/>
            <a:ext cx="3398654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64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When I Hear Analytics, I Think of…</a:t>
            </a:r>
            <a:endParaRPr lang="en-US" dirty="0"/>
          </a:p>
        </p:txBody>
      </p:sp>
      <p:pic>
        <p:nvPicPr>
          <p:cNvPr id="2" name="Picture 1" descr="s4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59313"/>
            <a:ext cx="8610600" cy="466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0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encrypted-tbn3.gstatic.com/images?q=tbn:ANd9GcT2p4CSp7XMMo9b6Nn1NUO0Rjsy2kaPForjv3hg8wq6XIWMzsR7X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82" y="533400"/>
            <a:ext cx="8313668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78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Defining </a:t>
            </a:r>
            <a:r>
              <a:rPr lang="en-US" dirty="0" smtClean="0"/>
              <a:t>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829" y="1371599"/>
            <a:ext cx="8079971" cy="2057401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Analytics is the use of data, statistical analysis, and explanatory and predictive models to gain insights and act on complex issues</a:t>
            </a:r>
            <a:r>
              <a:rPr lang="en-US" i="1" dirty="0" smtClean="0"/>
              <a:t>. </a:t>
            </a:r>
            <a:r>
              <a:rPr lang="en-US" dirty="0" smtClean="0"/>
              <a:t>(EDUCAUSE)</a:t>
            </a:r>
            <a:endParaRPr lang="en-US" i="1" dirty="0"/>
          </a:p>
        </p:txBody>
      </p:sp>
      <p:pic>
        <p:nvPicPr>
          <p:cNvPr id="5" name="Picture 4" descr="s5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16" y="3581400"/>
            <a:ext cx="8364984" cy="21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Analytics Is a Priority</a:t>
            </a:r>
            <a:endParaRPr lang="en-US" dirty="0"/>
          </a:p>
        </p:txBody>
      </p:sp>
      <p:pic>
        <p:nvPicPr>
          <p:cNvPr id="3" name="Picture 2" descr="s6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8790"/>
            <a:ext cx="9144000" cy="442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6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Analytics Is a Priority</a:t>
            </a:r>
            <a:endParaRPr lang="en-US" dirty="0"/>
          </a:p>
        </p:txBody>
      </p:sp>
      <p:pic>
        <p:nvPicPr>
          <p:cNvPr id="5" name="Picture 4" descr="s7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143000"/>
            <a:ext cx="4572000" cy="2788920"/>
          </a:xfrm>
          <a:prstGeom prst="rect">
            <a:avLst/>
          </a:prstGeom>
        </p:spPr>
      </p:pic>
      <p:pic>
        <p:nvPicPr>
          <p:cNvPr id="6" name="Picture 5" descr="s7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038600"/>
            <a:ext cx="4572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68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Analytics</a:t>
            </a:r>
            <a:endParaRPr lang="en-US" dirty="0"/>
          </a:p>
        </p:txBody>
      </p:sp>
      <p:pic>
        <p:nvPicPr>
          <p:cNvPr id="4" name="Picture 3" descr="s10_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219200"/>
            <a:ext cx="7315200" cy="555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13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5032</TotalTime>
  <Words>299</Words>
  <Application>Microsoft Office PowerPoint</Application>
  <PresentationFormat>On-screen Show (4:3)</PresentationFormat>
  <Paragraphs>46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The 2012 Study of Analytics in Higher Education  Jacqueline Bichsel, Ph.D. Senior Research Analyst, ECAR</vt:lpstr>
      <vt:lpstr>Analytics: EDUCAUSE Initiative for 2012</vt:lpstr>
      <vt:lpstr>ECAR Analytics Study Methodology</vt:lpstr>
      <vt:lpstr>When I Hear Analytics, I Think of…</vt:lpstr>
      <vt:lpstr>PowerPoint Presentation</vt:lpstr>
      <vt:lpstr>Defining Analytics</vt:lpstr>
      <vt:lpstr>Analytics Is a Priority</vt:lpstr>
      <vt:lpstr>Analytics Is a Priority</vt:lpstr>
      <vt:lpstr>Benefits of Analytics</vt:lpstr>
      <vt:lpstr>But Analytics Use Is Lagging</vt:lpstr>
      <vt:lpstr>Still, Predominant Use of Static Data</vt:lpstr>
      <vt:lpstr>Concerns About Analytics</vt:lpstr>
      <vt:lpstr>What Is In Place for Analytics</vt:lpstr>
      <vt:lpstr>PowerPoint Presentation</vt:lpstr>
      <vt:lpstr>Recommendations</vt:lpstr>
      <vt:lpstr>Recommendations</vt:lpstr>
      <vt:lpstr>ECAR Analytics Maturity Index</vt:lpstr>
      <vt:lpstr>ECAR Analytics Maturity Index</vt:lpstr>
      <vt:lpstr>THANK YOU</vt:lpstr>
    </vt:vector>
  </TitlesOfParts>
  <Company>EDUCAUSE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2012 Study of Analytics in Higher Education  Jacqueline Bichsel, Ph.D. Senior Research Analyst, ECAR</dc:title>
  <dc:creator>Jacqueline Bichsel</dc:creator>
  <cp:lastModifiedBy>Jacqueline Bichsel</cp:lastModifiedBy>
  <cp:revision>31</cp:revision>
  <dcterms:created xsi:type="dcterms:W3CDTF">2012-10-29T13:39:34Z</dcterms:created>
  <dcterms:modified xsi:type="dcterms:W3CDTF">2012-11-08T23:59:48Z</dcterms:modified>
</cp:coreProperties>
</file>