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6"/>
    <p:sldMasterId id="2147484395" r:id="rId7"/>
    <p:sldMasterId id="2147484429" r:id="rId8"/>
    <p:sldMasterId id="2147484455" r:id="rId9"/>
    <p:sldMasterId id="2147484494" r:id="rId10"/>
  </p:sldMasterIdLst>
  <p:notesMasterIdLst>
    <p:notesMasterId r:id="rId35"/>
  </p:notesMasterIdLst>
  <p:handoutMasterIdLst>
    <p:handoutMasterId r:id="rId36"/>
  </p:handoutMasterIdLst>
  <p:sldIdLst>
    <p:sldId id="1464" r:id="rId11"/>
    <p:sldId id="1474" r:id="rId12"/>
    <p:sldId id="1399" r:id="rId13"/>
    <p:sldId id="1429" r:id="rId14"/>
    <p:sldId id="1466" r:id="rId15"/>
    <p:sldId id="1475" r:id="rId16"/>
    <p:sldId id="1392" r:id="rId17"/>
    <p:sldId id="1393" r:id="rId18"/>
    <p:sldId id="1394" r:id="rId19"/>
    <p:sldId id="1395" r:id="rId20"/>
    <p:sldId id="1396" r:id="rId21"/>
    <p:sldId id="1476" r:id="rId22"/>
    <p:sldId id="1430" r:id="rId23"/>
    <p:sldId id="1431" r:id="rId24"/>
    <p:sldId id="1432" r:id="rId25"/>
    <p:sldId id="1473" r:id="rId26"/>
    <p:sldId id="1477" r:id="rId27"/>
    <p:sldId id="1437" r:id="rId28"/>
    <p:sldId id="1415" r:id="rId29"/>
    <p:sldId id="1436" r:id="rId30"/>
    <p:sldId id="1467" r:id="rId31"/>
    <p:sldId id="1472" r:id="rId32"/>
    <p:sldId id="1465" r:id="rId33"/>
    <p:sldId id="1375" r:id="rId34"/>
  </p:sldIdLst>
  <p:sldSz cx="12436475" cy="6994525"/>
  <p:notesSz cx="7023100" cy="9309100"/>
  <p:defaultTex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3413" userDrawn="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302">
          <p15:clr>
            <a:srgbClr val="A4A3A4"/>
          </p15:clr>
        </p15:guide>
        <p15:guide id="10" orient="horz" pos="4104">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guide id="25" pos="288">
          <p15:clr>
            <a:srgbClr val="A4A3A4"/>
          </p15:clr>
        </p15:guide>
        <p15:guide id="26" pos="7546">
          <p15:clr>
            <a:srgbClr val="A4A3A4"/>
          </p15:clr>
        </p15:guide>
        <p15:guide id="27" orient="horz" pos="188">
          <p15:clr>
            <a:srgbClr val="A4A3A4"/>
          </p15:clr>
        </p15:guide>
        <p15:guide id="28" orient="horz" pos="4102">
          <p15:clr>
            <a:srgbClr val="A4A3A4"/>
          </p15:clr>
        </p15:guide>
        <p15:guide id="29" orient="horz" pos="842">
          <p15:clr>
            <a:srgbClr val="A4A3A4"/>
          </p15:clr>
        </p15:guide>
        <p15:guide id="30" orient="horz" pos="4103">
          <p15:clr>
            <a:srgbClr val="A4A3A4"/>
          </p15:clr>
        </p15:guide>
        <p15:guide id="31" orient="horz" pos="181">
          <p15:clr>
            <a:srgbClr val="A4A3A4"/>
          </p15:clr>
        </p15:guide>
        <p15:guide id="32" orient="horz" pos="4100">
          <p15:clr>
            <a:srgbClr val="A4A3A4"/>
          </p15:clr>
        </p15:guide>
        <p15:guide id="33" pos="7547">
          <p15:clr>
            <a:srgbClr val="A4A3A4"/>
          </p15:clr>
        </p15:guide>
        <p15:guide id="34" orient="horz" pos="73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 id="2" name="Steve Heuring" initials="STH" lastIdx="8" clrIdx="2"/>
  <p:cmAuthor id="3" name="Ramnik Gulati" initials="r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BCF2"/>
    <a:srgbClr val="FF8C00"/>
    <a:srgbClr val="00FFFF"/>
    <a:srgbClr val="505050"/>
    <a:srgbClr val="CC00CC"/>
    <a:srgbClr val="DDF8FF"/>
    <a:srgbClr val="000000"/>
    <a:srgbClr val="0072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43" autoAdjust="0"/>
    <p:restoredTop sz="61538" autoAdjust="0"/>
  </p:normalViewPr>
  <p:slideViewPr>
    <p:cSldViewPr snapToGrid="0">
      <p:cViewPr varScale="1">
        <p:scale>
          <a:sx n="52" d="100"/>
          <a:sy n="52" d="100"/>
        </p:scale>
        <p:origin x="1428" y="66"/>
      </p:cViewPr>
      <p:guideLst>
        <p:guide orient="horz" pos="187"/>
        <p:guide orient="horz" pos="763"/>
        <p:guide orient="horz" pos="1339"/>
        <p:guide orient="horz" pos="3413"/>
        <p:guide orient="horz" pos="4219"/>
        <p:guide orient="horz" pos="3643"/>
        <p:guide orient="horz" pos="3067"/>
        <p:guide orient="horz" pos="1915"/>
        <p:guide orient="horz" pos="302"/>
        <p:guide orient="horz" pos="4104"/>
        <p:guide pos="173"/>
        <p:guide pos="1325"/>
        <p:guide pos="7661"/>
        <p:guide pos="749"/>
        <p:guide pos="7085"/>
        <p:guide pos="3629"/>
        <p:guide pos="1901"/>
        <p:guide pos="2477"/>
        <p:guide pos="4205"/>
        <p:guide pos="4781"/>
        <p:guide pos="5357"/>
        <p:guide pos="6509"/>
        <p:guide pos="3053"/>
        <p:guide pos="5933"/>
        <p:guide pos="288"/>
        <p:guide pos="7546"/>
        <p:guide orient="horz" pos="188"/>
        <p:guide orient="horz" pos="4102"/>
        <p:guide orient="horz" pos="842"/>
        <p:guide orient="horz" pos="4103"/>
        <p:guide orient="horz" pos="181"/>
        <p:guide orient="horz" pos="4100"/>
        <p:guide pos="7547"/>
        <p:guide orient="horz" pos="731"/>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p:scale>
          <a:sx n="66" d="100"/>
          <a:sy n="66" d="100"/>
        </p:scale>
        <p:origin x="2364" y="-364"/>
      </p:cViewPr>
      <p:guideLst>
        <p:guide orient="horz" pos="2932"/>
        <p:guide pos="221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gradFill>
                  <a:gsLst>
                    <a:gs pos="0">
                      <a:schemeClr val="tx1">
                        <a:lumMod val="50000"/>
                      </a:schemeClr>
                    </a:gs>
                    <a:gs pos="100000">
                      <a:schemeClr val="tx1">
                        <a:lumMod val="50000"/>
                      </a:schemeClr>
                    </a:gs>
                  </a:gsLst>
                  <a:lin ang="5400000" scaled="0"/>
                </a:gradFill>
                <a:latin typeface="Segoe UI" pitchFamily="34" charset="0"/>
              </a:rPr>
              <a:t>Server &amp; Tools Business</a:t>
            </a:r>
            <a:endParaRPr lang="en-US" dirty="0">
              <a:gradFill>
                <a:gsLst>
                  <a:gs pos="0">
                    <a:schemeClr val="tx1">
                      <a:lumMod val="50000"/>
                    </a:schemeClr>
                  </a:gs>
                  <a:gs pos="100000">
                    <a:schemeClr val="tx1">
                      <a:lumMod val="50000"/>
                    </a:schemeClr>
                  </a:gs>
                </a:gsLst>
                <a:lin ang="5400000" scaled="0"/>
              </a:gradFill>
              <a:latin typeface="Segoe UI" pitchFamily="34" charset="0"/>
            </a:endParaRPr>
          </a:p>
        </p:txBody>
      </p:sp>
      <p:sp>
        <p:nvSpPr>
          <p:cNvPr id="7" name="Date Placeholder 6"/>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10/17/2013</a:t>
            </a:fld>
            <a:endParaRPr lang="en-US" dirty="0">
              <a:latin typeface="Segoe UI" pitchFamily="34" charset="0"/>
            </a:endParaRPr>
          </a:p>
        </p:txBody>
      </p:sp>
      <p:sp>
        <p:nvSpPr>
          <p:cNvPr id="8" name="Footer Placeholder 7"/>
          <p:cNvSpPr>
            <a:spLocks noGrp="1"/>
          </p:cNvSpPr>
          <p:nvPr>
            <p:ph type="ftr" sz="quarter" idx="2"/>
          </p:nvPr>
        </p:nvSpPr>
        <p:spPr>
          <a:xfrm>
            <a:off x="0" y="8842029"/>
            <a:ext cx="5934520" cy="338436"/>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29"/>
            <a:ext cx="1098660" cy="4654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gradFill>
                  <a:gsLst>
                    <a:gs pos="0">
                      <a:schemeClr val="tx1">
                        <a:lumMod val="50000"/>
                      </a:schemeClr>
                    </a:gs>
                    <a:gs pos="100000">
                      <a:schemeClr val="tx1">
                        <a:lumMod val="50000"/>
                      </a:schemeClr>
                    </a:gs>
                  </a:gsLst>
                  <a:lin ang="5400000" scaled="0"/>
                </a:gradFill>
                <a:latin typeface="Segoe UI" pitchFamily="34" charset="0"/>
              </a:defRPr>
            </a:lvl1pPr>
          </a:lstStyle>
          <a:p>
            <a:r>
              <a:rPr lang="en-US" smtClean="0"/>
              <a:t>Server &amp; Tools Business</a:t>
            </a:r>
            <a:endParaRPr lang="en-US" dirty="0"/>
          </a:p>
        </p:txBody>
      </p:sp>
      <p:sp>
        <p:nvSpPr>
          <p:cNvPr id="9" name="Slide Image Placeholder 8"/>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8843645"/>
            <a:ext cx="6063276" cy="362391"/>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10/17/2013</a:t>
            </a:fld>
            <a:endParaRPr lang="en-US" dirty="0"/>
          </a:p>
        </p:txBody>
      </p:sp>
      <p:sp>
        <p:nvSpPr>
          <p:cNvPr id="12" name="Notes Placeholder 11"/>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51570" y="8842029"/>
            <a:ext cx="969904" cy="4654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404"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183" indent="-107917" algn="l" defTabSz="932404"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42" indent="-117361" algn="l" defTabSz="932404"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370" indent="-149735" algn="l" defTabSz="932404"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268" indent="-117361" algn="l" defTabSz="932404"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011" algn="l" defTabSz="932404" rtl="0" eaLnBrk="1" latinLnBrk="0" hangingPunct="1">
      <a:defRPr sz="1200" kern="1200">
        <a:solidFill>
          <a:schemeClr val="tx1"/>
        </a:solidFill>
        <a:latin typeface="+mn-lt"/>
        <a:ea typeface="+mn-ea"/>
        <a:cs typeface="+mn-cs"/>
      </a:defRPr>
    </a:lvl6pPr>
    <a:lvl7pPr marL="2797212" algn="l" defTabSz="932404" rtl="0" eaLnBrk="1" latinLnBrk="0" hangingPunct="1">
      <a:defRPr sz="1200" kern="1200">
        <a:solidFill>
          <a:schemeClr val="tx1"/>
        </a:solidFill>
        <a:latin typeface="+mn-lt"/>
        <a:ea typeface="+mn-ea"/>
        <a:cs typeface="+mn-cs"/>
      </a:defRPr>
    </a:lvl7pPr>
    <a:lvl8pPr marL="3263415" algn="l" defTabSz="932404" rtl="0" eaLnBrk="1" latinLnBrk="0" hangingPunct="1">
      <a:defRPr sz="1200" kern="1200">
        <a:solidFill>
          <a:schemeClr val="tx1"/>
        </a:solidFill>
        <a:latin typeface="+mn-lt"/>
        <a:ea typeface="+mn-ea"/>
        <a:cs typeface="+mn-cs"/>
      </a:defRPr>
    </a:lvl8pPr>
    <a:lvl9pPr marL="3729618" algn="l" defTabSz="9324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ffice.com/powerb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965C8E21-5F47-4A0A-BB24-2281BCE390EC}" type="datetime8">
              <a:rPr lang="en-US" smtClean="0"/>
              <a:t>10/17/2013 10:52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5639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Power Map:  </a:t>
            </a:r>
            <a:r>
              <a:rPr lang="en-US" sz="1000" kern="1200" dirty="0" smtClean="0">
                <a:solidFill>
                  <a:schemeClr val="tx1"/>
                </a:solidFill>
                <a:effectLst/>
                <a:latin typeface="Segoe UI Light" pitchFamily="34" charset="0"/>
                <a:ea typeface="+mn-ea"/>
                <a:cs typeface="+mn-cs"/>
              </a:rPr>
              <a:t>Power Map is a 3D data visualization tool for Excel that provides a powerful method for people to look at information in new ways enabling discoveries in data that might never be seen in traditional 2D tables and charts. “GeoFlow" combines 3D visual exploration with the ability to make direct comparisons of values and identify outliers by seeing data displayed in 2D charts at the same time. "GeoFlow" is the best way to visualize geographic data in Excel 2013 workbooks, with new 3D columns or heat maps. Then play the visualizations over time and share insights captured within your organization through interactive tours.</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a:p>
            <a:endParaRPr lang="en-US" b="1" dirty="0" smtClean="0"/>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5421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3FE9BF-DAFA-48EC-AB3F-85B672B724A6}" type="datetime1">
              <a:rPr lang="en-US" smtClean="0"/>
              <a:t>10/17/2013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53777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Segoe UI Light" pitchFamily="34" charset="0"/>
                <a:ea typeface="+mn-ea"/>
                <a:cs typeface="+mn-cs"/>
              </a:rPr>
              <a:t>BI Sites:  </a:t>
            </a:r>
            <a:r>
              <a:rPr lang="en-US" sz="1000" kern="1200" dirty="0" smtClean="0">
                <a:solidFill>
                  <a:schemeClr val="tx1"/>
                </a:solidFill>
                <a:effectLst/>
                <a:latin typeface="Segoe UI Light" pitchFamily="34" charset="0"/>
                <a:ea typeface="+mn-ea"/>
                <a:cs typeface="+mn-cs"/>
              </a:rPr>
              <a:t>Quickly create collaborative BI optimized workspaces in Office 365 to share BI worksheets with colleagues, collaborate over insights and results, and quickly find the data you’re looking for quickly. BI</a:t>
            </a:r>
            <a:r>
              <a:rPr lang="en-US" sz="1000" kern="1200" baseline="0" dirty="0" smtClean="0">
                <a:solidFill>
                  <a:schemeClr val="tx1"/>
                </a:solidFill>
                <a:effectLst/>
                <a:latin typeface="Segoe UI Light" pitchFamily="34" charset="0"/>
                <a:ea typeface="+mn-ea"/>
                <a:cs typeface="+mn-cs"/>
              </a:rPr>
              <a:t> Sites make it easier to find report, refresh data, </a:t>
            </a:r>
          </a:p>
          <a:p>
            <a:endParaRPr lang="en-US" sz="1000" kern="1200" baseline="0" dirty="0" smtClean="0">
              <a:solidFill>
                <a:schemeClr val="tx1"/>
              </a:solidFill>
              <a:effectLst/>
              <a:latin typeface="Segoe UI Light" pitchFamily="34" charset="0"/>
              <a:ea typeface="+mn-ea"/>
              <a:cs typeface="+mn-cs"/>
            </a:endParaRPr>
          </a:p>
          <a:p>
            <a:pPr marL="0" marR="0" indent="0" algn="l" defTabSz="932404" rtl="0" eaLnBrk="1" fontAlgn="auto" latinLnBrk="0" hangingPunct="1">
              <a:lnSpc>
                <a:spcPct val="90000"/>
              </a:lnSpc>
              <a:spcBef>
                <a:spcPts val="0"/>
              </a:spcBef>
              <a:spcAft>
                <a:spcPts val="340"/>
              </a:spcAft>
              <a:buClrTx/>
              <a:buSzTx/>
              <a:buFontTx/>
              <a:buNone/>
              <a:tabLst/>
              <a:defRPr/>
            </a:pPr>
            <a:r>
              <a:rPr lang="en-US" sz="1000" dirty="0" smtClean="0">
                <a:ln>
                  <a:solidFill>
                    <a:srgbClr val="FFFFFF">
                      <a:alpha val="0"/>
                    </a:srgbClr>
                  </a:solidFill>
                </a:ln>
                <a:solidFill>
                  <a:srgbClr val="505050"/>
                </a:solidFill>
                <a:ea typeface="Segoe UI" pitchFamily="34" charset="0"/>
                <a:cs typeface="Segoe UI" pitchFamily="34" charset="0"/>
              </a:rPr>
              <a:t>Get answers quickly with natural language query</a:t>
            </a:r>
          </a:p>
          <a:p>
            <a:endParaRPr lang="en-US" sz="1000" kern="1200" dirty="0" smtClean="0">
              <a:solidFill>
                <a:schemeClr val="tx1"/>
              </a:solidFill>
              <a:effectLst/>
              <a:latin typeface="Segoe UI Light" pitchFamily="34" charset="0"/>
              <a:ea typeface="+mn-ea"/>
              <a:cs typeface="+mn-cs"/>
            </a:endParaRPr>
          </a:p>
          <a:p>
            <a:endParaRPr lang="en-US" sz="10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0C09F0B-BE88-45B4-8BFC-A8CA577EC9A9}"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1692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Data Stewardship: </a:t>
            </a:r>
            <a:r>
              <a:rPr lang="en-US" sz="1000" kern="1200" dirty="0" smtClean="0">
                <a:solidFill>
                  <a:schemeClr val="tx1"/>
                </a:solidFill>
                <a:effectLst/>
                <a:latin typeface="Segoe UI Light" pitchFamily="34" charset="0"/>
                <a:ea typeface="+mn-ea"/>
                <a:cs typeface="+mn-cs"/>
              </a:rPr>
              <a:t>Manage and share your own data views and definitions with others, certify that the data is correct, and gain valuable insights on who and how the data is being used.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D5580-D4F2-4757-9CE5-649BA9904E5E}"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8460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Mobile BI: </a:t>
            </a:r>
            <a:r>
              <a:rPr lang="en-US" sz="1000" dirty="0" smtClean="0">
                <a:effectLst/>
                <a:latin typeface="Segoe UI" panose="020B0502040204020203" pitchFamily="34" charset="0"/>
                <a:ea typeface="Calibri" panose="020F0502020204030204" pitchFamily="34" charset="0"/>
              </a:rPr>
              <a:t>Enable users to stay connected to live reports</a:t>
            </a:r>
            <a:r>
              <a:rPr lang="en-US" sz="1000" baseline="0" dirty="0" smtClean="0">
                <a:effectLst/>
                <a:latin typeface="Segoe UI" panose="020B0502040204020203" pitchFamily="34" charset="0"/>
                <a:ea typeface="Calibri" panose="020F0502020204030204" pitchFamily="34" charset="0"/>
              </a:rPr>
              <a:t> through the browser with HTML5 or through a mobile BI app designed for their device</a:t>
            </a:r>
            <a:r>
              <a:rPr lang="en-US" sz="1000" dirty="0" smtClean="0">
                <a:effectLst/>
                <a:latin typeface="Segoe UI" panose="020B0502040204020203" pitchFamily="34" charset="0"/>
                <a:ea typeface="Calibri" panose="020F0502020204030204" pitchFamily="34" charset="0"/>
              </a:rPr>
              <a:t>, providing touch optimized live mobile access to critical business information and reports stored in Office 365. HTML</a:t>
            </a:r>
            <a:r>
              <a:rPr lang="en-US" sz="1000" baseline="0" dirty="0" smtClean="0">
                <a:effectLst/>
                <a:latin typeface="Segoe UI" panose="020B0502040204020203" pitchFamily="34" charset="0"/>
                <a:ea typeface="Calibri" panose="020F0502020204030204" pitchFamily="34" charset="0"/>
              </a:rPr>
              <a:t> 5 support enables interactive browser based report access from any device. In addition, the BI </a:t>
            </a:r>
            <a:r>
              <a:rPr lang="en-US" sz="1000" dirty="0" smtClean="0">
                <a:effectLst/>
                <a:latin typeface="Segoe UI" panose="020B0502040204020203" pitchFamily="34" charset="0"/>
                <a:ea typeface="Calibri" panose="020F0502020204030204" pitchFamily="34" charset="0"/>
              </a:rPr>
              <a:t>mobile app provides an optimized experience for your</a:t>
            </a:r>
            <a:r>
              <a:rPr lang="en-US" sz="1000" baseline="0" dirty="0" smtClean="0">
                <a:effectLst/>
                <a:latin typeface="Segoe UI" panose="020B0502040204020203" pitchFamily="34" charset="0"/>
                <a:ea typeface="Calibri" panose="020F0502020204030204" pitchFamily="34" charset="0"/>
              </a:rPr>
              <a:t> device, enabling you to view all your favorite reports in integrated mobile experience, </a:t>
            </a:r>
            <a:r>
              <a:rPr lang="en-US" sz="1000" dirty="0" smtClean="0">
                <a:effectLst/>
                <a:latin typeface="Segoe UI" panose="020B0502040204020203" pitchFamily="34" charset="0"/>
                <a:ea typeface="Calibri" panose="020F0502020204030204" pitchFamily="34" charset="0"/>
              </a:rPr>
              <a:t>wherever and whenever they need it. Mobile access to reports will be supported by the BI offering</a:t>
            </a:r>
            <a:r>
              <a:rPr lang="en-US" sz="1000" baseline="0" dirty="0" smtClean="0">
                <a:effectLst/>
                <a:latin typeface="Segoe UI" panose="020B0502040204020203" pitchFamily="34" charset="0"/>
                <a:ea typeface="Calibri" panose="020F0502020204030204" pitchFamily="34" charset="0"/>
              </a:rPr>
              <a:t> for</a:t>
            </a:r>
            <a:r>
              <a:rPr lang="en-US" sz="1000" dirty="0" smtClean="0">
                <a:effectLst/>
                <a:latin typeface="Segoe UI" panose="020B0502040204020203" pitchFamily="34" charset="0"/>
                <a:ea typeface="Calibri" panose="020F0502020204030204" pitchFamily="34" charset="0"/>
              </a:rPr>
              <a:t> O365 due</a:t>
            </a:r>
            <a:r>
              <a:rPr lang="en-US" sz="1000" baseline="0" dirty="0" smtClean="0">
                <a:effectLst/>
                <a:latin typeface="Segoe UI" panose="020B0502040204020203" pitchFamily="34" charset="0"/>
                <a:ea typeface="Calibri" panose="020F0502020204030204" pitchFamily="34" charset="0"/>
              </a:rPr>
              <a:t> to preview later this year. </a:t>
            </a:r>
          </a:p>
          <a:p>
            <a:endParaRPr lang="en-US" sz="1000" baseline="0" dirty="0" smtClean="0">
              <a:effectLst/>
              <a:latin typeface="Segoe UI" panose="020B0502040204020203" pitchFamily="34" charset="0"/>
            </a:endParaRPr>
          </a:p>
          <a:p>
            <a:r>
              <a:rPr lang="en-US" sz="4000" kern="1200" dirty="0" smtClean="0">
                <a:solidFill>
                  <a:schemeClr val="tx1"/>
                </a:solidFill>
                <a:latin typeface="Segoe UI Light" pitchFamily="34" charset="0"/>
                <a:ea typeface="+mn-ea"/>
                <a:cs typeface="+mn-cs"/>
              </a:rPr>
              <a:t>The mobile app offer </a:t>
            </a:r>
            <a:r>
              <a:rPr lang="en-US" sz="4000" b="1" kern="1200" dirty="0" smtClean="0">
                <a:solidFill>
                  <a:schemeClr val="accent1">
                    <a:lumMod val="60000"/>
                    <a:lumOff val="40000"/>
                  </a:schemeClr>
                </a:solidFill>
                <a:latin typeface="Segoe UI Light" pitchFamily="34" charset="0"/>
                <a:ea typeface="+mn-ea"/>
                <a:cs typeface="+mn-cs"/>
              </a:rPr>
              <a:t>a consumption</a:t>
            </a:r>
            <a:r>
              <a:rPr lang="en-US" sz="4000" kern="1200" dirty="0" smtClean="0">
                <a:solidFill>
                  <a:schemeClr val="accent5">
                    <a:lumMod val="60000"/>
                    <a:lumOff val="40000"/>
                  </a:schemeClr>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experience</a:t>
            </a:r>
            <a:r>
              <a:rPr lang="en-US" sz="4000" kern="1200" baseline="0" dirty="0" smtClean="0">
                <a:solidFill>
                  <a:schemeClr val="tx1"/>
                </a:solidFill>
                <a:latin typeface="Segoe UI Light" pitchFamily="34" charset="0"/>
                <a:ea typeface="+mn-ea"/>
                <a:cs typeface="+mn-cs"/>
              </a:rPr>
              <a:t> for the reports that you save to Office 365. </a:t>
            </a:r>
          </a:p>
          <a:p>
            <a:endParaRPr lang="en-US" sz="4000" kern="1200" baseline="0" dirty="0" smtClean="0">
              <a:solidFill>
                <a:schemeClr val="tx1"/>
              </a:solidFill>
              <a:latin typeface="Segoe UI Light" pitchFamily="34" charset="0"/>
              <a:ea typeface="+mn-ea"/>
              <a:cs typeface="+mn-cs"/>
            </a:endParaRPr>
          </a:p>
          <a:p>
            <a:r>
              <a:rPr lang="en-US" sz="4000" kern="1200" baseline="0" dirty="0" smtClean="0">
                <a:solidFill>
                  <a:schemeClr val="tx1"/>
                </a:solidFill>
                <a:latin typeface="Segoe UI Light" pitchFamily="34" charset="0"/>
                <a:ea typeface="+mn-ea"/>
                <a:cs typeface="+mn-cs"/>
              </a:rPr>
              <a:t>Features of the mobile app include:</a:t>
            </a:r>
          </a:p>
          <a:p>
            <a:endParaRPr lang="en-US" sz="4000" b="1" kern="1200" baseline="0" dirty="0" smtClean="0">
              <a:solidFill>
                <a:schemeClr val="tx1"/>
              </a:solidFill>
              <a:latin typeface="Segoe UI Light" pitchFamily="34" charset="0"/>
              <a:ea typeface="+mn-ea"/>
              <a:cs typeface="+mn-cs"/>
            </a:endParaRPr>
          </a:p>
          <a:p>
            <a:r>
              <a:rPr lang="en-US" sz="4000" b="1" kern="1200" dirty="0" smtClean="0">
                <a:solidFill>
                  <a:schemeClr val="accent1">
                    <a:lumMod val="60000"/>
                    <a:lumOff val="40000"/>
                  </a:schemeClr>
                </a:solidFill>
                <a:latin typeface="Segoe UI Light" pitchFamily="34" charset="0"/>
                <a:ea typeface="+mn-ea"/>
                <a:cs typeface="+mn-cs"/>
              </a:rPr>
              <a:t>Discover</a:t>
            </a:r>
            <a:r>
              <a:rPr lang="en-US" sz="4000" kern="1200" dirty="0" smtClean="0">
                <a:solidFill>
                  <a:schemeClr val="accent1">
                    <a:lumMod val="60000"/>
                    <a:lumOff val="40000"/>
                  </a:schemeClr>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 Find published Excel and Power View content.</a:t>
            </a:r>
            <a:r>
              <a:rPr lang="en-US" sz="40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Navigate and find documents.</a:t>
            </a:r>
            <a:r>
              <a:rPr lang="en-US" sz="36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Save favorites.</a:t>
            </a:r>
          </a:p>
          <a:p>
            <a:endParaRPr lang="en-US" sz="3600" b="1" kern="1200" dirty="0" smtClean="0">
              <a:solidFill>
                <a:schemeClr val="tx1"/>
              </a:solidFill>
              <a:latin typeface="Segoe UI Light" pitchFamily="34" charset="0"/>
              <a:ea typeface="+mn-ea"/>
              <a:cs typeface="+mn-cs"/>
            </a:endParaRPr>
          </a:p>
          <a:p>
            <a:r>
              <a:rPr lang="en-US" sz="4000" b="1" kern="1200" dirty="0" smtClean="0">
                <a:solidFill>
                  <a:schemeClr val="accent1">
                    <a:lumMod val="60000"/>
                    <a:lumOff val="40000"/>
                  </a:schemeClr>
                </a:solidFill>
                <a:latin typeface="Segoe UI Light" pitchFamily="34" charset="0"/>
                <a:ea typeface="+mn-ea"/>
                <a:cs typeface="+mn-cs"/>
              </a:rPr>
              <a:t>Present</a:t>
            </a:r>
            <a:r>
              <a:rPr lang="en-US" sz="4000" kern="1200" dirty="0" smtClean="0">
                <a:solidFill>
                  <a:schemeClr val="accent4"/>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 Show and interact with content.</a:t>
            </a:r>
            <a:r>
              <a:rPr lang="en-US" sz="40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View content, keep context.</a:t>
            </a:r>
            <a:r>
              <a:rPr lang="en-US" sz="36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Sort, highlight, filter, play axis.</a:t>
            </a:r>
            <a:r>
              <a:rPr lang="en-US" sz="3600" kern="1200" baseline="0" dirty="0" smtClean="0">
                <a:solidFill>
                  <a:schemeClr val="tx1"/>
                </a:solidFill>
                <a:latin typeface="Segoe UI Light" pitchFamily="34" charset="0"/>
                <a:ea typeface="+mn-ea"/>
                <a:cs typeface="+mn-cs"/>
              </a:rPr>
              <a:t> </a:t>
            </a:r>
            <a:r>
              <a:rPr lang="en-US" sz="3600" kern="1200" dirty="0" smtClean="0">
                <a:solidFill>
                  <a:schemeClr val="tx1"/>
                </a:solidFill>
                <a:latin typeface="Segoe UI Light" pitchFamily="34" charset="0"/>
                <a:ea typeface="+mn-ea"/>
                <a:cs typeface="+mn-cs"/>
              </a:rPr>
              <a:t>Zoom, pan, swipe.</a:t>
            </a:r>
          </a:p>
          <a:p>
            <a:endParaRPr lang="en-US" sz="3600" b="1" kern="1200" dirty="0" smtClean="0">
              <a:solidFill>
                <a:schemeClr val="tx1"/>
              </a:solidFill>
              <a:latin typeface="Segoe UI Light" pitchFamily="34" charset="0"/>
              <a:ea typeface="+mn-ea"/>
              <a:cs typeface="+mn-cs"/>
            </a:endParaRPr>
          </a:p>
          <a:p>
            <a:r>
              <a:rPr lang="en-US" sz="4000" b="1" kern="1200" dirty="0" smtClean="0">
                <a:solidFill>
                  <a:schemeClr val="accent1">
                    <a:lumMod val="60000"/>
                    <a:lumOff val="40000"/>
                  </a:schemeClr>
                </a:solidFill>
                <a:latin typeface="Segoe UI Light" pitchFamily="34" charset="0"/>
                <a:ea typeface="+mn-ea"/>
                <a:cs typeface="+mn-cs"/>
              </a:rPr>
              <a:t>Share</a:t>
            </a:r>
            <a:r>
              <a:rPr lang="en-US" sz="4000" kern="1200" dirty="0" smtClean="0">
                <a:solidFill>
                  <a:schemeClr val="accent4"/>
                </a:solidFill>
                <a:latin typeface="Segoe UI Light" pitchFamily="34" charset="0"/>
                <a:ea typeface="+mn-ea"/>
                <a:cs typeface="+mn-cs"/>
              </a:rPr>
              <a:t> </a:t>
            </a:r>
            <a:r>
              <a:rPr lang="en-US" sz="4000" kern="1200" dirty="0" smtClean="0">
                <a:solidFill>
                  <a:schemeClr val="tx1"/>
                </a:solidFill>
                <a:latin typeface="Segoe UI Light" pitchFamily="34" charset="0"/>
                <a:ea typeface="+mn-ea"/>
                <a:cs typeface="+mn-cs"/>
              </a:rPr>
              <a:t>– Collaborate with others</a:t>
            </a:r>
            <a:r>
              <a:rPr lang="en-US" sz="4000" kern="1200" baseline="0" dirty="0" smtClean="0">
                <a:solidFill>
                  <a:schemeClr val="tx1"/>
                </a:solidFill>
                <a:latin typeface="Segoe UI Light" pitchFamily="34" charset="0"/>
                <a:ea typeface="+mn-ea"/>
                <a:cs typeface="+mn-cs"/>
              </a:rPr>
              <a:t> by </a:t>
            </a:r>
            <a:r>
              <a:rPr lang="en-US" sz="3600" kern="1200" baseline="0" dirty="0" smtClean="0">
                <a:solidFill>
                  <a:schemeClr val="tx1"/>
                </a:solidFill>
                <a:latin typeface="Segoe UI Light" pitchFamily="34" charset="0"/>
                <a:ea typeface="+mn-ea"/>
                <a:cs typeface="+mn-cs"/>
              </a:rPr>
              <a:t>t</a:t>
            </a:r>
            <a:r>
              <a:rPr lang="en-US" sz="3600" kern="1200" dirty="0" smtClean="0">
                <a:solidFill>
                  <a:schemeClr val="tx1"/>
                </a:solidFill>
                <a:latin typeface="Segoe UI Light" pitchFamily="34" charset="0"/>
                <a:ea typeface="+mn-ea"/>
                <a:cs typeface="+mn-cs"/>
              </a:rPr>
              <a:t>aking</a:t>
            </a:r>
            <a:r>
              <a:rPr lang="en-US" sz="3600" kern="1200" baseline="0" dirty="0" smtClean="0">
                <a:solidFill>
                  <a:schemeClr val="tx1"/>
                </a:solidFill>
                <a:latin typeface="Segoe UI Light" pitchFamily="34" charset="0"/>
                <a:ea typeface="+mn-ea"/>
                <a:cs typeface="+mn-cs"/>
              </a:rPr>
              <a:t> a</a:t>
            </a:r>
            <a:r>
              <a:rPr lang="en-US" sz="3600" kern="1200" dirty="0" smtClean="0">
                <a:solidFill>
                  <a:schemeClr val="tx1"/>
                </a:solidFill>
                <a:latin typeface="Segoe UI Light" pitchFamily="34" charset="0"/>
                <a:ea typeface="+mn-ea"/>
                <a:cs typeface="+mn-cs"/>
              </a:rPr>
              <a:t> snapshot and sending an email.</a:t>
            </a:r>
          </a:p>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1335C5-9F03-4EFD-AA98-29D58BC2F992}"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79948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3FE9BF-DAFA-48EC-AB3F-85B672B724A6}" type="datetime1">
              <a:rPr lang="en-US" smtClean="0"/>
              <a:t>10/17/2013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58692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capabilities that allow you to extend your existing systems into this user experience:</a:t>
            </a:r>
          </a:p>
          <a:p>
            <a:endParaRPr lang="en-US" baseline="0" dirty="0" smtClean="0"/>
          </a:p>
          <a:p>
            <a:pPr marL="228600" indent="-228600">
              <a:buAutoNum type="arabicParenR"/>
            </a:pPr>
            <a:r>
              <a:rPr lang="en-US" baseline="0" dirty="0" smtClean="0"/>
              <a:t>We introduce a new Data Management Gateway, which allows you to build connections to on premise data sources so that reports that are published to BI Sites in Office 365 can refresh the data either on demand or scheduled so that users are looking at the latest view of the data. </a:t>
            </a:r>
          </a:p>
          <a:p>
            <a:pPr marL="228600" indent="-228600">
              <a:buAutoNum type="arabicParenR"/>
            </a:pPr>
            <a:r>
              <a:rPr lang="en-US" baseline="0" dirty="0" smtClean="0"/>
              <a:t>We’re providing an enterprise data search engine. This is the same engine that we have available publically and we’re using to index the worlds data with sources such as from Wikipedia and Data.gov, as well as with partners such as Dunn &amp; Bradstreet. We’re providing a private version of this to the enterprise so that you can index your own data sources and sets so that users …</a:t>
            </a:r>
          </a:p>
          <a:p>
            <a:pPr marL="228600" indent="-228600">
              <a:buAutoNum type="arabicParenR"/>
            </a:pPr>
            <a:r>
              <a:rPr lang="en-US" baseline="0" dirty="0" smtClean="0"/>
              <a:t>Also, we’re </a:t>
            </a:r>
            <a:r>
              <a:rPr lang="en-US" baseline="0" dirty="0" err="1" smtClean="0"/>
              <a:t>builting</a:t>
            </a:r>
            <a:r>
              <a:rPr lang="en-US" baseline="0" dirty="0" smtClean="0"/>
              <a:t> into this search engine a number of useful different diagnostic tools so that you can see which users are accessing the data and which data sources they’re using, giving you more information to decide which data sources are sitting idle and can be decommissioned. </a:t>
            </a: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5D478A-9C86-4D35-94F4-43ACBC67324B}"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47923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capabilities that allow you to extend your existing systems into this user experience:</a:t>
            </a:r>
          </a:p>
          <a:p>
            <a:endParaRPr lang="en-US" baseline="0" dirty="0" smtClean="0"/>
          </a:p>
          <a:p>
            <a:pPr marL="228600" indent="-228600">
              <a:buAutoNum type="arabicParenR"/>
            </a:pPr>
            <a:r>
              <a:rPr lang="en-US" baseline="0" dirty="0" smtClean="0"/>
              <a:t>We introduce a new Data Management Gateway, which allows you to build connections to on premise data sources so that reports that are published to BI Sites in Office 365 can refresh the data either on demand or scheduled so that users are looking at the latest view of the data. </a:t>
            </a:r>
          </a:p>
          <a:p>
            <a:pPr marL="228600" indent="-228600">
              <a:buAutoNum type="arabicParenR"/>
            </a:pPr>
            <a:r>
              <a:rPr lang="en-US" baseline="0" dirty="0" smtClean="0"/>
              <a:t>We’re providing an enterprise data search engine. This is the same engine that we have available publically and we’re using to index the worlds data with sources such as from Wikipedia and Data.gov, as well as with partners such as Dunn &amp; Bradstreet. We’re providing a private version of this to the enterprise so that you can index your own data sources and sets so that users …</a:t>
            </a:r>
          </a:p>
          <a:p>
            <a:pPr marL="228600" indent="-228600">
              <a:buAutoNum type="arabicParenR"/>
            </a:pPr>
            <a:r>
              <a:rPr lang="en-US" baseline="0" dirty="0" smtClean="0"/>
              <a:t>Also, we’re </a:t>
            </a:r>
            <a:r>
              <a:rPr lang="en-US" baseline="0" dirty="0" err="1" smtClean="0"/>
              <a:t>builting</a:t>
            </a:r>
            <a:r>
              <a:rPr lang="en-US" baseline="0" dirty="0" smtClean="0"/>
              <a:t> into this search engine a number of useful different diagnostic tools so that you can see which users are accessing the data and which data sources they’re using, giving you more information to decide which data sources are sitting idle and can be decommissioned. </a:t>
            </a: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5D478A-9C86-4D35-94F4-43ACBC67324B}"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752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capabilities that allow you to extend your existing systems into this user experience:</a:t>
            </a:r>
          </a:p>
          <a:p>
            <a:endParaRPr lang="en-US" baseline="0" dirty="0" smtClean="0"/>
          </a:p>
          <a:p>
            <a:pPr marL="228600" indent="-228600">
              <a:buAutoNum type="arabicParenR"/>
            </a:pPr>
            <a:r>
              <a:rPr lang="en-US" baseline="0" dirty="0" smtClean="0"/>
              <a:t>We introduce a new Data Management Gateway, which allows you to build connections to on premise data sources so that reports that are published to BI Sites in Office 365 can refresh the data either on demand or scheduled so that users are looking at the latest view of the data. </a:t>
            </a:r>
          </a:p>
          <a:p>
            <a:pPr marL="228600" indent="-228600">
              <a:buAutoNum type="arabicParenR"/>
            </a:pPr>
            <a:r>
              <a:rPr lang="en-US" baseline="0" dirty="0" smtClean="0"/>
              <a:t>We’re providing an enterprise data search engine. This is the same engine that we have available publically and we’re using to index the worlds data with sources such as from Wikipedia and Data.gov, as well as with partners such as Dunn &amp; Bradstreet. We’re providing a private version of this to the enterprise so that you can index your own data sources and sets so that users …</a:t>
            </a:r>
          </a:p>
          <a:p>
            <a:pPr marL="228600" indent="-228600">
              <a:buAutoNum type="arabicParenR"/>
            </a:pPr>
            <a:r>
              <a:rPr lang="en-US" baseline="0" dirty="0" smtClean="0"/>
              <a:t>Also, we’re </a:t>
            </a:r>
            <a:r>
              <a:rPr lang="en-US" baseline="0" dirty="0" err="1" smtClean="0"/>
              <a:t>builting</a:t>
            </a:r>
            <a:r>
              <a:rPr lang="en-US" baseline="0" dirty="0" smtClean="0"/>
              <a:t> into this search engine a number of useful different diagnostic tools so that you can see which users are accessing the data and which data sources they’re using, giving you more information to decide which data sources are sitting idle and can be decommissioned. </a:t>
            </a: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5D478A-9C86-4D35-94F4-43ACBC67324B}"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2057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Segoe UI Light" pitchFamily="34" charset="0"/>
                <a:ea typeface="+mn-ea"/>
                <a:cs typeface="+mn-cs"/>
              </a:rPr>
              <a:t>What’s in Power BI for Office 365? </a:t>
            </a:r>
            <a:r>
              <a:rPr lang="en-US" sz="1000" kern="1200" dirty="0" smtClean="0">
                <a:solidFill>
                  <a:schemeClr val="tx1"/>
                </a:solidFill>
                <a:effectLst/>
                <a:latin typeface="Segoe UI Light" pitchFamily="34" charset="0"/>
                <a:ea typeface="+mn-ea"/>
                <a:cs typeface="+mn-cs"/>
              </a:rPr>
              <a:t>Let me walk through the new features which include a number of new capabilities within Excel 2013 and Office 365.</a:t>
            </a:r>
            <a:endParaRPr lang="en-US" sz="1100" kern="1200" dirty="0" smtClean="0">
              <a:solidFill>
                <a:schemeClr val="tx1"/>
              </a:solidFill>
              <a:effectLst/>
              <a:latin typeface="Segoe UI Light" pitchFamily="34" charset="0"/>
              <a:ea typeface="+mn-ea"/>
              <a:cs typeface="+mn-cs"/>
            </a:endParaRPr>
          </a:p>
          <a:p>
            <a:r>
              <a:rPr lang="en-US" sz="1000" kern="1200" dirty="0" smtClean="0">
                <a:solidFill>
                  <a:schemeClr val="tx1"/>
                </a:solidFill>
                <a:effectLst/>
                <a:latin typeface="Segoe UI Light" pitchFamily="34" charset="0"/>
                <a:ea typeface="+mn-ea"/>
                <a:cs typeface="+mn-cs"/>
              </a:rPr>
              <a:t> </a:t>
            </a:r>
            <a:endParaRPr lang="en-US" sz="1100" kern="1200" dirty="0" smtClean="0">
              <a:solidFill>
                <a:schemeClr val="tx1"/>
              </a:solidFill>
              <a:effectLst/>
              <a:latin typeface="Segoe UI Light" pitchFamily="34" charset="0"/>
              <a:ea typeface="+mn-ea"/>
              <a:cs typeface="+mn-cs"/>
            </a:endParaRPr>
          </a:p>
          <a:p>
            <a:pPr lvl="0"/>
            <a:r>
              <a:rPr lang="en-US" sz="1000" b="1" kern="1200" dirty="0" smtClean="0">
                <a:solidFill>
                  <a:schemeClr val="tx1"/>
                </a:solidFill>
                <a:effectLst/>
                <a:latin typeface="Segoe UI Light" pitchFamily="34" charset="0"/>
                <a:ea typeface="+mn-ea"/>
                <a:cs typeface="+mn-cs"/>
              </a:rPr>
              <a:t>Powerful Self-Service BI in Excel 2013:</a:t>
            </a:r>
            <a:r>
              <a:rPr lang="en-US" sz="1000" kern="1200" dirty="0" smtClean="0">
                <a:solidFill>
                  <a:schemeClr val="tx1"/>
                </a:solidFill>
                <a:effectLst/>
                <a:latin typeface="Segoe UI Light" pitchFamily="34" charset="0"/>
                <a:ea typeface="+mn-ea"/>
                <a:cs typeface="+mn-cs"/>
              </a:rPr>
              <a:t> We are taking our most powerful business intelligence solutions and building them directly into Excel. These solutions package the data discovery, analysis and visualization process into one self-service BI solution, which is essential for business users who are looking to get bigger returns on their data. Features include:</a:t>
            </a:r>
            <a:endParaRPr lang="en-US" sz="1100" kern="1200" dirty="0" smtClean="0">
              <a:solidFill>
                <a:schemeClr val="tx1"/>
              </a:solidFill>
              <a:effectLst/>
              <a:latin typeface="Segoe UI Light" pitchFamily="34" charset="0"/>
              <a:ea typeface="+mn-ea"/>
              <a:cs typeface="+mn-cs"/>
            </a:endParaRPr>
          </a:p>
          <a:p>
            <a:pPr lvl="1"/>
            <a:r>
              <a:rPr lang="en-US" sz="1000" kern="1200" dirty="0" smtClean="0">
                <a:solidFill>
                  <a:schemeClr val="tx1"/>
                </a:solidFill>
                <a:effectLst/>
                <a:latin typeface="Segoe UI Light" pitchFamily="34" charset="0"/>
                <a:ea typeface="+mn-ea"/>
                <a:cs typeface="+mn-cs"/>
              </a:rPr>
              <a:t>For data search and discovery, we’re introducing </a:t>
            </a:r>
            <a:r>
              <a:rPr lang="en-US" sz="1000" b="1" kern="1200" dirty="0" smtClean="0">
                <a:solidFill>
                  <a:schemeClr val="tx1"/>
                </a:solidFill>
                <a:effectLst/>
                <a:latin typeface="Segoe UI Light" pitchFamily="34" charset="0"/>
                <a:ea typeface="+mn-ea"/>
                <a:cs typeface="+mn-cs"/>
              </a:rPr>
              <a:t>Power Query,</a:t>
            </a:r>
            <a:r>
              <a:rPr lang="en-US" sz="1000" kern="1200" dirty="0" smtClean="0">
                <a:solidFill>
                  <a:schemeClr val="tx1"/>
                </a:solidFill>
                <a:effectLst/>
                <a:latin typeface="Segoe UI Light" pitchFamily="34" charset="0"/>
                <a:ea typeface="+mn-ea"/>
                <a:cs typeface="+mn-cs"/>
              </a:rPr>
              <a:t> formerly Project codename “Data Explorer.” We’ve created a data search engine so customers can query data from within their business and from external data sources on the Web, all within Excel. We’re working with partners to provide a private version of this search engine so businesses can customize the engine and index the data sources they commonly access. Power Query also cleans and merges data sets from multiple sources, enabling IT and BI users to focus on data insights rather than data management. </a:t>
            </a:r>
            <a:endParaRPr lang="en-US" sz="1100" kern="1200" dirty="0" smtClean="0">
              <a:solidFill>
                <a:schemeClr val="tx1"/>
              </a:solidFill>
              <a:effectLst/>
              <a:latin typeface="Segoe UI Light" pitchFamily="34" charset="0"/>
              <a:ea typeface="+mn-ea"/>
              <a:cs typeface="+mn-cs"/>
            </a:endParaRPr>
          </a:p>
          <a:p>
            <a:pPr lvl="1"/>
            <a:r>
              <a:rPr lang="en-US" sz="1000" kern="1200" dirty="0" smtClean="0">
                <a:solidFill>
                  <a:schemeClr val="tx1"/>
                </a:solidFill>
                <a:effectLst/>
                <a:latin typeface="Segoe UI Light" pitchFamily="34" charset="0"/>
                <a:ea typeface="+mn-ea"/>
                <a:cs typeface="+mn-cs"/>
              </a:rPr>
              <a:t>For analyzing and modeling data we will continue to offer </a:t>
            </a:r>
            <a:r>
              <a:rPr lang="en-US" sz="1000" b="1" kern="1200" dirty="0" smtClean="0">
                <a:solidFill>
                  <a:schemeClr val="tx1"/>
                </a:solidFill>
                <a:effectLst/>
                <a:latin typeface="Segoe UI Light" pitchFamily="34" charset="0"/>
                <a:ea typeface="+mn-ea"/>
                <a:cs typeface="+mn-cs"/>
              </a:rPr>
              <a:t>Power Pivot</a:t>
            </a:r>
            <a:r>
              <a:rPr lang="en-US" sz="1000" kern="1200" dirty="0" smtClean="0">
                <a:solidFill>
                  <a:schemeClr val="tx1"/>
                </a:solidFill>
                <a:effectLst/>
                <a:latin typeface="Segoe UI Light" pitchFamily="34" charset="0"/>
                <a:ea typeface="+mn-ea"/>
                <a:cs typeface="+mn-cs"/>
              </a:rPr>
              <a:t>. Power Pivot enables customers to create flexible models within Excel that can process large data sets very quickly using SQL Server’s in-memory database. Customers can customize the model as needed all within Excel – no extra coding needed. </a:t>
            </a:r>
            <a:endParaRPr lang="en-US" sz="1100" kern="1200" dirty="0" smtClean="0">
              <a:solidFill>
                <a:schemeClr val="tx1"/>
              </a:solidFill>
              <a:effectLst/>
              <a:latin typeface="Segoe UI Light" pitchFamily="34" charset="0"/>
              <a:ea typeface="+mn-ea"/>
              <a:cs typeface="+mn-cs"/>
            </a:endParaRPr>
          </a:p>
          <a:p>
            <a:pPr lvl="1"/>
            <a:r>
              <a:rPr lang="en-US" sz="1000" kern="1200" dirty="0" smtClean="0">
                <a:solidFill>
                  <a:schemeClr val="tx1"/>
                </a:solidFill>
                <a:effectLst/>
                <a:latin typeface="Segoe UI Light" pitchFamily="34" charset="0"/>
                <a:ea typeface="+mn-ea"/>
                <a:cs typeface="+mn-cs"/>
              </a:rPr>
              <a:t>For visualizing and exploring data we introduced </a:t>
            </a:r>
            <a:r>
              <a:rPr lang="en-US" sz="1000" b="1" kern="1200" dirty="0" smtClean="0">
                <a:solidFill>
                  <a:schemeClr val="tx1"/>
                </a:solidFill>
                <a:effectLst/>
                <a:latin typeface="Segoe UI Light" pitchFamily="34" charset="0"/>
                <a:ea typeface="+mn-ea"/>
                <a:cs typeface="+mn-cs"/>
              </a:rPr>
              <a:t>Power View and Power Map</a:t>
            </a:r>
            <a:r>
              <a:rPr lang="en-US" sz="1000" kern="1200" dirty="0" smtClean="0">
                <a:solidFill>
                  <a:schemeClr val="tx1"/>
                </a:solidFill>
                <a:effectLst/>
                <a:latin typeface="Segoe UI Light" pitchFamily="34" charset="0"/>
                <a:ea typeface="+mn-ea"/>
                <a:cs typeface="+mn-cs"/>
              </a:rPr>
              <a:t>, formerly Project codename “</a:t>
            </a:r>
            <a:r>
              <a:rPr lang="en-US" sz="1000" kern="1200" dirty="0" err="1" smtClean="0">
                <a:solidFill>
                  <a:schemeClr val="tx1"/>
                </a:solidFill>
                <a:effectLst/>
                <a:latin typeface="Segoe UI Light" pitchFamily="34" charset="0"/>
                <a:ea typeface="+mn-ea"/>
                <a:cs typeface="+mn-cs"/>
              </a:rPr>
              <a:t>Geoflow</a:t>
            </a:r>
            <a:r>
              <a:rPr lang="en-US" sz="1000" kern="1200" dirty="0" smtClean="0">
                <a:solidFill>
                  <a:schemeClr val="tx1"/>
                </a:solidFill>
                <a:effectLst/>
                <a:latin typeface="Segoe UI Light" pitchFamily="34" charset="0"/>
                <a:ea typeface="+mn-ea"/>
                <a:cs typeface="+mn-cs"/>
              </a:rPr>
              <a:t>.”</a:t>
            </a:r>
            <a:endParaRPr lang="en-US" sz="1100" kern="1200" dirty="0" smtClean="0">
              <a:solidFill>
                <a:schemeClr val="tx1"/>
              </a:solidFill>
              <a:effectLst/>
              <a:latin typeface="Segoe UI Light" pitchFamily="34" charset="0"/>
              <a:ea typeface="+mn-ea"/>
              <a:cs typeface="+mn-cs"/>
            </a:endParaRPr>
          </a:p>
          <a:p>
            <a:pPr lvl="2"/>
            <a:r>
              <a:rPr lang="en-US" sz="1000" kern="1200" dirty="0" smtClean="0">
                <a:solidFill>
                  <a:schemeClr val="tx1"/>
                </a:solidFill>
                <a:effectLst/>
                <a:latin typeface="Segoe UI Light" pitchFamily="34" charset="0"/>
                <a:ea typeface="+mn-ea"/>
                <a:cs typeface="+mn-cs"/>
              </a:rPr>
              <a:t>Using Power View, customers can manipulate data and compile it into charts, graphs, and other visual means. Great for presentations and reports. </a:t>
            </a:r>
            <a:endParaRPr lang="en-US" sz="1100" kern="1200" dirty="0" smtClean="0">
              <a:solidFill>
                <a:schemeClr val="tx1"/>
              </a:solidFill>
              <a:effectLst/>
              <a:latin typeface="Segoe UI Light" pitchFamily="34" charset="0"/>
              <a:ea typeface="+mn-ea"/>
              <a:cs typeface="+mn-cs"/>
            </a:endParaRPr>
          </a:p>
          <a:p>
            <a:pPr lvl="2"/>
            <a:r>
              <a:rPr lang="en-US" sz="1000" kern="1200" dirty="0" smtClean="0">
                <a:solidFill>
                  <a:schemeClr val="tx1"/>
                </a:solidFill>
                <a:effectLst/>
                <a:latin typeface="Segoe UI Light" pitchFamily="34" charset="0"/>
                <a:ea typeface="+mn-ea"/>
                <a:cs typeface="+mn-cs"/>
              </a:rPr>
              <a:t>Power Map is a 3D data visualization tool for mapping, exploring and interacting with geographic and temporal data. Customers can visually plot up to a million rows of data in 3D on Bing Maps, view data in a geographic space, and share findings through screenshot slides and cinematic, guided video tours.  </a:t>
            </a:r>
            <a:endParaRPr lang="en-US" sz="1100" kern="1200" dirty="0" smtClean="0">
              <a:solidFill>
                <a:schemeClr val="tx1"/>
              </a:solidFill>
              <a:effectLst/>
              <a:latin typeface="Segoe UI Light" pitchFamily="34" charset="0"/>
              <a:ea typeface="+mn-ea"/>
              <a:cs typeface="+mn-cs"/>
            </a:endParaRPr>
          </a:p>
          <a:p>
            <a:r>
              <a:rPr lang="en-US" sz="1000" kern="1200" dirty="0" smtClean="0">
                <a:solidFill>
                  <a:schemeClr val="tx1"/>
                </a:solidFill>
                <a:effectLst/>
                <a:latin typeface="Segoe UI Light" pitchFamily="34" charset="0"/>
                <a:ea typeface="+mn-ea"/>
                <a:cs typeface="+mn-cs"/>
              </a:rPr>
              <a:t> </a:t>
            </a:r>
            <a:endParaRPr lang="en-US" sz="1100" kern="1200" dirty="0" smtClean="0">
              <a:solidFill>
                <a:schemeClr val="tx1"/>
              </a:solidFill>
              <a:effectLst/>
              <a:latin typeface="Segoe UI Light" pitchFamily="34" charset="0"/>
              <a:ea typeface="+mn-ea"/>
              <a:cs typeface="+mn-cs"/>
            </a:endParaRPr>
          </a:p>
          <a:p>
            <a:pPr lvl="0"/>
            <a:r>
              <a:rPr lang="en-US" sz="1000" b="1" kern="1200" dirty="0" smtClean="0">
                <a:solidFill>
                  <a:schemeClr val="tx1"/>
                </a:solidFill>
                <a:effectLst/>
                <a:latin typeface="Segoe UI Light" pitchFamily="34" charset="0"/>
                <a:ea typeface="+mn-ea"/>
                <a:cs typeface="+mn-cs"/>
              </a:rPr>
              <a:t>Collaborate and stay connected with Office 365:</a:t>
            </a:r>
            <a:r>
              <a:rPr lang="en-US" sz="1000" kern="1200" dirty="0" smtClean="0">
                <a:solidFill>
                  <a:schemeClr val="tx1"/>
                </a:solidFill>
                <a:effectLst/>
                <a:latin typeface="Segoe UI Light" pitchFamily="34" charset="0"/>
                <a:ea typeface="+mn-ea"/>
                <a:cs typeface="+mn-cs"/>
              </a:rPr>
              <a:t> While all of these tools enable great self-service BI, asking business users to work within a BI silo significantly decreases the potential value of their data to the entire organization. That’s why we’ve made all of these Excel capabilities available in the cloud in Office 365, so customers can share and access their BI models across the desktop, Web and devices, all in a trusted, managed environment. </a:t>
            </a:r>
            <a:endParaRPr lang="en-US" sz="1100" kern="1200" dirty="0" smtClean="0">
              <a:solidFill>
                <a:schemeClr val="tx1"/>
              </a:solidFill>
              <a:effectLst/>
              <a:latin typeface="Segoe UI Light" pitchFamily="34" charset="0"/>
              <a:ea typeface="+mn-ea"/>
              <a:cs typeface="+mn-cs"/>
            </a:endParaRPr>
          </a:p>
          <a:p>
            <a:pPr lvl="1"/>
            <a:r>
              <a:rPr lang="en-US" sz="1000" kern="1200" dirty="0" smtClean="0">
                <a:solidFill>
                  <a:schemeClr val="tx1"/>
                </a:solidFill>
                <a:effectLst/>
                <a:latin typeface="Segoe UI Light" pitchFamily="34" charset="0"/>
                <a:ea typeface="+mn-ea"/>
                <a:cs typeface="+mn-cs"/>
              </a:rPr>
              <a:t>To share insights and help customers get answers quickly, we’ve created </a:t>
            </a:r>
            <a:r>
              <a:rPr lang="en-US" sz="1000" b="1" kern="1200" dirty="0" smtClean="0">
                <a:solidFill>
                  <a:schemeClr val="tx1"/>
                </a:solidFill>
                <a:effectLst/>
                <a:latin typeface="Segoe UI Light" pitchFamily="34" charset="0"/>
                <a:ea typeface="+mn-ea"/>
                <a:cs typeface="+mn-cs"/>
              </a:rPr>
              <a:t>BI Sites</a:t>
            </a:r>
            <a:r>
              <a:rPr lang="en-US" sz="1000" kern="1200" dirty="0" smtClean="0">
                <a:solidFill>
                  <a:schemeClr val="tx1"/>
                </a:solidFill>
                <a:effectLst/>
                <a:latin typeface="Segoe UI Light" pitchFamily="34" charset="0"/>
                <a:ea typeface="+mn-ea"/>
                <a:cs typeface="+mn-cs"/>
              </a:rPr>
              <a:t>. Within their organization’s trusted environment, BI users can quickly create workspaces in Office 365 to share worksheets with colleagues, collaborate over insights and results, and quickly find data and reports. A couple key features:</a:t>
            </a:r>
            <a:endParaRPr lang="en-US" sz="1100" kern="1200" dirty="0" smtClean="0">
              <a:solidFill>
                <a:schemeClr val="tx1"/>
              </a:solidFill>
              <a:effectLst/>
              <a:latin typeface="Segoe UI Light" pitchFamily="34" charset="0"/>
              <a:ea typeface="+mn-ea"/>
              <a:cs typeface="+mn-cs"/>
            </a:endParaRPr>
          </a:p>
          <a:p>
            <a:pPr lvl="2"/>
            <a:r>
              <a:rPr lang="en-US" sz="1000" kern="1200" dirty="0" smtClean="0">
                <a:solidFill>
                  <a:schemeClr val="tx1"/>
                </a:solidFill>
                <a:effectLst/>
                <a:latin typeface="Segoe UI Light" pitchFamily="34" charset="0"/>
                <a:ea typeface="+mn-ea"/>
                <a:cs typeface="+mn-cs"/>
              </a:rPr>
              <a:t>We’ve incorporated a </a:t>
            </a:r>
            <a:r>
              <a:rPr lang="en-US" sz="1000" b="1" kern="1200" dirty="0" smtClean="0">
                <a:solidFill>
                  <a:schemeClr val="tx1"/>
                </a:solidFill>
                <a:effectLst/>
                <a:latin typeface="Segoe UI Light" pitchFamily="34" charset="0"/>
                <a:ea typeface="+mn-ea"/>
                <a:cs typeface="+mn-cs"/>
              </a:rPr>
              <a:t>natural language query engine</a:t>
            </a:r>
            <a:r>
              <a:rPr lang="en-US" sz="1000" kern="1200" dirty="0" smtClean="0">
                <a:solidFill>
                  <a:schemeClr val="tx1"/>
                </a:solidFill>
                <a:effectLst/>
                <a:latin typeface="Segoe UI Light" pitchFamily="34" charset="0"/>
                <a:ea typeface="+mn-ea"/>
                <a:cs typeface="+mn-cs"/>
              </a:rPr>
              <a:t> that IT can customize to help their users search for specific datasets quickly and easily. </a:t>
            </a:r>
            <a:endParaRPr lang="en-US" sz="1100" kern="1200" dirty="0" smtClean="0">
              <a:solidFill>
                <a:schemeClr val="tx1"/>
              </a:solidFill>
              <a:effectLst/>
              <a:latin typeface="Segoe UI Light" pitchFamily="34" charset="0"/>
              <a:ea typeface="+mn-ea"/>
              <a:cs typeface="+mn-cs"/>
            </a:endParaRPr>
          </a:p>
          <a:p>
            <a:pPr lvl="2"/>
            <a:r>
              <a:rPr lang="en-US" sz="1000" kern="1200" dirty="0" smtClean="0">
                <a:solidFill>
                  <a:schemeClr val="tx1"/>
                </a:solidFill>
                <a:effectLst/>
                <a:latin typeface="Segoe UI Light" pitchFamily="34" charset="0"/>
                <a:ea typeface="+mn-ea"/>
                <a:cs typeface="+mn-cs"/>
              </a:rPr>
              <a:t>We’ve created a </a:t>
            </a:r>
            <a:r>
              <a:rPr lang="en-US" sz="1000" b="1" kern="1200" dirty="0" smtClean="0">
                <a:solidFill>
                  <a:schemeClr val="tx1"/>
                </a:solidFill>
                <a:effectLst/>
                <a:latin typeface="Segoe UI Light" pitchFamily="34" charset="0"/>
                <a:ea typeface="+mn-ea"/>
                <a:cs typeface="+mn-cs"/>
              </a:rPr>
              <a:t>Data Management Gateway</a:t>
            </a:r>
            <a:r>
              <a:rPr lang="en-US" sz="1000" kern="1200" dirty="0" smtClean="0">
                <a:solidFill>
                  <a:schemeClr val="tx1"/>
                </a:solidFill>
                <a:effectLst/>
                <a:latin typeface="Segoe UI Light" pitchFamily="34" charset="0"/>
                <a:ea typeface="+mn-ea"/>
                <a:cs typeface="+mn-cs"/>
              </a:rPr>
              <a:t>, which allows IT to build connections to internal data sources so reports that are published to BI Sites in Office 365 will refresh either on-demand or on a scheduled basis, ensuring that users are always looking at the latest view of their data. </a:t>
            </a:r>
            <a:endParaRPr lang="en-US" sz="1100" kern="1200" dirty="0" smtClean="0">
              <a:solidFill>
                <a:schemeClr val="tx1"/>
              </a:solidFill>
              <a:effectLst/>
              <a:latin typeface="Segoe UI Light" pitchFamily="34" charset="0"/>
              <a:ea typeface="+mn-ea"/>
              <a:cs typeface="+mn-cs"/>
            </a:endParaRPr>
          </a:p>
          <a:p>
            <a:pPr lvl="1"/>
            <a:r>
              <a:rPr lang="en-US" sz="1000" kern="1200" dirty="0" smtClean="0">
                <a:solidFill>
                  <a:schemeClr val="tx1"/>
                </a:solidFill>
                <a:effectLst/>
                <a:latin typeface="Segoe UI Light" pitchFamily="34" charset="0"/>
                <a:ea typeface="+mn-ea"/>
                <a:cs typeface="+mn-cs"/>
              </a:rPr>
              <a:t>To better manage data, Power BI for Office 365 empowers a business’s IT organization to help its users become their own </a:t>
            </a:r>
            <a:r>
              <a:rPr lang="en-US" sz="1000" b="1" kern="1200" dirty="0" smtClean="0">
                <a:solidFill>
                  <a:schemeClr val="tx1"/>
                </a:solidFill>
                <a:effectLst/>
                <a:latin typeface="Segoe UI Light" pitchFamily="34" charset="0"/>
                <a:ea typeface="+mn-ea"/>
                <a:cs typeface="+mn-cs"/>
              </a:rPr>
              <a:t>data stewards</a:t>
            </a:r>
            <a:r>
              <a:rPr lang="en-US" sz="1000" kern="1200" dirty="0" smtClean="0">
                <a:solidFill>
                  <a:schemeClr val="tx1"/>
                </a:solidFill>
                <a:effectLst/>
                <a:latin typeface="Segoe UI Light" pitchFamily="34" charset="0"/>
                <a:ea typeface="+mn-ea"/>
                <a:cs typeface="+mn-cs"/>
              </a:rPr>
              <a:t>. This means that users can grant access to their BI Sites and published models based on their colleague’s credentials. In addition, we’re introducing a number of useful different diagnostic tools so IT can see which data sources are commonly accessed and which are sitting idle and can be decommissioned.</a:t>
            </a:r>
            <a:endParaRPr lang="en-US" sz="1100" kern="1200" dirty="0" smtClean="0">
              <a:solidFill>
                <a:schemeClr val="tx1"/>
              </a:solidFill>
              <a:effectLst/>
              <a:latin typeface="Segoe UI Light" pitchFamily="34" charset="0"/>
              <a:ea typeface="+mn-ea"/>
              <a:cs typeface="+mn-cs"/>
            </a:endParaRPr>
          </a:p>
          <a:p>
            <a:pPr lvl="1"/>
            <a:r>
              <a:rPr lang="en-US" sz="1000" kern="1200" dirty="0" smtClean="0">
                <a:solidFill>
                  <a:schemeClr val="tx1"/>
                </a:solidFill>
                <a:effectLst/>
                <a:latin typeface="Segoe UI Light" pitchFamily="34" charset="0"/>
                <a:ea typeface="+mn-ea"/>
                <a:cs typeface="+mn-cs"/>
              </a:rPr>
              <a:t>To enable users to stay connected to their data wherever they are, we’ve created a </a:t>
            </a:r>
            <a:r>
              <a:rPr lang="en-US" sz="1000" b="1" kern="1200" dirty="0" smtClean="0">
                <a:solidFill>
                  <a:schemeClr val="tx1"/>
                </a:solidFill>
                <a:effectLst/>
                <a:latin typeface="Segoe UI Light" pitchFamily="34" charset="0"/>
                <a:ea typeface="+mn-ea"/>
                <a:cs typeface="+mn-cs"/>
              </a:rPr>
              <a:t>connected BI experience</a:t>
            </a:r>
            <a:r>
              <a:rPr lang="en-US" sz="1000" kern="1200" dirty="0" smtClean="0">
                <a:solidFill>
                  <a:schemeClr val="tx1"/>
                </a:solidFill>
                <a:effectLst/>
                <a:latin typeface="Segoe UI Light" pitchFamily="34" charset="0"/>
                <a:ea typeface="+mn-ea"/>
                <a:cs typeface="+mn-cs"/>
              </a:rPr>
              <a:t>. BI users can access and receive live updates on their reports through their browser with HTML5 or through a mobile application designed for their device. </a:t>
            </a:r>
          </a:p>
          <a:p>
            <a:pPr lvl="1"/>
            <a:endParaRPr lang="en-US" sz="1000" kern="1200" dirty="0" smtClean="0">
              <a:solidFill>
                <a:schemeClr val="tx1"/>
              </a:solidFill>
              <a:effectLst/>
              <a:latin typeface="Segoe UI Light" pitchFamily="34" charset="0"/>
              <a:ea typeface="+mn-ea"/>
              <a:cs typeface="+mn-cs"/>
            </a:endParaRPr>
          </a:p>
          <a:p>
            <a:pPr marL="109266" lvl="1" indent="0">
              <a:buNone/>
            </a:pPr>
            <a:r>
              <a:rPr lang="en-US" sz="1000" kern="1200" dirty="0" smtClean="0">
                <a:solidFill>
                  <a:schemeClr val="tx1"/>
                </a:solidFill>
                <a:effectLst/>
                <a:latin typeface="Segoe UI Light" pitchFamily="34" charset="0"/>
                <a:ea typeface="+mn-ea"/>
                <a:cs typeface="+mn-cs"/>
              </a:rPr>
              <a:t>Enable organizations to extend their existing investments for their on premise data warehouses and operational systems as well as cloud based data sources and </a:t>
            </a:r>
            <a:r>
              <a:rPr lang="en-US" sz="1000" kern="1200" dirty="0" err="1" smtClean="0">
                <a:solidFill>
                  <a:schemeClr val="tx1"/>
                </a:solidFill>
                <a:effectLst/>
                <a:latin typeface="Segoe UI Light" pitchFamily="34" charset="0"/>
                <a:ea typeface="+mn-ea"/>
                <a:cs typeface="+mn-cs"/>
              </a:rPr>
              <a:t>Hadoop</a:t>
            </a:r>
            <a:r>
              <a:rPr lang="en-US" sz="1000" kern="1200" dirty="0" smtClean="0">
                <a:solidFill>
                  <a:schemeClr val="tx1"/>
                </a:solidFill>
                <a:effectLst/>
                <a:latin typeface="Segoe UI Light" pitchFamily="34" charset="0"/>
                <a:ea typeface="+mn-ea"/>
                <a:cs typeface="+mn-cs"/>
              </a:rPr>
              <a:t> clusters to create powerful, trusted and easy to use self-service BI solutions that can also monitor employee data access and usage.</a:t>
            </a:r>
            <a:endParaRPr lang="en-US" sz="1100" kern="1200" dirty="0" smtClean="0">
              <a:solidFill>
                <a:schemeClr val="tx1"/>
              </a:solidFill>
              <a:effectLst/>
              <a:latin typeface="Segoe UI Light" pitchFamily="34" charset="0"/>
              <a:ea typeface="+mn-ea"/>
              <a:cs typeface="+mn-cs"/>
            </a:endParaRPr>
          </a:p>
          <a:p>
            <a:pPr lvl="1"/>
            <a:endParaRPr lang="en-US" sz="1100" kern="1200" dirty="0" smtClean="0">
              <a:solidFill>
                <a:schemeClr val="tx1"/>
              </a:solidFill>
              <a:effectLst/>
              <a:latin typeface="Segoe UI Light" pitchFamily="34" charset="0"/>
              <a:ea typeface="+mn-ea"/>
              <a:cs typeface="+mn-cs"/>
            </a:endParaRPr>
          </a:p>
          <a:p>
            <a:pPr lvl="0"/>
            <a:r>
              <a:rPr lang="en-US" sz="1000" kern="1200" dirty="0" smtClean="0">
                <a:solidFill>
                  <a:schemeClr val="tx1"/>
                </a:solidFill>
                <a:effectLst/>
                <a:latin typeface="Segoe UI Light" pitchFamily="34" charset="0"/>
                <a:ea typeface="+mn-ea"/>
                <a:cs typeface="+mn-cs"/>
              </a:rPr>
              <a:t>Microsoft is uniquely positioned to deliver this solution, which we believe outpaces the rest of the market, in two ways. </a:t>
            </a:r>
          </a:p>
          <a:p>
            <a:pPr lvl="0"/>
            <a:endParaRPr lang="en-US" sz="1100" kern="1200" dirty="0" smtClean="0">
              <a:solidFill>
                <a:schemeClr val="tx1"/>
              </a:solidFill>
              <a:effectLst/>
              <a:latin typeface="Segoe UI Light" pitchFamily="34" charset="0"/>
              <a:ea typeface="+mn-ea"/>
              <a:cs typeface="+mn-cs"/>
            </a:endParaRPr>
          </a:p>
          <a:p>
            <a:pPr lvl="1"/>
            <a:r>
              <a:rPr lang="en-US" sz="1000" b="1" kern="1200" dirty="0" smtClean="0">
                <a:solidFill>
                  <a:schemeClr val="tx1"/>
                </a:solidFill>
                <a:effectLst/>
                <a:latin typeface="Segoe UI Light" pitchFamily="34" charset="0"/>
                <a:ea typeface="+mn-ea"/>
                <a:cs typeface="+mn-cs"/>
              </a:rPr>
              <a:t>Connected Platform:</a:t>
            </a:r>
            <a:r>
              <a:rPr lang="en-US" sz="1000" kern="1200" dirty="0" smtClean="0">
                <a:solidFill>
                  <a:schemeClr val="tx1"/>
                </a:solidFill>
                <a:effectLst/>
                <a:latin typeface="Segoe UI Light" pitchFamily="34" charset="0"/>
                <a:ea typeface="+mn-ea"/>
                <a:cs typeface="+mn-cs"/>
              </a:rPr>
              <a:t> While some vendors offer self-service BI and visualization tools, we are the only vendor that delivers a complete data platform of connected technologies from relational data warehouses like SQL Server to big data stores like </a:t>
            </a:r>
            <a:r>
              <a:rPr lang="en-US" sz="1000" kern="1200" dirty="0" err="1" smtClean="0">
                <a:solidFill>
                  <a:schemeClr val="tx1"/>
                </a:solidFill>
                <a:effectLst/>
                <a:latin typeface="Segoe UI Light" pitchFamily="34" charset="0"/>
                <a:ea typeface="+mn-ea"/>
                <a:cs typeface="+mn-cs"/>
              </a:rPr>
              <a:t>HDInsight</a:t>
            </a:r>
            <a:r>
              <a:rPr lang="en-US" sz="1000" kern="1200" dirty="0" smtClean="0">
                <a:solidFill>
                  <a:schemeClr val="tx1"/>
                </a:solidFill>
                <a:effectLst/>
                <a:latin typeface="Segoe UI Light" pitchFamily="34" charset="0"/>
                <a:ea typeface="+mn-ea"/>
                <a:cs typeface="+mn-cs"/>
              </a:rPr>
              <a:t> to end user productivity tools like Office, to enable rapid insights from any data (structured or unstructured), in the tools that they know and love. Power BI for Office 365 brings together the best of Windows Azure and Office 365 bringing Big Data to a billion users..</a:t>
            </a:r>
            <a:endParaRPr lang="en-US" sz="1100" kern="1200" dirty="0" smtClean="0">
              <a:solidFill>
                <a:schemeClr val="tx1"/>
              </a:solidFill>
              <a:effectLst/>
              <a:latin typeface="Segoe UI Light" pitchFamily="34" charset="0"/>
              <a:ea typeface="+mn-ea"/>
              <a:cs typeface="+mn-cs"/>
            </a:endParaRPr>
          </a:p>
          <a:p>
            <a:pPr lvl="1"/>
            <a:r>
              <a:rPr lang="en-US" sz="1000" b="1" kern="1200" dirty="0" smtClean="0">
                <a:solidFill>
                  <a:schemeClr val="tx1"/>
                </a:solidFill>
                <a:effectLst/>
                <a:latin typeface="Segoe UI Light" pitchFamily="34" charset="0"/>
                <a:ea typeface="+mn-ea"/>
                <a:cs typeface="+mn-cs"/>
              </a:rPr>
              <a:t>BI &amp; IT Management Together:</a:t>
            </a:r>
            <a:r>
              <a:rPr lang="en-US" sz="1000" kern="1200" dirty="0" smtClean="0">
                <a:solidFill>
                  <a:schemeClr val="tx1"/>
                </a:solidFill>
                <a:effectLst/>
                <a:latin typeface="Segoe UI Light" pitchFamily="34" charset="0"/>
                <a:ea typeface="+mn-ea"/>
                <a:cs typeface="+mn-cs"/>
              </a:rPr>
              <a:t> Power BI for Office 365 is the industry’s first BI solution that brings self-service BI and essential IT management tools into one service. This allows businesses to leverage internal and external data in a safe environment, increasing collaboration around data insights. </a:t>
            </a:r>
            <a:r>
              <a:rPr lang="en-US" sz="800" kern="1200" dirty="0" smtClean="0">
                <a:solidFill>
                  <a:schemeClr val="tx1"/>
                </a:solidFill>
                <a:effectLst/>
                <a:latin typeface="Segoe UI Light" pitchFamily="34" charset="0"/>
                <a:ea typeface="+mn-ea"/>
                <a:cs typeface="+mn-cs"/>
              </a:rPr>
              <a:t> </a:t>
            </a:r>
            <a:endParaRPr lang="en-US" sz="1100" kern="1200" dirty="0" smtClean="0">
              <a:solidFill>
                <a:schemeClr val="tx1"/>
              </a:solidFill>
              <a:effectLst/>
              <a:latin typeface="Segoe UI Light" pitchFamily="34" charset="0"/>
              <a:ea typeface="+mn-ea"/>
              <a:cs typeface="+mn-cs"/>
            </a:endParaRPr>
          </a:p>
          <a:p>
            <a:r>
              <a:rPr lang="en-US" sz="800" kern="1200" dirty="0" smtClean="0">
                <a:solidFill>
                  <a:schemeClr val="tx1"/>
                </a:solidFill>
                <a:effectLst/>
                <a:latin typeface="Segoe UI Light" pitchFamily="34" charset="0"/>
                <a:ea typeface="+mn-ea"/>
                <a:cs typeface="+mn-cs"/>
              </a:rPr>
              <a:t> </a:t>
            </a:r>
            <a:endParaRPr lang="en-US" sz="11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2967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3FE9BF-DAFA-48EC-AB3F-85B672B724A6}" type="datetime1">
              <a:rPr lang="en-US" smtClean="0"/>
              <a:t>10/17/2013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44074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dirty="0" smtClean="0">
                <a:solidFill>
                  <a:prstClr val="black"/>
                </a:solidFill>
              </a:rPr>
              <a:t>4/10/2013</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Microsoft Corporation</a:t>
            </a:r>
          </a:p>
        </p:txBody>
      </p:sp>
      <p:sp>
        <p:nvSpPr>
          <p:cNvPr id="9" name="Slide Number Placeholder 8"/>
          <p:cNvSpPr>
            <a:spLocks noGrp="1"/>
          </p:cNvSpPr>
          <p:nvPr>
            <p:ph type="sldNum" sz="quarter" idx="12"/>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10" name="Header Placeholder 9"/>
          <p:cNvSpPr>
            <a:spLocks noGrp="1"/>
          </p:cNvSpPr>
          <p:nvPr>
            <p:ph type="hdr" sz="quarter" idx="13"/>
          </p:nvPr>
        </p:nvSpPr>
        <p:spPr/>
        <p:txBody>
          <a:bodyPr/>
          <a:lstStyle/>
          <a:p>
            <a:r>
              <a:rPr dirty="0">
                <a:solidFill>
                  <a:prstClr val="black"/>
                </a:solidFill>
              </a:rPr>
              <a:t>ESP Sales Presentation for Mobility</a:t>
            </a:r>
          </a:p>
        </p:txBody>
      </p:sp>
    </p:spTree>
    <p:extLst>
      <p:ext uri="{BB962C8B-B14F-4D97-AF65-F5344CB8AC3E}">
        <p14:creationId xmlns:p14="http://schemas.microsoft.com/office/powerpoint/2010/main" val="142962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Segoe UI Light" pitchFamily="34" charset="0"/>
                <a:ea typeface="+mn-ea"/>
                <a:cs typeface="+mn-cs"/>
              </a:rPr>
              <a:t>There has never been a more exciting time with respect to the world of data.  We are seeing the convergence of a number of significant trends that are fundamental transforming the industry.  </a:t>
            </a:r>
          </a:p>
          <a:p>
            <a:r>
              <a:rPr lang="en-US" sz="1000" kern="1200" dirty="0" smtClean="0">
                <a:solidFill>
                  <a:schemeClr val="tx1"/>
                </a:solidFill>
                <a:effectLst/>
                <a:latin typeface="Segoe UI Light" pitchFamily="34" charset="0"/>
                <a:ea typeface="+mn-ea"/>
                <a:cs typeface="+mn-cs"/>
              </a:rPr>
              <a:t> </a:t>
            </a:r>
          </a:p>
          <a:p>
            <a:pPr lvl="0"/>
            <a:r>
              <a:rPr lang="en-US" sz="1000" u="sng" kern="1200" dirty="0" smtClean="0">
                <a:solidFill>
                  <a:schemeClr val="tx1"/>
                </a:solidFill>
                <a:effectLst/>
                <a:latin typeface="Segoe UI Light" pitchFamily="34" charset="0"/>
                <a:ea typeface="+mn-ea"/>
                <a:cs typeface="+mn-cs"/>
              </a:rPr>
              <a:t>More types, shapes and sizes than ever before</a:t>
            </a:r>
            <a:r>
              <a:rPr lang="en-US" sz="1000" kern="1200" dirty="0" smtClean="0">
                <a:solidFill>
                  <a:schemeClr val="tx1"/>
                </a:solidFill>
                <a:effectLst/>
                <a:latin typeface="Segoe UI Light" pitchFamily="34" charset="0"/>
                <a:ea typeface="+mn-ea"/>
                <a:cs typeface="+mn-cs"/>
              </a:rPr>
              <a:t>…Where does it come from? 1) Transactional growth in your business. 2) New data sources – image files, sensors driven 3) Moving business online – entirely new channels, with different pace at which the business needs to operate. entirely new scale and scope of the kinds of data we are trying to gain insights from</a:t>
            </a:r>
          </a:p>
          <a:p>
            <a:pPr lvl="0"/>
            <a:r>
              <a:rPr lang="en-US" sz="1000" u="sng" kern="1200" dirty="0" smtClean="0">
                <a:solidFill>
                  <a:schemeClr val="tx1"/>
                </a:solidFill>
                <a:effectLst/>
                <a:latin typeface="Segoe UI Light" pitchFamily="34" charset="0"/>
                <a:ea typeface="+mn-ea"/>
                <a:cs typeface="+mn-cs"/>
              </a:rPr>
              <a:t>The way users are consuming and collaborating on data is changing and it’s setting new expectations</a:t>
            </a:r>
            <a:r>
              <a:rPr lang="en-US" sz="1000" kern="1200" dirty="0" smtClean="0">
                <a:solidFill>
                  <a:schemeClr val="tx1"/>
                </a:solidFill>
                <a:effectLst/>
                <a:latin typeface="Segoe UI Light" pitchFamily="34" charset="0"/>
                <a:ea typeface="+mn-ea"/>
                <a:cs typeface="+mn-cs"/>
              </a:rPr>
              <a:t>, we are all carrying around devices with powerful computational capabilities, and we want to use them with data. And new tech like social networking is teaching people how to collaborate more effectively around information and ideas… Users expectations have changed and they want to be able to do more for themselves, from</a:t>
            </a:r>
            <a:r>
              <a:rPr lang="en-US" sz="1000" kern="1200" baseline="0" dirty="0" smtClean="0">
                <a:solidFill>
                  <a:schemeClr val="tx1"/>
                </a:solidFill>
                <a:effectLst/>
                <a:latin typeface="Segoe UI Light" pitchFamily="34" charset="0"/>
                <a:ea typeface="+mn-ea"/>
                <a:cs typeface="+mn-cs"/>
              </a:rPr>
              <a:t> any device……</a:t>
            </a:r>
          </a:p>
          <a:p>
            <a:r>
              <a:rPr lang="en-US" sz="1000" kern="1200" dirty="0" smtClean="0">
                <a:solidFill>
                  <a:schemeClr val="tx1"/>
                </a:solidFill>
                <a:effectLst/>
                <a:latin typeface="Segoe UI Light" pitchFamily="34" charset="0"/>
                <a:ea typeface="+mn-ea"/>
                <a:cs typeface="+mn-cs"/>
              </a:rPr>
              <a:t> </a:t>
            </a:r>
          </a:p>
          <a:p>
            <a:r>
              <a:rPr lang="en-US" sz="1000" kern="1200" dirty="0" smtClean="0">
                <a:solidFill>
                  <a:schemeClr val="tx1"/>
                </a:solidFill>
                <a:effectLst/>
                <a:latin typeface="Segoe UI Light" pitchFamily="34" charset="0"/>
                <a:ea typeface="+mn-ea"/>
                <a:cs typeface="+mn-cs"/>
              </a:rPr>
              <a:t>Gartner asserts that “</a:t>
            </a:r>
            <a:r>
              <a:rPr lang="en-US" sz="1000" b="1" kern="1200" dirty="0" smtClean="0">
                <a:solidFill>
                  <a:schemeClr val="tx1"/>
                </a:solidFill>
                <a:effectLst/>
                <a:latin typeface="Segoe UI Light" pitchFamily="34" charset="0"/>
                <a:ea typeface="+mn-ea"/>
                <a:cs typeface="+mn-cs"/>
              </a:rPr>
              <a:t>By 2015 businesses that build a modern information management system will outperform their peers financially by 20 percent.” </a:t>
            </a:r>
            <a:r>
              <a:rPr lang="en-US" sz="1000" kern="1200" dirty="0" smtClean="0">
                <a:solidFill>
                  <a:schemeClr val="tx1"/>
                </a:solidFill>
                <a:effectLst/>
                <a:latin typeface="Segoe UI Light" pitchFamily="34" charset="0"/>
                <a:ea typeface="+mn-ea"/>
                <a:cs typeface="+mn-cs"/>
              </a:rPr>
              <a:t>McKinsey agrees, confirming that organizations that use data and business analytics to drive decision making are more productive and deliver higher return on equity than those who don’t. </a:t>
            </a:r>
          </a:p>
          <a:p>
            <a:endParaRPr lang="en-US" dirty="0"/>
          </a:p>
        </p:txBody>
      </p:sp>
      <p:sp>
        <p:nvSpPr>
          <p:cNvPr id="4" name="Header Placeholder 3"/>
          <p:cNvSpPr>
            <a:spLocks noGrp="1"/>
          </p:cNvSpPr>
          <p:nvPr>
            <p:ph type="hdr" sz="quarter" idx="10"/>
          </p:nvPr>
        </p:nvSpPr>
        <p:spPr/>
        <p:txBody>
          <a:bodyPr/>
          <a:lstStyle/>
          <a:p>
            <a:r>
              <a:rPr lang="en-US" smtClean="0"/>
              <a:t>MGXFY13</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t>10/17/2013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8347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404" rtl="0" eaLnBrk="1" fontAlgn="auto" latinLnBrk="0" hangingPunct="1">
              <a:lnSpc>
                <a:spcPct val="90000"/>
              </a:lnSpc>
              <a:spcBef>
                <a:spcPts val="0"/>
              </a:spcBef>
              <a:spcAft>
                <a:spcPts val="340"/>
              </a:spcAft>
              <a:buClrTx/>
              <a:buSzTx/>
              <a:buFontTx/>
              <a:buNone/>
              <a:tabLst/>
              <a:defRPr/>
            </a:pPr>
            <a:r>
              <a:rPr lang="en-US" dirty="0" smtClean="0"/>
              <a:t>Microsoft</a:t>
            </a:r>
            <a:r>
              <a:rPr lang="en-US" baseline="0" dirty="0" smtClean="0"/>
              <a:t> has a vision for the new office place and for productivity, which evolves with these new user expectations in mind. It’s about delivering the best experience to users across any device and it’s about enabling new turn-key productivity solutions through the cloud, that are designed to seamlessly integrate as a single integrated, best-of-breed cloud solution. This includes messaging, voice &amp; video, content management, enterprise social, and the investments that we are making in Data &amp; Analytics, otherwise know as Self-Service BI.</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2140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a:t>
            </a:r>
            <a:r>
              <a:rPr lang="en-US" b="1" baseline="0" dirty="0" smtClean="0"/>
              <a:t> is Power BI?</a:t>
            </a:r>
          </a:p>
          <a:p>
            <a:r>
              <a:rPr lang="en-US" sz="1000" kern="1200" dirty="0" smtClean="0">
                <a:solidFill>
                  <a:schemeClr val="tx1"/>
                </a:solidFill>
                <a:effectLst/>
                <a:latin typeface="Segoe UI Light" pitchFamily="34" charset="0"/>
                <a:ea typeface="+mn-ea"/>
                <a:cs typeface="+mn-cs"/>
              </a:rPr>
              <a:t>Power BI for Office 365, a self-service business intelligence (BI) solution delivered through Excel and Office 365 which provides information workers with data analysis and visualization capabilities to identify deeper business insights either </a:t>
            </a:r>
            <a:r>
              <a:rPr lang="en-US" sz="1000" kern="1200" dirty="0" err="1" smtClean="0">
                <a:solidFill>
                  <a:schemeClr val="tx1"/>
                </a:solidFill>
                <a:effectLst/>
                <a:latin typeface="Segoe UI Light" pitchFamily="34" charset="0"/>
                <a:ea typeface="+mn-ea"/>
                <a:cs typeface="+mn-cs"/>
              </a:rPr>
              <a:t>on-premise</a:t>
            </a:r>
            <a:r>
              <a:rPr lang="en-US" sz="1000" kern="1200" dirty="0" smtClean="0">
                <a:solidFill>
                  <a:schemeClr val="tx1"/>
                </a:solidFill>
                <a:effectLst/>
                <a:latin typeface="Segoe UI Light" pitchFamily="34" charset="0"/>
                <a:ea typeface="+mn-ea"/>
                <a:cs typeface="+mn-cs"/>
              </a:rPr>
              <a:t> or within a trusted cloud environment. With Power BI for Office 365, customers can connect to data in the cloud or extend their existing on premise data sources and systems to quickly build and deploy self-service BI solutions hosted in Microsoft’s enterprise cloud.</a:t>
            </a:r>
            <a:endParaRPr lang="en-US" dirty="0" smtClean="0">
              <a:effectLst/>
            </a:endParaRPr>
          </a:p>
          <a:p>
            <a:pPr lvl="0"/>
            <a:endParaRPr lang="en-US" sz="1000" kern="1200" dirty="0" smtClean="0">
              <a:solidFill>
                <a:schemeClr val="tx1"/>
              </a:solidFill>
              <a:effectLst/>
              <a:latin typeface="Segoe UI Light" pitchFamily="34" charset="0"/>
              <a:ea typeface="+mn-ea"/>
              <a:cs typeface="+mn-cs"/>
            </a:endParaRPr>
          </a:p>
          <a:p>
            <a:r>
              <a:rPr lang="en-US" sz="1000" dirty="0" smtClean="0">
                <a:effectLst/>
              </a:rPr>
              <a:t>Power BI for Office 365 enables customers </a:t>
            </a:r>
            <a:r>
              <a:rPr lang="en-US" sz="1000" b="1" dirty="0" smtClean="0">
                <a:effectLst/>
              </a:rPr>
              <a:t>to do more with their data</a:t>
            </a:r>
            <a:r>
              <a:rPr lang="en-US" sz="1000" dirty="0" smtClean="0">
                <a:effectLst/>
              </a:rPr>
              <a:t>:</a:t>
            </a:r>
            <a:endParaRPr lang="en-US" dirty="0" smtClean="0">
              <a:effectLst/>
            </a:endParaRPr>
          </a:p>
          <a:p>
            <a:pPr lvl="0"/>
            <a:r>
              <a:rPr lang="en-US" sz="1000" dirty="0" smtClean="0">
                <a:effectLst/>
              </a:rPr>
              <a:t>- Analyze and present insights from data in compelling visual formats either on premises or in the cloud from Excel.</a:t>
            </a:r>
            <a:endParaRPr lang="en-US" dirty="0" smtClean="0">
              <a:effectLst/>
            </a:endParaRPr>
          </a:p>
          <a:p>
            <a:pPr lvl="0"/>
            <a:r>
              <a:rPr lang="en-US" sz="1000" dirty="0" smtClean="0">
                <a:effectLst/>
              </a:rPr>
              <a:t>- Share reports and data sets online with data that is always kept up to date.</a:t>
            </a:r>
            <a:endParaRPr lang="en-US" dirty="0" smtClean="0">
              <a:effectLst/>
            </a:endParaRPr>
          </a:p>
          <a:p>
            <a:pPr lvl="0"/>
            <a:r>
              <a:rPr lang="en-US" sz="1000" dirty="0" smtClean="0">
                <a:effectLst/>
              </a:rPr>
              <a:t>- Ask questions of your data using natural language search and get immediate answers through interactive tables, charts and graphs.</a:t>
            </a:r>
            <a:endParaRPr lang="en-US" dirty="0" smtClean="0">
              <a:effectLst/>
            </a:endParaRPr>
          </a:p>
          <a:p>
            <a:pPr lvl="0"/>
            <a:r>
              <a:rPr lang="en-US" sz="1000" kern="1200" dirty="0" smtClean="0">
                <a:solidFill>
                  <a:schemeClr val="tx1"/>
                </a:solidFill>
                <a:effectLst/>
                <a:latin typeface="Segoe UI Light" pitchFamily="34" charset="0"/>
                <a:ea typeface="+mn-ea"/>
                <a:cs typeface="+mn-cs"/>
              </a:rPr>
              <a:t>- Access and stay connected to data and reports from your mobile devices wherever you are.</a:t>
            </a:r>
          </a:p>
          <a:p>
            <a:pPr lvl="0"/>
            <a:endParaRPr lang="en-US" sz="1000" kern="1200" dirty="0" smtClean="0">
              <a:solidFill>
                <a:schemeClr val="tx1"/>
              </a:solidFill>
              <a:effectLst/>
              <a:latin typeface="Segoe UI Light" pitchFamily="34" charset="0"/>
              <a:ea typeface="+mn-ea"/>
              <a:cs typeface="+mn-cs"/>
            </a:endParaRPr>
          </a:p>
          <a:p>
            <a:r>
              <a:rPr lang="en-US" sz="1000" kern="1200" dirty="0" smtClean="0">
                <a:solidFill>
                  <a:schemeClr val="tx1"/>
                </a:solidFill>
                <a:effectLst/>
                <a:latin typeface="Segoe UI Light" pitchFamily="34" charset="0"/>
                <a:ea typeface="+mn-ea"/>
                <a:cs typeface="+mn-cs"/>
              </a:rPr>
              <a:t>Power BI addresses several fundamental business needs:</a:t>
            </a:r>
          </a:p>
          <a:p>
            <a:pPr lvl="0"/>
            <a:r>
              <a:rPr lang="en-US" sz="1000" kern="1200" dirty="0" smtClean="0">
                <a:solidFill>
                  <a:schemeClr val="tx1"/>
                </a:solidFill>
                <a:effectLst/>
                <a:latin typeface="Segoe UI Light" pitchFamily="34" charset="0"/>
                <a:ea typeface="+mn-ea"/>
                <a:cs typeface="+mn-cs"/>
              </a:rPr>
              <a:t>Enable</a:t>
            </a:r>
            <a:r>
              <a:rPr lang="en-US" sz="1000" kern="1200" baseline="0" dirty="0" smtClean="0">
                <a:solidFill>
                  <a:schemeClr val="tx1"/>
                </a:solidFill>
                <a:effectLst/>
                <a:latin typeface="Segoe UI Light" pitchFamily="34" charset="0"/>
                <a:ea typeface="+mn-ea"/>
                <a:cs typeface="+mn-cs"/>
              </a:rPr>
              <a:t> </a:t>
            </a:r>
            <a:r>
              <a:rPr lang="en-US" sz="1000" b="1" kern="1200" dirty="0" smtClean="0">
                <a:solidFill>
                  <a:schemeClr val="tx1"/>
                </a:solidFill>
                <a:effectLst/>
                <a:latin typeface="Segoe UI Light" pitchFamily="34" charset="0"/>
                <a:ea typeface="+mn-ea"/>
                <a:cs typeface="+mn-cs"/>
              </a:rPr>
              <a:t>self-service BI </a:t>
            </a:r>
            <a:r>
              <a:rPr lang="en-US" sz="1000" kern="1200" dirty="0" smtClean="0">
                <a:solidFill>
                  <a:schemeClr val="tx1"/>
                </a:solidFill>
                <a:effectLst/>
                <a:latin typeface="Segoe UI Light" pitchFamily="34" charset="0"/>
                <a:ea typeface="+mn-ea"/>
                <a:cs typeface="+mn-cs"/>
              </a:rPr>
              <a:t>solutions for</a:t>
            </a:r>
            <a:r>
              <a:rPr lang="en-US" sz="1000" kern="1200" baseline="0" dirty="0" smtClean="0">
                <a:solidFill>
                  <a:schemeClr val="tx1"/>
                </a:solidFill>
                <a:effectLst/>
                <a:latin typeface="Segoe UI Light" pitchFamily="34" charset="0"/>
                <a:ea typeface="+mn-ea"/>
                <a:cs typeface="+mn-cs"/>
              </a:rPr>
              <a:t> </a:t>
            </a:r>
            <a:r>
              <a:rPr lang="en-US" sz="1000" kern="1200" dirty="0" smtClean="0">
                <a:solidFill>
                  <a:schemeClr val="tx1"/>
                </a:solidFill>
                <a:effectLst/>
                <a:latin typeface="Segoe UI Light" pitchFamily="34" charset="0"/>
                <a:ea typeface="+mn-ea"/>
                <a:cs typeface="+mn-cs"/>
              </a:rPr>
              <a:t>everyday business users with the </a:t>
            </a:r>
            <a:r>
              <a:rPr lang="en-US" sz="1000" b="1" kern="1200" dirty="0" smtClean="0">
                <a:solidFill>
                  <a:schemeClr val="tx1"/>
                </a:solidFill>
                <a:effectLst/>
                <a:latin typeface="Segoe UI Light" pitchFamily="34" charset="0"/>
                <a:ea typeface="+mn-ea"/>
                <a:cs typeface="+mn-cs"/>
              </a:rPr>
              <a:t>ease of use and familiarity</a:t>
            </a:r>
            <a:r>
              <a:rPr lang="en-US" sz="1000" kern="1200" dirty="0" smtClean="0">
                <a:solidFill>
                  <a:schemeClr val="tx1"/>
                </a:solidFill>
                <a:effectLst/>
                <a:latin typeface="Segoe UI Light" pitchFamily="34" charset="0"/>
                <a:ea typeface="+mn-ea"/>
                <a:cs typeface="+mn-cs"/>
              </a:rPr>
              <a:t> of a tool they already use – Excel. Excel is the most widely-used analytical tool by information workers.</a:t>
            </a:r>
          </a:p>
          <a:p>
            <a:r>
              <a:rPr lang="en-US" sz="1000" kern="1200" dirty="0" smtClean="0">
                <a:solidFill>
                  <a:schemeClr val="tx1"/>
                </a:solidFill>
                <a:effectLst/>
                <a:latin typeface="Segoe UI Light" pitchFamily="34" charset="0"/>
                <a:ea typeface="+mn-ea"/>
                <a:cs typeface="+mn-cs"/>
              </a:rPr>
              <a:t> </a:t>
            </a:r>
          </a:p>
          <a:p>
            <a:pPr lvl="0"/>
            <a:r>
              <a:rPr lang="en-US" sz="1000" kern="1200" dirty="0" smtClean="0">
                <a:solidFill>
                  <a:schemeClr val="tx1"/>
                </a:solidFill>
                <a:effectLst/>
                <a:latin typeface="Segoe UI Light" pitchFamily="34" charset="0"/>
                <a:ea typeface="+mn-ea"/>
                <a:cs typeface="+mn-cs"/>
              </a:rPr>
              <a:t>Enable </a:t>
            </a:r>
            <a:r>
              <a:rPr lang="en-US" sz="1000" b="1" kern="1200" dirty="0" smtClean="0">
                <a:solidFill>
                  <a:schemeClr val="tx1"/>
                </a:solidFill>
                <a:effectLst/>
                <a:latin typeface="Segoe UI Light" pitchFamily="34" charset="0"/>
                <a:ea typeface="+mn-ea"/>
                <a:cs typeface="+mn-cs"/>
              </a:rPr>
              <a:t>collaboration, connectivity, scale and governance</a:t>
            </a:r>
            <a:r>
              <a:rPr lang="en-US" sz="1000" kern="1200" dirty="0" smtClean="0">
                <a:solidFill>
                  <a:schemeClr val="tx1"/>
                </a:solidFill>
                <a:effectLst/>
                <a:latin typeface="Segoe UI Light" pitchFamily="34" charset="0"/>
                <a:ea typeface="+mn-ea"/>
                <a:cs typeface="+mn-cs"/>
              </a:rPr>
              <a:t> by offering BI in the cloud through Office 365. Users can easily share their data and analysis with colleagues and access reports wherever they go – on their desktop at work, over the Web at home, and on their mobile device. Manage important data for the team and track usage to see who’s accessing the data and what data sets are most often used.</a:t>
            </a:r>
          </a:p>
          <a:p>
            <a:r>
              <a:rPr lang="en-US" sz="1000" kern="1200" dirty="0" smtClean="0">
                <a:solidFill>
                  <a:schemeClr val="tx1"/>
                </a:solidFill>
                <a:effectLst/>
                <a:latin typeface="Segoe UI Light" pitchFamily="34" charset="0"/>
                <a:ea typeface="+mn-ea"/>
                <a:cs typeface="+mn-cs"/>
              </a:rPr>
              <a:t> </a:t>
            </a:r>
          </a:p>
          <a:p>
            <a:pPr lvl="0"/>
            <a:r>
              <a:rPr lang="en-US" sz="1000" kern="1200" dirty="0" smtClean="0">
                <a:solidFill>
                  <a:schemeClr val="tx1"/>
                </a:solidFill>
                <a:effectLst/>
                <a:latin typeface="Segoe UI Light" pitchFamily="34" charset="0"/>
                <a:ea typeface="+mn-ea"/>
                <a:cs typeface="+mn-cs"/>
              </a:rPr>
              <a:t>Enable organizations to </a:t>
            </a:r>
            <a:r>
              <a:rPr lang="en-US" sz="1000" b="1" kern="1200" dirty="0" smtClean="0">
                <a:solidFill>
                  <a:schemeClr val="tx1"/>
                </a:solidFill>
                <a:effectLst/>
                <a:latin typeface="Segoe UI Light" pitchFamily="34" charset="0"/>
                <a:ea typeface="+mn-ea"/>
                <a:cs typeface="+mn-cs"/>
              </a:rPr>
              <a:t>extend their existing investments</a:t>
            </a:r>
            <a:r>
              <a:rPr lang="en-US" sz="1000" kern="1200" dirty="0" smtClean="0">
                <a:solidFill>
                  <a:schemeClr val="tx1"/>
                </a:solidFill>
                <a:effectLst/>
                <a:latin typeface="Segoe UI Light" pitchFamily="34" charset="0"/>
                <a:ea typeface="+mn-ea"/>
                <a:cs typeface="+mn-cs"/>
              </a:rPr>
              <a:t> for </a:t>
            </a:r>
            <a:r>
              <a:rPr lang="en-US" sz="1000" kern="1200" dirty="0" err="1" smtClean="0">
                <a:solidFill>
                  <a:schemeClr val="tx1"/>
                </a:solidFill>
                <a:effectLst/>
                <a:latin typeface="Segoe UI Light" pitchFamily="34" charset="0"/>
                <a:ea typeface="+mn-ea"/>
                <a:cs typeface="+mn-cs"/>
              </a:rPr>
              <a:t>on-premise</a:t>
            </a:r>
            <a:r>
              <a:rPr lang="en-US" sz="1000" kern="1200" dirty="0" smtClean="0">
                <a:solidFill>
                  <a:schemeClr val="tx1"/>
                </a:solidFill>
                <a:effectLst/>
                <a:latin typeface="Segoe UI Light" pitchFamily="34" charset="0"/>
                <a:ea typeface="+mn-ea"/>
                <a:cs typeface="+mn-cs"/>
              </a:rPr>
              <a:t> data warehouses and operational systems as well as cloud-based data sources and Hadoop clusters to create secure and easy-to-use self-service BI solutions that can also monitor employee access and usage. </a:t>
            </a:r>
          </a:p>
          <a:p>
            <a:pPr lvl="0"/>
            <a:endParaRPr lang="en-US" sz="1000" kern="1200" dirty="0" smtClean="0">
              <a:solidFill>
                <a:schemeClr val="tx1"/>
              </a:solidFill>
              <a:effectLst/>
              <a:latin typeface="Segoe UI Light" pitchFamily="34" charset="0"/>
              <a:ea typeface="+mn-ea"/>
              <a:cs typeface="+mn-cs"/>
            </a:endParaRPr>
          </a:p>
          <a:p>
            <a:pPr lvl="0"/>
            <a:r>
              <a:rPr lang="en-US" sz="1000" kern="1200" dirty="0" smtClean="0">
                <a:solidFill>
                  <a:schemeClr val="tx1"/>
                </a:solidFill>
                <a:effectLst/>
                <a:latin typeface="Segoe UI Light" pitchFamily="34" charset="0"/>
                <a:ea typeface="+mn-ea"/>
                <a:cs typeface="+mn-cs"/>
              </a:rPr>
              <a:t>Customers can sign up to preview Power BI for Office 365 at </a:t>
            </a:r>
            <a:r>
              <a:rPr lang="en-US" sz="1000" u="none" strike="noStrike" kern="1200" dirty="0" smtClean="0">
                <a:solidFill>
                  <a:schemeClr val="tx1"/>
                </a:solidFill>
                <a:effectLst/>
                <a:latin typeface="Segoe UI Light" pitchFamily="34" charset="0"/>
                <a:ea typeface="+mn-ea"/>
                <a:cs typeface="+mn-cs"/>
                <a:hlinkClick r:id="rId3"/>
              </a:rPr>
              <a:t>www.office.com/powerbi</a:t>
            </a:r>
            <a:r>
              <a:rPr lang="en-US" sz="1000" kern="1200" dirty="0" smtClean="0">
                <a:solidFill>
                  <a:schemeClr val="tx1"/>
                </a:solidFill>
                <a:effectLst/>
                <a:latin typeface="Segoe UI Light" pitchFamily="34" charset="0"/>
                <a:ea typeface="+mn-ea"/>
                <a:cs typeface="+mn-cs"/>
              </a:rPr>
              <a:t>.</a:t>
            </a:r>
          </a:p>
          <a:p>
            <a:pPr lvl="0"/>
            <a:endParaRPr lang="en-US" sz="1000" kern="1200" dirty="0" smtClean="0">
              <a:solidFill>
                <a:schemeClr val="tx1"/>
              </a:solidFill>
              <a:effectLst/>
              <a:latin typeface="Segoe UI Light" pitchFamily="34" charset="0"/>
              <a:ea typeface="+mn-ea"/>
              <a:cs typeface="+mn-cs"/>
            </a:endParaRPr>
          </a:p>
          <a:p>
            <a:pPr lvl="0"/>
            <a:endParaRPr lang="en-US" sz="1000" kern="1200" dirty="0" smtClean="0">
              <a:solidFill>
                <a:schemeClr val="tx1"/>
              </a:solidFill>
              <a:effectLst/>
              <a:latin typeface="Segoe UI Light" pitchFamily="34" charset="0"/>
              <a:ea typeface="+mn-ea"/>
              <a:cs typeface="+mn-cs"/>
            </a:endParaRPr>
          </a:p>
          <a:p>
            <a:pPr lvl="0"/>
            <a:endParaRPr lang="en-US" sz="1000" kern="1200" dirty="0" smtClean="0">
              <a:solidFill>
                <a:schemeClr val="tx1"/>
              </a:solidFill>
              <a:effectLst/>
              <a:latin typeface="Segoe UI Light" pitchFamily="34" charset="0"/>
              <a:ea typeface="+mn-ea"/>
              <a:cs typeface="+mn-cs"/>
            </a:endParaRPr>
          </a:p>
          <a:p>
            <a:pPr lvl="0"/>
            <a:endParaRPr lang="en-US" sz="1000" kern="1200" dirty="0" smtClean="0">
              <a:solidFill>
                <a:schemeClr val="tx1"/>
              </a:solidFill>
              <a:effectLst/>
              <a:latin typeface="Segoe UI Light" pitchFamily="34" charset="0"/>
              <a:ea typeface="+mn-ea"/>
              <a:cs typeface="+mn-cs"/>
            </a:endParaRPr>
          </a:p>
          <a:p>
            <a:endParaRPr lang="en-US" b="1"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2367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3FE9BF-DAFA-48EC-AB3F-85B672B724A6}" type="datetime1">
              <a:rPr lang="en-US" smtClean="0"/>
              <a:t>10/17/2013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42588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800" b="0" kern="1200" baseline="0" dirty="0" smtClean="0">
                <a:solidFill>
                  <a:schemeClr val="tx1"/>
                </a:solidFill>
                <a:effectLst/>
                <a:latin typeface="Segoe UI Light" pitchFamily="34" charset="0"/>
                <a:ea typeface="+mn-ea"/>
                <a:cs typeface="+mn-cs"/>
              </a:rPr>
              <a:t>Think of this as self-service ETL</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b="1" kern="1200" baseline="0" dirty="0" smtClean="0">
              <a:solidFill>
                <a:schemeClr val="tx1"/>
              </a:solidFill>
              <a:effectLst/>
              <a:latin typeface="Segoe UI Light" pitchFamily="34" charset="0"/>
              <a:ea typeface="+mn-ea"/>
              <a:cs typeface="+mn-cs"/>
            </a:endParaRPr>
          </a:p>
          <a:p>
            <a:pPr marL="0" marR="0" lvl="0" indent="0" algn="l" defTabSz="932404" rtl="0" eaLnBrk="1" fontAlgn="auto" latinLnBrk="0" hangingPunct="1">
              <a:lnSpc>
                <a:spcPct val="90000"/>
              </a:lnSpc>
              <a:spcBef>
                <a:spcPts val="0"/>
              </a:spcBef>
              <a:spcAft>
                <a:spcPts val="340"/>
              </a:spcAft>
              <a:buClrTx/>
              <a:buSzTx/>
              <a:buFontTx/>
              <a:buNone/>
              <a:tabLst/>
              <a:defRPr/>
            </a:pPr>
            <a:r>
              <a:rPr lang="en-US" sz="800" b="1" kern="1200" baseline="0" dirty="0" smtClean="0">
                <a:solidFill>
                  <a:schemeClr val="tx1"/>
                </a:solidFill>
                <a:effectLst/>
                <a:latin typeface="Segoe UI Light" pitchFamily="34" charset="0"/>
                <a:ea typeface="+mn-ea"/>
                <a:cs typeface="+mn-cs"/>
              </a:rPr>
              <a:t>Explorer:</a:t>
            </a:r>
            <a:r>
              <a:rPr lang="en-US" sz="800" kern="1200" baseline="0" dirty="0" smtClean="0">
                <a:solidFill>
                  <a:schemeClr val="tx1"/>
                </a:solidFill>
                <a:effectLst/>
                <a:latin typeface="Segoe UI Light" pitchFamily="34" charset="0"/>
                <a:ea typeface="+mn-ea"/>
                <a:cs typeface="+mn-cs"/>
              </a:rPr>
              <a:t> Data Explorer provides a familiar and intuitive experience for finding and connect to data from within Excel. Easily combine and transform data so that it can be analyzed and visualized for deeper insight. Power Query supports a wide variety of data sources including relational, structured and semi-structured, OData, from the Web, </a:t>
            </a:r>
            <a:r>
              <a:rPr lang="en-US" sz="800" kern="1200" baseline="0" dirty="0" err="1" smtClean="0">
                <a:solidFill>
                  <a:schemeClr val="tx1"/>
                </a:solidFill>
                <a:effectLst/>
                <a:latin typeface="Segoe UI Light" pitchFamily="34" charset="0"/>
                <a:ea typeface="+mn-ea"/>
                <a:cs typeface="+mn-cs"/>
              </a:rPr>
              <a:t>Hadoop</a:t>
            </a:r>
            <a:r>
              <a:rPr lang="en-US" sz="800" kern="1200" baseline="0" dirty="0" smtClean="0">
                <a:solidFill>
                  <a:schemeClr val="tx1"/>
                </a:solidFill>
                <a:effectLst/>
                <a:latin typeface="Segoe UI Light" pitchFamily="34" charset="0"/>
                <a:ea typeface="+mn-ea"/>
                <a:cs typeface="+mn-cs"/>
              </a:rPr>
              <a:t>, as well as Data Search capabilities that provide users with a search experience for data, returning relevant data sets from across the enterprise and from external sources. </a:t>
            </a:r>
          </a:p>
          <a:p>
            <a:endParaRPr lang="en-US" sz="800" baseline="0" dirty="0" smtClean="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3237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800" b="0" kern="1200" baseline="0" dirty="0" smtClean="0">
                <a:solidFill>
                  <a:schemeClr val="tx1"/>
                </a:solidFill>
                <a:effectLst/>
                <a:latin typeface="Segoe UI Light" pitchFamily="34" charset="0"/>
                <a:ea typeface="+mn-ea"/>
                <a:cs typeface="+mn-cs"/>
              </a:rPr>
              <a:t>In market for a while and gaining traction. What is it? We’ve taken an enterprise grade in-memory database engine and we’ve built it into Excel. Then we build an intuitive, user friendly modeling interface on top of it, so that users can build relationships, create custom measures, hierarchies and KPI’s in the familiar environment of Excel. To do this we introduced DAX, which is an excel like formula language.</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b="1" kern="1200" baseline="0" dirty="0" smtClean="0">
              <a:solidFill>
                <a:schemeClr val="tx1"/>
              </a:solidFill>
              <a:effectLst/>
              <a:latin typeface="Segoe UI Light" pitchFamily="34" charset="0"/>
              <a:ea typeface="+mn-ea"/>
              <a:cs typeface="+mn-cs"/>
            </a:endParaRPr>
          </a:p>
          <a:p>
            <a:pPr marL="0" marR="0" lvl="0" indent="0" algn="l" defTabSz="932404" rtl="0" eaLnBrk="1" fontAlgn="auto" latinLnBrk="0" hangingPunct="1">
              <a:lnSpc>
                <a:spcPct val="90000"/>
              </a:lnSpc>
              <a:spcBef>
                <a:spcPts val="0"/>
              </a:spcBef>
              <a:spcAft>
                <a:spcPts val="340"/>
              </a:spcAft>
              <a:buClrTx/>
              <a:buSzTx/>
              <a:buFontTx/>
              <a:buNone/>
              <a:tabLst/>
              <a:defRPr/>
            </a:pPr>
            <a:r>
              <a:rPr lang="en-US" sz="800" b="1" kern="1200" baseline="0" dirty="0" smtClean="0">
                <a:solidFill>
                  <a:schemeClr val="tx1"/>
                </a:solidFill>
                <a:effectLst/>
                <a:latin typeface="Segoe UI Light" pitchFamily="34" charset="0"/>
                <a:ea typeface="+mn-ea"/>
                <a:cs typeface="+mn-cs"/>
              </a:rPr>
              <a:t>Power Pivot:</a:t>
            </a:r>
            <a:r>
              <a:rPr lang="en-US" sz="800" kern="1200" baseline="0" dirty="0" smtClean="0">
                <a:solidFill>
                  <a:schemeClr val="tx1"/>
                </a:solidFill>
                <a:effectLst/>
                <a:latin typeface="Segoe UI Light" pitchFamily="34" charset="0"/>
                <a:ea typeface="+mn-ea"/>
                <a:cs typeface="+mn-cs"/>
              </a:rPr>
              <a:t> Power Pivot brings the power of in-memory database technology and flexible modeling to Excel. Create powerful analytical models in a </a:t>
            </a:r>
            <a:r>
              <a:rPr lang="en-US" sz="800" u="sng" kern="1200" baseline="0" dirty="0" smtClean="0">
                <a:solidFill>
                  <a:schemeClr val="tx1"/>
                </a:solidFill>
                <a:effectLst/>
                <a:latin typeface="Segoe UI Light" pitchFamily="34" charset="0"/>
                <a:ea typeface="+mn-ea"/>
                <a:cs typeface="+mn-cs"/>
              </a:rPr>
              <a:t>familiar</a:t>
            </a:r>
            <a:r>
              <a:rPr lang="en-US" sz="800" kern="1200" baseline="0" dirty="0" smtClean="0">
                <a:solidFill>
                  <a:schemeClr val="tx1"/>
                </a:solidFill>
                <a:effectLst/>
                <a:latin typeface="Segoe UI Light" pitchFamily="34" charset="0"/>
                <a:ea typeface="+mn-ea"/>
                <a:cs typeface="+mn-cs"/>
              </a:rPr>
              <a:t> and </a:t>
            </a:r>
            <a:r>
              <a:rPr lang="en-US" sz="800" u="sng" kern="1200" baseline="0" dirty="0" smtClean="0">
                <a:solidFill>
                  <a:schemeClr val="tx1"/>
                </a:solidFill>
                <a:effectLst/>
                <a:latin typeface="Segoe UI Light" pitchFamily="34" charset="0"/>
                <a:ea typeface="+mn-ea"/>
                <a:cs typeface="+mn-cs"/>
              </a:rPr>
              <a:t>flexible </a:t>
            </a:r>
            <a:r>
              <a:rPr lang="en-US" sz="800" kern="1200" baseline="0" dirty="0" smtClean="0">
                <a:solidFill>
                  <a:schemeClr val="tx1"/>
                </a:solidFill>
                <a:effectLst/>
                <a:latin typeface="Segoe UI Light" pitchFamily="34" charset="0"/>
                <a:ea typeface="+mn-ea"/>
                <a:cs typeface="+mn-cs"/>
              </a:rPr>
              <a:t>environment for fast manipulation and processing of large data sets. Define relationships, create custom measures, hierarchies and KPIs. </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2596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r>
              <a:rPr lang="en-US" sz="1000" b="1" kern="1200" dirty="0" smtClean="0">
                <a:solidFill>
                  <a:schemeClr val="tx1"/>
                </a:solidFill>
                <a:effectLst/>
                <a:latin typeface="Segoe UI Light" pitchFamily="34" charset="0"/>
                <a:ea typeface="+mn-ea"/>
                <a:cs typeface="+mn-cs"/>
              </a:rPr>
              <a:t>Power View:</a:t>
            </a:r>
            <a:r>
              <a:rPr lang="en-US" sz="1000" kern="1200" dirty="0" smtClean="0">
                <a:solidFill>
                  <a:schemeClr val="tx1"/>
                </a:solidFill>
                <a:effectLst/>
                <a:latin typeface="Segoe UI Light" pitchFamily="34" charset="0"/>
                <a:ea typeface="+mn-ea"/>
                <a:cs typeface="+mn-cs"/>
              </a:rPr>
              <a:t> Discover and share</a:t>
            </a:r>
            <a:r>
              <a:rPr lang="en-US" sz="1000" b="1" kern="1200" dirty="0" smtClean="0">
                <a:solidFill>
                  <a:schemeClr val="tx1"/>
                </a:solidFill>
                <a:effectLst/>
                <a:latin typeface="Segoe UI Light" pitchFamily="34" charset="0"/>
                <a:ea typeface="+mn-ea"/>
                <a:cs typeface="+mn-cs"/>
              </a:rPr>
              <a:t> </a:t>
            </a:r>
            <a:r>
              <a:rPr lang="en-US" sz="1000" kern="1200" dirty="0" smtClean="0">
                <a:solidFill>
                  <a:schemeClr val="tx1"/>
                </a:solidFill>
                <a:effectLst/>
                <a:latin typeface="Segoe UI Light" pitchFamily="34" charset="0"/>
                <a:ea typeface="+mn-ea"/>
                <a:cs typeface="+mn-cs"/>
              </a:rPr>
              <a:t>new insights through interactive data exploration and visualization experiences with Power View in Excel.  Power View lets you compile data, charts, and graphs into a single view to bring your data to life.</a:t>
            </a:r>
          </a:p>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10/17/2013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67637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Master" Target="../slideMasters/slideMaster5.xml"/><Relationship Id="rId4" Type="http://schemas.openxmlformats.org/officeDocument/2006/relationships/image" Target="../media/image16.emf"/></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16.emf"/></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7" cy="302280"/>
          </a:xfrm>
          <a:prstGeom prst="rect">
            <a:avLst/>
          </a:prstGeom>
        </p:spPr>
      </p:pic>
      <p:sp>
        <p:nvSpPr>
          <p:cNvPr id="5" name="Text Placeholder 4"/>
          <p:cNvSpPr>
            <a:spLocks noGrp="1"/>
          </p:cNvSpPr>
          <p:nvPr>
            <p:ph type="body" sz="quarter" idx="12" hasCustomPrompt="1"/>
          </p:nvPr>
        </p:nvSpPr>
        <p:spPr>
          <a:xfrm>
            <a:off x="276541" y="3954458"/>
            <a:ext cx="6399212" cy="1830388"/>
          </a:xfrm>
          <a:noFill/>
        </p:spPr>
        <p:txBody>
          <a:bodyPr lIns="146252" tIns="109688" rIns="146252" bIns="109688">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52" tIns="91409" rIns="146252" bIns="91409" anchor="t" anchorCtr="0"/>
          <a:lstStyle>
            <a:lvl1pPr>
              <a:defRPr sz="5900" spc="-101"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6"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252" tIns="91409" rIns="146252" bIns="91409" anchor="t" anchorCtr="0"/>
          <a:lstStyle>
            <a:lvl1pPr>
              <a:defRPr sz="5300" spc="-101"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5"/>
            <a:ext cx="7315200" cy="1825625"/>
          </a:xfrm>
        </p:spPr>
        <p:txBody>
          <a:bodyPr tIns="109688" bIns="109688">
            <a:noAutofit/>
          </a:bodyPr>
          <a:lstStyle>
            <a:lvl1pPr marL="0" indent="0">
              <a:spcBef>
                <a:spcPts val="0"/>
              </a:spcBef>
              <a:buNone/>
              <a:defRPr sz="33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6" y="6048777"/>
            <a:ext cx="1849308" cy="680256"/>
          </a:xfrm>
          <a:prstGeom prst="rect">
            <a:avLst/>
          </a:prstGeom>
        </p:spPr>
      </p:pic>
    </p:spTree>
    <p:extLst>
      <p:ext uri="{BB962C8B-B14F-4D97-AF65-F5344CB8AC3E}">
        <p14:creationId xmlns:p14="http://schemas.microsoft.com/office/powerpoint/2010/main" val="416761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4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12436475" cy="6994525"/>
          </a:xfrm>
          <a:prstGeom prst="rect">
            <a:avLst/>
          </a:prstGeom>
          <a:gradFill flip="none" rotWithShape="1">
            <a:gsLst>
              <a:gs pos="0">
                <a:srgbClr val="000000">
                  <a:alpha val="60000"/>
                </a:srgbClr>
              </a:gs>
              <a:gs pos="18000">
                <a:srgbClr val="000000">
                  <a:alpha val="25000"/>
                </a:srgbClr>
              </a:gs>
              <a:gs pos="43000">
                <a:srgbClr val="000000">
                  <a:alpha val="0"/>
                </a:srgbClr>
              </a:gs>
            </a:gsLst>
            <a:lin ang="27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smtClean="0">
              <a:gradFill>
                <a:gsLst>
                  <a:gs pos="0">
                    <a:srgbClr val="FFFFFF"/>
                  </a:gs>
                  <a:gs pos="100000">
                    <a:srgbClr val="FFFFFF"/>
                  </a:gs>
                </a:gsLst>
                <a:lin ang="5400000" scaled="0"/>
              </a:gradFill>
            </a:endParaRPr>
          </a:p>
        </p:txBody>
      </p:sp>
      <p:sp>
        <p:nvSpPr>
          <p:cNvPr id="19" name="Rectangle 18"/>
          <p:cNvSpPr/>
          <p:nvPr userDrawn="1"/>
        </p:nvSpPr>
        <p:spPr bwMode="gray">
          <a:xfrm>
            <a:off x="274702" y="1211263"/>
            <a:ext cx="7315200" cy="4571986"/>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1249"/>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3952861"/>
            <a:ext cx="7315200" cy="1830388"/>
          </a:xfrm>
          <a:noFill/>
        </p:spPr>
        <p:txBody>
          <a:bodyPr lIns="182880" tIns="146304" rIns="182880" bIns="146304">
            <a:noAutofit/>
          </a:bodyPr>
          <a:lstStyle>
            <a:lvl1pPr marL="0" indent="0">
              <a:spcBef>
                <a:spcPts val="0"/>
              </a:spcBef>
              <a:buNone/>
              <a:defRPr sz="36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097784" y="479425"/>
            <a:ext cx="1881491" cy="405244"/>
          </a:xfrm>
          <a:prstGeom prst="rect">
            <a:avLst/>
          </a:prstGeom>
        </p:spPr>
      </p:pic>
      <p:sp>
        <p:nvSpPr>
          <p:cNvPr id="3" name="Text Placeholder 2"/>
          <p:cNvSpPr>
            <a:spLocks noGrp="1"/>
          </p:cNvSpPr>
          <p:nvPr>
            <p:ph type="body" sz="quarter" idx="13" hasCustomPrompt="1"/>
          </p:nvPr>
        </p:nvSpPr>
        <p:spPr>
          <a:xfrm>
            <a:off x="274638" y="367604"/>
            <a:ext cx="2743200" cy="517065"/>
          </a:xfrm>
        </p:spPr>
        <p:txBody>
          <a:bodyPr/>
          <a:lstStyle>
            <a:lvl1pPr marL="0" indent="0">
              <a:buNone/>
              <a:defRPr sz="2400">
                <a:gradFill>
                  <a:gsLst>
                    <a:gs pos="5419">
                      <a:srgbClr val="FFFFFF"/>
                    </a:gs>
                    <a:gs pos="100000">
                      <a:srgbClr val="FFFFFF"/>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736446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15:clr>
            <a:srgbClr val="FBAE40"/>
          </p15:clr>
        </p15:guide>
        <p15:guide id="5" pos="7546">
          <p15:clr>
            <a:srgbClr val="C35E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95016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70412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69148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01561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291680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081040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895967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1744577"/>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393726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userDrawn="1"/>
        </p:nvSpPr>
        <p:spPr bwMode="gray">
          <a:xfrm>
            <a:off x="274702" y="1211262"/>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8" y="1211263"/>
            <a:ext cx="7315200" cy="1828804"/>
          </a:xfrm>
          <a:noFill/>
        </p:spPr>
        <p:txBody>
          <a:bodyPr lIns="146252" tIns="91409" rIns="146252" bIns="91409" anchor="t" anchorCtr="0"/>
          <a:lstStyle>
            <a:lvl1pPr>
              <a:defRPr sz="5900" spc="-101"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2" y="3030538"/>
            <a:ext cx="7315200" cy="1830388"/>
          </a:xfrm>
          <a:noFill/>
        </p:spPr>
        <p:txBody>
          <a:bodyPr lIns="146252" tIns="109688" rIns="146252" bIns="109688">
            <a:noAutofit/>
          </a:bodyPr>
          <a:lstStyle>
            <a:lvl1pPr marL="0" indent="0">
              <a:spcBef>
                <a:spcPts val="0"/>
              </a:spcBef>
              <a:buNone/>
              <a:defRPr sz="33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61827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0872869"/>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6208215"/>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526122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349510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154628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828115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229311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987084"/>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8983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776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2" y="1211262"/>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252" tIns="91409" rIns="146252" bIns="91409" anchor="t" anchorCtr="0"/>
          <a:lstStyle>
            <a:lvl1pPr>
              <a:defRPr sz="5900" spc="-101"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252" tIns="109688" rIns="146252" bIns="109688">
            <a:noAutofit/>
          </a:bodyPr>
          <a:lstStyle>
            <a:lvl1pPr marL="0" indent="0">
              <a:spcBef>
                <a:spcPts val="0"/>
              </a:spcBef>
              <a:buNone/>
              <a:defRPr sz="33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598874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7575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174740"/>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198325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12436475" cy="6994525"/>
          </a:xfrm>
          <a:prstGeom prst="rect">
            <a:avLst/>
          </a:prstGeom>
          <a:gradFill flip="none" rotWithShape="1">
            <a:gsLst>
              <a:gs pos="0">
                <a:srgbClr val="000000">
                  <a:alpha val="65000"/>
                </a:srgbClr>
              </a:gs>
              <a:gs pos="24000">
                <a:srgbClr val="000000">
                  <a:alpha val="0"/>
                </a:srgbClr>
              </a:gs>
              <a:gs pos="100000">
                <a:srgbClr val="000000">
                  <a:alpha val="0"/>
                </a:srgbClr>
              </a:gs>
            </a:gsLst>
            <a:lin ang="189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522" y="6109856"/>
            <a:ext cx="1881491" cy="405244"/>
          </a:xfrm>
          <a:prstGeom prst="rect">
            <a:avLst/>
          </a:prstGeom>
        </p:spPr>
      </p:pic>
      <p:pic>
        <p:nvPicPr>
          <p:cNvPr id="5" name="Picture 4"/>
          <p:cNvPicPr>
            <a:picLocks noChangeAspect="1"/>
          </p:cNvPicPr>
          <p:nvPr userDrawn="1"/>
        </p:nvPicPr>
        <p:blipFill>
          <a:blip r:embed="rId4"/>
          <a:stretch>
            <a:fillRect/>
          </a:stretch>
        </p:blipFill>
        <p:spPr>
          <a:xfrm>
            <a:off x="466522" y="479426"/>
            <a:ext cx="8952117" cy="1286298"/>
          </a:xfrm>
          <a:prstGeom prst="rect">
            <a:avLst/>
          </a:prstGeom>
        </p:spPr>
      </p:pic>
      <p:sp>
        <p:nvSpPr>
          <p:cNvPr id="2" name="TextBox 1"/>
          <p:cNvSpPr txBox="1"/>
          <p:nvPr userDrawn="1"/>
        </p:nvSpPr>
        <p:spPr>
          <a:xfrm>
            <a:off x="2305972" y="1913343"/>
            <a:ext cx="4128534" cy="916822"/>
          </a:xfrm>
          <a:prstGeom prst="rect">
            <a:avLst/>
          </a:prstGeom>
          <a:noFill/>
        </p:spPr>
        <p:txBody>
          <a:bodyPr wrap="none" lIns="182854" tIns="146283" rIns="182854" bIns="146283" rtlCol="0">
            <a:spAutoFit/>
          </a:bodyPr>
          <a:lstStyle/>
          <a:p>
            <a:pPr defTabSz="932563">
              <a:lnSpc>
                <a:spcPct val="90000"/>
              </a:lnSpc>
              <a:spcAft>
                <a:spcPts val="600"/>
              </a:spcAft>
            </a:pPr>
            <a:r>
              <a:rPr lang="en-US" sz="4399" dirty="0">
                <a:gradFill>
                  <a:gsLst>
                    <a:gs pos="3941">
                      <a:srgbClr val="969696"/>
                    </a:gs>
                    <a:gs pos="100000">
                      <a:srgbClr val="969696"/>
                    </a:gs>
                  </a:gsLst>
                  <a:lin ang="5400000" scaled="0"/>
                </a:gradFill>
                <a:latin typeface="Segoe UI Light"/>
              </a:rPr>
              <a:t>22–24 July 2013</a:t>
            </a:r>
          </a:p>
        </p:txBody>
      </p:sp>
    </p:spTree>
    <p:extLst>
      <p:ext uri="{BB962C8B-B14F-4D97-AF65-F5344CB8AC3E}">
        <p14:creationId xmlns:p14="http://schemas.microsoft.com/office/powerpoint/2010/main" val="20506016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8839" y="480503"/>
            <a:ext cx="2557747" cy="547905"/>
          </a:xfrm>
          <a:prstGeom prst="rect">
            <a:avLst/>
          </a:prstGeom>
        </p:spPr>
      </p:pic>
      <p:sp>
        <p:nvSpPr>
          <p:cNvPr id="5" name="Text Placeholder 4"/>
          <p:cNvSpPr>
            <a:spLocks noGrp="1"/>
          </p:cNvSpPr>
          <p:nvPr>
            <p:ph type="body" sz="quarter" idx="12" hasCustomPrompt="1"/>
          </p:nvPr>
        </p:nvSpPr>
        <p:spPr>
          <a:xfrm>
            <a:off x="274702" y="3955786"/>
            <a:ext cx="9143937" cy="1828007"/>
          </a:xfrm>
          <a:noFill/>
        </p:spPr>
        <p:txBody>
          <a:bodyPr lIns="182880" tIns="146304" rIns="182880" bIns="146304">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sp>
        <p:nvSpPr>
          <p:cNvPr id="6" name="Text Placeholder 5"/>
          <p:cNvSpPr>
            <a:spLocks noGrp="1"/>
          </p:cNvSpPr>
          <p:nvPr>
            <p:ph type="body" sz="quarter" idx="13" hasCustomPrompt="1"/>
          </p:nvPr>
        </p:nvSpPr>
        <p:spPr>
          <a:xfrm>
            <a:off x="9418638" y="355586"/>
            <a:ext cx="2743200" cy="516869"/>
          </a:xfrm>
        </p:spPr>
        <p:txBody>
          <a:bodyPr/>
          <a:lstStyle>
            <a:lvl1pPr marL="0" indent="0" algn="r">
              <a:buNone/>
              <a:defRPr sz="2400"/>
            </a:lvl1pPr>
          </a:lstStyle>
          <a:p>
            <a:pPr lvl="0"/>
            <a:r>
              <a:rPr lang="en-US" dirty="0" smtClean="0"/>
              <a:t>Session Code</a:t>
            </a:r>
            <a:endParaRPr lang="en-US" dirty="0"/>
          </a:p>
        </p:txBody>
      </p:sp>
    </p:spTree>
    <p:extLst>
      <p:ext uri="{BB962C8B-B14F-4D97-AF65-F5344CB8AC3E}">
        <p14:creationId xmlns:p14="http://schemas.microsoft.com/office/powerpoint/2010/main" val="1793590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10058336" cy="1828800"/>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8840" y="480503"/>
            <a:ext cx="2557742" cy="547905"/>
          </a:xfrm>
          <a:prstGeom prst="rect">
            <a:avLst/>
          </a:prstGeom>
        </p:spPr>
      </p:pic>
      <p:sp>
        <p:nvSpPr>
          <p:cNvPr id="3" name="Text Placeholder 2"/>
          <p:cNvSpPr>
            <a:spLocks noGrp="1"/>
          </p:cNvSpPr>
          <p:nvPr>
            <p:ph type="body" sz="quarter" idx="13" hasCustomPrompt="1"/>
          </p:nvPr>
        </p:nvSpPr>
        <p:spPr>
          <a:xfrm>
            <a:off x="9418638" y="363976"/>
            <a:ext cx="2743200" cy="517064"/>
          </a:xfrm>
        </p:spPr>
        <p:txBody>
          <a:bodyPr/>
          <a:lstStyle>
            <a:lvl1pPr marL="0" indent="0" algn="r">
              <a:buNone/>
              <a:defRPr sz="2400"/>
            </a:lvl1pPr>
          </a:lstStyle>
          <a:p>
            <a:pPr lvl="0"/>
            <a:r>
              <a:rPr lang="en-US" dirty="0" smtClean="0"/>
              <a:t>Session Code</a:t>
            </a:r>
            <a:endParaRPr lang="en-US" dirty="0"/>
          </a:p>
        </p:txBody>
      </p:sp>
    </p:spTree>
    <p:extLst>
      <p:ext uri="{BB962C8B-B14F-4D97-AF65-F5344CB8AC3E}">
        <p14:creationId xmlns:p14="http://schemas.microsoft.com/office/powerpoint/2010/main" val="1746338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4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12436475" cy="6994525"/>
          </a:xfrm>
          <a:prstGeom prst="rect">
            <a:avLst/>
          </a:prstGeom>
          <a:gradFill flip="none" rotWithShape="1">
            <a:gsLst>
              <a:gs pos="0">
                <a:srgbClr val="000000">
                  <a:alpha val="60000"/>
                </a:srgbClr>
              </a:gs>
              <a:gs pos="18000">
                <a:srgbClr val="000000">
                  <a:alpha val="25000"/>
                </a:srgbClr>
              </a:gs>
              <a:gs pos="43000">
                <a:srgbClr val="000000">
                  <a:alpha val="0"/>
                </a:srgbClr>
              </a:gs>
            </a:gsLst>
            <a:lin ang="27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9" name="Rectangle 18"/>
          <p:cNvSpPr/>
          <p:nvPr userDrawn="1"/>
        </p:nvSpPr>
        <p:spPr bwMode="gray">
          <a:xfrm>
            <a:off x="274703" y="1211263"/>
            <a:ext cx="7315200" cy="4571986"/>
          </a:xfrm>
          <a:prstGeom prst="rect">
            <a:avLst/>
          </a:prstGeom>
          <a:solidFill>
            <a:schemeClr val="accent1">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9" y="1211249"/>
            <a:ext cx="7315200" cy="2743200"/>
          </a:xfrm>
          <a:noFill/>
        </p:spPr>
        <p:txBody>
          <a:bodyPr lIns="146304" tIns="91440" rIns="146304" bIns="91440" anchor="t" anchorCtr="0"/>
          <a:lstStyle>
            <a:lvl1pPr>
              <a:defRPr sz="65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40" y="3952862"/>
            <a:ext cx="7315200" cy="1830388"/>
          </a:xfrm>
          <a:noFill/>
        </p:spPr>
        <p:txBody>
          <a:bodyPr lIns="182880" tIns="146304" rIns="182880" bIns="146304">
            <a:noAutofit/>
          </a:bodyPr>
          <a:lstStyle>
            <a:lvl1pPr marL="0" indent="0">
              <a:spcBef>
                <a:spcPts val="0"/>
              </a:spcBef>
              <a:buNone/>
              <a:defRPr sz="3599"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097785" y="479425"/>
            <a:ext cx="1881491" cy="405244"/>
          </a:xfrm>
          <a:prstGeom prst="rect">
            <a:avLst/>
          </a:prstGeom>
        </p:spPr>
      </p:pic>
      <p:sp>
        <p:nvSpPr>
          <p:cNvPr id="3" name="Text Placeholder 2"/>
          <p:cNvSpPr>
            <a:spLocks noGrp="1"/>
          </p:cNvSpPr>
          <p:nvPr>
            <p:ph type="body" sz="quarter" idx="13" hasCustomPrompt="1"/>
          </p:nvPr>
        </p:nvSpPr>
        <p:spPr>
          <a:xfrm>
            <a:off x="274638" y="367605"/>
            <a:ext cx="2743200" cy="517064"/>
          </a:xfrm>
        </p:spPr>
        <p:txBody>
          <a:bodyPr/>
          <a:lstStyle>
            <a:lvl1pPr marL="0" indent="0">
              <a:buNone/>
              <a:defRPr sz="2400">
                <a:gradFill>
                  <a:gsLst>
                    <a:gs pos="5419">
                      <a:srgbClr val="FFFFFF"/>
                    </a:gs>
                    <a:gs pos="100000">
                      <a:srgbClr val="FFFFFF"/>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989694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15:clr>
            <a:srgbClr val="FBAE40"/>
          </p15:clr>
        </p15:guide>
        <p15:guide id="5" pos="7546">
          <p15:clr>
            <a:srgbClr val="C35EA4"/>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40260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84750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01541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5"/>
            <a:ext cx="10056812" cy="2751698"/>
          </a:xfrm>
          <a:noFill/>
        </p:spPr>
        <p:txBody>
          <a:bodyPr tIns="91409" bIns="91409" anchor="t" anchorCtr="0"/>
          <a:lstStyle>
            <a:lvl1pPr>
              <a:defRPr sz="7200" spc="-101"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7"/>
            <a:ext cx="10058400" cy="1829593"/>
          </a:xfrm>
          <a:noFill/>
        </p:spPr>
        <p:txBody>
          <a:bodyPr lIns="182814" tIns="146252" rIns="182814" bIns="146252">
            <a:noAutofit/>
          </a:bodyPr>
          <a:lstStyle>
            <a:lvl1pPr marL="0" indent="0">
              <a:spcBef>
                <a:spcPts val="0"/>
              </a:spcBef>
              <a:buNone/>
              <a:defRPr sz="35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37808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4476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492828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67983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887703"/>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371901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2758946"/>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31528"/>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3596957"/>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672674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546589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7"/>
            <a:ext cx="10058400" cy="1829593"/>
          </a:xfrm>
          <a:noFill/>
        </p:spPr>
        <p:txBody>
          <a:bodyPr lIns="182814" tIns="146252" rIns="182814" bIns="146252">
            <a:noAutofit/>
          </a:bodyPr>
          <a:lstStyle>
            <a:lvl1pPr marL="0" indent="0">
              <a:spcBef>
                <a:spcPts val="0"/>
              </a:spcBef>
              <a:buNone/>
              <a:defRPr sz="35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09566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3372361"/>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918010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025350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85023"/>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5861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7165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8233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1814261"/>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705495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22761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08040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01862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54592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8"/>
            <a:ext cx="6399212" cy="1830388"/>
          </a:xfrm>
          <a:noFill/>
        </p:spPr>
        <p:txBody>
          <a:bodyPr lIns="146252" tIns="109688" rIns="146252" bIns="109688">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52" tIns="91409" rIns="146252" bIns="91409" anchor="t" anchorCtr="0"/>
          <a:lstStyle>
            <a:lvl1pPr>
              <a:defRPr sz="5900" spc="-101"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064142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05042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08712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5"/>
            <a:ext cx="10056812" cy="2751698"/>
          </a:xfrm>
          <a:noFill/>
        </p:spPr>
        <p:txBody>
          <a:bodyPr tIns="91409" bIns="91409" anchor="t" anchorCtr="0"/>
          <a:lstStyle>
            <a:lvl1pPr>
              <a:defRPr sz="7200" spc="-101"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75743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9" bIns="91409" anchor="t" anchorCtr="0"/>
          <a:lstStyle>
            <a:lvl1pPr>
              <a:defRPr sz="8700" spc="-101"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9" bIns="91409" anchor="t" anchorCtr="0"/>
          <a:lstStyle>
            <a:lvl1pPr>
              <a:defRPr sz="8700" spc="-101"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9" bIns="91409" anchor="t" anchorCtr="0"/>
          <a:lstStyle>
            <a:lvl1pPr>
              <a:defRPr sz="8700" spc="-101"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6"/>
            <a:ext cx="11887200" cy="1831975"/>
          </a:xfrm>
          <a:noFill/>
        </p:spPr>
        <p:txBody>
          <a:bodyPr tIns="91409" bIns="91409" anchor="t" anchorCtr="0"/>
          <a:lstStyle>
            <a:lvl1pPr>
              <a:defRPr sz="8700" spc="-101"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176814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11887200" cy="1977402"/>
          </a:xfrm>
        </p:spPr>
        <p:txBody>
          <a:bodyPr/>
          <a:lstStyle>
            <a:lvl1pPr marL="0" indent="0">
              <a:buNone/>
              <a:defRPr>
                <a:gradFill>
                  <a:gsLst>
                    <a:gs pos="1250">
                      <a:schemeClr val="tx1"/>
                    </a:gs>
                    <a:gs pos="99000">
                      <a:schemeClr val="tx1"/>
                    </a:gs>
                  </a:gsLst>
                  <a:lin ang="5400000" scaled="0"/>
                </a:gradFill>
              </a:defRPr>
            </a:lvl1pPr>
            <a:lvl2pPr marL="0" indent="0">
              <a:buFontTx/>
              <a:buNone/>
              <a:defRPr sz="1900"/>
            </a:lvl2pPr>
            <a:lvl3pPr marL="228517" indent="0">
              <a:buNone/>
              <a:defRPr/>
            </a:lvl3pPr>
            <a:lvl4pPr marL="457033" indent="0">
              <a:buNone/>
              <a:defRPr/>
            </a:lvl4pPr>
            <a:lvl5pPr marL="68555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49"/>
            <a:ext cx="11887200" cy="206204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42" y="1212852"/>
            <a:ext cx="5486399" cy="2406750"/>
          </a:xfrm>
        </p:spPr>
        <p:txBody>
          <a:bodyPr wrap="square">
            <a:spAutoFit/>
          </a:bodyPr>
          <a:lstStyle>
            <a:lvl1pPr marL="0" indent="0">
              <a:spcBef>
                <a:spcPts val="1224"/>
              </a:spcBef>
              <a:buClr>
                <a:schemeClr val="tx1"/>
              </a:buClr>
              <a:buFont typeface="Wingdings" pitchFamily="2" charset="2"/>
              <a:buNone/>
              <a:defRPr sz="3500"/>
            </a:lvl1pPr>
            <a:lvl2pPr marL="0" indent="0">
              <a:buNone/>
              <a:defRPr sz="1900"/>
            </a:lvl2pPr>
            <a:lvl3pPr marL="231690" indent="0">
              <a:buNone/>
              <a:tabLst/>
              <a:defRPr sz="1900"/>
            </a:lvl3pPr>
            <a:lvl4pPr marL="460209" indent="0">
              <a:buNone/>
              <a:defRPr/>
            </a:lvl4pPr>
            <a:lvl5pPr marL="6855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3" y="1212852"/>
            <a:ext cx="5486399" cy="2406750"/>
          </a:xfrm>
        </p:spPr>
        <p:txBody>
          <a:bodyPr wrap="square">
            <a:spAutoFit/>
          </a:bodyPr>
          <a:lstStyle>
            <a:lvl1pPr marL="0" indent="0">
              <a:spcBef>
                <a:spcPts val="1224"/>
              </a:spcBef>
              <a:buClr>
                <a:schemeClr val="tx1"/>
              </a:buClr>
              <a:buFont typeface="Wingdings" pitchFamily="2" charset="2"/>
              <a:buNone/>
              <a:defRPr sz="3500"/>
            </a:lvl1pPr>
            <a:lvl2pPr marL="0" indent="0">
              <a:buNone/>
              <a:defRPr sz="1900"/>
            </a:lvl2pPr>
            <a:lvl3pPr marL="231690" indent="0">
              <a:buNone/>
              <a:tabLst/>
              <a:defRPr sz="1900"/>
            </a:lvl3pPr>
            <a:lvl4pPr marL="460209" indent="0">
              <a:buNone/>
              <a:defRPr/>
            </a:lvl4pPr>
            <a:lvl5pPr marL="6855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8"/>
            <a:ext cx="6399212" cy="1830388"/>
          </a:xfrm>
          <a:noFill/>
        </p:spPr>
        <p:txBody>
          <a:bodyPr lIns="146252" tIns="109688" rIns="146252" bIns="109688">
            <a:noAutofit/>
          </a:bodyPr>
          <a:lstStyle>
            <a:lvl1pPr marL="0" indent="0">
              <a:spcBef>
                <a:spcPts val="0"/>
              </a:spcBef>
              <a:buNone/>
              <a:defRPr sz="35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52" tIns="91409" rIns="146252" bIns="91409" anchor="t" anchorCtr="0"/>
          <a:lstStyle>
            <a:lvl1pPr>
              <a:defRPr sz="5900" spc="-101"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684314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42" y="1212852"/>
            <a:ext cx="5486399" cy="2491389"/>
          </a:xfrm>
        </p:spPr>
        <p:txBody>
          <a:bodyPr wrap="square">
            <a:spAutoFit/>
          </a:bodyPr>
          <a:lstStyle>
            <a:lvl1pPr marL="287235" indent="-287235">
              <a:spcBef>
                <a:spcPts val="1224"/>
              </a:spcBef>
              <a:buClr>
                <a:schemeClr val="tx1"/>
              </a:buClr>
              <a:buFont typeface="Arial" pitchFamily="34" charset="0"/>
              <a:buChar char="•"/>
              <a:defRPr sz="3500"/>
            </a:lvl1pPr>
            <a:lvl2pPr marL="530973" indent="-233111">
              <a:defRPr sz="2400"/>
            </a:lvl2pPr>
            <a:lvl3pPr marL="699332" indent="-168359">
              <a:tabLst/>
              <a:defRPr sz="1900"/>
            </a:lvl3pPr>
            <a:lvl4pPr marL="880639" indent="-181308">
              <a:defRPr/>
            </a:lvl4pPr>
            <a:lvl5pPr marL="1048996" indent="-16835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3" y="1212852"/>
            <a:ext cx="5486399" cy="2491389"/>
          </a:xfrm>
        </p:spPr>
        <p:txBody>
          <a:bodyPr wrap="square">
            <a:spAutoFit/>
          </a:bodyPr>
          <a:lstStyle>
            <a:lvl1pPr marL="287235" indent="-287235">
              <a:spcBef>
                <a:spcPts val="1224"/>
              </a:spcBef>
              <a:buClr>
                <a:schemeClr val="tx1"/>
              </a:buClr>
              <a:buFont typeface="Arial" pitchFamily="34" charset="0"/>
              <a:buChar char="•"/>
              <a:defRPr sz="3500"/>
            </a:lvl1pPr>
            <a:lvl2pPr marL="530973" indent="-233111">
              <a:defRPr sz="2400"/>
            </a:lvl2pPr>
            <a:lvl3pPr marL="699332" indent="-168359">
              <a:tabLst/>
              <a:defRPr sz="1900"/>
            </a:lvl3pPr>
            <a:lvl4pPr marL="880639" indent="-181308">
              <a:defRPr/>
            </a:lvl4pPr>
            <a:lvl5pPr marL="1048996" indent="-16835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234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3"/>
            <a:ext cx="11887200" cy="2446761"/>
          </a:xfrm>
          <a:prstGeom prst="rect">
            <a:avLst/>
          </a:prstGeom>
        </p:spPr>
        <p:txBody>
          <a:bodyPr/>
          <a:lstStyle>
            <a:lvl1pPr marL="290409" indent="-290409">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93" indent="-280886">
              <a:buClr>
                <a:schemeClr val="tx1"/>
              </a:buClr>
              <a:buSzPct val="90000"/>
              <a:buFont typeface="Arial" pitchFamily="34" charset="0"/>
              <a:buChar char="•"/>
              <a:defRPr sz="33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02" indent="-290409">
              <a:buClr>
                <a:schemeClr val="tx1"/>
              </a:buClr>
              <a:buSzPct val="90000"/>
              <a:buFont typeface="Arial" pitchFamily="34" charset="0"/>
              <a:buChar char="•"/>
              <a:defRPr sz="29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18" indent="-22851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735" indent="-228517">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8"/>
            <a:ext cx="12436476" cy="631451"/>
          </a:xfrm>
          <a:prstGeom prst="rect">
            <a:avLst/>
          </a:prstGeom>
          <a:solidFill>
            <a:srgbClr val="FFFF99"/>
          </a:solidFill>
        </p:spPr>
        <p:txBody>
          <a:bodyPr wrap="square" lIns="155401" tIns="77700" rIns="155401" bIns="77700"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18175068"/>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85426"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inAzure_rgb_Wht_S.png"/>
          <p:cNvPicPr>
            <a:picLocks noChangeAspect="1"/>
          </p:cNvPicPr>
          <p:nvPr userDrawn="1"/>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6098" y="6423310"/>
            <a:ext cx="1737341" cy="416792"/>
          </a:xfrm>
          <a:prstGeom prst="rect">
            <a:avLst/>
          </a:prstGeom>
        </p:spPr>
      </p:pic>
      <p:sp>
        <p:nvSpPr>
          <p:cNvPr id="7" name="Slide Number Placeholder 6"/>
          <p:cNvSpPr>
            <a:spLocks noGrp="1"/>
          </p:cNvSpPr>
          <p:nvPr>
            <p:ph type="sldNum" sz="quarter" idx="4"/>
          </p:nvPr>
        </p:nvSpPr>
        <p:spPr>
          <a:xfrm>
            <a:off x="8912225" y="6483350"/>
            <a:ext cx="2901950" cy="371475"/>
          </a:xfrm>
          <a:prstGeom prst="rect">
            <a:avLst/>
          </a:prstGeom>
        </p:spPr>
        <p:txBody>
          <a:bodyPr vert="horz" lIns="91432" tIns="45715" rIns="91432" bIns="45715" rtlCol="0" anchor="ctr"/>
          <a:lstStyle>
            <a:lvl1pPr algn="r">
              <a:defRPr sz="1000">
                <a:solidFill>
                  <a:schemeClr val="tx1">
                    <a:tint val="75000"/>
                  </a:schemeClr>
                </a:solidFill>
              </a:defRPr>
            </a:lvl1pPr>
          </a:lstStyle>
          <a:p>
            <a:fld id="{FFB82908-4842-4340-9D73-01C813DDC308}" type="slidenum">
              <a:rPr lang="en-US" smtClean="0"/>
              <a:pPr/>
              <a:t>‹#›</a:t>
            </a:fld>
            <a:endParaRPr lang="en-US" dirty="0"/>
          </a:p>
        </p:txBody>
      </p:sp>
    </p:spTree>
    <p:extLst>
      <p:ext uri="{BB962C8B-B14F-4D97-AF65-F5344CB8AC3E}">
        <p14:creationId xmlns:p14="http://schemas.microsoft.com/office/powerpoint/2010/main" val="190141978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Contact Pag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135201" y="5991150"/>
            <a:ext cx="11990363" cy="810478"/>
          </a:xfrm>
          <a:prstGeom prst="rect">
            <a:avLst/>
          </a:prstGeom>
          <a:noFill/>
        </p:spPr>
        <p:txBody>
          <a:bodyPr wrap="square" rtlCol="0">
            <a:spAutoFit/>
          </a:bodyPr>
          <a:lstStyle/>
          <a:p>
            <a:pPr defTabSz="932706">
              <a:lnSpc>
                <a:spcPts val="1441"/>
              </a:lnSpc>
            </a:pPr>
            <a:r>
              <a:rPr lang="en-US" sz="1088" dirty="0" smtClean="0">
                <a:solidFill>
                  <a:srgbClr val="000000">
                    <a:lumMod val="50000"/>
                    <a:lumOff val="50000"/>
                  </a:srgbClr>
                </a:solidFill>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088" dirty="0">
              <a:solidFill>
                <a:srgbClr val="000000">
                  <a:lumMod val="50000"/>
                  <a:lumOff val="50000"/>
                </a:srgbClr>
              </a:solidFill>
            </a:endParaRPr>
          </a:p>
        </p:txBody>
      </p:sp>
    </p:spTree>
    <p:extLst>
      <p:ext uri="{BB962C8B-B14F-4D97-AF65-F5344CB8AC3E}">
        <p14:creationId xmlns:p14="http://schemas.microsoft.com/office/powerpoint/2010/main" val="2521376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8"/>
            <a:ext cx="6399212" cy="1830388"/>
          </a:xfrm>
          <a:noFill/>
        </p:spPr>
        <p:txBody>
          <a:bodyPr lIns="146252" tIns="109688" rIns="146252" bIns="109688">
            <a:noAutofit/>
          </a:bodyPr>
          <a:lstStyle>
            <a:lvl1pPr marL="0" indent="0">
              <a:spcBef>
                <a:spcPts val="0"/>
              </a:spcBef>
              <a:buNone/>
              <a:defRPr sz="35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52" tIns="91409" rIns="146252" bIns="91409" anchor="t" anchorCtr="0"/>
          <a:lstStyle>
            <a:lvl1pPr>
              <a:defRPr sz="5900" spc="-101"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898338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0" y="2151537"/>
            <a:ext cx="1044579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0"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4" name="Picture 3"/>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7769724" y="5244205"/>
            <a:ext cx="4450767" cy="1541118"/>
          </a:xfrm>
          <a:prstGeom prst="rect">
            <a:avLst/>
          </a:prstGeom>
        </p:spPr>
      </p:pic>
    </p:spTree>
    <p:extLst>
      <p:ext uri="{BB962C8B-B14F-4D97-AF65-F5344CB8AC3E}">
        <p14:creationId xmlns:p14="http://schemas.microsoft.com/office/powerpoint/2010/main" val="1748396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6" name="Picture 5"/>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413026127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672" kern="1200" spc="-71" baseline="0" dirty="0">
                <a:gradFill>
                  <a:gsLst>
                    <a:gs pos="2083">
                      <a:schemeClr val="bg2"/>
                    </a:gs>
                    <a:gs pos="99000">
                      <a:schemeClr val="bg2"/>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1" y="1476622"/>
            <a:ext cx="10445796" cy="932293"/>
          </a:xfrm>
        </p:spPr>
        <p:txBody>
          <a:bodyPr wrap="square" anchor="b">
            <a:noAutofit/>
          </a:bodyPr>
          <a:lstStyle>
            <a:lvl1pPr marL="0" indent="0">
              <a:buNone/>
              <a:defRPr sz="6731" spc="-153"/>
            </a:lvl1pPr>
          </a:lstStyle>
          <a:p>
            <a:pPr lvl="0"/>
            <a:r>
              <a:rPr lang="en-US" smtClean="0"/>
              <a:t>Click to edit Master text styles</a:t>
            </a:r>
          </a:p>
        </p:txBody>
      </p:sp>
    </p:spTree>
    <p:extLst>
      <p:ext uri="{BB962C8B-B14F-4D97-AF65-F5344CB8AC3E}">
        <p14:creationId xmlns:p14="http://schemas.microsoft.com/office/powerpoint/2010/main" val="3359374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329359974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42871863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63075173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174763124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3"/>
            <a:ext cx="5504574" cy="2511229"/>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204999606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511229"/>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3"/>
            <a:ext cx="5504574" cy="2511229"/>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64095657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2398224"/>
          </a:xfrm>
        </p:spPr>
        <p:txBody>
          <a:bodyPr>
            <a:spAutoFit/>
          </a:bodyPr>
          <a:lstStyle>
            <a:lvl1pPr marL="297913" indent="-297913">
              <a:spcBef>
                <a:spcPts val="1224"/>
              </a:spcBef>
              <a:buClr>
                <a:schemeClr val="bg2"/>
              </a:buClr>
              <a:buSzPct val="100000"/>
              <a:buFont typeface="Wingdings" pitchFamily="2" charset="2"/>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531062" indent="-233149">
              <a:defRPr sz="2040"/>
            </a:lvl2pPr>
            <a:lvl3pPr marL="699447" indent="-168385">
              <a:tabLst/>
              <a:defRPr sz="2040"/>
            </a:lvl3pPr>
            <a:lvl4pPr marL="880786" indent="-181338">
              <a:defRPr/>
            </a:lvl4pPr>
            <a:lvl5pPr marL="1049171" indent="-16838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2"/>
            <a:ext cx="5504574" cy="2817808"/>
          </a:xfrm>
        </p:spPr>
        <p:txBody>
          <a:bodyPr>
            <a:spAutoFit/>
          </a:bodyPr>
          <a:lstStyle>
            <a:lvl1pPr marL="346486" indent="-346486">
              <a:spcBef>
                <a:spcPts val="1224"/>
              </a:spcBef>
              <a:buClr>
                <a:schemeClr val="bg2"/>
              </a:buClr>
              <a:buFont typeface="Arial" pitchFamily="34" charset="0"/>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647637" indent="-349724">
              <a:defRPr lang="en-US" sz="2040" kern="1200" spc="0" baseline="0" dirty="0" smtClean="0">
                <a:gradFill>
                  <a:gsLst>
                    <a:gs pos="1250">
                      <a:schemeClr val="bg2"/>
                    </a:gs>
                    <a:gs pos="100000">
                      <a:schemeClr val="bg2"/>
                    </a:gs>
                  </a:gsLst>
                  <a:lin ang="5400000" scaled="0"/>
                </a:gradFill>
                <a:latin typeface="+mn-lt"/>
                <a:ea typeface="+mn-ea"/>
                <a:cs typeface="+mn-cs"/>
              </a:defRPr>
            </a:lvl2pPr>
            <a:lvl3pPr marL="880786" indent="-349724">
              <a:defRPr lang="en-US" sz="2040" kern="1200" spc="0" baseline="0" dirty="0" smtClean="0">
                <a:gradFill>
                  <a:gsLst>
                    <a:gs pos="1250">
                      <a:schemeClr val="bg2"/>
                    </a:gs>
                    <a:gs pos="100000">
                      <a:schemeClr val="bg2"/>
                    </a:gs>
                  </a:gsLst>
                  <a:lin ang="5400000" scaled="0"/>
                </a:gradFill>
                <a:latin typeface="+mn-lt"/>
                <a:ea typeface="+mn-ea"/>
                <a:cs typeface="+mn-cs"/>
              </a:defRPr>
            </a:lvl3pPr>
            <a:lvl4pPr marL="1049171" indent="-349724">
              <a:defRPr lang="en-US" sz="2040" kern="1200" spc="0" baseline="0" dirty="0" smtClean="0">
                <a:gradFill>
                  <a:gsLst>
                    <a:gs pos="1250">
                      <a:schemeClr val="bg2"/>
                    </a:gs>
                    <a:gs pos="100000">
                      <a:schemeClr val="bg2"/>
                    </a:gs>
                  </a:gsLst>
                  <a:lin ang="5400000" scaled="0"/>
                </a:gradFill>
                <a:latin typeface="+mn-lt"/>
                <a:ea typeface="+mn-ea"/>
                <a:cs typeface="+mn-cs"/>
              </a:defRPr>
            </a:lvl4pPr>
            <a:lvl5pPr marL="1230509" indent="-349724">
              <a:defRPr lang="en-US" sz="2040" kern="1200" spc="0" baseline="0" dirty="0">
                <a:gradFill>
                  <a:gsLst>
                    <a:gs pos="1250">
                      <a:schemeClr val="bg2"/>
                    </a:gs>
                    <a:gs pos="100000">
                      <a:schemeClr val="bg2"/>
                    </a:gs>
                  </a:gsLst>
                  <a:lin ang="5400000" scaled="0"/>
                </a:gradFill>
                <a:latin typeface="+mn-lt"/>
                <a:ea typeface="+mn-ea"/>
                <a:cs typeface="+mn-cs"/>
              </a:defRPr>
            </a:lvl5pPr>
          </a:lstStyle>
          <a:p>
            <a:pPr marL="297913" marR="0" lvl="0"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913" marR="0" lvl="1"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913" marR="0" lvl="2"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913" marR="0" lvl="3"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913" marR="0" lvl="4"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321574353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8"/>
            <a:ext cx="6399212" cy="1830388"/>
          </a:xfrm>
          <a:noFill/>
        </p:spPr>
        <p:txBody>
          <a:bodyPr lIns="146252" tIns="109688" rIns="146252" bIns="109688">
            <a:noAutofit/>
          </a:bodyPr>
          <a:lstStyle>
            <a:lvl1pPr marL="0" indent="0">
              <a:spcBef>
                <a:spcPts val="0"/>
              </a:spcBef>
              <a:buNone/>
              <a:defRPr sz="35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52" tIns="91409" rIns="146252" bIns="91409" anchor="t" anchorCtr="0"/>
          <a:lstStyle>
            <a:lvl1pPr>
              <a:defRPr sz="5900" spc="-101"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344129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2"/>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27545144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38129363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42010320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2"/>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361480076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2"/>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231547956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2"/>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231807500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12441762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57052601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30665869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24543483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r="12695"/>
          <a:stretch/>
        </p:blipFill>
        <p:spPr>
          <a:xfrm>
            <a:off x="1" y="365"/>
            <a:ext cx="12436474" cy="6976403"/>
          </a:xfrm>
          <a:prstGeom prst="rect">
            <a:avLst/>
          </a:prstGeom>
        </p:spPr>
      </p:pic>
      <p:sp>
        <p:nvSpPr>
          <p:cNvPr id="8" name="Rectangle 7"/>
          <p:cNvSpPr/>
          <p:nvPr userDrawn="1"/>
        </p:nvSpPr>
        <p:spPr bwMode="gray">
          <a:xfrm>
            <a:off x="274638"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1"/>
          <p:cNvSpPr>
            <a:spLocks noGrp="1"/>
          </p:cNvSpPr>
          <p:nvPr>
            <p:ph type="title" hasCustomPrompt="1"/>
          </p:nvPr>
        </p:nvSpPr>
        <p:spPr bwMode="ltGray">
          <a:xfrm>
            <a:off x="274638" y="1211263"/>
            <a:ext cx="7315200" cy="2286680"/>
          </a:xfrm>
          <a:noFill/>
        </p:spPr>
        <p:txBody>
          <a:bodyPr lIns="146252" tIns="91409" rIns="146252" bIns="91409" anchor="t" anchorCtr="0"/>
          <a:lstStyle>
            <a:lvl1pPr>
              <a:defRPr sz="5900" spc="-101"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702" y="3497943"/>
            <a:ext cx="7315200" cy="2285320"/>
          </a:xfrm>
          <a:noFill/>
        </p:spPr>
        <p:txBody>
          <a:bodyPr lIns="146252" tIns="109688" rIns="146252" bIns="109688">
            <a:noAutofit/>
          </a:bodyPr>
          <a:lstStyle>
            <a:lvl1pPr marL="0" indent="0">
              <a:spcBef>
                <a:spcPts val="0"/>
              </a:spcBef>
              <a:buNone/>
              <a:defRPr sz="33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7337878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79" y="1385089"/>
            <a:ext cx="1137877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67"/>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21981981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704" y="6212951"/>
            <a:ext cx="2154695" cy="746083"/>
          </a:xfrm>
          <a:prstGeom prst="rect">
            <a:avLst/>
          </a:prstGeom>
          <a:noFill/>
          <a:ln>
            <a:noFill/>
          </a:ln>
        </p:spPr>
      </p:pic>
    </p:spTree>
    <p:extLst>
      <p:ext uri="{BB962C8B-B14F-4D97-AF65-F5344CB8AC3E}">
        <p14:creationId xmlns:p14="http://schemas.microsoft.com/office/powerpoint/2010/main" val="325798828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2601219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12633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8532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49" y="1476622"/>
            <a:ext cx="1137877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8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49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79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287447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2"/>
            <a:ext cx="11378776" cy="678031"/>
          </a:xfrm>
        </p:spPr>
        <p:txBody>
          <a:bodyPr/>
          <a:lstStyle>
            <a:lvl1pPr>
              <a:defRPr sz="4896"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0" y="1476621"/>
            <a:ext cx="11375536" cy="2084319"/>
          </a:xfrm>
          <a:prstGeom prst="rect">
            <a:avLst/>
          </a:prstGeom>
        </p:spPr>
        <p:txBody>
          <a:bodyPr/>
          <a:lstStyle>
            <a:lvl1pPr marL="349724" indent="-3497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160"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597"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746"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895"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10100701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 Bullets">
    <p:spTree>
      <p:nvGrpSpPr>
        <p:cNvPr id="1" name=""/>
        <p:cNvGrpSpPr/>
        <p:nvPr/>
      </p:nvGrpSpPr>
      <p:grpSpPr>
        <a:xfrm>
          <a:off x="0" y="0"/>
          <a:ext cx="0" cy="0"/>
          <a:chOff x="0" y="0"/>
          <a:chExt cx="0" cy="0"/>
        </a:xfrm>
      </p:grpSpPr>
      <p:sp>
        <p:nvSpPr>
          <p:cNvPr id="4" name="Rectangle 3"/>
          <p:cNvSpPr/>
          <p:nvPr userDrawn="1"/>
        </p:nvSpPr>
        <p:spPr bwMode="auto">
          <a:xfrm>
            <a:off x="2" y="3975034"/>
            <a:ext cx="12436475" cy="3019494"/>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7680" tIns="38840" rIns="77680" bIns="38840" anchor="ctr"/>
          <a:lstStyle/>
          <a:p>
            <a:pPr algn="ctr" defTabSz="776540">
              <a:defRPr/>
            </a:pPr>
            <a:endParaRPr lang="en-US" sz="1530" dirty="0">
              <a:gradFill>
                <a:gsLst>
                  <a:gs pos="0">
                    <a:srgbClr val="FFFFFF"/>
                  </a:gs>
                  <a:gs pos="100000">
                    <a:srgbClr val="FFFFFF"/>
                  </a:gs>
                </a:gsLst>
                <a:lin ang="5400000" scaled="0"/>
              </a:gradFill>
            </a:endParaRPr>
          </a:p>
        </p:txBody>
      </p:sp>
      <p:sp>
        <p:nvSpPr>
          <p:cNvPr id="6" name="Title 1"/>
          <p:cNvSpPr>
            <a:spLocks noGrp="1"/>
          </p:cNvSpPr>
          <p:nvPr>
            <p:ph type="title"/>
          </p:nvPr>
        </p:nvSpPr>
        <p:spPr>
          <a:xfrm>
            <a:off x="430857" y="445106"/>
            <a:ext cx="11629838" cy="494398"/>
          </a:xfrm>
        </p:spPr>
        <p:txBody>
          <a:bodyPr/>
          <a:lstStyle>
            <a:lvl1pPr algn="l" defTabSz="932271" rtl="0" eaLnBrk="1" latinLnBrk="0" hangingPunct="1">
              <a:lnSpc>
                <a:spcPct val="90000"/>
              </a:lnSpc>
              <a:spcBef>
                <a:spcPct val="0"/>
              </a:spcBef>
              <a:buNone/>
              <a:defRPr lang="en-US" sz="3569" b="0" kern="1200" cap="none" spc="0" baseline="0" dirty="0">
                <a:ln w="3175">
                  <a:noFill/>
                </a:ln>
                <a:solidFill>
                  <a:schemeClr val="tx2">
                    <a:alpha val="99000"/>
                  </a:schemeClr>
                </a:solidFill>
                <a:effectLst/>
                <a:latin typeface="Segoe UI Light" pitchFamily="34" charset="0"/>
                <a:ea typeface="+mn-ea"/>
                <a:cs typeface="Arial" charset="0"/>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430855" y="1222428"/>
            <a:ext cx="11629837" cy="2027818"/>
          </a:xfrm>
          <a:noFill/>
          <a:ln w="9525">
            <a:noFill/>
            <a:miter lim="800000"/>
            <a:headEnd/>
            <a:tailEnd/>
          </a:ln>
        </p:spPr>
        <p:txBody>
          <a:bodyPr vert="horz" wrap="square" lIns="0" tIns="0" rIns="0" bIns="0" numCol="1" anchor="t" anchorCtr="0" compatLnSpc="1">
            <a:prstTxWarp prst="textNoShape">
              <a:avLst/>
            </a:prstTxWarp>
            <a:spAutoFit/>
          </a:bodyPr>
          <a:lstStyle>
            <a:lvl1pPr marL="388397" indent="-388397">
              <a:buFont typeface="Arial" pitchFamily="34" charset="0"/>
              <a:buChar char="•"/>
              <a:defRPr lang="en-US" dirty="0" smtClean="0"/>
            </a:lvl1pPr>
            <a:lvl2pPr marL="674302" indent="-280509">
              <a:defRPr lang="en-US" baseline="0" dirty="0" smtClean="0"/>
            </a:lvl2pPr>
            <a:lvl3pPr>
              <a:defRPr lang="en-US" baseline="0" dirty="0" smtClean="0"/>
            </a:lvl3pPr>
            <a:lvl4pPr>
              <a:defRPr lang="en-US" baseline="0"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Date Placeholder 3"/>
          <p:cNvSpPr txBox="1">
            <a:spLocks/>
          </p:cNvSpPr>
          <p:nvPr userDrawn="1"/>
        </p:nvSpPr>
        <p:spPr>
          <a:xfrm>
            <a:off x="8630218" y="6651293"/>
            <a:ext cx="3311466" cy="214437"/>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18" dirty="0">
                <a:solidFill>
                  <a:srgbClr val="000000">
                    <a:lumMod val="65000"/>
                    <a:lumOff val="35000"/>
                  </a:srgbClr>
                </a:solidFill>
              </a:rPr>
              <a:t>Copyright© </a:t>
            </a:r>
            <a:r>
              <a:rPr lang="en-US" sz="918" dirty="0" smtClean="0">
                <a:solidFill>
                  <a:srgbClr val="000000">
                    <a:lumMod val="65000"/>
                    <a:lumOff val="35000"/>
                  </a:srgbClr>
                </a:solidFill>
              </a:rPr>
              <a:t>2012 </a:t>
            </a:r>
            <a:r>
              <a:rPr lang="en-US" sz="918" dirty="0">
                <a:solidFill>
                  <a:srgbClr val="000000">
                    <a:lumMod val="65000"/>
                    <a:lumOff val="35000"/>
                  </a:srgbClr>
                </a:solidFill>
              </a:rPr>
              <a:t>Microsoft Corporation</a:t>
            </a:r>
          </a:p>
        </p:txBody>
      </p:sp>
      <p:sp>
        <p:nvSpPr>
          <p:cNvPr id="10" name="Rectangle 9"/>
          <p:cNvSpPr/>
          <p:nvPr userDrawn="1"/>
        </p:nvSpPr>
        <p:spPr>
          <a:xfrm>
            <a:off x="5640062" y="6651293"/>
            <a:ext cx="1174341" cy="144069"/>
          </a:xfrm>
          <a:prstGeom prst="rect">
            <a:avLst/>
          </a:prstGeom>
        </p:spPr>
        <p:txBody>
          <a:bodyPr wrap="none" lIns="0" tIns="0" rIns="0" bIns="0" anchor="t" anchorCtr="0">
            <a:spAutoFit/>
          </a:bodyPr>
          <a:lstStyle/>
          <a:p>
            <a:pPr defTabSz="932559"/>
            <a:r>
              <a:rPr lang="en-US" sz="918" b="1" dirty="0">
                <a:solidFill>
                  <a:srgbClr val="000000">
                    <a:lumMod val="65000"/>
                    <a:lumOff val="35000"/>
                  </a:srgbClr>
                </a:solidFill>
              </a:rPr>
              <a:t>NDA Disclosure Only</a:t>
            </a:r>
          </a:p>
        </p:txBody>
      </p:sp>
    </p:spTree>
    <p:extLst>
      <p:ext uri="{BB962C8B-B14F-4D97-AF65-F5344CB8AC3E}">
        <p14:creationId xmlns:p14="http://schemas.microsoft.com/office/powerpoint/2010/main" val="379523385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623606" y="1478242"/>
            <a:ext cx="11195743" cy="2027991"/>
          </a:xfrm>
        </p:spPr>
        <p:txBody>
          <a:bodyPr>
            <a:spAutoFit/>
          </a:bodyPr>
          <a:lstStyle>
            <a:lvl1pPr>
              <a:defRPr>
                <a:latin typeface="Segoe UI"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17298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06394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6" y="6048777"/>
            <a:ext cx="1849308" cy="680256"/>
          </a:xfrm>
          <a:prstGeom prst="rect">
            <a:avLst/>
          </a:prstGeom>
        </p:spPr>
      </p:pic>
      <p:sp>
        <p:nvSpPr>
          <p:cNvPr id="12" name="Rectangle 11"/>
          <p:cNvSpPr/>
          <p:nvPr userDrawn="1"/>
        </p:nvSpPr>
        <p:spPr bwMode="gray">
          <a:xfrm>
            <a:off x="274638"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8" y="1211263"/>
            <a:ext cx="7315200" cy="2286680"/>
          </a:xfrm>
          <a:noFill/>
        </p:spPr>
        <p:txBody>
          <a:bodyPr lIns="146252" tIns="91409" rIns="146252" bIns="91409" anchor="t" anchorCtr="0"/>
          <a:lstStyle>
            <a:lvl1pPr>
              <a:defRPr sz="5900" spc="-101"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2" y="3497943"/>
            <a:ext cx="7315200" cy="2285320"/>
          </a:xfrm>
          <a:noFill/>
        </p:spPr>
        <p:txBody>
          <a:bodyPr lIns="146252" tIns="109688" rIns="146252" bIns="109688">
            <a:noAutofit/>
          </a:bodyPr>
          <a:lstStyle>
            <a:lvl1pPr marL="0" indent="0">
              <a:spcBef>
                <a:spcPts val="0"/>
              </a:spcBef>
              <a:buNone/>
              <a:defRPr sz="33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1" y="0"/>
            <a:ext cx="12436475" cy="6994525"/>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7701" tIns="38850" rIns="77701" bIns="38850" numCol="1" rtlCol="0" anchor="ctr" anchorCtr="0" compatLnSpc="1">
            <a:prstTxWarp prst="textNoShape">
              <a:avLst/>
            </a:prstTxWarp>
          </a:bodyPr>
          <a:lstStyle/>
          <a:p>
            <a:pPr algn="ctr" defTabSz="776772"/>
            <a:endParaRPr lang="en-US" sz="1938"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txBox="1">
            <a:spLocks/>
          </p:cNvSpPr>
          <p:nvPr userDrawn="1"/>
        </p:nvSpPr>
        <p:spPr>
          <a:xfrm>
            <a:off x="8630218" y="6651291"/>
            <a:ext cx="3311466" cy="214437"/>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18" dirty="0">
                <a:solidFill>
                  <a:srgbClr val="000000">
                    <a:lumMod val="65000"/>
                    <a:lumOff val="35000"/>
                  </a:srgbClr>
                </a:solidFill>
              </a:rPr>
              <a:t>Copyright© </a:t>
            </a:r>
            <a:r>
              <a:rPr lang="en-US" sz="918" dirty="0" smtClean="0">
                <a:solidFill>
                  <a:srgbClr val="000000">
                    <a:lumMod val="65000"/>
                    <a:lumOff val="35000"/>
                  </a:srgbClr>
                </a:solidFill>
              </a:rPr>
              <a:t>2012 </a:t>
            </a:r>
            <a:r>
              <a:rPr lang="en-US" sz="918" dirty="0">
                <a:solidFill>
                  <a:srgbClr val="000000">
                    <a:lumMod val="65000"/>
                    <a:lumOff val="35000"/>
                  </a:srgbClr>
                </a:solidFill>
              </a:rPr>
              <a:t>Microsoft Corporation</a:t>
            </a:r>
          </a:p>
        </p:txBody>
      </p:sp>
      <p:sp>
        <p:nvSpPr>
          <p:cNvPr id="8" name="Rectangle 7"/>
          <p:cNvSpPr/>
          <p:nvPr userDrawn="1"/>
        </p:nvSpPr>
        <p:spPr>
          <a:xfrm>
            <a:off x="5640062" y="6651291"/>
            <a:ext cx="1174341" cy="144069"/>
          </a:xfrm>
          <a:prstGeom prst="rect">
            <a:avLst/>
          </a:prstGeom>
        </p:spPr>
        <p:txBody>
          <a:bodyPr wrap="none" lIns="0" tIns="0" rIns="0" bIns="0" anchor="t" anchorCtr="0">
            <a:spAutoFit/>
          </a:bodyPr>
          <a:lstStyle/>
          <a:p>
            <a:pPr defTabSz="932559"/>
            <a:r>
              <a:rPr lang="en-US" sz="918" b="1" dirty="0">
                <a:solidFill>
                  <a:srgbClr val="000000">
                    <a:lumMod val="65000"/>
                    <a:lumOff val="35000"/>
                  </a:srgbClr>
                </a:solidFill>
              </a:rPr>
              <a:t>NDA Disclosure Only</a:t>
            </a:r>
          </a:p>
        </p:txBody>
      </p:sp>
    </p:spTree>
    <p:extLst>
      <p:ext uri="{BB962C8B-B14F-4D97-AF65-F5344CB8AC3E}">
        <p14:creationId xmlns:p14="http://schemas.microsoft.com/office/powerpoint/2010/main" val="13444612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304584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3109119" y="6606831"/>
            <a:ext cx="8550076" cy="387694"/>
          </a:xfrm>
          <a:prstGeom prst="rect">
            <a:avLst/>
          </a:prstGeom>
        </p:spPr>
        <p:txBody>
          <a:bodyPr/>
          <a:lstStyle/>
          <a:p>
            <a:pPr defTabSz="932559"/>
            <a:endParaRPr lang="en-US" dirty="0">
              <a:solidFill>
                <a:srgbClr val="000000"/>
              </a:solidFill>
            </a:endParaRPr>
          </a:p>
        </p:txBody>
      </p:sp>
      <p:sp>
        <p:nvSpPr>
          <p:cNvPr id="5" name="Slide Number Placeholder 4"/>
          <p:cNvSpPr>
            <a:spLocks noGrp="1"/>
          </p:cNvSpPr>
          <p:nvPr>
            <p:ph type="sldNum" sz="quarter" idx="12"/>
          </p:nvPr>
        </p:nvSpPr>
        <p:spPr>
          <a:xfrm>
            <a:off x="11659196" y="6607559"/>
            <a:ext cx="777278" cy="386966"/>
          </a:xfrm>
          <a:prstGeom prst="rect">
            <a:avLst/>
          </a:prstGeom>
        </p:spPr>
        <p:txBody>
          <a:bodyPr/>
          <a:lstStyle/>
          <a:p>
            <a:pPr defTabSz="932559"/>
            <a:fld id="{6A4C1A4A-E5E6-4CC1-B72C-A20A4EB3E2D2}" type="slidenum">
              <a:rPr lang="en-US" smtClean="0">
                <a:solidFill>
                  <a:srgbClr val="000000"/>
                </a:solidFill>
              </a:rPr>
              <a:pPr defTabSz="932559"/>
              <a:t>‹#›</a:t>
            </a:fld>
            <a:endParaRPr lang="en-US" dirty="0">
              <a:solidFill>
                <a:srgbClr val="000000"/>
              </a:solidFill>
            </a:endParaRPr>
          </a:p>
        </p:txBody>
      </p:sp>
      <p:sp>
        <p:nvSpPr>
          <p:cNvPr id="6" name="Text Placeholder 5"/>
          <p:cNvSpPr>
            <a:spLocks noGrp="1"/>
          </p:cNvSpPr>
          <p:nvPr>
            <p:ph type="body" sz="quarter" idx="13" hasCustomPrompt="1"/>
          </p:nvPr>
        </p:nvSpPr>
        <p:spPr>
          <a:xfrm>
            <a:off x="1" y="585023"/>
            <a:ext cx="12436475" cy="380490"/>
          </a:xfrm>
          <a:prstGeom prst="rect">
            <a:avLst/>
          </a:prstGeom>
        </p:spPr>
        <p:txBody>
          <a:bodyPr lIns="380893" tIns="53325" rIns="53325" bIns="53325">
            <a:noAutofit/>
          </a:bodyPr>
          <a:lstStyle>
            <a:lvl1pPr marL="0" indent="0">
              <a:buNone/>
              <a:defRPr sz="2856">
                <a:latin typeface="Segoe UI Light" pitchFamily="34" charset="0"/>
              </a:defRPr>
            </a:lvl1pPr>
            <a:lvl2pPr marL="287279" indent="0">
              <a:buNone/>
              <a:defRPr/>
            </a:lvl2pPr>
            <a:lvl3pPr marL="600187" indent="0">
              <a:buNone/>
              <a:defRPr/>
            </a:lvl3pPr>
            <a:lvl4pPr marL="887466" indent="0">
              <a:buNone/>
              <a:defRPr/>
            </a:lvl4pPr>
            <a:lvl5pPr marL="1127540" indent="0">
              <a:buNone/>
              <a:defRPr/>
            </a:lvl5pPr>
          </a:lstStyle>
          <a:p>
            <a:pPr lvl="0"/>
            <a:r>
              <a:rPr lang="en-US" dirty="0" smtClean="0"/>
              <a:t>Click to add subtitle</a:t>
            </a:r>
          </a:p>
        </p:txBody>
      </p:sp>
    </p:spTree>
    <p:extLst>
      <p:ext uri="{BB962C8B-B14F-4D97-AF65-F5344CB8AC3E}">
        <p14:creationId xmlns:p14="http://schemas.microsoft.com/office/powerpoint/2010/main" val="415270072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980342" y="313172"/>
            <a:ext cx="1178730" cy="779424"/>
          </a:xfrm>
          <a:prstGeom prst="rect">
            <a:avLst/>
          </a:prstGeom>
          <a:noFill/>
        </p:spPr>
        <p:txBody>
          <a:bodyPr wrap="none" lIns="182854" tIns="146283" rIns="182854" bIns="146283" rtlCol="0">
            <a:spAutoFit/>
          </a:bodyPr>
          <a:lstStyle/>
          <a:p>
            <a:pPr algn="r" defTabSz="932563">
              <a:lnSpc>
                <a:spcPct val="80000"/>
              </a:lnSpc>
              <a:spcBef>
                <a:spcPts val="600"/>
              </a:spcBef>
              <a:spcAft>
                <a:spcPts val="600"/>
              </a:spcAft>
            </a:pPr>
            <a:r>
              <a:rPr lang="en-US" sz="1049" dirty="0" smtClean="0">
                <a:gradFill>
                  <a:gsLst>
                    <a:gs pos="8609">
                      <a:srgbClr val="FFFFFF"/>
                    </a:gs>
                    <a:gs pos="100000">
                      <a:srgbClr val="FFFFFF"/>
                    </a:gs>
                  </a:gsLst>
                  <a:lin ang="5400000" scaled="0"/>
                </a:gradFill>
              </a:rPr>
              <a:t>Doug </a:t>
            </a:r>
            <a:r>
              <a:rPr lang="en-US" sz="1049" dirty="0" err="1" smtClean="0">
                <a:gradFill>
                  <a:gsLst>
                    <a:gs pos="8609">
                      <a:srgbClr val="FFFFFF"/>
                    </a:gs>
                    <a:gs pos="100000">
                      <a:srgbClr val="FFFFFF"/>
                    </a:gs>
                  </a:gsLst>
                  <a:lin ang="5400000" scaled="0"/>
                </a:gradFill>
              </a:rPr>
              <a:t>Elie</a:t>
            </a:r>
            <a:endParaRPr lang="en-US" sz="1049" dirty="0" smtClean="0">
              <a:gradFill>
                <a:gsLst>
                  <a:gs pos="8609">
                    <a:srgbClr val="FFFFFF"/>
                  </a:gs>
                  <a:gs pos="100000">
                    <a:srgbClr val="FFFFFF"/>
                  </a:gs>
                </a:gsLst>
                <a:lin ang="5400000" scaled="0"/>
              </a:gradFill>
            </a:endParaRPr>
          </a:p>
          <a:p>
            <a:pPr algn="r" defTabSz="932563">
              <a:lnSpc>
                <a:spcPct val="50000"/>
              </a:lnSpc>
              <a:spcAft>
                <a:spcPts val="600"/>
              </a:spcAft>
            </a:pPr>
            <a:r>
              <a:rPr lang="en-US" sz="1049" dirty="0" err="1" smtClean="0">
                <a:gradFill>
                  <a:gsLst>
                    <a:gs pos="8609">
                      <a:srgbClr val="FFFFFF"/>
                    </a:gs>
                    <a:gs pos="100000">
                      <a:srgbClr val="FFFFFF"/>
                    </a:gs>
                  </a:gsLst>
                  <a:lin ang="5400000" scaled="0"/>
                </a:gradFill>
              </a:rPr>
              <a:t>Seema</a:t>
            </a:r>
            <a:r>
              <a:rPr lang="en-US" sz="1049" dirty="0" smtClean="0">
                <a:gradFill>
                  <a:gsLst>
                    <a:gs pos="8609">
                      <a:srgbClr val="FFFFFF"/>
                    </a:gs>
                    <a:gs pos="100000">
                      <a:srgbClr val="FFFFFF"/>
                    </a:gs>
                  </a:gsLst>
                  <a:lin ang="5400000" scaled="0"/>
                </a:gradFill>
              </a:rPr>
              <a:t> </a:t>
            </a:r>
            <a:r>
              <a:rPr lang="en-US" sz="1049" dirty="0" err="1" smtClean="0">
                <a:gradFill>
                  <a:gsLst>
                    <a:gs pos="8609">
                      <a:srgbClr val="FFFFFF"/>
                    </a:gs>
                    <a:gs pos="100000">
                      <a:srgbClr val="FFFFFF"/>
                    </a:gs>
                  </a:gsLst>
                  <a:lin ang="5400000" scaled="0"/>
                </a:gradFill>
              </a:rPr>
              <a:t>Galish</a:t>
            </a:r>
            <a:endParaRPr lang="en-US" sz="1049" dirty="0" smtClean="0">
              <a:gradFill>
                <a:gsLst>
                  <a:gs pos="8609">
                    <a:srgbClr val="FFFFFF"/>
                  </a:gs>
                  <a:gs pos="100000">
                    <a:srgbClr val="FFFFFF"/>
                  </a:gs>
                </a:gsLst>
                <a:lin ang="5400000" scaled="0"/>
              </a:gradFill>
            </a:endParaRPr>
          </a:p>
          <a:p>
            <a:pPr algn="r" defTabSz="932563">
              <a:lnSpc>
                <a:spcPct val="80000"/>
              </a:lnSpc>
              <a:spcAft>
                <a:spcPts val="600"/>
              </a:spcAft>
            </a:pPr>
            <a:r>
              <a:rPr lang="en-US" sz="900" dirty="0" smtClean="0">
                <a:gradFill>
                  <a:gsLst>
                    <a:gs pos="8609">
                      <a:srgbClr val="FFFFFF"/>
                    </a:gs>
                    <a:gs pos="100000">
                      <a:srgbClr val="FFFFFF"/>
                    </a:gs>
                  </a:gsLst>
                  <a:lin ang="5400000" scaled="0"/>
                </a:gradFill>
              </a:rPr>
              <a:t>Group Access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White">
          <a:xfrm>
            <a:off x="487472" y="6172035"/>
            <a:ext cx="1656356" cy="35357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1136" y="296863"/>
            <a:ext cx="2743200" cy="2743200"/>
          </a:xfrm>
          <a:prstGeom prst="rect">
            <a:avLst/>
          </a:prstGeom>
        </p:spPr>
      </p:pic>
      <p:sp>
        <p:nvSpPr>
          <p:cNvPr id="5" name="Rectangle 4"/>
          <p:cNvSpPr/>
          <p:nvPr userDrawn="1"/>
        </p:nvSpPr>
        <p:spPr bwMode="auto">
          <a:xfrm>
            <a:off x="281137" y="3040063"/>
            <a:ext cx="5485266" cy="27432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t" anchorCtr="0" compatLnSpc="1">
            <a:prstTxWarp prst="textNoShape">
              <a:avLst/>
            </a:prstTxWarp>
          </a:bodyPr>
          <a:lstStyle/>
          <a:p>
            <a:pPr defTabSz="932293" fontAlgn="base">
              <a:spcBef>
                <a:spcPct val="0"/>
              </a:spcBef>
              <a:spcAft>
                <a:spcPct val="0"/>
              </a:spcAft>
            </a:pPr>
            <a:r>
              <a:rPr lang="en-US" sz="4599" dirty="0" smtClean="0">
                <a:gradFill>
                  <a:gsLst>
                    <a:gs pos="0">
                      <a:srgbClr val="FFFFFF"/>
                    </a:gs>
                    <a:gs pos="100000">
                      <a:srgbClr val="FFFFFF"/>
                    </a:gs>
                  </a:gsLst>
                  <a:lin ang="5400000" scaled="0"/>
                </a:gradFill>
                <a:latin typeface="Segoe UI Light"/>
              </a:rPr>
              <a:t>Accelerating Growth. Together.</a:t>
            </a:r>
            <a:endParaRPr lang="en-US" sz="4599" dirty="0">
              <a:gradFill>
                <a:gsLst>
                  <a:gs pos="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134703895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10058336" cy="1828800"/>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8640" y="3954465"/>
            <a:ext cx="2743199" cy="2743199"/>
          </a:xfrm>
          <a:prstGeom prst="rect">
            <a:avLst/>
          </a:prstGeom>
        </p:spPr>
      </p:pic>
    </p:spTree>
    <p:extLst>
      <p:ext uri="{BB962C8B-B14F-4D97-AF65-F5344CB8AC3E}">
        <p14:creationId xmlns:p14="http://schemas.microsoft.com/office/powerpoint/2010/main" val="3897625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48873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00"/>
                                  </p:stCondLst>
                                  <p:childTnLst>
                                    <p:animMotion origin="layout" path="M -0.0241 -7.40741E-7 L 1.27637E-6 -7.40741E-7 " pathEditMode="relative" rAng="0" ptsTypes="AA">
                                      <p:cBhvr>
                                        <p:cTn id="9" dur="500" fill="hold"/>
                                        <p:tgtEl>
                                          <p:spTgt spid="2"/>
                                        </p:tgtEl>
                                        <p:attrNameLst>
                                          <p:attrName>ppt_x</p:attrName>
                                          <p:attrName>ppt_y</p:attrName>
                                        </p:attrNameLst>
                                      </p:cBhvr>
                                      <p:rCtr x="1198" y="0"/>
                                    </p:animMotion>
                                  </p:childTnLst>
                                </p:cTn>
                              </p:par>
                              <p:par>
                                <p:cTn id="10" presetID="10" presetClass="entr" presetSubtype="0" fill="hold" grpId="0"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par>
                                <p:cTn id="13" presetID="63" presetClass="path" presetSubtype="0" decel="100000" fill="hold" grpId="1" nodeType="withEffect">
                                  <p:stCondLst>
                                    <p:cond delay="600"/>
                                  </p:stCondLst>
                                  <p:childTnLst>
                                    <p:animMotion origin="layout" path="M -0.0241 -7.40741E-7 L 1.27637E-6 -7.40741E-7 " pathEditMode="relative" rAng="0" ptsTypes="AA">
                                      <p:cBhvr>
                                        <p:cTn id="14"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31791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00"/>
                                  </p:stCondLst>
                                  <p:childTnLst>
                                    <p:animMotion origin="layout" path="M -0.0241 -7.40741E-7 L 1.27637E-6 -7.40741E-7 " pathEditMode="relative" rAng="0" ptsTypes="AA">
                                      <p:cBhvr>
                                        <p:cTn id="9" dur="500" fill="hold"/>
                                        <p:tgtEl>
                                          <p:spTgt spid="2"/>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899706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284986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67853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7"/>
            <a:ext cx="7315200" cy="2249719"/>
          </a:xfrm>
          <a:noFill/>
        </p:spPr>
        <p:txBody>
          <a:bodyPr lIns="146252" tIns="91409" rIns="146252" bIns="91409" anchor="t" anchorCtr="0"/>
          <a:lstStyle>
            <a:lvl1pPr>
              <a:defRPr sz="5900" spc="-101"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33"/>
            <a:ext cx="7315200" cy="2277387"/>
          </a:xfrm>
          <a:noFill/>
        </p:spPr>
        <p:txBody>
          <a:bodyPr lIns="146252" tIns="109688" rIns="146252" bIns="109688">
            <a:noAutofit/>
          </a:bodyPr>
          <a:lstStyle>
            <a:lvl1pPr marL="0" indent="0">
              <a:spcBef>
                <a:spcPts val="0"/>
              </a:spcBef>
              <a:buNone/>
              <a:defRPr sz="33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6" y="6048777"/>
            <a:ext cx="1849308" cy="680256"/>
          </a:xfrm>
          <a:prstGeom prst="rect">
            <a:avLst/>
          </a:prstGeom>
        </p:spPr>
      </p:pic>
    </p:spTree>
    <p:extLst>
      <p:ext uri="{BB962C8B-B14F-4D97-AF65-F5344CB8AC3E}">
        <p14:creationId xmlns:p14="http://schemas.microsoft.com/office/powerpoint/2010/main" val="2356236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13356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270312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617245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231528"/>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769704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12663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695265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432594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047336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599010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99084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6"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4" tIns="146252" rIns="182814" bIns="146252" numCol="1" spcCol="0" rtlCol="0" fromWordArt="0" anchor="t" anchorCtr="0" forceAA="0" compatLnSpc="1">
            <a:prstTxWarp prst="textNoShape">
              <a:avLst/>
            </a:prstTxWarp>
            <a:noAutofit/>
          </a:bodyPr>
          <a:lstStyle/>
          <a:p>
            <a:pPr algn="ctr" defTabSz="93213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2" y="2123899"/>
            <a:ext cx="7315200" cy="1830538"/>
          </a:xfrm>
          <a:noFill/>
        </p:spPr>
        <p:txBody>
          <a:bodyPr lIns="146252" tIns="91409" rIns="146252" bIns="91409" anchor="t" anchorCtr="0"/>
          <a:lstStyle>
            <a:lvl1pPr>
              <a:defRPr sz="5300" spc="-101"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2" y="3954445"/>
            <a:ext cx="7315200" cy="1825625"/>
          </a:xfrm>
        </p:spPr>
        <p:txBody>
          <a:bodyPr tIns="109688" bIns="109688">
            <a:noAutofit/>
          </a:bodyPr>
          <a:lstStyle>
            <a:lvl1pPr marL="0" indent="0">
              <a:spcBef>
                <a:spcPts val="0"/>
              </a:spcBef>
              <a:buNone/>
              <a:defRPr sz="33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6" y="6048777"/>
            <a:ext cx="1849308" cy="680256"/>
          </a:xfrm>
          <a:prstGeom prst="rect">
            <a:avLst/>
          </a:prstGeom>
        </p:spPr>
      </p:pic>
    </p:spTree>
    <p:extLst>
      <p:ext uri="{BB962C8B-B14F-4D97-AF65-F5344CB8AC3E}">
        <p14:creationId xmlns:p14="http://schemas.microsoft.com/office/powerpoint/2010/main" val="1689577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7559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3209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2048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879686"/>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38029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Title Slide_Option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4"/>
            <a:ext cx="11378776" cy="1195712"/>
          </a:xfrm>
        </p:spPr>
        <p:txBody>
          <a:bodyPr anchor="b" anchorCtr="0">
            <a:spAutoFit/>
          </a:bodyPr>
          <a:lstStyle>
            <a:lvl1pPr>
              <a:defRPr sz="7198" spc="-153" baseline="0">
                <a:gradFill>
                  <a:gsLst>
                    <a:gs pos="0">
                      <a:schemeClr val="tx1">
                        <a:lumMod val="0"/>
                        <a:lumOff val="100000"/>
                      </a:schemeClr>
                    </a:gs>
                    <a:gs pos="100000">
                      <a:schemeClr val="tx1">
                        <a:lumMod val="0"/>
                        <a:lumOff val="100000"/>
                      </a:schemeClr>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631470"/>
          </a:xfrm>
        </p:spPr>
        <p:txBody>
          <a:bodyPr>
            <a:spAutoFit/>
          </a:bodyPr>
          <a:lstStyle>
            <a:lvl1pPr marL="0" indent="0">
              <a:spcBef>
                <a:spcPts val="0"/>
              </a:spcBef>
              <a:buNone/>
              <a:defRPr sz="3199" spc="-71" baseline="0">
                <a:gradFill>
                  <a:gsLst>
                    <a:gs pos="0">
                      <a:schemeClr val="tx1">
                        <a:lumMod val="0"/>
                        <a:lumOff val="100000"/>
                      </a:schemeClr>
                    </a:gs>
                    <a:gs pos="100000">
                      <a:schemeClr val="tx1">
                        <a:lumMod val="0"/>
                        <a:lumOff val="100000"/>
                      </a:schemeClr>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735556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9834" tIns="279834" rIns="279834">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7"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5999"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600"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37547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1" y="-1"/>
            <a:ext cx="12436475" cy="6994525"/>
          </a:xfrm>
          <a:prstGeom prst="rect">
            <a:avLst/>
          </a:prstGeom>
          <a:gradFill flip="none" rotWithShape="1">
            <a:gsLst>
              <a:gs pos="0">
                <a:srgbClr val="000000">
                  <a:alpha val="65000"/>
                </a:srgbClr>
              </a:gs>
              <a:gs pos="24000">
                <a:srgbClr val="000000">
                  <a:alpha val="0"/>
                </a:srgbClr>
              </a:gs>
              <a:gs pos="100000">
                <a:srgbClr val="000000">
                  <a:alpha val="0"/>
                </a:srgbClr>
              </a:gs>
            </a:gsLst>
            <a:lin ang="189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smtClean="0">
              <a:gradFill>
                <a:gsLst>
                  <a:gs pos="0">
                    <a:srgbClr val="FFFFFF"/>
                  </a:gs>
                  <a:gs pos="100000">
                    <a:srgbClr val="FFFFFF"/>
                  </a:gs>
                </a:gsLst>
                <a:lin ang="5400000" scaled="0"/>
              </a:gra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21" y="6109856"/>
            <a:ext cx="1881491" cy="405244"/>
          </a:xfrm>
          <a:prstGeom prst="rect">
            <a:avLst/>
          </a:prstGeom>
        </p:spPr>
      </p:pic>
      <p:pic>
        <p:nvPicPr>
          <p:cNvPr id="5" name="Picture 4"/>
          <p:cNvPicPr>
            <a:picLocks noChangeAspect="1"/>
          </p:cNvPicPr>
          <p:nvPr userDrawn="1"/>
        </p:nvPicPr>
        <p:blipFill>
          <a:blip r:embed="rId4"/>
          <a:stretch>
            <a:fillRect/>
          </a:stretch>
        </p:blipFill>
        <p:spPr>
          <a:xfrm>
            <a:off x="466521" y="479426"/>
            <a:ext cx="8952117" cy="1286298"/>
          </a:xfrm>
          <a:prstGeom prst="rect">
            <a:avLst/>
          </a:prstGeom>
        </p:spPr>
      </p:pic>
      <p:sp>
        <p:nvSpPr>
          <p:cNvPr id="2" name="TextBox 1"/>
          <p:cNvSpPr txBox="1"/>
          <p:nvPr userDrawn="1"/>
        </p:nvSpPr>
        <p:spPr>
          <a:xfrm>
            <a:off x="2305972" y="1913341"/>
            <a:ext cx="4181273" cy="904863"/>
          </a:xfrm>
          <a:prstGeom prst="rect">
            <a:avLst/>
          </a:prstGeom>
          <a:noFill/>
        </p:spPr>
        <p:txBody>
          <a:bodyPr wrap="none" lIns="182880" tIns="146304" rIns="182880" bIns="146304" rtlCol="0">
            <a:spAutoFit/>
          </a:bodyPr>
          <a:lstStyle/>
          <a:p>
            <a:pPr defTabSz="932742">
              <a:lnSpc>
                <a:spcPct val="90000"/>
              </a:lnSpc>
              <a:spcAft>
                <a:spcPts val="600"/>
              </a:spcAft>
            </a:pPr>
            <a:r>
              <a:rPr lang="en-US" sz="4400" dirty="0" smtClean="0">
                <a:gradFill>
                  <a:gsLst>
                    <a:gs pos="3941">
                      <a:srgbClr val="969696"/>
                    </a:gs>
                    <a:gs pos="100000">
                      <a:srgbClr val="969696"/>
                    </a:gs>
                  </a:gsLst>
                  <a:lin ang="5400000" scaled="0"/>
                </a:gradFill>
                <a:latin typeface="Segoe UI Light"/>
              </a:rPr>
              <a:t>22–24 July 2013</a:t>
            </a:r>
          </a:p>
        </p:txBody>
      </p:sp>
    </p:spTree>
    <p:extLst>
      <p:ext uri="{BB962C8B-B14F-4D97-AF65-F5344CB8AC3E}">
        <p14:creationId xmlns:p14="http://schemas.microsoft.com/office/powerpoint/2010/main" val="168376203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
        <p:nvSpPr>
          <p:cNvPr id="6" name="Text Placeholder 5"/>
          <p:cNvSpPr>
            <a:spLocks noGrp="1"/>
          </p:cNvSpPr>
          <p:nvPr>
            <p:ph type="body" sz="quarter" idx="13" hasCustomPrompt="1"/>
          </p:nvPr>
        </p:nvSpPr>
        <p:spPr>
          <a:xfrm>
            <a:off x="9418638" y="355586"/>
            <a:ext cx="2743200" cy="516869"/>
          </a:xfrm>
        </p:spPr>
        <p:txBody>
          <a:bodyPr/>
          <a:lstStyle>
            <a:lvl1pPr marL="0" indent="0" algn="r">
              <a:buNone/>
              <a:defRPr sz="2400"/>
            </a:lvl1pPr>
          </a:lstStyle>
          <a:p>
            <a:pPr lvl="0"/>
            <a:r>
              <a:rPr lang="en-US" dirty="0" smtClean="0"/>
              <a:t>Session Code</a:t>
            </a:r>
            <a:endParaRPr lang="en-US" dirty="0"/>
          </a:p>
        </p:txBody>
      </p:sp>
    </p:spTree>
    <p:extLst>
      <p:ext uri="{BB962C8B-B14F-4D97-AF65-F5344CB8AC3E}">
        <p14:creationId xmlns:p14="http://schemas.microsoft.com/office/powerpoint/2010/main" val="3620390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10058336"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40" y="480502"/>
            <a:ext cx="2557742" cy="547905"/>
          </a:xfrm>
          <a:prstGeom prst="rect">
            <a:avLst/>
          </a:prstGeom>
        </p:spPr>
      </p:pic>
      <p:sp>
        <p:nvSpPr>
          <p:cNvPr id="3" name="Text Placeholder 2"/>
          <p:cNvSpPr>
            <a:spLocks noGrp="1"/>
          </p:cNvSpPr>
          <p:nvPr>
            <p:ph type="body" sz="quarter" idx="13" hasCustomPrompt="1"/>
          </p:nvPr>
        </p:nvSpPr>
        <p:spPr>
          <a:xfrm>
            <a:off x="9418638" y="363975"/>
            <a:ext cx="2743200" cy="517065"/>
          </a:xfrm>
        </p:spPr>
        <p:txBody>
          <a:bodyPr/>
          <a:lstStyle>
            <a:lvl1pPr marL="0" indent="0" algn="r">
              <a:buNone/>
              <a:defRPr sz="2400"/>
            </a:lvl1pPr>
          </a:lstStyle>
          <a:p>
            <a:pPr lvl="0"/>
            <a:r>
              <a:rPr lang="en-US" dirty="0" smtClean="0"/>
              <a:t>Session Code</a:t>
            </a:r>
            <a:endParaRPr lang="en-US" dirty="0"/>
          </a:p>
        </p:txBody>
      </p:sp>
    </p:spTree>
    <p:extLst>
      <p:ext uri="{BB962C8B-B14F-4D97-AF65-F5344CB8AC3E}">
        <p14:creationId xmlns:p14="http://schemas.microsoft.com/office/powerpoint/2010/main" val="542646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theme" Target="../theme/theme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3.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7"/>
            <a:ext cx="11889564" cy="917575"/>
          </a:xfrm>
          <a:prstGeom prst="rect">
            <a:avLst/>
          </a:prstGeom>
        </p:spPr>
        <p:txBody>
          <a:bodyPr vert="horz" wrap="square" lIns="146252" tIns="91409" rIns="146252" bIns="91409"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3"/>
            <a:ext cx="11887197" cy="2062040"/>
          </a:xfrm>
          <a:prstGeom prst="rect">
            <a:avLst/>
          </a:prstGeom>
        </p:spPr>
        <p:txBody>
          <a:bodyPr vert="horz" wrap="square" lIns="146252" tIns="91409" rIns="146252" bIns="91409"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83" r:id="rId2"/>
    <p:sldLayoutId id="2147484196" r:id="rId3"/>
    <p:sldLayoutId id="2147484197" r:id="rId4"/>
    <p:sldLayoutId id="2147484198" r:id="rId5"/>
    <p:sldLayoutId id="2147484394" r:id="rId6"/>
    <p:sldLayoutId id="2147484162" r:id="rId7"/>
    <p:sldLayoutId id="2147484220" r:id="rId8"/>
    <p:sldLayoutId id="2147484191" r:id="rId9"/>
    <p:sldLayoutId id="2147484203" r:id="rId10"/>
    <p:sldLayoutId id="2147484193" r:id="rId11"/>
    <p:sldLayoutId id="2147484207" r:id="rId12"/>
    <p:sldLayoutId id="2147484105" r:id="rId13"/>
    <p:sldLayoutId id="2147484184" r:id="rId14"/>
    <p:sldLayoutId id="2147484182" r:id="rId15"/>
    <p:sldLayoutId id="2147484214" r:id="rId16"/>
    <p:sldLayoutId id="2147484215" r:id="rId17"/>
    <p:sldLayoutId id="2147484216" r:id="rId18"/>
    <p:sldLayoutId id="2147484185" r:id="rId19"/>
    <p:sldLayoutId id="2147484217" r:id="rId20"/>
    <p:sldLayoutId id="2147484218" r:id="rId21"/>
    <p:sldLayoutId id="2147484219" r:id="rId22"/>
    <p:sldLayoutId id="2147484130" r:id="rId23"/>
    <p:sldLayoutId id="2147484101" r:id="rId24"/>
    <p:sldLayoutId id="2147484102" r:id="rId25"/>
    <p:sldLayoutId id="2147484195" r:id="rId26"/>
    <p:sldLayoutId id="2147484098" r:id="rId27"/>
    <p:sldLayoutId id="2147484086" r:id="rId28"/>
    <p:sldLayoutId id="2147484100" r:id="rId29"/>
    <p:sldLayoutId id="2147484089" r:id="rId30"/>
    <p:sldLayoutId id="2147484092" r:id="rId31"/>
    <p:sldLayoutId id="2147484093" r:id="rId32"/>
    <p:sldLayoutId id="2147484127" r:id="rId33"/>
    <p:sldLayoutId id="2147484128" r:id="rId34"/>
    <p:sldLayoutId id="2147484129" r:id="rId35"/>
    <p:sldLayoutId id="2147484194" r:id="rId36"/>
    <p:sldLayoutId id="2147484096" r:id="rId37"/>
    <p:sldLayoutId id="2147484251" r:id="rId38"/>
    <p:sldLayoutId id="2147484393" r:id="rId39"/>
  </p:sldLayoutIdLst>
  <p:transition>
    <p:fade/>
  </p:transition>
  <p:timing>
    <p:tnLst>
      <p:par>
        <p:cTn id="1" dur="indefinite" restart="never" nodeType="tmRoot"/>
      </p:par>
    </p:tnLst>
  </p:timing>
  <p:hf hdr="0" ftr="0" dt="0"/>
  <p:txStyles>
    <p:titleStyle>
      <a:lvl1pPr algn="l" defTabSz="93240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76" marR="0" indent="-342776" algn="l" defTabSz="93240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3989" marR="0" indent="-241212" algn="l" defTabSz="93240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11" marR="0" indent="-228517" algn="l" defTabSz="932404"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3pPr>
      <a:lvl4pPr marL="1028327" marR="0" indent="-228517" algn="l" defTabSz="93240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845" marR="0" indent="-228517" algn="l" defTabSz="93240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110" indent="-233101" algn="l" defTabSz="93240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30314" indent="-233101" algn="l" defTabSz="93240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6516" indent="-233101" algn="l" defTabSz="93240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62720" indent="-233101" algn="l" defTabSz="93240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5141687"/>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 id="2147484410" r:id="rId15"/>
    <p:sldLayoutId id="2147484411" r:id="rId16"/>
    <p:sldLayoutId id="2147484412" r:id="rId17"/>
    <p:sldLayoutId id="2147484413" r:id="rId18"/>
    <p:sldLayoutId id="2147484414" r:id="rId19"/>
    <p:sldLayoutId id="2147484415" r:id="rId20"/>
    <p:sldLayoutId id="2147484416" r:id="rId21"/>
    <p:sldLayoutId id="2147484417" r:id="rId22"/>
    <p:sldLayoutId id="2147484418" r:id="rId23"/>
    <p:sldLayoutId id="2147484419" r:id="rId24"/>
    <p:sldLayoutId id="2147484420" r:id="rId25"/>
    <p:sldLayoutId id="2147484421" r:id="rId26"/>
    <p:sldLayoutId id="2147484422" r:id="rId27"/>
    <p:sldLayoutId id="2147484423" r:id="rId28"/>
    <p:sldLayoutId id="2147484424" r:id="rId29"/>
    <p:sldLayoutId id="2147484425" r:id="rId30"/>
    <p:sldLayoutId id="2147484426" r:id="rId31"/>
    <p:sldLayoutId id="2147484427" r:id="rId32"/>
    <p:sldLayoutId id="2147484428" r:id="rId33"/>
  </p:sldLayoutIdLst>
  <p:transition>
    <p:fade/>
  </p:transition>
  <p:timing>
    <p:tnLst>
      <p:par>
        <p:cTn id="1" dur="indefinite" restart="never" nodeType="tmRoot"/>
      </p:par>
    </p:tnLst>
  </p:timing>
  <p:hf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1950651"/>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441" r:id="rId12"/>
    <p:sldLayoutId id="2147484442" r:id="rId13"/>
    <p:sldLayoutId id="2147484443" r:id="rId14"/>
    <p:sldLayoutId id="2147484444" r:id="rId15"/>
    <p:sldLayoutId id="2147484445" r:id="rId16"/>
    <p:sldLayoutId id="2147484446" r:id="rId17"/>
    <p:sldLayoutId id="2147484447" r:id="rId18"/>
    <p:sldLayoutId id="2147484448" r:id="rId19"/>
    <p:sldLayoutId id="2147484449" r:id="rId20"/>
    <p:sldLayoutId id="2147484450" r:id="rId21"/>
    <p:sldLayoutId id="2147484451" r:id="rId22"/>
    <p:sldLayoutId id="2147484452" r:id="rId23"/>
    <p:sldLayoutId id="2147484453"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4000073"/>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 id="2147484472" r:id="rId17"/>
    <p:sldLayoutId id="2147484473" r:id="rId18"/>
    <p:sldLayoutId id="2147484474" r:id="rId19"/>
    <p:sldLayoutId id="2147484475" r:id="rId20"/>
    <p:sldLayoutId id="2147484476" r:id="rId21"/>
    <p:sldLayoutId id="2147484477" r:id="rId22"/>
    <p:sldLayoutId id="2147484478" r:id="rId23"/>
    <p:sldLayoutId id="2147484479" r:id="rId24"/>
    <p:sldLayoutId id="2147484480" r:id="rId25"/>
    <p:sldLayoutId id="2147484481"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6954832"/>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 id="2147484512" r:id="rId18"/>
    <p:sldLayoutId id="2147484513" r:id="rId19"/>
    <p:sldLayoutId id="2147484514" r:id="rId20"/>
    <p:sldLayoutId id="2147484515" r:id="rId21"/>
    <p:sldLayoutId id="2147484516" r:id="rId22"/>
    <p:sldLayoutId id="2147484517" r:id="rId23"/>
    <p:sldLayoutId id="2147484518" r:id="rId24"/>
    <p:sldLayoutId id="2147484519" r:id="rId25"/>
    <p:sldLayoutId id="2147484520" r:id="rId2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ags" Target="../tags/tag7.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8.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ags" Target="../tags/tag9.xml"/><Relationship Id="rId5" Type="http://schemas.openxmlformats.org/officeDocument/2006/relationships/image" Target="../media/image46.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9.png"/><Relationship Id="rId2" Type="http://schemas.openxmlformats.org/officeDocument/2006/relationships/slideLayout" Target="../slideLayouts/slideLayout31.xml"/><Relationship Id="rId1" Type="http://schemas.openxmlformats.org/officeDocument/2006/relationships/tags" Target="../tags/tag10.xml"/><Relationship Id="rId6"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2.xml"/><Relationship Id="rId1" Type="http://schemas.openxmlformats.org/officeDocument/2006/relationships/tags" Target="../tags/tag11.xml"/><Relationship Id="rId6" Type="http://schemas.microsoft.com/office/2007/relationships/hdphoto" Target="../media/hdphoto4.wdp"/><Relationship Id="rId5" Type="http://schemas.openxmlformats.org/officeDocument/2006/relationships/image" Target="../media/image39.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3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image" Target="../media/image23.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31.xml"/><Relationship Id="rId7" Type="http://schemas.openxmlformats.org/officeDocument/2006/relationships/image" Target="../media/image3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ags" Target="../tags/tag4.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5.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6.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57563" y="4375156"/>
            <a:ext cx="6399213" cy="1830388"/>
          </a:xfrm>
        </p:spPr>
        <p:txBody>
          <a:bodyPr/>
          <a:lstStyle/>
          <a:p>
            <a:r>
              <a:rPr lang="en-US" dirty="0" smtClean="0"/>
              <a:t>Cameron Evans, MBA</a:t>
            </a:r>
          </a:p>
          <a:p>
            <a:r>
              <a:rPr lang="en-US" dirty="0" smtClean="0"/>
              <a:t>Chief Technology Officer</a:t>
            </a:r>
          </a:p>
          <a:p>
            <a:r>
              <a:rPr lang="en-US" dirty="0" smtClean="0"/>
              <a:t>Microsoft Education</a:t>
            </a:r>
            <a:endParaRPr lang="en-US" dirty="0"/>
          </a:p>
        </p:txBody>
      </p:sp>
      <p:sp>
        <p:nvSpPr>
          <p:cNvPr id="4" name="Title 3"/>
          <p:cNvSpPr>
            <a:spLocks noGrp="1"/>
          </p:cNvSpPr>
          <p:nvPr>
            <p:ph type="title"/>
          </p:nvPr>
        </p:nvSpPr>
        <p:spPr>
          <a:xfrm>
            <a:off x="357563" y="2083831"/>
            <a:ext cx="11982887" cy="1828800"/>
          </a:xfrm>
        </p:spPr>
        <p:txBody>
          <a:bodyPr/>
          <a:lstStyle/>
          <a:p>
            <a:r>
              <a:rPr lang="en-US" dirty="0" smtClean="0"/>
              <a:t>Four Reasons You Should Never Buy BI/Analytic Solutions</a:t>
            </a:r>
            <a:endParaRPr lang="en-US" dirty="0"/>
          </a:p>
        </p:txBody>
      </p:sp>
      <p:pic>
        <p:nvPicPr>
          <p:cNvPr id="2" name="Picture 1"/>
          <p:cNvPicPr>
            <a:picLocks noChangeAspect="1"/>
          </p:cNvPicPr>
          <p:nvPr/>
        </p:nvPicPr>
        <p:blipFill>
          <a:blip r:embed="rId3"/>
          <a:stretch>
            <a:fillRect/>
          </a:stretch>
        </p:blipFill>
        <p:spPr>
          <a:xfrm>
            <a:off x="9464318" y="5290350"/>
            <a:ext cx="2353260" cy="896190"/>
          </a:xfrm>
          <a:prstGeom prst="rect">
            <a:avLst/>
          </a:prstGeom>
        </p:spPr>
      </p:pic>
      <p:sp>
        <p:nvSpPr>
          <p:cNvPr id="3" name="TextBox 2"/>
          <p:cNvSpPr txBox="1"/>
          <p:nvPr/>
        </p:nvSpPr>
        <p:spPr>
          <a:xfrm>
            <a:off x="9778482" y="5872608"/>
            <a:ext cx="22213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#MSFTEDU13</a:t>
            </a:r>
          </a:p>
        </p:txBody>
      </p:sp>
    </p:spTree>
    <p:extLst>
      <p:ext uri="{BB962C8B-B14F-4D97-AF65-F5344CB8AC3E}">
        <p14:creationId xmlns:p14="http://schemas.microsoft.com/office/powerpoint/2010/main" val="26061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Search and find internal &amp; external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Merge and combine data</a:t>
            </a:r>
            <a:r>
              <a:rPr lang="en-US" sz="1600" dirty="0">
                <a:ln>
                  <a:solidFill>
                    <a:srgbClr val="FFFFFF">
                      <a:alpha val="0"/>
                    </a:srgbClr>
                  </a:solidFill>
                </a:ln>
                <a:solidFill>
                  <a:srgbClr val="505050"/>
                </a:solidFill>
                <a:ea typeface="Segoe UI" pitchFamily="34" charset="0"/>
                <a:cs typeface="Segoe UI" pitchFamily="34" charset="0"/>
              </a:rPr>
              <a:t> </a:t>
            </a:r>
            <a:r>
              <a:rPr lang="en-US" sz="1600" dirty="0" smtClean="0">
                <a:ln>
                  <a:solidFill>
                    <a:srgbClr val="FFFFFF">
                      <a:alpha val="0"/>
                    </a:srgbClr>
                  </a:solidFill>
                </a:ln>
                <a:solidFill>
                  <a:srgbClr val="505050"/>
                </a:solidFill>
                <a:ea typeface="Segoe UI" pitchFamily="34" charset="0"/>
                <a:cs typeface="Segoe UI" pitchFamily="34" charset="0"/>
              </a:rPr>
              <a:t>from multiple sources</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Lightning fast analytics with xVelocity in-memory technology </a:t>
            </a:r>
          </a:p>
          <a:p>
            <a:pPr defTabSz="932133" fontAlgn="base">
              <a:spcAft>
                <a:spcPts val="1200"/>
              </a:spcAft>
            </a:pPr>
            <a:r>
              <a:rPr lang="en-US" sz="1600" dirty="0">
                <a:ln>
                  <a:solidFill>
                    <a:srgbClr val="FFFFFF">
                      <a:alpha val="0"/>
                    </a:srgbClr>
                  </a:solidFill>
                </a:ln>
                <a:solidFill>
                  <a:srgbClr val="505050"/>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Explore data in new ways to discover hidden insights </a:t>
            </a:r>
            <a:endParaRPr lang="en-US" sz="1600" dirty="0">
              <a:ln>
                <a:solidFill>
                  <a:srgbClr val="FFFFFF">
                    <a:alpha val="0"/>
                  </a:srgbClr>
                </a:solidFill>
              </a:ln>
              <a:solidFill>
                <a:srgbClr val="505050"/>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chemeClr val="tx1">
                      <a:alpha val="0"/>
                    </a:schemeClr>
                  </a:solidFill>
                </a:ln>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Map – formerly project “</a:t>
            </a:r>
            <a:r>
              <a:rPr lang="en-US" sz="2200" dirty="0" err="1" smtClean="0">
                <a:ln>
                  <a:solidFill>
                    <a:srgbClr val="FFFFFF">
                      <a:alpha val="0"/>
                    </a:srgbClr>
                  </a:solidFill>
                </a:ln>
                <a:solidFill>
                  <a:srgbClr val="FFFFFF"/>
                </a:solidFill>
              </a:rPr>
              <a:t>Geoflow</a:t>
            </a:r>
            <a:r>
              <a:rPr lang="en-US" sz="2200" dirty="0" smtClean="0">
                <a:ln>
                  <a:solidFill>
                    <a:srgbClr val="FFFFFF">
                      <a:alpha val="0"/>
                    </a:srgbClr>
                  </a:solidFill>
                </a:ln>
                <a:solidFill>
                  <a:srgbClr val="FFFFFF"/>
                </a:solidFill>
              </a:rPr>
              <a:t>”</a:t>
            </a:r>
            <a:endParaRPr lang="en-US" sz="2200" dirty="0">
              <a:ln>
                <a:solidFill>
                  <a:srgbClr val="FFFFFF">
                    <a:alpha val="0"/>
                  </a:srgbClr>
                </a:solidFill>
              </a:ln>
              <a:solidFill>
                <a:srgbClr val="FFFFFF"/>
              </a:solidFill>
            </a:endParaRPr>
          </a:p>
        </p:txBody>
      </p:sp>
      <p:sp>
        <p:nvSpPr>
          <p:cNvPr id="20" name="Rectangle 19"/>
          <p:cNvSpPr/>
          <p:nvPr/>
        </p:nvSpPr>
        <p:spPr bwMode="auto">
          <a:xfrm>
            <a:off x="457202" y="1190516"/>
            <a:ext cx="5159802" cy="3620733"/>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245" y="1826640"/>
            <a:ext cx="6113870" cy="4639899"/>
          </a:xfrm>
          <a:prstGeom prst="rect">
            <a:avLst/>
          </a:prstGeom>
        </p:spPr>
      </p:pic>
    </p:spTree>
    <p:extLst>
      <p:ext uri="{BB962C8B-B14F-4D97-AF65-F5344CB8AC3E}">
        <p14:creationId xmlns:p14="http://schemas.microsoft.com/office/powerpoint/2010/main" val="36920403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lstStyle/>
          <a:p>
            <a:r>
              <a:rPr lang="en-US" dirty="0" smtClean="0"/>
              <a:t>Demo – </a:t>
            </a:r>
            <a:br>
              <a:rPr lang="en-US" dirty="0" smtClean="0"/>
            </a:br>
            <a:r>
              <a:rPr lang="en-US" dirty="0" smtClean="0"/>
              <a:t>Self-Service BI in Excel</a:t>
            </a:r>
            <a:endParaRPr lang="en-US" dirty="0"/>
          </a:p>
        </p:txBody>
      </p:sp>
    </p:spTree>
    <p:extLst>
      <p:ext uri="{BB962C8B-B14F-4D97-AF65-F5344CB8AC3E}">
        <p14:creationId xmlns:p14="http://schemas.microsoft.com/office/powerpoint/2010/main" val="98105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Shared insight is the intersection of innovation</a:t>
            </a:r>
            <a:endParaRPr lang="en-US" dirty="0"/>
          </a:p>
        </p:txBody>
      </p:sp>
      <p:sp>
        <p:nvSpPr>
          <p:cNvPr id="6" name="Text Placeholder 5"/>
          <p:cNvSpPr>
            <a:spLocks noGrp="1"/>
          </p:cNvSpPr>
          <p:nvPr>
            <p:ph type="body" sz="quarter" idx="12"/>
          </p:nvPr>
        </p:nvSpPr>
        <p:spPr/>
        <p:txBody>
          <a:bodyPr/>
          <a:lstStyle/>
          <a:p>
            <a:r>
              <a:rPr lang="en-US" dirty="0" smtClean="0"/>
              <a:t>Reason #3</a:t>
            </a:r>
            <a:endParaRPr lang="en-US" dirty="0"/>
          </a:p>
        </p:txBody>
      </p:sp>
      <p:sp>
        <p:nvSpPr>
          <p:cNvPr id="7" name="Text Placeholder 6"/>
          <p:cNvSpPr>
            <a:spLocks noGrp="1"/>
          </p:cNvSpPr>
          <p:nvPr>
            <p:ph type="body" sz="quarter" idx="13"/>
          </p:nvPr>
        </p:nvSpPr>
        <p:spPr/>
        <p:txBody>
          <a:bodyPr/>
          <a:lstStyle/>
          <a:p>
            <a:endParaRPr lang="en-US"/>
          </a:p>
        </p:txBody>
      </p:sp>
      <p:pic>
        <p:nvPicPr>
          <p:cNvPr id="8" name="Picture 7"/>
          <p:cNvPicPr>
            <a:picLocks noChangeAspect="1"/>
          </p:cNvPicPr>
          <p:nvPr/>
        </p:nvPicPr>
        <p:blipFill>
          <a:blip r:embed="rId3"/>
          <a:stretch>
            <a:fillRect/>
          </a:stretch>
        </p:blipFill>
        <p:spPr>
          <a:xfrm>
            <a:off x="5761038" y="4868055"/>
            <a:ext cx="1828800" cy="872536"/>
          </a:xfrm>
          <a:prstGeom prst="rect">
            <a:avLst/>
          </a:prstGeom>
        </p:spPr>
      </p:pic>
    </p:spTree>
    <p:extLst>
      <p:ext uri="{BB962C8B-B14F-4D97-AF65-F5344CB8AC3E}">
        <p14:creationId xmlns:p14="http://schemas.microsoft.com/office/powerpoint/2010/main" val="3465797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7"/>
            <a:ext cx="12037564" cy="917575"/>
          </a:xfrm>
        </p:spPr>
        <p:txBody>
          <a:bodyPr/>
          <a:lstStyle/>
          <a:p>
            <a:r>
              <a:rPr lang="en-US" sz="4800" dirty="0" smtClean="0"/>
              <a:t>Collaborate and Stay Connected with Office 365</a:t>
            </a:r>
            <a:endParaRPr lang="en-US" sz="4800" dirty="0"/>
          </a:p>
        </p:txBody>
      </p:sp>
      <p:sp>
        <p:nvSpPr>
          <p:cNvPr id="8" name="Rectangle 7"/>
          <p:cNvSpPr/>
          <p:nvPr/>
        </p:nvSpPr>
        <p:spPr bwMode="auto">
          <a:xfrm>
            <a:off x="457202" y="1336675"/>
            <a:ext cx="1828800" cy="1664208"/>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Share Data</a:t>
            </a:r>
            <a:r>
              <a:rPr lang="en-US" sz="2000" dirty="0">
                <a:ln>
                  <a:solidFill>
                    <a:srgbClr val="FFFFFF">
                      <a:alpha val="0"/>
                    </a:srgbClr>
                  </a:solidFill>
                </a:ln>
                <a:solidFill>
                  <a:srgbClr val="FFFFFF"/>
                </a:solidFill>
                <a:ea typeface="Segoe UI" pitchFamily="34" charset="0"/>
                <a:cs typeface="Segoe UI" pitchFamily="34" charset="0"/>
              </a:rPr>
              <a:t> &amp;</a:t>
            </a:r>
            <a:r>
              <a:rPr lang="en-US" sz="2000" dirty="0" smtClean="0">
                <a:ln>
                  <a:solidFill>
                    <a:srgbClr val="FFFFFF">
                      <a:alpha val="0"/>
                    </a:srgbClr>
                  </a:solidFill>
                </a:ln>
                <a:solidFill>
                  <a:srgbClr val="FFFFFF"/>
                </a:solidFill>
                <a:ea typeface="Segoe UI" pitchFamily="34" charset="0"/>
                <a:cs typeface="Segoe UI" pitchFamily="34" charset="0"/>
              </a:rPr>
              <a:t> Insights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6646" y="3089212"/>
            <a:ext cx="1920240" cy="1664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Ask Questions &amp; Get Answers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6647" y="4841749"/>
            <a:ext cx="1920240" cy="1664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Mobile Access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Easily setup powerful BI sites</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Share live reports with data refresh from on-</a:t>
            </a:r>
            <a:r>
              <a:rPr lang="en-US" sz="1600" dirty="0" err="1" smtClean="0">
                <a:ln>
                  <a:solidFill>
                    <a:srgbClr val="FFFFFF">
                      <a:alpha val="0"/>
                    </a:srgbClr>
                  </a:solidFill>
                </a:ln>
                <a:solidFill>
                  <a:srgbClr val="505050"/>
                </a:solidFill>
                <a:ea typeface="Segoe UI" pitchFamily="34" charset="0"/>
                <a:cs typeface="Segoe UI" pitchFamily="34" charset="0"/>
              </a:rPr>
              <a:t>prem</a:t>
            </a:r>
            <a:r>
              <a:rPr lang="en-US" sz="1600" dirty="0" smtClean="0">
                <a:ln>
                  <a:solidFill>
                    <a:srgbClr val="FFFFFF">
                      <a:alpha val="0"/>
                    </a:srgbClr>
                  </a:solidFill>
                </a:ln>
                <a:solidFill>
                  <a:srgbClr val="505050"/>
                </a:solidFill>
                <a:ea typeface="Segoe UI" pitchFamily="34" charset="0"/>
                <a:cs typeface="Segoe UI" pitchFamily="34" charset="0"/>
              </a:rPr>
              <a:t> sources</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Manage and share data sets and monitor usage</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Ask questions in the natural language speech bubble</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Get back answers as the system generates data visualizations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View Power View reports on any device with HTML5 support</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Discover and explore all your favorite reports with the mobile BI app</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BI Site in Office 365</a:t>
            </a:r>
            <a:endParaRPr lang="en-US" sz="2200" dirty="0">
              <a:ln>
                <a:solidFill>
                  <a:srgbClr val="FFFFFF">
                    <a:alpha val="0"/>
                  </a:srgbClr>
                </a:solidFill>
              </a:ln>
              <a:solidFill>
                <a:srgbClr val="FFFFFF"/>
              </a:solidFill>
            </a:endParaRPr>
          </a:p>
        </p:txBody>
      </p:sp>
      <p:sp>
        <p:nvSpPr>
          <p:cNvPr id="21" name="Rounded Rectangle 50"/>
          <p:cNvSpPr/>
          <p:nvPr/>
        </p:nvSpPr>
        <p:spPr>
          <a:xfrm>
            <a:off x="-2231479" y="874981"/>
            <a:ext cx="568653" cy="564843"/>
          </a:xfrm>
          <a:custGeom>
            <a:avLst/>
            <a:gdLst>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 name="connsiteX0" fmla="*/ 510877 w 2441575"/>
              <a:gd name="connsiteY0" fmla="*/ 1703889 h 2425213"/>
              <a:gd name="connsiteX1" fmla="*/ 600865 w 2441575"/>
              <a:gd name="connsiteY1" fmla="*/ 1703889 h 2425213"/>
              <a:gd name="connsiteX2" fmla="*/ 600865 w 2441575"/>
              <a:gd name="connsiteY2" fmla="*/ 2051230 h 2425213"/>
              <a:gd name="connsiteX3" fmla="*/ 626263 w 2441575"/>
              <a:gd name="connsiteY3" fmla="*/ 2076628 h 2425213"/>
              <a:gd name="connsiteX4" fmla="*/ 1527175 w 2441575"/>
              <a:gd name="connsiteY4" fmla="*/ 2076628 h 2425213"/>
              <a:gd name="connsiteX5" fmla="*/ 1527175 w 2441575"/>
              <a:gd name="connsiteY5" fmla="*/ 2170632 h 2425213"/>
              <a:gd name="connsiteX6" fmla="*/ 620561 w 2441575"/>
              <a:gd name="connsiteY6" fmla="*/ 2170632 h 2425213"/>
              <a:gd name="connsiteX7" fmla="*/ 510877 w 2441575"/>
              <a:gd name="connsiteY7" fmla="*/ 2060948 h 2425213"/>
              <a:gd name="connsiteX8" fmla="*/ 510877 w 2441575"/>
              <a:gd name="connsiteY8" fmla="*/ 1703889 h 2425213"/>
              <a:gd name="connsiteX9" fmla="*/ 2003425 w 2441575"/>
              <a:gd name="connsiteY9" fmla="*/ 1257587 h 2425213"/>
              <a:gd name="connsiteX10" fmla="*/ 1725649 w 2441575"/>
              <a:gd name="connsiteY10" fmla="*/ 1724245 h 2425213"/>
              <a:gd name="connsiteX11" fmla="*/ 2287551 w 2441575"/>
              <a:gd name="connsiteY11" fmla="*/ 1724245 h 2425213"/>
              <a:gd name="connsiteX12" fmla="*/ 2003425 w 2441575"/>
              <a:gd name="connsiteY12" fmla="*/ 1257587 h 2425213"/>
              <a:gd name="connsiteX13" fmla="*/ 2003425 w 2441575"/>
              <a:gd name="connsiteY13" fmla="*/ 1185730 h 2425213"/>
              <a:gd name="connsiteX14" fmla="*/ 2355850 w 2441575"/>
              <a:gd name="connsiteY14" fmla="*/ 1724245 h 2425213"/>
              <a:gd name="connsiteX15" fmla="*/ 2351452 w 2441575"/>
              <a:gd name="connsiteY15" fmla="*/ 1724245 h 2425213"/>
              <a:gd name="connsiteX16" fmla="*/ 2441575 w 2441575"/>
              <a:gd name="connsiteY16" fmla="*/ 1814368 h 2425213"/>
              <a:gd name="connsiteX17" fmla="*/ 2441575 w 2441575"/>
              <a:gd name="connsiteY17" fmla="*/ 2335090 h 2425213"/>
              <a:gd name="connsiteX18" fmla="*/ 2351452 w 2441575"/>
              <a:gd name="connsiteY18" fmla="*/ 2425213 h 2425213"/>
              <a:gd name="connsiteX19" fmla="*/ 1661748 w 2441575"/>
              <a:gd name="connsiteY19" fmla="*/ 2425213 h 2425213"/>
              <a:gd name="connsiteX20" fmla="*/ 1571625 w 2441575"/>
              <a:gd name="connsiteY20" fmla="*/ 2335090 h 2425213"/>
              <a:gd name="connsiteX21" fmla="*/ 1571625 w 2441575"/>
              <a:gd name="connsiteY21" fmla="*/ 1814368 h 2425213"/>
              <a:gd name="connsiteX22" fmla="*/ 1661748 w 2441575"/>
              <a:gd name="connsiteY22" fmla="*/ 1724245 h 2425213"/>
              <a:gd name="connsiteX23" fmla="*/ 1657350 w 2441575"/>
              <a:gd name="connsiteY23" fmla="*/ 1724245 h 2425213"/>
              <a:gd name="connsiteX24" fmla="*/ 2003425 w 2441575"/>
              <a:gd name="connsiteY24" fmla="*/ 1185730 h 2425213"/>
              <a:gd name="connsiteX25" fmla="*/ 451231 w 2441575"/>
              <a:gd name="connsiteY25" fmla="*/ 531678 h 2425213"/>
              <a:gd name="connsiteX26" fmla="*/ 767969 w 2441575"/>
              <a:gd name="connsiteY26" fmla="*/ 531678 h 2425213"/>
              <a:gd name="connsiteX27" fmla="*/ 873125 w 2441575"/>
              <a:gd name="connsiteY27" fmla="*/ 636834 h 2425213"/>
              <a:gd name="connsiteX28" fmla="*/ 779604 w 2441575"/>
              <a:gd name="connsiteY28" fmla="*/ 739614 h 2425213"/>
              <a:gd name="connsiteX29" fmla="*/ 621507 w 2441575"/>
              <a:gd name="connsiteY29" fmla="*/ 739614 h 2425213"/>
              <a:gd name="connsiteX30" fmla="*/ 621507 w 2441575"/>
              <a:gd name="connsiteY30" fmla="*/ 757902 h 2425213"/>
              <a:gd name="connsiteX31" fmla="*/ 1324377 w 2441575"/>
              <a:gd name="connsiteY31" fmla="*/ 757902 h 2425213"/>
              <a:gd name="connsiteX32" fmla="*/ 1425575 w 2441575"/>
              <a:gd name="connsiteY32" fmla="*/ 862259 h 2425213"/>
              <a:gd name="connsiteX33" fmla="*/ 1320419 w 2441575"/>
              <a:gd name="connsiteY33" fmla="*/ 967415 h 2425213"/>
              <a:gd name="connsiteX34" fmla="*/ 873125 w 2441575"/>
              <a:gd name="connsiteY34" fmla="*/ 967415 h 2425213"/>
              <a:gd name="connsiteX35" fmla="*/ 873125 w 2441575"/>
              <a:gd name="connsiteY35" fmla="*/ 982528 h 2425213"/>
              <a:gd name="connsiteX36" fmla="*/ 1453769 w 2441575"/>
              <a:gd name="connsiteY36" fmla="*/ 982528 h 2425213"/>
              <a:gd name="connsiteX37" fmla="*/ 1558925 w 2441575"/>
              <a:gd name="connsiteY37" fmla="*/ 1087684 h 2425213"/>
              <a:gd name="connsiteX38" fmla="*/ 1453769 w 2441575"/>
              <a:gd name="connsiteY38" fmla="*/ 1192840 h 2425213"/>
              <a:gd name="connsiteX39" fmla="*/ 873125 w 2441575"/>
              <a:gd name="connsiteY39" fmla="*/ 1192840 h 2425213"/>
              <a:gd name="connsiteX40" fmla="*/ 873125 w 2441575"/>
              <a:gd name="connsiteY40" fmla="*/ 1207953 h 2425213"/>
              <a:gd name="connsiteX41" fmla="*/ 1383769 w 2441575"/>
              <a:gd name="connsiteY41" fmla="*/ 1207953 h 2425213"/>
              <a:gd name="connsiteX42" fmla="*/ 1488925 w 2441575"/>
              <a:gd name="connsiteY42" fmla="*/ 1313109 h 2425213"/>
              <a:gd name="connsiteX43" fmla="*/ 1383769 w 2441575"/>
              <a:gd name="connsiteY43" fmla="*/ 1418265 h 2425213"/>
              <a:gd name="connsiteX44" fmla="*/ 873125 w 2441575"/>
              <a:gd name="connsiteY44" fmla="*/ 1418265 h 2425213"/>
              <a:gd name="connsiteX45" fmla="*/ 873125 w 2441575"/>
              <a:gd name="connsiteY45" fmla="*/ 1433377 h 2425213"/>
              <a:gd name="connsiteX46" fmla="*/ 1191147 w 2441575"/>
              <a:gd name="connsiteY46" fmla="*/ 1433377 h 2425213"/>
              <a:gd name="connsiteX47" fmla="*/ 1296303 w 2441575"/>
              <a:gd name="connsiteY47" fmla="*/ 1538533 h 2425213"/>
              <a:gd name="connsiteX48" fmla="*/ 1191147 w 2441575"/>
              <a:gd name="connsiteY48" fmla="*/ 1643689 h 2425213"/>
              <a:gd name="connsiteX49" fmla="*/ 727601 w 2441575"/>
              <a:gd name="connsiteY49" fmla="*/ 1643689 h 2425213"/>
              <a:gd name="connsiteX50" fmla="*/ 184531 w 2441575"/>
              <a:gd name="connsiteY50" fmla="*/ 1643689 h 2425213"/>
              <a:gd name="connsiteX51" fmla="*/ 145524 w 2441575"/>
              <a:gd name="connsiteY51" fmla="*/ 1643689 h 2425213"/>
              <a:gd name="connsiteX52" fmla="*/ 0 w 2441575"/>
              <a:gd name="connsiteY52" fmla="*/ 1498165 h 2425213"/>
              <a:gd name="connsiteX53" fmla="*/ 0 w 2441575"/>
              <a:gd name="connsiteY53" fmla="*/ 874813 h 2425213"/>
              <a:gd name="connsiteX54" fmla="*/ 139174 w 2441575"/>
              <a:gd name="connsiteY54" fmla="*/ 672139 h 2425213"/>
              <a:gd name="connsiteX55" fmla="*/ 451231 w 2441575"/>
              <a:gd name="connsiteY55" fmla="*/ 531678 h 2425213"/>
              <a:gd name="connsiteX56" fmla="*/ 620561 w 2441575"/>
              <a:gd name="connsiteY56" fmla="*/ 0 h 2425213"/>
              <a:gd name="connsiteX57" fmla="*/ 1879617 w 2441575"/>
              <a:gd name="connsiteY57" fmla="*/ 0 h 2425213"/>
              <a:gd name="connsiteX58" fmla="*/ 1989301 w 2441575"/>
              <a:gd name="connsiteY58" fmla="*/ 109684 h 2425213"/>
              <a:gd name="connsiteX59" fmla="*/ 1989301 w 2441575"/>
              <a:gd name="connsiteY59" fmla="*/ 1142466 h 2425213"/>
              <a:gd name="connsiteX60" fmla="*/ 1899313 w 2441575"/>
              <a:gd name="connsiteY60" fmla="*/ 1142466 h 2425213"/>
              <a:gd name="connsiteX61" fmla="*/ 1899313 w 2441575"/>
              <a:gd name="connsiteY61" fmla="*/ 119402 h 2425213"/>
              <a:gd name="connsiteX62" fmla="*/ 1873915 w 2441575"/>
              <a:gd name="connsiteY62" fmla="*/ 94004 h 2425213"/>
              <a:gd name="connsiteX63" fmla="*/ 626263 w 2441575"/>
              <a:gd name="connsiteY63" fmla="*/ 94004 h 2425213"/>
              <a:gd name="connsiteX64" fmla="*/ 600865 w 2441575"/>
              <a:gd name="connsiteY64" fmla="*/ 119402 h 2425213"/>
              <a:gd name="connsiteX65" fmla="*/ 600865 w 2441575"/>
              <a:gd name="connsiteY65" fmla="*/ 485703 h 2425213"/>
              <a:gd name="connsiteX66" fmla="*/ 510877 w 2441575"/>
              <a:gd name="connsiteY66" fmla="*/ 485703 h 2425213"/>
              <a:gd name="connsiteX67" fmla="*/ 510877 w 2441575"/>
              <a:gd name="connsiteY67" fmla="*/ 109684 h 2425213"/>
              <a:gd name="connsiteX68" fmla="*/ 620561 w 2441575"/>
              <a:gd name="connsiteY68" fmla="*/ 0 h 24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41575" h="2425213">
                <a:moveTo>
                  <a:pt x="510877" y="1703889"/>
                </a:moveTo>
                <a:lnTo>
                  <a:pt x="600865" y="1703889"/>
                </a:lnTo>
                <a:lnTo>
                  <a:pt x="600865" y="2051230"/>
                </a:lnTo>
                <a:cubicBezTo>
                  <a:pt x="600865" y="2065257"/>
                  <a:pt x="612236" y="2076628"/>
                  <a:pt x="626263" y="2076628"/>
                </a:cubicBezTo>
                <a:lnTo>
                  <a:pt x="1527175" y="2076628"/>
                </a:lnTo>
                <a:lnTo>
                  <a:pt x="1527175" y="2170632"/>
                </a:lnTo>
                <a:lnTo>
                  <a:pt x="620561" y="2170632"/>
                </a:lnTo>
                <a:cubicBezTo>
                  <a:pt x="559984" y="2170632"/>
                  <a:pt x="510877" y="2121525"/>
                  <a:pt x="510877" y="2060948"/>
                </a:cubicBezTo>
                <a:lnTo>
                  <a:pt x="510877" y="1703889"/>
                </a:lnTo>
                <a:close/>
                <a:moveTo>
                  <a:pt x="2003425" y="1257587"/>
                </a:moveTo>
                <a:cubicBezTo>
                  <a:pt x="1817037" y="1257587"/>
                  <a:pt x="1727147" y="1429173"/>
                  <a:pt x="1725649" y="1724245"/>
                </a:cubicBezTo>
                <a:lnTo>
                  <a:pt x="2287551" y="1724245"/>
                </a:lnTo>
                <a:cubicBezTo>
                  <a:pt x="2286053" y="1443592"/>
                  <a:pt x="2189813" y="1257587"/>
                  <a:pt x="2003425" y="1257587"/>
                </a:cubicBezTo>
                <a:close/>
                <a:moveTo>
                  <a:pt x="2003425" y="1185730"/>
                </a:moveTo>
                <a:cubicBezTo>
                  <a:pt x="2232814" y="1185731"/>
                  <a:pt x="2357478" y="1400009"/>
                  <a:pt x="2355850" y="1724245"/>
                </a:cubicBezTo>
                <a:lnTo>
                  <a:pt x="2351452" y="1724245"/>
                </a:lnTo>
                <a:cubicBezTo>
                  <a:pt x="2401226" y="1724245"/>
                  <a:pt x="2441575" y="1764594"/>
                  <a:pt x="2441575" y="1814368"/>
                </a:cubicBezTo>
                <a:lnTo>
                  <a:pt x="2441575" y="2335090"/>
                </a:lnTo>
                <a:cubicBezTo>
                  <a:pt x="2441575" y="2384864"/>
                  <a:pt x="2401226" y="2425213"/>
                  <a:pt x="2351452" y="2425213"/>
                </a:cubicBezTo>
                <a:lnTo>
                  <a:pt x="1661748" y="2425213"/>
                </a:lnTo>
                <a:cubicBezTo>
                  <a:pt x="1611974" y="2425213"/>
                  <a:pt x="1571625" y="2384864"/>
                  <a:pt x="1571625" y="2335090"/>
                </a:cubicBezTo>
                <a:lnTo>
                  <a:pt x="1571625" y="1814368"/>
                </a:lnTo>
                <a:cubicBezTo>
                  <a:pt x="1571625" y="1764594"/>
                  <a:pt x="1611974" y="1724245"/>
                  <a:pt x="1661748" y="1724245"/>
                </a:cubicBezTo>
                <a:lnTo>
                  <a:pt x="1657350" y="1724245"/>
                </a:lnTo>
                <a:cubicBezTo>
                  <a:pt x="1658897" y="1420195"/>
                  <a:pt x="1774036" y="1185729"/>
                  <a:pt x="2003425" y="1185730"/>
                </a:cubicBezTo>
                <a:close/>
                <a:moveTo>
                  <a:pt x="451231" y="531678"/>
                </a:moveTo>
                <a:lnTo>
                  <a:pt x="767969" y="531678"/>
                </a:lnTo>
                <a:cubicBezTo>
                  <a:pt x="826045" y="531678"/>
                  <a:pt x="873125" y="578758"/>
                  <a:pt x="873125" y="636834"/>
                </a:cubicBezTo>
                <a:cubicBezTo>
                  <a:pt x="873125" y="690915"/>
                  <a:pt x="832301" y="735460"/>
                  <a:pt x="779604" y="739614"/>
                </a:cubicBezTo>
                <a:lnTo>
                  <a:pt x="621507" y="739614"/>
                </a:lnTo>
                <a:lnTo>
                  <a:pt x="621507" y="757902"/>
                </a:lnTo>
                <a:lnTo>
                  <a:pt x="1324377" y="757902"/>
                </a:lnTo>
                <a:cubicBezTo>
                  <a:pt x="1380633" y="759272"/>
                  <a:pt x="1425575" y="805517"/>
                  <a:pt x="1425575" y="862259"/>
                </a:cubicBezTo>
                <a:cubicBezTo>
                  <a:pt x="1425575" y="920335"/>
                  <a:pt x="1378495" y="967415"/>
                  <a:pt x="1320419" y="967415"/>
                </a:cubicBezTo>
                <a:lnTo>
                  <a:pt x="873125" y="967415"/>
                </a:lnTo>
                <a:lnTo>
                  <a:pt x="873125" y="982528"/>
                </a:lnTo>
                <a:lnTo>
                  <a:pt x="1453769" y="982528"/>
                </a:lnTo>
                <a:cubicBezTo>
                  <a:pt x="1511845" y="982528"/>
                  <a:pt x="1558925" y="1029608"/>
                  <a:pt x="1558925" y="1087684"/>
                </a:cubicBezTo>
                <a:cubicBezTo>
                  <a:pt x="1558925" y="1145760"/>
                  <a:pt x="1511845" y="1192840"/>
                  <a:pt x="1453769" y="1192840"/>
                </a:cubicBezTo>
                <a:lnTo>
                  <a:pt x="873125" y="1192840"/>
                </a:lnTo>
                <a:lnTo>
                  <a:pt x="873125" y="1207953"/>
                </a:lnTo>
                <a:lnTo>
                  <a:pt x="1383769" y="1207953"/>
                </a:lnTo>
                <a:cubicBezTo>
                  <a:pt x="1441845" y="1207953"/>
                  <a:pt x="1488925" y="1255033"/>
                  <a:pt x="1488925" y="1313109"/>
                </a:cubicBezTo>
                <a:cubicBezTo>
                  <a:pt x="1488925" y="1371185"/>
                  <a:pt x="1441845" y="1418265"/>
                  <a:pt x="1383769" y="1418265"/>
                </a:cubicBezTo>
                <a:lnTo>
                  <a:pt x="873125" y="1418265"/>
                </a:lnTo>
                <a:lnTo>
                  <a:pt x="873125" y="1433377"/>
                </a:lnTo>
                <a:lnTo>
                  <a:pt x="1191147" y="1433377"/>
                </a:lnTo>
                <a:cubicBezTo>
                  <a:pt x="1249223" y="1433377"/>
                  <a:pt x="1296303" y="1480457"/>
                  <a:pt x="1296303" y="1538533"/>
                </a:cubicBezTo>
                <a:cubicBezTo>
                  <a:pt x="1296303" y="1596609"/>
                  <a:pt x="1249223" y="1643689"/>
                  <a:pt x="1191147" y="1643689"/>
                </a:cubicBezTo>
                <a:lnTo>
                  <a:pt x="727601" y="1643689"/>
                </a:lnTo>
                <a:lnTo>
                  <a:pt x="184531" y="1643689"/>
                </a:lnTo>
                <a:lnTo>
                  <a:pt x="145524" y="1643689"/>
                </a:lnTo>
                <a:cubicBezTo>
                  <a:pt x="65153" y="1643689"/>
                  <a:pt x="0" y="1578536"/>
                  <a:pt x="0" y="1498165"/>
                </a:cubicBezTo>
                <a:lnTo>
                  <a:pt x="0" y="874813"/>
                </a:lnTo>
                <a:cubicBezTo>
                  <a:pt x="0" y="794442"/>
                  <a:pt x="33403" y="748339"/>
                  <a:pt x="139174" y="672139"/>
                </a:cubicBezTo>
                <a:cubicBezTo>
                  <a:pt x="260126" y="606269"/>
                  <a:pt x="385842" y="531666"/>
                  <a:pt x="451231" y="531678"/>
                </a:cubicBezTo>
                <a:close/>
                <a:moveTo>
                  <a:pt x="620561" y="0"/>
                </a:moveTo>
                <a:lnTo>
                  <a:pt x="1879617" y="0"/>
                </a:lnTo>
                <a:cubicBezTo>
                  <a:pt x="1940194" y="0"/>
                  <a:pt x="1989301" y="49107"/>
                  <a:pt x="1989301" y="109684"/>
                </a:cubicBezTo>
                <a:lnTo>
                  <a:pt x="1989301" y="1142466"/>
                </a:lnTo>
                <a:lnTo>
                  <a:pt x="1899313" y="1142466"/>
                </a:lnTo>
                <a:lnTo>
                  <a:pt x="1899313" y="119402"/>
                </a:lnTo>
                <a:cubicBezTo>
                  <a:pt x="1899313" y="105375"/>
                  <a:pt x="1887942" y="94004"/>
                  <a:pt x="1873915" y="94004"/>
                </a:cubicBezTo>
                <a:lnTo>
                  <a:pt x="626263" y="94004"/>
                </a:lnTo>
                <a:cubicBezTo>
                  <a:pt x="612236" y="94004"/>
                  <a:pt x="600865" y="105375"/>
                  <a:pt x="600865" y="119402"/>
                </a:cubicBezTo>
                <a:lnTo>
                  <a:pt x="600865" y="485703"/>
                </a:lnTo>
                <a:lnTo>
                  <a:pt x="510877" y="485703"/>
                </a:lnTo>
                <a:lnTo>
                  <a:pt x="510877" y="109684"/>
                </a:lnTo>
                <a:cubicBezTo>
                  <a:pt x="510877" y="49107"/>
                  <a:pt x="559984" y="0"/>
                  <a:pt x="6205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solidFill>
                <a:srgbClr val="FFFFFF"/>
              </a:solidFill>
            </a:endParaRPr>
          </a:p>
        </p:txBody>
      </p:sp>
      <p:sp>
        <p:nvSpPr>
          <p:cNvPr id="22" name="Freeform 21"/>
          <p:cNvSpPr>
            <a:spLocks/>
          </p:cNvSpPr>
          <p:nvPr/>
        </p:nvSpPr>
        <p:spPr bwMode="auto">
          <a:xfrm>
            <a:off x="1461344" y="2392044"/>
            <a:ext cx="781239" cy="475616"/>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n>
                <a:solidFill>
                  <a:srgbClr val="505050">
                    <a:alpha val="0"/>
                  </a:srgbClr>
                </a:solidFill>
              </a:ln>
              <a:solidFill>
                <a:srgbClr val="505050"/>
              </a:solidFill>
            </a:endParaRPr>
          </a:p>
        </p:txBody>
      </p:sp>
      <p:pic>
        <p:nvPicPr>
          <p:cNvPr id="3" name="Picture 2"/>
          <p:cNvPicPr>
            <a:picLocks noChangeAspect="1"/>
          </p:cNvPicPr>
          <p:nvPr/>
        </p:nvPicPr>
        <p:blipFill>
          <a:blip r:embed="rId4"/>
          <a:stretch>
            <a:fillRect/>
          </a:stretch>
        </p:blipFill>
        <p:spPr>
          <a:xfrm>
            <a:off x="1447056" y="5674000"/>
            <a:ext cx="718781" cy="661279"/>
          </a:xfrm>
          <a:prstGeom prst="rect">
            <a:avLst/>
          </a:prstGeom>
        </p:spPr>
      </p:pic>
      <p:sp>
        <p:nvSpPr>
          <p:cNvPr id="42" name="Freeform 41"/>
          <p:cNvSpPr/>
          <p:nvPr>
            <p:custDataLst>
              <p:tags r:id="rId1"/>
            </p:custDataLst>
          </p:nvPr>
        </p:nvSpPr>
        <p:spPr>
          <a:xfrm>
            <a:off x="1800221" y="5857878"/>
            <a:ext cx="277813" cy="276612"/>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18" name="Rectangle 17"/>
          <p:cNvSpPr/>
          <p:nvPr/>
        </p:nvSpPr>
        <p:spPr bwMode="auto">
          <a:xfrm>
            <a:off x="326600" y="4797584"/>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391624" y="3051538"/>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86018" name="Picture 2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449" y="1846601"/>
            <a:ext cx="6354790" cy="421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49074" y="4169721"/>
            <a:ext cx="1157859" cy="627864"/>
          </a:xfrm>
          <a:prstGeom prst="rect">
            <a:avLst/>
          </a:prstGeom>
          <a:noFill/>
        </p:spPr>
        <p:txBody>
          <a:bodyPr wrap="square" lIns="182880" tIns="146304" rIns="182880" bIns="146304" rtlCol="0">
            <a:spAutoFit/>
          </a:bodyPr>
          <a:lstStyle/>
          <a:p>
            <a:pPr>
              <a:lnSpc>
                <a:spcPct val="90000"/>
              </a:lnSpc>
            </a:pPr>
            <a:r>
              <a:rPr lang="en-US" sz="2400" b="1" i="1" dirty="0" smtClean="0">
                <a:solidFill>
                  <a:schemeClr val="bg1"/>
                </a:solidFill>
                <a:latin typeface="Segoe UI Semilight" panose="020B0402040204020203" pitchFamily="34" charset="0"/>
                <a:cs typeface="Segoe UI Semilight" panose="020B0402040204020203" pitchFamily="34" charset="0"/>
              </a:rPr>
              <a:t>Q&amp;A</a:t>
            </a:r>
          </a:p>
        </p:txBody>
      </p:sp>
    </p:spTree>
    <p:extLst>
      <p:ext uri="{BB962C8B-B14F-4D97-AF65-F5344CB8AC3E}">
        <p14:creationId xmlns:p14="http://schemas.microsoft.com/office/powerpoint/2010/main" val="28061656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7"/>
            <a:ext cx="12037564" cy="917575"/>
          </a:xfrm>
        </p:spPr>
        <p:txBody>
          <a:bodyPr/>
          <a:lstStyle/>
          <a:p>
            <a:r>
              <a:rPr lang="en-US" sz="4800" dirty="0" smtClean="0"/>
              <a:t>Collaborate and Stay Connected with Office 365</a:t>
            </a:r>
            <a:endParaRPr lang="en-US" sz="4800" dirty="0"/>
          </a:p>
        </p:txBody>
      </p:sp>
      <p:sp>
        <p:nvSpPr>
          <p:cNvPr id="52" name="Rectangle 51"/>
          <p:cNvSpPr/>
          <p:nvPr/>
        </p:nvSpPr>
        <p:spPr bwMode="auto">
          <a:xfrm>
            <a:off x="5598430" y="1730536"/>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Q&amp;A – natural language query</a:t>
            </a:r>
            <a:endParaRPr lang="en-US" sz="2200" dirty="0">
              <a:ln>
                <a:solidFill>
                  <a:srgbClr val="FFFFFF">
                    <a:alpha val="0"/>
                  </a:srgbClr>
                </a:solidFill>
              </a:ln>
              <a:solidFill>
                <a:srgbClr val="FFFFFF"/>
              </a:solidFill>
            </a:endParaRPr>
          </a:p>
        </p:txBody>
      </p:sp>
      <p:sp>
        <p:nvSpPr>
          <p:cNvPr id="23" name="Rectangle 22"/>
          <p:cNvSpPr/>
          <p:nvPr/>
        </p:nvSpPr>
        <p:spPr bwMode="auto">
          <a:xfrm>
            <a:off x="457202" y="1336675"/>
            <a:ext cx="1828800" cy="1664208"/>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Share Data</a:t>
            </a:r>
            <a:r>
              <a:rPr lang="en-US" sz="2000" dirty="0">
                <a:ln>
                  <a:solidFill>
                    <a:srgbClr val="FFFFFF">
                      <a:alpha val="0"/>
                    </a:srgbClr>
                  </a:solidFill>
                </a:ln>
                <a:solidFill>
                  <a:srgbClr val="FFFFFF"/>
                </a:solidFill>
                <a:ea typeface="Segoe UI" pitchFamily="34" charset="0"/>
                <a:cs typeface="Segoe UI" pitchFamily="34" charset="0"/>
              </a:rPr>
              <a:t> &amp;</a:t>
            </a:r>
            <a:r>
              <a:rPr lang="en-US" sz="2000" dirty="0" smtClean="0">
                <a:ln>
                  <a:solidFill>
                    <a:srgbClr val="FFFFFF">
                      <a:alpha val="0"/>
                    </a:srgbClr>
                  </a:solidFill>
                </a:ln>
                <a:solidFill>
                  <a:srgbClr val="FFFFFF"/>
                </a:solidFill>
                <a:ea typeface="Segoe UI" pitchFamily="34" charset="0"/>
                <a:cs typeface="Segoe UI" pitchFamily="34" charset="0"/>
              </a:rPr>
              <a:t> Insights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24" name="Rectangle 23"/>
          <p:cNvSpPr/>
          <p:nvPr/>
        </p:nvSpPr>
        <p:spPr bwMode="auto">
          <a:xfrm>
            <a:off x="456646" y="3089212"/>
            <a:ext cx="1920240" cy="1664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Ask Questions &amp; Get Answers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25" name="Rectangle 24"/>
          <p:cNvSpPr/>
          <p:nvPr/>
        </p:nvSpPr>
        <p:spPr bwMode="auto">
          <a:xfrm>
            <a:off x="456647" y="4841749"/>
            <a:ext cx="1920240" cy="1664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Mobile Access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26" name="Rectangle 25"/>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Easily setup powerful BI sites</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Share live reports with data refresh from on-</a:t>
            </a:r>
            <a:r>
              <a:rPr lang="en-US" sz="1600" dirty="0" err="1" smtClean="0">
                <a:ln>
                  <a:solidFill>
                    <a:srgbClr val="FFFFFF">
                      <a:alpha val="0"/>
                    </a:srgbClr>
                  </a:solidFill>
                </a:ln>
                <a:solidFill>
                  <a:srgbClr val="505050"/>
                </a:solidFill>
                <a:ea typeface="Segoe UI" pitchFamily="34" charset="0"/>
                <a:cs typeface="Segoe UI" pitchFamily="34" charset="0"/>
              </a:rPr>
              <a:t>prem</a:t>
            </a:r>
            <a:r>
              <a:rPr lang="en-US" sz="1600" dirty="0" smtClean="0">
                <a:ln>
                  <a:solidFill>
                    <a:srgbClr val="FFFFFF">
                      <a:alpha val="0"/>
                    </a:srgbClr>
                  </a:solidFill>
                </a:ln>
                <a:solidFill>
                  <a:srgbClr val="505050"/>
                </a:solidFill>
                <a:ea typeface="Segoe UI" pitchFamily="34" charset="0"/>
                <a:cs typeface="Segoe UI" pitchFamily="34" charset="0"/>
              </a:rPr>
              <a:t> sources</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Manage and share data sets and monitor usage</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27" name="Rectangle 2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Ask questions in the natural language speech bubble</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Get back answers as the system generates data visualizations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28" name="Rectangle 2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View Power View reports on any device with HTML5 support</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Discover and explore all your favorite reports with the mobile BI app</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0" name="Freeform 29"/>
          <p:cNvSpPr>
            <a:spLocks/>
          </p:cNvSpPr>
          <p:nvPr/>
        </p:nvSpPr>
        <p:spPr bwMode="auto">
          <a:xfrm>
            <a:off x="1461344" y="2392044"/>
            <a:ext cx="781239" cy="475616"/>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n>
                <a:solidFill>
                  <a:srgbClr val="505050">
                    <a:alpha val="0"/>
                  </a:srgbClr>
                </a:solidFill>
              </a:ln>
              <a:solidFill>
                <a:srgbClr val="505050"/>
              </a:solidFill>
            </a:endParaRPr>
          </a:p>
        </p:txBody>
      </p:sp>
      <p:pic>
        <p:nvPicPr>
          <p:cNvPr id="31" name="Picture 30"/>
          <p:cNvPicPr>
            <a:picLocks noChangeAspect="1"/>
          </p:cNvPicPr>
          <p:nvPr/>
        </p:nvPicPr>
        <p:blipFill>
          <a:blip r:embed="rId4"/>
          <a:stretch>
            <a:fillRect/>
          </a:stretch>
        </p:blipFill>
        <p:spPr>
          <a:xfrm>
            <a:off x="1447056" y="5674000"/>
            <a:ext cx="718781" cy="661279"/>
          </a:xfrm>
          <a:prstGeom prst="rect">
            <a:avLst/>
          </a:prstGeom>
        </p:spPr>
      </p:pic>
      <p:sp>
        <p:nvSpPr>
          <p:cNvPr id="32" name="Freeform 31"/>
          <p:cNvSpPr/>
          <p:nvPr>
            <p:custDataLst>
              <p:tags r:id="rId1"/>
            </p:custDataLst>
          </p:nvPr>
        </p:nvSpPr>
        <p:spPr>
          <a:xfrm>
            <a:off x="1800221" y="5857878"/>
            <a:ext cx="277813" cy="276612"/>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33" name="Rectangle 32"/>
          <p:cNvSpPr/>
          <p:nvPr/>
        </p:nvSpPr>
        <p:spPr bwMode="auto">
          <a:xfrm>
            <a:off x="415126" y="4768670"/>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Rectangle 33"/>
          <p:cNvSpPr/>
          <p:nvPr/>
        </p:nvSpPr>
        <p:spPr bwMode="auto">
          <a:xfrm>
            <a:off x="391624" y="1209086"/>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5" name="TextBox 34"/>
          <p:cNvSpPr txBox="1"/>
          <p:nvPr/>
        </p:nvSpPr>
        <p:spPr>
          <a:xfrm>
            <a:off x="1349074" y="4169721"/>
            <a:ext cx="1157859" cy="627864"/>
          </a:xfrm>
          <a:prstGeom prst="rect">
            <a:avLst/>
          </a:prstGeom>
          <a:noFill/>
        </p:spPr>
        <p:txBody>
          <a:bodyPr wrap="square" lIns="182880" tIns="146304" rIns="182880" bIns="146304" rtlCol="0">
            <a:spAutoFit/>
          </a:bodyPr>
          <a:lstStyle/>
          <a:p>
            <a:pPr>
              <a:lnSpc>
                <a:spcPct val="90000"/>
              </a:lnSpc>
            </a:pPr>
            <a:r>
              <a:rPr lang="en-US" sz="2400" b="1" i="1" dirty="0" smtClean="0">
                <a:solidFill>
                  <a:schemeClr val="bg1"/>
                </a:solidFill>
                <a:latin typeface="Segoe UI Semilight" panose="020B0402040204020203" pitchFamily="34" charset="0"/>
                <a:cs typeface="Segoe UI Semilight" panose="020B0402040204020203" pitchFamily="34" charset="0"/>
              </a:rPr>
              <a:t>Q&amp;A</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264"/>
          <a:stretch/>
        </p:blipFill>
        <p:spPr>
          <a:xfrm>
            <a:off x="5608567" y="1897037"/>
            <a:ext cx="6335376" cy="4723131"/>
          </a:xfrm>
          <a:prstGeom prst="rect">
            <a:avLst/>
          </a:prstGeom>
        </p:spPr>
      </p:pic>
    </p:spTree>
    <p:extLst>
      <p:ext uri="{BB962C8B-B14F-4D97-AF65-F5344CB8AC3E}">
        <p14:creationId xmlns:p14="http://schemas.microsoft.com/office/powerpoint/2010/main" val="331019398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7"/>
            <a:ext cx="12037564" cy="917575"/>
          </a:xfrm>
        </p:spPr>
        <p:txBody>
          <a:bodyPr/>
          <a:lstStyle/>
          <a:p>
            <a:r>
              <a:rPr lang="en-US" sz="4800" dirty="0" smtClean="0"/>
              <a:t>Collaborate and Stay Connected with Office 365</a:t>
            </a:r>
            <a:endParaRPr lang="en-US" sz="4800" dirty="0"/>
          </a:p>
        </p:txBody>
      </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HTML5 &amp; Mobile BI app</a:t>
            </a:r>
            <a:endParaRPr lang="en-US" sz="2200" dirty="0">
              <a:ln>
                <a:solidFill>
                  <a:srgbClr val="FFFFFF">
                    <a:alpha val="0"/>
                  </a:srgbClr>
                </a:solidFill>
              </a:ln>
              <a:solidFill>
                <a:srgbClr val="FFFFFF"/>
              </a:solidFill>
            </a:endParaRPr>
          </a:p>
        </p:txBody>
      </p:sp>
      <p:grpSp>
        <p:nvGrpSpPr>
          <p:cNvPr id="27" name="Group 26"/>
          <p:cNvGrpSpPr/>
          <p:nvPr/>
        </p:nvGrpSpPr>
        <p:grpSpPr>
          <a:xfrm>
            <a:off x="5937335" y="2251881"/>
            <a:ext cx="5789443" cy="3882609"/>
            <a:chOff x="8300621" y="4366491"/>
            <a:chExt cx="3781888" cy="2355433"/>
          </a:xfrm>
        </p:grpSpPr>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5549" t="5258" r="22522" b="3827"/>
            <a:stretch/>
          </p:blipFill>
          <p:spPr>
            <a:xfrm>
              <a:off x="8300621" y="4366491"/>
              <a:ext cx="3781888" cy="2355433"/>
            </a:xfrm>
            <a:prstGeom prst="rect">
              <a:avLst/>
            </a:prstGeom>
          </p:spPr>
        </p:pic>
        <p:grpSp>
          <p:nvGrpSpPr>
            <p:cNvPr id="31" name="Group 30"/>
            <p:cNvGrpSpPr/>
            <p:nvPr/>
          </p:nvGrpSpPr>
          <p:grpSpPr>
            <a:xfrm>
              <a:off x="8546379" y="5286964"/>
              <a:ext cx="3290152" cy="1183171"/>
              <a:chOff x="3679202" y="2355263"/>
              <a:chExt cx="3290152" cy="1183171"/>
            </a:xfrm>
          </p:grpSpPr>
          <p:grpSp>
            <p:nvGrpSpPr>
              <p:cNvPr id="32" name="Group 31"/>
              <p:cNvGrpSpPr/>
              <p:nvPr/>
            </p:nvGrpSpPr>
            <p:grpSpPr>
              <a:xfrm>
                <a:off x="3997568" y="2355263"/>
                <a:ext cx="937186" cy="937186"/>
                <a:chOff x="10964098" y="6163968"/>
                <a:chExt cx="777240" cy="777240"/>
              </a:xfrm>
            </p:grpSpPr>
            <p:sp>
              <p:nvSpPr>
                <p:cNvPr id="36" name="Oval 37"/>
                <p:cNvSpPr/>
                <p:nvPr/>
              </p:nvSpPr>
              <p:spPr>
                <a:xfrm>
                  <a:off x="10964098" y="6163968"/>
                  <a:ext cx="777240" cy="777240"/>
                </a:xfrm>
                <a:custGeom>
                  <a:avLst/>
                  <a:gdLst/>
                  <a:ahLst/>
                  <a:cxnLst/>
                  <a:rect l="l" t="t" r="r" b="b"/>
                  <a:pathLst>
                    <a:path w="777240" h="777240">
                      <a:moveTo>
                        <a:pt x="388620" y="32004"/>
                      </a:moveTo>
                      <a:cubicBezTo>
                        <a:pt x="191666" y="32004"/>
                        <a:pt x="32004" y="191666"/>
                        <a:pt x="32004" y="388620"/>
                      </a:cubicBezTo>
                      <a:cubicBezTo>
                        <a:pt x="32004" y="585574"/>
                        <a:pt x="191666" y="745236"/>
                        <a:pt x="388620" y="745236"/>
                      </a:cubicBezTo>
                      <a:cubicBezTo>
                        <a:pt x="585574" y="745236"/>
                        <a:pt x="745236" y="585574"/>
                        <a:pt x="745236" y="388620"/>
                      </a:cubicBezTo>
                      <a:cubicBezTo>
                        <a:pt x="745236" y="191666"/>
                        <a:pt x="585574" y="32004"/>
                        <a:pt x="388620" y="32004"/>
                      </a:cubicBezTo>
                      <a:close/>
                      <a:moveTo>
                        <a:pt x="388620" y="0"/>
                      </a:moveTo>
                      <a:cubicBezTo>
                        <a:pt x="603249" y="0"/>
                        <a:pt x="777240" y="173991"/>
                        <a:pt x="777240" y="388620"/>
                      </a:cubicBezTo>
                      <a:cubicBezTo>
                        <a:pt x="777240" y="603249"/>
                        <a:pt x="603249" y="777240"/>
                        <a:pt x="388620" y="777240"/>
                      </a:cubicBezTo>
                      <a:cubicBezTo>
                        <a:pt x="173991" y="777240"/>
                        <a:pt x="0" y="603249"/>
                        <a:pt x="0" y="388620"/>
                      </a:cubicBezTo>
                      <a:cubicBezTo>
                        <a:pt x="0" y="173991"/>
                        <a:pt x="173991" y="0"/>
                        <a:pt x="3886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ln>
                      <a:solidFill>
                        <a:srgbClr val="505050">
                          <a:alpha val="0"/>
                        </a:srgbClr>
                      </a:solidFill>
                    </a:ln>
                    <a:solidFill>
                      <a:srgbClr val="FFFFFF"/>
                    </a:solidFill>
                  </a:endParaRPr>
                </a:p>
              </p:txBody>
            </p:sp>
            <p:sp>
              <p:nvSpPr>
                <p:cNvPr id="39" name="Freeform 14"/>
                <p:cNvSpPr>
                  <a:spLocks noEditPoints="1"/>
                </p:cNvSpPr>
                <p:nvPr/>
              </p:nvSpPr>
              <p:spPr bwMode="black">
                <a:xfrm>
                  <a:off x="11135879" y="6323110"/>
                  <a:ext cx="433678" cy="45895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70666"/>
                  <a:endParaRPr lang="en-US" sz="1836" spc="-126" dirty="0">
                    <a:ln>
                      <a:solidFill>
                        <a:srgbClr val="505050">
                          <a:alpha val="0"/>
                        </a:srgbClr>
                      </a:solidFill>
                    </a:ln>
                    <a:solidFill>
                      <a:srgbClr val="505050">
                        <a:lumMod val="50000"/>
                      </a:srgbClr>
                    </a:solidFill>
                  </a:endParaRPr>
                </a:p>
              </p:txBody>
            </p:sp>
          </p:grpSp>
          <p:pic>
            <p:nvPicPr>
              <p:cNvPr id="34" name="Picture 33">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9202" y="3315470"/>
                <a:ext cx="3290152" cy="222964"/>
              </a:xfrm>
              <a:prstGeom prst="rect">
                <a:avLst/>
              </a:prstGeom>
            </p:spPr>
          </p:pic>
        </p:grpSp>
      </p:grpSp>
      <p:sp>
        <p:nvSpPr>
          <p:cNvPr id="28" name="Rectangle 27"/>
          <p:cNvSpPr/>
          <p:nvPr/>
        </p:nvSpPr>
        <p:spPr bwMode="auto">
          <a:xfrm>
            <a:off x="457202" y="1336675"/>
            <a:ext cx="1828800" cy="1664208"/>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Share Data</a:t>
            </a:r>
            <a:r>
              <a:rPr lang="en-US" sz="2000" dirty="0">
                <a:ln>
                  <a:solidFill>
                    <a:srgbClr val="FFFFFF">
                      <a:alpha val="0"/>
                    </a:srgbClr>
                  </a:solidFill>
                </a:ln>
                <a:solidFill>
                  <a:srgbClr val="FFFFFF"/>
                </a:solidFill>
                <a:ea typeface="Segoe UI" pitchFamily="34" charset="0"/>
                <a:cs typeface="Segoe UI" pitchFamily="34" charset="0"/>
              </a:rPr>
              <a:t> &amp;</a:t>
            </a:r>
            <a:r>
              <a:rPr lang="en-US" sz="2000" dirty="0" smtClean="0">
                <a:ln>
                  <a:solidFill>
                    <a:srgbClr val="FFFFFF">
                      <a:alpha val="0"/>
                    </a:srgbClr>
                  </a:solidFill>
                </a:ln>
                <a:solidFill>
                  <a:srgbClr val="FFFFFF"/>
                </a:solidFill>
                <a:ea typeface="Segoe UI" pitchFamily="34" charset="0"/>
                <a:cs typeface="Segoe UI" pitchFamily="34" charset="0"/>
              </a:rPr>
              <a:t> Insights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43" name="Rectangle 42"/>
          <p:cNvSpPr/>
          <p:nvPr/>
        </p:nvSpPr>
        <p:spPr bwMode="auto">
          <a:xfrm>
            <a:off x="456646" y="3089212"/>
            <a:ext cx="1920240" cy="1664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Ask Questions &amp; Get Answers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44" name="Rectangle 43"/>
          <p:cNvSpPr/>
          <p:nvPr/>
        </p:nvSpPr>
        <p:spPr bwMode="auto">
          <a:xfrm>
            <a:off x="456647" y="4841749"/>
            <a:ext cx="1920240" cy="1664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Mobile Access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45" name="Rectangle 44"/>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Easily setup powerful BI sites</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Share live reports with data refresh from on-</a:t>
            </a:r>
            <a:r>
              <a:rPr lang="en-US" sz="1600" dirty="0" err="1" smtClean="0">
                <a:ln>
                  <a:solidFill>
                    <a:srgbClr val="FFFFFF">
                      <a:alpha val="0"/>
                    </a:srgbClr>
                  </a:solidFill>
                </a:ln>
                <a:solidFill>
                  <a:srgbClr val="505050"/>
                </a:solidFill>
                <a:ea typeface="Segoe UI" pitchFamily="34" charset="0"/>
                <a:cs typeface="Segoe UI" pitchFamily="34" charset="0"/>
              </a:rPr>
              <a:t>prem</a:t>
            </a:r>
            <a:r>
              <a:rPr lang="en-US" sz="1600" dirty="0" smtClean="0">
                <a:ln>
                  <a:solidFill>
                    <a:srgbClr val="FFFFFF">
                      <a:alpha val="0"/>
                    </a:srgbClr>
                  </a:solidFill>
                </a:ln>
                <a:solidFill>
                  <a:srgbClr val="505050"/>
                </a:solidFill>
                <a:ea typeface="Segoe UI" pitchFamily="34" charset="0"/>
                <a:cs typeface="Segoe UI" pitchFamily="34" charset="0"/>
              </a:rPr>
              <a:t> sources</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Manage and share data sets and monitor usage</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46" name="Rectangle 45"/>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Ask questions in the natural language speech bubble</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Get back answers as the system generates data visualizations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47" name="Rectangle 46"/>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View Power View reports on any device with HTML5 support</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Discover and explore all your favorite reports with the mobile BI app</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48" name="Freeform 47"/>
          <p:cNvSpPr>
            <a:spLocks/>
          </p:cNvSpPr>
          <p:nvPr/>
        </p:nvSpPr>
        <p:spPr bwMode="auto">
          <a:xfrm>
            <a:off x="1461344" y="2392044"/>
            <a:ext cx="781239" cy="475616"/>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n>
                <a:solidFill>
                  <a:srgbClr val="505050">
                    <a:alpha val="0"/>
                  </a:srgbClr>
                </a:solidFill>
              </a:ln>
              <a:solidFill>
                <a:srgbClr val="505050"/>
              </a:solidFill>
            </a:endParaRPr>
          </a:p>
        </p:txBody>
      </p:sp>
      <p:pic>
        <p:nvPicPr>
          <p:cNvPr id="49" name="Picture 48"/>
          <p:cNvPicPr>
            <a:picLocks noChangeAspect="1"/>
          </p:cNvPicPr>
          <p:nvPr/>
        </p:nvPicPr>
        <p:blipFill>
          <a:blip r:embed="rId6"/>
          <a:stretch>
            <a:fillRect/>
          </a:stretch>
        </p:blipFill>
        <p:spPr>
          <a:xfrm>
            <a:off x="1447056" y="5674000"/>
            <a:ext cx="718781" cy="661279"/>
          </a:xfrm>
          <a:prstGeom prst="rect">
            <a:avLst/>
          </a:prstGeom>
        </p:spPr>
      </p:pic>
      <p:sp>
        <p:nvSpPr>
          <p:cNvPr id="50" name="Freeform 49"/>
          <p:cNvSpPr/>
          <p:nvPr>
            <p:custDataLst>
              <p:tags r:id="rId1"/>
            </p:custDataLst>
          </p:nvPr>
        </p:nvSpPr>
        <p:spPr>
          <a:xfrm>
            <a:off x="1800221" y="5857878"/>
            <a:ext cx="277813" cy="276612"/>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51" name="Rectangle 50"/>
          <p:cNvSpPr/>
          <p:nvPr/>
        </p:nvSpPr>
        <p:spPr bwMode="auto">
          <a:xfrm>
            <a:off x="432310" y="2958579"/>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4" name="Rectangle 53"/>
          <p:cNvSpPr/>
          <p:nvPr/>
        </p:nvSpPr>
        <p:spPr bwMode="auto">
          <a:xfrm>
            <a:off x="379539" y="1212852"/>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5" name="TextBox 54"/>
          <p:cNvSpPr txBox="1"/>
          <p:nvPr/>
        </p:nvSpPr>
        <p:spPr>
          <a:xfrm>
            <a:off x="1349074" y="4169721"/>
            <a:ext cx="1157859" cy="627864"/>
          </a:xfrm>
          <a:prstGeom prst="rect">
            <a:avLst/>
          </a:prstGeom>
          <a:noFill/>
        </p:spPr>
        <p:txBody>
          <a:bodyPr wrap="square" lIns="182880" tIns="146304" rIns="182880" bIns="146304" rtlCol="0">
            <a:spAutoFit/>
          </a:bodyPr>
          <a:lstStyle/>
          <a:p>
            <a:pPr>
              <a:lnSpc>
                <a:spcPct val="90000"/>
              </a:lnSpc>
            </a:pPr>
            <a:r>
              <a:rPr lang="en-US" sz="2400" b="1" i="1" dirty="0" smtClean="0">
                <a:solidFill>
                  <a:schemeClr val="bg1"/>
                </a:solidFill>
                <a:latin typeface="Segoe UI Semilight" panose="020B0402040204020203" pitchFamily="34" charset="0"/>
                <a:cs typeface="Segoe UI Semilight" panose="020B0402040204020203" pitchFamily="34" charset="0"/>
              </a:rPr>
              <a:t>Q&amp;A</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1539" y="2633227"/>
            <a:ext cx="5278434" cy="3067278"/>
          </a:xfrm>
          <a:prstGeom prst="rect">
            <a:avLst/>
          </a:prstGeom>
        </p:spPr>
      </p:pic>
    </p:spTree>
    <p:extLst>
      <p:ext uri="{BB962C8B-B14F-4D97-AF65-F5344CB8AC3E}">
        <p14:creationId xmlns:p14="http://schemas.microsoft.com/office/powerpoint/2010/main" val="8290482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lstStyle/>
          <a:p>
            <a:r>
              <a:rPr lang="en-US" dirty="0" smtClean="0"/>
              <a:t>Demo – </a:t>
            </a:r>
            <a:br>
              <a:rPr lang="en-US" dirty="0" smtClean="0"/>
            </a:br>
            <a:r>
              <a:rPr lang="en-US" dirty="0" smtClean="0"/>
              <a:t>Power BI for Office 365</a:t>
            </a:r>
            <a:endParaRPr lang="en-US" dirty="0"/>
          </a:p>
        </p:txBody>
      </p:sp>
    </p:spTree>
    <p:extLst>
      <p:ext uri="{BB962C8B-B14F-4D97-AF65-F5344CB8AC3E}">
        <p14:creationId xmlns:p14="http://schemas.microsoft.com/office/powerpoint/2010/main" val="1449709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 need insight beyond the institutional walls</a:t>
            </a:r>
            <a:endParaRPr lang="en-US" dirty="0"/>
          </a:p>
        </p:txBody>
      </p:sp>
      <p:sp>
        <p:nvSpPr>
          <p:cNvPr id="6" name="Text Placeholder 5"/>
          <p:cNvSpPr>
            <a:spLocks noGrp="1"/>
          </p:cNvSpPr>
          <p:nvPr>
            <p:ph type="body" sz="quarter" idx="12"/>
          </p:nvPr>
        </p:nvSpPr>
        <p:spPr/>
        <p:txBody>
          <a:bodyPr/>
          <a:lstStyle/>
          <a:p>
            <a:r>
              <a:rPr lang="en-US" dirty="0" smtClean="0"/>
              <a:t>Reason #4</a:t>
            </a:r>
            <a:endParaRPr lang="en-US" dirty="0"/>
          </a:p>
        </p:txBody>
      </p:sp>
      <p:sp>
        <p:nvSpPr>
          <p:cNvPr id="7" name="Text Placeholder 6"/>
          <p:cNvSpPr>
            <a:spLocks noGrp="1"/>
          </p:cNvSpPr>
          <p:nvPr>
            <p:ph type="body" sz="quarter" idx="13"/>
          </p:nvPr>
        </p:nvSpPr>
        <p:spPr/>
        <p:txBody>
          <a:bodyPr/>
          <a:lstStyle/>
          <a:p>
            <a:endParaRPr lang="en-US"/>
          </a:p>
        </p:txBody>
      </p:sp>
      <p:pic>
        <p:nvPicPr>
          <p:cNvPr id="8" name="Picture 7"/>
          <p:cNvPicPr>
            <a:picLocks noChangeAspect="1"/>
          </p:cNvPicPr>
          <p:nvPr/>
        </p:nvPicPr>
        <p:blipFill>
          <a:blip r:embed="rId3"/>
          <a:stretch>
            <a:fillRect/>
          </a:stretch>
        </p:blipFill>
        <p:spPr>
          <a:xfrm>
            <a:off x="5761038" y="4868055"/>
            <a:ext cx="1828800" cy="872536"/>
          </a:xfrm>
          <a:prstGeom prst="rect">
            <a:avLst/>
          </a:prstGeom>
        </p:spPr>
      </p:pic>
    </p:spTree>
    <p:extLst>
      <p:ext uri="{BB962C8B-B14F-4D97-AF65-F5344CB8AC3E}">
        <p14:creationId xmlns:p14="http://schemas.microsoft.com/office/powerpoint/2010/main" val="2499449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501" y="44666"/>
            <a:ext cx="11889564" cy="917575"/>
          </a:xfrm>
        </p:spPr>
        <p:txBody>
          <a:bodyPr/>
          <a:lstStyle/>
          <a:p>
            <a:r>
              <a:rPr lang="en-US" dirty="0" smtClean="0"/>
              <a:t>Extend with Hybrid Cloud Solutions</a:t>
            </a:r>
            <a:endParaRPr lang="en-US" sz="3200" dirty="0"/>
          </a:p>
        </p:txBody>
      </p:sp>
      <p:sp>
        <p:nvSpPr>
          <p:cNvPr id="71" name="Rectangle 70"/>
          <p:cNvSpPr/>
          <p:nvPr/>
        </p:nvSpPr>
        <p:spPr bwMode="auto">
          <a:xfrm>
            <a:off x="2286002" y="3101293"/>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Enable ease of discovery with data search across on premise data </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73" name="Rectangle 72"/>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Monitor data usage across your organization to optimize system investments</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74" name="Rectangle 73"/>
          <p:cNvSpPr/>
          <p:nvPr/>
        </p:nvSpPr>
        <p:spPr bwMode="auto">
          <a:xfrm>
            <a:off x="457202" y="1336675"/>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On-Premise Data Access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75" name="Rectangle 74"/>
          <p:cNvSpPr/>
          <p:nvPr/>
        </p:nvSpPr>
        <p:spPr bwMode="auto">
          <a:xfrm>
            <a:off x="457202" y="3089212"/>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Enterprise Data Search</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76" name="Rectangle 75"/>
          <p:cNvSpPr/>
          <p:nvPr/>
        </p:nvSpPr>
        <p:spPr bwMode="auto">
          <a:xfrm>
            <a:off x="457202" y="4841749"/>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Data Usage &amp; Telemetry</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48" name="Freeform 74"/>
          <p:cNvSpPr>
            <a:spLocks noEditPoints="1"/>
          </p:cNvSpPr>
          <p:nvPr/>
        </p:nvSpPr>
        <p:spPr bwMode="black">
          <a:xfrm>
            <a:off x="1416833" y="2301419"/>
            <a:ext cx="822960" cy="640080"/>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nvGrpSpPr>
          <p:cNvPr id="58" name="Group 57"/>
          <p:cNvGrpSpPr/>
          <p:nvPr/>
        </p:nvGrpSpPr>
        <p:grpSpPr>
          <a:xfrm>
            <a:off x="1313577" y="5756407"/>
            <a:ext cx="914400" cy="611113"/>
            <a:chOff x="7117315" y="5814427"/>
            <a:chExt cx="914400" cy="611113"/>
          </a:xfrm>
        </p:grpSpPr>
        <p:sp>
          <p:nvSpPr>
            <p:cNvPr id="57" name="Freeform 56"/>
            <p:cNvSpPr/>
            <p:nvPr/>
          </p:nvSpPr>
          <p:spPr bwMode="auto">
            <a:xfrm>
              <a:off x="7117315" y="5814427"/>
              <a:ext cx="91440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Freeform 86"/>
            <p:cNvSpPr>
              <a:spLocks noEditPoints="1"/>
            </p:cNvSpPr>
            <p:nvPr/>
          </p:nvSpPr>
          <p:spPr bwMode="black">
            <a:xfrm rot="16200000">
              <a:off x="7316164" y="5964973"/>
              <a:ext cx="269852" cy="2468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sp>
        <p:nvSpPr>
          <p:cNvPr id="46" name="Rectangle 45"/>
          <p:cNvSpPr/>
          <p:nvPr/>
        </p:nvSpPr>
        <p:spPr bwMode="auto">
          <a:xfrm>
            <a:off x="5592279" y="1332494"/>
            <a:ext cx="6378960" cy="45959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Data Management Gateway</a:t>
            </a:r>
            <a:endParaRPr lang="en-US" sz="2200" dirty="0">
              <a:ln>
                <a:solidFill>
                  <a:srgbClr val="FFFFFF">
                    <a:alpha val="0"/>
                  </a:srgbClr>
                </a:solidFill>
              </a:ln>
              <a:solidFill>
                <a:srgbClr val="FFFFFF"/>
              </a:solidFill>
            </a:endParaRPr>
          </a:p>
        </p:txBody>
      </p:sp>
      <p:sp>
        <p:nvSpPr>
          <p:cNvPr id="90" name="Rectangle 89"/>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Enable manual or scheduled data refresh for reports in Office 365 to on-premise sources</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95" name="Freeform 86"/>
          <p:cNvSpPr>
            <a:spLocks noEditPoints="1"/>
          </p:cNvSpPr>
          <p:nvPr/>
        </p:nvSpPr>
        <p:spPr bwMode="black">
          <a:xfrm rot="16200000">
            <a:off x="1721472" y="5993168"/>
            <a:ext cx="302258" cy="26496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97" name="Freeform 96"/>
          <p:cNvSpPr/>
          <p:nvPr/>
        </p:nvSpPr>
        <p:spPr bwMode="auto">
          <a:xfrm>
            <a:off x="1360451" y="4049046"/>
            <a:ext cx="91440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Freeform 8"/>
          <p:cNvSpPr>
            <a:spLocks noEditPoints="1"/>
          </p:cNvSpPr>
          <p:nvPr/>
        </p:nvSpPr>
        <p:spPr bwMode="black">
          <a:xfrm rot="1598130">
            <a:off x="1589953" y="4116215"/>
            <a:ext cx="437379" cy="43720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00BCF2"/>
          </a:solidFill>
          <a:ln>
            <a:noFill/>
          </a:ln>
        </p:spPr>
        <p:txBody>
          <a:bodyPr vert="horz" wrap="square" lIns="77713" tIns="38857" rIns="77713" bIns="38857" numCol="1" anchor="t" anchorCtr="0" compatLnSpc="1">
            <a:prstTxWarp prst="textNoShape">
              <a:avLst/>
            </a:prstTxWarp>
          </a:bodyPr>
          <a:lstStyle/>
          <a:p>
            <a:endParaRPr lang="en-US" sz="136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910" r="13923"/>
          <a:stretch/>
        </p:blipFill>
        <p:spPr>
          <a:xfrm>
            <a:off x="6021050" y="1882833"/>
            <a:ext cx="5521418" cy="4484687"/>
          </a:xfrm>
          <a:prstGeom prst="rect">
            <a:avLst/>
          </a:prstGeom>
        </p:spPr>
      </p:pic>
      <p:sp>
        <p:nvSpPr>
          <p:cNvPr id="22" name="Rectangle 21"/>
          <p:cNvSpPr/>
          <p:nvPr/>
        </p:nvSpPr>
        <p:spPr bwMode="auto">
          <a:xfrm>
            <a:off x="424136" y="4768670"/>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Rectangle 22"/>
          <p:cNvSpPr/>
          <p:nvPr/>
        </p:nvSpPr>
        <p:spPr bwMode="auto">
          <a:xfrm>
            <a:off x="391624" y="3051538"/>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815354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619477" y="1869719"/>
            <a:ext cx="6324563" cy="4664017"/>
          </a:xfrm>
          <a:prstGeom prst="rect">
            <a:avLst/>
          </a:prstGeom>
        </p:spPr>
      </p:pic>
      <p:sp>
        <p:nvSpPr>
          <p:cNvPr id="4" name="Title 3"/>
          <p:cNvSpPr>
            <a:spLocks noGrp="1"/>
          </p:cNvSpPr>
          <p:nvPr>
            <p:ph type="title"/>
          </p:nvPr>
        </p:nvSpPr>
        <p:spPr>
          <a:xfrm>
            <a:off x="642501" y="44666"/>
            <a:ext cx="11889564" cy="917575"/>
          </a:xfrm>
        </p:spPr>
        <p:txBody>
          <a:bodyPr/>
          <a:lstStyle/>
          <a:p>
            <a:r>
              <a:rPr lang="en-US" dirty="0" smtClean="0"/>
              <a:t>Extend with Hybrid Cloud Solutions</a:t>
            </a:r>
            <a:endParaRPr lang="en-US" sz="3200" dirty="0"/>
          </a:p>
        </p:txBody>
      </p:sp>
      <p:sp>
        <p:nvSpPr>
          <p:cNvPr id="71" name="Rectangle 70"/>
          <p:cNvSpPr/>
          <p:nvPr/>
        </p:nvSpPr>
        <p:spPr bwMode="auto">
          <a:xfrm>
            <a:off x="2286002" y="3101293"/>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Enable ease of discovery with data search across on premise data </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73" name="Rectangle 72"/>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Monitor data usage across your organization to optimize system investments</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74" name="Rectangle 73"/>
          <p:cNvSpPr/>
          <p:nvPr/>
        </p:nvSpPr>
        <p:spPr bwMode="auto">
          <a:xfrm>
            <a:off x="457202" y="1336675"/>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On-Premise Data Access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75" name="Rectangle 74"/>
          <p:cNvSpPr/>
          <p:nvPr/>
        </p:nvSpPr>
        <p:spPr bwMode="auto">
          <a:xfrm>
            <a:off x="457202" y="3089212"/>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Enterprise Data Search</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76" name="Rectangle 75"/>
          <p:cNvSpPr/>
          <p:nvPr/>
        </p:nvSpPr>
        <p:spPr bwMode="auto">
          <a:xfrm>
            <a:off x="457202" y="4841749"/>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Data Usage &amp; Telemetry</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48" name="Freeform 74"/>
          <p:cNvSpPr>
            <a:spLocks noEditPoints="1"/>
          </p:cNvSpPr>
          <p:nvPr/>
        </p:nvSpPr>
        <p:spPr bwMode="black">
          <a:xfrm>
            <a:off x="1416833" y="2301419"/>
            <a:ext cx="822960" cy="640080"/>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nvGrpSpPr>
          <p:cNvPr id="58" name="Group 57"/>
          <p:cNvGrpSpPr/>
          <p:nvPr/>
        </p:nvGrpSpPr>
        <p:grpSpPr>
          <a:xfrm>
            <a:off x="1313577" y="5756407"/>
            <a:ext cx="914400" cy="611113"/>
            <a:chOff x="7117315" y="5814427"/>
            <a:chExt cx="914400" cy="611113"/>
          </a:xfrm>
        </p:grpSpPr>
        <p:sp>
          <p:nvSpPr>
            <p:cNvPr id="57" name="Freeform 56"/>
            <p:cNvSpPr/>
            <p:nvPr/>
          </p:nvSpPr>
          <p:spPr bwMode="auto">
            <a:xfrm>
              <a:off x="7117315" y="5814427"/>
              <a:ext cx="91440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Freeform 86"/>
            <p:cNvSpPr>
              <a:spLocks noEditPoints="1"/>
            </p:cNvSpPr>
            <p:nvPr/>
          </p:nvSpPr>
          <p:spPr bwMode="black">
            <a:xfrm rot="16200000">
              <a:off x="7316164" y="5964973"/>
              <a:ext cx="269852" cy="2468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sp>
        <p:nvSpPr>
          <p:cNvPr id="46" name="Rectangle 45"/>
          <p:cNvSpPr/>
          <p:nvPr/>
        </p:nvSpPr>
        <p:spPr bwMode="auto">
          <a:xfrm>
            <a:off x="5592279" y="1332494"/>
            <a:ext cx="6378960" cy="45959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Data Catalogue</a:t>
            </a:r>
            <a:endParaRPr lang="en-US" sz="2200" dirty="0">
              <a:ln>
                <a:solidFill>
                  <a:srgbClr val="FFFFFF">
                    <a:alpha val="0"/>
                  </a:srgbClr>
                </a:solidFill>
              </a:ln>
              <a:solidFill>
                <a:srgbClr val="FFFFFF"/>
              </a:solidFill>
            </a:endParaRPr>
          </a:p>
        </p:txBody>
      </p:sp>
      <p:sp>
        <p:nvSpPr>
          <p:cNvPr id="90" name="Rectangle 89"/>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Enable manual or scheduled data refresh for reports in Office 365 to on-premise sources</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93" name="Rectangle 92"/>
          <p:cNvSpPr/>
          <p:nvPr/>
        </p:nvSpPr>
        <p:spPr bwMode="auto">
          <a:xfrm>
            <a:off x="10087593" y="2852393"/>
            <a:ext cx="1926745" cy="3706196"/>
          </a:xfrm>
          <a:prstGeom prst="rect">
            <a:avLst/>
          </a:prstGeom>
          <a:noFill/>
          <a:ln w="50800">
            <a:solidFill>
              <a:srgbClr val="FF8C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5564983" y="1912445"/>
            <a:ext cx="457522" cy="777947"/>
          </a:xfrm>
          <a:prstGeom prst="rect">
            <a:avLst/>
          </a:prstGeom>
          <a:noFill/>
          <a:ln w="50800">
            <a:solidFill>
              <a:srgbClr val="FF8C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95" name="Freeform 86"/>
          <p:cNvSpPr>
            <a:spLocks noEditPoints="1"/>
          </p:cNvSpPr>
          <p:nvPr/>
        </p:nvSpPr>
        <p:spPr bwMode="black">
          <a:xfrm rot="16200000">
            <a:off x="1721472" y="5993168"/>
            <a:ext cx="302258" cy="26496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97" name="Freeform 96"/>
          <p:cNvSpPr/>
          <p:nvPr/>
        </p:nvSpPr>
        <p:spPr bwMode="auto">
          <a:xfrm>
            <a:off x="1360451" y="4049046"/>
            <a:ext cx="91440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Freeform 8"/>
          <p:cNvSpPr>
            <a:spLocks noEditPoints="1"/>
          </p:cNvSpPr>
          <p:nvPr/>
        </p:nvSpPr>
        <p:spPr bwMode="black">
          <a:xfrm rot="1598130">
            <a:off x="1589953" y="4116215"/>
            <a:ext cx="437379" cy="43720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00BCF2"/>
          </a:solidFill>
          <a:ln>
            <a:noFill/>
          </a:ln>
        </p:spPr>
        <p:txBody>
          <a:bodyPr vert="horz" wrap="square" lIns="77713" tIns="38857" rIns="77713" bIns="38857" numCol="1" anchor="t" anchorCtr="0" compatLnSpc="1">
            <a:prstTxWarp prst="textNoShape">
              <a:avLst/>
            </a:prstTxWarp>
          </a:bodyPr>
          <a:lstStyle/>
          <a:p>
            <a:endParaRPr lang="en-US" sz="1360"/>
          </a:p>
        </p:txBody>
      </p:sp>
      <p:sp>
        <p:nvSpPr>
          <p:cNvPr id="25" name="Rectangle 24"/>
          <p:cNvSpPr/>
          <p:nvPr/>
        </p:nvSpPr>
        <p:spPr bwMode="auto">
          <a:xfrm>
            <a:off x="394593" y="4806344"/>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Rectangle 25"/>
          <p:cNvSpPr/>
          <p:nvPr/>
        </p:nvSpPr>
        <p:spPr bwMode="auto">
          <a:xfrm>
            <a:off x="362179" y="1228641"/>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411572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 likely already own the foundation for BI and Analytics</a:t>
            </a:r>
            <a:endParaRPr lang="en-US" dirty="0"/>
          </a:p>
        </p:txBody>
      </p:sp>
      <p:sp>
        <p:nvSpPr>
          <p:cNvPr id="6" name="Text Placeholder 5"/>
          <p:cNvSpPr>
            <a:spLocks noGrp="1"/>
          </p:cNvSpPr>
          <p:nvPr>
            <p:ph type="body" sz="quarter" idx="12"/>
          </p:nvPr>
        </p:nvSpPr>
        <p:spPr/>
        <p:txBody>
          <a:bodyPr/>
          <a:lstStyle/>
          <a:p>
            <a:r>
              <a:rPr lang="en-US" dirty="0" smtClean="0"/>
              <a:t>Reason #1</a:t>
            </a:r>
            <a:endParaRPr lang="en-US" dirty="0"/>
          </a:p>
        </p:txBody>
      </p:sp>
      <p:sp>
        <p:nvSpPr>
          <p:cNvPr id="7" name="Text Placeholder 6"/>
          <p:cNvSpPr>
            <a:spLocks noGrp="1"/>
          </p:cNvSpPr>
          <p:nvPr>
            <p:ph type="body" sz="quarter" idx="13"/>
          </p:nvPr>
        </p:nvSpPr>
        <p:spPr/>
        <p:txBody>
          <a:bodyPr/>
          <a:lstStyle/>
          <a:p>
            <a:endParaRPr lang="en-US"/>
          </a:p>
        </p:txBody>
      </p:sp>
      <p:pic>
        <p:nvPicPr>
          <p:cNvPr id="8" name="Picture 7"/>
          <p:cNvPicPr>
            <a:picLocks noChangeAspect="1"/>
          </p:cNvPicPr>
          <p:nvPr/>
        </p:nvPicPr>
        <p:blipFill>
          <a:blip r:embed="rId3"/>
          <a:stretch>
            <a:fillRect/>
          </a:stretch>
        </p:blipFill>
        <p:spPr>
          <a:xfrm>
            <a:off x="5761038" y="4868055"/>
            <a:ext cx="1828800" cy="872536"/>
          </a:xfrm>
          <a:prstGeom prst="rect">
            <a:avLst/>
          </a:prstGeom>
        </p:spPr>
      </p:pic>
    </p:spTree>
    <p:extLst>
      <p:ext uri="{BB962C8B-B14F-4D97-AF65-F5344CB8AC3E}">
        <p14:creationId xmlns:p14="http://schemas.microsoft.com/office/powerpoint/2010/main" val="419781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501" y="44666"/>
            <a:ext cx="11889564" cy="917575"/>
          </a:xfrm>
        </p:spPr>
        <p:txBody>
          <a:bodyPr/>
          <a:lstStyle/>
          <a:p>
            <a:r>
              <a:rPr lang="en-US" dirty="0" smtClean="0"/>
              <a:t>Extend with Hybrid Cloud Solutions</a:t>
            </a:r>
            <a:endParaRPr lang="en-US" sz="3200" dirty="0"/>
          </a:p>
        </p:txBody>
      </p:sp>
      <p:sp>
        <p:nvSpPr>
          <p:cNvPr id="71" name="Rectangle 70"/>
          <p:cNvSpPr/>
          <p:nvPr/>
        </p:nvSpPr>
        <p:spPr bwMode="auto">
          <a:xfrm>
            <a:off x="2286002" y="3101293"/>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Enable ease of discovery with data search across on premise data </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73" name="Rectangle 72"/>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Monitor data usage across your organization to optimize system investments</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74" name="Rectangle 73"/>
          <p:cNvSpPr/>
          <p:nvPr/>
        </p:nvSpPr>
        <p:spPr bwMode="auto">
          <a:xfrm>
            <a:off x="457202" y="1336675"/>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On-Premise Data Access</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75" name="Rectangle 74"/>
          <p:cNvSpPr/>
          <p:nvPr/>
        </p:nvSpPr>
        <p:spPr bwMode="auto">
          <a:xfrm>
            <a:off x="457202" y="3089212"/>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Enterprise Data Search</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76" name="Rectangle 75"/>
          <p:cNvSpPr/>
          <p:nvPr/>
        </p:nvSpPr>
        <p:spPr bwMode="auto">
          <a:xfrm>
            <a:off x="457202" y="4841749"/>
            <a:ext cx="1828800" cy="1664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Data Usage &amp; Telemetry</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48" name="Freeform 74"/>
          <p:cNvSpPr>
            <a:spLocks noEditPoints="1"/>
          </p:cNvSpPr>
          <p:nvPr/>
        </p:nvSpPr>
        <p:spPr bwMode="black">
          <a:xfrm>
            <a:off x="1416833" y="2301419"/>
            <a:ext cx="822960" cy="640080"/>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nvGrpSpPr>
          <p:cNvPr id="58" name="Group 57"/>
          <p:cNvGrpSpPr/>
          <p:nvPr/>
        </p:nvGrpSpPr>
        <p:grpSpPr>
          <a:xfrm>
            <a:off x="1313577" y="5756407"/>
            <a:ext cx="914400" cy="611113"/>
            <a:chOff x="7117315" y="5814427"/>
            <a:chExt cx="914400" cy="611113"/>
          </a:xfrm>
        </p:grpSpPr>
        <p:sp>
          <p:nvSpPr>
            <p:cNvPr id="57" name="Freeform 56"/>
            <p:cNvSpPr/>
            <p:nvPr/>
          </p:nvSpPr>
          <p:spPr bwMode="auto">
            <a:xfrm>
              <a:off x="7117315" y="5814427"/>
              <a:ext cx="91440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Freeform 86"/>
            <p:cNvSpPr>
              <a:spLocks noEditPoints="1"/>
            </p:cNvSpPr>
            <p:nvPr/>
          </p:nvSpPr>
          <p:spPr bwMode="black">
            <a:xfrm rot="16200000">
              <a:off x="7316164" y="5964973"/>
              <a:ext cx="269852" cy="2468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sp>
        <p:nvSpPr>
          <p:cNvPr id="46" name="Rectangle 45"/>
          <p:cNvSpPr/>
          <p:nvPr/>
        </p:nvSpPr>
        <p:spPr bwMode="auto">
          <a:xfrm>
            <a:off x="5592279" y="1332494"/>
            <a:ext cx="6378960" cy="45959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Data Catalogue</a:t>
            </a:r>
            <a:endParaRPr lang="en-US" sz="2200" dirty="0">
              <a:ln>
                <a:solidFill>
                  <a:srgbClr val="FFFFFF">
                    <a:alpha val="0"/>
                  </a:srgbClr>
                </a:solidFill>
              </a:ln>
              <a:solidFill>
                <a:srgbClr val="FFFFFF"/>
              </a:solidFill>
            </a:endParaRPr>
          </a:p>
        </p:txBody>
      </p:sp>
      <p:sp>
        <p:nvSpPr>
          <p:cNvPr id="90" name="Rectangle 89"/>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IN" sz="1600" dirty="0" smtClean="0">
                <a:ln>
                  <a:solidFill>
                    <a:srgbClr val="FFFFFF">
                      <a:alpha val="0"/>
                    </a:srgbClr>
                  </a:solidFill>
                </a:ln>
                <a:solidFill>
                  <a:srgbClr val="505050"/>
                </a:solidFill>
                <a:ea typeface="Segoe UI" pitchFamily="34" charset="0"/>
                <a:cs typeface="Segoe UI" pitchFamily="34" charset="0"/>
              </a:rPr>
              <a:t>Enable manual or scheduled data refresh for reports in Office 365 to on-premise sources</a:t>
            </a:r>
            <a:endParaRPr lang="en-IN" sz="1600" dirty="0">
              <a:ln>
                <a:solidFill>
                  <a:srgbClr val="FFFFFF">
                    <a:alpha val="0"/>
                  </a:srgbClr>
                </a:solidFill>
              </a:ln>
              <a:solidFill>
                <a:srgbClr val="505050"/>
              </a:solidFill>
              <a:ea typeface="Segoe UI" pitchFamily="34" charset="0"/>
              <a:cs typeface="Segoe UI" pitchFamily="34" charset="0"/>
            </a:endParaRPr>
          </a:p>
        </p:txBody>
      </p:sp>
      <p:sp>
        <p:nvSpPr>
          <p:cNvPr id="95" name="Freeform 86"/>
          <p:cNvSpPr>
            <a:spLocks noEditPoints="1"/>
          </p:cNvSpPr>
          <p:nvPr/>
        </p:nvSpPr>
        <p:spPr bwMode="black">
          <a:xfrm rot="16200000">
            <a:off x="1721472" y="5993168"/>
            <a:ext cx="302258" cy="26496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97" name="Freeform 96"/>
          <p:cNvSpPr/>
          <p:nvPr/>
        </p:nvSpPr>
        <p:spPr bwMode="auto">
          <a:xfrm>
            <a:off x="1360451" y="4049046"/>
            <a:ext cx="914400" cy="611113"/>
          </a:xfrm>
          <a:custGeom>
            <a:avLst/>
            <a:gdLst>
              <a:gd name="connsiteX0" fmla="*/ 982980 w 2735580"/>
              <a:gd name="connsiteY0" fmla="*/ 0 h 1775460"/>
              <a:gd name="connsiteX1" fmla="*/ 2712720 w 2735580"/>
              <a:gd name="connsiteY1" fmla="*/ 495300 h 1775460"/>
              <a:gd name="connsiteX2" fmla="*/ 2735580 w 2735580"/>
              <a:gd name="connsiteY2" fmla="*/ 1394460 h 1775460"/>
              <a:gd name="connsiteX3" fmla="*/ 2164080 w 2735580"/>
              <a:gd name="connsiteY3" fmla="*/ 1615440 h 1775460"/>
              <a:gd name="connsiteX4" fmla="*/ 1356360 w 2735580"/>
              <a:gd name="connsiteY4" fmla="*/ 1775460 h 1775460"/>
              <a:gd name="connsiteX5" fmla="*/ 152400 w 2735580"/>
              <a:gd name="connsiteY5" fmla="*/ 1485900 h 1775460"/>
              <a:gd name="connsiteX6" fmla="*/ 0 w 2735580"/>
              <a:gd name="connsiteY6" fmla="*/ 571500 h 1775460"/>
              <a:gd name="connsiteX7" fmla="*/ 982980 w 2735580"/>
              <a:gd name="connsiteY7" fmla="*/ 0 h 1775460"/>
              <a:gd name="connsiteX0" fmla="*/ 982980 w 2735580"/>
              <a:gd name="connsiteY0" fmla="*/ 198997 h 1974457"/>
              <a:gd name="connsiteX1" fmla="*/ 2712720 w 2735580"/>
              <a:gd name="connsiteY1" fmla="*/ 694297 h 1974457"/>
              <a:gd name="connsiteX2" fmla="*/ 2735580 w 2735580"/>
              <a:gd name="connsiteY2" fmla="*/ 1593457 h 1974457"/>
              <a:gd name="connsiteX3" fmla="*/ 2164080 w 2735580"/>
              <a:gd name="connsiteY3" fmla="*/ 1814437 h 1974457"/>
              <a:gd name="connsiteX4" fmla="*/ 1356360 w 2735580"/>
              <a:gd name="connsiteY4" fmla="*/ 1974457 h 1974457"/>
              <a:gd name="connsiteX5" fmla="*/ 152400 w 2735580"/>
              <a:gd name="connsiteY5" fmla="*/ 1684897 h 1974457"/>
              <a:gd name="connsiteX6" fmla="*/ 0 w 2735580"/>
              <a:gd name="connsiteY6" fmla="*/ 770497 h 1974457"/>
              <a:gd name="connsiteX7" fmla="*/ 982980 w 2735580"/>
              <a:gd name="connsiteY7" fmla="*/ 198997 h 1974457"/>
              <a:gd name="connsiteX0" fmla="*/ 1028864 w 2781464"/>
              <a:gd name="connsiteY0" fmla="*/ 211861 h 1987321"/>
              <a:gd name="connsiteX1" fmla="*/ 2758604 w 2781464"/>
              <a:gd name="connsiteY1" fmla="*/ 707161 h 1987321"/>
              <a:gd name="connsiteX2" fmla="*/ 2781464 w 2781464"/>
              <a:gd name="connsiteY2" fmla="*/ 1606321 h 1987321"/>
              <a:gd name="connsiteX3" fmla="*/ 2209964 w 2781464"/>
              <a:gd name="connsiteY3" fmla="*/ 1827301 h 1987321"/>
              <a:gd name="connsiteX4" fmla="*/ 1402244 w 2781464"/>
              <a:gd name="connsiteY4" fmla="*/ 1987321 h 1987321"/>
              <a:gd name="connsiteX5" fmla="*/ 198284 w 2781464"/>
              <a:gd name="connsiteY5" fmla="*/ 1697761 h 1987321"/>
              <a:gd name="connsiteX6" fmla="*/ 45884 w 2781464"/>
              <a:gd name="connsiteY6" fmla="*/ 783361 h 1987321"/>
              <a:gd name="connsiteX7" fmla="*/ 1028864 w 2781464"/>
              <a:gd name="connsiteY7" fmla="*/ 211861 h 1987321"/>
              <a:gd name="connsiteX0" fmla="*/ 1022219 w 2774819"/>
              <a:gd name="connsiteY0" fmla="*/ 215060 h 1990520"/>
              <a:gd name="connsiteX1" fmla="*/ 2751959 w 2774819"/>
              <a:gd name="connsiteY1" fmla="*/ 710360 h 1990520"/>
              <a:gd name="connsiteX2" fmla="*/ 2774819 w 2774819"/>
              <a:gd name="connsiteY2" fmla="*/ 1609520 h 1990520"/>
              <a:gd name="connsiteX3" fmla="*/ 2203319 w 2774819"/>
              <a:gd name="connsiteY3" fmla="*/ 1830500 h 1990520"/>
              <a:gd name="connsiteX4" fmla="*/ 1395599 w 2774819"/>
              <a:gd name="connsiteY4" fmla="*/ 1990520 h 1990520"/>
              <a:gd name="connsiteX5" fmla="*/ 191639 w 2774819"/>
              <a:gd name="connsiteY5" fmla="*/ 1700960 h 1990520"/>
              <a:gd name="connsiteX6" fmla="*/ 39239 w 2774819"/>
              <a:gd name="connsiteY6" fmla="*/ 786560 h 1990520"/>
              <a:gd name="connsiteX7" fmla="*/ 1022219 w 2774819"/>
              <a:gd name="connsiteY7" fmla="*/ 215060 h 1990520"/>
              <a:gd name="connsiteX0" fmla="*/ 1034170 w 2786770"/>
              <a:gd name="connsiteY0" fmla="*/ 230584 h 2006044"/>
              <a:gd name="connsiteX1" fmla="*/ 2763910 w 2786770"/>
              <a:gd name="connsiteY1" fmla="*/ 725884 h 2006044"/>
              <a:gd name="connsiteX2" fmla="*/ 2786770 w 2786770"/>
              <a:gd name="connsiteY2" fmla="*/ 1625044 h 2006044"/>
              <a:gd name="connsiteX3" fmla="*/ 2215270 w 2786770"/>
              <a:gd name="connsiteY3" fmla="*/ 1846024 h 2006044"/>
              <a:gd name="connsiteX4" fmla="*/ 1407550 w 2786770"/>
              <a:gd name="connsiteY4" fmla="*/ 2006044 h 2006044"/>
              <a:gd name="connsiteX5" fmla="*/ 203590 w 2786770"/>
              <a:gd name="connsiteY5" fmla="*/ 1716484 h 2006044"/>
              <a:gd name="connsiteX6" fmla="*/ 51190 w 2786770"/>
              <a:gd name="connsiteY6" fmla="*/ 802084 h 2006044"/>
              <a:gd name="connsiteX7" fmla="*/ 1034170 w 2786770"/>
              <a:gd name="connsiteY7" fmla="*/ 230584 h 2006044"/>
              <a:gd name="connsiteX0" fmla="*/ 1033745 w 2786345"/>
              <a:gd name="connsiteY0" fmla="*/ 204508 h 1979968"/>
              <a:gd name="connsiteX1" fmla="*/ 2763485 w 2786345"/>
              <a:gd name="connsiteY1" fmla="*/ 699808 h 1979968"/>
              <a:gd name="connsiteX2" fmla="*/ 2786345 w 2786345"/>
              <a:gd name="connsiteY2" fmla="*/ 1598968 h 1979968"/>
              <a:gd name="connsiteX3" fmla="*/ 2214845 w 2786345"/>
              <a:gd name="connsiteY3" fmla="*/ 1819948 h 1979968"/>
              <a:gd name="connsiteX4" fmla="*/ 1407125 w 2786345"/>
              <a:gd name="connsiteY4" fmla="*/ 1979968 h 1979968"/>
              <a:gd name="connsiteX5" fmla="*/ 203165 w 2786345"/>
              <a:gd name="connsiteY5" fmla="*/ 1690408 h 1979968"/>
              <a:gd name="connsiteX6" fmla="*/ 50765 w 2786345"/>
              <a:gd name="connsiteY6" fmla="*/ 776008 h 1979968"/>
              <a:gd name="connsiteX7" fmla="*/ 1033745 w 2786345"/>
              <a:gd name="connsiteY7" fmla="*/ 204508 h 1979968"/>
              <a:gd name="connsiteX0" fmla="*/ 1435086 w 3187686"/>
              <a:gd name="connsiteY0" fmla="*/ 204508 h 1979968"/>
              <a:gd name="connsiteX1" fmla="*/ 3164826 w 3187686"/>
              <a:gd name="connsiteY1" fmla="*/ 699808 h 1979968"/>
              <a:gd name="connsiteX2" fmla="*/ 3187686 w 3187686"/>
              <a:gd name="connsiteY2" fmla="*/ 1598968 h 1979968"/>
              <a:gd name="connsiteX3" fmla="*/ 2616186 w 3187686"/>
              <a:gd name="connsiteY3" fmla="*/ 1819948 h 1979968"/>
              <a:gd name="connsiteX4" fmla="*/ 1808466 w 3187686"/>
              <a:gd name="connsiteY4" fmla="*/ 1979968 h 1979968"/>
              <a:gd name="connsiteX5" fmla="*/ 604506 w 3187686"/>
              <a:gd name="connsiteY5" fmla="*/ 1690408 h 1979968"/>
              <a:gd name="connsiteX6" fmla="*/ 452106 w 3187686"/>
              <a:gd name="connsiteY6" fmla="*/ 776008 h 1979968"/>
              <a:gd name="connsiteX7" fmla="*/ 1435086 w 3187686"/>
              <a:gd name="connsiteY7" fmla="*/ 204508 h 1979968"/>
              <a:gd name="connsiteX0" fmla="*/ 1558748 w 3311348"/>
              <a:gd name="connsiteY0" fmla="*/ 204508 h 1979968"/>
              <a:gd name="connsiteX1" fmla="*/ 3288488 w 3311348"/>
              <a:gd name="connsiteY1" fmla="*/ 699808 h 1979968"/>
              <a:gd name="connsiteX2" fmla="*/ 3311348 w 3311348"/>
              <a:gd name="connsiteY2" fmla="*/ 1598968 h 1979968"/>
              <a:gd name="connsiteX3" fmla="*/ 2739848 w 3311348"/>
              <a:gd name="connsiteY3" fmla="*/ 1819948 h 1979968"/>
              <a:gd name="connsiteX4" fmla="*/ 1932128 w 3311348"/>
              <a:gd name="connsiteY4" fmla="*/ 1979968 h 1979968"/>
              <a:gd name="connsiteX5" fmla="*/ 728168 w 3311348"/>
              <a:gd name="connsiteY5" fmla="*/ 1690408 h 1979968"/>
              <a:gd name="connsiteX6" fmla="*/ 575768 w 3311348"/>
              <a:gd name="connsiteY6" fmla="*/ 776008 h 1979968"/>
              <a:gd name="connsiteX7" fmla="*/ 1558748 w 3311348"/>
              <a:gd name="connsiteY7" fmla="*/ 204508 h 1979968"/>
              <a:gd name="connsiteX0" fmla="*/ 1525623 w 3278223"/>
              <a:gd name="connsiteY0" fmla="*/ 204508 h 1979968"/>
              <a:gd name="connsiteX1" fmla="*/ 3255363 w 3278223"/>
              <a:gd name="connsiteY1" fmla="*/ 699808 h 1979968"/>
              <a:gd name="connsiteX2" fmla="*/ 3278223 w 3278223"/>
              <a:gd name="connsiteY2" fmla="*/ 1598968 h 1979968"/>
              <a:gd name="connsiteX3" fmla="*/ 2706723 w 3278223"/>
              <a:gd name="connsiteY3" fmla="*/ 1819948 h 1979968"/>
              <a:gd name="connsiteX4" fmla="*/ 1899003 w 3278223"/>
              <a:gd name="connsiteY4" fmla="*/ 1979968 h 1979968"/>
              <a:gd name="connsiteX5" fmla="*/ 695043 w 3278223"/>
              <a:gd name="connsiteY5" fmla="*/ 1690408 h 1979968"/>
              <a:gd name="connsiteX6" fmla="*/ 542643 w 3278223"/>
              <a:gd name="connsiteY6" fmla="*/ 776008 h 1979968"/>
              <a:gd name="connsiteX7" fmla="*/ 1525623 w 3278223"/>
              <a:gd name="connsiteY7" fmla="*/ 204508 h 1979968"/>
              <a:gd name="connsiteX0" fmla="*/ 1472866 w 3225466"/>
              <a:gd name="connsiteY0" fmla="*/ 204508 h 1979968"/>
              <a:gd name="connsiteX1" fmla="*/ 3202606 w 3225466"/>
              <a:gd name="connsiteY1" fmla="*/ 699808 h 1979968"/>
              <a:gd name="connsiteX2" fmla="*/ 3225466 w 3225466"/>
              <a:gd name="connsiteY2" fmla="*/ 1598968 h 1979968"/>
              <a:gd name="connsiteX3" fmla="*/ 2653966 w 3225466"/>
              <a:gd name="connsiteY3" fmla="*/ 1819948 h 1979968"/>
              <a:gd name="connsiteX4" fmla="*/ 1846246 w 3225466"/>
              <a:gd name="connsiteY4" fmla="*/ 1979968 h 1979968"/>
              <a:gd name="connsiteX5" fmla="*/ 642286 w 3225466"/>
              <a:gd name="connsiteY5" fmla="*/ 1690408 h 1979968"/>
              <a:gd name="connsiteX6" fmla="*/ 489886 w 3225466"/>
              <a:gd name="connsiteY6" fmla="*/ 776008 h 1979968"/>
              <a:gd name="connsiteX7" fmla="*/ 1472866 w 3225466"/>
              <a:gd name="connsiteY7" fmla="*/ 204508 h 1979968"/>
              <a:gd name="connsiteX0" fmla="*/ 1523936 w 3276536"/>
              <a:gd name="connsiteY0" fmla="*/ 204508 h 1979968"/>
              <a:gd name="connsiteX1" fmla="*/ 3253676 w 3276536"/>
              <a:gd name="connsiteY1" fmla="*/ 699808 h 1979968"/>
              <a:gd name="connsiteX2" fmla="*/ 3276536 w 3276536"/>
              <a:gd name="connsiteY2" fmla="*/ 1598968 h 1979968"/>
              <a:gd name="connsiteX3" fmla="*/ 2705036 w 3276536"/>
              <a:gd name="connsiteY3" fmla="*/ 1819948 h 1979968"/>
              <a:gd name="connsiteX4" fmla="*/ 1897316 w 3276536"/>
              <a:gd name="connsiteY4" fmla="*/ 1979968 h 1979968"/>
              <a:gd name="connsiteX5" fmla="*/ 693356 w 3276536"/>
              <a:gd name="connsiteY5" fmla="*/ 1690408 h 1979968"/>
              <a:gd name="connsiteX6" fmla="*/ 540956 w 3276536"/>
              <a:gd name="connsiteY6" fmla="*/ 776008 h 1979968"/>
              <a:gd name="connsiteX7" fmla="*/ 1523936 w 3276536"/>
              <a:gd name="connsiteY7" fmla="*/ 204508 h 1979968"/>
              <a:gd name="connsiteX0" fmla="*/ 1523936 w 3276536"/>
              <a:gd name="connsiteY0" fmla="*/ 204508 h 2211379"/>
              <a:gd name="connsiteX1" fmla="*/ 3253676 w 3276536"/>
              <a:gd name="connsiteY1" fmla="*/ 699808 h 2211379"/>
              <a:gd name="connsiteX2" fmla="*/ 3276536 w 3276536"/>
              <a:gd name="connsiteY2" fmla="*/ 1598968 h 2211379"/>
              <a:gd name="connsiteX3" fmla="*/ 2705036 w 3276536"/>
              <a:gd name="connsiteY3" fmla="*/ 1819948 h 2211379"/>
              <a:gd name="connsiteX4" fmla="*/ 1897316 w 3276536"/>
              <a:gd name="connsiteY4" fmla="*/ 1979968 h 2211379"/>
              <a:gd name="connsiteX5" fmla="*/ 693356 w 3276536"/>
              <a:gd name="connsiteY5" fmla="*/ 1690408 h 2211379"/>
              <a:gd name="connsiteX6" fmla="*/ 540956 w 3276536"/>
              <a:gd name="connsiteY6" fmla="*/ 776008 h 2211379"/>
              <a:gd name="connsiteX7" fmla="*/ 1523936 w 3276536"/>
              <a:gd name="connsiteY7" fmla="*/ 204508 h 2211379"/>
              <a:gd name="connsiteX0" fmla="*/ 1523936 w 3276536"/>
              <a:gd name="connsiteY0" fmla="*/ 204508 h 2307909"/>
              <a:gd name="connsiteX1" fmla="*/ 3253676 w 3276536"/>
              <a:gd name="connsiteY1" fmla="*/ 699808 h 2307909"/>
              <a:gd name="connsiteX2" fmla="*/ 3276536 w 3276536"/>
              <a:gd name="connsiteY2" fmla="*/ 1598968 h 2307909"/>
              <a:gd name="connsiteX3" fmla="*/ 2705036 w 3276536"/>
              <a:gd name="connsiteY3" fmla="*/ 1819948 h 2307909"/>
              <a:gd name="connsiteX4" fmla="*/ 1897316 w 3276536"/>
              <a:gd name="connsiteY4" fmla="*/ 1979968 h 2307909"/>
              <a:gd name="connsiteX5" fmla="*/ 693356 w 3276536"/>
              <a:gd name="connsiteY5" fmla="*/ 1690408 h 2307909"/>
              <a:gd name="connsiteX6" fmla="*/ 540956 w 3276536"/>
              <a:gd name="connsiteY6" fmla="*/ 776008 h 2307909"/>
              <a:gd name="connsiteX7" fmla="*/ 1523936 w 3276536"/>
              <a:gd name="connsiteY7" fmla="*/ 204508 h 2307909"/>
              <a:gd name="connsiteX0" fmla="*/ 1523936 w 3276536"/>
              <a:gd name="connsiteY0" fmla="*/ 204508 h 2218102"/>
              <a:gd name="connsiteX1" fmla="*/ 3253676 w 3276536"/>
              <a:gd name="connsiteY1" fmla="*/ 699808 h 2218102"/>
              <a:gd name="connsiteX2" fmla="*/ 3276536 w 3276536"/>
              <a:gd name="connsiteY2" fmla="*/ 1598968 h 2218102"/>
              <a:gd name="connsiteX3" fmla="*/ 2705036 w 3276536"/>
              <a:gd name="connsiteY3" fmla="*/ 1819948 h 2218102"/>
              <a:gd name="connsiteX4" fmla="*/ 1897316 w 3276536"/>
              <a:gd name="connsiteY4" fmla="*/ 1979968 h 2218102"/>
              <a:gd name="connsiteX5" fmla="*/ 693356 w 3276536"/>
              <a:gd name="connsiteY5" fmla="*/ 1690408 h 2218102"/>
              <a:gd name="connsiteX6" fmla="*/ 540956 w 3276536"/>
              <a:gd name="connsiteY6" fmla="*/ 776008 h 2218102"/>
              <a:gd name="connsiteX7" fmla="*/ 1523936 w 3276536"/>
              <a:gd name="connsiteY7" fmla="*/ 204508 h 2218102"/>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276536"/>
              <a:gd name="connsiteY0" fmla="*/ 204508 h 2244106"/>
              <a:gd name="connsiteX1" fmla="*/ 3253676 w 3276536"/>
              <a:gd name="connsiteY1" fmla="*/ 699808 h 2244106"/>
              <a:gd name="connsiteX2" fmla="*/ 3276536 w 3276536"/>
              <a:gd name="connsiteY2" fmla="*/ 1598968 h 2244106"/>
              <a:gd name="connsiteX3" fmla="*/ 2705036 w 3276536"/>
              <a:gd name="connsiteY3" fmla="*/ 1819948 h 2244106"/>
              <a:gd name="connsiteX4" fmla="*/ 1897316 w 3276536"/>
              <a:gd name="connsiteY4" fmla="*/ 1979968 h 2244106"/>
              <a:gd name="connsiteX5" fmla="*/ 693356 w 3276536"/>
              <a:gd name="connsiteY5" fmla="*/ 1690408 h 2244106"/>
              <a:gd name="connsiteX6" fmla="*/ 540956 w 3276536"/>
              <a:gd name="connsiteY6" fmla="*/ 776008 h 2244106"/>
              <a:gd name="connsiteX7" fmla="*/ 1523936 w 3276536"/>
              <a:gd name="connsiteY7" fmla="*/ 204508 h 2244106"/>
              <a:gd name="connsiteX0" fmla="*/ 1523936 w 3661818"/>
              <a:gd name="connsiteY0" fmla="*/ 204508 h 2244106"/>
              <a:gd name="connsiteX1" fmla="*/ 3253676 w 3661818"/>
              <a:gd name="connsiteY1" fmla="*/ 699808 h 2244106"/>
              <a:gd name="connsiteX2" fmla="*/ 3276536 w 3661818"/>
              <a:gd name="connsiteY2" fmla="*/ 1598968 h 2244106"/>
              <a:gd name="connsiteX3" fmla="*/ 2705036 w 3661818"/>
              <a:gd name="connsiteY3" fmla="*/ 1819948 h 2244106"/>
              <a:gd name="connsiteX4" fmla="*/ 1897316 w 3661818"/>
              <a:gd name="connsiteY4" fmla="*/ 1979968 h 2244106"/>
              <a:gd name="connsiteX5" fmla="*/ 693356 w 3661818"/>
              <a:gd name="connsiteY5" fmla="*/ 1690408 h 2244106"/>
              <a:gd name="connsiteX6" fmla="*/ 540956 w 3661818"/>
              <a:gd name="connsiteY6" fmla="*/ 776008 h 2244106"/>
              <a:gd name="connsiteX7" fmla="*/ 1523936 w 366181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204508 h 2244106"/>
              <a:gd name="connsiteX1" fmla="*/ 3253676 w 3880928"/>
              <a:gd name="connsiteY1" fmla="*/ 699808 h 2244106"/>
              <a:gd name="connsiteX2" fmla="*/ 3276536 w 3880928"/>
              <a:gd name="connsiteY2" fmla="*/ 1598968 h 2244106"/>
              <a:gd name="connsiteX3" fmla="*/ 2705036 w 3880928"/>
              <a:gd name="connsiteY3" fmla="*/ 1819948 h 2244106"/>
              <a:gd name="connsiteX4" fmla="*/ 1897316 w 3880928"/>
              <a:gd name="connsiteY4" fmla="*/ 1979968 h 2244106"/>
              <a:gd name="connsiteX5" fmla="*/ 693356 w 3880928"/>
              <a:gd name="connsiteY5" fmla="*/ 1690408 h 2244106"/>
              <a:gd name="connsiteX6" fmla="*/ 540956 w 3880928"/>
              <a:gd name="connsiteY6" fmla="*/ 776008 h 2244106"/>
              <a:gd name="connsiteX7" fmla="*/ 1523936 w 3880928"/>
              <a:gd name="connsiteY7" fmla="*/ 204508 h 2244106"/>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 name="connsiteX0" fmla="*/ 1523936 w 3880928"/>
              <a:gd name="connsiteY0" fmla="*/ 494034 h 2533632"/>
              <a:gd name="connsiteX1" fmla="*/ 3253676 w 3880928"/>
              <a:gd name="connsiteY1" fmla="*/ 989334 h 2533632"/>
              <a:gd name="connsiteX2" fmla="*/ 3276536 w 3880928"/>
              <a:gd name="connsiteY2" fmla="*/ 1888494 h 2533632"/>
              <a:gd name="connsiteX3" fmla="*/ 2705036 w 3880928"/>
              <a:gd name="connsiteY3" fmla="*/ 2109474 h 2533632"/>
              <a:gd name="connsiteX4" fmla="*/ 1897316 w 3880928"/>
              <a:gd name="connsiteY4" fmla="*/ 2269494 h 2533632"/>
              <a:gd name="connsiteX5" fmla="*/ 693356 w 3880928"/>
              <a:gd name="connsiteY5" fmla="*/ 1979934 h 2533632"/>
              <a:gd name="connsiteX6" fmla="*/ 540956 w 3880928"/>
              <a:gd name="connsiteY6" fmla="*/ 1065534 h 2533632"/>
              <a:gd name="connsiteX7" fmla="*/ 1523936 w 3880928"/>
              <a:gd name="connsiteY7" fmla="*/ 494034 h 253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0928" h="2533632">
                <a:moveTo>
                  <a:pt x="1523936" y="494034"/>
                </a:moveTo>
                <a:cubicBezTo>
                  <a:pt x="2062416" y="-430526"/>
                  <a:pt x="3332416" y="62234"/>
                  <a:pt x="3253676" y="989334"/>
                </a:cubicBezTo>
                <a:cubicBezTo>
                  <a:pt x="4015676" y="778514"/>
                  <a:pt x="4152836" y="1985014"/>
                  <a:pt x="3276536" y="1888494"/>
                </a:cubicBezTo>
                <a:cubicBezTo>
                  <a:pt x="3223196" y="2099314"/>
                  <a:pt x="3002216" y="2302514"/>
                  <a:pt x="2705036" y="2109474"/>
                </a:cubicBezTo>
                <a:cubicBezTo>
                  <a:pt x="2611056" y="2353314"/>
                  <a:pt x="2296096" y="2642874"/>
                  <a:pt x="1897316" y="2269494"/>
                </a:cubicBezTo>
                <a:cubicBezTo>
                  <a:pt x="1739836" y="2553974"/>
                  <a:pt x="927036" y="2785114"/>
                  <a:pt x="693356" y="1979934"/>
                </a:cubicBezTo>
                <a:cubicBezTo>
                  <a:pt x="-43244" y="2299974"/>
                  <a:pt x="-337884" y="1057914"/>
                  <a:pt x="540956" y="1065534"/>
                </a:cubicBezTo>
                <a:cubicBezTo>
                  <a:pt x="304736" y="669294"/>
                  <a:pt x="937196" y="-69846"/>
                  <a:pt x="1523936" y="49403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Freeform 8"/>
          <p:cNvSpPr>
            <a:spLocks noEditPoints="1"/>
          </p:cNvSpPr>
          <p:nvPr/>
        </p:nvSpPr>
        <p:spPr bwMode="black">
          <a:xfrm rot="1598130">
            <a:off x="1589953" y="4116215"/>
            <a:ext cx="437379" cy="43720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00BCF2"/>
          </a:solidFill>
          <a:ln>
            <a:noFill/>
          </a:ln>
        </p:spPr>
        <p:txBody>
          <a:bodyPr vert="horz" wrap="square" lIns="77713" tIns="38857" rIns="77713" bIns="38857" numCol="1" anchor="t" anchorCtr="0" compatLnSpc="1">
            <a:prstTxWarp prst="textNoShape">
              <a:avLst/>
            </a:prstTxWarp>
          </a:bodyPr>
          <a:lstStyle/>
          <a:p>
            <a:endParaRPr lang="en-US" sz="1360"/>
          </a:p>
        </p:txBody>
      </p:sp>
      <p:sp>
        <p:nvSpPr>
          <p:cNvPr id="21" name="Rectangle 20"/>
          <p:cNvSpPr/>
          <p:nvPr/>
        </p:nvSpPr>
        <p:spPr bwMode="auto">
          <a:xfrm>
            <a:off x="396840" y="2967160"/>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ectangle 21"/>
          <p:cNvSpPr/>
          <p:nvPr/>
        </p:nvSpPr>
        <p:spPr bwMode="auto">
          <a:xfrm>
            <a:off x="364328" y="1250028"/>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850" y="1941981"/>
            <a:ext cx="6373975" cy="4032540"/>
          </a:xfrm>
          <a:prstGeom prst="rect">
            <a:avLst/>
          </a:prstGeom>
        </p:spPr>
      </p:pic>
    </p:spTree>
    <p:extLst>
      <p:ext uri="{BB962C8B-B14F-4D97-AF65-F5344CB8AC3E}">
        <p14:creationId xmlns:p14="http://schemas.microsoft.com/office/powerpoint/2010/main" val="23758652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47149"/>
            <a:ext cx="11889564" cy="917575"/>
          </a:xfrm>
        </p:spPr>
        <p:txBody>
          <a:bodyPr/>
          <a:lstStyle/>
          <a:p>
            <a:pPr marL="136004" lvl="0" indent="-134385" defTabSz="932290" fontAlgn="base">
              <a:spcBef>
                <a:spcPts val="1224"/>
              </a:spcBef>
              <a:spcAft>
                <a:spcPct val="0"/>
              </a:spcAft>
              <a:defRPr/>
            </a:pPr>
            <a:r>
              <a:rPr lang="en-US" dirty="0" smtClean="0"/>
              <a:t>Microsoft Power BI for Office 365</a:t>
            </a:r>
            <a:br>
              <a:rPr lang="en-US" dirty="0" smtClean="0"/>
            </a:br>
            <a:endParaRPr lang="en-US" dirty="0"/>
          </a:p>
        </p:txBody>
      </p:sp>
      <p:sp>
        <p:nvSpPr>
          <p:cNvPr id="43" name="Rectangle 42"/>
          <p:cNvSpPr/>
          <p:nvPr/>
        </p:nvSpPr>
        <p:spPr bwMode="auto">
          <a:xfrm>
            <a:off x="7220582" y="1276092"/>
            <a:ext cx="4737916" cy="596880"/>
          </a:xfrm>
          <a:prstGeom prst="rect">
            <a:avLst/>
          </a:prstGeom>
          <a:solidFill>
            <a:srgbClr val="FF8C00"/>
          </a:solidFill>
          <a:ln w="38100" cap="flat" cmpd="sng" algn="ctr">
            <a:no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defTabSz="932290" fontAlgn="base">
              <a:lnSpc>
                <a:spcPct val="90000"/>
              </a:lnSpc>
              <a:spcBef>
                <a:spcPct val="0"/>
              </a:spcBef>
              <a:spcAft>
                <a:spcPct val="0"/>
              </a:spcAft>
              <a:defRPr/>
            </a:pPr>
            <a:r>
              <a:rPr lang="en-US" sz="3100" kern="0" spc="-41" dirty="0" smtClean="0">
                <a:gradFill>
                  <a:gsLst>
                    <a:gs pos="0">
                      <a:srgbClr val="FFFFFF"/>
                    </a:gs>
                    <a:gs pos="100000">
                      <a:srgbClr val="FFFFFF"/>
                    </a:gs>
                  </a:gsLst>
                  <a:lin ang="5400000" scaled="0"/>
                </a:gradFill>
                <a:latin typeface="Segoe UI Light" pitchFamily="34" charset="0"/>
              </a:rPr>
              <a:t>Collaborate in Office 365</a:t>
            </a:r>
            <a:br>
              <a:rPr lang="en-US" sz="3100" kern="0" spc="-41" dirty="0" smtClean="0">
                <a:gradFill>
                  <a:gsLst>
                    <a:gs pos="0">
                      <a:srgbClr val="FFFFFF"/>
                    </a:gs>
                    <a:gs pos="100000">
                      <a:srgbClr val="FFFFFF"/>
                    </a:gs>
                  </a:gsLst>
                  <a:lin ang="5400000" scaled="0"/>
                </a:gradFill>
                <a:latin typeface="Segoe UI Light" pitchFamily="34" charset="0"/>
              </a:rPr>
            </a:br>
            <a:endParaRPr lang="en-US" dirty="0">
              <a:solidFill>
                <a:srgbClr val="FFFFFF"/>
              </a:solidFill>
            </a:endParaRPr>
          </a:p>
          <a:p>
            <a:pPr defTabSz="932290" fontAlgn="base">
              <a:lnSpc>
                <a:spcPct val="90000"/>
              </a:lnSpc>
              <a:spcBef>
                <a:spcPct val="0"/>
              </a:spcBef>
              <a:spcAft>
                <a:spcPct val="0"/>
              </a:spcAft>
              <a:defRPr/>
            </a:pPr>
            <a:endParaRPr lang="en-US" sz="3100" kern="0" spc="-41" dirty="0">
              <a:gradFill>
                <a:gsLst>
                  <a:gs pos="0">
                    <a:srgbClr val="FFFFFF"/>
                  </a:gs>
                  <a:gs pos="100000">
                    <a:srgbClr val="FFFFFF"/>
                  </a:gs>
                </a:gsLst>
                <a:lin ang="5400000" scaled="0"/>
              </a:gradFill>
              <a:latin typeface="Segoe UI Light" pitchFamily="34" charset="0"/>
            </a:endParaRPr>
          </a:p>
        </p:txBody>
      </p:sp>
      <p:sp>
        <p:nvSpPr>
          <p:cNvPr id="45" name="Rectangle 44"/>
          <p:cNvSpPr/>
          <p:nvPr/>
        </p:nvSpPr>
        <p:spPr bwMode="auto">
          <a:xfrm>
            <a:off x="494900" y="1276092"/>
            <a:ext cx="4740040" cy="625056"/>
          </a:xfrm>
          <a:prstGeom prst="rect">
            <a:avLst/>
          </a:prstGeom>
          <a:solidFill>
            <a:schemeClr val="accent2"/>
          </a:solidFill>
          <a:ln w="38100" cap="flat" cmpd="sng" algn="ctr">
            <a:noFill/>
            <a:prstDash val="solid"/>
            <a:headEnd type="none" w="med" len="med"/>
            <a:tailEnd type="none" w="med" len="med"/>
          </a:ln>
          <a:effectLst/>
        </p:spPr>
        <p:txBody>
          <a:bodyPr vert="horz" wrap="square" lIns="91440" tIns="91440" rIns="91440" bIns="139891" numCol="1" rtlCol="0" anchor="t" anchorCtr="0" compatLnSpc="1">
            <a:prstTxWarp prst="textNoShape">
              <a:avLst/>
            </a:prstTxWarp>
          </a:bodyPr>
          <a:lstStyle/>
          <a:p>
            <a:pPr defTabSz="932290" fontAlgn="base">
              <a:lnSpc>
                <a:spcPct val="90000"/>
              </a:lnSpc>
              <a:spcBef>
                <a:spcPct val="0"/>
              </a:spcBef>
              <a:spcAft>
                <a:spcPct val="0"/>
              </a:spcAft>
              <a:defRPr/>
            </a:pPr>
            <a:r>
              <a:rPr lang="en-US" sz="3100" kern="0" spc="-41" dirty="0" smtClean="0">
                <a:gradFill>
                  <a:gsLst>
                    <a:gs pos="0">
                      <a:srgbClr val="FFFFFF"/>
                    </a:gs>
                    <a:gs pos="100000">
                      <a:srgbClr val="FFFFFF"/>
                    </a:gs>
                  </a:gsLst>
                  <a:lin ang="5400000" scaled="0"/>
                </a:gradFill>
                <a:latin typeface="Segoe UI Light" pitchFamily="34" charset="0"/>
              </a:rPr>
              <a:t>Insights in Excel</a:t>
            </a:r>
            <a:br>
              <a:rPr lang="en-US" sz="3100" kern="0" spc="-41" dirty="0" smtClean="0">
                <a:gradFill>
                  <a:gsLst>
                    <a:gs pos="0">
                      <a:srgbClr val="FFFFFF"/>
                    </a:gs>
                    <a:gs pos="100000">
                      <a:srgbClr val="FFFFFF"/>
                    </a:gs>
                  </a:gsLst>
                  <a:lin ang="5400000" scaled="0"/>
                </a:gradFill>
                <a:latin typeface="Segoe UI Light" pitchFamily="34" charset="0"/>
              </a:rPr>
            </a:br>
            <a:endParaRPr lang="en-US" dirty="0">
              <a:solidFill>
                <a:srgbClr val="FFFFFF"/>
              </a:solidFill>
            </a:endParaRPr>
          </a:p>
          <a:p>
            <a:pPr defTabSz="932290" fontAlgn="base">
              <a:lnSpc>
                <a:spcPct val="90000"/>
              </a:lnSpc>
              <a:spcBef>
                <a:spcPct val="0"/>
              </a:spcBef>
              <a:spcAft>
                <a:spcPct val="0"/>
              </a:spcAft>
              <a:defRPr/>
            </a:pPr>
            <a:endParaRPr lang="en-US" sz="3100" kern="0" spc="-41" dirty="0">
              <a:gradFill>
                <a:gsLst>
                  <a:gs pos="0">
                    <a:srgbClr val="FFFFFF"/>
                  </a:gs>
                  <a:gs pos="100000">
                    <a:srgbClr val="FFFFFF"/>
                  </a:gs>
                </a:gsLst>
                <a:lin ang="5400000" scaled="0"/>
              </a:gradFill>
              <a:latin typeface="Segoe UI Light" pitchFamily="34" charset="0"/>
            </a:endParaRPr>
          </a:p>
        </p:txBody>
      </p:sp>
      <p:sp>
        <p:nvSpPr>
          <p:cNvPr id="37" name="Rectangle 36"/>
          <p:cNvSpPr/>
          <p:nvPr/>
        </p:nvSpPr>
        <p:spPr bwMode="auto">
          <a:xfrm>
            <a:off x="494900" y="3312604"/>
            <a:ext cx="1188720" cy="118872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Analyze</a:t>
            </a:r>
          </a:p>
        </p:txBody>
      </p:sp>
      <p:grpSp>
        <p:nvGrpSpPr>
          <p:cNvPr id="30" name="Group 29"/>
          <p:cNvGrpSpPr/>
          <p:nvPr/>
        </p:nvGrpSpPr>
        <p:grpSpPr>
          <a:xfrm flipH="1">
            <a:off x="873252" y="3756089"/>
            <a:ext cx="529777" cy="733737"/>
            <a:chOff x="1539997" y="3645051"/>
            <a:chExt cx="800271" cy="1108369"/>
          </a:xfrm>
          <a:solidFill>
            <a:schemeClr val="bg1"/>
          </a:solidFill>
        </p:grpSpPr>
        <p:sp>
          <p:nvSpPr>
            <p:cNvPr id="31"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3"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rgbClr val="505050">
                      <a:alpha val="0"/>
                    </a:srgbClr>
                  </a:solidFill>
                </a:ln>
                <a:solidFill>
                  <a:srgbClr val="505050"/>
                </a:solidFill>
              </a:endParaRPr>
            </a:p>
          </p:txBody>
        </p:sp>
      </p:grpSp>
      <p:sp>
        <p:nvSpPr>
          <p:cNvPr id="44" name="Rectangle 43"/>
          <p:cNvSpPr/>
          <p:nvPr/>
        </p:nvSpPr>
        <p:spPr bwMode="auto">
          <a:xfrm>
            <a:off x="494900" y="4646293"/>
            <a:ext cx="1188720" cy="118872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Visualize</a:t>
            </a:r>
          </a:p>
        </p:txBody>
      </p:sp>
      <p:sp>
        <p:nvSpPr>
          <p:cNvPr id="34" name="Freeform 33"/>
          <p:cNvSpPr/>
          <p:nvPr>
            <p:custDataLst>
              <p:tags r:id="rId1"/>
            </p:custDataLst>
          </p:nvPr>
        </p:nvSpPr>
        <p:spPr>
          <a:xfrm>
            <a:off x="829232" y="5081239"/>
            <a:ext cx="696431" cy="701937"/>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47" name="Rectangle 46"/>
          <p:cNvSpPr/>
          <p:nvPr/>
        </p:nvSpPr>
        <p:spPr bwMode="auto">
          <a:xfrm>
            <a:off x="7220582" y="2023544"/>
            <a:ext cx="1188720" cy="118872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Share</a:t>
            </a:r>
          </a:p>
        </p:txBody>
      </p:sp>
      <p:sp>
        <p:nvSpPr>
          <p:cNvPr id="35" name="Freeform 34"/>
          <p:cNvSpPr>
            <a:spLocks/>
          </p:cNvSpPr>
          <p:nvPr/>
        </p:nvSpPr>
        <p:spPr bwMode="auto">
          <a:xfrm>
            <a:off x="7487539" y="2501707"/>
            <a:ext cx="847173" cy="590771"/>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n>
                <a:solidFill>
                  <a:srgbClr val="505050">
                    <a:alpha val="0"/>
                  </a:srgbClr>
                </a:solidFill>
              </a:ln>
              <a:solidFill>
                <a:srgbClr val="505050"/>
              </a:solidFill>
            </a:endParaRPr>
          </a:p>
        </p:txBody>
      </p:sp>
      <p:sp>
        <p:nvSpPr>
          <p:cNvPr id="48" name="Rectangle 47"/>
          <p:cNvSpPr/>
          <p:nvPr/>
        </p:nvSpPr>
        <p:spPr bwMode="auto">
          <a:xfrm>
            <a:off x="7214627" y="3320062"/>
            <a:ext cx="1188720" cy="118872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smtClean="0">
                <a:solidFill>
                  <a:srgbClr val="FFFFFF"/>
                </a:solidFill>
                <a:ea typeface="Segoe UI" pitchFamily="34" charset="0"/>
                <a:cs typeface="Segoe UI" pitchFamily="34" charset="0"/>
              </a:rPr>
              <a:t>Find</a:t>
            </a:r>
            <a:endParaRPr lang="en-US" kern="0" dirty="0">
              <a:solidFill>
                <a:srgbClr val="FFFFFF"/>
              </a:solidFill>
              <a:ea typeface="Segoe UI" pitchFamily="34" charset="0"/>
              <a:cs typeface="Segoe UI" pitchFamily="34" charset="0"/>
            </a:endParaRPr>
          </a:p>
        </p:txBody>
      </p:sp>
      <p:grpSp>
        <p:nvGrpSpPr>
          <p:cNvPr id="12" name="Group 11"/>
          <p:cNvGrpSpPr/>
          <p:nvPr/>
        </p:nvGrpSpPr>
        <p:grpSpPr>
          <a:xfrm>
            <a:off x="7488598" y="3790151"/>
            <a:ext cx="806431" cy="694939"/>
            <a:chOff x="8783963" y="4448677"/>
            <a:chExt cx="735026" cy="633406"/>
          </a:xfrm>
        </p:grpSpPr>
        <p:grpSp>
          <p:nvGrpSpPr>
            <p:cNvPr id="42" name="Group 41"/>
            <p:cNvGrpSpPr/>
            <p:nvPr/>
          </p:nvGrpSpPr>
          <p:grpSpPr bwMode="black">
            <a:xfrm>
              <a:off x="8783963" y="4448677"/>
              <a:ext cx="735022" cy="633406"/>
              <a:chOff x="5574622" y="922419"/>
              <a:chExt cx="576936" cy="497307"/>
            </a:xfrm>
          </p:grpSpPr>
          <p:sp>
            <p:nvSpPr>
              <p:cNvPr id="52" name="Rectangle 51"/>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53"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grpSp>
        <p:sp>
          <p:nvSpPr>
            <p:cNvPr id="46" name="TextBox 45"/>
            <p:cNvSpPr txBox="1"/>
            <p:nvPr/>
          </p:nvSpPr>
          <p:spPr bwMode="black">
            <a:xfrm>
              <a:off x="8897555" y="4538634"/>
              <a:ext cx="621434" cy="266499"/>
            </a:xfrm>
            <a:prstGeom prst="rect">
              <a:avLst/>
            </a:prstGeom>
            <a:noFill/>
          </p:spPr>
          <p:txBody>
            <a:bodyPr wrap="square" lIns="0" tIns="0" rIns="0" bIns="0" rtlCol="0">
              <a:spAutoFit/>
            </a:bodyPr>
            <a:lstStyle/>
            <a:p>
              <a:r>
                <a:rPr lang="en-US" sz="1900" b="1" dirty="0" smtClean="0">
                  <a:solidFill>
                    <a:srgbClr val="FF8C00"/>
                  </a:solidFill>
                </a:rPr>
                <a:t>Q</a:t>
              </a:r>
              <a:r>
                <a:rPr lang="en-US" sz="1900" dirty="0" smtClean="0">
                  <a:solidFill>
                    <a:srgbClr val="FF8C00"/>
                  </a:solidFill>
                </a:rPr>
                <a:t>&amp;</a:t>
              </a:r>
              <a:r>
                <a:rPr lang="en-US" sz="1900" b="1" dirty="0" smtClean="0">
                  <a:solidFill>
                    <a:srgbClr val="FF8C00"/>
                  </a:solidFill>
                </a:rPr>
                <a:t>A</a:t>
              </a:r>
              <a:endParaRPr lang="en-US" sz="1900" spc="-135" dirty="0">
                <a:solidFill>
                  <a:srgbClr val="FF8C00"/>
                </a:solidFill>
                <a:latin typeface="Arial Black" pitchFamily="34" charset="0"/>
                <a:cs typeface="Arial" pitchFamily="34" charset="0"/>
              </a:endParaRPr>
            </a:p>
          </p:txBody>
        </p:sp>
      </p:grpSp>
      <p:sp>
        <p:nvSpPr>
          <p:cNvPr id="49" name="Rectangle 48"/>
          <p:cNvSpPr/>
          <p:nvPr/>
        </p:nvSpPr>
        <p:spPr bwMode="auto">
          <a:xfrm>
            <a:off x="7214627" y="4607195"/>
            <a:ext cx="1188720" cy="118872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smtClean="0">
                <a:solidFill>
                  <a:srgbClr val="FFFFFF"/>
                </a:solidFill>
                <a:ea typeface="Segoe UI" pitchFamily="34" charset="0"/>
                <a:cs typeface="Segoe UI" pitchFamily="34" charset="0"/>
              </a:rPr>
              <a:t>Mobile</a:t>
            </a:r>
            <a:endParaRPr lang="en-US" kern="0" dirty="0">
              <a:solidFill>
                <a:srgbClr val="FFFFFF"/>
              </a:solidFill>
              <a:ea typeface="Segoe UI" pitchFamily="34" charset="0"/>
              <a:cs typeface="Segoe UI" pitchFamily="34" charset="0"/>
            </a:endParaRPr>
          </a:p>
        </p:txBody>
      </p:sp>
      <p:grpSp>
        <p:nvGrpSpPr>
          <p:cNvPr id="14" name="Group 13"/>
          <p:cNvGrpSpPr/>
          <p:nvPr/>
        </p:nvGrpSpPr>
        <p:grpSpPr>
          <a:xfrm>
            <a:off x="7492538" y="5039902"/>
            <a:ext cx="728879" cy="719102"/>
            <a:chOff x="10280016" y="4544833"/>
            <a:chExt cx="728879" cy="719102"/>
          </a:xfrm>
        </p:grpSpPr>
        <p:grpSp>
          <p:nvGrpSpPr>
            <p:cNvPr id="58" name="Group 57"/>
            <p:cNvGrpSpPr/>
            <p:nvPr/>
          </p:nvGrpSpPr>
          <p:grpSpPr bwMode="black">
            <a:xfrm>
              <a:off x="10280016" y="4544833"/>
              <a:ext cx="728879" cy="719102"/>
              <a:chOff x="2916435" y="3914152"/>
              <a:chExt cx="930763" cy="918513"/>
            </a:xfrm>
          </p:grpSpPr>
          <p:pic>
            <p:nvPicPr>
              <p:cNvPr id="59" name="Picture 58"/>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61" name="Freeform 60"/>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grpSp>
      <p:sp>
        <p:nvSpPr>
          <p:cNvPr id="71" name="Rectangle 70"/>
          <p:cNvSpPr/>
          <p:nvPr/>
        </p:nvSpPr>
        <p:spPr bwMode="auto">
          <a:xfrm>
            <a:off x="494900" y="2012516"/>
            <a:ext cx="1188720" cy="118872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defRPr/>
            </a:pPr>
            <a:r>
              <a:rPr lang="en-US" kern="0" dirty="0" smtClean="0">
                <a:solidFill>
                  <a:srgbClr val="FFFFFF"/>
                </a:solidFill>
                <a:ea typeface="Segoe UI" pitchFamily="34" charset="0"/>
                <a:cs typeface="Segoe UI" pitchFamily="34" charset="0"/>
              </a:rPr>
              <a:t>Discover</a:t>
            </a:r>
            <a:endParaRPr lang="en-US" kern="0" dirty="0">
              <a:solidFill>
                <a:srgbClr val="FFFFFF"/>
              </a:solidFill>
              <a:ea typeface="Segoe UI" pitchFamily="34" charset="0"/>
              <a:cs typeface="Segoe UI" pitchFamily="34" charset="0"/>
            </a:endParaRPr>
          </a:p>
        </p:txBody>
      </p:sp>
      <p:sp>
        <p:nvSpPr>
          <p:cNvPr id="62" name="Freeform 8"/>
          <p:cNvSpPr>
            <a:spLocks noEditPoints="1"/>
          </p:cNvSpPr>
          <p:nvPr/>
        </p:nvSpPr>
        <p:spPr bwMode="black">
          <a:xfrm>
            <a:off x="786405" y="2422758"/>
            <a:ext cx="732520" cy="732329"/>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sp>
        <p:nvSpPr>
          <p:cNvPr id="38" name="Rectangle 37"/>
          <p:cNvSpPr/>
          <p:nvPr/>
        </p:nvSpPr>
        <p:spPr bwMode="auto">
          <a:xfrm>
            <a:off x="1810430" y="2026924"/>
            <a:ext cx="3424510" cy="1174312"/>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spcBef>
                <a:spcPts val="2400"/>
              </a:spcBef>
              <a:spcAft>
                <a:spcPct val="0"/>
              </a:spcAft>
              <a:defRPr/>
            </a:pPr>
            <a:r>
              <a:rPr lang="en-US" dirty="0">
                <a:solidFill>
                  <a:srgbClr val="FFFFFF"/>
                </a:solidFill>
              </a:rPr>
              <a:t>Search, access, and transform public and internal data sources with </a:t>
            </a:r>
            <a:r>
              <a:rPr lang="en-US" b="1" dirty="0">
                <a:solidFill>
                  <a:srgbClr val="FFFFFF"/>
                </a:solidFill>
              </a:rPr>
              <a:t>Power </a:t>
            </a:r>
            <a:r>
              <a:rPr lang="en-US" b="1" dirty="0" smtClean="0">
                <a:solidFill>
                  <a:srgbClr val="FFFFFF"/>
                </a:solidFill>
              </a:rPr>
              <a:t>Query</a:t>
            </a:r>
            <a:endParaRPr lang="en-US" kern="0" dirty="0">
              <a:solidFill>
                <a:srgbClr val="FFFFFF"/>
              </a:solidFill>
              <a:ea typeface="Segoe UI" pitchFamily="34" charset="0"/>
              <a:cs typeface="Segoe UI" pitchFamily="34" charset="0"/>
            </a:endParaRPr>
          </a:p>
        </p:txBody>
      </p:sp>
      <p:sp>
        <p:nvSpPr>
          <p:cNvPr id="39" name="Rectangle 38"/>
          <p:cNvSpPr/>
          <p:nvPr/>
        </p:nvSpPr>
        <p:spPr bwMode="auto">
          <a:xfrm>
            <a:off x="8533988" y="2027252"/>
            <a:ext cx="3424510" cy="1173984"/>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Share </a:t>
            </a:r>
            <a:r>
              <a:rPr lang="en-US" dirty="0" smtClean="0">
                <a:solidFill>
                  <a:srgbClr val="FFFFFF"/>
                </a:solidFill>
              </a:rPr>
              <a:t>data views and workbooks refreshable </a:t>
            </a:r>
            <a:r>
              <a:rPr lang="en-US" dirty="0">
                <a:solidFill>
                  <a:srgbClr val="FFFFFF"/>
                </a:solidFill>
              </a:rPr>
              <a:t>from </a:t>
            </a:r>
            <a:r>
              <a:rPr lang="en-US" dirty="0" smtClean="0">
                <a:solidFill>
                  <a:srgbClr val="FFFFFF"/>
                </a:solidFill>
              </a:rPr>
              <a:t>on-premises </a:t>
            </a:r>
            <a:r>
              <a:rPr lang="en-US" dirty="0">
                <a:solidFill>
                  <a:srgbClr val="FFFFFF"/>
                </a:solidFill>
              </a:rPr>
              <a:t>and cloud based data sources, with </a:t>
            </a:r>
            <a:r>
              <a:rPr lang="en-US" b="1" dirty="0">
                <a:solidFill>
                  <a:srgbClr val="FFFFFF"/>
                </a:solidFill>
              </a:rPr>
              <a:t>Power BI </a:t>
            </a:r>
            <a:r>
              <a:rPr lang="en-US" b="1" dirty="0" smtClean="0">
                <a:solidFill>
                  <a:srgbClr val="FFFFFF"/>
                </a:solidFill>
              </a:rPr>
              <a:t>Sites</a:t>
            </a:r>
            <a:endParaRPr lang="en-US" b="1" kern="0" dirty="0">
              <a:solidFill>
                <a:srgbClr val="FFFFFF"/>
              </a:solidFill>
              <a:ea typeface="Segoe UI" pitchFamily="34" charset="0"/>
              <a:cs typeface="Segoe UI" pitchFamily="34" charset="0"/>
            </a:endParaRPr>
          </a:p>
        </p:txBody>
      </p:sp>
      <p:sp>
        <p:nvSpPr>
          <p:cNvPr id="40" name="Rectangle 39"/>
          <p:cNvSpPr/>
          <p:nvPr/>
        </p:nvSpPr>
        <p:spPr bwMode="auto">
          <a:xfrm>
            <a:off x="1810430" y="3329261"/>
            <a:ext cx="3424510" cy="1174312"/>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Easy data modeling and lightning fast in-memory analytics with </a:t>
            </a:r>
            <a:r>
              <a:rPr lang="en-US" b="1" dirty="0">
                <a:solidFill>
                  <a:srgbClr val="FFFFFF"/>
                </a:solidFill>
              </a:rPr>
              <a:t>Power Pivot</a:t>
            </a:r>
          </a:p>
        </p:txBody>
      </p:sp>
      <p:sp>
        <p:nvSpPr>
          <p:cNvPr id="41" name="Rectangle 40"/>
          <p:cNvSpPr/>
          <p:nvPr/>
        </p:nvSpPr>
        <p:spPr bwMode="auto">
          <a:xfrm>
            <a:off x="1810430" y="4641485"/>
            <a:ext cx="3424510" cy="1174312"/>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Bold new interactive data visualizations with </a:t>
            </a:r>
            <a:r>
              <a:rPr lang="en-US" b="1" dirty="0">
                <a:solidFill>
                  <a:srgbClr val="FFFFFF"/>
                </a:solidFill>
              </a:rPr>
              <a:t>Power View </a:t>
            </a:r>
            <a:r>
              <a:rPr lang="en-US" dirty="0">
                <a:solidFill>
                  <a:srgbClr val="FFFFFF"/>
                </a:solidFill>
              </a:rPr>
              <a:t>and </a:t>
            </a:r>
            <a:r>
              <a:rPr lang="en-US" b="1" dirty="0">
                <a:solidFill>
                  <a:srgbClr val="FFFFFF"/>
                </a:solidFill>
              </a:rPr>
              <a:t>Power Map</a:t>
            </a:r>
          </a:p>
        </p:txBody>
      </p:sp>
      <p:sp>
        <p:nvSpPr>
          <p:cNvPr id="50" name="Rectangle 49"/>
          <p:cNvSpPr/>
          <p:nvPr/>
        </p:nvSpPr>
        <p:spPr bwMode="auto">
          <a:xfrm>
            <a:off x="8533988" y="3319972"/>
            <a:ext cx="3424510" cy="1173984"/>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Ask questions and get immediate answers with natural language query</a:t>
            </a:r>
          </a:p>
        </p:txBody>
      </p:sp>
      <p:sp>
        <p:nvSpPr>
          <p:cNvPr id="51" name="Rectangle 50"/>
          <p:cNvSpPr/>
          <p:nvPr/>
        </p:nvSpPr>
        <p:spPr bwMode="auto">
          <a:xfrm>
            <a:off x="8528681" y="4612796"/>
            <a:ext cx="3424510" cy="1173984"/>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defRPr/>
            </a:pPr>
            <a:r>
              <a:rPr lang="en-US" dirty="0">
                <a:solidFill>
                  <a:srgbClr val="FFFFFF"/>
                </a:solidFill>
              </a:rPr>
              <a:t>Mobile access </a:t>
            </a:r>
            <a:r>
              <a:rPr lang="en-US" dirty="0" smtClean="0">
                <a:solidFill>
                  <a:srgbClr val="FFFFFF"/>
                </a:solidFill>
              </a:rPr>
              <a:t>through </a:t>
            </a:r>
            <a:r>
              <a:rPr lang="en-US" dirty="0">
                <a:solidFill>
                  <a:srgbClr val="FFFFFF"/>
                </a:solidFill>
              </a:rPr>
              <a:t>HTML5 </a:t>
            </a:r>
            <a:r>
              <a:rPr lang="en-US" dirty="0" smtClean="0">
                <a:solidFill>
                  <a:srgbClr val="FFFFFF"/>
                </a:solidFill>
              </a:rPr>
              <a:t>and </a:t>
            </a:r>
            <a:r>
              <a:rPr lang="en-US" dirty="0">
                <a:solidFill>
                  <a:srgbClr val="FFFFFF"/>
                </a:solidFill>
              </a:rPr>
              <a:t>touch optimized </a:t>
            </a:r>
            <a:r>
              <a:rPr lang="en-US" dirty="0" smtClean="0">
                <a:solidFill>
                  <a:srgbClr val="FFFFFF"/>
                </a:solidFill>
              </a:rPr>
              <a:t>apps </a:t>
            </a:r>
            <a:r>
              <a:rPr lang="en-US" dirty="0">
                <a:solidFill>
                  <a:srgbClr val="FFFFFF"/>
                </a:solidFill>
              </a:rPr>
              <a:t>for </a:t>
            </a:r>
            <a:r>
              <a:rPr lang="en-US" dirty="0" smtClean="0">
                <a:solidFill>
                  <a:srgbClr val="FFFFFF"/>
                </a:solidFill>
              </a:rPr>
              <a:t>Windows 8, RT and </a:t>
            </a:r>
            <a:r>
              <a:rPr lang="en-US" dirty="0" err="1" smtClean="0">
                <a:solidFill>
                  <a:srgbClr val="FFFFFF"/>
                </a:solidFill>
              </a:rPr>
              <a:t>iOS</a:t>
            </a:r>
            <a:r>
              <a:rPr lang="en-US" dirty="0" smtClean="0">
                <a:solidFill>
                  <a:srgbClr val="FFFFFF"/>
                </a:solidFill>
              </a:rPr>
              <a:t> tablets</a:t>
            </a:r>
            <a:endParaRPr lang="en-US" kern="0" dirty="0">
              <a:solidFill>
                <a:srgbClr val="FFFFFF"/>
              </a:solidFill>
              <a:ea typeface="Segoe UI" pitchFamily="34" charset="0"/>
              <a:cs typeface="Segoe UI" pitchFamily="34" charset="0"/>
            </a:endParaRPr>
          </a:p>
        </p:txBody>
      </p:sp>
      <p:sp>
        <p:nvSpPr>
          <p:cNvPr id="54" name="Rectangle 53"/>
          <p:cNvSpPr/>
          <p:nvPr/>
        </p:nvSpPr>
        <p:spPr bwMode="auto">
          <a:xfrm>
            <a:off x="494901" y="6059731"/>
            <a:ext cx="11458290" cy="443595"/>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algn="ctr" defTabSz="932290" fontAlgn="base">
              <a:lnSpc>
                <a:spcPct val="90000"/>
              </a:lnSpc>
              <a:spcBef>
                <a:spcPct val="0"/>
              </a:spcBef>
              <a:spcAft>
                <a:spcPct val="0"/>
              </a:spcAft>
              <a:defRPr/>
            </a:pPr>
            <a:r>
              <a:rPr lang="en-US" sz="2400" kern="0" dirty="0" smtClean="0">
                <a:solidFill>
                  <a:srgbClr val="FFFFFF"/>
                </a:solidFill>
                <a:ea typeface="Segoe UI" pitchFamily="34" charset="0"/>
                <a:cs typeface="Segoe UI" pitchFamily="34" charset="0"/>
              </a:rPr>
              <a:t>Scalable  |  Manageable  |  Trusted  </a:t>
            </a:r>
            <a:endParaRPr lang="en-US" sz="2400" kern="0" dirty="0">
              <a:solidFill>
                <a:srgbClr val="FFFFFF"/>
              </a:solidFill>
              <a:ea typeface="Segoe UI" pitchFamily="34" charset="0"/>
              <a:cs typeface="Segoe UI" pitchFamily="34" charset="0"/>
            </a:endParaRPr>
          </a:p>
        </p:txBody>
      </p:sp>
      <p:sp>
        <p:nvSpPr>
          <p:cNvPr id="55" name="Cross 54"/>
          <p:cNvSpPr/>
          <p:nvPr/>
        </p:nvSpPr>
        <p:spPr bwMode="auto">
          <a:xfrm>
            <a:off x="5920857" y="3256156"/>
            <a:ext cx="706534" cy="705997"/>
          </a:xfrm>
          <a:prstGeom prst="plus">
            <a:avLst>
              <a:gd name="adj" fmla="val 40783"/>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676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56381"/>
            <a:ext cx="11889564" cy="917575"/>
          </a:xfrm>
        </p:spPr>
        <p:txBody>
          <a:bodyPr/>
          <a:lstStyle/>
          <a:p>
            <a:r>
              <a:rPr lang="en-US" dirty="0" smtClean="0"/>
              <a:t>Designed for IW’s and IT</a:t>
            </a:r>
            <a:endParaRPr lang="en-US" dirty="0"/>
          </a:p>
        </p:txBody>
      </p:sp>
      <p:sp>
        <p:nvSpPr>
          <p:cNvPr id="3" name="TextBox 2"/>
          <p:cNvSpPr txBox="1"/>
          <p:nvPr/>
        </p:nvSpPr>
        <p:spPr>
          <a:xfrm>
            <a:off x="3264059" y="1736615"/>
            <a:ext cx="8067555" cy="1957459"/>
          </a:xfrm>
          <a:prstGeom prst="rect">
            <a:avLst/>
          </a:prstGeom>
          <a:noFill/>
        </p:spPr>
        <p:txBody>
          <a:bodyPr wrap="square" lIns="182880" tIns="146304" rIns="182880" bIns="146304" rtlCol="0">
            <a:spAutoFit/>
          </a:bodyPr>
          <a:lstStyle/>
          <a:p>
            <a:pPr>
              <a:lnSpc>
                <a:spcPct val="90000"/>
              </a:lnSpc>
            </a:pPr>
            <a:r>
              <a:rPr lang="en-US" sz="2400" b="1" dirty="0" smtClean="0">
                <a:gradFill>
                  <a:gsLst>
                    <a:gs pos="2917">
                      <a:schemeClr val="tx1"/>
                    </a:gs>
                    <a:gs pos="30000">
                      <a:schemeClr val="tx1"/>
                    </a:gs>
                  </a:gsLst>
                  <a:lin ang="5400000" scaled="0"/>
                </a:gradFill>
              </a:rPr>
              <a:t>Easy to use </a:t>
            </a:r>
            <a:r>
              <a:rPr lang="en-US" sz="2400" dirty="0" smtClean="0">
                <a:gradFill>
                  <a:gsLst>
                    <a:gs pos="2917">
                      <a:schemeClr val="tx1"/>
                    </a:gs>
                    <a:gs pos="30000">
                      <a:schemeClr val="tx1"/>
                    </a:gs>
                  </a:gsLst>
                  <a:lin ang="5400000" scaled="0"/>
                </a:gradFill>
              </a:rPr>
              <a:t>- Self-Service BI capabilities delivered through the familiar Excel environment.</a:t>
            </a:r>
          </a:p>
          <a:p>
            <a:pPr>
              <a:lnSpc>
                <a:spcPct val="90000"/>
              </a:lnSpc>
            </a:pPr>
            <a:endParaRPr lang="en-US" sz="2400" dirty="0">
              <a:gradFill>
                <a:gsLst>
                  <a:gs pos="2917">
                    <a:schemeClr val="tx1"/>
                  </a:gs>
                  <a:gs pos="30000">
                    <a:schemeClr val="tx1"/>
                  </a:gs>
                </a:gsLst>
                <a:lin ang="5400000" scaled="0"/>
              </a:gradFill>
            </a:endParaRPr>
          </a:p>
          <a:p>
            <a:pPr>
              <a:lnSpc>
                <a:spcPct val="90000"/>
              </a:lnSpc>
            </a:pPr>
            <a:r>
              <a:rPr lang="en-US" sz="2400" b="1" dirty="0" smtClean="0">
                <a:gradFill>
                  <a:gsLst>
                    <a:gs pos="2917">
                      <a:schemeClr val="tx1"/>
                    </a:gs>
                    <a:gs pos="30000">
                      <a:schemeClr val="tx1"/>
                    </a:gs>
                  </a:gsLst>
                  <a:lin ang="5400000" scaled="0"/>
                </a:gradFill>
              </a:rPr>
              <a:t>Easy to get started </a:t>
            </a:r>
            <a:r>
              <a:rPr lang="en-US" sz="2400" dirty="0" smtClean="0">
                <a:gradFill>
                  <a:gsLst>
                    <a:gs pos="2917">
                      <a:schemeClr val="tx1"/>
                    </a:gs>
                    <a:gs pos="30000">
                      <a:schemeClr val="tx1"/>
                    </a:gs>
                  </a:gsLst>
                  <a:lin ang="5400000" scaled="0"/>
                </a:gradFill>
              </a:rPr>
              <a:t>– turn-key solution delivered through a trusted service in Office 365.</a:t>
            </a:r>
            <a:endParaRPr lang="en-US" sz="2400" dirty="0">
              <a:gradFill>
                <a:gsLst>
                  <a:gs pos="2917">
                    <a:schemeClr val="tx1"/>
                  </a:gs>
                  <a:gs pos="30000">
                    <a:schemeClr val="tx1"/>
                  </a:gs>
                </a:gsLst>
                <a:lin ang="5400000" scaled="0"/>
              </a:gra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416503" y="1748190"/>
            <a:ext cx="2662494" cy="1775884"/>
          </a:xfrm>
          <a:prstGeom prst="rect">
            <a:avLst/>
          </a:prstGeom>
          <a:blipFill>
            <a:blip r:embed="rId3">
              <a:extLst>
                <a:ext uri="{28A0092B-C50C-407E-A947-70E740481C1C}">
                  <a14:useLocalDpi xmlns:a14="http://schemas.microsoft.com/office/drawing/2010/main" val="0"/>
                </a:ext>
              </a:extLst>
            </a:blip>
            <a:srcRect/>
            <a:stretch>
              <a:fillRect l="-17000" r="-17000"/>
            </a:stretch>
          </a:blipFill>
          <a:effectLst>
            <a:outerShdw blurRad="50800" dist="38100" dir="2700000" algn="tl" rotWithShape="0">
              <a:prstClr val="black">
                <a:alpha val="40000"/>
              </a:prstClr>
            </a:outerShdw>
          </a:effectLs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73" t="37909" r="31555" b="2543"/>
          <a:stretch/>
        </p:blipFill>
        <p:spPr bwMode="auto">
          <a:xfrm flipH="1">
            <a:off x="416503" y="4198308"/>
            <a:ext cx="2673006" cy="1782895"/>
          </a:xfrm>
          <a:prstGeom prst="rect">
            <a:avLst/>
          </a:prstGeom>
          <a:blipFill>
            <a:blip r:embed="rId3">
              <a:extLst>
                <a:ext uri="{28A0092B-C50C-407E-A947-70E740481C1C}">
                  <a14:useLocalDpi xmlns:a14="http://schemas.microsoft.com/office/drawing/2010/main" val="0"/>
                </a:ext>
              </a:extLst>
            </a:blip>
            <a:srcRect/>
            <a:stretch>
              <a:fillRect l="-17000" r="-17000"/>
            </a:stretch>
          </a:blipFill>
          <a:effectLst>
            <a:outerShdw blurRad="50800" dist="38100" dir="2700000" algn="tl" rotWithShape="0">
              <a:prstClr val="black">
                <a:alpha val="40000"/>
              </a:prstClr>
            </a:outerShdw>
          </a:effectLst>
          <a:extLst/>
        </p:spPr>
      </p:pic>
      <p:sp>
        <p:nvSpPr>
          <p:cNvPr id="6" name="TextBox 5"/>
          <p:cNvSpPr txBox="1"/>
          <p:nvPr/>
        </p:nvSpPr>
        <p:spPr>
          <a:xfrm>
            <a:off x="3264060" y="4137132"/>
            <a:ext cx="7824486" cy="1957459"/>
          </a:xfrm>
          <a:prstGeom prst="rect">
            <a:avLst/>
          </a:prstGeom>
          <a:noFill/>
        </p:spPr>
        <p:txBody>
          <a:bodyPr wrap="square" lIns="182880" tIns="146304" rIns="182880" bIns="146304" rtlCol="0">
            <a:spAutoFit/>
          </a:bodyPr>
          <a:lstStyle/>
          <a:p>
            <a:pPr>
              <a:lnSpc>
                <a:spcPct val="90000"/>
              </a:lnSpc>
            </a:pPr>
            <a:r>
              <a:rPr lang="en-US" sz="2400" b="1" dirty="0">
                <a:gradFill>
                  <a:gsLst>
                    <a:gs pos="2917">
                      <a:schemeClr val="tx1"/>
                    </a:gs>
                    <a:gs pos="30000">
                      <a:schemeClr val="tx1"/>
                    </a:gs>
                  </a:gsLst>
                  <a:lin ang="5400000" scaled="0"/>
                </a:gradFill>
              </a:rPr>
              <a:t>Faster time to solution </a:t>
            </a:r>
            <a:r>
              <a:rPr lang="en-US" sz="2400" dirty="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rPr>
              <a:t>reduces </a:t>
            </a:r>
            <a:r>
              <a:rPr lang="en-US" sz="2400" dirty="0">
                <a:gradFill>
                  <a:gsLst>
                    <a:gs pos="2917">
                      <a:schemeClr val="tx1"/>
                    </a:gs>
                    <a:gs pos="30000">
                      <a:schemeClr val="tx1"/>
                    </a:gs>
                  </a:gsLst>
                  <a:lin ang="5400000" scaled="0"/>
                </a:gradFill>
              </a:rPr>
              <a:t>deployment </a:t>
            </a:r>
            <a:r>
              <a:rPr lang="en-US" sz="2400" dirty="0" smtClean="0">
                <a:gradFill>
                  <a:gsLst>
                    <a:gs pos="2917">
                      <a:schemeClr val="tx1"/>
                    </a:gs>
                    <a:gs pos="30000">
                      <a:schemeClr val="tx1"/>
                    </a:gs>
                  </a:gsLst>
                  <a:lin ang="5400000" scaled="0"/>
                </a:gradFill>
              </a:rPr>
              <a:t>complexity and project time. </a:t>
            </a:r>
          </a:p>
          <a:p>
            <a:pPr>
              <a:lnSpc>
                <a:spcPct val="90000"/>
              </a:lnSpc>
            </a:pPr>
            <a:endParaRPr lang="en-US" sz="2400" dirty="0">
              <a:gradFill>
                <a:gsLst>
                  <a:gs pos="2917">
                    <a:schemeClr val="tx1"/>
                  </a:gs>
                  <a:gs pos="30000">
                    <a:schemeClr val="tx1"/>
                  </a:gs>
                </a:gsLst>
                <a:lin ang="5400000" scaled="0"/>
              </a:gradFill>
            </a:endParaRPr>
          </a:p>
          <a:p>
            <a:pPr>
              <a:lnSpc>
                <a:spcPct val="90000"/>
              </a:lnSpc>
            </a:pPr>
            <a:r>
              <a:rPr lang="en-US" sz="2400" b="1" dirty="0" smtClean="0">
                <a:gradFill>
                  <a:gsLst>
                    <a:gs pos="2917">
                      <a:schemeClr val="tx1"/>
                    </a:gs>
                    <a:gs pos="30000">
                      <a:schemeClr val="tx1"/>
                    </a:gs>
                  </a:gsLst>
                  <a:lin ang="5400000" scaled="0"/>
                </a:gradFill>
              </a:rPr>
              <a:t>Extend existing systems </a:t>
            </a:r>
            <a:r>
              <a:rPr lang="en-US" sz="2400" dirty="0" smtClean="0">
                <a:gradFill>
                  <a:gsLst>
                    <a:gs pos="2917">
                      <a:schemeClr val="tx1"/>
                    </a:gs>
                    <a:gs pos="30000">
                      <a:schemeClr val="tx1"/>
                    </a:gs>
                  </a:gsLst>
                  <a:lin ang="5400000" scaled="0"/>
                </a:gradFill>
              </a:rPr>
              <a:t>– cloud based services that extend your existing on-premises systems.  </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108017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Preview</a:t>
            </a:r>
            <a:endParaRPr lang="en-US" dirty="0"/>
          </a:p>
        </p:txBody>
      </p:sp>
      <p:sp>
        <p:nvSpPr>
          <p:cNvPr id="3" name="Text Placeholder 2"/>
          <p:cNvSpPr>
            <a:spLocks noGrp="1"/>
          </p:cNvSpPr>
          <p:nvPr>
            <p:ph type="body" sz="quarter" idx="10"/>
          </p:nvPr>
        </p:nvSpPr>
        <p:spPr>
          <a:xfrm>
            <a:off x="1985063" y="2667477"/>
            <a:ext cx="11887200" cy="932563"/>
          </a:xfrm>
        </p:spPr>
        <p:txBody>
          <a:bodyPr/>
          <a:lstStyle/>
          <a:p>
            <a:r>
              <a:rPr lang="en-US" dirty="0" smtClean="0">
                <a:solidFill>
                  <a:schemeClr val="tx1">
                    <a:lumMod val="60000"/>
                    <a:lumOff val="40000"/>
                  </a:schemeClr>
                </a:solidFill>
              </a:rPr>
              <a:t>Register at </a:t>
            </a:r>
            <a:r>
              <a:rPr lang="en-US" sz="5400" b="1" dirty="0" smtClean="0"/>
              <a:t>PowerBI.com</a:t>
            </a:r>
            <a:endParaRPr lang="en-US" sz="5400" b="1" dirty="0"/>
          </a:p>
        </p:txBody>
      </p:sp>
    </p:spTree>
    <p:extLst>
      <p:ext uri="{BB962C8B-B14F-4D97-AF65-F5344CB8AC3E}">
        <p14:creationId xmlns:p14="http://schemas.microsoft.com/office/powerpoint/2010/main" val="9578854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827" y="1876486"/>
            <a:ext cx="6388621" cy="2350013"/>
          </a:xfrm>
          <a:prstGeom prst="rect">
            <a:avLst/>
          </a:prstGeom>
        </p:spPr>
      </p:pic>
    </p:spTree>
    <p:extLst>
      <p:ext uri="{BB962C8B-B14F-4D97-AF65-F5344CB8AC3E}">
        <p14:creationId xmlns:p14="http://schemas.microsoft.com/office/powerpoint/2010/main" val="10083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24" y="162812"/>
            <a:ext cx="11370961" cy="762786"/>
          </a:xfrm>
        </p:spPr>
        <p:txBody>
          <a:bodyPr/>
          <a:lstStyle/>
          <a:p>
            <a:r>
              <a:rPr lang="en-US" dirty="0" smtClean="0"/>
              <a:t>The World of Data is Changing</a:t>
            </a:r>
            <a:endParaRPr lang="en-US" dirty="0"/>
          </a:p>
        </p:txBody>
      </p:sp>
      <p:sp>
        <p:nvSpPr>
          <p:cNvPr id="64" name="Rectangle 63"/>
          <p:cNvSpPr/>
          <p:nvPr/>
        </p:nvSpPr>
        <p:spPr bwMode="auto">
          <a:xfrm>
            <a:off x="1002019" y="4467559"/>
            <a:ext cx="10480453" cy="1841176"/>
          </a:xfrm>
          <a:prstGeom prst="rect">
            <a:avLst/>
          </a:prstGeom>
          <a:noFill/>
          <a:ln w="38100" cap="flat" cmpd="sng" algn="ctr">
            <a:noFill/>
            <a:prstDash val="solid"/>
            <a:headEnd type="none" w="med" len="med"/>
            <a:tailEnd type="none" w="med" len="med"/>
          </a:ln>
          <a:effectLst/>
        </p:spPr>
        <p:txBody>
          <a:bodyPr vert="horz" wrap="square" lIns="0" tIns="0" rIns="0" bIns="0" numCol="1" rtlCol="0" anchor="t" anchorCtr="0" compatLnSpc="1">
            <a:prstTxWarp prst="textNoShape">
              <a:avLst/>
            </a:prstTxWarp>
            <a:spAutoFit/>
          </a:bodyPr>
          <a:lstStyle/>
          <a:p>
            <a:pPr marL="136004" indent="-134385" defTabSz="932290" fontAlgn="base">
              <a:lnSpc>
                <a:spcPct val="90000"/>
              </a:lnSpc>
              <a:spcBef>
                <a:spcPts val="1224"/>
              </a:spcBef>
              <a:spcAft>
                <a:spcPct val="0"/>
              </a:spcAft>
              <a:defRPr/>
            </a:pPr>
            <a:r>
              <a:rPr lang="en-US" sz="2448" kern="0" dirty="0">
                <a:gradFill>
                  <a:gsLst>
                    <a:gs pos="0">
                      <a:schemeClr val="tx1"/>
                    </a:gs>
                    <a:gs pos="99000">
                      <a:schemeClr val="tx1"/>
                    </a:gs>
                  </a:gsLst>
                  <a:lin ang="5400000" scaled="0"/>
                </a:gradFill>
                <a:latin typeface="+mj-lt"/>
                <a:ea typeface="Segoe UI" pitchFamily="34" charset="0"/>
                <a:cs typeface="Segoe UI" pitchFamily="34" charset="0"/>
              </a:rPr>
              <a:t>“By 2015, organizations integrating high-value, diverse, new information types and sources into a coherent information management infrastructure will outperform their industry peers financially by more than 20%.”</a:t>
            </a:r>
          </a:p>
          <a:p>
            <a:pPr marL="136004" indent="-134385" defTabSz="932290" fontAlgn="base">
              <a:lnSpc>
                <a:spcPct val="90000"/>
              </a:lnSpc>
              <a:spcBef>
                <a:spcPts val="1224"/>
              </a:spcBef>
              <a:spcAft>
                <a:spcPct val="0"/>
              </a:spcAft>
              <a:defRPr/>
            </a:pPr>
            <a:r>
              <a:rPr lang="en-US" sz="2040" kern="0" dirty="0">
                <a:gradFill>
                  <a:gsLst>
                    <a:gs pos="0">
                      <a:schemeClr val="tx1"/>
                    </a:gs>
                    <a:gs pos="99000">
                      <a:schemeClr val="tx1"/>
                    </a:gs>
                  </a:gsLst>
                  <a:lin ang="5400000" scaled="0"/>
                </a:gradFill>
                <a:latin typeface="+mj-lt"/>
                <a:ea typeface="Segoe UI" pitchFamily="34" charset="0"/>
                <a:cs typeface="Segoe UI" pitchFamily="34" charset="0"/>
              </a:rPr>
              <a:t> 		– Gartner, Regina </a:t>
            </a:r>
            <a:r>
              <a:rPr lang="en-US" sz="2040" kern="0" dirty="0" err="1">
                <a:gradFill>
                  <a:gsLst>
                    <a:gs pos="0">
                      <a:schemeClr val="tx1"/>
                    </a:gs>
                    <a:gs pos="99000">
                      <a:schemeClr val="tx1"/>
                    </a:gs>
                  </a:gsLst>
                  <a:lin ang="5400000" scaled="0"/>
                </a:gradFill>
                <a:latin typeface="+mj-lt"/>
                <a:ea typeface="Segoe UI" pitchFamily="34" charset="0"/>
                <a:cs typeface="Segoe UI" pitchFamily="34" charset="0"/>
              </a:rPr>
              <a:t>Casonato</a:t>
            </a:r>
            <a:r>
              <a:rPr lang="en-US" sz="2040" kern="0" dirty="0">
                <a:gradFill>
                  <a:gsLst>
                    <a:gs pos="0">
                      <a:schemeClr val="tx1"/>
                    </a:gs>
                    <a:gs pos="99000">
                      <a:schemeClr val="tx1"/>
                    </a:gs>
                  </a:gsLst>
                  <a:lin ang="5400000" scaled="0"/>
                </a:gradFill>
                <a:latin typeface="+mj-lt"/>
                <a:ea typeface="Segoe UI" pitchFamily="34" charset="0"/>
                <a:cs typeface="Segoe UI" pitchFamily="34" charset="0"/>
              </a:rPr>
              <a:t> et al., “Information Management in the 21st Century”</a:t>
            </a:r>
          </a:p>
          <a:p>
            <a:pPr marL="1620" algn="r" defTabSz="932290" fontAlgn="base">
              <a:lnSpc>
                <a:spcPct val="90000"/>
              </a:lnSpc>
              <a:spcBef>
                <a:spcPts val="1224"/>
              </a:spcBef>
              <a:spcAft>
                <a:spcPct val="0"/>
              </a:spcAft>
              <a:defRPr/>
            </a:pPr>
            <a:endParaRPr lang="en-US" sz="1428" kern="0" dirty="0">
              <a:gradFill>
                <a:gsLst>
                  <a:gs pos="0">
                    <a:schemeClr val="tx1"/>
                  </a:gs>
                  <a:gs pos="99000">
                    <a:schemeClr val="tx1"/>
                  </a:gs>
                </a:gsLst>
                <a:lin ang="5400000" scaled="0"/>
              </a:gradFill>
              <a:ea typeface="Segoe UI" pitchFamily="34" charset="0"/>
              <a:cs typeface="Segoe UI" pitchFamily="34" charset="0"/>
            </a:endParaRPr>
          </a:p>
        </p:txBody>
      </p:sp>
      <p:sp>
        <p:nvSpPr>
          <p:cNvPr id="43" name="Rectangle 42"/>
          <p:cNvSpPr/>
          <p:nvPr/>
        </p:nvSpPr>
        <p:spPr bwMode="auto">
          <a:xfrm>
            <a:off x="6266570" y="1493089"/>
            <a:ext cx="2937701" cy="2284878"/>
          </a:xfrm>
          <a:prstGeom prst="rect">
            <a:avLst/>
          </a:prstGeom>
          <a:gradFill>
            <a:gsLst>
              <a:gs pos="10000">
                <a:schemeClr val="accent1">
                  <a:lumMod val="90000"/>
                </a:schemeClr>
              </a:gs>
              <a:gs pos="100000">
                <a:schemeClr val="accent1">
                  <a:lumMod val="90000"/>
                </a:schemeClr>
              </a:gs>
            </a:gsLst>
            <a:lin ang="16200000" scaled="1"/>
          </a:gradFill>
          <a:ln w="38100" cap="flat" cmpd="sng" algn="ctr">
            <a:noFill/>
            <a:prstDash val="solid"/>
            <a:headEnd type="none" w="med" len="med"/>
            <a:tailEnd type="none" w="med" len="med"/>
          </a:ln>
          <a:effectLst/>
        </p:spPr>
        <p:txBody>
          <a:bodyPr vert="horz" wrap="square" lIns="186521" tIns="139891" rIns="186521" bIns="139891" numCol="1" rtlCol="0" anchor="b" anchorCtr="0" compatLnSpc="1">
            <a:prstTxWarp prst="textNoShape">
              <a:avLst/>
            </a:prstTxWarp>
          </a:bodyPr>
          <a:lstStyle/>
          <a:p>
            <a:pPr defTabSz="932290" fontAlgn="base">
              <a:lnSpc>
                <a:spcPct val="90000"/>
              </a:lnSpc>
              <a:spcBef>
                <a:spcPct val="0"/>
              </a:spcBef>
              <a:spcAft>
                <a:spcPct val="0"/>
              </a:spcAft>
              <a:defRPr/>
            </a:pPr>
            <a:r>
              <a:rPr lang="en-US" sz="2856" kern="0" spc="-41" dirty="0">
                <a:gradFill>
                  <a:gsLst>
                    <a:gs pos="0">
                      <a:srgbClr val="FFFFFF"/>
                    </a:gs>
                    <a:gs pos="100000">
                      <a:srgbClr val="FFFFFF"/>
                    </a:gs>
                  </a:gsLst>
                  <a:lin ang="5400000" scaled="0"/>
                </a:gradFill>
                <a:latin typeface="Segoe UI Light" pitchFamily="34" charset="0"/>
              </a:rPr>
              <a:t>Consumerization of IT </a:t>
            </a:r>
          </a:p>
        </p:txBody>
      </p:sp>
      <p:sp>
        <p:nvSpPr>
          <p:cNvPr id="39" name="Rectangle 38"/>
          <p:cNvSpPr/>
          <p:nvPr/>
        </p:nvSpPr>
        <p:spPr bwMode="auto">
          <a:xfrm>
            <a:off x="852036" y="1493089"/>
            <a:ext cx="1119124" cy="1119124"/>
          </a:xfrm>
          <a:prstGeom prst="rect">
            <a:avLst/>
          </a:prstGeom>
          <a:solidFill>
            <a:schemeClr val="accent2"/>
          </a:soli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dirty="0">
                <a:gradFill>
                  <a:gsLst>
                    <a:gs pos="0">
                      <a:srgbClr val="FFFFFF"/>
                    </a:gs>
                    <a:gs pos="100000">
                      <a:srgbClr val="FFFFFF"/>
                    </a:gs>
                  </a:gsLst>
                  <a:lin ang="5400000" scaled="0"/>
                </a:gradFill>
                <a:ea typeface="Segoe UI" pitchFamily="34" charset="0"/>
                <a:cs typeface="Segoe UI" pitchFamily="34" charset="0"/>
              </a:rPr>
              <a:t>10x</a:t>
            </a:r>
            <a:r>
              <a:rPr lang="en-US" sz="1428" kern="0" dirty="0">
                <a:gradFill>
                  <a:gsLst>
                    <a:gs pos="0">
                      <a:srgbClr val="FFFFFF"/>
                    </a:gs>
                    <a:gs pos="100000">
                      <a:srgbClr val="FFFFFF"/>
                    </a:gs>
                  </a:gsLst>
                  <a:lin ang="5400000" scaled="0"/>
                </a:gradFill>
                <a:ea typeface="Segoe UI" pitchFamily="34" charset="0"/>
                <a:cs typeface="Segoe UI" pitchFamily="34" charset="0"/>
              </a:rPr>
              <a:t> increase every five years</a:t>
            </a:r>
          </a:p>
        </p:txBody>
      </p:sp>
      <p:sp>
        <p:nvSpPr>
          <p:cNvPr id="40" name="Rectangle 39"/>
          <p:cNvSpPr/>
          <p:nvPr/>
        </p:nvSpPr>
        <p:spPr bwMode="auto">
          <a:xfrm>
            <a:off x="2016414" y="2658843"/>
            <a:ext cx="1119124" cy="1119124"/>
          </a:xfrm>
          <a:prstGeom prst="rect">
            <a:avLst/>
          </a:prstGeom>
          <a:solidFill>
            <a:schemeClr val="accent2"/>
          </a:soli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spc="-31" dirty="0">
                <a:gradFill>
                  <a:gsLst>
                    <a:gs pos="0">
                      <a:srgbClr val="FFFFFF"/>
                    </a:gs>
                    <a:gs pos="100000">
                      <a:srgbClr val="FFFFFF"/>
                    </a:gs>
                  </a:gsLst>
                  <a:lin ang="5400000" scaled="0"/>
                </a:gradFill>
                <a:ea typeface="Segoe UI" pitchFamily="34" charset="0"/>
                <a:cs typeface="Segoe UI" pitchFamily="34" charset="0"/>
              </a:rPr>
              <a:t>85%</a:t>
            </a:r>
            <a:r>
              <a:rPr lang="en-US" sz="1428" kern="0" spc="-31" dirty="0">
                <a:gradFill>
                  <a:gsLst>
                    <a:gs pos="0">
                      <a:srgbClr val="FFFFFF"/>
                    </a:gs>
                    <a:gs pos="100000">
                      <a:srgbClr val="FFFFFF"/>
                    </a:gs>
                  </a:gsLst>
                  <a:lin ang="5400000" scaled="0"/>
                </a:gradFill>
                <a:ea typeface="Segoe UI" pitchFamily="34" charset="0"/>
                <a:cs typeface="Segoe UI" pitchFamily="34" charset="0"/>
              </a:rPr>
              <a:t> from new data types</a:t>
            </a:r>
          </a:p>
        </p:txBody>
      </p:sp>
      <p:pic>
        <p:nvPicPr>
          <p:cNvPr id="41"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5085"/>
          <a:stretch/>
        </p:blipFill>
        <p:spPr bwMode="auto">
          <a:xfrm>
            <a:off x="2016414" y="1493089"/>
            <a:ext cx="1119124" cy="11191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5085"/>
          <a:stretch/>
        </p:blipFill>
        <p:spPr bwMode="auto">
          <a:xfrm>
            <a:off x="852036" y="2658843"/>
            <a:ext cx="1119124" cy="11191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Rectangle 44"/>
          <p:cNvSpPr/>
          <p:nvPr/>
        </p:nvSpPr>
        <p:spPr bwMode="auto">
          <a:xfrm>
            <a:off x="3232204" y="1493089"/>
            <a:ext cx="2937701" cy="2284878"/>
          </a:xfrm>
          <a:prstGeom prst="rect">
            <a:avLst/>
          </a:prstGeom>
          <a:solidFill>
            <a:schemeClr val="accent2"/>
          </a:solidFill>
          <a:ln w="38100" cap="flat" cmpd="sng" algn="ctr">
            <a:noFill/>
            <a:prstDash val="solid"/>
            <a:headEnd type="none" w="med" len="med"/>
            <a:tailEnd type="none" w="med" len="med"/>
          </a:ln>
          <a:effectLst/>
        </p:spPr>
        <p:txBody>
          <a:bodyPr vert="horz" wrap="square" lIns="186521" tIns="139891" rIns="186521" bIns="139891" numCol="1" rtlCol="0" anchor="b" anchorCtr="0" compatLnSpc="1">
            <a:prstTxWarp prst="textNoShape">
              <a:avLst/>
            </a:prstTxWarp>
          </a:bodyPr>
          <a:lstStyle/>
          <a:p>
            <a:pPr defTabSz="932290" fontAlgn="base">
              <a:lnSpc>
                <a:spcPct val="90000"/>
              </a:lnSpc>
              <a:spcBef>
                <a:spcPct val="0"/>
              </a:spcBef>
              <a:spcAft>
                <a:spcPct val="0"/>
              </a:spcAft>
              <a:defRPr/>
            </a:pPr>
            <a:r>
              <a:rPr lang="en-US" sz="2856" kern="0" spc="-41" dirty="0">
                <a:gradFill>
                  <a:gsLst>
                    <a:gs pos="0">
                      <a:srgbClr val="FFFFFF"/>
                    </a:gs>
                    <a:gs pos="100000">
                      <a:srgbClr val="FFFFFF"/>
                    </a:gs>
                  </a:gsLst>
                  <a:lin ang="5400000" scaled="0"/>
                </a:gradFill>
                <a:latin typeface="Segoe UI Light" pitchFamily="34" charset="0"/>
              </a:rPr>
              <a:t>Data</a:t>
            </a:r>
            <a:br>
              <a:rPr lang="en-US" sz="2856" kern="0" spc="-41" dirty="0">
                <a:gradFill>
                  <a:gsLst>
                    <a:gs pos="0">
                      <a:srgbClr val="FFFFFF"/>
                    </a:gs>
                    <a:gs pos="100000">
                      <a:srgbClr val="FFFFFF"/>
                    </a:gs>
                  </a:gsLst>
                  <a:lin ang="5400000" scaled="0"/>
                </a:gradFill>
                <a:latin typeface="Segoe UI Light" pitchFamily="34" charset="0"/>
              </a:rPr>
            </a:br>
            <a:r>
              <a:rPr lang="en-US" sz="2856" kern="0" spc="-41" dirty="0">
                <a:gradFill>
                  <a:gsLst>
                    <a:gs pos="0">
                      <a:srgbClr val="FFFFFF"/>
                    </a:gs>
                    <a:gs pos="100000">
                      <a:srgbClr val="FFFFFF"/>
                    </a:gs>
                  </a:gsLst>
                  <a:lin ang="5400000" scaled="0"/>
                </a:gradFill>
                <a:latin typeface="Segoe UI Light" pitchFamily="34" charset="0"/>
              </a:rPr>
              <a:t>explosion</a:t>
            </a:r>
          </a:p>
        </p:txBody>
      </p:sp>
      <p:grpSp>
        <p:nvGrpSpPr>
          <p:cNvPr id="5" name="Group 4"/>
          <p:cNvGrpSpPr/>
          <p:nvPr/>
        </p:nvGrpSpPr>
        <p:grpSpPr>
          <a:xfrm>
            <a:off x="9300937" y="2658843"/>
            <a:ext cx="1119125" cy="1119124"/>
            <a:chOff x="780466" y="7239000"/>
            <a:chExt cx="1097281" cy="1097280"/>
          </a:xfrm>
        </p:grpSpPr>
        <p:sp>
          <p:nvSpPr>
            <p:cNvPr id="71" name="Rectangle 70"/>
            <p:cNvSpPr/>
            <p:nvPr/>
          </p:nvSpPr>
          <p:spPr bwMode="auto">
            <a:xfrm>
              <a:off x="780466" y="7239000"/>
              <a:ext cx="1097281" cy="1097280"/>
            </a:xfrm>
            <a:prstGeom prst="rect">
              <a:avLst/>
            </a:prstGeom>
            <a:solidFill>
              <a:srgbClr val="FFFFFF">
                <a:lumMod val="85000"/>
              </a:srgbClr>
            </a:solidFill>
            <a:ln w="38100" cap="flat" cmpd="sng" algn="ctr">
              <a:noFill/>
              <a:prstDash val="solid"/>
              <a:headEnd type="none" w="med" len="med"/>
              <a:tailEnd type="none" w="med" len="med"/>
            </a:ln>
            <a:effectLst/>
          </p:spPr>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defRPr/>
              </a:pPr>
              <a:endParaRPr lang="en-US" sz="1428"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2"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90410" y="7334967"/>
              <a:ext cx="1077393" cy="86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Rectangle 29"/>
          <p:cNvSpPr/>
          <p:nvPr/>
        </p:nvSpPr>
        <p:spPr bwMode="auto">
          <a:xfrm>
            <a:off x="9300937" y="1493089"/>
            <a:ext cx="1119124" cy="1119124"/>
          </a:xfrm>
          <a:prstGeom prst="rect">
            <a:avLst/>
          </a:prstGeom>
          <a:gradFill>
            <a:gsLst>
              <a:gs pos="10000">
                <a:schemeClr val="accent1">
                  <a:lumMod val="90000"/>
                </a:schemeClr>
              </a:gs>
              <a:gs pos="100000">
                <a:schemeClr val="accent1">
                  <a:lumMod val="90000"/>
                </a:schemeClr>
              </a:gs>
            </a:gsLst>
            <a:lin ang="16200000" scaled="1"/>
          </a:gra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dirty="0">
                <a:gradFill>
                  <a:gsLst>
                    <a:gs pos="0">
                      <a:srgbClr val="FFFFFF"/>
                    </a:gs>
                    <a:gs pos="100000">
                      <a:srgbClr val="FFFFFF"/>
                    </a:gs>
                  </a:gsLst>
                  <a:lin ang="5400000" scaled="0"/>
                </a:gradFill>
                <a:ea typeface="Segoe UI" pitchFamily="34" charset="0"/>
                <a:cs typeface="Segoe UI" pitchFamily="34" charset="0"/>
              </a:rPr>
              <a:t>4.3</a:t>
            </a:r>
            <a:r>
              <a:rPr lang="en-US" sz="1428" kern="0" dirty="0">
                <a:gradFill>
                  <a:gsLst>
                    <a:gs pos="0">
                      <a:srgbClr val="FFFFFF"/>
                    </a:gs>
                    <a:gs pos="100000">
                      <a:srgbClr val="FFFFFF"/>
                    </a:gs>
                  </a:gsLst>
                  <a:lin ang="5400000" scaled="0"/>
                </a:gradFill>
                <a:ea typeface="Segoe UI" pitchFamily="34" charset="0"/>
                <a:cs typeface="Segoe UI" pitchFamily="34" charset="0"/>
              </a:rPr>
              <a:t> connected devices per adult</a:t>
            </a:r>
          </a:p>
        </p:txBody>
      </p:sp>
      <p:sp>
        <p:nvSpPr>
          <p:cNvPr id="31" name="Rectangle 30"/>
          <p:cNvSpPr/>
          <p:nvPr/>
        </p:nvSpPr>
        <p:spPr bwMode="auto">
          <a:xfrm>
            <a:off x="10465315" y="2658843"/>
            <a:ext cx="1119124" cy="1119124"/>
          </a:xfrm>
          <a:prstGeom prst="rect">
            <a:avLst/>
          </a:prstGeom>
          <a:gradFill>
            <a:gsLst>
              <a:gs pos="10000">
                <a:schemeClr val="accent1">
                  <a:lumMod val="90000"/>
                </a:schemeClr>
              </a:gs>
              <a:gs pos="100000">
                <a:schemeClr val="accent1">
                  <a:lumMod val="90000"/>
                </a:schemeClr>
              </a:gs>
            </a:gsLst>
            <a:lin ang="16200000" scaled="1"/>
          </a:gra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spc="-31" dirty="0">
                <a:gradFill>
                  <a:gsLst>
                    <a:gs pos="0">
                      <a:srgbClr val="FFFFFF"/>
                    </a:gs>
                    <a:gs pos="100000">
                      <a:srgbClr val="FFFFFF"/>
                    </a:gs>
                  </a:gsLst>
                  <a:lin ang="5400000" scaled="0"/>
                </a:gradFill>
                <a:ea typeface="Segoe UI" pitchFamily="34" charset="0"/>
                <a:cs typeface="Segoe UI" pitchFamily="34" charset="0"/>
              </a:rPr>
              <a:t>27%</a:t>
            </a:r>
          </a:p>
          <a:p>
            <a:pPr defTabSz="932290" fontAlgn="base">
              <a:lnSpc>
                <a:spcPct val="85000"/>
              </a:lnSpc>
              <a:spcBef>
                <a:spcPct val="0"/>
              </a:spcBef>
              <a:spcAft>
                <a:spcPct val="0"/>
              </a:spcAft>
              <a:defRPr/>
            </a:pPr>
            <a:r>
              <a:rPr lang="en-US" sz="1428" kern="0" spc="-31" dirty="0">
                <a:gradFill>
                  <a:gsLst>
                    <a:gs pos="0">
                      <a:srgbClr val="FFFFFF"/>
                    </a:gs>
                    <a:gs pos="100000">
                      <a:srgbClr val="FFFFFF"/>
                    </a:gs>
                  </a:gsLst>
                  <a:lin ang="5400000" scaled="0"/>
                </a:gradFill>
                <a:ea typeface="Segoe UI" pitchFamily="34" charset="0"/>
                <a:cs typeface="Segoe UI" pitchFamily="34" charset="0"/>
              </a:rPr>
              <a:t>using social media input</a:t>
            </a:r>
          </a:p>
        </p:txBody>
      </p:sp>
      <p:grpSp>
        <p:nvGrpSpPr>
          <p:cNvPr id="4" name="Group 3"/>
          <p:cNvGrpSpPr/>
          <p:nvPr/>
        </p:nvGrpSpPr>
        <p:grpSpPr>
          <a:xfrm>
            <a:off x="10465315" y="1493089"/>
            <a:ext cx="1119124" cy="1119124"/>
            <a:chOff x="1922117" y="6096000"/>
            <a:chExt cx="1097280" cy="1097280"/>
          </a:xfrm>
        </p:grpSpPr>
        <p:sp>
          <p:nvSpPr>
            <p:cNvPr id="38" name="Rectangle 37"/>
            <p:cNvSpPr/>
            <p:nvPr/>
          </p:nvSpPr>
          <p:spPr bwMode="auto">
            <a:xfrm>
              <a:off x="1922117" y="6096000"/>
              <a:ext cx="1097280" cy="1097280"/>
            </a:xfrm>
            <a:prstGeom prst="rect">
              <a:avLst/>
            </a:prstGeom>
            <a:solidFill>
              <a:srgbClr val="FFFFFF">
                <a:lumMod val="85000"/>
              </a:srgbClr>
            </a:solidFill>
            <a:ln w="38100" cap="flat" cmpd="sng" algn="ctr">
              <a:noFill/>
              <a:prstDash val="solid"/>
              <a:headEnd type="none" w="med" len="med"/>
              <a:tailEnd type="none" w="med" len="med"/>
            </a:ln>
            <a:effectLst/>
          </p:spPr>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defRPr/>
              </a:pPr>
              <a:endParaRPr lang="en-US" sz="1224"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6" name="Group 45"/>
            <p:cNvGrpSpPr/>
            <p:nvPr/>
          </p:nvGrpSpPr>
          <p:grpSpPr>
            <a:xfrm>
              <a:off x="1953542" y="6244627"/>
              <a:ext cx="1034431" cy="800024"/>
              <a:chOff x="8958986" y="4228507"/>
              <a:chExt cx="2623029" cy="2099049"/>
            </a:xfrm>
          </p:grpSpPr>
          <p:pic>
            <p:nvPicPr>
              <p:cNvPr id="57" name="Picture 2" descr="E:\iPad_Assets\ipad.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8986" y="4228507"/>
                <a:ext cx="1031089" cy="14569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G:\MyPhotos\DVD\DVD_Art_08-10-2010\Artwork_Imagery\Hardware Photos\OEM HW\COMPUTERS - PC\Windows 7\AIOs\acer aspire z5610-all-in-on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77681" y="4311753"/>
                <a:ext cx="1704334" cy="178859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SFP\Work\White_Whale\2-20426_Lees_MCB_Partner\Art\Images\Phones\VerizonDroidPhone_Full.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5512" y="5087133"/>
                <a:ext cx="436093" cy="794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0" name="Picture 5" descr="\\SFP\Work\White_Whale\2-xxxxx_Anderson_MMS\SFP_Art\Device Freedom\Symbian_Phone.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292954" y="5284139"/>
                <a:ext cx="477529" cy="8385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 name="Picture 5"/>
              <p:cNvPicPr>
                <a:picLocks noChangeAspect="1" noChangeArrowheads="1"/>
              </p:cNvPicPr>
              <p:nvPr/>
            </p:nvPicPr>
            <p:blipFill>
              <a:blip r:embed="rId10" cstate="screen">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10128485" y="5400328"/>
                <a:ext cx="431560" cy="79372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2" name="Picture 2"/>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9613542" y="5516707"/>
                <a:ext cx="459867" cy="810849"/>
              </a:xfrm>
              <a:prstGeom prst="rect">
                <a:avLst/>
              </a:prstGeom>
              <a:noFill/>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323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45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3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45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childTnLst>
                          </p:cTn>
                        </p:par>
                        <p:par>
                          <p:cTn id="45" fill="hold">
                            <p:stCondLst>
                              <p:cond delay="1100"/>
                            </p:stCondLst>
                            <p:childTnLst>
                              <p:par>
                                <p:cTn id="46" presetID="42"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3" grpId="0" animBg="1"/>
      <p:bldP spid="39" grpId="0" animBg="1"/>
      <p:bldP spid="40" grpId="0" animBg="1"/>
      <p:bldP spid="45"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820946" y="2081264"/>
            <a:ext cx="5258154" cy="2318392"/>
            <a:chOff x="6796866" y="2040640"/>
            <a:chExt cx="5155521" cy="2273140"/>
          </a:xfrm>
        </p:grpSpPr>
        <p:grpSp>
          <p:nvGrpSpPr>
            <p:cNvPr id="16" name="Group 15"/>
            <p:cNvGrpSpPr/>
            <p:nvPr/>
          </p:nvGrpSpPr>
          <p:grpSpPr>
            <a:xfrm>
              <a:off x="7312531" y="2040640"/>
              <a:ext cx="3991913" cy="1242354"/>
              <a:chOff x="7279078" y="2040640"/>
              <a:chExt cx="3991913" cy="1242354"/>
            </a:xfrm>
          </p:grpSpPr>
          <p:grpSp>
            <p:nvGrpSpPr>
              <p:cNvPr id="20" name="Group 19"/>
              <p:cNvGrpSpPr/>
              <p:nvPr/>
            </p:nvGrpSpPr>
            <p:grpSpPr>
              <a:xfrm>
                <a:off x="9759295" y="2151526"/>
                <a:ext cx="1511696" cy="1007900"/>
                <a:chOff x="9826233" y="2083180"/>
                <a:chExt cx="1249335" cy="832975"/>
              </a:xfrm>
            </p:grpSpPr>
            <p:sp>
              <p:nvSpPr>
                <p:cNvPr id="35" name="Rectangle 34"/>
                <p:cNvSpPr/>
                <p:nvPr/>
              </p:nvSpPr>
              <p:spPr>
                <a:xfrm>
                  <a:off x="9826233" y="2752729"/>
                  <a:ext cx="1249335" cy="163426"/>
                </a:xfrm>
                <a:prstGeom prst="rect">
                  <a:avLst/>
                </a:prstGeom>
                <a:noFill/>
              </p:spPr>
              <p:txBody>
                <a:bodyPr wrap="square" lIns="0" tIns="0" rIns="0" bIns="0">
                  <a:spAutoFit/>
                  <a:scene3d>
                    <a:camera prst="orthographicFront"/>
                    <a:lightRig rig="threePt" dir="t"/>
                  </a:scene3d>
                  <a:sp3d/>
                </a:bodyPr>
                <a:lstStyle/>
                <a:p>
                  <a:pPr algn="ctr" defTabSz="621622">
                    <a:lnSpc>
                      <a:spcPct val="90000"/>
                    </a:lnSpc>
                    <a:spcBef>
                      <a:spcPct val="0"/>
                    </a:spcBef>
                    <a:spcAft>
                      <a:spcPct val="35000"/>
                    </a:spcAft>
                    <a:defRPr/>
                  </a:pPr>
                  <a:r>
                    <a:rPr lang="en-US" sz="1428" b="1" spc="-20" dirty="0">
                      <a:solidFill>
                        <a:srgbClr val="EB3C00"/>
                      </a:solidFill>
                      <a:ea typeface="Segoe UI" pitchFamily="34" charset="0"/>
                      <a:cs typeface="Segoe UI" pitchFamily="34" charset="0"/>
                    </a:rPr>
                    <a:t>Online</a:t>
                  </a:r>
                </a:p>
              </p:txBody>
            </p:sp>
            <p:pic>
              <p:nvPicPr>
                <p:cNvPr id="5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06046" y="2083180"/>
                  <a:ext cx="982412" cy="588368"/>
                </a:xfrm>
                <a:prstGeom prst="rect">
                  <a:avLst/>
                </a:prstGeom>
                <a:noFill/>
              </p:spPr>
            </p:pic>
          </p:grpSp>
          <p:grpSp>
            <p:nvGrpSpPr>
              <p:cNvPr id="19" name="Group 18"/>
              <p:cNvGrpSpPr/>
              <p:nvPr/>
            </p:nvGrpSpPr>
            <p:grpSpPr>
              <a:xfrm>
                <a:off x="7279078" y="2040640"/>
                <a:ext cx="1511696" cy="1118786"/>
                <a:chOff x="7222195" y="1991539"/>
                <a:chExt cx="1249335" cy="924616"/>
              </a:xfrm>
            </p:grpSpPr>
            <p:sp>
              <p:nvSpPr>
                <p:cNvPr id="59" name="Rectangle 58"/>
                <p:cNvSpPr/>
                <p:nvPr/>
              </p:nvSpPr>
              <p:spPr>
                <a:xfrm>
                  <a:off x="7222195" y="2752729"/>
                  <a:ext cx="1249335" cy="163426"/>
                </a:xfrm>
                <a:prstGeom prst="rect">
                  <a:avLst/>
                </a:prstGeom>
                <a:noFill/>
              </p:spPr>
              <p:txBody>
                <a:bodyPr wrap="square" lIns="0" tIns="0" rIns="0" bIns="0">
                  <a:spAutoFit/>
                  <a:scene3d>
                    <a:camera prst="orthographicFront"/>
                    <a:lightRig rig="threePt" dir="t"/>
                  </a:scene3d>
                  <a:sp3d/>
                </a:bodyPr>
                <a:lstStyle/>
                <a:p>
                  <a:pPr algn="ctr" defTabSz="621622">
                    <a:lnSpc>
                      <a:spcPct val="90000"/>
                    </a:lnSpc>
                    <a:spcBef>
                      <a:spcPct val="0"/>
                    </a:spcBef>
                    <a:spcAft>
                      <a:spcPct val="35000"/>
                    </a:spcAft>
                    <a:defRPr/>
                  </a:pPr>
                  <a:r>
                    <a:rPr lang="en-US" sz="1428" b="1" spc="-20" dirty="0">
                      <a:solidFill>
                        <a:srgbClr val="EB3C00"/>
                      </a:solidFill>
                      <a:ea typeface="Segoe UI" pitchFamily="34" charset="0"/>
                      <a:cs typeface="Segoe UI" pitchFamily="34" charset="0"/>
                    </a:rPr>
                    <a:t>On Premises</a:t>
                  </a:r>
                </a:p>
              </p:txBody>
            </p:sp>
            <p:pic>
              <p:nvPicPr>
                <p:cNvPr id="6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30714" y="1991539"/>
                  <a:ext cx="815202" cy="682400"/>
                </a:xfrm>
                <a:prstGeom prst="rect">
                  <a:avLst/>
                </a:prstGeom>
                <a:noFill/>
              </p:spPr>
            </p:pic>
          </p:grpSp>
          <p:grpSp>
            <p:nvGrpSpPr>
              <p:cNvPr id="6" name="Group 5"/>
              <p:cNvGrpSpPr/>
              <p:nvPr/>
            </p:nvGrpSpPr>
            <p:grpSpPr>
              <a:xfrm>
                <a:off x="8688937" y="2126186"/>
                <a:ext cx="1162918" cy="1156808"/>
                <a:chOff x="8715545" y="2062240"/>
                <a:chExt cx="961090" cy="956040"/>
              </a:xfrm>
            </p:grpSpPr>
            <p:grpSp>
              <p:nvGrpSpPr>
                <p:cNvPr id="39" name="Group 38"/>
                <p:cNvGrpSpPr/>
                <p:nvPr/>
              </p:nvGrpSpPr>
              <p:grpSpPr>
                <a:xfrm>
                  <a:off x="8717495" y="2062240"/>
                  <a:ext cx="959140" cy="956040"/>
                  <a:chOff x="7574707" y="2444561"/>
                  <a:chExt cx="2484876" cy="2476841"/>
                </a:xfrm>
              </p:grpSpPr>
              <p:sp>
                <p:nvSpPr>
                  <p:cNvPr id="40" name="Circular Arrow 39"/>
                  <p:cNvSpPr/>
                  <p:nvPr/>
                </p:nvSpPr>
                <p:spPr bwMode="auto">
                  <a:xfrm rot="2744773">
                    <a:off x="7574707" y="2468623"/>
                    <a:ext cx="2452779" cy="2452779"/>
                  </a:xfrm>
                  <a:prstGeom prst="circularArrow">
                    <a:avLst/>
                  </a:prstGeom>
                  <a:gradFill>
                    <a:gsLst>
                      <a:gs pos="0">
                        <a:schemeClr val="bg1">
                          <a:lumMod val="75000"/>
                          <a:alpha val="0"/>
                        </a:schemeClr>
                      </a:gs>
                      <a:gs pos="88000">
                        <a:schemeClr val="accent1"/>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3" name="Circular Arrow 42"/>
                  <p:cNvSpPr/>
                  <p:nvPr/>
                </p:nvSpPr>
                <p:spPr bwMode="auto">
                  <a:xfrm rot="14535608">
                    <a:off x="7606804" y="2444562"/>
                    <a:ext cx="2452779" cy="2452778"/>
                  </a:xfrm>
                  <a:prstGeom prst="circularArrow">
                    <a:avLst>
                      <a:gd name="adj1" fmla="val 12500"/>
                      <a:gd name="adj2" fmla="val 1142319"/>
                      <a:gd name="adj3" fmla="val 20457681"/>
                      <a:gd name="adj4" fmla="val 9032373"/>
                      <a:gd name="adj5" fmla="val 12500"/>
                    </a:avLst>
                  </a:prstGeom>
                  <a:gradFill>
                    <a:gsLst>
                      <a:gs pos="0">
                        <a:schemeClr val="bg1">
                          <a:lumMod val="75000"/>
                          <a:alpha val="0"/>
                        </a:schemeClr>
                      </a:gs>
                      <a:gs pos="88000">
                        <a:schemeClr val="accent1"/>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61" name="Rectangle 60"/>
                <p:cNvSpPr/>
                <p:nvPr/>
              </p:nvSpPr>
              <p:spPr>
                <a:xfrm>
                  <a:off x="8715545" y="2439790"/>
                  <a:ext cx="961016" cy="140111"/>
                </a:xfrm>
                <a:prstGeom prst="rect">
                  <a:avLst/>
                </a:prstGeom>
                <a:noFill/>
              </p:spPr>
              <p:txBody>
                <a:bodyPr wrap="square" lIns="0" tIns="0" rIns="0" bIns="0">
                  <a:spAutoFit/>
                  <a:scene3d>
                    <a:camera prst="orthographicFront"/>
                    <a:lightRig rig="threePt" dir="t"/>
                  </a:scene3d>
                  <a:sp3d/>
                </a:bodyPr>
                <a:lstStyle/>
                <a:p>
                  <a:pPr algn="ctr" defTabSz="621622">
                    <a:lnSpc>
                      <a:spcPct val="90000"/>
                    </a:lnSpc>
                    <a:spcBef>
                      <a:spcPct val="0"/>
                    </a:spcBef>
                    <a:spcAft>
                      <a:spcPct val="35000"/>
                    </a:spcAft>
                    <a:defRPr/>
                  </a:pPr>
                  <a:r>
                    <a:rPr lang="en-US" sz="1224" b="1" spc="-20" dirty="0">
                      <a:solidFill>
                        <a:srgbClr val="EB3C00"/>
                      </a:solidFill>
                      <a:ea typeface="Segoe UI" pitchFamily="34" charset="0"/>
                      <a:cs typeface="Segoe UI" pitchFamily="34" charset="0"/>
                    </a:rPr>
                    <a:t>Hybrid</a:t>
                  </a:r>
                </a:p>
              </p:txBody>
            </p:sp>
          </p:grpSp>
        </p:grpSp>
        <p:sp>
          <p:nvSpPr>
            <p:cNvPr id="58" name="TextBox 4"/>
            <p:cNvSpPr txBox="1"/>
            <p:nvPr/>
          </p:nvSpPr>
          <p:spPr>
            <a:xfrm>
              <a:off x="6796866" y="3705200"/>
              <a:ext cx="5155521" cy="608580"/>
            </a:xfrm>
            <a:prstGeom prst="rect">
              <a:avLst/>
            </a:prstGeom>
            <a:noFill/>
          </p:spPr>
          <p:txBody>
            <a:bodyPr wrap="square" lIns="100986" tIns="50492" rIns="100986" bIns="50492" rtlCol="0">
              <a:spAutoFit/>
            </a:bodyPr>
            <a:lstStyle/>
            <a:p>
              <a:pPr algn="ctr" defTabSz="932453" fontAlgn="base">
                <a:lnSpc>
                  <a:spcPct val="90000"/>
                </a:lnSpc>
                <a:spcBef>
                  <a:spcPct val="20000"/>
                </a:spcBef>
                <a:spcAft>
                  <a:spcPct val="0"/>
                </a:spcAft>
                <a:buClr>
                  <a:srgbClr val="F69F1E"/>
                </a:buClr>
                <a:buSzPct val="90000"/>
                <a:defRPr/>
              </a:pPr>
              <a:r>
                <a:rPr lang="en-US" sz="3672" dirty="0">
                  <a:solidFill>
                    <a:srgbClr val="797A7D"/>
                  </a:solidFill>
                  <a:latin typeface="Segoe UI Light" pitchFamily="34" charset="0"/>
                </a:rPr>
                <a:t>Cloud on your terms</a:t>
              </a:r>
            </a:p>
          </p:txBody>
        </p:sp>
      </p:grpSp>
      <p:sp>
        <p:nvSpPr>
          <p:cNvPr id="50" name="Rectangle 49"/>
          <p:cNvSpPr/>
          <p:nvPr/>
        </p:nvSpPr>
        <p:spPr bwMode="auto">
          <a:xfrm>
            <a:off x="1049333" y="5051175"/>
            <a:ext cx="1511809" cy="77696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3" tIns="38846" rIns="77693" bIns="38846" numCol="1" rtlCol="0" anchor="ctr" anchorCtr="0" compatLnSpc="1">
            <a:prstTxWarp prst="textNoShape">
              <a:avLst/>
            </a:prstTxWarp>
          </a:bodyPr>
          <a:lstStyle/>
          <a:p>
            <a:pPr marL="4858" indent="-4858" defTabSz="932559"/>
            <a:r>
              <a:rPr lang="en-US" sz="2040" dirty="0">
                <a:solidFill>
                  <a:srgbClr val="EB3C00"/>
                </a:solidFill>
                <a:ea typeface="Segoe UI" pitchFamily="34" charset="0"/>
                <a:cs typeface="Segoe UI" pitchFamily="34" charset="0"/>
              </a:rPr>
              <a:t>Messaging</a:t>
            </a:r>
          </a:p>
        </p:txBody>
      </p:sp>
      <p:sp>
        <p:nvSpPr>
          <p:cNvPr id="62" name="Rectangle 61"/>
          <p:cNvSpPr/>
          <p:nvPr/>
        </p:nvSpPr>
        <p:spPr bwMode="auto">
          <a:xfrm>
            <a:off x="3320430" y="5051175"/>
            <a:ext cx="1207820" cy="77696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3" tIns="38846" rIns="77693" bIns="38846" numCol="1" rtlCol="0" anchor="ctr" anchorCtr="0" compatLnSpc="1">
            <a:prstTxWarp prst="textNoShape">
              <a:avLst/>
            </a:prstTxWarp>
          </a:bodyPr>
          <a:lstStyle/>
          <a:p>
            <a:pPr marL="4858" indent="-4858" defTabSz="932559"/>
            <a:r>
              <a:rPr lang="en-US" sz="2040" dirty="0">
                <a:solidFill>
                  <a:srgbClr val="EB3C00"/>
                </a:solidFill>
                <a:ea typeface="Segoe UI" pitchFamily="34" charset="0"/>
                <a:cs typeface="Segoe UI" pitchFamily="34" charset="0"/>
              </a:rPr>
              <a:t>Voice </a:t>
            </a:r>
            <a:br>
              <a:rPr lang="en-US" sz="2040" dirty="0">
                <a:solidFill>
                  <a:srgbClr val="EB3C00"/>
                </a:solidFill>
                <a:ea typeface="Segoe UI" pitchFamily="34" charset="0"/>
                <a:cs typeface="Segoe UI" pitchFamily="34" charset="0"/>
              </a:rPr>
            </a:br>
            <a:r>
              <a:rPr lang="en-US" sz="2040" dirty="0">
                <a:solidFill>
                  <a:srgbClr val="EB3C00"/>
                </a:solidFill>
                <a:ea typeface="Segoe UI" pitchFamily="34" charset="0"/>
                <a:cs typeface="Segoe UI" pitchFamily="34" charset="0"/>
              </a:rPr>
              <a:t>&amp; Video</a:t>
            </a:r>
          </a:p>
        </p:txBody>
      </p:sp>
      <p:sp>
        <p:nvSpPr>
          <p:cNvPr id="63" name="Rectangle 62"/>
          <p:cNvSpPr/>
          <p:nvPr/>
        </p:nvSpPr>
        <p:spPr bwMode="auto">
          <a:xfrm>
            <a:off x="5287537" y="5051175"/>
            <a:ext cx="1793115" cy="77696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3" tIns="38846" rIns="77693" bIns="38846" numCol="1" rtlCol="0" anchor="ctr" anchorCtr="0" compatLnSpc="1">
            <a:prstTxWarp prst="textNoShape">
              <a:avLst/>
            </a:prstTxWarp>
          </a:bodyPr>
          <a:lstStyle/>
          <a:p>
            <a:pPr marL="4858" indent="-4858" defTabSz="932559"/>
            <a:r>
              <a:rPr lang="en-US" sz="2040" dirty="0">
                <a:solidFill>
                  <a:srgbClr val="EB3C00"/>
                </a:solidFill>
                <a:ea typeface="Segoe UI" pitchFamily="34" charset="0"/>
                <a:cs typeface="Segoe UI" pitchFamily="34" charset="0"/>
              </a:rPr>
              <a:t>Content </a:t>
            </a:r>
          </a:p>
          <a:p>
            <a:pPr marL="4858" indent="-4858" defTabSz="932559"/>
            <a:r>
              <a:rPr lang="en-US" sz="2040" dirty="0">
                <a:solidFill>
                  <a:srgbClr val="EB3C00"/>
                </a:solidFill>
                <a:ea typeface="Segoe UI" pitchFamily="34" charset="0"/>
                <a:cs typeface="Segoe UI" pitchFamily="34" charset="0"/>
              </a:rPr>
              <a:t>Management</a:t>
            </a:r>
          </a:p>
        </p:txBody>
      </p:sp>
      <p:sp>
        <p:nvSpPr>
          <p:cNvPr id="64" name="Rectangle 63"/>
          <p:cNvSpPr/>
          <p:nvPr/>
        </p:nvSpPr>
        <p:spPr bwMode="auto">
          <a:xfrm>
            <a:off x="7839939" y="5051175"/>
            <a:ext cx="1358920" cy="77696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3" tIns="38846" rIns="77693" bIns="38846" numCol="1" rtlCol="0" anchor="ctr" anchorCtr="0" compatLnSpc="1">
            <a:prstTxWarp prst="textNoShape">
              <a:avLst/>
            </a:prstTxWarp>
          </a:bodyPr>
          <a:lstStyle/>
          <a:p>
            <a:pPr marL="4858" indent="-4858" defTabSz="932559"/>
            <a:r>
              <a:rPr lang="en-US" sz="2040" dirty="0">
                <a:solidFill>
                  <a:srgbClr val="EB3C00"/>
                </a:solidFill>
                <a:ea typeface="Segoe UI" pitchFamily="34" charset="0"/>
                <a:cs typeface="Segoe UI" pitchFamily="34" charset="0"/>
              </a:rPr>
              <a:t>Enterprise</a:t>
            </a:r>
          </a:p>
          <a:p>
            <a:pPr marL="4858" indent="-4858" defTabSz="932559"/>
            <a:r>
              <a:rPr lang="en-US" sz="2040" dirty="0">
                <a:solidFill>
                  <a:srgbClr val="EB3C00"/>
                </a:solidFill>
                <a:ea typeface="Segoe UI" pitchFamily="34" charset="0"/>
                <a:cs typeface="Segoe UI" pitchFamily="34" charset="0"/>
              </a:rPr>
              <a:t>Social</a:t>
            </a:r>
          </a:p>
        </p:txBody>
      </p:sp>
      <p:sp>
        <p:nvSpPr>
          <p:cNvPr id="65" name="Rectangle 64"/>
          <p:cNvSpPr/>
          <p:nvPr/>
        </p:nvSpPr>
        <p:spPr bwMode="auto">
          <a:xfrm>
            <a:off x="9958145" y="5051175"/>
            <a:ext cx="1577945" cy="77696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3" tIns="38846" rIns="77693" bIns="38846" numCol="1" rtlCol="0" anchor="ctr" anchorCtr="0" compatLnSpc="1">
            <a:prstTxWarp prst="textNoShape">
              <a:avLst/>
            </a:prstTxWarp>
          </a:bodyPr>
          <a:lstStyle/>
          <a:p>
            <a:pPr marL="4858" indent="-4858" defTabSz="932559"/>
            <a:r>
              <a:rPr lang="en-US" sz="2040" b="1" dirty="0">
                <a:solidFill>
                  <a:srgbClr val="EB3C00"/>
                </a:solidFill>
                <a:ea typeface="Segoe UI" pitchFamily="34" charset="0"/>
                <a:cs typeface="Segoe UI" pitchFamily="34" charset="0"/>
              </a:rPr>
              <a:t>Data </a:t>
            </a:r>
          </a:p>
          <a:p>
            <a:pPr marL="4858" indent="-4858" defTabSz="932559"/>
            <a:r>
              <a:rPr lang="en-US" sz="2040" b="1" dirty="0">
                <a:solidFill>
                  <a:srgbClr val="EB3C00"/>
                </a:solidFill>
                <a:ea typeface="Segoe UI" pitchFamily="34" charset="0"/>
                <a:cs typeface="Segoe UI" pitchFamily="34" charset="0"/>
              </a:rPr>
              <a:t>&amp; Analytics </a:t>
            </a:r>
          </a:p>
        </p:txBody>
      </p:sp>
      <p:cxnSp>
        <p:nvCxnSpPr>
          <p:cNvPr id="66" name="Straight Connector 65"/>
          <p:cNvCxnSpPr/>
          <p:nvPr/>
        </p:nvCxnSpPr>
        <p:spPr>
          <a:xfrm>
            <a:off x="453760" y="4876240"/>
            <a:ext cx="11429799" cy="0"/>
          </a:xfrm>
          <a:prstGeom prst="line">
            <a:avLst/>
          </a:prstGeom>
          <a:ln>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28135" y="1659961"/>
            <a:ext cx="6387415" cy="2739695"/>
            <a:chOff x="221230" y="1627561"/>
            <a:chExt cx="6262740" cy="2686219"/>
          </a:xfrm>
        </p:grpSpPr>
        <p:sp>
          <p:nvSpPr>
            <p:cNvPr id="57" name="TextBox 4"/>
            <p:cNvSpPr txBox="1"/>
            <p:nvPr/>
          </p:nvSpPr>
          <p:spPr>
            <a:xfrm>
              <a:off x="221230" y="3705200"/>
              <a:ext cx="6262740" cy="608580"/>
            </a:xfrm>
            <a:prstGeom prst="rect">
              <a:avLst/>
            </a:prstGeom>
            <a:noFill/>
          </p:spPr>
          <p:txBody>
            <a:bodyPr wrap="square" lIns="100986" tIns="50492" rIns="100986" bIns="50492" rtlCol="0">
              <a:spAutoFit/>
            </a:bodyPr>
            <a:lstStyle/>
            <a:p>
              <a:pPr algn="ctr" defTabSz="932453" fontAlgn="base">
                <a:lnSpc>
                  <a:spcPct val="90000"/>
                </a:lnSpc>
                <a:spcBef>
                  <a:spcPct val="20000"/>
                </a:spcBef>
                <a:spcAft>
                  <a:spcPct val="0"/>
                </a:spcAft>
                <a:buClr>
                  <a:srgbClr val="F69F1E"/>
                </a:buClr>
                <a:buSzPct val="90000"/>
                <a:defRPr/>
              </a:pPr>
              <a:r>
                <a:rPr lang="en-US" sz="3672" dirty="0">
                  <a:solidFill>
                    <a:srgbClr val="797A7D"/>
                  </a:solidFill>
                  <a:latin typeface="Segoe UI Light" pitchFamily="34" charset="0"/>
                </a:rPr>
                <a:t>Best experience across devices</a:t>
              </a:r>
            </a:p>
          </p:txBody>
        </p:sp>
        <p:grpSp>
          <p:nvGrpSpPr>
            <p:cNvPr id="2" name="Group 1"/>
            <p:cNvGrpSpPr/>
            <p:nvPr/>
          </p:nvGrpSpPr>
          <p:grpSpPr>
            <a:xfrm>
              <a:off x="1346962" y="1627561"/>
              <a:ext cx="4053497" cy="1727275"/>
              <a:chOff x="2808117" y="1708932"/>
              <a:chExt cx="4053497" cy="1727275"/>
            </a:xfrm>
          </p:grpSpPr>
          <p:grpSp>
            <p:nvGrpSpPr>
              <p:cNvPr id="18" name="Group 17"/>
              <p:cNvGrpSpPr/>
              <p:nvPr/>
            </p:nvGrpSpPr>
            <p:grpSpPr>
              <a:xfrm>
                <a:off x="5940768" y="2947810"/>
                <a:ext cx="536410" cy="479812"/>
                <a:chOff x="5986228" y="3414801"/>
                <a:chExt cx="713962" cy="638629"/>
              </a:xfrm>
            </p:grpSpPr>
            <p:cxnSp>
              <p:nvCxnSpPr>
                <p:cNvPr id="89" name="Straight Connector 88"/>
                <p:cNvCxnSpPr/>
                <p:nvPr/>
              </p:nvCxnSpPr>
              <p:spPr>
                <a:xfrm>
                  <a:off x="6343209" y="3414801"/>
                  <a:ext cx="0" cy="6386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86228" y="3739271"/>
                  <a:ext cx="7139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165039" y="1708932"/>
                <a:ext cx="2544744" cy="1671250"/>
                <a:chOff x="1224823" y="2690293"/>
                <a:chExt cx="2544744" cy="1671250"/>
              </a:xfrm>
            </p:grpSpPr>
            <p:pic>
              <p:nvPicPr>
                <p:cNvPr id="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8259"/>
                <a:stretch/>
              </p:blipFill>
              <p:spPr bwMode="auto">
                <a:xfrm>
                  <a:off x="1548569" y="2762672"/>
                  <a:ext cx="1794930" cy="11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l="-850" t="-1" r="-4680" b="-2439"/>
                <a:stretch/>
              </p:blipFill>
              <p:spPr>
                <a:xfrm>
                  <a:off x="1224823" y="2690293"/>
                  <a:ext cx="2544744" cy="1671250"/>
                </a:xfrm>
                <a:prstGeom prst="rect">
                  <a:avLst/>
                </a:prstGeom>
              </p:spPr>
            </p:pic>
          </p:grpSp>
          <p:grpSp>
            <p:nvGrpSpPr>
              <p:cNvPr id="42" name="Group 41"/>
              <p:cNvGrpSpPr/>
              <p:nvPr/>
            </p:nvGrpSpPr>
            <p:grpSpPr>
              <a:xfrm>
                <a:off x="5037268" y="2290923"/>
                <a:ext cx="1824346" cy="1145284"/>
                <a:chOff x="3275278" y="3328270"/>
                <a:chExt cx="1824346" cy="1145284"/>
              </a:xfrm>
            </p:grpSpPr>
            <p:pic>
              <p:nvPicPr>
                <p:cNvPr id="44" name="NYT Sport page with artic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278" y="3328270"/>
                  <a:ext cx="1824346" cy="1145284"/>
                </a:xfrm>
                <a:prstGeom prst="rect">
                  <a:avLst/>
                </a:prstGeom>
              </p:spPr>
            </p:pic>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736" y="3388984"/>
                  <a:ext cx="1687028" cy="95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5"/>
              <p:cNvGrpSpPr/>
              <p:nvPr/>
            </p:nvGrpSpPr>
            <p:grpSpPr>
              <a:xfrm>
                <a:off x="2808117" y="2406361"/>
                <a:ext cx="512179" cy="1012080"/>
                <a:chOff x="870285" y="3290463"/>
                <a:chExt cx="563397" cy="1113288"/>
              </a:xfrm>
            </p:grpSpPr>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0285" y="3290463"/>
                  <a:ext cx="563397" cy="1113288"/>
                </a:xfrm>
                <a:prstGeom prst="roundRect">
                  <a:avLst>
                    <a:gd name="adj" fmla="val 834"/>
                  </a:avLst>
                </a:prstGeom>
                <a:noFill/>
                <a:ln w="9525">
                  <a:noFill/>
                  <a:miter lim="800000"/>
                  <a:headEnd/>
                  <a:tailEnd/>
                </a:ln>
                <a:effectLst/>
              </p:spPr>
            </p:pic>
            <p:pic>
              <p:nvPicPr>
                <p:cNvPr id="4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923925" y="3505200"/>
                  <a:ext cx="447947"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54" name="Group 53"/>
          <p:cNvGrpSpPr/>
          <p:nvPr/>
        </p:nvGrpSpPr>
        <p:grpSpPr>
          <a:xfrm>
            <a:off x="6149128" y="2618238"/>
            <a:ext cx="601797" cy="538300"/>
            <a:chOff x="5986228" y="3414801"/>
            <a:chExt cx="713962" cy="638629"/>
          </a:xfrm>
        </p:grpSpPr>
        <p:cxnSp>
          <p:nvCxnSpPr>
            <p:cNvPr id="55" name="Straight Connector 54"/>
            <p:cNvCxnSpPr/>
            <p:nvPr/>
          </p:nvCxnSpPr>
          <p:spPr>
            <a:xfrm>
              <a:off x="6343209" y="3414801"/>
              <a:ext cx="0" cy="6386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986228" y="3739271"/>
              <a:ext cx="7139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8" name="TextBox 4"/>
          <p:cNvSpPr txBox="1"/>
          <p:nvPr/>
        </p:nvSpPr>
        <p:spPr>
          <a:xfrm>
            <a:off x="2734387" y="6160609"/>
            <a:ext cx="6967701" cy="610571"/>
          </a:xfrm>
          <a:prstGeom prst="rect">
            <a:avLst/>
          </a:prstGeom>
          <a:noFill/>
        </p:spPr>
        <p:txBody>
          <a:bodyPr wrap="square" lIns="100986" tIns="50492" rIns="100986" bIns="50492" rtlCol="0">
            <a:spAutoFit/>
          </a:bodyPr>
          <a:lstStyle/>
          <a:p>
            <a:pPr algn="ctr" defTabSz="932453" fontAlgn="base">
              <a:lnSpc>
                <a:spcPct val="90000"/>
              </a:lnSpc>
              <a:spcBef>
                <a:spcPct val="20000"/>
              </a:spcBef>
              <a:spcAft>
                <a:spcPct val="0"/>
              </a:spcAft>
              <a:buClr>
                <a:srgbClr val="F69F1E"/>
              </a:buClr>
              <a:buSzPct val="90000"/>
              <a:defRPr/>
            </a:pPr>
            <a:r>
              <a:rPr lang="en-US" sz="3672" dirty="0">
                <a:solidFill>
                  <a:srgbClr val="797A7D"/>
                </a:solidFill>
                <a:latin typeface="Segoe UI Light" pitchFamily="34" charset="0"/>
              </a:rPr>
              <a:t>Integrated best-of-breed solutions</a:t>
            </a:r>
          </a:p>
        </p:txBody>
      </p:sp>
      <p:sp>
        <p:nvSpPr>
          <p:cNvPr id="51" name="Title 1"/>
          <p:cNvSpPr txBox="1">
            <a:spLocks/>
          </p:cNvSpPr>
          <p:nvPr/>
        </p:nvSpPr>
        <p:spPr>
          <a:xfrm>
            <a:off x="498613" y="233946"/>
            <a:ext cx="11370961" cy="762786"/>
          </a:xfrm>
          <a:prstGeom prst="rect">
            <a:avLst/>
          </a:prstGeom>
        </p:spPr>
        <p:txBody>
          <a:bodyPr vert="horz" wrap="square" lIns="146252" tIns="91409" rIns="146252" bIns="91409" rtlCol="0" anchor="t">
            <a:noAutofit/>
          </a:bodyPr>
          <a:lstStyle>
            <a:lvl1pPr algn="l" defTabSz="932404" rtl="0" eaLnBrk="1" latinLnBrk="0" hangingPunct="1">
              <a:lnSpc>
                <a:spcPct val="90000"/>
              </a:lnSpc>
              <a:spcBef>
                <a:spcPct val="0"/>
              </a:spcBef>
              <a:buNone/>
              <a:defRPr lang="en-US" sz="5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404"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gradFill>
                  <a:gsLst>
                    <a:gs pos="1250">
                      <a:srgbClr val="505050"/>
                    </a:gs>
                    <a:gs pos="100000">
                      <a:srgbClr val="505050"/>
                    </a:gs>
                  </a:gsLst>
                  <a:lin ang="5400000" scaled="0"/>
                </a:gradFill>
                <a:effectLst/>
                <a:uLnTx/>
                <a:uFillTx/>
                <a:latin typeface="Segoe UI Light"/>
                <a:cs typeface="Segoe UI" pitchFamily="34" charset="0"/>
              </a:rPr>
              <a:t>Microsoft’s productivity vision</a:t>
            </a:r>
            <a:endParaRPr kumimoji="0" lang="en-US" sz="5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cs typeface="Segoe UI" pitchFamily="34" charset="0"/>
            </a:endParaRPr>
          </a:p>
        </p:txBody>
      </p:sp>
    </p:spTree>
    <p:extLst>
      <p:ext uri="{BB962C8B-B14F-4D97-AF65-F5344CB8AC3E}">
        <p14:creationId xmlns:p14="http://schemas.microsoft.com/office/powerpoint/2010/main" val="254627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750" fill="hold"/>
                                        <p:tgtEl>
                                          <p:spTgt spid="50"/>
                                        </p:tgtEl>
                                        <p:attrNameLst>
                                          <p:attrName>ppt_x</p:attrName>
                                        </p:attrNameLst>
                                      </p:cBhvr>
                                      <p:tavLst>
                                        <p:tav tm="0">
                                          <p:val>
                                            <p:strVal val="#ppt_x"/>
                                          </p:val>
                                        </p:tav>
                                        <p:tav tm="100000">
                                          <p:val>
                                            <p:strVal val="#ppt_x"/>
                                          </p:val>
                                        </p:tav>
                                      </p:tavLst>
                                    </p:anim>
                                    <p:anim calcmode="lin" valueType="num">
                                      <p:cBhvr additive="base">
                                        <p:cTn id="23" dur="750" fill="hold"/>
                                        <p:tgtEl>
                                          <p:spTgt spid="50"/>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5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750" fill="hold"/>
                                        <p:tgtEl>
                                          <p:spTgt spid="62"/>
                                        </p:tgtEl>
                                        <p:attrNameLst>
                                          <p:attrName>ppt_x</p:attrName>
                                        </p:attrNameLst>
                                      </p:cBhvr>
                                      <p:tavLst>
                                        <p:tav tm="0">
                                          <p:val>
                                            <p:strVal val="#ppt_x"/>
                                          </p:val>
                                        </p:tav>
                                        <p:tav tm="100000">
                                          <p:val>
                                            <p:strVal val="#ppt_x"/>
                                          </p:val>
                                        </p:tav>
                                      </p:tavLst>
                                    </p:anim>
                                    <p:anim calcmode="lin" valueType="num">
                                      <p:cBhvr additive="base">
                                        <p:cTn id="27" dur="750" fill="hold"/>
                                        <p:tgtEl>
                                          <p:spTgt spid="62"/>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50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750" fill="hold"/>
                                        <p:tgtEl>
                                          <p:spTgt spid="63"/>
                                        </p:tgtEl>
                                        <p:attrNameLst>
                                          <p:attrName>ppt_x</p:attrName>
                                        </p:attrNameLst>
                                      </p:cBhvr>
                                      <p:tavLst>
                                        <p:tav tm="0">
                                          <p:val>
                                            <p:strVal val="#ppt_x"/>
                                          </p:val>
                                        </p:tav>
                                        <p:tav tm="100000">
                                          <p:val>
                                            <p:strVal val="#ppt_x"/>
                                          </p:val>
                                        </p:tav>
                                      </p:tavLst>
                                    </p:anim>
                                    <p:anim calcmode="lin" valueType="num">
                                      <p:cBhvr additive="base">
                                        <p:cTn id="31" dur="750" fill="hold"/>
                                        <p:tgtEl>
                                          <p:spTgt spid="6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75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750" fill="hold"/>
                                        <p:tgtEl>
                                          <p:spTgt spid="64"/>
                                        </p:tgtEl>
                                        <p:attrNameLst>
                                          <p:attrName>ppt_x</p:attrName>
                                        </p:attrNameLst>
                                      </p:cBhvr>
                                      <p:tavLst>
                                        <p:tav tm="0">
                                          <p:val>
                                            <p:strVal val="#ppt_x"/>
                                          </p:val>
                                        </p:tav>
                                        <p:tav tm="100000">
                                          <p:val>
                                            <p:strVal val="#ppt_x"/>
                                          </p:val>
                                        </p:tav>
                                      </p:tavLst>
                                    </p:anim>
                                    <p:anim calcmode="lin" valueType="num">
                                      <p:cBhvr additive="base">
                                        <p:cTn id="35" dur="750" fill="hold"/>
                                        <p:tgtEl>
                                          <p:spTgt spid="64"/>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100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750" fill="hold"/>
                                        <p:tgtEl>
                                          <p:spTgt spid="65"/>
                                        </p:tgtEl>
                                        <p:attrNameLst>
                                          <p:attrName>ppt_x</p:attrName>
                                        </p:attrNameLst>
                                      </p:cBhvr>
                                      <p:tavLst>
                                        <p:tav tm="0">
                                          <p:val>
                                            <p:strVal val="#ppt_x"/>
                                          </p:val>
                                        </p:tav>
                                        <p:tav tm="100000">
                                          <p:val>
                                            <p:strVal val="#ppt_x"/>
                                          </p:val>
                                        </p:tav>
                                      </p:tavLst>
                                    </p:anim>
                                    <p:anim calcmode="lin" valueType="num">
                                      <p:cBhvr additive="base">
                                        <p:cTn id="39" dur="750" fill="hold"/>
                                        <p:tgtEl>
                                          <p:spTgt spid="6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750" fill="hold"/>
                                        <p:tgtEl>
                                          <p:spTgt spid="48"/>
                                        </p:tgtEl>
                                        <p:attrNameLst>
                                          <p:attrName>ppt_x</p:attrName>
                                        </p:attrNameLst>
                                      </p:cBhvr>
                                      <p:tavLst>
                                        <p:tav tm="0">
                                          <p:val>
                                            <p:strVal val="#ppt_x"/>
                                          </p:val>
                                        </p:tav>
                                        <p:tav tm="100000">
                                          <p:val>
                                            <p:strVal val="#ppt_x"/>
                                          </p:val>
                                        </p:tav>
                                      </p:tavLst>
                                    </p:anim>
                                    <p:anim calcmode="lin" valueType="num">
                                      <p:cBhvr additive="base">
                                        <p:cTn id="43"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2" grpId="0"/>
      <p:bldP spid="63" grpId="0"/>
      <p:bldP spid="64" grpId="0"/>
      <p:bldP spid="65"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95710" y="1645992"/>
            <a:ext cx="4373697" cy="2428413"/>
          </a:xfrm>
          <a:prstGeom prst="rect">
            <a:avLst/>
          </a:prstGeom>
        </p:spPr>
      </p:pic>
      <p:pic>
        <p:nvPicPr>
          <p:cNvPr id="57" name="Picture 56"/>
          <p:cNvPicPr>
            <a:picLocks noChangeAspect="1"/>
          </p:cNvPicPr>
          <p:nvPr/>
        </p:nvPicPr>
        <p:blipFill rotWithShape="1">
          <a:blip r:embed="rId6" cstate="screen">
            <a:extLst>
              <a:ext uri="{28A0092B-C50C-407E-A947-70E740481C1C}">
                <a14:useLocalDpi xmlns:a14="http://schemas.microsoft.com/office/drawing/2010/main"/>
              </a:ext>
            </a:extLst>
          </a:blip>
          <a:srcRect t="-21416"/>
          <a:stretch/>
        </p:blipFill>
        <p:spPr>
          <a:xfrm>
            <a:off x="1193720" y="1638612"/>
            <a:ext cx="4369797" cy="2435794"/>
          </a:xfrm>
          <a:prstGeom prst="rect">
            <a:avLst/>
          </a:prstGeom>
        </p:spPr>
      </p:pic>
      <p:sp>
        <p:nvSpPr>
          <p:cNvPr id="2" name="Title 1"/>
          <p:cNvSpPr>
            <a:spLocks noGrp="1"/>
          </p:cNvSpPr>
          <p:nvPr>
            <p:ph type="title"/>
          </p:nvPr>
        </p:nvSpPr>
        <p:spPr>
          <a:xfrm>
            <a:off x="274639" y="247149"/>
            <a:ext cx="11889564" cy="917575"/>
          </a:xfrm>
        </p:spPr>
        <p:txBody>
          <a:bodyPr/>
          <a:lstStyle/>
          <a:p>
            <a:pPr marL="136004" lvl="0" indent="-134385" defTabSz="932290" fontAlgn="base">
              <a:spcBef>
                <a:spcPts val="1224"/>
              </a:spcBef>
              <a:spcAft>
                <a:spcPct val="0"/>
              </a:spcAft>
              <a:defRPr/>
            </a:pPr>
            <a:r>
              <a:rPr lang="en-US" dirty="0" smtClean="0"/>
              <a:t>Microsoft Power BI for Office 365</a:t>
            </a:r>
            <a:br>
              <a:rPr lang="en-US" dirty="0" smtClean="0"/>
            </a:br>
            <a:r>
              <a:rPr lang="en-US" sz="2400" kern="0" spc="0" dirty="0" smtClean="0">
                <a:ln>
                  <a:noFill/>
                </a:ln>
                <a:gradFill>
                  <a:gsLst>
                    <a:gs pos="0">
                      <a:srgbClr val="505050"/>
                    </a:gs>
                    <a:gs pos="99000">
                      <a:srgbClr val="505050"/>
                    </a:gs>
                  </a:gsLst>
                  <a:lin ang="5400000" scaled="0"/>
                </a:gradFill>
                <a:ea typeface="Segoe UI" pitchFamily="34" charset="0"/>
              </a:rPr>
              <a:t>Self-service BI with the familiarity of Office and the power of the cloud</a:t>
            </a:r>
            <a:r>
              <a:rPr lang="en-US" sz="2400" kern="0" spc="0" dirty="0">
                <a:ln>
                  <a:noFill/>
                </a:ln>
                <a:gradFill>
                  <a:gsLst>
                    <a:gs pos="0">
                      <a:srgbClr val="505050"/>
                    </a:gs>
                    <a:gs pos="99000">
                      <a:srgbClr val="505050"/>
                    </a:gs>
                  </a:gsLst>
                  <a:lin ang="5400000" scaled="0"/>
                </a:gradFill>
                <a:ea typeface="Segoe UI" pitchFamily="34" charset="0"/>
              </a:rPr>
              <a:t/>
            </a:r>
            <a:br>
              <a:rPr lang="en-US" sz="2400" kern="0" spc="0" dirty="0">
                <a:ln>
                  <a:noFill/>
                </a:ln>
                <a:gradFill>
                  <a:gsLst>
                    <a:gs pos="0">
                      <a:srgbClr val="505050"/>
                    </a:gs>
                    <a:gs pos="99000">
                      <a:srgbClr val="505050"/>
                    </a:gs>
                  </a:gsLst>
                  <a:lin ang="5400000" scaled="0"/>
                </a:gradFill>
                <a:ea typeface="Segoe UI" pitchFamily="34" charset="0"/>
              </a:rPr>
            </a:br>
            <a:endParaRPr lang="en-US" dirty="0"/>
          </a:p>
        </p:txBody>
      </p:sp>
      <p:sp>
        <p:nvSpPr>
          <p:cNvPr id="43" name="Rectangle 42"/>
          <p:cNvSpPr/>
          <p:nvPr/>
        </p:nvSpPr>
        <p:spPr bwMode="auto">
          <a:xfrm>
            <a:off x="6984731" y="1638612"/>
            <a:ext cx="4392742" cy="849364"/>
          </a:xfrm>
          <a:prstGeom prst="rect">
            <a:avLst/>
          </a:prstGeom>
          <a:solidFill>
            <a:srgbClr val="FF8C00"/>
          </a:solidFill>
          <a:ln w="38100" cap="flat" cmpd="sng" algn="ctr">
            <a:noFill/>
            <a:prstDash val="soli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defTabSz="932290" fontAlgn="base">
              <a:lnSpc>
                <a:spcPct val="90000"/>
              </a:lnSpc>
              <a:spcBef>
                <a:spcPct val="0"/>
              </a:spcBef>
              <a:spcAft>
                <a:spcPct val="0"/>
              </a:spcAft>
              <a:defRPr/>
            </a:pPr>
            <a:r>
              <a:rPr lang="en-US" sz="3100" kern="0" spc="-41" dirty="0" smtClean="0">
                <a:gradFill>
                  <a:gsLst>
                    <a:gs pos="0">
                      <a:srgbClr val="FFFFFF"/>
                    </a:gs>
                    <a:gs pos="100000">
                      <a:srgbClr val="FFFFFF"/>
                    </a:gs>
                  </a:gsLst>
                  <a:lin ang="5400000" scaled="0"/>
                </a:gradFill>
                <a:latin typeface="Segoe UI Light" pitchFamily="34" charset="0"/>
              </a:rPr>
              <a:t>Collaborate in Office 365</a:t>
            </a:r>
            <a:br>
              <a:rPr lang="en-US" sz="3100" kern="0" spc="-41" dirty="0" smtClean="0">
                <a:gradFill>
                  <a:gsLst>
                    <a:gs pos="0">
                      <a:srgbClr val="FFFFFF"/>
                    </a:gs>
                    <a:gs pos="100000">
                      <a:srgbClr val="FFFFFF"/>
                    </a:gs>
                  </a:gsLst>
                  <a:lin ang="5400000" scaled="0"/>
                </a:gradFill>
                <a:latin typeface="Segoe UI Light" pitchFamily="34" charset="0"/>
              </a:rPr>
            </a:br>
            <a:r>
              <a:rPr lang="en-US" i="1" dirty="0" smtClean="0">
                <a:solidFill>
                  <a:srgbClr val="FFFFFF"/>
                </a:solidFill>
              </a:rPr>
              <a:t>1 </a:t>
            </a:r>
            <a:r>
              <a:rPr lang="en-US" i="1" dirty="0">
                <a:solidFill>
                  <a:srgbClr val="FFFFFF"/>
                </a:solidFill>
              </a:rPr>
              <a:t>in 4 </a:t>
            </a:r>
            <a:r>
              <a:rPr lang="en-US" i="1" dirty="0" smtClean="0">
                <a:solidFill>
                  <a:srgbClr val="FFFFFF"/>
                </a:solidFill>
              </a:rPr>
              <a:t>enterprise customers on Office </a:t>
            </a:r>
            <a:r>
              <a:rPr lang="en-US" i="1" dirty="0">
                <a:solidFill>
                  <a:srgbClr val="FFFFFF"/>
                </a:solidFill>
              </a:rPr>
              <a:t>365</a:t>
            </a:r>
          </a:p>
          <a:p>
            <a:pPr defTabSz="932290" fontAlgn="base">
              <a:lnSpc>
                <a:spcPct val="90000"/>
              </a:lnSpc>
              <a:spcBef>
                <a:spcPct val="0"/>
              </a:spcBef>
              <a:spcAft>
                <a:spcPct val="0"/>
              </a:spcAft>
              <a:defRPr/>
            </a:pPr>
            <a:endParaRPr lang="en-US" sz="3100" kern="0" spc="-41" dirty="0">
              <a:gradFill>
                <a:gsLst>
                  <a:gs pos="0">
                    <a:srgbClr val="FFFFFF"/>
                  </a:gs>
                  <a:gs pos="100000">
                    <a:srgbClr val="FFFFFF"/>
                  </a:gs>
                </a:gsLst>
                <a:lin ang="5400000" scaled="0"/>
              </a:gradFill>
              <a:latin typeface="Segoe UI Light" pitchFamily="34" charset="0"/>
            </a:endParaRPr>
          </a:p>
        </p:txBody>
      </p:sp>
      <p:sp>
        <p:nvSpPr>
          <p:cNvPr id="45" name="Rectangle 44"/>
          <p:cNvSpPr/>
          <p:nvPr/>
        </p:nvSpPr>
        <p:spPr bwMode="auto">
          <a:xfrm>
            <a:off x="1186990" y="1638610"/>
            <a:ext cx="4389120" cy="849365"/>
          </a:xfrm>
          <a:prstGeom prst="rect">
            <a:avLst/>
          </a:prstGeom>
          <a:solidFill>
            <a:schemeClr val="accent2"/>
          </a:solidFill>
          <a:ln w="38100" cap="flat" cmpd="sng" algn="ctr">
            <a:noFill/>
            <a:prstDash val="solid"/>
            <a:headEnd type="none" w="med" len="med"/>
            <a:tailEnd type="none" w="med" len="med"/>
          </a:ln>
          <a:effectLst/>
        </p:spPr>
        <p:txBody>
          <a:bodyPr vert="horz" wrap="square" lIns="91440" tIns="91440" rIns="91440" bIns="139891" numCol="1" rtlCol="0" anchor="t" anchorCtr="0" compatLnSpc="1">
            <a:prstTxWarp prst="textNoShape">
              <a:avLst/>
            </a:prstTxWarp>
          </a:bodyPr>
          <a:lstStyle/>
          <a:p>
            <a:pPr defTabSz="932290" fontAlgn="base">
              <a:lnSpc>
                <a:spcPct val="90000"/>
              </a:lnSpc>
              <a:spcBef>
                <a:spcPct val="0"/>
              </a:spcBef>
              <a:spcAft>
                <a:spcPct val="0"/>
              </a:spcAft>
              <a:defRPr/>
            </a:pPr>
            <a:r>
              <a:rPr lang="en-US" sz="3100" kern="0" spc="-41" dirty="0" smtClean="0">
                <a:gradFill>
                  <a:gsLst>
                    <a:gs pos="0">
                      <a:srgbClr val="FFFFFF"/>
                    </a:gs>
                    <a:gs pos="100000">
                      <a:srgbClr val="FFFFFF"/>
                    </a:gs>
                  </a:gsLst>
                  <a:lin ang="5400000" scaled="0"/>
                </a:gradFill>
                <a:latin typeface="Segoe UI Light" pitchFamily="34" charset="0"/>
              </a:rPr>
              <a:t>Insights in Excel</a:t>
            </a:r>
            <a:br>
              <a:rPr lang="en-US" sz="3100" kern="0" spc="-41" dirty="0" smtClean="0">
                <a:gradFill>
                  <a:gsLst>
                    <a:gs pos="0">
                      <a:srgbClr val="FFFFFF"/>
                    </a:gs>
                    <a:gs pos="100000">
                      <a:srgbClr val="FFFFFF"/>
                    </a:gs>
                  </a:gsLst>
                  <a:lin ang="5400000" scaled="0"/>
                </a:gradFill>
                <a:latin typeface="Segoe UI Light" pitchFamily="34" charset="0"/>
              </a:rPr>
            </a:br>
            <a:r>
              <a:rPr lang="en-US" i="1" dirty="0">
                <a:solidFill>
                  <a:srgbClr val="FFFFFF"/>
                </a:solidFill>
              </a:rPr>
              <a:t>1 Billion </a:t>
            </a:r>
            <a:r>
              <a:rPr lang="en-US" i="1" dirty="0" smtClean="0">
                <a:solidFill>
                  <a:srgbClr val="FFFFFF"/>
                </a:solidFill>
              </a:rPr>
              <a:t>Office Users</a:t>
            </a:r>
            <a:endParaRPr lang="en-US" i="1" dirty="0">
              <a:solidFill>
                <a:srgbClr val="FFFFFF"/>
              </a:solidFill>
            </a:endParaRPr>
          </a:p>
          <a:p>
            <a:pPr defTabSz="932290" fontAlgn="base">
              <a:lnSpc>
                <a:spcPct val="90000"/>
              </a:lnSpc>
              <a:spcBef>
                <a:spcPct val="0"/>
              </a:spcBef>
              <a:spcAft>
                <a:spcPct val="0"/>
              </a:spcAft>
              <a:defRPr/>
            </a:pPr>
            <a:endParaRPr lang="en-US" sz="3100" kern="0" spc="-41" dirty="0">
              <a:gradFill>
                <a:gsLst>
                  <a:gs pos="0">
                    <a:srgbClr val="FFFFFF"/>
                  </a:gs>
                  <a:gs pos="100000">
                    <a:srgbClr val="FFFFFF"/>
                  </a:gs>
                </a:gsLst>
                <a:lin ang="5400000" scaled="0"/>
              </a:gradFill>
              <a:latin typeface="Segoe UI Light" pitchFamily="34" charset="0"/>
            </a:endParaRPr>
          </a:p>
        </p:txBody>
      </p:sp>
      <p:sp>
        <p:nvSpPr>
          <p:cNvPr id="37" name="Rectangle 36"/>
          <p:cNvSpPr/>
          <p:nvPr/>
        </p:nvSpPr>
        <p:spPr bwMode="auto">
          <a:xfrm>
            <a:off x="2691425" y="4214652"/>
            <a:ext cx="1371600" cy="137160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Analyze</a:t>
            </a:r>
          </a:p>
        </p:txBody>
      </p:sp>
      <p:grpSp>
        <p:nvGrpSpPr>
          <p:cNvPr id="30" name="Group 29"/>
          <p:cNvGrpSpPr/>
          <p:nvPr/>
        </p:nvGrpSpPr>
        <p:grpSpPr>
          <a:xfrm flipH="1">
            <a:off x="3069777" y="4658137"/>
            <a:ext cx="529777" cy="733737"/>
            <a:chOff x="1539997" y="3645051"/>
            <a:chExt cx="800271" cy="1108369"/>
          </a:xfrm>
          <a:solidFill>
            <a:schemeClr val="bg1"/>
          </a:solidFill>
        </p:grpSpPr>
        <p:sp>
          <p:nvSpPr>
            <p:cNvPr id="31"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3"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rgbClr val="505050">
                      <a:alpha val="0"/>
                    </a:srgbClr>
                  </a:solidFill>
                </a:ln>
                <a:solidFill>
                  <a:srgbClr val="505050"/>
                </a:solidFill>
              </a:endParaRPr>
            </a:p>
          </p:txBody>
        </p:sp>
      </p:grpSp>
      <p:sp>
        <p:nvSpPr>
          <p:cNvPr id="44" name="Rectangle 43"/>
          <p:cNvSpPr/>
          <p:nvPr/>
        </p:nvSpPr>
        <p:spPr bwMode="auto">
          <a:xfrm>
            <a:off x="4201473" y="4214652"/>
            <a:ext cx="1371600" cy="137160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Visualize</a:t>
            </a:r>
          </a:p>
        </p:txBody>
      </p:sp>
      <p:sp>
        <p:nvSpPr>
          <p:cNvPr id="34" name="Freeform 33"/>
          <p:cNvSpPr/>
          <p:nvPr>
            <p:custDataLst>
              <p:tags r:id="rId1"/>
            </p:custDataLst>
          </p:nvPr>
        </p:nvSpPr>
        <p:spPr>
          <a:xfrm>
            <a:off x="4535805" y="4649598"/>
            <a:ext cx="696431" cy="701937"/>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47" name="Rectangle 46"/>
          <p:cNvSpPr/>
          <p:nvPr/>
        </p:nvSpPr>
        <p:spPr bwMode="auto">
          <a:xfrm>
            <a:off x="6993625" y="4214652"/>
            <a:ext cx="1371600" cy="137160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a:solidFill>
                  <a:srgbClr val="FFFFFF"/>
                </a:solidFill>
                <a:ea typeface="Segoe UI" pitchFamily="34" charset="0"/>
                <a:cs typeface="Segoe UI" pitchFamily="34" charset="0"/>
              </a:rPr>
              <a:t>Share</a:t>
            </a:r>
          </a:p>
        </p:txBody>
      </p:sp>
      <p:sp>
        <p:nvSpPr>
          <p:cNvPr id="35" name="Freeform 34"/>
          <p:cNvSpPr>
            <a:spLocks/>
          </p:cNvSpPr>
          <p:nvPr/>
        </p:nvSpPr>
        <p:spPr bwMode="auto">
          <a:xfrm>
            <a:off x="7260582" y="4692815"/>
            <a:ext cx="847173" cy="590771"/>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ln>
                <a:solidFill>
                  <a:srgbClr val="505050">
                    <a:alpha val="0"/>
                  </a:srgbClr>
                </a:solidFill>
              </a:ln>
              <a:solidFill>
                <a:srgbClr val="505050"/>
              </a:solidFill>
            </a:endParaRPr>
          </a:p>
        </p:txBody>
      </p:sp>
      <p:sp>
        <p:nvSpPr>
          <p:cNvPr id="48" name="Rectangle 47"/>
          <p:cNvSpPr/>
          <p:nvPr/>
        </p:nvSpPr>
        <p:spPr bwMode="auto">
          <a:xfrm>
            <a:off x="8500137" y="4214652"/>
            <a:ext cx="1371600" cy="137160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smtClean="0">
                <a:solidFill>
                  <a:srgbClr val="FFFFFF"/>
                </a:solidFill>
                <a:ea typeface="Segoe UI" pitchFamily="34" charset="0"/>
                <a:cs typeface="Segoe UI" pitchFamily="34" charset="0"/>
              </a:rPr>
              <a:t>Find</a:t>
            </a:r>
            <a:endParaRPr lang="en-US" kern="0" dirty="0">
              <a:solidFill>
                <a:srgbClr val="FFFFFF"/>
              </a:solidFill>
              <a:ea typeface="Segoe UI" pitchFamily="34" charset="0"/>
              <a:cs typeface="Segoe UI" pitchFamily="34" charset="0"/>
            </a:endParaRPr>
          </a:p>
        </p:txBody>
      </p:sp>
      <p:grpSp>
        <p:nvGrpSpPr>
          <p:cNvPr id="12" name="Group 11"/>
          <p:cNvGrpSpPr/>
          <p:nvPr/>
        </p:nvGrpSpPr>
        <p:grpSpPr>
          <a:xfrm>
            <a:off x="8774108" y="4684741"/>
            <a:ext cx="806431" cy="694939"/>
            <a:chOff x="8783963" y="4448677"/>
            <a:chExt cx="735026" cy="633406"/>
          </a:xfrm>
        </p:grpSpPr>
        <p:grpSp>
          <p:nvGrpSpPr>
            <p:cNvPr id="42" name="Group 41"/>
            <p:cNvGrpSpPr/>
            <p:nvPr/>
          </p:nvGrpSpPr>
          <p:grpSpPr bwMode="black">
            <a:xfrm>
              <a:off x="8783963" y="4448677"/>
              <a:ext cx="735022" cy="633406"/>
              <a:chOff x="5574622" y="922419"/>
              <a:chExt cx="576936" cy="497307"/>
            </a:xfrm>
          </p:grpSpPr>
          <p:sp>
            <p:nvSpPr>
              <p:cNvPr id="52" name="Rectangle 51"/>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53"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grpSp>
        <p:sp>
          <p:nvSpPr>
            <p:cNvPr id="46" name="TextBox 45"/>
            <p:cNvSpPr txBox="1"/>
            <p:nvPr/>
          </p:nvSpPr>
          <p:spPr bwMode="black">
            <a:xfrm>
              <a:off x="8897555" y="4538634"/>
              <a:ext cx="621434" cy="266499"/>
            </a:xfrm>
            <a:prstGeom prst="rect">
              <a:avLst/>
            </a:prstGeom>
            <a:noFill/>
          </p:spPr>
          <p:txBody>
            <a:bodyPr wrap="square" lIns="0" tIns="0" rIns="0" bIns="0" rtlCol="0">
              <a:spAutoFit/>
            </a:bodyPr>
            <a:lstStyle/>
            <a:p>
              <a:r>
                <a:rPr lang="en-US" sz="1900" b="1" dirty="0" smtClean="0">
                  <a:solidFill>
                    <a:srgbClr val="FF8C00"/>
                  </a:solidFill>
                </a:rPr>
                <a:t>Q</a:t>
              </a:r>
              <a:r>
                <a:rPr lang="en-US" sz="1900" dirty="0" smtClean="0">
                  <a:solidFill>
                    <a:srgbClr val="FF8C00"/>
                  </a:solidFill>
                </a:rPr>
                <a:t>&amp;</a:t>
              </a:r>
              <a:r>
                <a:rPr lang="en-US" sz="1900" b="1" dirty="0" smtClean="0">
                  <a:solidFill>
                    <a:srgbClr val="FF8C00"/>
                  </a:solidFill>
                </a:rPr>
                <a:t>A</a:t>
              </a:r>
              <a:endParaRPr lang="en-US" sz="1900" spc="-135" dirty="0">
                <a:solidFill>
                  <a:srgbClr val="FF8C00"/>
                </a:solidFill>
                <a:latin typeface="Arial Black" pitchFamily="34" charset="0"/>
                <a:cs typeface="Arial" pitchFamily="34" charset="0"/>
              </a:endParaRPr>
            </a:p>
          </p:txBody>
        </p:sp>
      </p:grpSp>
      <p:sp>
        <p:nvSpPr>
          <p:cNvPr id="49" name="Rectangle 48"/>
          <p:cNvSpPr/>
          <p:nvPr/>
        </p:nvSpPr>
        <p:spPr bwMode="auto">
          <a:xfrm>
            <a:off x="10008108" y="4214652"/>
            <a:ext cx="1371600" cy="1371600"/>
          </a:xfrm>
          <a:prstGeom prst="rect">
            <a:avLst/>
          </a:prstGeom>
          <a:solidFill>
            <a:srgbClr val="FF8C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r>
              <a:rPr lang="en-US" kern="0" dirty="0" smtClean="0">
                <a:solidFill>
                  <a:srgbClr val="FFFFFF"/>
                </a:solidFill>
                <a:ea typeface="Segoe UI" pitchFamily="34" charset="0"/>
                <a:cs typeface="Segoe UI" pitchFamily="34" charset="0"/>
              </a:rPr>
              <a:t>Mobile</a:t>
            </a:r>
            <a:endParaRPr lang="en-US" kern="0" dirty="0">
              <a:solidFill>
                <a:srgbClr val="FFFFFF"/>
              </a:solidFill>
              <a:ea typeface="Segoe UI" pitchFamily="34" charset="0"/>
              <a:cs typeface="Segoe UI" pitchFamily="34" charset="0"/>
            </a:endParaRPr>
          </a:p>
        </p:txBody>
      </p:sp>
      <p:grpSp>
        <p:nvGrpSpPr>
          <p:cNvPr id="14" name="Group 13"/>
          <p:cNvGrpSpPr/>
          <p:nvPr/>
        </p:nvGrpSpPr>
        <p:grpSpPr>
          <a:xfrm>
            <a:off x="10286019" y="4647359"/>
            <a:ext cx="728879" cy="719102"/>
            <a:chOff x="10280016" y="4544833"/>
            <a:chExt cx="728879" cy="719102"/>
          </a:xfrm>
        </p:grpSpPr>
        <p:grpSp>
          <p:nvGrpSpPr>
            <p:cNvPr id="58" name="Group 57"/>
            <p:cNvGrpSpPr/>
            <p:nvPr/>
          </p:nvGrpSpPr>
          <p:grpSpPr bwMode="black">
            <a:xfrm>
              <a:off x="10280016" y="4544833"/>
              <a:ext cx="728879" cy="719102"/>
              <a:chOff x="2916435" y="3914152"/>
              <a:chExt cx="930763" cy="918513"/>
            </a:xfrm>
          </p:grpSpPr>
          <p:pic>
            <p:nvPicPr>
              <p:cNvPr id="59" name="Picture 58"/>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61" name="Freeform 60"/>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grpSp>
      <p:sp>
        <p:nvSpPr>
          <p:cNvPr id="71" name="Rectangle 70"/>
          <p:cNvSpPr/>
          <p:nvPr/>
        </p:nvSpPr>
        <p:spPr bwMode="auto">
          <a:xfrm>
            <a:off x="1193720" y="4214652"/>
            <a:ext cx="1371600" cy="1371600"/>
          </a:xfrm>
          <a:prstGeom prst="rect">
            <a:avLst/>
          </a:prstGeom>
          <a:solidFill>
            <a:schemeClr val="accent2"/>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defRPr/>
            </a:pPr>
            <a:r>
              <a:rPr lang="en-US" kern="0" dirty="0" smtClean="0">
                <a:solidFill>
                  <a:srgbClr val="FFFFFF"/>
                </a:solidFill>
                <a:ea typeface="Segoe UI" pitchFamily="34" charset="0"/>
                <a:cs typeface="Segoe UI" pitchFamily="34" charset="0"/>
              </a:rPr>
              <a:t>Discover</a:t>
            </a:r>
            <a:endParaRPr lang="en-US" kern="0" dirty="0">
              <a:solidFill>
                <a:srgbClr val="FFFFFF"/>
              </a:solidFill>
              <a:ea typeface="Segoe UI" pitchFamily="34" charset="0"/>
              <a:cs typeface="Segoe UI" pitchFamily="34" charset="0"/>
            </a:endParaRPr>
          </a:p>
        </p:txBody>
      </p:sp>
      <p:sp>
        <p:nvSpPr>
          <p:cNvPr id="62" name="Freeform 8"/>
          <p:cNvSpPr>
            <a:spLocks noEditPoints="1"/>
          </p:cNvSpPr>
          <p:nvPr/>
        </p:nvSpPr>
        <p:spPr bwMode="black">
          <a:xfrm>
            <a:off x="1485225" y="4624894"/>
            <a:ext cx="732520" cy="732329"/>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sp>
        <p:nvSpPr>
          <p:cNvPr id="36" name="Rectangle 35"/>
          <p:cNvSpPr/>
          <p:nvPr/>
        </p:nvSpPr>
        <p:spPr bwMode="auto">
          <a:xfrm>
            <a:off x="1186989" y="5722242"/>
            <a:ext cx="10182417" cy="443595"/>
          </a:xfrm>
          <a:prstGeom prst="rect">
            <a:avLst/>
          </a:prstGeom>
          <a:solidFill>
            <a:schemeClr val="bg2"/>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algn="ctr" defTabSz="932290" fontAlgn="base">
              <a:lnSpc>
                <a:spcPct val="90000"/>
              </a:lnSpc>
              <a:spcBef>
                <a:spcPct val="0"/>
              </a:spcBef>
              <a:spcAft>
                <a:spcPct val="0"/>
              </a:spcAft>
              <a:defRPr/>
            </a:pPr>
            <a:r>
              <a:rPr lang="en-US" sz="2400" kern="0" dirty="0" smtClean="0">
                <a:solidFill>
                  <a:srgbClr val="FFFFFF"/>
                </a:solidFill>
                <a:ea typeface="Segoe UI" pitchFamily="34" charset="0"/>
                <a:cs typeface="Segoe UI" pitchFamily="34" charset="0"/>
              </a:rPr>
              <a:t>Scalable  |  Manageable  |  Trusted  </a:t>
            </a:r>
            <a:endParaRPr lang="en-US" sz="2400" kern="0" dirty="0">
              <a:solidFill>
                <a:srgbClr val="FFFFFF"/>
              </a:solidFill>
              <a:ea typeface="Segoe UI" pitchFamily="34" charset="0"/>
              <a:cs typeface="Segoe UI" pitchFamily="34" charset="0"/>
            </a:endParaRPr>
          </a:p>
        </p:txBody>
      </p:sp>
      <p:sp>
        <p:nvSpPr>
          <p:cNvPr id="3" name="Cross 2"/>
          <p:cNvSpPr/>
          <p:nvPr/>
        </p:nvSpPr>
        <p:spPr bwMode="auto">
          <a:xfrm>
            <a:off x="5920857" y="3256156"/>
            <a:ext cx="706534" cy="705997"/>
          </a:xfrm>
          <a:prstGeom prst="plus">
            <a:avLst>
              <a:gd name="adj" fmla="val 40783"/>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804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Everyone needs BI for institutional effectiveness</a:t>
            </a:r>
            <a:endParaRPr lang="en-US" dirty="0"/>
          </a:p>
        </p:txBody>
      </p:sp>
      <p:sp>
        <p:nvSpPr>
          <p:cNvPr id="6" name="Text Placeholder 5"/>
          <p:cNvSpPr>
            <a:spLocks noGrp="1"/>
          </p:cNvSpPr>
          <p:nvPr>
            <p:ph type="body" sz="quarter" idx="12"/>
          </p:nvPr>
        </p:nvSpPr>
        <p:spPr/>
        <p:txBody>
          <a:bodyPr/>
          <a:lstStyle/>
          <a:p>
            <a:r>
              <a:rPr lang="en-US" dirty="0" smtClean="0"/>
              <a:t>Reason #2</a:t>
            </a:r>
            <a:endParaRPr lang="en-US" dirty="0"/>
          </a:p>
        </p:txBody>
      </p:sp>
      <p:sp>
        <p:nvSpPr>
          <p:cNvPr id="7" name="Text Placeholder 6"/>
          <p:cNvSpPr>
            <a:spLocks noGrp="1"/>
          </p:cNvSpPr>
          <p:nvPr>
            <p:ph type="body" sz="quarter" idx="13"/>
          </p:nvPr>
        </p:nvSpPr>
        <p:spPr/>
        <p:txBody>
          <a:bodyPr/>
          <a:lstStyle/>
          <a:p>
            <a:endParaRPr lang="en-US"/>
          </a:p>
        </p:txBody>
      </p:sp>
      <p:pic>
        <p:nvPicPr>
          <p:cNvPr id="8" name="Picture 7"/>
          <p:cNvPicPr>
            <a:picLocks noChangeAspect="1"/>
          </p:cNvPicPr>
          <p:nvPr/>
        </p:nvPicPr>
        <p:blipFill>
          <a:blip r:embed="rId3"/>
          <a:stretch>
            <a:fillRect/>
          </a:stretch>
        </p:blipFill>
        <p:spPr>
          <a:xfrm>
            <a:off x="5761038" y="4868055"/>
            <a:ext cx="1828800" cy="872536"/>
          </a:xfrm>
          <a:prstGeom prst="rect">
            <a:avLst/>
          </a:prstGeom>
        </p:spPr>
      </p:pic>
    </p:spTree>
    <p:extLst>
      <p:ext uri="{BB962C8B-B14F-4D97-AF65-F5344CB8AC3E}">
        <p14:creationId xmlns:p14="http://schemas.microsoft.com/office/powerpoint/2010/main" val="26019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Search and access internal &amp; external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Merge and combine data</a:t>
            </a:r>
            <a:r>
              <a:rPr lang="en-US" sz="1600" dirty="0">
                <a:ln>
                  <a:solidFill>
                    <a:srgbClr val="FFFFFF">
                      <a:alpha val="0"/>
                    </a:srgbClr>
                  </a:solidFill>
                </a:ln>
                <a:solidFill>
                  <a:srgbClr val="505050"/>
                </a:solidFill>
                <a:ea typeface="Segoe UI" pitchFamily="34" charset="0"/>
                <a:cs typeface="Segoe UI" pitchFamily="34" charset="0"/>
              </a:rPr>
              <a:t> </a:t>
            </a:r>
            <a:r>
              <a:rPr lang="en-US" sz="1600" dirty="0" smtClean="0">
                <a:ln>
                  <a:solidFill>
                    <a:srgbClr val="FFFFFF">
                      <a:alpha val="0"/>
                    </a:srgbClr>
                  </a:solidFill>
                </a:ln>
                <a:solidFill>
                  <a:srgbClr val="505050"/>
                </a:solidFill>
                <a:ea typeface="Segoe UI" pitchFamily="34" charset="0"/>
                <a:cs typeface="Segoe UI" pitchFamily="34" charset="0"/>
              </a:rPr>
              <a:t>from multiple sources</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Lightning fast analytics with in-memory technology </a:t>
            </a:r>
          </a:p>
          <a:p>
            <a:pPr defTabSz="932133" fontAlgn="base">
              <a:spcAft>
                <a:spcPts val="1200"/>
              </a:spcAft>
            </a:pPr>
            <a:r>
              <a:rPr lang="en-US" sz="1600" dirty="0">
                <a:ln>
                  <a:solidFill>
                    <a:srgbClr val="FFFFFF">
                      <a:alpha val="0"/>
                    </a:srgbClr>
                  </a:solidFill>
                </a:ln>
                <a:solidFill>
                  <a:srgbClr val="505050"/>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Explore data in new ways to discover hidden insights </a:t>
            </a:r>
            <a:endParaRPr lang="en-US" sz="1600" dirty="0">
              <a:ln>
                <a:solidFill>
                  <a:srgbClr val="FFFFFF">
                    <a:alpha val="0"/>
                  </a:srgbClr>
                </a:solidFill>
              </a:ln>
              <a:solidFill>
                <a:srgbClr val="505050"/>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chemeClr val="tx1">
                      <a:alpha val="0"/>
                    </a:schemeClr>
                  </a:solidFill>
                </a:ln>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Query – formerly project “Data Explorer”</a:t>
            </a:r>
            <a:endParaRPr lang="en-US" sz="2200" dirty="0">
              <a:ln>
                <a:solidFill>
                  <a:srgbClr val="FFFFFF">
                    <a:alpha val="0"/>
                  </a:srgbClr>
                </a:solidFill>
              </a:ln>
              <a:solidFill>
                <a:srgbClr val="FFFFFF"/>
              </a:solidFill>
            </a:endParaRPr>
          </a:p>
        </p:txBody>
      </p:sp>
      <p:sp>
        <p:nvSpPr>
          <p:cNvPr id="102" name="Rectangle 101"/>
          <p:cNvSpPr/>
          <p:nvPr/>
        </p:nvSpPr>
        <p:spPr bwMode="auto">
          <a:xfrm>
            <a:off x="457202" y="3059061"/>
            <a:ext cx="5159802" cy="3620733"/>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004" y="1965726"/>
            <a:ext cx="6354235" cy="3785714"/>
          </a:xfrm>
          <a:prstGeom prst="rect">
            <a:avLst/>
          </a:prstGeom>
          <a:ln>
            <a:solidFill>
              <a:schemeClr val="bg1">
                <a:lumMod val="75000"/>
              </a:schemeClr>
            </a:solidFill>
          </a:ln>
        </p:spPr>
      </p:pic>
    </p:spTree>
    <p:extLst>
      <p:ext uri="{BB962C8B-B14F-4D97-AF65-F5344CB8AC3E}">
        <p14:creationId xmlns:p14="http://schemas.microsoft.com/office/powerpoint/2010/main" val="2827628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Search and find internal &amp; external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Merge and combine data</a:t>
            </a:r>
            <a:r>
              <a:rPr lang="en-US" sz="1600" dirty="0">
                <a:ln>
                  <a:solidFill>
                    <a:srgbClr val="FFFFFF">
                      <a:alpha val="0"/>
                    </a:srgbClr>
                  </a:solidFill>
                </a:ln>
                <a:solidFill>
                  <a:srgbClr val="505050"/>
                </a:solidFill>
                <a:ea typeface="Segoe UI" pitchFamily="34" charset="0"/>
                <a:cs typeface="Segoe UI" pitchFamily="34" charset="0"/>
              </a:rPr>
              <a:t> </a:t>
            </a:r>
            <a:r>
              <a:rPr lang="en-US" sz="1600" dirty="0" smtClean="0">
                <a:ln>
                  <a:solidFill>
                    <a:srgbClr val="FFFFFF">
                      <a:alpha val="0"/>
                    </a:srgbClr>
                  </a:solidFill>
                </a:ln>
                <a:solidFill>
                  <a:srgbClr val="505050"/>
                </a:solidFill>
                <a:ea typeface="Segoe UI" pitchFamily="34" charset="0"/>
                <a:cs typeface="Segoe UI" pitchFamily="34" charset="0"/>
              </a:rPr>
              <a:t>from multiple sources</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Lightning fast analytics with in-memory technology </a:t>
            </a:r>
          </a:p>
          <a:p>
            <a:pPr defTabSz="932133" fontAlgn="base">
              <a:spcAft>
                <a:spcPts val="1200"/>
              </a:spcAft>
            </a:pPr>
            <a:r>
              <a:rPr lang="en-US" sz="1600" dirty="0">
                <a:ln>
                  <a:solidFill>
                    <a:srgbClr val="FFFFFF">
                      <a:alpha val="0"/>
                    </a:srgbClr>
                  </a:solidFill>
                </a:ln>
                <a:solidFill>
                  <a:srgbClr val="505050"/>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Explore data in new ways to discover hidden insights </a:t>
            </a:r>
            <a:endParaRPr lang="en-US" sz="1600" dirty="0">
              <a:ln>
                <a:solidFill>
                  <a:srgbClr val="FFFFFF">
                    <a:alpha val="0"/>
                  </a:srgbClr>
                </a:solidFill>
              </a:ln>
              <a:solidFill>
                <a:srgbClr val="505050"/>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chemeClr val="tx1">
                      <a:alpha val="0"/>
                    </a:schemeClr>
                  </a:solidFill>
                </a:ln>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Pivot </a:t>
            </a:r>
            <a:endParaRPr lang="en-US" sz="2200" dirty="0">
              <a:ln>
                <a:solidFill>
                  <a:srgbClr val="FFFFFF">
                    <a:alpha val="0"/>
                  </a:srgbClr>
                </a:solidFill>
              </a:ln>
              <a:solidFill>
                <a:srgbClr val="FFFFFF"/>
              </a:solidFill>
            </a:endParaRPr>
          </a:p>
        </p:txBody>
      </p:sp>
      <p:sp>
        <p:nvSpPr>
          <p:cNvPr id="18" name="Rectangle 17"/>
          <p:cNvSpPr/>
          <p:nvPr/>
        </p:nvSpPr>
        <p:spPr bwMode="auto">
          <a:xfrm>
            <a:off x="423927" y="1241963"/>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423927" y="4785734"/>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29443" b="4161"/>
          <a:stretch/>
        </p:blipFill>
        <p:spPr>
          <a:xfrm>
            <a:off x="5618037" y="1876260"/>
            <a:ext cx="6359315" cy="4588936"/>
          </a:xfrm>
          <a:prstGeom prst="rect">
            <a:avLst/>
          </a:prstGeom>
        </p:spPr>
      </p:pic>
    </p:spTree>
    <p:extLst>
      <p:ext uri="{BB962C8B-B14F-4D97-AF65-F5344CB8AC3E}">
        <p14:creationId xmlns:p14="http://schemas.microsoft.com/office/powerpoint/2010/main" val="15685054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Search and find internal &amp; external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Merge and combine data</a:t>
            </a:r>
            <a:r>
              <a:rPr lang="en-US" sz="1600" dirty="0">
                <a:ln>
                  <a:solidFill>
                    <a:srgbClr val="FFFFFF">
                      <a:alpha val="0"/>
                    </a:srgbClr>
                  </a:solidFill>
                </a:ln>
                <a:solidFill>
                  <a:srgbClr val="505050"/>
                </a:solidFill>
                <a:ea typeface="Segoe UI" pitchFamily="34" charset="0"/>
                <a:cs typeface="Segoe UI" pitchFamily="34" charset="0"/>
              </a:rPr>
              <a:t> </a:t>
            </a:r>
            <a:r>
              <a:rPr lang="en-US" sz="1600" dirty="0" smtClean="0">
                <a:ln>
                  <a:solidFill>
                    <a:srgbClr val="FFFFFF">
                      <a:alpha val="0"/>
                    </a:srgbClr>
                  </a:solidFill>
                </a:ln>
                <a:solidFill>
                  <a:srgbClr val="505050"/>
                </a:solidFill>
                <a:ea typeface="Segoe UI" pitchFamily="34" charset="0"/>
                <a:cs typeface="Segoe UI" pitchFamily="34" charset="0"/>
              </a:rPr>
              <a:t>from multiple sources</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Lightning fast analytics with xVelocity in-memory technology </a:t>
            </a:r>
          </a:p>
          <a:p>
            <a:pPr defTabSz="932133" fontAlgn="base">
              <a:spcAft>
                <a:spcPts val="1200"/>
              </a:spcAft>
            </a:pPr>
            <a:r>
              <a:rPr lang="en-US" sz="1600" dirty="0">
                <a:ln>
                  <a:solidFill>
                    <a:srgbClr val="FFFFFF">
                      <a:alpha val="0"/>
                    </a:srgbClr>
                  </a:solidFill>
                </a:ln>
                <a:solidFill>
                  <a:srgbClr val="505050"/>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Explore data in new ways to uncover hidden insights </a:t>
            </a:r>
            <a:endParaRPr lang="en-US" sz="1600" dirty="0">
              <a:ln>
                <a:solidFill>
                  <a:srgbClr val="FFFFFF">
                    <a:alpha val="0"/>
                  </a:srgbClr>
                </a:solidFill>
              </a:ln>
              <a:solidFill>
                <a:srgbClr val="505050"/>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chemeClr val="tx1">
                      <a:alpha val="0"/>
                    </a:schemeClr>
                  </a:solidFill>
                </a:ln>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View</a:t>
            </a:r>
            <a:endParaRPr lang="en-US" sz="2200" dirty="0">
              <a:ln>
                <a:solidFill>
                  <a:srgbClr val="FFFFFF">
                    <a:alpha val="0"/>
                  </a:srgbClr>
                </a:solidFill>
              </a:ln>
              <a:solidFill>
                <a:srgbClr val="FFFFFF"/>
              </a:solidFill>
            </a:endParaRPr>
          </a:p>
        </p:txBody>
      </p:sp>
      <p:sp>
        <p:nvSpPr>
          <p:cNvPr id="20" name="Rectangle 19"/>
          <p:cNvSpPr/>
          <p:nvPr/>
        </p:nvSpPr>
        <p:spPr bwMode="auto">
          <a:xfrm>
            <a:off x="364784" y="1182379"/>
            <a:ext cx="5159802" cy="3620733"/>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1" name="Picture 20"/>
          <p:cNvPicPr>
            <a:picLocks noChangeAspect="1"/>
          </p:cNvPicPr>
          <p:nvPr/>
        </p:nvPicPr>
        <p:blipFill>
          <a:blip r:embed="rId4"/>
          <a:stretch>
            <a:fillRect/>
          </a:stretch>
        </p:blipFill>
        <p:spPr>
          <a:xfrm>
            <a:off x="5693119" y="1892726"/>
            <a:ext cx="6210427" cy="4504200"/>
          </a:xfrm>
          <a:prstGeom prst="rect">
            <a:avLst/>
          </a:prstGeom>
        </p:spPr>
      </p:pic>
    </p:spTree>
    <p:extLst>
      <p:ext uri="{BB962C8B-B14F-4D97-AF65-F5344CB8AC3E}">
        <p14:creationId xmlns:p14="http://schemas.microsoft.com/office/powerpoint/2010/main" val="131574352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SQL Server 14_DRAFT_04222013_ab">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2.xml><?xml version="1.0" encoding="utf-8"?>
<a:theme xmlns:a="http://schemas.openxmlformats.org/drawingml/2006/main" name="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3-30177_WPC2013_Breakout_Template_WHT">
  <a:themeElements>
    <a:clrScheme name="WPC Regional keynote template colors">
      <a:dk1>
        <a:srgbClr val="000000"/>
      </a:dk1>
      <a:lt1>
        <a:srgbClr val="FFFFFF"/>
      </a:lt1>
      <a:dk2>
        <a:srgbClr val="DC3C00"/>
      </a:dk2>
      <a:lt2>
        <a:srgbClr val="D2D2D2"/>
      </a:lt2>
      <a:accent1>
        <a:srgbClr val="DC3C00"/>
      </a:accent1>
      <a:accent2>
        <a:srgbClr val="0072C6"/>
      </a:accent2>
      <a:accent3>
        <a:srgbClr val="FF8C00"/>
      </a:accent3>
      <a:accent4>
        <a:srgbClr val="008272"/>
      </a:accent4>
      <a:accent5>
        <a:srgbClr val="00188F"/>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2013_Breakout_Template [Read-Only]" id="{272D3EDF-DFC8-4408-8822-671372DD8CA2}" vid="{0E6C6A36-B988-4E58-96E6-2BDA063201E7}"/>
    </a:ext>
  </a:extLst>
</a:theme>
</file>

<file path=ppt/theme/theme4.xml><?xml version="1.0" encoding="utf-8"?>
<a:theme xmlns:a="http://schemas.openxmlformats.org/drawingml/2006/main" name="5-30438_S4_Breakout_Template_WHT">
  <a:themeElements>
    <a:clrScheme name="S4 White">
      <a:dk1>
        <a:srgbClr val="505050"/>
      </a:dk1>
      <a:lt1>
        <a:srgbClr val="FFFFFF"/>
      </a:lt1>
      <a:dk2>
        <a:srgbClr val="0072C6"/>
      </a:dk2>
      <a:lt2>
        <a:srgbClr val="D2D2D2"/>
      </a:lt2>
      <a:accent1>
        <a:srgbClr val="0072C6"/>
      </a:accent1>
      <a:accent2>
        <a:srgbClr val="00188F"/>
      </a:accent2>
      <a:accent3>
        <a:srgbClr val="442359"/>
      </a:accent3>
      <a:accent4>
        <a:srgbClr val="008A00"/>
      </a:accent4>
      <a:accent5>
        <a:srgbClr val="00BCF2"/>
      </a:accent5>
      <a:accent6>
        <a:srgbClr val="FFB9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smtClean="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Template" id="{48664ACC-871D-4AF6-86D0-10CA791446D6}" vid="{4DD0B7D3-A16E-4C4A-8160-7EA001B3651D}"/>
    </a:ext>
  </a:extLst>
</a:theme>
</file>

<file path=ppt/theme/theme5.xml><?xml version="1.0" encoding="utf-8"?>
<a:theme xmlns:a="http://schemas.openxmlformats.org/drawingml/2006/main" name="1_5-30438_S4_Breakout_Template_WHT">
  <a:themeElements>
    <a:clrScheme name="S4 White">
      <a:dk1>
        <a:srgbClr val="505050"/>
      </a:dk1>
      <a:lt1>
        <a:srgbClr val="FFFFFF"/>
      </a:lt1>
      <a:dk2>
        <a:srgbClr val="0072C6"/>
      </a:dk2>
      <a:lt2>
        <a:srgbClr val="D2D2D2"/>
      </a:lt2>
      <a:accent1>
        <a:srgbClr val="0072C6"/>
      </a:accent1>
      <a:accent2>
        <a:srgbClr val="00188F"/>
      </a:accent2>
      <a:accent3>
        <a:srgbClr val="442359"/>
      </a:accent3>
      <a:accent4>
        <a:srgbClr val="008A00"/>
      </a:accent4>
      <a:accent5>
        <a:srgbClr val="00BCF2"/>
      </a:accent5>
      <a:accent6>
        <a:srgbClr val="FFB9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smtClean="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Template" id="{48664ACC-871D-4AF6-86D0-10CA791446D6}" vid="{4DD0B7D3-A16E-4C4A-8160-7EA001B3651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Level 100 Power BI Customer Deck </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hd9637eefc984b85b6097c6374e15725>
    <k20e0dfa74bf4e44818db03027b0ccd8 xmlns="230e9df3-be65-4c73-a93b-d1236ebd677e">
      <Terms xmlns="http://schemas.microsoft.com/office/infopath/2007/PartnerControls"/>
    </k20e0dfa74bf4e44818db03027b0ccd8>
    <Owner xmlns="230e9df3-be65-4c73-a93b-d1236ebd677e">
      <UserInfo>
        <DisplayName>Michael Tejedor</DisplayName>
        <AccountId>6945</AccountId>
        <AccountType/>
      </UserInfo>
    </Owner>
    <k21a64daf20d4502b2796a1c6b8ce6c8 xmlns="230e9df3-be65-4c73-a93b-d1236ebd677e">
      <Terms xmlns="http://schemas.microsoft.com/office/infopath/2007/PartnerControls"/>
    </k21a64daf20d4502b2796a1c6b8ce6c8>
    <l3c3ea61849e4288a8acc49bb5388e8c xmlns="230e9df3-be65-4c73-a93b-d1236ebd677e">
      <Terms xmlns="http://schemas.microsoft.com/office/infopath/2007/PartnerControls"/>
    </l3c3ea61849e4288a8acc49bb5388e8c>
    <Expire_x0020_Review xmlns="230e9df3-be65-4c73-a93b-d1236ebd677e">2014-08-02T07:00:00+00:00</Expire_x0020_Review>
    <ConfidentialityTaxHTField0 xmlns="230e9df3-be65-4c73-a93b-d1236ebd677e">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ApplyWorkflowRules xmlns="ad820760-4664-4be3-bee2-f8b9a6708b4c">No</ApplyWorkflowRules>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Server and Tools Business</TermName>
          <TermId xmlns="http://schemas.microsoft.com/office/infopath/2007/PartnerControls">6783548d-8609-4f97-be4a-4ca2616905a6</TermId>
        </TermInfo>
        <TermInfo xmlns="http://schemas.microsoft.com/office/infopath/2007/PartnerControls">
          <TermName xmlns="http://schemas.microsoft.com/office/infopath/2007/PartnerControls">Server and Tools Marketing Group</TermName>
          <TermId xmlns="http://schemas.microsoft.com/office/infopath/2007/PartnerControls">4f75e184-e5aa-4234-a07f-b032d60df254</TermId>
        </TermInfo>
        <TermInfo xmlns="http://schemas.microsoft.com/office/infopath/2007/PartnerControls">
          <TermName xmlns="http://schemas.microsoft.com/office/infopath/2007/PartnerControls">STB Conversations Domain</TermName>
          <TermId xmlns="http://schemas.microsoft.com/office/infopath/2007/PartnerControls">ab3ceaba-e38a-46cd-ac14-3fcc9aa094c0</TermId>
        </TermInfo>
      </Terms>
    </eb54ac91059940029a3cc8a4ff5af673>
    <PublishingPageContent xmlns="http://schemas.microsoft.com/sharepoint/v3" xsi:nil="true"/>
    <IconOverlay xmlns="http://schemas.microsoft.com/sharepoint/v4" xsi:nil="true"/>
    <ef109fd36bcf4bcd9dd945731030600b xmlns="230e9df3-be65-4c73-a93b-d1236ebd677e">
      <Terms xmlns="http://schemas.microsoft.com/office/infopath/2007/PartnerControls"/>
    </ef109fd36bcf4bcd9dd945731030600b>
    <PublishDate xmlns="ad820760-4664-4be3-bee2-f8b9a6708b4c" xsi:nil="true"/>
    <LCA_x0020_Approved xmlns="230e9df3-be65-4c73-a93b-d1236ebd677e">
      <UserInfo>
        <DisplayName/>
        <AccountId xsi:nil="true"/>
        <AccountType/>
      </UserInfo>
    </LCA_x0020_Approved>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Microsoft SQL Server</TermName>
          <TermId xmlns="http://schemas.microsoft.com/office/infopath/2007/PartnerControls">261ba873-f3ab-420e-96d6-e3004596a551</TermId>
        </TermInfo>
        <TermInfo xmlns="http://schemas.microsoft.com/office/infopath/2007/PartnerControls">
          <TermName xmlns="http://schemas.microsoft.com/office/infopath/2007/PartnerControls">Windows Server</TermName>
          <TermId xmlns="http://schemas.microsoft.com/office/infopath/2007/PartnerControls">ca5543fc-6710-4f1f-bdee-81c42361029e</TermId>
        </TermInfo>
      </Terms>
    </bf80e81150e248c48aa8cffdf0021a1f>
    <ec5b2ad5c27b45fb8a00a1f27c7ce1ae xmlns="230e9df3-be65-4c73-a93b-d1236ebd677e">
      <Terms xmlns="http://schemas.microsoft.com/office/infopath/2007/PartnerControls"/>
    </ec5b2ad5c27b45fb8a00a1f27c7ce1ae>
    <b60f8d2dbb984f349d80d8196897f4d3 xmlns="230e9df3-be65-4c73-a93b-d1236ebd677e">
      <Terms xmlns="http://schemas.microsoft.com/office/infopath/2007/PartnerControls"/>
    </b60f8d2dbb984f349d80d8196897f4d3>
    <Thumbnail1 xmlns="230e9df3-be65-4c73-a93b-d1236ebd677e">
      <Url xsi:nil="true"/>
      <Description xsi:nil="true"/>
    </Thumbnail1>
    <i0d941ee1e744ffea7aeee9924c91cbb xmlns="230e9df3-be65-4c73-a93b-d1236ebd677e">
      <Terms xmlns="http://schemas.microsoft.com/office/infopath/2007/PartnerControls"/>
    </i0d941ee1e744ffea7aeee9924c91cbb>
    <PublishingExpirationDate xmlns="http://schemas.microsoft.com/sharepoint/v3" xsi:nil="true"/>
    <RoutingRuleDescription xmlns="http://schemas.microsoft.com/sharepoint/v3" xsi:nil="true"/>
    <i1b478372f814787abd313030b81fcb2 xmlns="230e9df3-be65-4c73-a93b-d1236ebd677e">
      <Terms xmlns="http://schemas.microsoft.com/office/infopath/2007/PartnerControls"/>
    </i1b478372f814787abd313030b81fcb2>
    <TaxKeywordTaxHTField xmlns="230e9df3-be65-4c73-a93b-d1236ebd677e">
      <Terms xmlns="http://schemas.microsoft.com/office/infopath/2007/PartnerControls"/>
    </TaxKeywordTaxHTField>
    <DocumentSetKcId xmlns="ad820760-4664-4be3-bee2-f8b9a6708b4c">5276</DocumentSetKcId>
    <CoOwner xmlns="ad820760-4664-4be3-bee2-f8b9a6708b4c">
      <UserInfo>
        <DisplayName>REDMOND\meeryan</DisplayName>
        <AccountId>6624</AccountId>
        <AccountType/>
      </UserInfo>
      <UserInfo>
        <DisplayName>REDMOND\v-nahube</DisplayName>
        <AccountId>2747</AccountId>
        <AccountType/>
      </UserInfo>
      <UserInfo>
        <DisplayName>REDMOND\danielsw</DisplayName>
        <AccountId>1968</AccountId>
        <AccountType/>
      </UserInfo>
    </CoOwner>
    <TaxCatchAll xmlns="230e9df3-be65-4c73-a93b-d1236ebd677e">
      <Value>307</Value>
      <Value>262</Value>
      <Value>61</Value>
      <Value>156</Value>
      <Value>1</Value>
      <Value>308</Value>
    </TaxCatchAll>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m6c7b4717b6346e6a075a59dd47eac69>
    <kf34bcdc8fc34e479d3f94c6210e8e27 xmlns="230e9df3-be65-4c73-a93b-d1236ebd677e">
      <Terms xmlns="http://schemas.microsoft.com/office/infopath/2007/PartnerControls"/>
    </kf34bcdc8fc34e479d3f94c6210e8e27>
    <_dlc_DocId xmlns="230e9df3-be65-4c73-a93b-d1236ebd677e">KC02-23-6164</_dlc_DocId>
    <_dlc_DocIdUrl xmlns="230e9df3-be65-4c73-a93b-d1236ebd677e">
      <Url>http://infopedia/kc02/docstore/_layouts/DocIdRedir.aspx?ID=KC02-23-6164</Url>
      <Description>KC02-23-6164</Description>
    </_dlc_DocIdUrl>
    <AverageRating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e385fb40-52d4-4fae-9c5b-3e8ff8a5878e" ContentTypeId="0x0101000E4CB7077FEE4FF7AE86D4A500EEC78003" PreviousValue="false"/>
</file>

<file path=customXml/item5.xml><?xml version="1.0" encoding="utf-8"?>
<ct:contentTypeSchema xmlns:ct="http://schemas.microsoft.com/office/2006/metadata/contentType" xmlns:ma="http://schemas.microsoft.com/office/2006/metadata/properties/metaAttributes" ct:_="" ma:_="" ma:contentTypeName="KCDoc" ma:contentTypeID="0x0101000E4CB7077FEE4FF7AE86D4A500EEC7800300C6CD36C6B4DAA64EAACFCCF5D9298AA000B09CC05C6355444CB49B4B62F83D23B8" ma:contentTypeVersion="27" ma:contentTypeDescription="" ma:contentTypeScope="" ma:versionID="c278d8973ab2644179e24ecc92cb80c0">
  <xsd:schema xmlns:xsd="http://www.w3.org/2001/XMLSchema" xmlns:xs="http://www.w3.org/2001/XMLSchema" xmlns:p="http://schemas.microsoft.com/office/2006/metadata/properties" xmlns:ns1="http://schemas.microsoft.com/sharepoint/v3" xmlns:ns2="230e9df3-be65-4c73-a93b-d1236ebd677e" xmlns:ns3="ad820760-4664-4be3-bee2-f8b9a6708b4c" xmlns:ns4="http://schemas.microsoft.com/sharepoint/v4" targetNamespace="http://schemas.microsoft.com/office/2006/metadata/properties" ma:root="true" ma:fieldsID="1ae30e43d682ed4e5c0b272ee81a1cf7" ns1:_="" ns2:_="" ns3:_="" ns4:_="">
    <xsd:import namespace="http://schemas.microsoft.com/sharepoint/v3"/>
    <xsd:import namespace="230e9df3-be65-4c73-a93b-d1236ebd677e"/>
    <xsd:import namespace="ad820760-4664-4be3-bee2-f8b9a6708b4c"/>
    <xsd:import namespace="http://schemas.microsoft.com/sharepoint/v4"/>
    <xsd:element name="properties">
      <xsd:complexType>
        <xsd:sequence>
          <xsd:element name="documentManagement">
            <xsd:complexType>
              <xsd:all>
                <xsd:element ref="ns2:DocumentDescription" minOccurs="0"/>
                <xsd:element ref="ns3:PublishDate" minOccurs="0"/>
                <xsd:element ref="ns1:PublishingExpirationDate" minOccurs="0"/>
                <xsd:element ref="ns1:PublishingPageContent" minOccurs="0"/>
                <xsd:element ref="ns2:Thumbnail1" minOccurs="0"/>
                <xsd:element ref="ns1:AverageRating" minOccurs="0"/>
                <xsd:element ref="ns1:RatingCount" minOccurs="0"/>
                <xsd:element ref="ns2:_dlc_DocId" minOccurs="0"/>
                <xsd:element ref="ns2:_dlc_DocIdUrl" minOccurs="0"/>
                <xsd:element ref="ns2:_dlc_DocIdPersistId" minOccurs="0"/>
                <xsd:element ref="ns2:od9986d31974458fb3007746ec0bce5f" minOccurs="0"/>
                <xsd:element ref="ns2:hd9637eefc984b85b6097c6374e15725" minOccurs="0"/>
                <xsd:element ref="ns1:RoutingRuleDescription" minOccurs="0"/>
                <xsd:element ref="ns2:TaxCatchAllLabel" minOccurs="0"/>
                <xsd:element ref="ns2:TaxCatchAll" minOccurs="0"/>
                <xsd:element ref="ns2:mb88723863e1404388ba3733387d48df" minOccurs="0"/>
                <xsd:element ref="ns2:Owner" minOccurs="0"/>
                <xsd:element ref="ns2:b60f8d2dbb984f349d80d8196897f4d3" minOccurs="0"/>
                <xsd:element ref="ns2:i1b478372f814787abd313030b81fcb2" minOccurs="0"/>
                <xsd:element ref="ns2:m6c7b4717b6346e6a075a59dd47eac69" minOccurs="0"/>
                <xsd:element ref="ns2:bf80e81150e248c48aa8cffdf0021a1f" minOccurs="0"/>
                <xsd:element ref="ns2:l3c3ea61849e4288a8acc49bb5388e8c" minOccurs="0"/>
                <xsd:element ref="ns2:i0d941ee1e744ffea7aeee9924c91cbb" minOccurs="0"/>
                <xsd:element ref="ns2:LCA_x0020_Approved" minOccurs="0"/>
                <xsd:element ref="ns2:k21a64daf20d4502b2796a1c6b8ce6c8" minOccurs="0"/>
                <xsd:element ref="ns2:ef109fd36bcf4bcd9dd945731030600b" minOccurs="0"/>
                <xsd:element ref="ns2:kf34bcdc8fc34e479d3f94c6210e8e27" minOccurs="0"/>
                <xsd:element ref="ns2:ec5b2ad5c27b45fb8a00a1f27c7ce1ae" minOccurs="0"/>
                <xsd:element ref="ns2:Expire_x0020_Review" minOccurs="0"/>
                <xsd:element ref="ns2:ConfidentialityTaxHTField0" minOccurs="0"/>
                <xsd:element ref="ns2:k20e0dfa74bf4e44818db03027b0ccd8" minOccurs="0"/>
                <xsd:element ref="ns2:eb54ac91059940029a3cc8a4ff5af673" minOccurs="0"/>
                <xsd:element ref="ns4:IconOverlay" minOccurs="0"/>
                <xsd:element ref="ns2:TaxKeywordTaxHTField" minOccurs="0"/>
                <xsd:element ref="ns3:DocumentSetKcId" minOccurs="0"/>
                <xsd:element ref="ns3:CoOwner" minOccurs="0"/>
                <xsd:element ref="ns3:ApplyWorkflowRu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4" nillable="true" ma:displayName="Scheduling End Date" ma:internalName="PublishingExpirationDate">
      <xsd:simpleType>
        <xsd:restriction base="dms:Unknown"/>
      </xsd:simpleType>
    </xsd:element>
    <xsd:element name="PublishingPageContent" ma:index="8" nillable="true" ma:displayName="Page Content" ma:internalName="PublishingPageContent">
      <xsd:simpleType>
        <xsd:restriction base="dms:Unknown"/>
      </xsd:simpleType>
    </xsd:element>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outingRuleDescription" ma:index="20"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2" nillable="true" ma:displayName="Document Description" ma:description="Alternate description for documents that can be used for display." ma:internalName="DocumentDescription">
      <xsd:simpleType>
        <xsd:restriction base="dms:Note"/>
      </xsd:simpleType>
    </xsd:element>
    <xsd:element name="Thumbnail1" ma:index="9"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od9986d31974458fb3007746ec0bce5f" ma:index="1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hd9637eefc984b85b6097c6374e15725" ma:index="19" nillable="true" ma:taxonomy="true" ma:internalName="hd9637eefc984b85b6097c6374e15725" ma:taxonomyFieldName="ItemType" ma:displayName="SMSG Item Type" ma:readOnly="fals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Label" ma:index="21" nillable="true" ma:displayName="Taxonomy Catch All Column1" ma:hidden="true" ma:list="{341bdb36-d19b-4bce-9fa6-6145346cf024}" ma:internalName="TaxCatchAllLabel" ma:readOnly="true" ma:showField="CatchAllDataLabel" ma:web="ad820760-4664-4be3-bee2-f8b9a6708b4c">
      <xsd:complexType>
        <xsd:complexContent>
          <xsd:extension base="dms:MultiChoiceLookup">
            <xsd:sequence>
              <xsd:element name="Value" type="dms:Lookup" maxOccurs="unbounded" minOccurs="0" nillable="true"/>
            </xsd:sequence>
          </xsd:extension>
        </xsd:complexContent>
      </xsd:complexType>
    </xsd:element>
    <xsd:element name="TaxCatchAll" ma:index="23" nillable="true" ma:displayName="Taxonomy Catch All Column" ma:hidden="true" ma:list="{341bdb36-d19b-4bce-9fa6-6145346cf024}" ma:internalName="TaxCatchAll" ma:showField="CatchAllData" ma:web="ad820760-4664-4be3-bee2-f8b9a6708b4c">
      <xsd:complexType>
        <xsd:complexContent>
          <xsd:extension base="dms:MultiChoiceLookup">
            <xsd:sequence>
              <xsd:element name="Value" type="dms:Lookup" maxOccurs="unbounded" minOccurs="0" nillable="true"/>
            </xsd:sequence>
          </xsd:extension>
        </xsd:complexContent>
      </xsd:complexType>
    </xsd:element>
    <xsd:element name="mb88723863e1404388ba3733387d48df" ma:index="24" nillable="true" ma:taxonomy="true" ma:internalName="mb88723863e1404388ba3733387d48df" ma:taxonomyFieldName="Audiences" ma:displayName="SMSG Customer Audiences" ma:readOnly="false"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Owner" ma:index="26" nillable="true" ma:displayName="Owner" ma:description="Must be an FTE" ma:indexed="true" ma:list="UserInfo" ma:SharePointGroup="0" ma:internalName="Owne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60f8d2dbb984f349d80d8196897f4d3" ma:index="27" nillable="true" ma:taxonomy="true" ma:internalName="b60f8d2dbb984f349d80d8196897f4d3" ma:taxonomyFieldName="Roles" ma:displayName="SMSG Roles" ma:readOnly="false"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i1b478372f814787abd313030b81fcb2" ma:index="29" nillable="true" ma:taxonomy="true" ma:internalName="i1b478372f814787abd313030b81fcb2" ma:taxonomyFieldName="ActivitiesAndPrograms" ma:displayName="SMSG Activities &amp; Programs" ma:readOnly="false"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m6c7b4717b6346e6a075a59dd47eac69" ma:index="31" nillable="true" ma:taxonomy="true" ma:internalName="m6c7b4717b6346e6a075a59dd47eac69" ma:taxonomyFieldName="Topics" ma:displayName="SMSG Topics" ma:readOnly="false"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bf80e81150e248c48aa8cffdf0021a1f" ma:index="33" nillable="true" ma:taxonomy="true" ma:internalName="bf80e81150e248c48aa8cffdf0021a1f" ma:taxonomyFieldName="Products" ma:displayName="SMSG Products &amp; Technologies" ma:readOnly="false"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l3c3ea61849e4288a8acc49bb5388e8c" ma:index="35" nillable="true" ma:taxonomy="true" ma:internalName="l3c3ea61849e4288a8acc49bb5388e8c" ma:taxonomyFieldName="Groups" ma:displayName="SMSG Groups" ma:readOnly="false"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37" nillable="true" ma:taxonomy="true" ma:internalName="i0d941ee1e744ffea7aeee9924c91cbb" ma:taxonomyFieldName="BusinessArchitecture" ma:displayName="SMSG Business Architecture" ma:readOnly="fals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LCA_x0020_Approved" ma:index="39" nillable="true" ma:displayName="LCA Approved" ma:description="This field is for the name of the person from LCA that reviewed and approved the content." ma:list="UserInfo" ma:SharePointGroup="0" ma:internalName="LCA_x0020_Approve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40" nillable="true" ma:taxonomy="true" ma:internalName="k21a64daf20d4502b2796a1c6b8ce6c8" ma:taxonomyFieldName="Industries" ma:displayName="SMSG Industries" ma:readOnly="false"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2" nillable="true" ma:taxonomy="true" ma:internalName="ef109fd36bcf4bcd9dd945731030600b" ma:taxonomyFieldName="Region" ma:displayName="SMSG Region" ma:readOnly="false"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kf34bcdc8fc34e479d3f94c6210e8e27" ma:index="44" nillable="true" ma:taxonomy="true" ma:internalName="kf34bcdc8fc34e479d3f94c6210e8e27" ma:taxonomyFieldName="Competitors" ma:displayName="SMSG Competition" ma:readOnly="false"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c5b2ad5c27b45fb8a00a1f27c7ce1ae" ma:index="46" nillable="true" ma:taxonomy="true" ma:internalName="ec5b2ad5c27b45fb8a00a1f27c7ce1ae" ma:taxonomyFieldName="Partners" ma:displayName="SMSG Partners" ma:readOnly="false"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Expire_x0020_Review" ma:index="48" nillable="true" ma:displayName="Expiration" ma:format="DateOnly" ma:indexed="true" ma:internalName="Expire_x0020_Review" ma:readOnly="false">
      <xsd:simpleType>
        <xsd:restriction base="dms:DateTime"/>
      </xsd:simpleType>
    </xsd:element>
    <xsd:element name="ConfidentialityTaxHTField0" ma:index="49" nillable="true" ma:taxonomy="true" ma:internalName="ConfidentialityTaxHTField0" ma:taxonomyFieldName="Confidentiality" ma:displayName="Confidentiality" ma:indexed="true" ma:readOnly="false" ma:default="1;#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k20e0dfa74bf4e44818db03027b0ccd8" ma:index="51" nillable="true" ma:taxonomy="true" ma:internalName="k20e0dfa74bf4e44818db03027b0ccd8" ma:taxonomyFieldName="Segments" ma:displayName="SMSG Customer Segments" ma:readOnly="false"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eb54ac91059940029a3cc8a4ff5af673" ma:index="53" nillable="true" ma:taxonomy="true" ma:internalName="eb54ac91059940029a3cc8a4ff5af673" ma:taxonomyFieldName="SMSGDomain" ma:displayName="SMSG Domain" ma:readOnly="false"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TaxKeywordTaxHTField" ma:index="5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820760-4664-4be3-bee2-f8b9a6708b4c" elementFormDefault="qualified">
    <xsd:import namespace="http://schemas.microsoft.com/office/2006/documentManagement/types"/>
    <xsd:import namespace="http://schemas.microsoft.com/office/infopath/2007/PartnerControls"/>
    <xsd:element name="PublishDate" ma:index="3" nillable="true" ma:displayName="PublishDate" ma:description="Used in Blog Posts and documents." ma:format="DateOnly" ma:indexed="true" ma:internalName="PublishDate">
      <xsd:simpleType>
        <xsd:restriction base="dms:DateTime"/>
      </xsd:simpleType>
    </xsd:element>
    <xsd:element name="DocumentSetKcId" ma:index="59" nillable="true" ma:displayName="DocumentSetKcId" ma:description="Custom Column used to capture Document ID to share with DocumentSet Contents" ma:indexed="true" ma:internalName="DocumentSetKcId" ma:readOnly="false">
      <xsd:simpleType>
        <xsd:restriction base="dms:Text">
          <xsd:maxLength value="255"/>
        </xsd:restriction>
      </xsd:simpleType>
    </xsd:element>
    <xsd:element name="CoOwner" ma:index="60" nillable="true" ma:displayName="Co-Owner" ma:description="Co-Owner" ma:list="UserInfo" ma:SharePointGroup="0" ma:internalName="CoOwner" ma:readOnly="fals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lyWorkflowRules" ma:index="61" nillable="true" ma:displayName="ApplyWorkflowRules" ma:default="Yes" ma:description="This columns is used to help to apply the workflow rules on Document Sets / Documents. by Default the Value is Yes" ma:format="Dropdown" ma:hidden="true"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http://purl.org/dc/elements/1.1/"/>
    <ds:schemaRef ds:uri="ad820760-4664-4be3-bee2-f8b9a6708b4c"/>
    <ds:schemaRef ds:uri="230e9df3-be65-4c73-a93b-d1236ebd677e"/>
    <ds:schemaRef ds:uri="http://schemas.microsoft.com/office/infopath/2007/PartnerControls"/>
    <ds:schemaRef ds:uri="http://schemas.openxmlformats.org/package/2006/metadata/core-properties"/>
    <ds:schemaRef ds:uri="http://schemas.microsoft.com/sharepoint/v4"/>
    <ds:schemaRef ds:uri="http://purl.org/dc/terms/"/>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C250220-2A45-41B1-B953-B46FDC579EC5}">
  <ds:schemaRefs>
    <ds:schemaRef ds:uri="http://schemas.microsoft.com/sharepoint/events"/>
  </ds:schemaRefs>
</ds:datastoreItem>
</file>

<file path=customXml/itemProps4.xml><?xml version="1.0" encoding="utf-8"?>
<ds:datastoreItem xmlns:ds="http://schemas.openxmlformats.org/officeDocument/2006/customXml" ds:itemID="{DD867068-7C6D-485C-8B62-97EA4A5DD750}">
  <ds:schemaRefs>
    <ds:schemaRef ds:uri="Microsoft.SharePoint.Taxonomy.ContentTypeSync"/>
  </ds:schemaRefs>
</ds:datastoreItem>
</file>

<file path=customXml/itemProps5.xml><?xml version="1.0" encoding="utf-8"?>
<ds:datastoreItem xmlns:ds="http://schemas.openxmlformats.org/officeDocument/2006/customXml" ds:itemID="{CF0041C0-E76C-4F5F-AA07-462D40CA2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ad820760-4664-4be3-bee2-f8b9a6708b4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SQL Server 14_DRAFT_04222013_ab</Template>
  <TotalTime>20596</TotalTime>
  <Words>4891</Words>
  <Application>Microsoft Office PowerPoint</Application>
  <PresentationFormat>Custom</PresentationFormat>
  <Paragraphs>372</Paragraphs>
  <Slides>24</Slides>
  <Notes>20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9" baseType="lpstr">
      <vt:lpstr>Arial</vt:lpstr>
      <vt:lpstr>Arial Black</vt:lpstr>
      <vt:lpstr>Calibri</vt:lpstr>
      <vt:lpstr>Consolas</vt:lpstr>
      <vt:lpstr>Segoe Light</vt:lpstr>
      <vt:lpstr>Segoe UI</vt:lpstr>
      <vt:lpstr>Segoe UI Light</vt:lpstr>
      <vt:lpstr>Segoe UI Semilight</vt:lpstr>
      <vt:lpstr>Wingdings</vt:lpstr>
      <vt:lpstr>SQL Server 14_DRAFT_04222013_ab</vt:lpstr>
      <vt:lpstr>5-30055_Office Template 2012 - 16x9 - White Background</vt:lpstr>
      <vt:lpstr>3-30177_WPC2013_Breakout_Template_WHT</vt:lpstr>
      <vt:lpstr>5-30438_S4_Breakout_Template_WHT</vt:lpstr>
      <vt:lpstr>1_5-30438_S4_Breakout_Template_WHT</vt:lpstr>
      <vt:lpstr>think-cell Slide</vt:lpstr>
      <vt:lpstr>Four Reasons You Should Never Buy BI/Analytic Solutions</vt:lpstr>
      <vt:lpstr>You likely already own the foundation for BI and Analytics</vt:lpstr>
      <vt:lpstr>The World of Data is Changing</vt:lpstr>
      <vt:lpstr>PowerPoint Presentation</vt:lpstr>
      <vt:lpstr>Microsoft Power BI for Office 365 Self-service BI with the familiarity of Office and the power of the cloud </vt:lpstr>
      <vt:lpstr>Everyone needs BI for institutional effectiveness</vt:lpstr>
      <vt:lpstr>Powerful Self-Service BI with Excel 2013</vt:lpstr>
      <vt:lpstr>Powerful Self-Service BI with Excel 2013</vt:lpstr>
      <vt:lpstr>Powerful Self-Service BI with Excel 2013</vt:lpstr>
      <vt:lpstr>Powerful Self-Service BI with Excel 2013</vt:lpstr>
      <vt:lpstr>Demo –  Self-Service BI in Excel</vt:lpstr>
      <vt:lpstr>Shared insight is the intersection of innovation</vt:lpstr>
      <vt:lpstr>Collaborate and Stay Connected with Office 365</vt:lpstr>
      <vt:lpstr>Collaborate and Stay Connected with Office 365</vt:lpstr>
      <vt:lpstr>Collaborate and Stay Connected with Office 365</vt:lpstr>
      <vt:lpstr>Demo –  Power BI for Office 365</vt:lpstr>
      <vt:lpstr>You need insight beyond the institutional walls</vt:lpstr>
      <vt:lpstr>Extend with Hybrid Cloud Solutions</vt:lpstr>
      <vt:lpstr>Extend with Hybrid Cloud Solutions</vt:lpstr>
      <vt:lpstr>Extend with Hybrid Cloud Solutions</vt:lpstr>
      <vt:lpstr>Microsoft Power BI for Office 365 </vt:lpstr>
      <vt:lpstr>Designed for IW’s and IT</vt:lpstr>
      <vt:lpstr>Join the Preview</vt:lpstr>
      <vt:lpstr>PowerPoint Presentation</vt:lpstr>
    </vt:vector>
  </TitlesOfParts>
  <Manager>sherrie.lotito@microsoft.com</Manager>
  <Company>Chillibreeze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Reasons You Should Never Buy BI/Analytics Solutions</dc:title>
  <dc:creator>Cameron Evans</dc:creator>
  <cp:keywords/>
  <dc:description>Template: Brittany Hart, Silver Fox Productions: Editor - Sherrie Lotito, 
Formatting: 
Audience Type: Internal</dc:description>
  <cp:lastModifiedBy>Cameron Evans</cp:lastModifiedBy>
  <cp:revision>2292</cp:revision>
  <cp:lastPrinted>2013-06-07T21:01:03Z</cp:lastPrinted>
  <dcterms:created xsi:type="dcterms:W3CDTF">2013-04-23T04:46:55Z</dcterms:created>
  <dcterms:modified xsi:type="dcterms:W3CDTF">2013-10-17T20:43:31Z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0x0101000E4CB7077FEE4FF7AE86D4A500EEC7800300C6CD36C6B4DAA64EAACFCCF5D9298AA000B09CC05C6355444CB49B4B62F83D23B8</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TaxKeyword">
    <vt:lpwstr/>
  </property>
  <property fmtid="{D5CDD505-2E9C-101B-9397-08002B2CF9AE}" pid="11" name="Audiences">
    <vt:lpwstr/>
  </property>
  <property fmtid="{D5CDD505-2E9C-101B-9397-08002B2CF9AE}" pid="12" name="Region">
    <vt:lpwstr/>
  </property>
  <property fmtid="{D5CDD505-2E9C-101B-9397-08002B2CF9AE}" pid="13" name="Confidentiality">
    <vt:lpwstr>1;#Microsoft confidential|461efa83-0283-486a-a8d5-943328f3693f</vt:lpwstr>
  </property>
  <property fmtid="{D5CDD505-2E9C-101B-9397-08002B2CF9AE}" pid="14" name="Groups">
    <vt:lpwstr/>
  </property>
  <property fmtid="{D5CDD505-2E9C-101B-9397-08002B2CF9AE}" pid="15" name="Topics">
    <vt:lpwstr/>
  </property>
  <property fmtid="{D5CDD505-2E9C-101B-9397-08002B2CF9AE}" pid="16" name="Industries">
    <vt:lpwstr/>
  </property>
  <property fmtid="{D5CDD505-2E9C-101B-9397-08002B2CF9AE}" pid="17" name="Roles">
    <vt:lpwstr/>
  </property>
  <property fmtid="{D5CDD505-2E9C-101B-9397-08002B2CF9AE}" pid="18" name="SMSGDomain">
    <vt:lpwstr>156;#Server and Tools Business|6783548d-8609-4f97-be4a-4ca2616905a6;#307;#Server and Tools Marketing Group|4f75e184-e5aa-4234-a07f-b032d60df254;#308;#STB Conversations Domain|ab3ceaba-e38a-46cd-ac14-3fcc9aa094c0</vt:lpwstr>
  </property>
  <property fmtid="{D5CDD505-2E9C-101B-9397-08002B2CF9AE}" pid="19" name="Competitors">
    <vt:lpwstr/>
  </property>
  <property fmtid="{D5CDD505-2E9C-101B-9397-08002B2CF9AE}" pid="20" name="BusinessArchitecture">
    <vt:lpwstr/>
  </property>
  <property fmtid="{D5CDD505-2E9C-101B-9397-08002B2CF9AE}" pid="21" name="Products">
    <vt:lpwstr>262;#Microsoft SQL Server|261ba873-f3ab-420e-96d6-e3004596a551;#61;#Windows Server|ca5543fc-6710-4f1f-bdee-81c42361029e</vt:lpwstr>
  </property>
  <property fmtid="{D5CDD505-2E9C-101B-9397-08002B2CF9AE}" pid="22" name="Segments">
    <vt:lpwstr/>
  </property>
  <property fmtid="{D5CDD505-2E9C-101B-9397-08002B2CF9AE}" pid="23" name="ActivitiesAndPrograms">
    <vt:lpwstr/>
  </property>
  <property fmtid="{D5CDD505-2E9C-101B-9397-08002B2CF9AE}" pid="24" name="Partners">
    <vt:lpwstr/>
  </property>
  <property fmtid="{D5CDD505-2E9C-101B-9397-08002B2CF9AE}" pid="25" name="_dlc_DocIdItemGuid">
    <vt:lpwstr>6a8fc7af-0969-4b9f-ae26-286e714da748</vt:lpwstr>
  </property>
  <property fmtid="{D5CDD505-2E9C-101B-9397-08002B2CF9AE}" pid="26" name="ItemType">
    <vt:lpwstr/>
  </property>
  <property fmtid="{D5CDD505-2E9C-101B-9397-08002B2CF9AE}" pid="27" name="WorkflowChangePath">
    <vt:lpwstr>ae1f7f3d-2472-48b1-8ac6-1f84f37fc83b,2;ae1f7f3d-2472-48b1-8ac6-1f84f37fc83b,2;ae1f7f3d-2472-48b1-8ac6-1f84f37fc83b,2;ae1f7f3d-2472-48b1-8ac6-1f84f37fc83b,5;</vt:lpwstr>
  </property>
  <property fmtid="{D5CDD505-2E9C-101B-9397-08002B2CF9AE}" pid="28" name="Languages">
    <vt:lpwstr/>
  </property>
</Properties>
</file>