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65" r:id="rId4"/>
    <p:sldId id="282" r:id="rId5"/>
    <p:sldId id="259" r:id="rId6"/>
    <p:sldId id="276" r:id="rId7"/>
    <p:sldId id="283" r:id="rId8"/>
    <p:sldId id="280" r:id="rId9"/>
    <p:sldId id="285" r:id="rId10"/>
    <p:sldId id="267" r:id="rId11"/>
    <p:sldId id="268" r:id="rId12"/>
    <p:sldId id="269" r:id="rId13"/>
    <p:sldId id="290" r:id="rId14"/>
    <p:sldId id="287" r:id="rId15"/>
    <p:sldId id="289" r:id="rId16"/>
    <p:sldId id="288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62BE-9385-4723-BCD0-12A4DA7347A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785F-A805-4C28-A008-23D802ED7F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82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815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49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cs typeface="Geneva" pitchFamily="80" charset="0"/>
              </a:rPr>
              <a:t>This transformation requires the network infrastructure to properly support three fundamental areas: Devices, Applications and Mobility.</a:t>
            </a:r>
          </a:p>
          <a:p>
            <a:r>
              <a:rPr lang="fr-FR" smtClean="0">
                <a:cs typeface="Geneva" pitchFamily="80" charset="0"/>
              </a:rPr>
              <a:t>Let</a:t>
            </a:r>
            <a:r>
              <a:rPr lang="fr-FR" altLang="en-US" smtClean="0">
                <a:cs typeface="Geneva" pitchFamily="80" charset="0"/>
              </a:rPr>
              <a:t>’</a:t>
            </a:r>
            <a:r>
              <a:rPr lang="fr-FR" smtClean="0">
                <a:cs typeface="Geneva" pitchFamily="80" charset="0"/>
              </a:rPr>
              <a:t>s look at each of these aspects in more detail…</a:t>
            </a:r>
          </a:p>
          <a:p>
            <a:endParaRPr lang="fr-FR" smtClean="0">
              <a:cs typeface="Geneva" pitchFamily="8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  <a:cs typeface="Geneva" pitchFamily="8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cs typeface="Geneva" pitchFamily="8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and foremost, our challenge</a:t>
            </a:r>
            <a:r>
              <a:rPr lang="en-US" baseline="0" dirty="0" smtClean="0"/>
              <a:t> has been funding and sustainability. As the demand for technology grows exponentially, our funding does not follow suit. </a:t>
            </a:r>
            <a:r>
              <a:rPr lang="en-US" dirty="0" smtClean="0"/>
              <a:t>College students are addicted to technology. 38</a:t>
            </a:r>
            <a:r>
              <a:rPr lang="en-US" baseline="0" dirty="0" smtClean="0"/>
              <a:t> % of college students say the cannot go more than 10 minutes without using a digital device.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49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955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49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49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85F-A805-4C28-A008-23D802ED7F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49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z="900" dirty="0"/>
              <a:t>| Presentation Title | Month 2010 </a:t>
            </a:r>
            <a:r>
              <a:rPr lang="en-GB" sz="900" dirty="0">
                <a:solidFill>
                  <a:srgbClr val="000000"/>
                </a:solidFill>
                <a:latin typeface="Trebuchet MS" pitchFamily="34" charset="0"/>
              </a:rPr>
              <a:t>| </a:t>
            </a:r>
            <a:fld id="{2E0AE3DF-5EE7-41F4-AC43-038BA63737BF}" type="slidenum">
              <a:rPr lang="en-US" sz="900">
                <a:solidFill>
                  <a:srgbClr val="000000"/>
                </a:solidFill>
                <a:latin typeface="Trebuchet MS" pitchFamily="34" charset="0"/>
              </a:rPr>
              <a:pPr>
                <a:defRPr/>
              </a:pPr>
              <a:t>10</a:t>
            </a:fld>
            <a:endParaRPr lang="en-US" sz="9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Gap Analysis was a great tool for</a:t>
            </a:r>
            <a:r>
              <a:rPr lang="en-US" baseline="0" dirty="0" smtClean="0"/>
              <a:t> us to demonstrate the current state of technology and the results of where our stakeholders feel we should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z="900" dirty="0"/>
              <a:t>| Presentation Title | Month 2010 </a:t>
            </a:r>
            <a:r>
              <a:rPr lang="en-GB" sz="900" dirty="0">
                <a:solidFill>
                  <a:srgbClr val="000000"/>
                </a:solidFill>
                <a:latin typeface="Trebuchet MS" pitchFamily="34" charset="0"/>
              </a:rPr>
              <a:t>| </a:t>
            </a:r>
            <a:fld id="{2E0AE3DF-5EE7-41F4-AC43-038BA63737BF}" type="slidenum">
              <a:rPr lang="en-US" sz="900">
                <a:solidFill>
                  <a:srgbClr val="000000"/>
                </a:solidFill>
                <a:latin typeface="Trebuchet MS" pitchFamily="34" charset="0"/>
              </a:rPr>
              <a:pPr>
                <a:defRPr/>
              </a:pPr>
              <a:t>11</a:t>
            </a:fld>
            <a:endParaRPr lang="en-US" sz="9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z="900" dirty="0"/>
              <a:t>| Presentation Title | Month 2010 </a:t>
            </a:r>
            <a:r>
              <a:rPr lang="en-GB" sz="900" dirty="0">
                <a:solidFill>
                  <a:srgbClr val="000000"/>
                </a:solidFill>
                <a:latin typeface="Trebuchet MS" pitchFamily="34" charset="0"/>
              </a:rPr>
              <a:t>| </a:t>
            </a:r>
            <a:fld id="{2E0AE3DF-5EE7-41F4-AC43-038BA63737BF}" type="slidenum">
              <a:rPr lang="en-US" sz="900">
                <a:solidFill>
                  <a:srgbClr val="000000"/>
                </a:solidFill>
                <a:latin typeface="Trebuchet MS" pitchFamily="34" charset="0"/>
              </a:rPr>
              <a:pPr>
                <a:defRPr/>
              </a:pPr>
              <a:t>12</a:t>
            </a:fld>
            <a:endParaRPr lang="en-US" sz="9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2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46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4" y="1495425"/>
            <a:ext cx="8580437" cy="4525963"/>
          </a:xfrm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  <a:defRPr lang="en-US" sz="2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Tx/>
              <a:buFontTx/>
              <a:buNone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57200" indent="-457200" algn="l" defTabSz="914400" rtl="0" eaLnBrk="1" latinLnBrk="0" hangingPunct="1">
              <a:spcBef>
                <a:spcPts val="1200"/>
              </a:spcBef>
              <a:buFont typeface="+mj-lt"/>
              <a:buAutoNum type="arabicPeriod"/>
              <a:defRPr lang="en-US" sz="2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4839" y="237744"/>
            <a:ext cx="8622774" cy="778256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7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0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76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6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1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90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15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3F40-4190-4566-808C-40CE5F817655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C753-0203-494D-BF44-5F4EEE2ED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04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mailto:Neal.tilley@alcatel-lucent.com" TargetMode="External"/><Relationship Id="rId4" Type="http://schemas.openxmlformats.org/officeDocument/2006/relationships/hyperlink" Target="mailto:reinhard@duq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 rot="20396903">
            <a:off x="6209" y="2559880"/>
            <a:ext cx="9302137" cy="3352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77054"/>
            <a:ext cx="4375475" cy="221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562600"/>
            <a:ext cx="678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Sheryl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Reinhard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Director of IT Infrastructure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Computing and Technology Services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From Wired to BYOD to Distance Learning:</a:t>
            </a:r>
          </a:p>
          <a:p>
            <a:r>
              <a:rPr lang="en-GB" sz="3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Lessons Learned in Making </a:t>
            </a:r>
            <a:br>
              <a:rPr lang="en-GB" sz="3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3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Technology Investments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655745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677254"/>
            <a:ext cx="1974885" cy="1483212"/>
          </a:xfrm>
          <a:prstGeom prst="rect">
            <a:avLst/>
          </a:prstGeom>
        </p:spPr>
      </p:pic>
      <p:pic>
        <p:nvPicPr>
          <p:cNvPr id="7" name="Picture 6" descr="165574750.png"/>
          <p:cNvPicPr>
            <a:picLocks noChangeAspect="1"/>
          </p:cNvPicPr>
          <p:nvPr/>
        </p:nvPicPr>
        <p:blipFill>
          <a:blip r:embed="rId5" cstate="print"/>
          <a:srcRect r="26908"/>
          <a:stretch>
            <a:fillRect/>
          </a:stretch>
        </p:blipFill>
        <p:spPr>
          <a:xfrm>
            <a:off x="6324600" y="1857854"/>
            <a:ext cx="2590800" cy="1692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3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972282" y="2100416"/>
            <a:ext cx="4414024" cy="3215224"/>
            <a:chOff x="3984315" y="1704486"/>
            <a:chExt cx="4414024" cy="3215224"/>
          </a:xfrm>
        </p:grpSpPr>
        <p:sp>
          <p:nvSpPr>
            <p:cNvPr id="37" name="Oval 36"/>
            <p:cNvSpPr/>
            <p:nvPr/>
          </p:nvSpPr>
          <p:spPr>
            <a:xfrm>
              <a:off x="3984315" y="3665090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984315" y="4645390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984315" y="3174939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984315" y="4155241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5375593" y="3174939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375593" y="4155241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375593" y="2684788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375593" y="3665090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717143" y="2194637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717143" y="1704486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717143" y="2684788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8124019" y="3174939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124019" y="4155241"/>
              <a:ext cx="274320" cy="274320"/>
            </a:xfrm>
            <a:prstGeom prst="ellipse">
              <a:avLst/>
            </a:prstGeom>
            <a:solidFill>
              <a:schemeClr val="bg2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8255000" cy="76041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Arial" pitchFamily="34" charset="0"/>
                <a:cs typeface="Arial" pitchFamily="34" charset="0"/>
              </a:rPr>
              <a:t>Recommended Areas of Focus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228600" y="1528406"/>
          <a:ext cx="8686800" cy="389282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{08FB837D-C827-4EFA-A057-4D05807E0F7C}</a:tableStyleId>
              </a:tblPr>
              <a:tblGrid>
                <a:gridCol w="3200400"/>
                <a:gridCol w="1371600"/>
                <a:gridCol w="1371600"/>
                <a:gridCol w="1371600"/>
                <a:gridCol w="1371600"/>
              </a:tblGrid>
              <a:tr h="3832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Attribute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Connectivity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Teaching &amp; Learning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Data Security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>
                    <a:solidFill>
                      <a:schemeClr val="tx2"/>
                    </a:solidFill>
                  </a:tcPr>
                </a:tc>
              </a:tr>
              <a:tr h="474581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1. Network Refresh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(backbone / capacity)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  <a:tr h="47458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2. Wireless Access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(extend coverage)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  <a:tr h="47458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3. Remote Access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(same access regardless of location)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  <a:tr h="474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4. Telephony Requirements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(replace aging Centrex system)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  <a:tr h="474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Mobile Device Support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(guidelines; provision phones; leverage size)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  <a:tr h="474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6. Enterprise Communications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(reachable and able to reach others)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  <a:tr h="5212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7. Video Conferencing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(flip the classroom; remote sites)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72" marR="89772" marT="44887" marB="44887" anchor="ctr"/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8111986" y="5041320"/>
            <a:ext cx="274320" cy="274320"/>
          </a:xfrm>
          <a:prstGeom prst="ellipse">
            <a:avLst/>
          </a:prstGeom>
          <a:solidFill>
            <a:srgbClr val="008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111986" y="4061020"/>
            <a:ext cx="274320" cy="274320"/>
          </a:xfrm>
          <a:prstGeom prst="ellipse">
            <a:avLst/>
          </a:prstGeom>
          <a:solidFill>
            <a:srgbClr val="008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705110" y="4061020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72282" y="2100416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63560" y="2100416"/>
            <a:ext cx="274320" cy="27432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705110" y="5041320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63560" y="5041320"/>
            <a:ext cx="274320" cy="274320"/>
          </a:xfrm>
          <a:prstGeom prst="ellipse">
            <a:avLst/>
          </a:prstGeom>
          <a:solidFill>
            <a:srgbClr val="008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705110" y="3570869"/>
            <a:ext cx="274320" cy="27432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111986" y="2100416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972282" y="2590567"/>
            <a:ext cx="274320" cy="27432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363560" y="2590567"/>
            <a:ext cx="274320" cy="27432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111986" y="2590567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972282" y="3080718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111986" y="3080718"/>
            <a:ext cx="274320" cy="274320"/>
          </a:xfrm>
          <a:prstGeom prst="ellipse">
            <a:avLst/>
          </a:prstGeom>
          <a:solidFill>
            <a:srgbClr val="C0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705110" y="4551171"/>
            <a:ext cx="274320" cy="274320"/>
          </a:xfrm>
          <a:prstGeom prst="ellipse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63869" y="5589548"/>
            <a:ext cx="7279649" cy="1039852"/>
            <a:chOff x="840606" y="5205650"/>
            <a:chExt cx="7279649" cy="1039852"/>
          </a:xfrm>
        </p:grpSpPr>
        <p:sp>
          <p:nvSpPr>
            <p:cNvPr id="51" name="Oval 50"/>
            <p:cNvSpPr/>
            <p:nvPr/>
          </p:nvSpPr>
          <p:spPr>
            <a:xfrm>
              <a:off x="840606" y="5225456"/>
              <a:ext cx="274320" cy="274320"/>
            </a:xfrm>
            <a:prstGeom prst="ellipse">
              <a:avLst/>
            </a:prstGeom>
            <a:solidFill>
              <a:srgbClr val="00800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840606" y="5594432"/>
              <a:ext cx="274320" cy="274320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840606" y="5951376"/>
              <a:ext cx="274320" cy="274320"/>
            </a:xfrm>
            <a:prstGeom prst="ellipse">
              <a:avLst/>
            </a:prstGeom>
            <a:solidFill>
              <a:srgbClr val="C0000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63313" y="5205650"/>
              <a:ext cx="3853940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Current technology is meeting the need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63313" y="5574626"/>
              <a:ext cx="280397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Some need for improvement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63313" y="5931570"/>
              <a:ext cx="6856942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/>
                <a:t>Significant need – negative impact on the faculty, staff, and/or students</a:t>
              </a:r>
            </a:p>
          </p:txBody>
        </p:sp>
      </p:grpSp>
      <p:pic>
        <p:nvPicPr>
          <p:cNvPr id="59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915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943600"/>
            <a:ext cx="8255000" cy="76041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Arial" pitchFamily="34" charset="0"/>
                <a:cs typeface="Arial" pitchFamily="34" charset="0"/>
              </a:rPr>
              <a:t>Gap Analysis Summary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876928" y="2121567"/>
            <a:ext cx="998621" cy="3609473"/>
          </a:xfrm>
          <a:prstGeom prst="round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875549" y="1696452"/>
            <a:ext cx="998621" cy="4034588"/>
          </a:xfrm>
          <a:prstGeom prst="roundRect">
            <a:avLst/>
          </a:prstGeom>
          <a:solidFill>
            <a:schemeClr val="accent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70189" y="1219200"/>
            <a:ext cx="998621" cy="4511840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868810" y="1696452"/>
            <a:ext cx="998621" cy="40345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867431" y="2121568"/>
            <a:ext cx="998621" cy="3609472"/>
          </a:xfrm>
          <a:prstGeom prst="round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76928" y="1219200"/>
            <a:ext cx="4989124" cy="1287378"/>
            <a:chOff x="1876928" y="1275348"/>
            <a:chExt cx="4989124" cy="1287378"/>
          </a:xfrm>
        </p:grpSpPr>
        <p:sp>
          <p:nvSpPr>
            <p:cNvPr id="29" name="Round Same Side Corner Rectangle 28"/>
            <p:cNvSpPr/>
            <p:nvPr/>
          </p:nvSpPr>
          <p:spPr bwMode="auto">
            <a:xfrm>
              <a:off x="1876928" y="2177716"/>
              <a:ext cx="998621" cy="385010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Obsolete</a:t>
              </a:r>
            </a:p>
          </p:txBody>
        </p:sp>
        <p:sp>
          <p:nvSpPr>
            <p:cNvPr id="30" name="Round Same Side Corner Rectangle 29"/>
            <p:cNvSpPr/>
            <p:nvPr/>
          </p:nvSpPr>
          <p:spPr bwMode="auto">
            <a:xfrm>
              <a:off x="2871568" y="1752580"/>
              <a:ext cx="998621" cy="385010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Last Generation</a:t>
              </a:r>
            </a:p>
          </p:txBody>
        </p:sp>
        <p:sp>
          <p:nvSpPr>
            <p:cNvPr id="31" name="Round Same Side Corner Rectangle 30"/>
            <p:cNvSpPr/>
            <p:nvPr/>
          </p:nvSpPr>
          <p:spPr bwMode="auto">
            <a:xfrm>
              <a:off x="3870189" y="1275348"/>
              <a:ext cx="998621" cy="385010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State of the Market</a:t>
              </a:r>
            </a:p>
          </p:txBody>
        </p:sp>
        <p:sp>
          <p:nvSpPr>
            <p:cNvPr id="32" name="Round Same Side Corner Rectangle 31"/>
            <p:cNvSpPr/>
            <p:nvPr/>
          </p:nvSpPr>
          <p:spPr bwMode="auto">
            <a:xfrm>
              <a:off x="4868810" y="1756610"/>
              <a:ext cx="998621" cy="385010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Leading Edge</a:t>
              </a:r>
            </a:p>
          </p:txBody>
        </p:sp>
        <p:sp>
          <p:nvSpPr>
            <p:cNvPr id="33" name="Round Same Side Corner Rectangle 32"/>
            <p:cNvSpPr/>
            <p:nvPr/>
          </p:nvSpPr>
          <p:spPr bwMode="auto">
            <a:xfrm>
              <a:off x="5867431" y="2173686"/>
              <a:ext cx="998621" cy="385010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rebuchet MS" pitchFamily="34" charset="0"/>
                </a:rPr>
                <a:t>Emerging Technology</a:t>
              </a: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56412" y="2487316"/>
          <a:ext cx="8734926" cy="312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0514"/>
                <a:gridCol w="4993106"/>
                <a:gridCol w="2021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Current State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Future State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Partial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wireless coverage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Complete campus coverage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Centrex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OmniPCX Enterprise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hoc cell phone usage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Corporate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mobile device policy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Paper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/web directories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Enterprise Communications (fixed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&amp; mobile)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 hoc Skype usage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Enterprise grade video collaboration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 wireless print capability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Print from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anywhere to anywhere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Mix of MS Outlook and MeetingMaker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Commodity productivity tools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323303" y="2999873"/>
            <a:ext cx="2128223" cy="120318"/>
            <a:chOff x="2658979" y="3056021"/>
            <a:chExt cx="2491394" cy="120318"/>
          </a:xfrm>
        </p:grpSpPr>
        <p:sp>
          <p:nvSpPr>
            <p:cNvPr id="36" name="Flowchart: Connector 35"/>
            <p:cNvSpPr/>
            <p:nvPr/>
          </p:nvSpPr>
          <p:spPr bwMode="auto">
            <a:xfrm>
              <a:off x="5030056" y="3056023"/>
              <a:ext cx="120317" cy="120316"/>
            </a:xfrm>
            <a:prstGeom prst="flowChartConnector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2658979" y="3116181"/>
              <a:ext cx="2371077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2598821" y="3116179"/>
              <a:ext cx="12031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" name="Flowchart: Connector 38"/>
          <p:cNvSpPr/>
          <p:nvPr/>
        </p:nvSpPr>
        <p:spPr bwMode="auto">
          <a:xfrm>
            <a:off x="5348748" y="3387696"/>
            <a:ext cx="102778" cy="120316"/>
          </a:xfrm>
          <a:prstGeom prst="flowChartConnector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351314" y="3435197"/>
            <a:ext cx="2992872" cy="43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2293327" y="3438062"/>
            <a:ext cx="1203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Flowchart: Connector 41"/>
          <p:cNvSpPr/>
          <p:nvPr/>
        </p:nvSpPr>
        <p:spPr bwMode="auto">
          <a:xfrm>
            <a:off x="5353664" y="3795735"/>
            <a:ext cx="102778" cy="120316"/>
          </a:xfrm>
          <a:prstGeom prst="flowChartConnector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13471" y="3847258"/>
            <a:ext cx="2035631" cy="37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3261779" y="3846101"/>
            <a:ext cx="1203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Flowchart: Connector 44"/>
          <p:cNvSpPr/>
          <p:nvPr/>
        </p:nvSpPr>
        <p:spPr bwMode="auto">
          <a:xfrm>
            <a:off x="5353664" y="4189026"/>
            <a:ext cx="102778" cy="120316"/>
          </a:xfrm>
          <a:prstGeom prst="flowChartConnector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356230" y="4236527"/>
            <a:ext cx="2992872" cy="43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2298243" y="4239392"/>
            <a:ext cx="1203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Flowchart: Connector 47"/>
          <p:cNvSpPr/>
          <p:nvPr/>
        </p:nvSpPr>
        <p:spPr bwMode="auto">
          <a:xfrm>
            <a:off x="6327057" y="4611812"/>
            <a:ext cx="102778" cy="120316"/>
          </a:xfrm>
          <a:prstGeom prst="flowChartConnector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3329623" y="4659313"/>
            <a:ext cx="2992872" cy="43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5400000">
            <a:off x="3271636" y="4662178"/>
            <a:ext cx="1203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2344994" y="5030234"/>
            <a:ext cx="2128223" cy="120318"/>
            <a:chOff x="2658979" y="3056021"/>
            <a:chExt cx="2491394" cy="120318"/>
          </a:xfrm>
        </p:grpSpPr>
        <p:sp>
          <p:nvSpPr>
            <p:cNvPr id="52" name="Flowchart: Connector 51"/>
            <p:cNvSpPr/>
            <p:nvPr/>
          </p:nvSpPr>
          <p:spPr bwMode="auto">
            <a:xfrm>
              <a:off x="5030056" y="3056023"/>
              <a:ext cx="120317" cy="120316"/>
            </a:xfrm>
            <a:prstGeom prst="flowChartConnector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2658979" y="3116181"/>
              <a:ext cx="2371077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>
              <a:off x="2598821" y="3116179"/>
              <a:ext cx="12031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2359743" y="5438273"/>
            <a:ext cx="2128223" cy="120318"/>
            <a:chOff x="2658979" y="3056021"/>
            <a:chExt cx="2491394" cy="120318"/>
          </a:xfrm>
        </p:grpSpPr>
        <p:sp>
          <p:nvSpPr>
            <p:cNvPr id="56" name="Flowchart: Connector 55"/>
            <p:cNvSpPr/>
            <p:nvPr/>
          </p:nvSpPr>
          <p:spPr bwMode="auto">
            <a:xfrm>
              <a:off x="5030056" y="3056023"/>
              <a:ext cx="120317" cy="120316"/>
            </a:xfrm>
            <a:prstGeom prst="flowChartConnector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lr>
                  <a:schemeClr val="bg1"/>
                </a:buClr>
                <a:buSzTx/>
                <a:buFont typeface="Times New Roman" pitchFamily="18" charset="0"/>
                <a:buNone/>
                <a:tabLst>
                  <a:tab pos="3946525" algn="l"/>
                </a:tabLst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>
              <a:off x="2658979" y="3116181"/>
              <a:ext cx="2371077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5400000">
              <a:off x="2598821" y="3116179"/>
              <a:ext cx="120316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9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761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4953000" cy="760412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Arial" pitchFamily="34" charset="0"/>
                <a:cs typeface="Arial" pitchFamily="34" charset="0"/>
              </a:rPr>
              <a:t>Technology Roadmap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33" y="1528717"/>
            <a:ext cx="8543913" cy="210631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832" y="3583900"/>
            <a:ext cx="854391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As seen in the roadmap above, the projects are aligned from left to right and the complexity and impact to ITM and operations are represented by the 3 swim-lanes.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lvl="1" indent="-231775" algn="l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Low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impact projects are projects can be delivered with minimal impact to business operations and resources and have very little impact to resource utilization in ITM.</a:t>
            </a:r>
          </a:p>
          <a:p>
            <a:pPr marL="463550" lvl="1" indent="-231775" algn="l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lvl="1" indent="-231775" algn="l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Medium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impact projects have much more involvement from operations and ITM will require focused resources for the projects successful implementation.</a:t>
            </a:r>
          </a:p>
          <a:p>
            <a:pPr marL="463550" lvl="1" indent="-231775" algn="l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lvl="1" indent="-231775" algn="l">
              <a:lnSpc>
                <a:spcPct val="100000"/>
              </a:lnSpc>
              <a:spcAft>
                <a:spcPct val="0"/>
              </a:spcAft>
              <a:buClrTx/>
              <a:buFontTx/>
              <a:buChar char="•"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High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impact projects require organizational change as well has a significant time and resource investment from both operations and ITM.  The projects require a high degree of involvement but yield a highly functional result that will drive longer-term financial reward to the business.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38983" y="1811852"/>
            <a:ext cx="7589520" cy="493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38983" y="2301148"/>
            <a:ext cx="7589520" cy="493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38983" y="2794460"/>
            <a:ext cx="7589520" cy="493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19958" y="2371351"/>
            <a:ext cx="1540044" cy="350900"/>
          </a:xfrm>
          <a:prstGeom prst="round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Wireless LAN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399428" y="1883049"/>
            <a:ext cx="1239252" cy="350900"/>
          </a:xfrm>
          <a:prstGeom prst="round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Video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71408" y="2371351"/>
            <a:ext cx="1913020" cy="350900"/>
          </a:xfrm>
          <a:prstGeom prst="round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lang="en-US" sz="1200" dirty="0" smtClean="0"/>
              <a:t>Enterprise Communications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99363" y="1883049"/>
            <a:ext cx="1239252" cy="350900"/>
          </a:xfrm>
          <a:prstGeom prst="roundRect">
            <a:avLst/>
          </a:prstGeom>
          <a:solidFill>
            <a:srgbClr val="00B05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Remote Access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031990" y="2865677"/>
            <a:ext cx="1564160" cy="350900"/>
          </a:xfrm>
          <a:prstGeom prst="roundRect">
            <a:avLst/>
          </a:prstGeom>
          <a:solidFill>
            <a:srgbClr val="F5802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Telephony Upgrade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99434" y="2371351"/>
            <a:ext cx="1540044" cy="350900"/>
          </a:xfrm>
          <a:prstGeom prst="roundRect">
            <a:avLst/>
          </a:prstGeom>
          <a:solidFill>
            <a:srgbClr val="0070C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Network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Refresh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88599" y="2865677"/>
            <a:ext cx="1215166" cy="350900"/>
          </a:xfrm>
          <a:prstGeom prst="roundRect">
            <a:avLst/>
          </a:prstGeom>
          <a:solidFill>
            <a:srgbClr val="F5802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chemeClr val="bg1"/>
              </a:buClr>
              <a:buSzTx/>
              <a:buFont typeface="Times New Roman" pitchFamily="18" charset="0"/>
              <a:buNone/>
              <a:tabLst>
                <a:tab pos="3946525" algn="l"/>
              </a:tabLst>
            </a:pPr>
            <a:r>
              <a:rPr lang="en-US" sz="1200" dirty="0" smtClean="0"/>
              <a:t>Mobile Device Support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839478" y="2533747"/>
            <a:ext cx="18048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596150" y="3039073"/>
            <a:ext cx="180480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hape 22"/>
          <p:cNvCxnSpPr>
            <a:stCxn id="15" idx="3"/>
            <a:endCxn id="11" idx="2"/>
          </p:cNvCxnSpPr>
          <p:nvPr/>
        </p:nvCxnSpPr>
        <p:spPr bwMode="auto">
          <a:xfrm flipV="1">
            <a:off x="6003765" y="2722251"/>
            <a:ext cx="824153" cy="318876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hape 24"/>
          <p:cNvCxnSpPr>
            <a:stCxn id="14" idx="2"/>
            <a:endCxn id="13" idx="1"/>
          </p:cNvCxnSpPr>
          <p:nvPr/>
        </p:nvCxnSpPr>
        <p:spPr bwMode="auto">
          <a:xfrm rot="16200000" flipH="1">
            <a:off x="2391285" y="2400422"/>
            <a:ext cx="318876" cy="962534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hape 26"/>
          <p:cNvCxnSpPr>
            <a:stCxn id="11" idx="3"/>
            <a:endCxn id="10" idx="2"/>
          </p:cNvCxnSpPr>
          <p:nvPr/>
        </p:nvCxnSpPr>
        <p:spPr bwMode="auto">
          <a:xfrm flipV="1">
            <a:off x="7784428" y="2233949"/>
            <a:ext cx="234626" cy="31285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21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cxnSp>
        <p:nvCxnSpPr>
          <p:cNvPr id="7" name="Straight Connector 5"/>
          <p:cNvCxnSpPr/>
          <p:nvPr/>
        </p:nvCxnSpPr>
        <p:spPr bwMode="auto">
          <a:xfrm rot="5400000" flipH="1" flipV="1">
            <a:off x="1353378" y="3285503"/>
            <a:ext cx="3738880" cy="0"/>
          </a:xfrm>
          <a:prstGeom prst="line">
            <a:avLst/>
          </a:prstGeom>
          <a:ln w="25400" cap="rnd" cmpd="sng">
            <a:solidFill>
              <a:srgbClr val="40404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/>
          <p:cNvCxnSpPr/>
          <p:nvPr/>
        </p:nvCxnSpPr>
        <p:spPr bwMode="auto">
          <a:xfrm rot="5400000" flipH="1" flipV="1">
            <a:off x="4378960" y="3285503"/>
            <a:ext cx="3738880" cy="0"/>
          </a:xfrm>
          <a:prstGeom prst="line">
            <a:avLst/>
          </a:prstGeom>
          <a:ln w="25400" cap="rnd" cmpd="sng">
            <a:solidFill>
              <a:srgbClr val="40404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1"/>
          <p:cNvGrpSpPr/>
          <p:nvPr/>
        </p:nvGrpSpPr>
        <p:grpSpPr>
          <a:xfrm>
            <a:off x="304800" y="2971800"/>
            <a:ext cx="2744659" cy="3911733"/>
            <a:chOff x="230189" y="2640605"/>
            <a:chExt cx="2744659" cy="2933799"/>
          </a:xfrm>
        </p:grpSpPr>
        <p:sp>
          <p:nvSpPr>
            <p:cNvPr id="4" name="Text Placeholder 16"/>
            <p:cNvSpPr txBox="1">
              <a:spLocks/>
            </p:cNvSpPr>
            <p:nvPr/>
          </p:nvSpPr>
          <p:spPr bwMode="auto">
            <a:xfrm>
              <a:off x="972727" y="2640605"/>
              <a:ext cx="1411911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defRPr/>
              </a:pPr>
              <a:r>
                <a:rPr lang="en-US" smtClean="0">
                  <a:solidFill>
                    <a:srgbClr val="C00000"/>
                  </a:solidFill>
                  <a:latin typeface="Tahoma"/>
                  <a:cs typeface="Arial" pitchFamily="34" charset="0"/>
                </a:rPr>
                <a:t>CONVERGED</a:t>
              </a:r>
            </a:p>
          </p:txBody>
        </p:sp>
        <p:sp>
          <p:nvSpPr>
            <p:cNvPr id="10" name="Text Placeholder 16"/>
            <p:cNvSpPr txBox="1">
              <a:spLocks/>
            </p:cNvSpPr>
            <p:nvPr/>
          </p:nvSpPr>
          <p:spPr bwMode="auto">
            <a:xfrm>
              <a:off x="230189" y="2919832"/>
              <a:ext cx="2744659" cy="265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Refresh of the back-end infrastructure is 100% complete</a:t>
              </a:r>
            </a:p>
            <a:p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Wired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and wireless network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refresh completion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with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new data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center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The design and deployment of the new POE switches has positioned us for the VOIP deployment and the replacement of all Centrex lines. </a:t>
              </a:r>
            </a:p>
            <a:p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Faculty and staff have moved to Microsoft Cloud for email/calendar</a:t>
              </a:r>
            </a:p>
            <a:p>
              <a:endParaRPr lang="en-US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6353445" y="2971800"/>
            <a:ext cx="2790555" cy="3911730"/>
            <a:chOff x="6431234" y="2640607"/>
            <a:chExt cx="2444479" cy="2933796"/>
          </a:xfrm>
        </p:grpSpPr>
        <p:sp>
          <p:nvSpPr>
            <p:cNvPr id="13" name="Text Placeholder 16"/>
            <p:cNvSpPr txBox="1">
              <a:spLocks/>
            </p:cNvSpPr>
            <p:nvPr/>
          </p:nvSpPr>
          <p:spPr bwMode="auto">
            <a:xfrm>
              <a:off x="6431234" y="2919832"/>
              <a:ext cx="2444479" cy="26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tabLst>
                  <a:tab pos="92075" algn="l"/>
                </a:tabLs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Tahoma"/>
                  <a:cs typeface="Arial" pitchFamily="34" charset="0"/>
                </a:rPr>
                <a:t>	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The OmniPCX Enterprise communication system pilot was successful.  Now preparing the deployment of  campus wide IP Telephony and UC offerings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tabLst>
                  <a:tab pos="92075" algn="l"/>
                </a:tabLst>
                <a:defRPr/>
              </a:pP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tabLst>
                  <a:tab pos="92075" algn="l"/>
                </a:tabLst>
                <a:defRPr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LifeSize Video Conferencing pilot implemented to support the Pharmacy remote classroom program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tabLst>
                  <a:tab pos="92075" algn="l"/>
                </a:tabLst>
                <a:defRPr/>
              </a:pP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tabLst>
                  <a:tab pos="92075" algn="l"/>
                </a:tabLst>
                <a:defRPr/>
              </a:pP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Same team deployed SafeNAC (BYOD), moving the datacenter , and starting the migration to the new IPT/UC solution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tabLst>
                  <a:tab pos="92075" algn="l"/>
                </a:tabLst>
                <a:defRPr/>
              </a:pPr>
              <a:endParaRPr lang="en-US" sz="1400" dirty="0" smtClean="0">
                <a:solidFill>
                  <a:srgbClr val="000000"/>
                </a:solidFill>
                <a:latin typeface="Tahoma"/>
                <a:cs typeface="Arial" pitchFamily="34" charset="0"/>
              </a:endParaRPr>
            </a:p>
          </p:txBody>
        </p:sp>
        <p:sp>
          <p:nvSpPr>
            <p:cNvPr id="30" name="Text Placeholder 16"/>
            <p:cNvSpPr txBox="1">
              <a:spLocks/>
            </p:cNvSpPr>
            <p:nvPr/>
          </p:nvSpPr>
          <p:spPr bwMode="auto">
            <a:xfrm>
              <a:off x="6876640" y="2640607"/>
              <a:ext cx="1568962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defRPr/>
              </a:pPr>
              <a:r>
                <a:rPr lang="en-US" smtClean="0">
                  <a:solidFill>
                    <a:srgbClr val="FFC000"/>
                  </a:solidFill>
                  <a:latin typeface="Tahoma"/>
                  <a:cs typeface="Arial" pitchFamily="34" charset="0"/>
                </a:rPr>
                <a:t>OPTIMIZED</a:t>
              </a: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4168268" y="1416063"/>
            <a:ext cx="1213648" cy="1482124"/>
            <a:chOff x="1541463" y="5348288"/>
            <a:chExt cx="744538" cy="708024"/>
          </a:xfrm>
          <a:solidFill>
            <a:schemeClr val="accent3"/>
          </a:solidFill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1804988" y="5514975"/>
              <a:ext cx="52388" cy="508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541463" y="5348288"/>
              <a:ext cx="744538" cy="708024"/>
            </a:xfrm>
            <a:custGeom>
              <a:avLst/>
              <a:gdLst/>
              <a:ahLst/>
              <a:cxnLst>
                <a:cxn ang="0">
                  <a:pos x="739" y="365"/>
                </a:cxn>
                <a:cxn ang="0">
                  <a:pos x="667" y="399"/>
                </a:cxn>
                <a:cxn ang="0">
                  <a:pos x="580" y="377"/>
                </a:cxn>
                <a:cxn ang="0">
                  <a:pos x="583" y="347"/>
                </a:cxn>
                <a:cxn ang="0">
                  <a:pos x="461" y="178"/>
                </a:cxn>
                <a:cxn ang="0">
                  <a:pos x="483" y="115"/>
                </a:cxn>
                <a:cxn ang="0">
                  <a:pos x="544" y="76"/>
                </a:cxn>
                <a:cxn ang="0">
                  <a:pos x="506" y="8"/>
                </a:cxn>
                <a:cxn ang="0">
                  <a:pos x="438" y="46"/>
                </a:cxn>
                <a:cxn ang="0">
                  <a:pos x="464" y="109"/>
                </a:cxn>
                <a:cxn ang="0">
                  <a:pos x="442" y="173"/>
                </a:cxn>
                <a:cxn ang="0">
                  <a:pos x="405" y="169"/>
                </a:cxn>
                <a:cxn ang="0">
                  <a:pos x="371" y="172"/>
                </a:cxn>
                <a:cxn ang="0">
                  <a:pos x="376" y="200"/>
                </a:cxn>
                <a:cxn ang="0">
                  <a:pos x="305" y="271"/>
                </a:cxn>
                <a:cxn ang="0">
                  <a:pos x="255" y="251"/>
                </a:cxn>
                <a:cxn ang="0">
                  <a:pos x="241" y="279"/>
                </a:cxn>
                <a:cxn ang="0">
                  <a:pos x="179" y="259"/>
                </a:cxn>
                <a:cxn ang="0">
                  <a:pos x="181" y="240"/>
                </a:cxn>
                <a:cxn ang="0">
                  <a:pos x="91" y="150"/>
                </a:cxn>
                <a:cxn ang="0">
                  <a:pos x="0" y="240"/>
                </a:cxn>
                <a:cxn ang="0">
                  <a:pos x="91" y="331"/>
                </a:cxn>
                <a:cxn ang="0">
                  <a:pos x="173" y="278"/>
                </a:cxn>
                <a:cxn ang="0">
                  <a:pos x="234" y="298"/>
                </a:cxn>
                <a:cxn ang="0">
                  <a:pos x="227" y="347"/>
                </a:cxn>
                <a:cxn ang="0">
                  <a:pos x="244" y="423"/>
                </a:cxn>
                <a:cxn ang="0">
                  <a:pos x="149" y="484"/>
                </a:cxn>
                <a:cxn ang="0">
                  <a:pos x="134" y="475"/>
                </a:cxn>
                <a:cxn ang="0">
                  <a:pos x="87" y="501"/>
                </a:cxn>
                <a:cxn ang="0">
                  <a:pos x="113" y="548"/>
                </a:cxn>
                <a:cxn ang="0">
                  <a:pos x="160" y="522"/>
                </a:cxn>
                <a:cxn ang="0">
                  <a:pos x="159" y="500"/>
                </a:cxn>
                <a:cxn ang="0">
                  <a:pos x="254" y="441"/>
                </a:cxn>
                <a:cxn ang="0">
                  <a:pos x="383" y="523"/>
                </a:cxn>
                <a:cxn ang="0">
                  <a:pos x="382" y="607"/>
                </a:cxn>
                <a:cxn ang="0">
                  <a:pos x="361" y="614"/>
                </a:cxn>
                <a:cxn ang="0">
                  <a:pos x="331" y="706"/>
                </a:cxn>
                <a:cxn ang="0">
                  <a:pos x="423" y="735"/>
                </a:cxn>
                <a:cxn ang="0">
                  <a:pos x="453" y="643"/>
                </a:cxn>
                <a:cxn ang="0">
                  <a:pos x="402" y="607"/>
                </a:cxn>
                <a:cxn ang="0">
                  <a:pos x="403" y="525"/>
                </a:cxn>
                <a:cxn ang="0">
                  <a:pos x="405" y="525"/>
                </a:cxn>
                <a:cxn ang="0">
                  <a:pos x="576" y="396"/>
                </a:cxn>
                <a:cxn ang="0">
                  <a:pos x="662" y="418"/>
                </a:cxn>
                <a:cxn ang="0">
                  <a:pos x="706" y="482"/>
                </a:cxn>
                <a:cxn ang="0">
                  <a:pos x="781" y="440"/>
                </a:cxn>
                <a:cxn ang="0">
                  <a:pos x="739" y="365"/>
                </a:cxn>
                <a:cxn ang="0">
                  <a:pos x="377" y="463"/>
                </a:cxn>
                <a:cxn ang="0">
                  <a:pos x="298" y="338"/>
                </a:cxn>
                <a:cxn ang="0">
                  <a:pos x="343" y="338"/>
                </a:cxn>
                <a:cxn ang="0">
                  <a:pos x="373" y="397"/>
                </a:cxn>
                <a:cxn ang="0">
                  <a:pos x="374" y="397"/>
                </a:cxn>
                <a:cxn ang="0">
                  <a:pos x="461" y="263"/>
                </a:cxn>
                <a:cxn ang="0">
                  <a:pos x="505" y="263"/>
                </a:cxn>
                <a:cxn ang="0">
                  <a:pos x="377" y="463"/>
                </a:cxn>
              </a:cxnLst>
              <a:rect l="0" t="0" r="r" b="b"/>
              <a:pathLst>
                <a:path w="790" h="752">
                  <a:moveTo>
                    <a:pt x="739" y="365"/>
                  </a:moveTo>
                  <a:cubicBezTo>
                    <a:pt x="710" y="357"/>
                    <a:pt x="679" y="372"/>
                    <a:pt x="667" y="399"/>
                  </a:cubicBezTo>
                  <a:cubicBezTo>
                    <a:pt x="580" y="377"/>
                    <a:pt x="580" y="377"/>
                    <a:pt x="580" y="377"/>
                  </a:cubicBezTo>
                  <a:cubicBezTo>
                    <a:pt x="582" y="367"/>
                    <a:pt x="583" y="357"/>
                    <a:pt x="583" y="347"/>
                  </a:cubicBezTo>
                  <a:cubicBezTo>
                    <a:pt x="583" y="269"/>
                    <a:pt x="532" y="202"/>
                    <a:pt x="461" y="178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510" y="119"/>
                    <a:pt x="536" y="103"/>
                    <a:pt x="544" y="76"/>
                  </a:cubicBezTo>
                  <a:cubicBezTo>
                    <a:pt x="552" y="47"/>
                    <a:pt x="535" y="16"/>
                    <a:pt x="506" y="8"/>
                  </a:cubicBezTo>
                  <a:cubicBezTo>
                    <a:pt x="477" y="0"/>
                    <a:pt x="446" y="17"/>
                    <a:pt x="438" y="46"/>
                  </a:cubicBezTo>
                  <a:cubicBezTo>
                    <a:pt x="431" y="71"/>
                    <a:pt x="442" y="97"/>
                    <a:pt x="464" y="109"/>
                  </a:cubicBezTo>
                  <a:cubicBezTo>
                    <a:pt x="442" y="173"/>
                    <a:pt x="442" y="173"/>
                    <a:pt x="442" y="173"/>
                  </a:cubicBezTo>
                  <a:cubicBezTo>
                    <a:pt x="430" y="171"/>
                    <a:pt x="418" y="169"/>
                    <a:pt x="405" y="169"/>
                  </a:cubicBezTo>
                  <a:cubicBezTo>
                    <a:pt x="393" y="169"/>
                    <a:pt x="382" y="170"/>
                    <a:pt x="371" y="172"/>
                  </a:cubicBezTo>
                  <a:cubicBezTo>
                    <a:pt x="374" y="181"/>
                    <a:pt x="376" y="190"/>
                    <a:pt x="376" y="200"/>
                  </a:cubicBezTo>
                  <a:cubicBezTo>
                    <a:pt x="376" y="239"/>
                    <a:pt x="344" y="271"/>
                    <a:pt x="305" y="271"/>
                  </a:cubicBezTo>
                  <a:cubicBezTo>
                    <a:pt x="286" y="271"/>
                    <a:pt x="268" y="263"/>
                    <a:pt x="255" y="251"/>
                  </a:cubicBezTo>
                  <a:cubicBezTo>
                    <a:pt x="249" y="260"/>
                    <a:pt x="245" y="269"/>
                    <a:pt x="241" y="279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81" y="253"/>
                    <a:pt x="181" y="247"/>
                    <a:pt x="181" y="240"/>
                  </a:cubicBezTo>
                  <a:cubicBezTo>
                    <a:pt x="181" y="190"/>
                    <a:pt x="141" y="150"/>
                    <a:pt x="91" y="150"/>
                  </a:cubicBezTo>
                  <a:cubicBezTo>
                    <a:pt x="41" y="150"/>
                    <a:pt x="0" y="190"/>
                    <a:pt x="0" y="240"/>
                  </a:cubicBezTo>
                  <a:cubicBezTo>
                    <a:pt x="0" y="291"/>
                    <a:pt x="41" y="331"/>
                    <a:pt x="91" y="331"/>
                  </a:cubicBezTo>
                  <a:cubicBezTo>
                    <a:pt x="127" y="331"/>
                    <a:pt x="158" y="309"/>
                    <a:pt x="173" y="278"/>
                  </a:cubicBezTo>
                  <a:cubicBezTo>
                    <a:pt x="234" y="298"/>
                    <a:pt x="234" y="298"/>
                    <a:pt x="234" y="298"/>
                  </a:cubicBezTo>
                  <a:cubicBezTo>
                    <a:pt x="229" y="314"/>
                    <a:pt x="227" y="330"/>
                    <a:pt x="227" y="347"/>
                  </a:cubicBezTo>
                  <a:cubicBezTo>
                    <a:pt x="227" y="374"/>
                    <a:pt x="233" y="400"/>
                    <a:pt x="244" y="423"/>
                  </a:cubicBezTo>
                  <a:cubicBezTo>
                    <a:pt x="149" y="484"/>
                    <a:pt x="149" y="484"/>
                    <a:pt x="149" y="484"/>
                  </a:cubicBezTo>
                  <a:cubicBezTo>
                    <a:pt x="145" y="480"/>
                    <a:pt x="140" y="477"/>
                    <a:pt x="134" y="475"/>
                  </a:cubicBezTo>
                  <a:cubicBezTo>
                    <a:pt x="114" y="469"/>
                    <a:pt x="93" y="481"/>
                    <a:pt x="87" y="501"/>
                  </a:cubicBezTo>
                  <a:cubicBezTo>
                    <a:pt x="81" y="521"/>
                    <a:pt x="93" y="542"/>
                    <a:pt x="113" y="548"/>
                  </a:cubicBezTo>
                  <a:cubicBezTo>
                    <a:pt x="133" y="554"/>
                    <a:pt x="154" y="542"/>
                    <a:pt x="160" y="522"/>
                  </a:cubicBezTo>
                  <a:cubicBezTo>
                    <a:pt x="162" y="515"/>
                    <a:pt x="161" y="507"/>
                    <a:pt x="159" y="500"/>
                  </a:cubicBezTo>
                  <a:cubicBezTo>
                    <a:pt x="254" y="441"/>
                    <a:pt x="254" y="441"/>
                    <a:pt x="254" y="441"/>
                  </a:cubicBezTo>
                  <a:cubicBezTo>
                    <a:pt x="282" y="486"/>
                    <a:pt x="329" y="517"/>
                    <a:pt x="383" y="523"/>
                  </a:cubicBezTo>
                  <a:cubicBezTo>
                    <a:pt x="382" y="607"/>
                    <a:pt x="382" y="607"/>
                    <a:pt x="382" y="607"/>
                  </a:cubicBezTo>
                  <a:cubicBezTo>
                    <a:pt x="375" y="608"/>
                    <a:pt x="368" y="610"/>
                    <a:pt x="361" y="614"/>
                  </a:cubicBezTo>
                  <a:cubicBezTo>
                    <a:pt x="327" y="631"/>
                    <a:pt x="314" y="672"/>
                    <a:pt x="331" y="706"/>
                  </a:cubicBezTo>
                  <a:cubicBezTo>
                    <a:pt x="348" y="739"/>
                    <a:pt x="390" y="752"/>
                    <a:pt x="423" y="735"/>
                  </a:cubicBezTo>
                  <a:cubicBezTo>
                    <a:pt x="457" y="718"/>
                    <a:pt x="470" y="677"/>
                    <a:pt x="453" y="643"/>
                  </a:cubicBezTo>
                  <a:cubicBezTo>
                    <a:pt x="442" y="623"/>
                    <a:pt x="423" y="610"/>
                    <a:pt x="402" y="607"/>
                  </a:cubicBezTo>
                  <a:cubicBezTo>
                    <a:pt x="403" y="525"/>
                    <a:pt x="403" y="525"/>
                    <a:pt x="403" y="525"/>
                  </a:cubicBezTo>
                  <a:cubicBezTo>
                    <a:pt x="404" y="525"/>
                    <a:pt x="404" y="525"/>
                    <a:pt x="405" y="525"/>
                  </a:cubicBezTo>
                  <a:cubicBezTo>
                    <a:pt x="486" y="525"/>
                    <a:pt x="554" y="471"/>
                    <a:pt x="576" y="396"/>
                  </a:cubicBezTo>
                  <a:cubicBezTo>
                    <a:pt x="662" y="418"/>
                    <a:pt x="662" y="418"/>
                    <a:pt x="662" y="418"/>
                  </a:cubicBezTo>
                  <a:cubicBezTo>
                    <a:pt x="660" y="447"/>
                    <a:pt x="678" y="474"/>
                    <a:pt x="706" y="482"/>
                  </a:cubicBezTo>
                  <a:cubicBezTo>
                    <a:pt x="738" y="491"/>
                    <a:pt x="772" y="472"/>
                    <a:pt x="781" y="440"/>
                  </a:cubicBezTo>
                  <a:cubicBezTo>
                    <a:pt x="790" y="408"/>
                    <a:pt x="771" y="374"/>
                    <a:pt x="739" y="365"/>
                  </a:cubicBezTo>
                  <a:close/>
                  <a:moveTo>
                    <a:pt x="377" y="463"/>
                  </a:moveTo>
                  <a:cubicBezTo>
                    <a:pt x="298" y="338"/>
                    <a:pt x="298" y="338"/>
                    <a:pt x="298" y="338"/>
                  </a:cubicBezTo>
                  <a:cubicBezTo>
                    <a:pt x="343" y="338"/>
                    <a:pt x="343" y="338"/>
                    <a:pt x="343" y="338"/>
                  </a:cubicBezTo>
                  <a:cubicBezTo>
                    <a:pt x="373" y="397"/>
                    <a:pt x="373" y="397"/>
                    <a:pt x="373" y="397"/>
                  </a:cubicBezTo>
                  <a:cubicBezTo>
                    <a:pt x="374" y="397"/>
                    <a:pt x="374" y="397"/>
                    <a:pt x="374" y="397"/>
                  </a:cubicBezTo>
                  <a:cubicBezTo>
                    <a:pt x="461" y="263"/>
                    <a:pt x="461" y="263"/>
                    <a:pt x="461" y="263"/>
                  </a:cubicBezTo>
                  <a:cubicBezTo>
                    <a:pt x="505" y="263"/>
                    <a:pt x="505" y="263"/>
                    <a:pt x="505" y="263"/>
                  </a:cubicBezTo>
                  <a:lnTo>
                    <a:pt x="377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95"/>
          <p:cNvSpPr>
            <a:spLocks noEditPoints="1"/>
          </p:cNvSpPr>
          <p:nvPr/>
        </p:nvSpPr>
        <p:spPr bwMode="auto">
          <a:xfrm>
            <a:off x="7005070" y="1545139"/>
            <a:ext cx="1314129" cy="1307363"/>
          </a:xfrm>
          <a:custGeom>
            <a:avLst/>
            <a:gdLst/>
            <a:ahLst/>
            <a:cxnLst>
              <a:cxn ang="0">
                <a:pos x="49" y="352"/>
              </a:cxn>
              <a:cxn ang="0">
                <a:pos x="76" y="324"/>
              </a:cxn>
              <a:cxn ang="0">
                <a:pos x="49" y="297"/>
              </a:cxn>
              <a:cxn ang="0">
                <a:pos x="21" y="324"/>
              </a:cxn>
              <a:cxn ang="0">
                <a:pos x="49" y="352"/>
              </a:cxn>
              <a:cxn ang="0">
                <a:pos x="159" y="242"/>
              </a:cxn>
              <a:cxn ang="0">
                <a:pos x="281" y="121"/>
              </a:cxn>
              <a:cxn ang="0">
                <a:pos x="159" y="0"/>
              </a:cxn>
              <a:cxn ang="0">
                <a:pos x="38" y="121"/>
              </a:cxn>
              <a:cxn ang="0">
                <a:pos x="159" y="242"/>
              </a:cxn>
              <a:cxn ang="0">
                <a:pos x="711" y="454"/>
              </a:cxn>
              <a:cxn ang="0">
                <a:pos x="691" y="424"/>
              </a:cxn>
              <a:cxn ang="0">
                <a:pos x="648" y="393"/>
              </a:cxn>
              <a:cxn ang="0">
                <a:pos x="543" y="393"/>
              </a:cxn>
              <a:cxn ang="0">
                <a:pos x="543" y="367"/>
              </a:cxn>
              <a:cxn ang="0">
                <a:pos x="678" y="367"/>
              </a:cxn>
              <a:cxn ang="0">
                <a:pos x="706" y="334"/>
              </a:cxn>
              <a:cxn ang="0">
                <a:pos x="706" y="283"/>
              </a:cxn>
              <a:cxn ang="0">
                <a:pos x="706" y="283"/>
              </a:cxn>
              <a:cxn ang="0">
                <a:pos x="706" y="121"/>
              </a:cxn>
              <a:cxn ang="0">
                <a:pos x="706" y="121"/>
              </a:cxn>
              <a:cxn ang="0">
                <a:pos x="706" y="57"/>
              </a:cxn>
              <a:cxn ang="0">
                <a:pos x="678" y="24"/>
              </a:cxn>
              <a:cxn ang="0">
                <a:pos x="271" y="24"/>
              </a:cxn>
              <a:cxn ang="0">
                <a:pos x="313" y="121"/>
              </a:cxn>
              <a:cxn ang="0">
                <a:pos x="271" y="223"/>
              </a:cxn>
              <a:cxn ang="0">
                <a:pos x="271" y="262"/>
              </a:cxn>
              <a:cxn ang="0">
                <a:pos x="285" y="268"/>
              </a:cxn>
              <a:cxn ang="0">
                <a:pos x="354" y="390"/>
              </a:cxn>
              <a:cxn ang="0">
                <a:pos x="354" y="507"/>
              </a:cxn>
              <a:cxn ang="0">
                <a:pos x="684" y="507"/>
              </a:cxn>
              <a:cxn ang="0">
                <a:pos x="716" y="490"/>
              </a:cxn>
              <a:cxn ang="0">
                <a:pos x="711" y="454"/>
              </a:cxn>
              <a:cxn ang="0">
                <a:pos x="251" y="284"/>
              </a:cxn>
              <a:cxn ang="0">
                <a:pos x="249" y="283"/>
              </a:cxn>
              <a:cxn ang="0">
                <a:pos x="238" y="280"/>
              </a:cxn>
              <a:cxn ang="0">
                <a:pos x="235" y="279"/>
              </a:cxn>
              <a:cxn ang="0">
                <a:pos x="225" y="277"/>
              </a:cxn>
              <a:cxn ang="0">
                <a:pos x="222" y="276"/>
              </a:cxn>
              <a:cxn ang="0">
                <a:pos x="208" y="276"/>
              </a:cxn>
              <a:cxn ang="0">
                <a:pos x="115" y="276"/>
              </a:cxn>
              <a:cxn ang="0">
                <a:pos x="101" y="276"/>
              </a:cxn>
              <a:cxn ang="0">
                <a:pos x="99" y="277"/>
              </a:cxn>
              <a:cxn ang="0">
                <a:pos x="120" y="327"/>
              </a:cxn>
              <a:cxn ang="0">
                <a:pos x="48" y="398"/>
              </a:cxn>
              <a:cxn ang="0">
                <a:pos x="1" y="380"/>
              </a:cxn>
              <a:cxn ang="0">
                <a:pos x="0" y="390"/>
              </a:cxn>
              <a:cxn ang="0">
                <a:pos x="0" y="523"/>
              </a:cxn>
              <a:cxn ang="0">
                <a:pos x="41" y="556"/>
              </a:cxn>
              <a:cxn ang="0">
                <a:pos x="282" y="556"/>
              </a:cxn>
              <a:cxn ang="0">
                <a:pos x="323" y="523"/>
              </a:cxn>
              <a:cxn ang="0">
                <a:pos x="323" y="390"/>
              </a:cxn>
              <a:cxn ang="0">
                <a:pos x="251" y="284"/>
              </a:cxn>
              <a:cxn ang="0">
                <a:pos x="655" y="304"/>
              </a:cxn>
              <a:cxn ang="0">
                <a:pos x="539" y="304"/>
              </a:cxn>
              <a:cxn ang="0">
                <a:pos x="539" y="130"/>
              </a:cxn>
              <a:cxn ang="0">
                <a:pos x="655" y="130"/>
              </a:cxn>
              <a:cxn ang="0">
                <a:pos x="655" y="304"/>
              </a:cxn>
              <a:cxn ang="0">
                <a:pos x="505" y="252"/>
              </a:cxn>
              <a:cxn ang="0">
                <a:pos x="339" y="252"/>
              </a:cxn>
              <a:cxn ang="0">
                <a:pos x="339" y="78"/>
              </a:cxn>
              <a:cxn ang="0">
                <a:pos x="505" y="78"/>
              </a:cxn>
              <a:cxn ang="0">
                <a:pos x="505" y="252"/>
              </a:cxn>
            </a:cxnLst>
            <a:rect l="0" t="0" r="r" b="b"/>
            <a:pathLst>
              <a:path w="721" h="556">
                <a:moveTo>
                  <a:pt x="49" y="352"/>
                </a:moveTo>
                <a:cubicBezTo>
                  <a:pt x="64" y="352"/>
                  <a:pt x="76" y="339"/>
                  <a:pt x="76" y="324"/>
                </a:cubicBezTo>
                <a:cubicBezTo>
                  <a:pt x="76" y="309"/>
                  <a:pt x="64" y="297"/>
                  <a:pt x="49" y="297"/>
                </a:cubicBezTo>
                <a:cubicBezTo>
                  <a:pt x="33" y="297"/>
                  <a:pt x="21" y="309"/>
                  <a:pt x="21" y="324"/>
                </a:cubicBezTo>
                <a:cubicBezTo>
                  <a:pt x="21" y="339"/>
                  <a:pt x="33" y="352"/>
                  <a:pt x="49" y="352"/>
                </a:cubicBezTo>
                <a:close/>
                <a:moveTo>
                  <a:pt x="159" y="242"/>
                </a:moveTo>
                <a:cubicBezTo>
                  <a:pt x="226" y="242"/>
                  <a:pt x="281" y="188"/>
                  <a:pt x="281" y="121"/>
                </a:cubicBezTo>
                <a:cubicBezTo>
                  <a:pt x="281" y="54"/>
                  <a:pt x="226" y="0"/>
                  <a:pt x="159" y="0"/>
                </a:cubicBezTo>
                <a:cubicBezTo>
                  <a:pt x="92" y="0"/>
                  <a:pt x="38" y="54"/>
                  <a:pt x="38" y="121"/>
                </a:cubicBezTo>
                <a:cubicBezTo>
                  <a:pt x="38" y="188"/>
                  <a:pt x="92" y="242"/>
                  <a:pt x="159" y="242"/>
                </a:cubicBezTo>
                <a:close/>
                <a:moveTo>
                  <a:pt x="711" y="454"/>
                </a:moveTo>
                <a:cubicBezTo>
                  <a:pt x="691" y="424"/>
                  <a:pt x="691" y="424"/>
                  <a:pt x="691" y="424"/>
                </a:cubicBezTo>
                <a:cubicBezTo>
                  <a:pt x="678" y="407"/>
                  <a:pt x="670" y="393"/>
                  <a:pt x="648" y="393"/>
                </a:cubicBezTo>
                <a:cubicBezTo>
                  <a:pt x="543" y="393"/>
                  <a:pt x="543" y="393"/>
                  <a:pt x="543" y="393"/>
                </a:cubicBezTo>
                <a:cubicBezTo>
                  <a:pt x="543" y="367"/>
                  <a:pt x="543" y="367"/>
                  <a:pt x="543" y="367"/>
                </a:cubicBezTo>
                <a:cubicBezTo>
                  <a:pt x="678" y="367"/>
                  <a:pt x="678" y="367"/>
                  <a:pt x="678" y="367"/>
                </a:cubicBezTo>
                <a:cubicBezTo>
                  <a:pt x="694" y="367"/>
                  <a:pt x="706" y="352"/>
                  <a:pt x="706" y="334"/>
                </a:cubicBezTo>
                <a:cubicBezTo>
                  <a:pt x="706" y="283"/>
                  <a:pt x="706" y="283"/>
                  <a:pt x="706" y="283"/>
                </a:cubicBezTo>
                <a:cubicBezTo>
                  <a:pt x="706" y="283"/>
                  <a:pt x="706" y="283"/>
                  <a:pt x="706" y="283"/>
                </a:cubicBezTo>
                <a:cubicBezTo>
                  <a:pt x="706" y="121"/>
                  <a:pt x="706" y="121"/>
                  <a:pt x="706" y="121"/>
                </a:cubicBezTo>
                <a:cubicBezTo>
                  <a:pt x="706" y="121"/>
                  <a:pt x="706" y="121"/>
                  <a:pt x="706" y="121"/>
                </a:cubicBezTo>
                <a:cubicBezTo>
                  <a:pt x="706" y="57"/>
                  <a:pt x="706" y="57"/>
                  <a:pt x="706" y="57"/>
                </a:cubicBezTo>
                <a:cubicBezTo>
                  <a:pt x="706" y="39"/>
                  <a:pt x="694" y="24"/>
                  <a:pt x="678" y="24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300" y="46"/>
                  <a:pt x="313" y="81"/>
                  <a:pt x="313" y="121"/>
                </a:cubicBezTo>
                <a:cubicBezTo>
                  <a:pt x="313" y="158"/>
                  <a:pt x="296" y="201"/>
                  <a:pt x="271" y="223"/>
                </a:cubicBezTo>
                <a:cubicBezTo>
                  <a:pt x="271" y="262"/>
                  <a:pt x="271" y="262"/>
                  <a:pt x="271" y="262"/>
                </a:cubicBezTo>
                <a:cubicBezTo>
                  <a:pt x="274" y="263"/>
                  <a:pt x="284" y="267"/>
                  <a:pt x="285" y="268"/>
                </a:cubicBezTo>
                <a:cubicBezTo>
                  <a:pt x="350" y="300"/>
                  <a:pt x="354" y="384"/>
                  <a:pt x="354" y="390"/>
                </a:cubicBezTo>
                <a:cubicBezTo>
                  <a:pt x="354" y="507"/>
                  <a:pt x="354" y="507"/>
                  <a:pt x="354" y="507"/>
                </a:cubicBezTo>
                <a:cubicBezTo>
                  <a:pt x="684" y="507"/>
                  <a:pt x="684" y="507"/>
                  <a:pt x="684" y="507"/>
                </a:cubicBezTo>
                <a:cubicBezTo>
                  <a:pt x="699" y="507"/>
                  <a:pt x="710" y="500"/>
                  <a:pt x="716" y="490"/>
                </a:cubicBezTo>
                <a:cubicBezTo>
                  <a:pt x="721" y="479"/>
                  <a:pt x="720" y="466"/>
                  <a:pt x="711" y="454"/>
                </a:cubicBezTo>
                <a:close/>
                <a:moveTo>
                  <a:pt x="251" y="284"/>
                </a:moveTo>
                <a:cubicBezTo>
                  <a:pt x="250" y="284"/>
                  <a:pt x="249" y="283"/>
                  <a:pt x="249" y="283"/>
                </a:cubicBezTo>
                <a:cubicBezTo>
                  <a:pt x="246" y="282"/>
                  <a:pt x="242" y="281"/>
                  <a:pt x="238" y="280"/>
                </a:cubicBezTo>
                <a:cubicBezTo>
                  <a:pt x="237" y="279"/>
                  <a:pt x="236" y="279"/>
                  <a:pt x="235" y="279"/>
                </a:cubicBezTo>
                <a:cubicBezTo>
                  <a:pt x="232" y="278"/>
                  <a:pt x="228" y="277"/>
                  <a:pt x="225" y="277"/>
                </a:cubicBezTo>
                <a:cubicBezTo>
                  <a:pt x="224" y="277"/>
                  <a:pt x="223" y="277"/>
                  <a:pt x="222" y="276"/>
                </a:cubicBezTo>
                <a:cubicBezTo>
                  <a:pt x="217" y="276"/>
                  <a:pt x="213" y="276"/>
                  <a:pt x="208" y="276"/>
                </a:cubicBezTo>
                <a:cubicBezTo>
                  <a:pt x="115" y="276"/>
                  <a:pt x="115" y="276"/>
                  <a:pt x="115" y="276"/>
                </a:cubicBezTo>
                <a:cubicBezTo>
                  <a:pt x="110" y="276"/>
                  <a:pt x="106" y="276"/>
                  <a:pt x="101" y="276"/>
                </a:cubicBezTo>
                <a:cubicBezTo>
                  <a:pt x="101" y="277"/>
                  <a:pt x="100" y="277"/>
                  <a:pt x="99" y="277"/>
                </a:cubicBezTo>
                <a:cubicBezTo>
                  <a:pt x="112" y="290"/>
                  <a:pt x="120" y="307"/>
                  <a:pt x="120" y="327"/>
                </a:cubicBezTo>
                <a:cubicBezTo>
                  <a:pt x="120" y="366"/>
                  <a:pt x="88" y="398"/>
                  <a:pt x="48" y="398"/>
                </a:cubicBezTo>
                <a:cubicBezTo>
                  <a:pt x="30" y="398"/>
                  <a:pt x="14" y="391"/>
                  <a:pt x="1" y="380"/>
                </a:cubicBezTo>
                <a:cubicBezTo>
                  <a:pt x="1" y="383"/>
                  <a:pt x="0" y="387"/>
                  <a:pt x="0" y="390"/>
                </a:cubicBezTo>
                <a:cubicBezTo>
                  <a:pt x="0" y="523"/>
                  <a:pt x="0" y="523"/>
                  <a:pt x="0" y="523"/>
                </a:cubicBezTo>
                <a:cubicBezTo>
                  <a:pt x="0" y="541"/>
                  <a:pt x="19" y="556"/>
                  <a:pt x="41" y="556"/>
                </a:cubicBezTo>
                <a:cubicBezTo>
                  <a:pt x="282" y="556"/>
                  <a:pt x="282" y="556"/>
                  <a:pt x="282" y="556"/>
                </a:cubicBezTo>
                <a:cubicBezTo>
                  <a:pt x="304" y="556"/>
                  <a:pt x="323" y="541"/>
                  <a:pt x="323" y="523"/>
                </a:cubicBezTo>
                <a:cubicBezTo>
                  <a:pt x="323" y="390"/>
                  <a:pt x="323" y="390"/>
                  <a:pt x="323" y="390"/>
                </a:cubicBezTo>
                <a:cubicBezTo>
                  <a:pt x="323" y="342"/>
                  <a:pt x="293" y="301"/>
                  <a:pt x="251" y="284"/>
                </a:cubicBezTo>
                <a:close/>
                <a:moveTo>
                  <a:pt x="655" y="304"/>
                </a:moveTo>
                <a:cubicBezTo>
                  <a:pt x="539" y="304"/>
                  <a:pt x="539" y="304"/>
                  <a:pt x="539" y="304"/>
                </a:cubicBezTo>
                <a:cubicBezTo>
                  <a:pt x="539" y="130"/>
                  <a:pt x="539" y="130"/>
                  <a:pt x="539" y="130"/>
                </a:cubicBezTo>
                <a:cubicBezTo>
                  <a:pt x="655" y="130"/>
                  <a:pt x="655" y="130"/>
                  <a:pt x="655" y="130"/>
                </a:cubicBezTo>
                <a:lnTo>
                  <a:pt x="655" y="304"/>
                </a:lnTo>
                <a:close/>
                <a:moveTo>
                  <a:pt x="505" y="252"/>
                </a:moveTo>
                <a:cubicBezTo>
                  <a:pt x="339" y="252"/>
                  <a:pt x="339" y="252"/>
                  <a:pt x="339" y="252"/>
                </a:cubicBezTo>
                <a:cubicBezTo>
                  <a:pt x="339" y="78"/>
                  <a:pt x="339" y="78"/>
                  <a:pt x="339" y="78"/>
                </a:cubicBezTo>
                <a:cubicBezTo>
                  <a:pt x="505" y="78"/>
                  <a:pt x="505" y="78"/>
                  <a:pt x="505" y="78"/>
                </a:cubicBezTo>
                <a:lnTo>
                  <a:pt x="505" y="252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5" name="Group 43"/>
          <p:cNvGrpSpPr/>
          <p:nvPr/>
        </p:nvGrpSpPr>
        <p:grpSpPr>
          <a:xfrm>
            <a:off x="1632357" y="1653809"/>
            <a:ext cx="976313" cy="948267"/>
            <a:chOff x="2522538" y="5618163"/>
            <a:chExt cx="976313" cy="711200"/>
          </a:xfrm>
          <a:solidFill>
            <a:schemeClr val="accent2"/>
          </a:solidFill>
        </p:grpSpPr>
        <p:sp>
          <p:nvSpPr>
            <p:cNvPr id="45" name="Oval 192"/>
            <p:cNvSpPr>
              <a:spLocks noChangeArrowheads="1"/>
            </p:cNvSpPr>
            <p:nvPr/>
          </p:nvSpPr>
          <p:spPr bwMode="auto">
            <a:xfrm>
              <a:off x="2524125" y="5757863"/>
              <a:ext cx="52388" cy="523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auto">
            <a:xfrm>
              <a:off x="2522538" y="5749925"/>
              <a:ext cx="858838" cy="579438"/>
            </a:xfrm>
            <a:custGeom>
              <a:avLst/>
              <a:gdLst/>
              <a:ahLst/>
              <a:cxnLst>
                <a:cxn ang="0">
                  <a:pos x="821" y="522"/>
                </a:cxn>
                <a:cxn ang="0">
                  <a:pos x="91" y="522"/>
                </a:cxn>
                <a:cxn ang="0">
                  <a:pos x="91" y="92"/>
                </a:cxn>
                <a:cxn ang="0">
                  <a:pos x="508" y="92"/>
                </a:cxn>
                <a:cxn ang="0">
                  <a:pos x="508" y="0"/>
                </a:cxn>
                <a:cxn ang="0">
                  <a:pos x="91" y="0"/>
                </a:cxn>
                <a:cxn ang="0">
                  <a:pos x="102" y="38"/>
                </a:cxn>
                <a:cxn ang="0">
                  <a:pos x="30" y="109"/>
                </a:cxn>
                <a:cxn ang="0">
                  <a:pos x="0" y="103"/>
                </a:cxn>
                <a:cxn ang="0">
                  <a:pos x="0" y="572"/>
                </a:cxn>
                <a:cxn ang="0">
                  <a:pos x="51" y="615"/>
                </a:cxn>
                <a:cxn ang="0">
                  <a:pos x="863" y="615"/>
                </a:cxn>
                <a:cxn ang="0">
                  <a:pos x="914" y="572"/>
                </a:cxn>
                <a:cxn ang="0">
                  <a:pos x="914" y="487"/>
                </a:cxn>
                <a:cxn ang="0">
                  <a:pos x="821" y="487"/>
                </a:cxn>
                <a:cxn ang="0">
                  <a:pos x="821" y="522"/>
                </a:cxn>
              </a:cxnLst>
              <a:rect l="0" t="0" r="r" b="b"/>
              <a:pathLst>
                <a:path w="914" h="615">
                  <a:moveTo>
                    <a:pt x="821" y="522"/>
                  </a:moveTo>
                  <a:cubicBezTo>
                    <a:pt x="91" y="522"/>
                    <a:pt x="91" y="522"/>
                    <a:pt x="91" y="52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508" y="92"/>
                    <a:pt x="508" y="92"/>
                    <a:pt x="508" y="92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11"/>
                    <a:pt x="102" y="24"/>
                    <a:pt x="102" y="38"/>
                  </a:cubicBezTo>
                  <a:cubicBezTo>
                    <a:pt x="102" y="77"/>
                    <a:pt x="69" y="109"/>
                    <a:pt x="30" y="109"/>
                  </a:cubicBezTo>
                  <a:cubicBezTo>
                    <a:pt x="19" y="109"/>
                    <a:pt x="9" y="107"/>
                    <a:pt x="0" y="103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96"/>
                    <a:pt x="23" y="615"/>
                    <a:pt x="51" y="615"/>
                  </a:cubicBezTo>
                  <a:cubicBezTo>
                    <a:pt x="863" y="615"/>
                    <a:pt x="863" y="615"/>
                    <a:pt x="863" y="615"/>
                  </a:cubicBezTo>
                  <a:cubicBezTo>
                    <a:pt x="891" y="615"/>
                    <a:pt x="914" y="596"/>
                    <a:pt x="914" y="572"/>
                  </a:cubicBezTo>
                  <a:cubicBezTo>
                    <a:pt x="914" y="487"/>
                    <a:pt x="914" y="487"/>
                    <a:pt x="914" y="487"/>
                  </a:cubicBezTo>
                  <a:cubicBezTo>
                    <a:pt x="821" y="487"/>
                    <a:pt x="821" y="487"/>
                    <a:pt x="821" y="487"/>
                  </a:cubicBezTo>
                  <a:lnTo>
                    <a:pt x="821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94"/>
            <p:cNvSpPr>
              <a:spLocks noEditPoints="1"/>
            </p:cNvSpPr>
            <p:nvPr/>
          </p:nvSpPr>
          <p:spPr bwMode="auto">
            <a:xfrm>
              <a:off x="3011488" y="5618163"/>
              <a:ext cx="487363" cy="579438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52" y="0"/>
                </a:cxn>
                <a:cxn ang="0">
                  <a:pos x="0" y="43"/>
                </a:cxn>
                <a:cxn ang="0">
                  <a:pos x="0" y="572"/>
                </a:cxn>
                <a:cxn ang="0">
                  <a:pos x="51" y="615"/>
                </a:cxn>
                <a:cxn ang="0">
                  <a:pos x="468" y="615"/>
                </a:cxn>
                <a:cxn ang="0">
                  <a:pos x="519" y="572"/>
                </a:cxn>
                <a:cxn ang="0">
                  <a:pos x="519" y="42"/>
                </a:cxn>
                <a:cxn ang="0">
                  <a:pos x="468" y="0"/>
                </a:cxn>
                <a:cxn ang="0">
                  <a:pos x="426" y="522"/>
                </a:cxn>
                <a:cxn ang="0">
                  <a:pos x="92" y="522"/>
                </a:cxn>
                <a:cxn ang="0">
                  <a:pos x="92" y="74"/>
                </a:cxn>
                <a:cxn ang="0">
                  <a:pos x="426" y="74"/>
                </a:cxn>
                <a:cxn ang="0">
                  <a:pos x="426" y="522"/>
                </a:cxn>
              </a:cxnLst>
              <a:rect l="0" t="0" r="r" b="b"/>
              <a:pathLst>
                <a:path w="519" h="615">
                  <a:moveTo>
                    <a:pt x="46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0" y="0"/>
                    <a:pt x="0" y="15"/>
                    <a:pt x="0" y="43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96"/>
                    <a:pt x="23" y="615"/>
                    <a:pt x="51" y="615"/>
                  </a:cubicBezTo>
                  <a:cubicBezTo>
                    <a:pt x="468" y="615"/>
                    <a:pt x="468" y="615"/>
                    <a:pt x="468" y="615"/>
                  </a:cubicBezTo>
                  <a:cubicBezTo>
                    <a:pt x="496" y="615"/>
                    <a:pt x="519" y="596"/>
                    <a:pt x="519" y="572"/>
                  </a:cubicBezTo>
                  <a:cubicBezTo>
                    <a:pt x="519" y="42"/>
                    <a:pt x="519" y="42"/>
                    <a:pt x="519" y="42"/>
                  </a:cubicBezTo>
                  <a:cubicBezTo>
                    <a:pt x="519" y="19"/>
                    <a:pt x="496" y="0"/>
                    <a:pt x="468" y="0"/>
                  </a:cubicBezTo>
                  <a:close/>
                  <a:moveTo>
                    <a:pt x="426" y="522"/>
                  </a:moveTo>
                  <a:cubicBezTo>
                    <a:pt x="92" y="522"/>
                    <a:pt x="92" y="522"/>
                    <a:pt x="92" y="522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426" y="74"/>
                    <a:pt x="426" y="74"/>
                    <a:pt x="426" y="74"/>
                  </a:cubicBezTo>
                  <a:lnTo>
                    <a:pt x="426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</p:grpSp>
      <p:sp>
        <p:nvSpPr>
          <p:cNvPr id="48" name="Freeform 98"/>
          <p:cNvSpPr>
            <a:spLocks noEditPoints="1"/>
          </p:cNvSpPr>
          <p:nvPr/>
        </p:nvSpPr>
        <p:spPr bwMode="auto">
          <a:xfrm>
            <a:off x="1160870" y="2064445"/>
            <a:ext cx="471487" cy="844551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37" y="101"/>
              </a:cxn>
              <a:cxn ang="0">
                <a:pos x="0" y="622"/>
              </a:cxn>
              <a:cxn ang="0">
                <a:pos x="456" y="674"/>
              </a:cxn>
              <a:cxn ang="0">
                <a:pos x="499" y="51"/>
              </a:cxn>
              <a:cxn ang="0">
                <a:pos x="36" y="58"/>
              </a:cxn>
              <a:cxn ang="0">
                <a:pos x="36" y="3"/>
              </a:cxn>
              <a:cxn ang="0">
                <a:pos x="36" y="58"/>
              </a:cxn>
              <a:cxn ang="0">
                <a:pos x="64" y="131"/>
              </a:cxn>
              <a:cxn ang="0">
                <a:pos x="44" y="535"/>
              </a:cxn>
              <a:cxn ang="0">
                <a:pos x="110" y="131"/>
              </a:cxn>
              <a:cxn ang="0">
                <a:pos x="130" y="535"/>
              </a:cxn>
              <a:cxn ang="0">
                <a:pos x="110" y="131"/>
              </a:cxn>
              <a:cxn ang="0">
                <a:pos x="196" y="131"/>
              </a:cxn>
              <a:cxn ang="0">
                <a:pos x="176" y="535"/>
              </a:cxn>
              <a:cxn ang="0">
                <a:pos x="242" y="131"/>
              </a:cxn>
              <a:cxn ang="0">
                <a:pos x="262" y="535"/>
              </a:cxn>
              <a:cxn ang="0">
                <a:pos x="242" y="131"/>
              </a:cxn>
              <a:cxn ang="0">
                <a:pos x="327" y="131"/>
              </a:cxn>
              <a:cxn ang="0">
                <a:pos x="307" y="535"/>
              </a:cxn>
              <a:cxn ang="0">
                <a:pos x="373" y="131"/>
              </a:cxn>
              <a:cxn ang="0">
                <a:pos x="393" y="535"/>
              </a:cxn>
              <a:cxn ang="0">
                <a:pos x="373" y="131"/>
              </a:cxn>
              <a:cxn ang="0">
                <a:pos x="459" y="131"/>
              </a:cxn>
              <a:cxn ang="0">
                <a:pos x="439" y="535"/>
              </a:cxn>
              <a:cxn ang="0">
                <a:pos x="0" y="555"/>
              </a:cxn>
              <a:cxn ang="0">
                <a:pos x="499" y="535"/>
              </a:cxn>
              <a:cxn ang="0">
                <a:pos x="0" y="555"/>
              </a:cxn>
              <a:cxn ang="0">
                <a:pos x="0" y="601"/>
              </a:cxn>
              <a:cxn ang="0">
                <a:pos x="498" y="621"/>
              </a:cxn>
              <a:cxn ang="0">
                <a:pos x="0" y="621"/>
              </a:cxn>
              <a:cxn ang="0">
                <a:pos x="0" y="111"/>
              </a:cxn>
              <a:cxn ang="0">
                <a:pos x="498" y="131"/>
              </a:cxn>
            </a:cxnLst>
            <a:rect l="0" t="0" r="r" b="b"/>
            <a:pathLst>
              <a:path w="499" h="674">
                <a:moveTo>
                  <a:pt x="456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7" y="9"/>
                  <a:pt x="109" y="19"/>
                  <a:pt x="109" y="30"/>
                </a:cubicBezTo>
                <a:cubicBezTo>
                  <a:pt x="109" y="69"/>
                  <a:pt x="77" y="101"/>
                  <a:pt x="37" y="101"/>
                </a:cubicBezTo>
                <a:cubicBezTo>
                  <a:pt x="24" y="101"/>
                  <a:pt x="11" y="97"/>
                  <a:pt x="0" y="90"/>
                </a:cubicBezTo>
                <a:cubicBezTo>
                  <a:pt x="0" y="622"/>
                  <a:pt x="0" y="622"/>
                  <a:pt x="0" y="622"/>
                </a:cubicBezTo>
                <a:cubicBezTo>
                  <a:pt x="0" y="651"/>
                  <a:pt x="19" y="674"/>
                  <a:pt x="42" y="674"/>
                </a:cubicBezTo>
                <a:cubicBezTo>
                  <a:pt x="456" y="674"/>
                  <a:pt x="456" y="674"/>
                  <a:pt x="456" y="674"/>
                </a:cubicBezTo>
                <a:cubicBezTo>
                  <a:pt x="480" y="674"/>
                  <a:pt x="499" y="651"/>
                  <a:pt x="499" y="622"/>
                </a:cubicBezTo>
                <a:cubicBezTo>
                  <a:pt x="499" y="51"/>
                  <a:pt x="499" y="51"/>
                  <a:pt x="499" y="51"/>
                </a:cubicBezTo>
                <a:cubicBezTo>
                  <a:pt x="499" y="22"/>
                  <a:pt x="480" y="0"/>
                  <a:pt x="456" y="0"/>
                </a:cubicBezTo>
                <a:close/>
                <a:moveTo>
                  <a:pt x="36" y="58"/>
                </a:moveTo>
                <a:cubicBezTo>
                  <a:pt x="51" y="58"/>
                  <a:pt x="63" y="46"/>
                  <a:pt x="63" y="30"/>
                </a:cubicBezTo>
                <a:cubicBezTo>
                  <a:pt x="63" y="15"/>
                  <a:pt x="51" y="3"/>
                  <a:pt x="36" y="3"/>
                </a:cubicBezTo>
                <a:cubicBezTo>
                  <a:pt x="20" y="3"/>
                  <a:pt x="8" y="15"/>
                  <a:pt x="8" y="30"/>
                </a:cubicBezTo>
                <a:cubicBezTo>
                  <a:pt x="8" y="46"/>
                  <a:pt x="20" y="58"/>
                  <a:pt x="36" y="58"/>
                </a:cubicBezTo>
                <a:close/>
                <a:moveTo>
                  <a:pt x="44" y="131"/>
                </a:moveTo>
                <a:cubicBezTo>
                  <a:pt x="64" y="131"/>
                  <a:pt x="64" y="131"/>
                  <a:pt x="64" y="131"/>
                </a:cubicBezTo>
                <a:cubicBezTo>
                  <a:pt x="64" y="535"/>
                  <a:pt x="64" y="535"/>
                  <a:pt x="64" y="535"/>
                </a:cubicBezTo>
                <a:cubicBezTo>
                  <a:pt x="44" y="535"/>
                  <a:pt x="44" y="535"/>
                  <a:pt x="44" y="535"/>
                </a:cubicBezTo>
                <a:lnTo>
                  <a:pt x="44" y="131"/>
                </a:lnTo>
                <a:close/>
                <a:moveTo>
                  <a:pt x="110" y="131"/>
                </a:moveTo>
                <a:cubicBezTo>
                  <a:pt x="130" y="131"/>
                  <a:pt x="130" y="131"/>
                  <a:pt x="130" y="131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10" y="535"/>
                  <a:pt x="110" y="535"/>
                  <a:pt x="110" y="535"/>
                </a:cubicBezTo>
                <a:lnTo>
                  <a:pt x="110" y="131"/>
                </a:lnTo>
                <a:close/>
                <a:moveTo>
                  <a:pt x="176" y="131"/>
                </a:moveTo>
                <a:cubicBezTo>
                  <a:pt x="196" y="131"/>
                  <a:pt x="196" y="131"/>
                  <a:pt x="196" y="131"/>
                </a:cubicBezTo>
                <a:cubicBezTo>
                  <a:pt x="196" y="535"/>
                  <a:pt x="196" y="535"/>
                  <a:pt x="196" y="535"/>
                </a:cubicBezTo>
                <a:cubicBezTo>
                  <a:pt x="176" y="535"/>
                  <a:pt x="176" y="535"/>
                  <a:pt x="176" y="535"/>
                </a:cubicBezTo>
                <a:lnTo>
                  <a:pt x="176" y="131"/>
                </a:lnTo>
                <a:close/>
                <a:moveTo>
                  <a:pt x="242" y="131"/>
                </a:moveTo>
                <a:cubicBezTo>
                  <a:pt x="262" y="131"/>
                  <a:pt x="262" y="131"/>
                  <a:pt x="262" y="131"/>
                </a:cubicBezTo>
                <a:cubicBezTo>
                  <a:pt x="262" y="535"/>
                  <a:pt x="262" y="535"/>
                  <a:pt x="262" y="535"/>
                </a:cubicBezTo>
                <a:cubicBezTo>
                  <a:pt x="242" y="535"/>
                  <a:pt x="242" y="535"/>
                  <a:pt x="242" y="535"/>
                </a:cubicBezTo>
                <a:lnTo>
                  <a:pt x="242" y="131"/>
                </a:lnTo>
                <a:close/>
                <a:moveTo>
                  <a:pt x="307" y="131"/>
                </a:moveTo>
                <a:cubicBezTo>
                  <a:pt x="327" y="131"/>
                  <a:pt x="327" y="131"/>
                  <a:pt x="327" y="131"/>
                </a:cubicBezTo>
                <a:cubicBezTo>
                  <a:pt x="327" y="535"/>
                  <a:pt x="327" y="535"/>
                  <a:pt x="327" y="535"/>
                </a:cubicBezTo>
                <a:cubicBezTo>
                  <a:pt x="307" y="535"/>
                  <a:pt x="307" y="535"/>
                  <a:pt x="307" y="535"/>
                </a:cubicBezTo>
                <a:lnTo>
                  <a:pt x="307" y="131"/>
                </a:lnTo>
                <a:close/>
                <a:moveTo>
                  <a:pt x="373" y="131"/>
                </a:moveTo>
                <a:cubicBezTo>
                  <a:pt x="393" y="131"/>
                  <a:pt x="393" y="131"/>
                  <a:pt x="393" y="131"/>
                </a:cubicBezTo>
                <a:cubicBezTo>
                  <a:pt x="393" y="535"/>
                  <a:pt x="393" y="535"/>
                  <a:pt x="393" y="535"/>
                </a:cubicBezTo>
                <a:cubicBezTo>
                  <a:pt x="373" y="535"/>
                  <a:pt x="373" y="535"/>
                  <a:pt x="373" y="535"/>
                </a:cubicBezTo>
                <a:lnTo>
                  <a:pt x="373" y="131"/>
                </a:lnTo>
                <a:close/>
                <a:moveTo>
                  <a:pt x="439" y="131"/>
                </a:moveTo>
                <a:cubicBezTo>
                  <a:pt x="459" y="131"/>
                  <a:pt x="459" y="131"/>
                  <a:pt x="459" y="131"/>
                </a:cubicBezTo>
                <a:cubicBezTo>
                  <a:pt x="459" y="535"/>
                  <a:pt x="459" y="535"/>
                  <a:pt x="459" y="535"/>
                </a:cubicBezTo>
                <a:cubicBezTo>
                  <a:pt x="439" y="535"/>
                  <a:pt x="439" y="535"/>
                  <a:pt x="439" y="535"/>
                </a:cubicBezTo>
                <a:lnTo>
                  <a:pt x="439" y="131"/>
                </a:lnTo>
                <a:close/>
                <a:moveTo>
                  <a:pt x="0" y="555"/>
                </a:moveTo>
                <a:cubicBezTo>
                  <a:pt x="0" y="535"/>
                  <a:pt x="0" y="535"/>
                  <a:pt x="0" y="535"/>
                </a:cubicBezTo>
                <a:cubicBezTo>
                  <a:pt x="499" y="535"/>
                  <a:pt x="499" y="535"/>
                  <a:pt x="499" y="535"/>
                </a:cubicBezTo>
                <a:cubicBezTo>
                  <a:pt x="499" y="555"/>
                  <a:pt x="499" y="555"/>
                  <a:pt x="499" y="555"/>
                </a:cubicBezTo>
                <a:cubicBezTo>
                  <a:pt x="0" y="555"/>
                  <a:pt x="0" y="555"/>
                  <a:pt x="0" y="555"/>
                </a:cubicBezTo>
                <a:close/>
                <a:moveTo>
                  <a:pt x="0" y="621"/>
                </a:moveTo>
                <a:cubicBezTo>
                  <a:pt x="0" y="601"/>
                  <a:pt x="0" y="601"/>
                  <a:pt x="0" y="601"/>
                </a:cubicBezTo>
                <a:cubicBezTo>
                  <a:pt x="498" y="601"/>
                  <a:pt x="498" y="601"/>
                  <a:pt x="498" y="601"/>
                </a:cubicBezTo>
                <a:cubicBezTo>
                  <a:pt x="498" y="621"/>
                  <a:pt x="498" y="621"/>
                  <a:pt x="498" y="621"/>
                </a:cubicBezTo>
                <a:cubicBezTo>
                  <a:pt x="1" y="621"/>
                  <a:pt x="1" y="621"/>
                  <a:pt x="1" y="621"/>
                </a:cubicBezTo>
                <a:lnTo>
                  <a:pt x="0" y="621"/>
                </a:lnTo>
                <a:close/>
                <a:moveTo>
                  <a:pt x="0" y="131"/>
                </a:moveTo>
                <a:cubicBezTo>
                  <a:pt x="0" y="111"/>
                  <a:pt x="0" y="111"/>
                  <a:pt x="0" y="111"/>
                </a:cubicBezTo>
                <a:cubicBezTo>
                  <a:pt x="498" y="111"/>
                  <a:pt x="498" y="111"/>
                  <a:pt x="498" y="111"/>
                </a:cubicBezTo>
                <a:cubicBezTo>
                  <a:pt x="498" y="131"/>
                  <a:pt x="498" y="131"/>
                  <a:pt x="498" y="131"/>
                </a:cubicBezTo>
                <a:cubicBezTo>
                  <a:pt x="0" y="131"/>
                  <a:pt x="0" y="131"/>
                  <a:pt x="0" y="1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9" name="Freeform 86"/>
          <p:cNvSpPr>
            <a:spLocks noEditPoints="1"/>
          </p:cNvSpPr>
          <p:nvPr/>
        </p:nvSpPr>
        <p:spPr bwMode="auto">
          <a:xfrm>
            <a:off x="903668" y="1545139"/>
            <a:ext cx="287338" cy="660400"/>
          </a:xfrm>
          <a:custGeom>
            <a:avLst/>
            <a:gdLst>
              <a:gd name="T0" fmla="*/ 233816284 w 303"/>
              <a:gd name="T1" fmla="*/ 0 h 526"/>
              <a:gd name="T2" fmla="*/ 92627142 w 303"/>
              <a:gd name="T3" fmla="*/ 0 h 526"/>
              <a:gd name="T4" fmla="*/ 98922023 w 303"/>
              <a:gd name="T5" fmla="*/ 26600242 h 526"/>
              <a:gd name="T6" fmla="*/ 34173309 w 303"/>
              <a:gd name="T7" fmla="*/ 90441202 h 526"/>
              <a:gd name="T8" fmla="*/ 0 w 303"/>
              <a:gd name="T9" fmla="*/ 80687752 h 526"/>
              <a:gd name="T10" fmla="*/ 0 w 303"/>
              <a:gd name="T11" fmla="*/ 421171592 h 526"/>
              <a:gd name="T12" fmla="*/ 38669246 w 303"/>
              <a:gd name="T13" fmla="*/ 466391707 h 526"/>
              <a:gd name="T14" fmla="*/ 233816284 w 303"/>
              <a:gd name="T15" fmla="*/ 466391707 h 526"/>
              <a:gd name="T16" fmla="*/ 272485574 w 303"/>
              <a:gd name="T17" fmla="*/ 421171592 h 526"/>
              <a:gd name="T18" fmla="*/ 272485574 w 303"/>
              <a:gd name="T19" fmla="*/ 45220130 h 526"/>
              <a:gd name="T20" fmla="*/ 233816284 w 303"/>
              <a:gd name="T21" fmla="*/ 0 h 526"/>
              <a:gd name="T22" fmla="*/ 32374365 w 303"/>
              <a:gd name="T23" fmla="*/ 51427385 h 526"/>
              <a:gd name="T24" fmla="*/ 57554836 w 303"/>
              <a:gd name="T25" fmla="*/ 27487261 h 526"/>
              <a:gd name="T26" fmla="*/ 32374365 w 303"/>
              <a:gd name="T27" fmla="*/ 2660119 h 526"/>
              <a:gd name="T28" fmla="*/ 8093828 w 303"/>
              <a:gd name="T29" fmla="*/ 27487261 h 526"/>
              <a:gd name="T30" fmla="*/ 32374365 w 303"/>
              <a:gd name="T31" fmla="*/ 51427385 h 526"/>
              <a:gd name="T32" fmla="*/ 214031696 w 303"/>
              <a:gd name="T33" fmla="*/ 327183281 h 526"/>
              <a:gd name="T34" fmla="*/ 59352832 w 303"/>
              <a:gd name="T35" fmla="*/ 327183281 h 526"/>
              <a:gd name="T36" fmla="*/ 59352832 w 303"/>
              <a:gd name="T37" fmla="*/ 99307633 h 526"/>
              <a:gd name="T38" fmla="*/ 214031696 w 303"/>
              <a:gd name="T39" fmla="*/ 99307633 h 526"/>
              <a:gd name="T40" fmla="*/ 214031696 w 303"/>
              <a:gd name="T41" fmla="*/ 327183281 h 526"/>
              <a:gd name="T42" fmla="*/ 164570699 w 303"/>
              <a:gd name="T43" fmla="*/ 383930887 h 526"/>
              <a:gd name="T44" fmla="*/ 139390227 w 303"/>
              <a:gd name="T45" fmla="*/ 408758023 h 526"/>
              <a:gd name="T46" fmla="*/ 115109672 w 303"/>
              <a:gd name="T47" fmla="*/ 383930887 h 526"/>
              <a:gd name="T48" fmla="*/ 139390227 w 303"/>
              <a:gd name="T49" fmla="*/ 359103751 h 526"/>
              <a:gd name="T50" fmla="*/ 164570699 w 303"/>
              <a:gd name="T51" fmla="*/ 383930887 h 52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03"/>
              <a:gd name="T79" fmla="*/ 0 h 526"/>
              <a:gd name="T80" fmla="*/ 303 w 303"/>
              <a:gd name="T81" fmla="*/ 526 h 52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03" h="526">
                <a:moveTo>
                  <a:pt x="260" y="0"/>
                </a:moveTo>
                <a:cubicBezTo>
                  <a:pt x="103" y="0"/>
                  <a:pt x="103" y="0"/>
                  <a:pt x="103" y="0"/>
                </a:cubicBezTo>
                <a:cubicBezTo>
                  <a:pt x="107" y="9"/>
                  <a:pt x="110" y="19"/>
                  <a:pt x="110" y="30"/>
                </a:cubicBezTo>
                <a:cubicBezTo>
                  <a:pt x="110" y="70"/>
                  <a:pt x="78" y="102"/>
                  <a:pt x="38" y="102"/>
                </a:cubicBezTo>
                <a:cubicBezTo>
                  <a:pt x="24" y="102"/>
                  <a:pt x="11" y="98"/>
                  <a:pt x="0" y="91"/>
                </a:cubicBezTo>
                <a:cubicBezTo>
                  <a:pt x="0" y="475"/>
                  <a:pt x="0" y="475"/>
                  <a:pt x="0" y="475"/>
                </a:cubicBezTo>
                <a:cubicBezTo>
                  <a:pt x="0" y="503"/>
                  <a:pt x="19" y="526"/>
                  <a:pt x="43" y="526"/>
                </a:cubicBezTo>
                <a:cubicBezTo>
                  <a:pt x="260" y="526"/>
                  <a:pt x="260" y="526"/>
                  <a:pt x="260" y="526"/>
                </a:cubicBezTo>
                <a:cubicBezTo>
                  <a:pt x="284" y="526"/>
                  <a:pt x="303" y="503"/>
                  <a:pt x="303" y="475"/>
                </a:cubicBezTo>
                <a:cubicBezTo>
                  <a:pt x="303" y="51"/>
                  <a:pt x="303" y="51"/>
                  <a:pt x="303" y="51"/>
                </a:cubicBezTo>
                <a:cubicBezTo>
                  <a:pt x="303" y="23"/>
                  <a:pt x="284" y="0"/>
                  <a:pt x="260" y="0"/>
                </a:cubicBezTo>
                <a:close/>
                <a:moveTo>
                  <a:pt x="36" y="58"/>
                </a:moveTo>
                <a:cubicBezTo>
                  <a:pt x="51" y="58"/>
                  <a:pt x="64" y="46"/>
                  <a:pt x="64" y="31"/>
                </a:cubicBezTo>
                <a:cubicBezTo>
                  <a:pt x="64" y="16"/>
                  <a:pt x="51" y="3"/>
                  <a:pt x="36" y="3"/>
                </a:cubicBezTo>
                <a:cubicBezTo>
                  <a:pt x="21" y="3"/>
                  <a:pt x="9" y="16"/>
                  <a:pt x="9" y="31"/>
                </a:cubicBezTo>
                <a:cubicBezTo>
                  <a:pt x="9" y="46"/>
                  <a:pt x="21" y="58"/>
                  <a:pt x="36" y="58"/>
                </a:cubicBezTo>
                <a:close/>
                <a:moveTo>
                  <a:pt x="238" y="369"/>
                </a:moveTo>
                <a:cubicBezTo>
                  <a:pt x="66" y="369"/>
                  <a:pt x="66" y="369"/>
                  <a:pt x="66" y="369"/>
                </a:cubicBezTo>
                <a:cubicBezTo>
                  <a:pt x="66" y="112"/>
                  <a:pt x="66" y="112"/>
                  <a:pt x="66" y="112"/>
                </a:cubicBezTo>
                <a:cubicBezTo>
                  <a:pt x="238" y="112"/>
                  <a:pt x="238" y="112"/>
                  <a:pt x="238" y="112"/>
                </a:cubicBezTo>
                <a:lnTo>
                  <a:pt x="238" y="369"/>
                </a:lnTo>
                <a:close/>
                <a:moveTo>
                  <a:pt x="183" y="433"/>
                </a:moveTo>
                <a:cubicBezTo>
                  <a:pt x="183" y="448"/>
                  <a:pt x="171" y="461"/>
                  <a:pt x="155" y="461"/>
                </a:cubicBezTo>
                <a:cubicBezTo>
                  <a:pt x="140" y="461"/>
                  <a:pt x="128" y="448"/>
                  <a:pt x="128" y="433"/>
                </a:cubicBezTo>
                <a:cubicBezTo>
                  <a:pt x="128" y="418"/>
                  <a:pt x="140" y="405"/>
                  <a:pt x="155" y="405"/>
                </a:cubicBezTo>
                <a:cubicBezTo>
                  <a:pt x="171" y="405"/>
                  <a:pt x="183" y="418"/>
                  <a:pt x="183" y="43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41"/>
          <p:cNvGrpSpPr/>
          <p:nvPr/>
        </p:nvGrpSpPr>
        <p:grpSpPr>
          <a:xfrm>
            <a:off x="3429000" y="2971800"/>
            <a:ext cx="2744659" cy="3413343"/>
            <a:chOff x="230189" y="2640605"/>
            <a:chExt cx="2744659" cy="2560008"/>
          </a:xfrm>
        </p:grpSpPr>
        <p:sp>
          <p:nvSpPr>
            <p:cNvPr id="36" name="Text Placeholder 16"/>
            <p:cNvSpPr txBox="1">
              <a:spLocks/>
            </p:cNvSpPr>
            <p:nvPr/>
          </p:nvSpPr>
          <p:spPr bwMode="auto">
            <a:xfrm>
              <a:off x="972727" y="2640605"/>
              <a:ext cx="1411911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549F"/>
                </a:buClr>
                <a:buFont typeface="Arial" charset="0"/>
                <a:buNone/>
                <a:defRPr/>
              </a:pPr>
              <a:r>
                <a:rPr lang="en-US" b="1" dirty="0" smtClean="0">
                  <a:solidFill>
                    <a:srgbClr val="92D050"/>
                  </a:solidFill>
                  <a:latin typeface="Tahoma"/>
                  <a:cs typeface="Arial" pitchFamily="34" charset="0"/>
                </a:rPr>
                <a:t>COMPLETE</a:t>
              </a:r>
            </a:p>
          </p:txBody>
        </p:sp>
        <p:sp>
          <p:nvSpPr>
            <p:cNvPr id="37" name="Text Placeholder 16"/>
            <p:cNvSpPr txBox="1">
              <a:spLocks/>
            </p:cNvSpPr>
            <p:nvPr/>
          </p:nvSpPr>
          <p:spPr bwMode="auto">
            <a:xfrm>
              <a:off x="230189" y="2869205"/>
              <a:ext cx="2744659" cy="233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SafeNAC solution across the campus  has provided security for BYOD (with User Profiles)</a:t>
              </a:r>
            </a:p>
            <a:p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Student have AD accounts with the completion of the LDAP/ISW/AD project.  </a:t>
              </a:r>
            </a:p>
            <a:p>
              <a:endParaRPr lang="en-US" sz="14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We then leverage AD to for authentication and role-based access using the SafeNAC solution, firewalls and VPN computer LAB access, firewall secure access, VPN and printing .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54"/>
          <p:cNvSpPr>
            <a:spLocks noChangeArrowheads="1"/>
          </p:cNvSpPr>
          <p:nvPr/>
        </p:nvSpPr>
        <p:spPr bwMode="auto">
          <a:xfrm flipH="1">
            <a:off x="311150" y="1319213"/>
            <a:ext cx="1774825" cy="16668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Interactive</a:t>
            </a:r>
          </a:p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Campus</a:t>
            </a:r>
          </a:p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Signage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Single Corner Rectangle 55"/>
          <p:cNvSpPr>
            <a:spLocks noChangeArrowheads="1"/>
          </p:cNvSpPr>
          <p:nvPr/>
        </p:nvSpPr>
        <p:spPr bwMode="auto">
          <a:xfrm>
            <a:off x="2049463" y="1319213"/>
            <a:ext cx="6696075" cy="1666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201168" anchor="ctr"/>
          <a:lstStyle/>
          <a:p>
            <a:pPr marL="109538" indent="-109538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Part of the Welcome Center project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 interactive information experience across the campus, using Digital displays and “BYOD” device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Alerts / Notification / Contextual information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Queue Management (Admissions, Interviews , Visitor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center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etc)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Video Concierge &amp; Real Time communications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Kiosk, Way Finding and many other tools</a:t>
            </a:r>
          </a:p>
          <a:p>
            <a:pPr marL="109538" indent="-109538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65556"/>
          <a:stretch>
            <a:fillRect/>
          </a:stretch>
        </p:blipFill>
        <p:spPr bwMode="auto">
          <a:xfrm>
            <a:off x="0" y="36576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14872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1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/>
          </p:cNvSpPr>
          <p:nvPr/>
        </p:nvSpPr>
        <p:spPr bwMode="auto">
          <a:xfrm>
            <a:off x="2132013" y="838200"/>
            <a:ext cx="67833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Where we are heading …</a:t>
            </a:r>
            <a:endParaRPr lang="en-US" sz="2800" dirty="0">
              <a:solidFill>
                <a:srgbClr val="404040"/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41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vision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built on a foundation of understanding, communication and innovation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Commitment to collaborate on a Duquesne University Center for Connected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             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Continue the Conversation</a:t>
            </a:r>
            <a:endParaRPr lang="en-US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33800" y="5943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experience.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8" descr="internet.png"/>
          <p:cNvPicPr>
            <a:picLocks noChangeAspect="1"/>
          </p:cNvPicPr>
          <p:nvPr/>
        </p:nvPicPr>
        <p:blipFill>
          <a:blip r:embed="rId4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5344853" y="3276600"/>
            <a:ext cx="33419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rightRoom" dir="t"/>
          </a:scene3d>
          <a:sp3d extrusionH="76200" contourW="12700" prstMaterial="translucentPowder">
            <a:extrusionClr>
              <a:schemeClr val="bg1"/>
            </a:extrusionClr>
            <a:contourClr>
              <a:schemeClr val="bg1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TextBox 33"/>
          <p:cNvSpPr txBox="1">
            <a:spLocks noChangeArrowheads="1"/>
          </p:cNvSpPr>
          <p:nvPr/>
        </p:nvSpPr>
        <p:spPr bwMode="auto">
          <a:xfrm>
            <a:off x="476250" y="1820863"/>
            <a:ext cx="3206750" cy="1243012"/>
          </a:xfrm>
          <a:prstGeom prst="rect">
            <a:avLst/>
          </a:prstGeom>
          <a:solidFill>
            <a:schemeClr val="bg1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000" b="1">
                <a:solidFill>
                  <a:srgbClr val="7A5E9A"/>
                </a:solidFill>
                <a:latin typeface="Arial" pitchFamily="34" charset="0"/>
                <a:cs typeface="Arial" pitchFamily="34" charset="0"/>
              </a:rPr>
              <a:t>Unified Access</a:t>
            </a:r>
            <a:endParaRPr lang="en-US" sz="2000" b="1">
              <a:solidFill>
                <a:srgbClr val="7A5E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 idx="4294967295"/>
          </p:nvPr>
        </p:nvSpPr>
        <p:spPr>
          <a:xfrm>
            <a:off x="381000" y="241300"/>
            <a:ext cx="8483600" cy="1143000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  <a:spcBef>
                <a:spcPts val="600"/>
              </a:spcBef>
            </a:pPr>
            <a:r>
              <a:rPr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Alcatel Lucent</a:t>
            </a:r>
            <a:r>
              <a:rPr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 Educause Demos</a:t>
            </a:r>
            <a:br>
              <a:rPr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sz="1800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Come experience the Universal University Campus</a:t>
            </a:r>
            <a:endParaRPr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3638" y="1820863"/>
            <a:ext cx="4954587" cy="590550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Seamless BYOD over Wired and Wireless</a:t>
            </a:r>
          </a:p>
          <a:p>
            <a:pPr>
              <a:buFont typeface="Arial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definition of the Bring your own “Campus”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68313" y="1125538"/>
            <a:ext cx="3213100" cy="590550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681413" y="1125538"/>
            <a:ext cx="4967287" cy="590550"/>
          </a:xfrm>
          <a:prstGeom prst="rect">
            <a:avLst/>
          </a:prstGeom>
          <a:solidFill>
            <a:schemeClr val="bg1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7" name="Picture 4" descr="EMEA-SKO"/>
          <p:cNvPicPr>
            <a:picLocks noChangeAspect="1" noChangeArrowheads="1"/>
          </p:cNvPicPr>
          <p:nvPr/>
        </p:nvPicPr>
        <p:blipFill>
          <a:blip r:embed="rId3" cstate="print"/>
          <a:srcRect l="28206" t="41782" b="9888"/>
          <a:stretch>
            <a:fillRect/>
          </a:stretch>
        </p:blipFill>
        <p:spPr bwMode="auto">
          <a:xfrm>
            <a:off x="5299075" y="1193800"/>
            <a:ext cx="1651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34"/>
          <p:cNvSpPr txBox="1">
            <a:spLocks noChangeArrowheads="1"/>
          </p:cNvSpPr>
          <p:nvPr/>
        </p:nvSpPr>
        <p:spPr bwMode="auto">
          <a:xfrm>
            <a:off x="3690938" y="2473325"/>
            <a:ext cx="4967287" cy="590550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user policies &amp; profiles</a:t>
            </a:r>
          </a:p>
          <a:p>
            <a:pPr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Broad portfolio of products across Wired &amp; Wireless</a:t>
            </a:r>
          </a:p>
          <a:p>
            <a:pPr>
              <a:buFont typeface="Arial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3" name="TextBox 36"/>
          <p:cNvSpPr txBox="1">
            <a:spLocks noChangeArrowheads="1"/>
          </p:cNvSpPr>
          <p:nvPr/>
        </p:nvSpPr>
        <p:spPr bwMode="auto">
          <a:xfrm>
            <a:off x="476250" y="3768725"/>
            <a:ext cx="3206750" cy="1250950"/>
          </a:xfrm>
          <a:prstGeom prst="rect">
            <a:avLst/>
          </a:prstGeom>
          <a:solidFill>
            <a:schemeClr val="bg1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7A5E9A"/>
                </a:solidFill>
                <a:latin typeface="Arial" pitchFamily="34" charset="0"/>
                <a:cs typeface="Arial" pitchFamily="34" charset="0"/>
              </a:rPr>
              <a:t>Safe Campus</a:t>
            </a:r>
          </a:p>
        </p:txBody>
      </p:sp>
      <p:sp>
        <p:nvSpPr>
          <p:cNvPr id="57354" name="TextBox 37"/>
          <p:cNvSpPr txBox="1">
            <a:spLocks noChangeArrowheads="1"/>
          </p:cNvSpPr>
          <p:nvPr/>
        </p:nvSpPr>
        <p:spPr bwMode="auto">
          <a:xfrm>
            <a:off x="3690938" y="3768725"/>
            <a:ext cx="4967287" cy="592138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Emergency Notification and Alerts across the Interactive campus (Digital Displays &amp; “Your” device)</a:t>
            </a:r>
          </a:p>
        </p:txBody>
      </p:sp>
      <p:sp>
        <p:nvSpPr>
          <p:cNvPr id="57356" name="TextBox 40"/>
          <p:cNvSpPr txBox="1">
            <a:spLocks noChangeArrowheads="1"/>
          </p:cNvSpPr>
          <p:nvPr/>
        </p:nvSpPr>
        <p:spPr bwMode="auto">
          <a:xfrm>
            <a:off x="3690938" y="4427538"/>
            <a:ext cx="4967287" cy="592137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Leading-edge IP Video Surveillance (with A+)</a:t>
            </a:r>
          </a:p>
        </p:txBody>
      </p:sp>
      <p:sp>
        <p:nvSpPr>
          <p:cNvPr id="57357" name="TextBox 42"/>
          <p:cNvSpPr txBox="1">
            <a:spLocks noChangeArrowheads="1"/>
          </p:cNvSpPr>
          <p:nvPr/>
        </p:nvSpPr>
        <p:spPr bwMode="auto">
          <a:xfrm>
            <a:off x="476250" y="5078413"/>
            <a:ext cx="3206750" cy="1257300"/>
          </a:xfrm>
          <a:prstGeom prst="rect">
            <a:avLst/>
          </a:prstGeom>
          <a:solidFill>
            <a:schemeClr val="bg1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rgbClr val="7A5E9A"/>
                </a:solidFill>
                <a:latin typeface="Arial" pitchFamily="34" charset="0"/>
                <a:cs typeface="Arial" pitchFamily="34" charset="0"/>
              </a:rPr>
              <a:t>The Visual Campus</a:t>
            </a:r>
          </a:p>
        </p:txBody>
      </p:sp>
      <p:sp>
        <p:nvSpPr>
          <p:cNvPr id="57358" name="TextBox 43"/>
          <p:cNvSpPr txBox="1">
            <a:spLocks noChangeArrowheads="1"/>
          </p:cNvSpPr>
          <p:nvPr/>
        </p:nvSpPr>
        <p:spPr bwMode="auto">
          <a:xfrm>
            <a:off x="3690938" y="5078413"/>
            <a:ext cx="4967287" cy="590550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Integrating Video into Campus life (OpenTouch Video Store)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60" name="TextBox 46"/>
          <p:cNvSpPr txBox="1">
            <a:spLocks noChangeArrowheads="1"/>
          </p:cNvSpPr>
          <p:nvPr/>
        </p:nvSpPr>
        <p:spPr bwMode="auto">
          <a:xfrm>
            <a:off x="3690938" y="5745163"/>
            <a:ext cx="4967287" cy="590550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GB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Visual Collaboration for Teachers and Students</a:t>
            </a:r>
            <a:endParaRPr 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76250" y="3106738"/>
            <a:ext cx="3206750" cy="592137"/>
          </a:xfrm>
          <a:prstGeom prst="rect">
            <a:avLst/>
          </a:prstGeom>
          <a:solidFill>
            <a:schemeClr val="bg1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rgbClr val="7A5E9A"/>
                </a:solidFill>
                <a:latin typeface="Arial" pitchFamily="34" charset="0"/>
                <a:cs typeface="Arial" pitchFamily="34" charset="0"/>
              </a:rPr>
              <a:t>Interactive Digital Signage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3690938" y="3106738"/>
            <a:ext cx="4967287" cy="592137"/>
          </a:xfrm>
          <a:prstGeom prst="rect">
            <a:avLst/>
          </a:prstGeom>
          <a:solidFill>
            <a:srgbClr val="7A5E9A"/>
          </a:solidFill>
          <a:ln w="28575">
            <a:solidFill>
              <a:srgbClr val="7A5E9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interactive information experience across the campus, using Digital displays and “your” device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12" grpId="0" animBg="1"/>
      <p:bldP spid="57352" grpId="0" animBg="1"/>
      <p:bldP spid="57353" grpId="0" animBg="1"/>
      <p:bldP spid="57354" grpId="0" animBg="1"/>
      <p:bldP spid="57356" grpId="0" animBg="1"/>
      <p:bldP spid="57357" grpId="0" animBg="1"/>
      <p:bldP spid="57358" grpId="0" animBg="1"/>
      <p:bldP spid="57360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/>
          </p:cNvSpPr>
          <p:nvPr/>
        </p:nvSpPr>
        <p:spPr bwMode="auto">
          <a:xfrm>
            <a:off x="2132013" y="838200"/>
            <a:ext cx="67833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...Continue the conversation</a:t>
            </a:r>
            <a:endParaRPr lang="en-US" sz="2800" dirty="0">
              <a:solidFill>
                <a:srgbClr val="404040"/>
              </a:solidFill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41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72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Sheryl Reinhard</a:t>
            </a: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 of IT Infrastructure</a:t>
            </a: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Duquesne University</a:t>
            </a: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reinhard@duq.edu</a:t>
            </a:r>
            <a:endParaRPr lang="en-GB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Neal Tilley</a:t>
            </a:r>
          </a:p>
          <a:p>
            <a:pPr>
              <a:buNone/>
            </a:pPr>
            <a:r>
              <a:rPr lang="en-GB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</a:t>
            </a:r>
            <a:r>
              <a:rPr lang="en-GB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Director, </a:t>
            </a: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Development , Education Markets </a:t>
            </a: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Alcatel –Lucent Enterprise</a:t>
            </a: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Neal.tilley@alcatel-lucent.com</a:t>
            </a:r>
            <a:endParaRPr lang="en-GB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+14079923864</a:t>
            </a:r>
          </a:p>
          <a:p>
            <a:pPr>
              <a:buNone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33800" y="5943600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experience.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8" descr="internet.png"/>
          <p:cNvPicPr>
            <a:picLocks noChangeAspect="1"/>
          </p:cNvPicPr>
          <p:nvPr/>
        </p:nvPicPr>
        <p:blipFill>
          <a:blip r:embed="rId6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5725853" y="3276600"/>
            <a:ext cx="33419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rightRoom" dir="t"/>
          </a:scene3d>
          <a:sp3d extrusionH="76200" contourW="12700" prstMaterial="translucentPowder">
            <a:extrusionClr>
              <a:schemeClr val="bg1"/>
            </a:extrusionClr>
            <a:contourClr>
              <a:schemeClr val="bg1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66800"/>
            <a:ext cx="6553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Duquesne was founded on Oct. 1, 1878 as a Catholic College by the Congregation of the Holy Spirit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50 Acre Campus, 7 residence halls,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45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buildings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Enrollment: 10,011 students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5,751 undergraduate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3,620 graduate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6,40 law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3,500 students live on campus,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85% of freshmen and sophomores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14:1 Student-to-Faculty ratio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480 full-time and 511 part-time faculty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10 schools of study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 Rounded MT Bold" pitchFamily="34" charset="0"/>
              </a:rPr>
              <a:t>                                            </a:t>
            </a:r>
            <a:endParaRPr lang="en-US" sz="1400" dirty="0">
              <a:latin typeface="Arial Rounded MT Bol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0459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72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3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Duquesne University mission is to serve God by serving students</a:t>
            </a:r>
          </a:p>
          <a:p>
            <a:endParaRPr lang="en-US" dirty="0" smtClean="0"/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Academic community dedicated to excellence in education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Spiritan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Identity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Open to Diversity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Service to the Church, the nation and the world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Core Values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Ethics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Service to the community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Environmental Stewardship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6" name="Picture 6" descr="Holy Gh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048000" cy="26690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softEdge rad="6223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29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3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Top 10 IT issues in Higher Education, Educause 2013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7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Leverage the Wireless and Device explosion across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Improve the student outcomes through leverage of Technology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 a University wide cloud strategy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 a Organisational model that accommodates the changing environment, and facilitates openness &amp; agility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Support information security that aligns with infrastructural openness needed by BYOD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Build a strategic funding model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 a sustainable online learning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Support BYOD and Consumerization universally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Transform the business practices with 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Increase use of Analytics to support critical outcomes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Educa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14400"/>
            <a:ext cx="2143125" cy="542926"/>
          </a:xfrm>
          <a:prstGeom prst="rect">
            <a:avLst/>
          </a:prstGeom>
          <a:noFill/>
        </p:spPr>
      </p:pic>
      <p:pic>
        <p:nvPicPr>
          <p:cNvPr id="6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29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 smtClean="0">
                <a:latin typeface="Arial" pitchFamily="34" charset="0"/>
                <a:cs typeface="Arial" pitchFamily="34" charset="0"/>
              </a:rPr>
              <a:t>Our Challenges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Funding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Our Students are living a connected life when they arrive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BYOD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Smartphones, tablets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Students demand that services such as Facebook, text, YouTube, etc.  are always available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Mobility  and Access                  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Services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Self-service and Automation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Guest Access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Security</a:t>
            </a:r>
          </a:p>
        </p:txBody>
      </p:sp>
      <p:pic>
        <p:nvPicPr>
          <p:cNvPr id="6" name="Picture 5" descr="165575235.png"/>
          <p:cNvPicPr>
            <a:picLocks noChangeAspect="1"/>
          </p:cNvPicPr>
          <p:nvPr/>
        </p:nvPicPr>
        <p:blipFill>
          <a:blip r:embed="rId3" cstate="print"/>
          <a:srcRect t="756"/>
          <a:stretch>
            <a:fillRect/>
          </a:stretch>
        </p:blipFill>
        <p:spPr>
          <a:xfrm>
            <a:off x="5638800" y="3570617"/>
            <a:ext cx="3295650" cy="3134983"/>
          </a:xfrm>
          <a:prstGeom prst="rect">
            <a:avLst/>
          </a:prstGeom>
        </p:spPr>
      </p:pic>
      <p:pic>
        <p:nvPicPr>
          <p:cNvPr id="7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Data Center Limitations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Limitations of  existing infrastructure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facilitate the use of voice, video and data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Need for better control, visibility and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security for both managed and non-managed endpoints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guest access and role-based access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Communication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Collaboration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Centrex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Video Conferencing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Email/Calendar/Productivity Tools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Other Universities/Researchers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Social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Media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Cloud/Hosted Services/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SaaS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Distance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Education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eLearning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Our Challenges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7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54"/>
          <p:cNvSpPr>
            <a:spLocks noChangeArrowheads="1"/>
          </p:cNvSpPr>
          <p:nvPr/>
        </p:nvSpPr>
        <p:spPr bwMode="auto">
          <a:xfrm flipH="1">
            <a:off x="311150" y="1319213"/>
            <a:ext cx="1774825" cy="16668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FROM WIRED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 Single Corner Rectangle 55"/>
          <p:cNvSpPr>
            <a:spLocks noChangeArrowheads="1"/>
          </p:cNvSpPr>
          <p:nvPr/>
        </p:nvSpPr>
        <p:spPr bwMode="auto">
          <a:xfrm>
            <a:off x="2143125" y="1319213"/>
            <a:ext cx="6696075" cy="1666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109728" anchor="ctr"/>
          <a:lstStyle/>
          <a:p>
            <a:pPr marL="109538" indent="-1095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ea typeface="ＭＳ Ｐゴシック" charset="0"/>
                <a:cs typeface="Arial" pitchFamily="34" charset="0"/>
              </a:rPr>
              <a:t>Ability to access Campus Life </a:t>
            </a:r>
            <a:r>
              <a:rPr lang="en-US" sz="16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with</a:t>
            </a:r>
            <a:r>
              <a:rPr lang="en-US" sz="1600" b="1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ea typeface="ＭＳ Ｐゴシック" charset="0"/>
                <a:cs typeface="Arial" pitchFamily="34" charset="0"/>
              </a:rPr>
              <a:t>multiple devices</a:t>
            </a:r>
          </a:p>
          <a:p>
            <a:pPr marL="109538" indent="-1095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ea typeface="ＭＳ Ｐゴシック" charset="0"/>
                <a:cs typeface="Arial" pitchFamily="34" charset="0"/>
              </a:rPr>
              <a:t>Quick and simple deployment of new approved </a:t>
            </a:r>
            <a:r>
              <a:rPr lang="en-US" sz="1600" b="1" dirty="0">
                <a:latin typeface="Arial" pitchFamily="34" charset="0"/>
                <a:ea typeface="ＭＳ Ｐゴシック" charset="0"/>
                <a:cs typeface="Arial" pitchFamily="34" charset="0"/>
              </a:rPr>
              <a:t>applications </a:t>
            </a:r>
          </a:p>
          <a:p>
            <a:pPr marL="109538" indent="-1095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latin typeface="Arial" pitchFamily="34" charset="0"/>
                <a:ea typeface="ＭＳ Ｐゴシック" charset="0"/>
                <a:cs typeface="Arial" pitchFamily="34" charset="0"/>
              </a:rPr>
              <a:t>Quality delivery </a:t>
            </a:r>
            <a:r>
              <a:rPr lang="en-US" sz="1600" dirty="0">
                <a:latin typeface="Arial" pitchFamily="34" charset="0"/>
                <a:ea typeface="ＭＳ Ｐゴシック" charset="0"/>
                <a:cs typeface="Arial" pitchFamily="34" charset="0"/>
              </a:rPr>
              <a:t>of applications which are </a:t>
            </a:r>
            <a:r>
              <a:rPr lang="en-US" sz="1600" b="1" dirty="0">
                <a:latin typeface="Arial" pitchFamily="34" charset="0"/>
                <a:ea typeface="ＭＳ Ｐゴシック" charset="0"/>
                <a:cs typeface="Arial" pitchFamily="34" charset="0"/>
              </a:rPr>
              <a:t>multimedia </a:t>
            </a:r>
            <a:r>
              <a:rPr lang="en-US" sz="1600" dirty="0">
                <a:latin typeface="Arial" pitchFamily="34" charset="0"/>
                <a:ea typeface="ＭＳ Ｐゴシック" charset="0"/>
                <a:cs typeface="Arial" pitchFamily="34" charset="0"/>
              </a:rPr>
              <a:t>content reach (ex. Video, Collaboration)</a:t>
            </a:r>
          </a:p>
          <a:p>
            <a:pPr marL="109538" indent="-109538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ea typeface="ＭＳ Ｐゴシック" charset="0"/>
                <a:cs typeface="Arial" pitchFamily="34" charset="0"/>
              </a:rPr>
              <a:t>Ability to </a:t>
            </a:r>
            <a:r>
              <a:rPr lang="en-US" sz="1600" b="1" dirty="0">
                <a:latin typeface="Arial" pitchFamily="34" charset="0"/>
                <a:ea typeface="ＭＳ Ｐゴシック" charset="0"/>
                <a:cs typeface="Arial" pitchFamily="34" charset="0"/>
              </a:rPr>
              <a:t>Teach/Study anywhere </a:t>
            </a:r>
            <a:r>
              <a:rPr lang="en-US" sz="1600" dirty="0">
                <a:latin typeface="Arial" pitchFamily="34" charset="0"/>
                <a:ea typeface="ＭＳ Ｐゴシック" charset="0"/>
                <a:cs typeface="Arial" pitchFamily="34" charset="0"/>
              </a:rPr>
              <a:t>and be always connected (mobility)</a:t>
            </a:r>
          </a:p>
        </p:txBody>
      </p:sp>
      <p:grpSp>
        <p:nvGrpSpPr>
          <p:cNvPr id="19" name="Group 62"/>
          <p:cNvGrpSpPr>
            <a:grpSpLocks/>
          </p:cNvGrpSpPr>
          <p:nvPr/>
        </p:nvGrpSpPr>
        <p:grpSpPr bwMode="auto">
          <a:xfrm>
            <a:off x="309563" y="3148013"/>
            <a:ext cx="8528050" cy="3032125"/>
            <a:chOff x="311150" y="1319213"/>
            <a:chExt cx="8526462" cy="977900"/>
          </a:xfrm>
        </p:grpSpPr>
        <p:sp>
          <p:nvSpPr>
            <p:cNvPr id="20" name="Round Single Corner Rectangle 63"/>
            <p:cNvSpPr>
              <a:spLocks noChangeArrowheads="1"/>
            </p:cNvSpPr>
            <p:nvPr/>
          </p:nvSpPr>
          <p:spPr bwMode="auto">
            <a:xfrm flipH="1">
              <a:off x="311150" y="1319213"/>
              <a:ext cx="1774825" cy="977900"/>
            </a:xfrm>
            <a:prstGeom prst="rect">
              <a:avLst/>
            </a:prstGeom>
            <a:solidFill>
              <a:srgbClr val="34B233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1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1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CONVERGED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NETWORKING</a:t>
              </a:r>
            </a:p>
          </p:txBody>
        </p:sp>
        <p:sp>
          <p:nvSpPr>
            <p:cNvPr id="21" name="Round Single Corner Rectangle 64"/>
            <p:cNvSpPr>
              <a:spLocks noChangeArrowheads="1"/>
            </p:cNvSpPr>
            <p:nvPr/>
          </p:nvSpPr>
          <p:spPr bwMode="auto">
            <a:xfrm>
              <a:off x="2141538" y="1319213"/>
              <a:ext cx="6696074" cy="977900"/>
            </a:xfrm>
            <a:prstGeom prst="rect">
              <a:avLst/>
            </a:prstGeom>
            <a:solidFill>
              <a:srgbClr val="D4F2D3"/>
            </a:solidFill>
            <a:ln w="25400">
              <a:noFill/>
              <a:miter lim="800000"/>
              <a:headEnd/>
              <a:tailEnd/>
            </a:ln>
          </p:spPr>
          <p:txBody>
            <a:bodyPr lIns="201168" anchor="ctr"/>
            <a:lstStyle/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Increase bandwidth at the network access and core</a:t>
              </a:r>
            </a:p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High WLAN density, capacity and coverage</a:t>
              </a:r>
            </a:p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Enhanced context aware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QoS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Unified network access control (LAN and WLAN):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Guest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Access, same policies, etc</a:t>
              </a:r>
            </a:p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Augment network security</a:t>
              </a:r>
            </a:p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Quick and quality delivery of new applications</a:t>
              </a:r>
            </a:p>
            <a:p>
              <a:pPr marL="109728" indent="-109538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Management &amp; SLA</a:t>
              </a:r>
            </a:p>
          </p:txBody>
        </p:sp>
      </p:grpSp>
      <p:pic>
        <p:nvPicPr>
          <p:cNvPr id="22" name="Picture 21" descr="wireless_device_network_8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3071813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1655745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824" y="1524000"/>
            <a:ext cx="1318976" cy="990600"/>
          </a:xfrm>
          <a:prstGeom prst="rect">
            <a:avLst/>
          </a:prstGeom>
        </p:spPr>
      </p:pic>
      <p:pic>
        <p:nvPicPr>
          <p:cNvPr id="10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9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54"/>
          <p:cNvSpPr>
            <a:spLocks noChangeArrowheads="1"/>
          </p:cNvSpPr>
          <p:nvPr/>
        </p:nvSpPr>
        <p:spPr bwMode="auto">
          <a:xfrm flipH="1">
            <a:off x="311148" y="1319213"/>
            <a:ext cx="1774825" cy="1804987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BYOD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1739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 Single Corner Rectangle 55"/>
          <p:cNvSpPr>
            <a:spLocks noChangeArrowheads="1"/>
          </p:cNvSpPr>
          <p:nvPr/>
        </p:nvSpPr>
        <p:spPr bwMode="auto">
          <a:xfrm>
            <a:off x="2143125" y="1319213"/>
            <a:ext cx="6696075" cy="1804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201168" anchor="ctr"/>
          <a:lstStyle/>
          <a:p>
            <a:pPr marL="231775" lvl="0" indent="-2317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dirty="0" smtClean="0">
                <a:latin typeface="Arial" pitchFamily="34" charset="0"/>
                <a:ea typeface="Geneva"/>
                <a:cs typeface="Arial" pitchFamily="34" charset="0"/>
              </a:rPr>
              <a:t>Replace WLAN enabled Laptop carts or 1</a:t>
            </a:r>
            <a:r>
              <a:rPr lang="en-US" sz="1400" b="1" baseline="30000" dirty="0" smtClean="0">
                <a:latin typeface="Arial" pitchFamily="34" charset="0"/>
                <a:ea typeface="Geneva"/>
                <a:cs typeface="Arial" pitchFamily="34" charset="0"/>
              </a:rPr>
              <a:t>st</a:t>
            </a:r>
            <a:r>
              <a:rPr lang="en-US" sz="1400" b="1" dirty="0" smtClean="0">
                <a:latin typeface="Arial" pitchFamily="34" charset="0"/>
                <a:ea typeface="Geneva"/>
                <a:cs typeface="Arial" pitchFamily="34" charset="0"/>
              </a:rPr>
              <a:t> Gen WLAN</a:t>
            </a:r>
          </a:p>
          <a:p>
            <a:pPr marL="347663" lvl="3" indent="-115888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100" dirty="0" smtClean="0">
                <a:latin typeface="Arial" pitchFamily="34" charset="0"/>
                <a:ea typeface="Geneva"/>
                <a:cs typeface="Arial" pitchFamily="34" charset="0"/>
              </a:rPr>
              <a:t>Controller based, </a:t>
            </a:r>
            <a:r>
              <a:rPr lang="en-US" sz="1100" dirty="0" smtClean="0">
                <a:latin typeface="Arial" pitchFamily="34" charset="0"/>
                <a:ea typeface="Geneva"/>
                <a:cs typeface="Arial" pitchFamily="34" charset="0"/>
              </a:rPr>
              <a:t>802.11n, 802.11ac… Access </a:t>
            </a:r>
            <a:r>
              <a:rPr lang="en-US" sz="1100" dirty="0" smtClean="0">
                <a:latin typeface="Arial" pitchFamily="34" charset="0"/>
                <a:ea typeface="Geneva"/>
                <a:cs typeface="Arial" pitchFamily="34" charset="0"/>
              </a:rPr>
              <a:t>Points, Policy Enabled Firewalls</a:t>
            </a:r>
          </a:p>
          <a:p>
            <a:pPr marL="231775" lvl="0" indent="-2317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dirty="0" smtClean="0">
                <a:latin typeface="Arial" pitchFamily="34" charset="0"/>
                <a:ea typeface="Geneva"/>
                <a:cs typeface="Arial" pitchFamily="34" charset="0"/>
              </a:rPr>
              <a:t>Add Network Access Control</a:t>
            </a:r>
          </a:p>
          <a:p>
            <a:pPr marL="339725" lvl="2" indent="-1079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100" dirty="0" smtClean="0">
                <a:latin typeface="Arial" pitchFamily="34" charset="0"/>
                <a:ea typeface="Geneva"/>
                <a:cs typeface="Arial" pitchFamily="34" charset="0"/>
              </a:rPr>
              <a:t>Device aware profiles, Automatic Remediation, Support User Network Profiles</a:t>
            </a:r>
          </a:p>
          <a:p>
            <a:pPr marL="231775" lvl="0" indent="-2317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dirty="0" smtClean="0">
                <a:latin typeface="Arial" pitchFamily="34" charset="0"/>
                <a:ea typeface="Geneva"/>
                <a:cs typeface="Arial" pitchFamily="34" charset="0"/>
              </a:rPr>
              <a:t>Train Certified Staff on pedagogical changes in a connected classroom, campus environment.</a:t>
            </a:r>
            <a:endParaRPr lang="en-US" sz="1400" dirty="0" smtClean="0">
              <a:latin typeface="Arial" pitchFamily="34" charset="0"/>
              <a:ea typeface="Geneva"/>
              <a:cs typeface="Arial" pitchFamily="34" charset="0"/>
            </a:endParaRPr>
          </a:p>
          <a:p>
            <a:pPr marL="231775" lvl="0" indent="-231775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dirty="0" smtClean="0">
                <a:latin typeface="Arial" pitchFamily="34" charset="0"/>
                <a:ea typeface="Geneva"/>
                <a:cs typeface="Arial" pitchFamily="34" charset="0"/>
              </a:rPr>
              <a:t>Create segmented SSIDs to automate controls.</a:t>
            </a:r>
          </a:p>
        </p:txBody>
      </p:sp>
      <p:sp>
        <p:nvSpPr>
          <p:cNvPr id="19" name="Round Single Corner Rectangle 63"/>
          <p:cNvSpPr>
            <a:spLocks noChangeArrowheads="1"/>
          </p:cNvSpPr>
          <p:nvPr/>
        </p:nvSpPr>
        <p:spPr bwMode="auto">
          <a:xfrm flipH="1">
            <a:off x="309563" y="3200400"/>
            <a:ext cx="1775156" cy="3032125"/>
          </a:xfrm>
          <a:prstGeom prst="rect">
            <a:avLst/>
          </a:prstGeom>
          <a:solidFill>
            <a:srgbClr val="34B233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BEST PRACTICES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 Single Corner Rectangle 64"/>
          <p:cNvSpPr>
            <a:spLocks noChangeArrowheads="1"/>
          </p:cNvSpPr>
          <p:nvPr/>
        </p:nvSpPr>
        <p:spPr bwMode="auto">
          <a:xfrm>
            <a:off x="2140292" y="3200400"/>
            <a:ext cx="6697321" cy="3032125"/>
          </a:xfrm>
          <a:prstGeom prst="rect">
            <a:avLst/>
          </a:prstGeom>
          <a:solidFill>
            <a:srgbClr val="D4F2D3"/>
          </a:solidFill>
          <a:ln w="25400">
            <a:noFill/>
            <a:miter lim="800000"/>
            <a:headEnd/>
            <a:tailEnd/>
          </a:ln>
        </p:spPr>
        <p:txBody>
          <a:bodyPr lIns="201168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3328987"/>
            <a:ext cx="312420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>
              <a:spcBef>
                <a:spcPts val="600"/>
              </a:spcBef>
              <a:spcAft>
                <a:spcPts val="600"/>
              </a:spcAft>
              <a:buSzPts val="1600"/>
              <a:defRPr/>
            </a:pPr>
            <a:r>
              <a:rPr lang="en-US" sz="1400" b="1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Secure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Wireless domain member devices only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802.1x device authentication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S</a:t>
            </a:r>
            <a:r>
              <a:rPr lang="en-US" sz="1200" dirty="0" smtClean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ame </a:t>
            </a: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log-on experience as wired domain devices </a:t>
            </a:r>
          </a:p>
          <a:p>
            <a:pPr marL="114300" indent="-114300">
              <a:spcBef>
                <a:spcPts val="600"/>
              </a:spcBef>
              <a:spcAft>
                <a:spcPts val="600"/>
              </a:spcAft>
              <a:buSzPts val="1600"/>
              <a:defRPr/>
            </a:pPr>
            <a:r>
              <a:rPr lang="en-US" sz="1400" b="1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Guest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Filtered Internet access only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Captive portal authentication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AD guest ID required</a:t>
            </a:r>
          </a:p>
          <a:p>
            <a:pPr marL="236538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No device to device </a:t>
            </a:r>
            <a:r>
              <a:rPr lang="en-US" sz="1200" dirty="0" smtClean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visibility</a:t>
            </a:r>
            <a:endParaRPr lang="en-US" sz="12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5100" y="3328987"/>
            <a:ext cx="351790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>
              <a:spcBef>
                <a:spcPts val="600"/>
              </a:spcBef>
              <a:spcAft>
                <a:spcPts val="600"/>
              </a:spcAft>
              <a:buSzPts val="1600"/>
              <a:defRPr/>
            </a:pPr>
            <a:r>
              <a:rPr lang="en-US" sz="1400" b="1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SSDZ (Student - Staff Device Zone)</a:t>
            </a:r>
          </a:p>
          <a:p>
            <a:pPr marL="182563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 smtClean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Pre-configured </a:t>
            </a: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for auto connection to stage 1</a:t>
            </a:r>
          </a:p>
          <a:p>
            <a:pPr marL="182563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Stage 1 access same services as Guest access</a:t>
            </a:r>
          </a:p>
          <a:p>
            <a:pPr marL="182563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Stage 2 full access to core resources (printers, file servers, </a:t>
            </a:r>
            <a:r>
              <a:rPr lang="en-US" sz="1200" dirty="0" err="1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etc</a:t>
            </a: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) after successful HIC check</a:t>
            </a:r>
          </a:p>
          <a:p>
            <a:pPr marL="114300" indent="-114300">
              <a:spcBef>
                <a:spcPts val="600"/>
              </a:spcBef>
              <a:spcAft>
                <a:spcPts val="600"/>
              </a:spcAft>
              <a:buSzPts val="1600"/>
              <a:defRPr/>
            </a:pPr>
            <a:r>
              <a:rPr lang="en-US" sz="1400" b="1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Presenter</a:t>
            </a:r>
          </a:p>
          <a:p>
            <a:pPr marL="233363" lvl="1" indent="-114300">
              <a:spcAft>
                <a:spcPts val="600"/>
              </a:spcAft>
              <a:buSzPts val="1400"/>
              <a:buFont typeface="Arial"/>
              <a:buChar char="•"/>
              <a:defRPr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Authenticated raw Internet access extended to any AP upon specific </a:t>
            </a:r>
            <a:r>
              <a:rPr lang="en-US" sz="1200" dirty="0" smtClean="0">
                <a:solidFill>
                  <a:srgbClr val="404040"/>
                </a:solidFill>
                <a:latin typeface="Arial" pitchFamily="34" charset="0"/>
                <a:ea typeface="Geneva"/>
                <a:cs typeface="Arial" pitchFamily="34" charset="0"/>
              </a:rPr>
              <a:t>request</a:t>
            </a:r>
          </a:p>
          <a:p>
            <a:pPr>
              <a:spcAft>
                <a:spcPts val="600"/>
              </a:spcAft>
              <a:defRPr/>
            </a:pPr>
            <a:endParaRPr lang="en-US" sz="12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24" name="Picture 2" descr="Image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3657600"/>
            <a:ext cx="1447800" cy="990600"/>
          </a:xfrm>
          <a:prstGeom prst="rect">
            <a:avLst/>
          </a:prstGeom>
          <a:noFill/>
        </p:spPr>
      </p:pic>
      <p:pic>
        <p:nvPicPr>
          <p:cNvPr id="11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54"/>
          <p:cNvSpPr>
            <a:spLocks noChangeArrowheads="1"/>
          </p:cNvSpPr>
          <p:nvPr/>
        </p:nvSpPr>
        <p:spPr bwMode="auto">
          <a:xfrm flipH="1">
            <a:off x="311150" y="1319213"/>
            <a:ext cx="1774825" cy="1666875"/>
          </a:xfrm>
          <a:prstGeom prst="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DISTANCE LEARNING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Single Corner Rectangle 55"/>
          <p:cNvSpPr>
            <a:spLocks noChangeArrowheads="1"/>
          </p:cNvSpPr>
          <p:nvPr/>
        </p:nvSpPr>
        <p:spPr bwMode="auto">
          <a:xfrm>
            <a:off x="2143125" y="1319213"/>
            <a:ext cx="6696075" cy="1666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201168" anchor="ctr"/>
          <a:lstStyle/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internet is the new frontier for higher education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Supports our mission 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Expands our recruiting pool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Maintain a competitive edge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 physical limitations of classrooms, parking, traffic, course schedules, etc.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Distance Education will continue to drive the demand for video</a:t>
            </a:r>
          </a:p>
          <a:p>
            <a:pPr marL="109538" indent="-109538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How do we maintain our identity and preserve our brand in the virtual world?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6" descr="C:\Users\crick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7040880" cy="30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289" y="4148245"/>
            <a:ext cx="2638820" cy="15443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5" descr="C:\Users\crick\Desktop\cros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411" y="4566920"/>
            <a:ext cx="738426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480310" cy="15004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www.duq.edu/Images/layout/home-titl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" y="0"/>
            <a:ext cx="9144000" cy="857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1363</Words>
  <Application>Microsoft Office PowerPoint</Application>
  <PresentationFormat>On-screen Show (4:3)</PresentationFormat>
  <Paragraphs>263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 </vt:lpstr>
      <vt:lpstr> </vt:lpstr>
      <vt:lpstr>Our Challenges</vt:lpstr>
      <vt:lpstr>Slide 6</vt:lpstr>
      <vt:lpstr>Slide 7</vt:lpstr>
      <vt:lpstr>Slide 8</vt:lpstr>
      <vt:lpstr>Slide 9</vt:lpstr>
      <vt:lpstr>Recommended Areas of Focus</vt:lpstr>
      <vt:lpstr>Gap Analysis Summary</vt:lpstr>
      <vt:lpstr>Technology Roadmap</vt:lpstr>
      <vt:lpstr>Where we are today</vt:lpstr>
      <vt:lpstr>Slide 14</vt:lpstr>
      <vt:lpstr>Slide 15</vt:lpstr>
      <vt:lpstr>Alcatel Lucent’s Educause Demos Come experience the Universal University Campus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Duq Overview</dc:title>
  <dc:creator>Sheryl Reinhard</dc:creator>
  <cp:lastModifiedBy>ntilley</cp:lastModifiedBy>
  <cp:revision>138</cp:revision>
  <cp:lastPrinted>2012-06-25T16:00:53Z</cp:lastPrinted>
  <dcterms:created xsi:type="dcterms:W3CDTF">2012-06-19T16:28:14Z</dcterms:created>
  <dcterms:modified xsi:type="dcterms:W3CDTF">2013-10-17T17:03:54Z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-836717506</vt:i4>
  </property>
  <property fmtid="{D5CDD505-2E9C-101B-9397-08002B2CF9AE}" pid="3" name="_NewReviewCycle">
    <vt:lpwstr/>
  </property>
  <property fmtid="{D5CDD505-2E9C-101B-9397-08002B2CF9AE}" pid="4" name="_EmailSubject">
    <vt:lpwstr>Educause Slides</vt:lpwstr>
  </property>
  <property fmtid="{D5CDD505-2E9C-101B-9397-08002B2CF9AE}" pid="5" name="_AuthorEmail">
    <vt:lpwstr>neal.tilley@alcatel-lucent.com</vt:lpwstr>
  </property>
  <property fmtid="{D5CDD505-2E9C-101B-9397-08002B2CF9AE}" pid="6" name="_AuthorEmailDisplayName">
    <vt:lpwstr>Tilley, Neal (Neal)</vt:lpwstr>
  </property>
  <property fmtid="{D5CDD505-2E9C-101B-9397-08002B2CF9AE}" pid="7" name="_PreviousAdHocReviewCycleID">
    <vt:i4>-459549057</vt:i4>
  </property>
</Properties>
</file>