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sldIdLst>
    <p:sldId id="325" r:id="rId2"/>
    <p:sldId id="326" r:id="rId3"/>
    <p:sldId id="288" r:id="rId4"/>
    <p:sldId id="327" r:id="rId5"/>
    <p:sldId id="289" r:id="rId6"/>
    <p:sldId id="284" r:id="rId7"/>
    <p:sldId id="285" r:id="rId8"/>
    <p:sldId id="286" r:id="rId9"/>
    <p:sldId id="287"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3" r:id="rId33"/>
    <p:sldId id="328" r:id="rId34"/>
    <p:sldId id="314" r:id="rId35"/>
    <p:sldId id="315" r:id="rId36"/>
    <p:sldId id="316" r:id="rId37"/>
    <p:sldId id="317" r:id="rId38"/>
    <p:sldId id="318" r:id="rId39"/>
    <p:sldId id="319" r:id="rId40"/>
    <p:sldId id="320" r:id="rId41"/>
    <p:sldId id="321" r:id="rId42"/>
    <p:sldId id="322" r:id="rId43"/>
    <p:sldId id="312" r:id="rId44"/>
    <p:sldId id="323" r:id="rId45"/>
    <p:sldId id="324" r:id="rId46"/>
    <p:sldId id="32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FA9D5-6411-4C3E-B658-648E65B2ADF5}" type="datetimeFigureOut">
              <a:rPr lang="en-US" smtClean="0"/>
              <a:t>10/15/2013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662BD-AD8D-46CF-94F8-DB1D53AC6D57}" type="slidenum">
              <a:rPr lang="en-US" smtClean="0"/>
              <a:t>‹#›</a:t>
            </a:fld>
            <a:endParaRPr lang="en-US"/>
          </a:p>
        </p:txBody>
      </p:sp>
    </p:spTree>
    <p:extLst>
      <p:ext uri="{BB962C8B-B14F-4D97-AF65-F5344CB8AC3E}">
        <p14:creationId xmlns:p14="http://schemas.microsoft.com/office/powerpoint/2010/main" val="331211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2C63FC-9F02-4BC3-940E-13386DE6B2A6}" type="datetime1">
              <a:rPr lang="en-US" smtClean="0"/>
              <a:t>10/15/2013</a:t>
            </a:fld>
            <a:endParaRPr lang="en-US"/>
          </a:p>
        </p:txBody>
      </p:sp>
      <p:sp>
        <p:nvSpPr>
          <p:cNvPr id="5" name="Footer Placeholder 4"/>
          <p:cNvSpPr>
            <a:spLocks noGrp="1"/>
          </p:cNvSpPr>
          <p:nvPr>
            <p:ph type="ftr" sz="quarter" idx="11"/>
          </p:nvPr>
        </p:nvSpPr>
        <p:spPr/>
        <p:txBody>
          <a:bodyPr/>
          <a:lstStyle/>
          <a:p>
            <a:r>
              <a:rPr lang="en-US" smtClean="0"/>
              <a:t>EDUCAUSE 2013   SEM01F    October 15, 2013</a:t>
            </a:r>
            <a:endParaRPr lang="en-US"/>
          </a:p>
        </p:txBody>
      </p:sp>
      <p:sp>
        <p:nvSpPr>
          <p:cNvPr id="6" name="Slide Number Placeholder 5"/>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4C67F-C6EC-43E6-B2C9-321C3F0A884B}" type="datetime1">
              <a:rPr lang="en-US" smtClean="0"/>
              <a:t>10/15/2013</a:t>
            </a:fld>
            <a:endParaRPr lang="en-US"/>
          </a:p>
        </p:txBody>
      </p:sp>
      <p:sp>
        <p:nvSpPr>
          <p:cNvPr id="5" name="Footer Placeholder 4"/>
          <p:cNvSpPr>
            <a:spLocks noGrp="1"/>
          </p:cNvSpPr>
          <p:nvPr>
            <p:ph type="ftr" sz="quarter" idx="11"/>
          </p:nvPr>
        </p:nvSpPr>
        <p:spPr/>
        <p:txBody>
          <a:bodyPr/>
          <a:lstStyle/>
          <a:p>
            <a:r>
              <a:rPr lang="en-US" smtClean="0"/>
              <a:t>EDUCAUSE 2013   SEM01F    October 15, 2013</a:t>
            </a:r>
            <a:endParaRPr lang="en-US"/>
          </a:p>
        </p:txBody>
      </p:sp>
      <p:sp>
        <p:nvSpPr>
          <p:cNvPr id="6" name="Slide Number Placeholder 5"/>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B4AC8-E716-452D-A64C-E59A702982B9}" type="datetime1">
              <a:rPr lang="en-US" smtClean="0"/>
              <a:t>10/15/2013</a:t>
            </a:fld>
            <a:endParaRPr lang="en-US"/>
          </a:p>
        </p:txBody>
      </p:sp>
      <p:sp>
        <p:nvSpPr>
          <p:cNvPr id="5" name="Footer Placeholder 4"/>
          <p:cNvSpPr>
            <a:spLocks noGrp="1"/>
          </p:cNvSpPr>
          <p:nvPr>
            <p:ph type="ftr" sz="quarter" idx="11"/>
          </p:nvPr>
        </p:nvSpPr>
        <p:spPr/>
        <p:txBody>
          <a:bodyPr/>
          <a:lstStyle/>
          <a:p>
            <a:r>
              <a:rPr lang="en-US" smtClean="0"/>
              <a:t>EDUCAUSE 2013   SEM01F    October 15, 2013</a:t>
            </a:r>
            <a:endParaRPr lang="en-US"/>
          </a:p>
        </p:txBody>
      </p:sp>
      <p:sp>
        <p:nvSpPr>
          <p:cNvPr id="6" name="Slide Number Placeholder 5"/>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9B6AB-B49B-4E96-B803-DECCCAEF1A41}" type="datetime1">
              <a:rPr lang="en-US" smtClean="0"/>
              <a:t>10/15/2013</a:t>
            </a:fld>
            <a:endParaRPr lang="en-US"/>
          </a:p>
        </p:txBody>
      </p:sp>
      <p:sp>
        <p:nvSpPr>
          <p:cNvPr id="5" name="Footer Placeholder 4"/>
          <p:cNvSpPr>
            <a:spLocks noGrp="1"/>
          </p:cNvSpPr>
          <p:nvPr>
            <p:ph type="ftr" sz="quarter" idx="11"/>
          </p:nvPr>
        </p:nvSpPr>
        <p:spPr/>
        <p:txBody>
          <a:bodyPr/>
          <a:lstStyle/>
          <a:p>
            <a:r>
              <a:rPr lang="en-US" smtClean="0"/>
              <a:t>EDUCAUSE 2013   SEM01F    October 15, 2013</a:t>
            </a:r>
            <a:endParaRPr lang="en-US"/>
          </a:p>
        </p:txBody>
      </p:sp>
      <p:sp>
        <p:nvSpPr>
          <p:cNvPr id="6" name="Slide Number Placeholder 5"/>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0D7CE09-35C6-4786-8DCE-62851596888F}" type="datetime1">
              <a:rPr lang="en-US" smtClean="0"/>
              <a:t>10/15/2013</a:t>
            </a:fld>
            <a:endParaRPr lang="en-US"/>
          </a:p>
        </p:txBody>
      </p:sp>
      <p:sp>
        <p:nvSpPr>
          <p:cNvPr id="5" name="Footer Placeholder 4"/>
          <p:cNvSpPr>
            <a:spLocks noGrp="1"/>
          </p:cNvSpPr>
          <p:nvPr>
            <p:ph type="ftr" sz="quarter" idx="11"/>
          </p:nvPr>
        </p:nvSpPr>
        <p:spPr/>
        <p:txBody>
          <a:bodyPr/>
          <a:lstStyle/>
          <a:p>
            <a:r>
              <a:rPr lang="en-US" smtClean="0"/>
              <a:t>EDUCAUSE 2013   SEM01F    October 15, 2013</a:t>
            </a:r>
            <a:endParaRPr lang="en-US"/>
          </a:p>
        </p:txBody>
      </p:sp>
      <p:sp>
        <p:nvSpPr>
          <p:cNvPr id="6" name="Slide Number Placeholder 5"/>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92252E-D44D-4FB1-A5BA-C397D54A96E7}" type="datetime1">
              <a:rPr lang="en-US" smtClean="0"/>
              <a:t>10/15/2013</a:t>
            </a:fld>
            <a:endParaRPr lang="en-US"/>
          </a:p>
        </p:txBody>
      </p:sp>
      <p:sp>
        <p:nvSpPr>
          <p:cNvPr id="6" name="Footer Placeholder 5"/>
          <p:cNvSpPr>
            <a:spLocks noGrp="1"/>
          </p:cNvSpPr>
          <p:nvPr>
            <p:ph type="ftr" sz="quarter" idx="11"/>
          </p:nvPr>
        </p:nvSpPr>
        <p:spPr/>
        <p:txBody>
          <a:bodyPr/>
          <a:lstStyle/>
          <a:p>
            <a:r>
              <a:rPr lang="en-US" smtClean="0"/>
              <a:t>EDUCAUSE 2013   SEM01F    October 15, 2013</a:t>
            </a:r>
            <a:endParaRPr lang="en-US"/>
          </a:p>
        </p:txBody>
      </p:sp>
      <p:sp>
        <p:nvSpPr>
          <p:cNvPr id="7" name="Slide Number Placeholder 6"/>
          <p:cNvSpPr>
            <a:spLocks noGrp="1"/>
          </p:cNvSpPr>
          <p:nvPr>
            <p:ph type="sldNum" sz="quarter" idx="12"/>
          </p:nvPr>
        </p:nvSpPr>
        <p:spPr/>
        <p:txBody>
          <a:bodyPr/>
          <a:lstStyle/>
          <a:p>
            <a:fld id="{43C6766C-2AE6-4840-B30E-7679800EAA1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CD764F-1A04-4ED4-9ADF-8C7E90C61DD3}" type="datetime1">
              <a:rPr lang="en-US" smtClean="0"/>
              <a:t>10/15/2013</a:t>
            </a:fld>
            <a:endParaRPr lang="en-US"/>
          </a:p>
        </p:txBody>
      </p:sp>
      <p:sp>
        <p:nvSpPr>
          <p:cNvPr id="8" name="Footer Placeholder 7"/>
          <p:cNvSpPr>
            <a:spLocks noGrp="1"/>
          </p:cNvSpPr>
          <p:nvPr>
            <p:ph type="ftr" sz="quarter" idx="11"/>
          </p:nvPr>
        </p:nvSpPr>
        <p:spPr/>
        <p:txBody>
          <a:bodyPr/>
          <a:lstStyle/>
          <a:p>
            <a:r>
              <a:rPr lang="en-US" smtClean="0"/>
              <a:t>EDUCAUSE 2013   SEM01F    October 15, 2013</a:t>
            </a:r>
            <a:endParaRPr lang="en-US"/>
          </a:p>
        </p:txBody>
      </p:sp>
      <p:sp>
        <p:nvSpPr>
          <p:cNvPr id="9" name="Slide Number Placeholder 8"/>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262AA-F2E9-4AC2-8596-024D84DDD9ED}" type="datetime1">
              <a:rPr lang="en-US" smtClean="0"/>
              <a:t>10/15/2013</a:t>
            </a:fld>
            <a:endParaRPr lang="en-US"/>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
        <p:nvSpPr>
          <p:cNvPr id="5" name="Slide Number Placeholder 4"/>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55DF1-C97E-4B3D-8163-A13DE61DE88E}" type="datetime1">
              <a:rPr lang="en-US" smtClean="0"/>
              <a:t>10/15/2013</a:t>
            </a:fld>
            <a:endParaRPr lang="en-US"/>
          </a:p>
        </p:txBody>
      </p:sp>
      <p:sp>
        <p:nvSpPr>
          <p:cNvPr id="3" name="Footer Placeholder 2"/>
          <p:cNvSpPr>
            <a:spLocks noGrp="1"/>
          </p:cNvSpPr>
          <p:nvPr>
            <p:ph type="ftr" sz="quarter" idx="11"/>
          </p:nvPr>
        </p:nvSpPr>
        <p:spPr/>
        <p:txBody>
          <a:bodyPr/>
          <a:lstStyle/>
          <a:p>
            <a:r>
              <a:rPr lang="en-US" smtClean="0"/>
              <a:t>EDUCAUSE 2013   SEM01F    October 15, 2013</a:t>
            </a:r>
            <a:endParaRPr lang="en-US"/>
          </a:p>
        </p:txBody>
      </p:sp>
      <p:sp>
        <p:nvSpPr>
          <p:cNvPr id="4" name="Slide Number Placeholder 3"/>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AABF537-58B9-4C02-A3A6-F28288FF4A8D}" type="datetime1">
              <a:rPr lang="en-US" smtClean="0"/>
              <a:t>10/15/2013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EDUCAUSE 2013   SEM01F    October 15, 2013</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3C6766C-2AE6-4840-B30E-7679800EAA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C9D92-2102-4FCA-90BB-7DE0E97D10B2}" type="datetime1">
              <a:rPr lang="en-US" smtClean="0"/>
              <a:t>10/15/2013</a:t>
            </a:fld>
            <a:endParaRPr lang="en-US"/>
          </a:p>
        </p:txBody>
      </p:sp>
      <p:sp>
        <p:nvSpPr>
          <p:cNvPr id="6" name="Footer Placeholder 5"/>
          <p:cNvSpPr>
            <a:spLocks noGrp="1"/>
          </p:cNvSpPr>
          <p:nvPr>
            <p:ph type="ftr" sz="quarter" idx="11"/>
          </p:nvPr>
        </p:nvSpPr>
        <p:spPr/>
        <p:txBody>
          <a:bodyPr/>
          <a:lstStyle/>
          <a:p>
            <a:r>
              <a:rPr lang="en-US" smtClean="0"/>
              <a:t>EDUCAUSE 2013   SEM01F    October 15, 2013</a:t>
            </a:r>
            <a:endParaRPr lang="en-US"/>
          </a:p>
        </p:txBody>
      </p:sp>
      <p:sp>
        <p:nvSpPr>
          <p:cNvPr id="7" name="Slide Number Placeholder 6"/>
          <p:cNvSpPr>
            <a:spLocks noGrp="1"/>
          </p:cNvSpPr>
          <p:nvPr>
            <p:ph type="sldNum" sz="quarter" idx="12"/>
          </p:nvPr>
        </p:nvSpPr>
        <p:spPr/>
        <p:txBody>
          <a:bodyPr/>
          <a:lstStyle/>
          <a:p>
            <a:fld id="{43C6766C-2AE6-4840-B30E-7679800EAA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AF48C7D-9E62-4F27-A1A3-CA7B84CA806B}" type="datetime1">
              <a:rPr lang="en-US" smtClean="0"/>
              <a:t>10/15/2013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EDUCAUSE 2013   SEM01F    October 15, 2013</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3C6766C-2AE6-4840-B30E-7679800EAA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617432" y="1553197"/>
            <a:ext cx="5650992" cy="1207509"/>
          </a:xfrm>
        </p:spPr>
        <p:txBody>
          <a:bodyPr/>
          <a:lstStyle/>
          <a:p>
            <a:r>
              <a:rPr lang="en-US" sz="2400" dirty="0"/>
              <a:t>From Question to Action: Creating In-House Surveys as a part of Data-Driven Decision Making</a:t>
            </a:r>
            <a:r>
              <a:rPr lang="en-US" sz="2400" b="1" dirty="0" smtClean="0"/>
              <a:t> </a:t>
            </a:r>
            <a:endParaRPr lang="en-US" sz="2400" dirty="0"/>
          </a:p>
        </p:txBody>
      </p:sp>
      <p:sp>
        <p:nvSpPr>
          <p:cNvPr id="3" name="Text Placeholder 2"/>
          <p:cNvSpPr>
            <a:spLocks noGrp="1"/>
          </p:cNvSpPr>
          <p:nvPr>
            <p:ph type="body" idx="1"/>
          </p:nvPr>
        </p:nvSpPr>
        <p:spPr>
          <a:xfrm rot="19140000">
            <a:off x="1142781" y="2272063"/>
            <a:ext cx="6510528" cy="552858"/>
          </a:xfrm>
        </p:spPr>
        <p:txBody>
          <a:bodyPr>
            <a:normAutofit/>
          </a:bodyPr>
          <a:lstStyle/>
          <a:p>
            <a:r>
              <a:rPr lang="en-US" dirty="0"/>
              <a:t>David Consiglio, Gentry Lankewicz Holbert, Jeffrey L. Overholtzer, Maureen H. Scoones</a:t>
            </a:r>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823942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3</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a:t>Instrument </a:t>
            </a:r>
            <a:r>
              <a:rPr lang="en-US" sz="1800" dirty="0" smtClean="0"/>
              <a:t>development: Consult with experts</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Experts of survey design and sampling </a:t>
            </a:r>
          </a:p>
          <a:p>
            <a:pPr lvl="0">
              <a:buFont typeface="Arial" panose="020B0604020202020204" pitchFamily="34" charset="0"/>
              <a:buChar char="•"/>
            </a:pPr>
            <a:r>
              <a:rPr lang="en-US" dirty="0"/>
              <a:t>Topic experts: service </a:t>
            </a:r>
            <a:r>
              <a:rPr lang="en-US" dirty="0" smtClean="0"/>
              <a:t>providers</a:t>
            </a:r>
            <a:endParaRPr lang="en-US" dirty="0"/>
          </a:p>
          <a:p>
            <a:pPr lvl="0">
              <a:buFont typeface="Arial" panose="020B0604020202020204" pitchFamily="34" charset="0"/>
              <a:buChar char="•"/>
            </a:pPr>
            <a:r>
              <a:rPr lang="en-US" dirty="0"/>
              <a:t>Topic experts: service consumers</a:t>
            </a:r>
          </a:p>
          <a:p>
            <a:pPr lvl="0">
              <a:buFont typeface="Arial" panose="020B0604020202020204" pitchFamily="34" charset="0"/>
              <a:buChar char="•"/>
            </a:pPr>
            <a:r>
              <a:rPr lang="en-US" dirty="0"/>
              <a:t>Look to existing and well </a:t>
            </a:r>
            <a:r>
              <a:rPr lang="en-US" dirty="0" smtClean="0"/>
              <a:t>tested </a:t>
            </a:r>
            <a:r>
              <a:rPr lang="en-US" dirty="0"/>
              <a:t>survey instruments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395096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3</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a:t>Instrument </a:t>
            </a:r>
            <a:r>
              <a:rPr lang="en-US" sz="1800" dirty="0" smtClean="0"/>
              <a:t>development: draft questions</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Review to detect common flaws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986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r>
            <a:br>
              <a:rPr lang="en-US" dirty="0"/>
            </a:br>
            <a:r>
              <a:rPr lang="en-US" b="1" dirty="0" smtClean="0"/>
              <a:t>SEM01F  : Question Writing</a:t>
            </a:r>
            <a:endParaRPr lang="en-US" dirty="0"/>
          </a:p>
        </p:txBody>
      </p:sp>
      <p:sp>
        <p:nvSpPr>
          <p:cNvPr id="3" name="Subtitle 2"/>
          <p:cNvSpPr>
            <a:spLocks noGrp="1"/>
          </p:cNvSpPr>
          <p:nvPr>
            <p:ph type="subTitle" idx="1"/>
          </p:nvPr>
        </p:nvSpPr>
        <p:spPr/>
        <p:txBody>
          <a:bodyPr/>
          <a:lstStyle/>
          <a:p>
            <a:r>
              <a:rPr lang="en-US" dirty="0" smtClean="0"/>
              <a:t>Tips for creating effective surveys</a:t>
            </a:r>
            <a:endParaRPr lang="en-US" dirty="0"/>
          </a:p>
        </p:txBody>
      </p:sp>
    </p:spTree>
    <p:extLst>
      <p:ext uri="{BB962C8B-B14F-4D97-AF65-F5344CB8AC3E}">
        <p14:creationId xmlns:p14="http://schemas.microsoft.com/office/powerpoint/2010/main" val="2082409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lstStyle/>
          <a:p>
            <a:r>
              <a:rPr lang="en-US" sz="2400" dirty="0"/>
              <a:t>1. Write answer choices that are mutually exclusive and exhaustive.</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lstStyle/>
          <a:p>
            <a:r>
              <a:rPr lang="en-US" sz="1800" dirty="0" smtClean="0"/>
              <a:t>What is your age?</a:t>
            </a:r>
          </a:p>
          <a:p>
            <a:pPr>
              <a:buFont typeface="Courier New" panose="02070309020205020404" pitchFamily="49" charset="0"/>
              <a:buChar char="o"/>
            </a:pPr>
            <a:r>
              <a:rPr lang="en-US" sz="1800" dirty="0" smtClean="0"/>
              <a:t>18-25</a:t>
            </a:r>
          </a:p>
          <a:p>
            <a:pPr>
              <a:buFont typeface="Courier New" panose="02070309020205020404" pitchFamily="49" charset="0"/>
              <a:buChar char="o"/>
            </a:pPr>
            <a:r>
              <a:rPr lang="en-US" sz="1800" dirty="0" smtClean="0"/>
              <a:t>25-35</a:t>
            </a:r>
          </a:p>
          <a:p>
            <a:pPr>
              <a:buFont typeface="Courier New" panose="02070309020205020404" pitchFamily="49" charset="0"/>
              <a:buChar char="o"/>
            </a:pPr>
            <a:r>
              <a:rPr lang="en-US" sz="1800" dirty="0" smtClean="0"/>
              <a:t>35-45</a:t>
            </a:r>
          </a:p>
          <a:p>
            <a:pPr>
              <a:buFont typeface="Courier New" panose="02070309020205020404" pitchFamily="49" charset="0"/>
              <a:buChar char="o"/>
            </a:pPr>
            <a:r>
              <a:rPr lang="en-US" sz="1800" dirty="0" smtClean="0"/>
              <a:t>45-55</a:t>
            </a:r>
          </a:p>
          <a:p>
            <a:pPr>
              <a:buFont typeface="Courier New" panose="02070309020205020404" pitchFamily="49" charset="0"/>
              <a:buChar char="o"/>
            </a:pPr>
            <a:r>
              <a:rPr lang="en-US" sz="1800" dirty="0" smtClean="0"/>
              <a:t>55-65</a:t>
            </a:r>
          </a:p>
          <a:p>
            <a:endParaRPr lang="en-US"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lnSpcReduction="10000"/>
          </a:bodyPr>
          <a:lstStyle/>
          <a:p>
            <a:r>
              <a:rPr lang="en-US" sz="1900" dirty="0" smtClean="0"/>
              <a:t>What is your age?</a:t>
            </a:r>
          </a:p>
          <a:p>
            <a:pPr>
              <a:buFont typeface="Courier New" panose="02070309020205020404" pitchFamily="49" charset="0"/>
              <a:buChar char="o"/>
            </a:pPr>
            <a:r>
              <a:rPr lang="en-US" sz="1900" dirty="0" smtClean="0"/>
              <a:t>17 </a:t>
            </a:r>
            <a:r>
              <a:rPr lang="en-US" sz="1900" dirty="0"/>
              <a:t>or </a:t>
            </a:r>
            <a:r>
              <a:rPr lang="en-US" sz="1900" dirty="0" smtClean="0"/>
              <a:t>younger</a:t>
            </a:r>
            <a:r>
              <a:rPr lang="en-US" sz="1900" dirty="0"/>
              <a:t>	</a:t>
            </a:r>
          </a:p>
          <a:p>
            <a:pPr>
              <a:buFont typeface="Courier New" panose="02070309020205020404" pitchFamily="49" charset="0"/>
              <a:buChar char="o"/>
            </a:pPr>
            <a:r>
              <a:rPr lang="en-US" sz="1900" dirty="0" smtClean="0"/>
              <a:t>18-24</a:t>
            </a:r>
            <a:r>
              <a:rPr lang="en-US" sz="1900" dirty="0"/>
              <a:t>	</a:t>
            </a:r>
          </a:p>
          <a:p>
            <a:pPr>
              <a:buFont typeface="Courier New" panose="02070309020205020404" pitchFamily="49" charset="0"/>
              <a:buChar char="o"/>
            </a:pPr>
            <a:r>
              <a:rPr lang="en-US" sz="1900" dirty="0" smtClean="0"/>
              <a:t>25-34</a:t>
            </a:r>
            <a:r>
              <a:rPr lang="en-US" sz="1900" dirty="0"/>
              <a:t>	</a:t>
            </a:r>
          </a:p>
          <a:p>
            <a:pPr>
              <a:buFont typeface="Courier New" panose="02070309020205020404" pitchFamily="49" charset="0"/>
              <a:buChar char="o"/>
            </a:pPr>
            <a:r>
              <a:rPr lang="en-US" sz="1900" dirty="0" smtClean="0"/>
              <a:t>35-44</a:t>
            </a:r>
            <a:r>
              <a:rPr lang="en-US" sz="1900" dirty="0"/>
              <a:t>	</a:t>
            </a:r>
          </a:p>
          <a:p>
            <a:pPr>
              <a:buFont typeface="Courier New" panose="02070309020205020404" pitchFamily="49" charset="0"/>
              <a:buChar char="o"/>
            </a:pPr>
            <a:r>
              <a:rPr lang="en-US" sz="1900" dirty="0" smtClean="0"/>
              <a:t>45-54</a:t>
            </a:r>
            <a:r>
              <a:rPr lang="en-US" sz="1900" dirty="0"/>
              <a:t>	</a:t>
            </a:r>
          </a:p>
          <a:p>
            <a:pPr>
              <a:buFont typeface="Courier New" panose="02070309020205020404" pitchFamily="49" charset="0"/>
              <a:buChar char="o"/>
            </a:pPr>
            <a:r>
              <a:rPr lang="en-US" sz="1900" dirty="0" smtClean="0"/>
              <a:t>55-64</a:t>
            </a:r>
            <a:r>
              <a:rPr lang="en-US" sz="1900" dirty="0"/>
              <a:t>	</a:t>
            </a:r>
          </a:p>
          <a:p>
            <a:pPr>
              <a:buFont typeface="Courier New" panose="02070309020205020404" pitchFamily="49" charset="0"/>
              <a:buChar char="o"/>
            </a:pPr>
            <a:r>
              <a:rPr lang="en-US" sz="1900" dirty="0" smtClean="0"/>
              <a:t>65 </a:t>
            </a:r>
            <a:r>
              <a:rPr lang="en-US" sz="1900" dirty="0"/>
              <a:t>or older</a:t>
            </a:r>
            <a:r>
              <a:rPr lang="en-US" sz="900" dirty="0"/>
              <a:t>	</a:t>
            </a:r>
            <a:endParaRPr lang="en-US" sz="900" u="sng"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339234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29640"/>
          </a:xfrm>
        </p:spPr>
        <p:txBody>
          <a:bodyPr/>
          <a:lstStyle/>
          <a:p>
            <a:r>
              <a:rPr lang="en-US" sz="2400" dirty="0"/>
              <a:t>2.  Write questions that ask about the choices given.</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lstStyle/>
          <a:p>
            <a:pPr marL="0"/>
            <a:r>
              <a:rPr lang="en-US" sz="1800" dirty="0"/>
              <a:t>How happy are you with your mobile phone service?</a:t>
            </a:r>
          </a:p>
          <a:p>
            <a:pPr>
              <a:buFont typeface="Courier New" panose="02070309020205020404" pitchFamily="49" charset="0"/>
              <a:buChar char="o"/>
            </a:pPr>
            <a:r>
              <a:rPr lang="en-US" sz="1800" dirty="0"/>
              <a:t>Not </a:t>
            </a:r>
            <a:r>
              <a:rPr lang="en-US" sz="1800" dirty="0" smtClean="0"/>
              <a:t>satisfied</a:t>
            </a:r>
            <a:endParaRPr lang="en-US" sz="1800" dirty="0"/>
          </a:p>
          <a:p>
            <a:pPr>
              <a:buFont typeface="Courier New" panose="02070309020205020404" pitchFamily="49" charset="0"/>
              <a:buChar char="o"/>
            </a:pPr>
            <a:r>
              <a:rPr lang="en-US" sz="1800" dirty="0"/>
              <a:t>Somewhat </a:t>
            </a:r>
            <a:r>
              <a:rPr lang="en-US" sz="1800" dirty="0" smtClean="0"/>
              <a:t>satisfied</a:t>
            </a:r>
          </a:p>
          <a:p>
            <a:pPr>
              <a:buFont typeface="Courier New" panose="02070309020205020404" pitchFamily="49" charset="0"/>
              <a:buChar char="o"/>
            </a:pPr>
            <a:r>
              <a:rPr lang="en-US" sz="1800" dirty="0" smtClean="0"/>
              <a:t>Satisfied</a:t>
            </a:r>
            <a:r>
              <a:rPr lang="en-US" sz="1800" dirty="0"/>
              <a:t>		</a:t>
            </a:r>
          </a:p>
          <a:p>
            <a:pPr>
              <a:buFont typeface="Courier New" panose="02070309020205020404" pitchFamily="49" charset="0"/>
              <a:buChar char="o"/>
            </a:pPr>
            <a:r>
              <a:rPr lang="en-US" sz="1800" dirty="0"/>
              <a:t>Very satisfied</a:t>
            </a:r>
          </a:p>
          <a:p>
            <a:endParaRPr lang="en-US"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lstStyle/>
          <a:p>
            <a:pPr marL="0"/>
            <a:r>
              <a:rPr lang="en-US" sz="1800" dirty="0"/>
              <a:t>How satisfied are you with your mobile phone service?</a:t>
            </a:r>
          </a:p>
          <a:p>
            <a:pPr>
              <a:buFont typeface="Courier New" panose="02070309020205020404" pitchFamily="49" charset="0"/>
              <a:buChar char="o"/>
            </a:pPr>
            <a:r>
              <a:rPr lang="en-US" sz="1800" dirty="0"/>
              <a:t>Not satisfied	</a:t>
            </a:r>
          </a:p>
          <a:p>
            <a:pPr>
              <a:buFont typeface="Courier New" panose="02070309020205020404" pitchFamily="49" charset="0"/>
              <a:buChar char="o"/>
            </a:pPr>
            <a:r>
              <a:rPr lang="en-US" sz="1800" dirty="0"/>
              <a:t>Somewhat satisfied</a:t>
            </a:r>
          </a:p>
          <a:p>
            <a:pPr>
              <a:buFont typeface="Courier New" panose="02070309020205020404" pitchFamily="49" charset="0"/>
              <a:buChar char="o"/>
            </a:pPr>
            <a:r>
              <a:rPr lang="en-US" sz="1800" dirty="0"/>
              <a:t>Satisfied		</a:t>
            </a:r>
          </a:p>
          <a:p>
            <a:pPr>
              <a:buFont typeface="Courier New" panose="02070309020205020404" pitchFamily="49" charset="0"/>
              <a:buChar char="o"/>
            </a:pPr>
            <a:r>
              <a:rPr lang="en-US" sz="1800" dirty="0"/>
              <a:t>Very satisfied</a:t>
            </a:r>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13096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sz="2400" dirty="0" smtClean="0"/>
              <a:t>3.</a:t>
            </a:r>
            <a:r>
              <a:rPr lang="en-US" sz="2400" dirty="0"/>
              <a:t> </a:t>
            </a:r>
            <a:r>
              <a:rPr lang="en-US" sz="2400" dirty="0" smtClean="0"/>
              <a:t> Avoid </a:t>
            </a:r>
            <a:r>
              <a:rPr lang="en-US" sz="2400" dirty="0"/>
              <a:t>leading the respondents to one side of the choice scale.</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a:t>How important to you is fuel efficiency when buying a new car</a:t>
            </a:r>
            <a:r>
              <a:rPr lang="en-US" sz="1800" dirty="0" smtClean="0"/>
              <a:t>?</a:t>
            </a:r>
          </a:p>
          <a:p>
            <a:pPr>
              <a:buFont typeface="Courier New" panose="02070309020205020404" pitchFamily="49" charset="0"/>
              <a:buChar char="o"/>
            </a:pPr>
            <a:r>
              <a:rPr lang="en-US" sz="1800" dirty="0" smtClean="0"/>
              <a:t>Unimportant</a:t>
            </a:r>
          </a:p>
          <a:p>
            <a:pPr>
              <a:buFont typeface="Courier New" panose="02070309020205020404" pitchFamily="49" charset="0"/>
              <a:buChar char="o"/>
            </a:pPr>
            <a:r>
              <a:rPr lang="en-US" sz="1800" dirty="0" smtClean="0"/>
              <a:t>Somewhat unimportant</a:t>
            </a:r>
          </a:p>
          <a:p>
            <a:pPr>
              <a:buFont typeface="Courier New" panose="02070309020205020404" pitchFamily="49" charset="0"/>
              <a:buChar char="o"/>
            </a:pPr>
            <a:r>
              <a:rPr lang="en-US" sz="1800" dirty="0" smtClean="0"/>
              <a:t>Somewhat important</a:t>
            </a:r>
          </a:p>
          <a:p>
            <a:pPr>
              <a:buFont typeface="Courier New" panose="02070309020205020404" pitchFamily="49" charset="0"/>
              <a:buChar char="o"/>
            </a:pPr>
            <a:r>
              <a:rPr lang="en-US" sz="1800" dirty="0" smtClean="0"/>
              <a:t>Important</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a:r>
              <a:rPr lang="en-US" sz="1800" dirty="0"/>
              <a:t>How unimportant or important to you is fuel efficiency when buying a new </a:t>
            </a:r>
            <a:r>
              <a:rPr lang="en-US" sz="1800" dirty="0" smtClean="0"/>
              <a:t>car?</a:t>
            </a:r>
          </a:p>
          <a:p>
            <a:pPr>
              <a:buFont typeface="Courier New" panose="02070309020205020404" pitchFamily="49" charset="0"/>
              <a:buChar char="o"/>
            </a:pPr>
            <a:r>
              <a:rPr lang="en-US" sz="1800" dirty="0"/>
              <a:t>Unimportant</a:t>
            </a:r>
          </a:p>
          <a:p>
            <a:pPr>
              <a:buFont typeface="Courier New" panose="02070309020205020404" pitchFamily="49" charset="0"/>
              <a:buChar char="o"/>
            </a:pPr>
            <a:r>
              <a:rPr lang="en-US" sz="1800" dirty="0" smtClean="0"/>
              <a:t>Somewhat </a:t>
            </a:r>
            <a:r>
              <a:rPr lang="en-US" sz="1800" dirty="0"/>
              <a:t>unimportant</a:t>
            </a:r>
          </a:p>
          <a:p>
            <a:pPr>
              <a:buFont typeface="Courier New" panose="02070309020205020404" pitchFamily="49" charset="0"/>
              <a:buChar char="o"/>
            </a:pPr>
            <a:r>
              <a:rPr lang="en-US" sz="1800" dirty="0"/>
              <a:t>Somewhat important</a:t>
            </a:r>
          </a:p>
          <a:p>
            <a:pPr>
              <a:buFont typeface="Courier New" panose="02070309020205020404" pitchFamily="49" charset="0"/>
              <a:buChar char="o"/>
            </a:pPr>
            <a:r>
              <a:rPr lang="en-US" sz="1800" dirty="0"/>
              <a:t>Important</a:t>
            </a:r>
          </a:p>
          <a:p>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4142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24840"/>
          </a:xfrm>
        </p:spPr>
        <p:txBody>
          <a:bodyPr/>
          <a:lstStyle/>
          <a:p>
            <a:r>
              <a:rPr lang="en-US" sz="2400" dirty="0" smtClean="0"/>
              <a:t>4.</a:t>
            </a:r>
            <a:r>
              <a:rPr lang="en-US" sz="2400" dirty="0"/>
              <a:t> </a:t>
            </a:r>
            <a:r>
              <a:rPr lang="en-US" sz="2400" dirty="0" smtClean="0"/>
              <a:t> Have </a:t>
            </a:r>
            <a:r>
              <a:rPr lang="en-US" sz="2400" dirty="0"/>
              <a:t>the choice order in the question match the order of the choices given.</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a:xfrm>
            <a:off x="819150" y="1701848"/>
            <a:ext cx="3752850" cy="3327352"/>
          </a:xfrm>
        </p:spPr>
        <p:txBody>
          <a:bodyPr>
            <a:normAutofit/>
          </a:bodyPr>
          <a:lstStyle/>
          <a:p>
            <a:pPr marL="0"/>
            <a:r>
              <a:rPr lang="en-US" sz="1800" dirty="0"/>
              <a:t>How dissatisfied or satisfied are you with your mobile phone service</a:t>
            </a:r>
            <a:r>
              <a:rPr lang="en-US" sz="1800" dirty="0" smtClean="0"/>
              <a:t>?</a:t>
            </a:r>
          </a:p>
          <a:p>
            <a:pPr>
              <a:buFont typeface="Courier New" panose="02070309020205020404" pitchFamily="49" charset="0"/>
              <a:buChar char="o"/>
            </a:pPr>
            <a:r>
              <a:rPr lang="en-US" sz="1800" dirty="0" smtClean="0"/>
              <a:t>Very satisfied</a:t>
            </a:r>
          </a:p>
          <a:p>
            <a:pPr>
              <a:buFont typeface="Courier New" panose="02070309020205020404" pitchFamily="49" charset="0"/>
              <a:buChar char="o"/>
            </a:pPr>
            <a:r>
              <a:rPr lang="en-US" sz="1800" dirty="0" smtClean="0"/>
              <a:t>Satisfied</a:t>
            </a:r>
          </a:p>
          <a:p>
            <a:pPr>
              <a:buFont typeface="Courier New" panose="02070309020205020404" pitchFamily="49" charset="0"/>
              <a:buChar char="o"/>
            </a:pPr>
            <a:r>
              <a:rPr lang="en-US" sz="1800" dirty="0" smtClean="0"/>
              <a:t>Somewhat satisfied</a:t>
            </a:r>
          </a:p>
          <a:p>
            <a:pPr>
              <a:buFont typeface="Courier New" panose="02070309020205020404" pitchFamily="49" charset="0"/>
              <a:buChar char="o"/>
            </a:pPr>
            <a:r>
              <a:rPr lang="en-US" sz="1800" dirty="0" smtClean="0"/>
              <a:t>Somewhat dissatisfied</a:t>
            </a:r>
          </a:p>
          <a:p>
            <a:pPr>
              <a:buFont typeface="Courier New" panose="02070309020205020404" pitchFamily="49" charset="0"/>
              <a:buChar char="o"/>
            </a:pPr>
            <a:r>
              <a:rPr lang="en-US" sz="1800" dirty="0" smtClean="0"/>
              <a:t>Dissatisfied</a:t>
            </a:r>
          </a:p>
          <a:p>
            <a:pPr>
              <a:buFont typeface="Courier New" panose="02070309020205020404" pitchFamily="49" charset="0"/>
              <a:buChar char="o"/>
            </a:pPr>
            <a:r>
              <a:rPr lang="en-US" sz="1800" dirty="0" smtClean="0"/>
              <a:t>Very dissatisfied</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3758184" cy="3327352"/>
          </a:xfrm>
        </p:spPr>
        <p:txBody>
          <a:bodyPr>
            <a:normAutofit/>
          </a:bodyPr>
          <a:lstStyle/>
          <a:p>
            <a:pPr marL="0"/>
            <a:r>
              <a:rPr lang="en-US" sz="1800" dirty="0"/>
              <a:t>How satisfied or dissatisfied are you with your mobile phone service</a:t>
            </a:r>
            <a:r>
              <a:rPr lang="en-US" sz="1800" dirty="0" smtClean="0"/>
              <a:t>?</a:t>
            </a:r>
          </a:p>
          <a:p>
            <a:pPr>
              <a:buFont typeface="Courier New" panose="02070309020205020404" pitchFamily="49" charset="0"/>
              <a:buChar char="o"/>
            </a:pPr>
            <a:r>
              <a:rPr lang="en-US" sz="1800" dirty="0"/>
              <a:t>Very satisfied</a:t>
            </a:r>
          </a:p>
          <a:p>
            <a:pPr>
              <a:buFont typeface="Courier New" panose="02070309020205020404" pitchFamily="49" charset="0"/>
              <a:buChar char="o"/>
            </a:pPr>
            <a:r>
              <a:rPr lang="en-US" sz="1800" dirty="0"/>
              <a:t>Satisfied</a:t>
            </a:r>
          </a:p>
          <a:p>
            <a:pPr>
              <a:buFont typeface="Courier New" panose="02070309020205020404" pitchFamily="49" charset="0"/>
              <a:buChar char="o"/>
            </a:pPr>
            <a:r>
              <a:rPr lang="en-US" sz="1800" dirty="0"/>
              <a:t>Somewhat satisfied</a:t>
            </a:r>
          </a:p>
          <a:p>
            <a:pPr>
              <a:buFont typeface="Courier New" panose="02070309020205020404" pitchFamily="49" charset="0"/>
              <a:buChar char="o"/>
            </a:pPr>
            <a:r>
              <a:rPr lang="en-US" sz="1800" dirty="0"/>
              <a:t>Somewhat dissatisfied</a:t>
            </a:r>
          </a:p>
          <a:p>
            <a:pPr>
              <a:buFont typeface="Courier New" panose="02070309020205020404" pitchFamily="49" charset="0"/>
              <a:buChar char="o"/>
            </a:pPr>
            <a:r>
              <a:rPr lang="en-US" sz="1800" dirty="0"/>
              <a:t>Dissatisfied</a:t>
            </a:r>
          </a:p>
          <a:p>
            <a:pPr>
              <a:buFont typeface="Courier New" panose="02070309020205020404" pitchFamily="49" charset="0"/>
              <a:buChar char="o"/>
            </a:pPr>
            <a:r>
              <a:rPr lang="en-US" sz="1800" dirty="0"/>
              <a:t>Very dissatisfied</a:t>
            </a:r>
          </a:p>
          <a:p>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885037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lstStyle/>
          <a:p>
            <a:r>
              <a:rPr lang="en-US" sz="2400" dirty="0" smtClean="0"/>
              <a:t>5.  Ask </a:t>
            </a:r>
            <a:r>
              <a:rPr lang="en-US" sz="2400" dirty="0"/>
              <a:t>questions that avoid terms which could be defined differently by respondents.</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r>
              <a:rPr lang="en-US" sz="1800" dirty="0"/>
              <a:t>How often do you use Moodle</a:t>
            </a:r>
            <a:r>
              <a:rPr lang="en-US" sz="1800" dirty="0" smtClean="0"/>
              <a:t>?</a:t>
            </a:r>
          </a:p>
          <a:p>
            <a:pPr>
              <a:buFont typeface="Courier New" panose="02070309020205020404" pitchFamily="49" charset="0"/>
              <a:buChar char="o"/>
            </a:pPr>
            <a:r>
              <a:rPr lang="en-US" sz="1800" dirty="0" smtClean="0"/>
              <a:t>Rarely</a:t>
            </a:r>
          </a:p>
          <a:p>
            <a:pPr>
              <a:buFont typeface="Courier New" panose="02070309020205020404" pitchFamily="49" charset="0"/>
              <a:buChar char="o"/>
            </a:pPr>
            <a:r>
              <a:rPr lang="en-US" sz="1800" dirty="0" smtClean="0"/>
              <a:t>Sometimes</a:t>
            </a:r>
          </a:p>
          <a:p>
            <a:pPr>
              <a:buFont typeface="Courier New" panose="02070309020205020404" pitchFamily="49" charset="0"/>
              <a:buChar char="o"/>
            </a:pPr>
            <a:r>
              <a:rPr lang="en-US" sz="1800" dirty="0" smtClean="0"/>
              <a:t>Often</a:t>
            </a:r>
          </a:p>
          <a:p>
            <a:pPr>
              <a:buFont typeface="Courier New" panose="02070309020205020404" pitchFamily="49" charset="0"/>
              <a:buChar char="o"/>
            </a:pPr>
            <a:r>
              <a:rPr lang="en-US" sz="1800" dirty="0" smtClean="0"/>
              <a:t>All the time</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3986784" cy="3108960"/>
          </a:xfrm>
        </p:spPr>
        <p:txBody>
          <a:bodyPr>
            <a:normAutofit/>
          </a:bodyPr>
          <a:lstStyle/>
          <a:p>
            <a:pPr marL="0"/>
            <a:r>
              <a:rPr lang="en-US" sz="1800" dirty="0"/>
              <a:t>How many times did you use Moodle in the last seven days</a:t>
            </a:r>
            <a:r>
              <a:rPr lang="en-US" sz="1800" dirty="0" smtClean="0"/>
              <a:t>?</a:t>
            </a:r>
            <a:endParaRPr lang="en-US" sz="1800" dirty="0"/>
          </a:p>
          <a:p>
            <a:pPr>
              <a:buFont typeface="Courier New" panose="02070309020205020404" pitchFamily="49" charset="0"/>
              <a:buChar char="o"/>
            </a:pPr>
            <a:r>
              <a:rPr lang="en-US" sz="1800" dirty="0" smtClean="0"/>
              <a:t>None</a:t>
            </a:r>
          </a:p>
          <a:p>
            <a:pPr>
              <a:buFont typeface="Courier New" panose="02070309020205020404" pitchFamily="49" charset="0"/>
              <a:buChar char="o"/>
            </a:pPr>
            <a:r>
              <a:rPr lang="en-US" sz="1800" dirty="0" smtClean="0"/>
              <a:t>1 – 3 times</a:t>
            </a:r>
          </a:p>
          <a:p>
            <a:pPr>
              <a:buFont typeface="Courier New" panose="02070309020205020404" pitchFamily="49" charset="0"/>
              <a:buChar char="o"/>
            </a:pPr>
            <a:r>
              <a:rPr lang="en-US" sz="1800" dirty="0" smtClean="0"/>
              <a:t>4 – 7 times</a:t>
            </a:r>
          </a:p>
          <a:p>
            <a:pPr>
              <a:buFont typeface="Courier New" panose="02070309020205020404" pitchFamily="49" charset="0"/>
              <a:buChar char="o"/>
            </a:pPr>
            <a:r>
              <a:rPr lang="en-US" sz="1800" dirty="0" smtClean="0"/>
              <a:t>8 or more times</a:t>
            </a:r>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936496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lstStyle/>
          <a:p>
            <a:r>
              <a:rPr lang="en-US" sz="2400" dirty="0" smtClean="0"/>
              <a:t>6.  Do </a:t>
            </a:r>
            <a:r>
              <a:rPr lang="en-US" sz="2400" dirty="0"/>
              <a:t>not ask respondents to recall far into the past. (Telescoping)</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a:t>How many vacations have you taken over the last ten years?</a:t>
            </a:r>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a:r>
              <a:rPr lang="en-US" sz="1800" dirty="0"/>
              <a:t>How many vacations have you taken in the last 12 months?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889284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sz="2400" dirty="0" smtClean="0"/>
              <a:t>7.  Avoid </a:t>
            </a:r>
            <a:r>
              <a:rPr lang="en-US" sz="2400" dirty="0"/>
              <a:t>using acronyms, insider </a:t>
            </a:r>
            <a:r>
              <a:rPr lang="en-US" sz="2400" dirty="0" smtClean="0"/>
              <a:t>language</a:t>
            </a:r>
            <a:r>
              <a:rPr lang="en-US" sz="2400" dirty="0"/>
              <a:t>, and jargon</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lstStyle/>
          <a:p>
            <a:pPr marL="0"/>
            <a:r>
              <a:rPr lang="en-US" sz="1800" dirty="0"/>
              <a:t>Do you believe the DMCA is a necessary law?</a:t>
            </a:r>
            <a:r>
              <a:rPr lang="en-US" dirty="0"/>
              <a:t>	</a:t>
            </a:r>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indent="0"/>
            <a:r>
              <a:rPr lang="en-US" sz="1800" dirty="0"/>
              <a:t>Do you believe it should be considered a crime to circumvent security measures on digital media such as DVDs and digital music files?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057225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998431" y="1934198"/>
            <a:ext cx="5650992" cy="1207509"/>
          </a:xfrm>
        </p:spPr>
        <p:txBody>
          <a:bodyPr/>
          <a:lstStyle/>
          <a:p>
            <a:r>
              <a:rPr lang="en-US" sz="2400" dirty="0" smtClean="0"/>
              <a:t>The survey design process</a:t>
            </a:r>
            <a:endParaRPr lang="en-US" sz="2400" dirty="0"/>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592817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 Use </a:t>
            </a:r>
            <a:r>
              <a:rPr lang="en-US" sz="2400" dirty="0"/>
              <a:t>simple </a:t>
            </a:r>
            <a:r>
              <a:rPr lang="en-US" sz="2400" dirty="0" smtClean="0"/>
              <a:t>language </a:t>
            </a:r>
            <a:r>
              <a:rPr lang="en-US" sz="2400" dirty="0"/>
              <a:t>wherever possible.</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a:xfrm>
            <a:off x="304800" y="1701848"/>
            <a:ext cx="4343400" cy="3327352"/>
          </a:xfrm>
        </p:spPr>
        <p:txBody>
          <a:bodyPr>
            <a:noAutofit/>
          </a:bodyPr>
          <a:lstStyle/>
          <a:p>
            <a:pPr marL="0"/>
            <a:r>
              <a:rPr lang="en-US" sz="1600" dirty="0" smtClean="0"/>
              <a:t>“If </a:t>
            </a:r>
            <a:r>
              <a:rPr lang="en-US" sz="1600" dirty="0"/>
              <a:t>at any time since you started working at the University have you had a reason to request relief from your duties (e.g., course release, unpaid leave, use of sick time, reduction of committee work) in order to care for children, partners, parents or attend to your own health but chose NOT to request relief, please indicate how much the following reasons contributed to your decision NOT to request relief from some of your duties. If you did request relief, please answer Question 7 and 8 (instead of Question 6). If you had no such occasion to request relief, please go on to Question 9."</a:t>
            </a:r>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a:r>
              <a:rPr lang="en-US" sz="1800" dirty="0"/>
              <a:t>This example should be broken out into a series of questions and use skip logic.</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392202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9.  Ask </a:t>
            </a:r>
            <a:r>
              <a:rPr lang="en-US" sz="2400" dirty="0"/>
              <a:t>questions instead of making statements.</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lstStyle/>
          <a:p>
            <a:r>
              <a:rPr lang="en-US" dirty="0"/>
              <a:t>Age:</a:t>
            </a:r>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lstStyle/>
          <a:p>
            <a:r>
              <a:rPr lang="en-US" dirty="0" smtClean="0"/>
              <a:t>What </a:t>
            </a:r>
            <a:r>
              <a:rPr lang="en-US" dirty="0"/>
              <a:t>is your age?		</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96220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10.  Avoid </a:t>
            </a:r>
            <a:r>
              <a:rPr lang="en-US" sz="2400" dirty="0"/>
              <a:t>negative values in the choices you offer unless the question demands </a:t>
            </a:r>
            <a:r>
              <a:rPr lang="en-US" sz="2400" dirty="0" smtClean="0"/>
              <a:t>it.</a:t>
            </a:r>
            <a:endParaRPr lang="en-US" sz="2400" dirty="0"/>
          </a:p>
        </p:txBody>
      </p:sp>
      <p:sp>
        <p:nvSpPr>
          <p:cNvPr id="3" name="Text Placeholder 2"/>
          <p:cNvSpPr>
            <a:spLocks noGrp="1"/>
          </p:cNvSpPr>
          <p:nvPr>
            <p:ph type="body" idx="1"/>
          </p:nvPr>
        </p:nvSpPr>
        <p:spPr/>
        <p:txBody>
          <a:bodyPr/>
          <a:lstStyle/>
          <a:p>
            <a:r>
              <a:rPr lang="en-US" dirty="0" smtClean="0"/>
              <a:t>Don’t	</a:t>
            </a:r>
            <a:endParaRPr lang="en-US" dirty="0"/>
          </a:p>
        </p:txBody>
      </p:sp>
      <p:sp>
        <p:nvSpPr>
          <p:cNvPr id="4" name="Content Placeholder 3"/>
          <p:cNvSpPr>
            <a:spLocks noGrp="1"/>
          </p:cNvSpPr>
          <p:nvPr>
            <p:ph sz="half" idx="2"/>
          </p:nvPr>
        </p:nvSpPr>
        <p:spPr>
          <a:xfrm>
            <a:off x="819150" y="1701848"/>
            <a:ext cx="3524250" cy="3108960"/>
          </a:xfrm>
        </p:spPr>
        <p:txBody>
          <a:bodyPr/>
          <a:lstStyle/>
          <a:p>
            <a:pPr marL="0"/>
            <a:r>
              <a:rPr lang="en-US" dirty="0"/>
              <a:t>On </a:t>
            </a:r>
            <a:r>
              <a:rPr lang="en-US" dirty="0" smtClean="0"/>
              <a:t>a scale </a:t>
            </a:r>
            <a:r>
              <a:rPr lang="en-US" dirty="0"/>
              <a:t>of -5 to 5, how would you rate the success of </a:t>
            </a:r>
            <a:r>
              <a:rPr lang="en-US" dirty="0" smtClean="0"/>
              <a:t>your </a:t>
            </a:r>
            <a:r>
              <a:rPr lang="en-US" dirty="0"/>
              <a:t>academic </a:t>
            </a:r>
            <a:r>
              <a:rPr lang="en-US" dirty="0" smtClean="0"/>
              <a:t>career, where -5=far below expectations, and 5=far above expectations?</a:t>
            </a:r>
            <a:endParaRPr lang="en-US"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3529584" cy="3108960"/>
          </a:xfrm>
        </p:spPr>
        <p:txBody>
          <a:bodyPr/>
          <a:lstStyle/>
          <a:p>
            <a:pPr marL="0"/>
            <a:r>
              <a:rPr lang="en-US" dirty="0" smtClean="0"/>
              <a:t>On a </a:t>
            </a:r>
            <a:r>
              <a:rPr lang="en-US" dirty="0"/>
              <a:t>scale of 0 to 10, how would you rate the success of </a:t>
            </a:r>
            <a:r>
              <a:rPr lang="en-US" dirty="0" smtClean="0"/>
              <a:t>your </a:t>
            </a:r>
            <a:r>
              <a:rPr lang="en-US" dirty="0"/>
              <a:t>academic </a:t>
            </a:r>
            <a:r>
              <a:rPr lang="en-US" dirty="0" smtClean="0"/>
              <a:t>career, </a:t>
            </a:r>
            <a:r>
              <a:rPr lang="en-US" dirty="0"/>
              <a:t>where 0</a:t>
            </a:r>
            <a:r>
              <a:rPr lang="en-US" dirty="0" smtClean="0"/>
              <a:t>=far </a:t>
            </a:r>
            <a:r>
              <a:rPr lang="en-US" dirty="0"/>
              <a:t>below expectations, and </a:t>
            </a:r>
            <a:r>
              <a:rPr lang="en-US" dirty="0" smtClean="0"/>
              <a:t>10=far </a:t>
            </a:r>
            <a:r>
              <a:rPr lang="en-US" dirty="0"/>
              <a:t>above expectations?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851837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r>
              <a:rPr lang="en-US" sz="2400" dirty="0" smtClean="0"/>
              <a:t>11.  Avoid </a:t>
            </a:r>
            <a:r>
              <a:rPr lang="en-US" sz="2400" dirty="0"/>
              <a:t>asking about two things in one question. (Double jeopardy)</a:t>
            </a:r>
          </a:p>
        </p:txBody>
      </p:sp>
      <p:sp>
        <p:nvSpPr>
          <p:cNvPr id="3" name="Text Placeholder 2"/>
          <p:cNvSpPr>
            <a:spLocks noGrp="1"/>
          </p:cNvSpPr>
          <p:nvPr>
            <p:ph type="body" idx="1"/>
          </p:nvPr>
        </p:nvSpPr>
        <p:spPr/>
        <p:txBody>
          <a:bodyPr/>
          <a:lstStyle/>
          <a:p>
            <a:r>
              <a:rPr lang="en-US" dirty="0" smtClean="0"/>
              <a:t>Don’t	</a:t>
            </a:r>
            <a:endParaRPr lang="en-US" dirty="0"/>
          </a:p>
        </p:txBody>
      </p:sp>
      <p:sp>
        <p:nvSpPr>
          <p:cNvPr id="4" name="Content Placeholder 3"/>
          <p:cNvSpPr>
            <a:spLocks noGrp="1"/>
          </p:cNvSpPr>
          <p:nvPr>
            <p:ph sz="half" idx="2"/>
          </p:nvPr>
        </p:nvSpPr>
        <p:spPr>
          <a:xfrm>
            <a:off x="685800" y="1701848"/>
            <a:ext cx="3810000" cy="3108960"/>
          </a:xfrm>
        </p:spPr>
        <p:txBody>
          <a:bodyPr>
            <a:normAutofit/>
          </a:bodyPr>
          <a:lstStyle/>
          <a:p>
            <a:pPr marL="0"/>
            <a:r>
              <a:rPr lang="en-US" sz="1800" dirty="0"/>
              <a:t>How satisfied are you with the Help Desk hours &amp;</a:t>
            </a:r>
            <a:r>
              <a:rPr lang="en-US" sz="1800" dirty="0" smtClean="0"/>
              <a:t> </a:t>
            </a:r>
            <a:r>
              <a:rPr lang="en-US" sz="1800" dirty="0"/>
              <a:t>the responsiveness of the staff</a:t>
            </a:r>
            <a:r>
              <a:rPr lang="en-US" sz="1800" dirty="0" smtClean="0"/>
              <a:t>?</a:t>
            </a:r>
          </a:p>
          <a:p>
            <a:pPr>
              <a:buFont typeface="Courier New" panose="02070309020205020404" pitchFamily="49" charset="0"/>
              <a:buChar char="o"/>
            </a:pPr>
            <a:r>
              <a:rPr lang="en-US" sz="1800" dirty="0" smtClean="0"/>
              <a:t>Not satisfied</a:t>
            </a:r>
          </a:p>
          <a:p>
            <a:pPr>
              <a:buFont typeface="Courier New" panose="02070309020205020404" pitchFamily="49" charset="0"/>
              <a:buChar char="o"/>
            </a:pPr>
            <a:r>
              <a:rPr lang="en-US" sz="1800" dirty="0" smtClean="0"/>
              <a:t>Somewhat satisfied</a:t>
            </a:r>
          </a:p>
          <a:p>
            <a:pPr>
              <a:buFont typeface="Courier New" panose="02070309020205020404" pitchFamily="49" charset="0"/>
              <a:buChar char="o"/>
            </a:pPr>
            <a:r>
              <a:rPr lang="en-US" sz="1800" dirty="0" smtClean="0"/>
              <a:t>Satisfied</a:t>
            </a:r>
          </a:p>
          <a:p>
            <a:pPr>
              <a:buFont typeface="Courier New" panose="02070309020205020404" pitchFamily="49" charset="0"/>
              <a:buChar char="o"/>
            </a:pPr>
            <a:r>
              <a:rPr lang="en-US" sz="1800" dirty="0" smtClean="0"/>
              <a:t>Very satisfied</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4215384" cy="3108960"/>
          </a:xfrm>
        </p:spPr>
        <p:txBody>
          <a:bodyPr>
            <a:normAutofit fontScale="85000" lnSpcReduction="20000"/>
          </a:bodyPr>
          <a:lstStyle/>
          <a:p>
            <a:pPr marL="0"/>
            <a:r>
              <a:rPr lang="en-US" sz="1800" dirty="0"/>
              <a:t>How satisfied are you with the Help Desk hours of operation</a:t>
            </a:r>
            <a:r>
              <a:rPr lang="en-US" sz="1800" dirty="0" smtClean="0"/>
              <a:t>?</a:t>
            </a:r>
          </a:p>
          <a:p>
            <a:pPr>
              <a:buFont typeface="Courier New" panose="02070309020205020404" pitchFamily="49" charset="0"/>
              <a:buChar char="o"/>
            </a:pPr>
            <a:r>
              <a:rPr lang="en-US" sz="1800" dirty="0" smtClean="0"/>
              <a:t>Not </a:t>
            </a:r>
            <a:r>
              <a:rPr lang="en-US" sz="1800" dirty="0"/>
              <a:t>satisfied</a:t>
            </a:r>
          </a:p>
          <a:p>
            <a:pPr>
              <a:buFont typeface="Courier New" panose="02070309020205020404" pitchFamily="49" charset="0"/>
              <a:buChar char="o"/>
            </a:pPr>
            <a:r>
              <a:rPr lang="en-US" sz="1800" dirty="0"/>
              <a:t>Somewhat satisfied</a:t>
            </a:r>
          </a:p>
          <a:p>
            <a:pPr>
              <a:buFont typeface="Courier New" panose="02070309020205020404" pitchFamily="49" charset="0"/>
              <a:buChar char="o"/>
            </a:pPr>
            <a:r>
              <a:rPr lang="en-US" sz="1800" dirty="0"/>
              <a:t>Satisfied</a:t>
            </a:r>
          </a:p>
          <a:p>
            <a:pPr>
              <a:buFont typeface="Courier New" panose="02070309020205020404" pitchFamily="49" charset="0"/>
              <a:buChar char="o"/>
            </a:pPr>
            <a:r>
              <a:rPr lang="en-US" sz="1800" dirty="0"/>
              <a:t>Very </a:t>
            </a:r>
            <a:r>
              <a:rPr lang="en-US" sz="1800" dirty="0" smtClean="0"/>
              <a:t>satisfied</a:t>
            </a:r>
          </a:p>
          <a:p>
            <a:pPr marL="0" indent="0"/>
            <a:r>
              <a:rPr lang="en-US" sz="1800" dirty="0" smtClean="0"/>
              <a:t>How responsive is the Help Desk staff?</a:t>
            </a:r>
          </a:p>
          <a:p>
            <a:pPr marL="285750" indent="-285750">
              <a:buFont typeface="Courier New" panose="02070309020205020404" pitchFamily="49" charset="0"/>
              <a:buChar char="o"/>
            </a:pPr>
            <a:r>
              <a:rPr lang="en-US" sz="1800" dirty="0" smtClean="0"/>
              <a:t>Not responsive</a:t>
            </a:r>
          </a:p>
          <a:p>
            <a:pPr marL="285750" indent="-285750">
              <a:buFont typeface="Courier New" panose="02070309020205020404" pitchFamily="49" charset="0"/>
              <a:buChar char="o"/>
            </a:pPr>
            <a:r>
              <a:rPr lang="en-US" sz="1800" dirty="0" smtClean="0"/>
              <a:t>Somewhat responsive</a:t>
            </a:r>
          </a:p>
          <a:p>
            <a:pPr marL="285750" indent="-285750">
              <a:buFont typeface="Courier New" panose="02070309020205020404" pitchFamily="49" charset="0"/>
              <a:buChar char="o"/>
            </a:pPr>
            <a:r>
              <a:rPr lang="en-US" sz="1800" dirty="0" smtClean="0"/>
              <a:t>Responsive</a:t>
            </a:r>
          </a:p>
          <a:p>
            <a:pPr marL="285750" indent="-285750">
              <a:buFont typeface="Courier New" panose="02070309020205020404" pitchFamily="49" charset="0"/>
              <a:buChar char="o"/>
            </a:pPr>
            <a:r>
              <a:rPr lang="en-US" sz="1800" dirty="0" smtClean="0"/>
              <a:t>Very responsive</a:t>
            </a:r>
            <a:endParaRPr lang="en-US" sz="1800" dirty="0"/>
          </a:p>
          <a:p>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337528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8092440" cy="1143000"/>
          </a:xfrm>
        </p:spPr>
        <p:txBody>
          <a:bodyPr/>
          <a:lstStyle/>
          <a:p>
            <a:r>
              <a:rPr lang="en-US" sz="2400" dirty="0" smtClean="0"/>
              <a:t>12.  Instead of asking respondents to </a:t>
            </a:r>
            <a:r>
              <a:rPr lang="en-US" sz="2400" dirty="0"/>
              <a:t>rank items, create a </a:t>
            </a:r>
            <a:r>
              <a:rPr lang="en-US" sz="2400" dirty="0" smtClean="0"/>
              <a:t>matrix question </a:t>
            </a:r>
            <a:r>
              <a:rPr lang="en-US" sz="2400" dirty="0"/>
              <a:t>asking them to assess the attribute of interest for each item</a:t>
            </a:r>
            <a:r>
              <a:rPr lang="en-US" sz="2400" dirty="0" smtClean="0"/>
              <a:t>.</a:t>
            </a:r>
            <a:endParaRPr lang="en-US" sz="2400" dirty="0"/>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a:t>How would you rank the following flavors of ice cream</a:t>
            </a:r>
            <a:r>
              <a:rPr lang="en-US" sz="1800" dirty="0" smtClean="0"/>
              <a:t>?</a:t>
            </a:r>
          </a:p>
          <a:p>
            <a:pPr>
              <a:buSzPct val="200000"/>
              <a:buFont typeface="Wingdings" panose="05000000000000000000" pitchFamily="2" charset="2"/>
              <a:buChar char="q"/>
            </a:pPr>
            <a:r>
              <a:rPr lang="en-US" sz="1800" dirty="0" smtClean="0"/>
              <a:t>Vanilla</a:t>
            </a:r>
          </a:p>
          <a:p>
            <a:pPr>
              <a:buSzPct val="200000"/>
              <a:buFont typeface="Wingdings" panose="05000000000000000000" pitchFamily="2" charset="2"/>
              <a:buChar char="q"/>
            </a:pPr>
            <a:r>
              <a:rPr lang="en-US" sz="1800" dirty="0" smtClean="0"/>
              <a:t>Chocolate</a:t>
            </a:r>
          </a:p>
          <a:p>
            <a:pPr>
              <a:buSzPct val="200000"/>
              <a:buFont typeface="Wingdings" panose="05000000000000000000" pitchFamily="2" charset="2"/>
              <a:buChar char="q"/>
            </a:pPr>
            <a:r>
              <a:rPr lang="en-US" sz="1800" dirty="0" smtClean="0"/>
              <a:t>Strawberry</a:t>
            </a:r>
          </a:p>
          <a:p>
            <a:pPr>
              <a:buSzPct val="200000"/>
              <a:buFont typeface="Wingdings" panose="05000000000000000000" pitchFamily="2" charset="2"/>
              <a:buChar char="q"/>
            </a:pPr>
            <a:r>
              <a:rPr lang="en-US" sz="1800" dirty="0" smtClean="0"/>
              <a:t>Coffee</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419600" y="1701848"/>
            <a:ext cx="4724400" cy="3108960"/>
          </a:xfrm>
        </p:spPr>
        <p:txBody>
          <a:bodyPr>
            <a:normAutofit/>
          </a:bodyPr>
          <a:lstStyle/>
          <a:p>
            <a:pPr marL="0"/>
            <a:r>
              <a:rPr lang="en-US" sz="1800" dirty="0"/>
              <a:t>How much do you like the following flavors </a:t>
            </a:r>
            <a:r>
              <a:rPr lang="en-US" sz="1800" dirty="0" smtClean="0"/>
              <a:t>of ice </a:t>
            </a:r>
            <a:r>
              <a:rPr lang="en-US" sz="1800" dirty="0"/>
              <a:t>cream, using a scale of 1 to </a:t>
            </a:r>
            <a:r>
              <a:rPr lang="en-US" sz="1800" dirty="0" smtClean="0"/>
              <a:t>5 </a:t>
            </a:r>
            <a:r>
              <a:rPr lang="en-US" sz="1800" dirty="0"/>
              <a:t>where 1 = Not at all, and </a:t>
            </a:r>
            <a:r>
              <a:rPr lang="en-US" sz="1800" dirty="0" smtClean="0"/>
              <a:t>5 </a:t>
            </a:r>
            <a:r>
              <a:rPr lang="en-US" sz="1800" dirty="0"/>
              <a:t>= A great deal</a:t>
            </a:r>
            <a:r>
              <a:rPr lang="en-US" sz="1800" dirty="0" smtClean="0"/>
              <a:t>?</a:t>
            </a:r>
          </a:p>
          <a:p>
            <a:pPr marL="0" indent="0">
              <a:buSzPct val="200000"/>
            </a:pPr>
            <a:r>
              <a:rPr lang="en-US" sz="1800" dirty="0" smtClean="0"/>
              <a:t>		1        2        3        4        5</a:t>
            </a:r>
          </a:p>
          <a:p>
            <a:pPr marL="0" indent="0">
              <a:buSzPct val="200000"/>
            </a:pPr>
            <a:r>
              <a:rPr lang="en-US" sz="1800" dirty="0" smtClean="0"/>
              <a:t>Vanilla    		0        0        0        0        0</a:t>
            </a:r>
            <a:endParaRPr lang="en-US" sz="1800" dirty="0"/>
          </a:p>
          <a:p>
            <a:pPr marL="0" indent="0">
              <a:buSzPct val="200000"/>
            </a:pPr>
            <a:r>
              <a:rPr lang="en-US" sz="1800" dirty="0" smtClean="0"/>
              <a:t>Chocolate     	0        </a:t>
            </a:r>
            <a:r>
              <a:rPr lang="en-US" sz="1800" dirty="0"/>
              <a:t>0        0        </a:t>
            </a:r>
            <a:r>
              <a:rPr lang="en-US" sz="1800" dirty="0" smtClean="0"/>
              <a:t>0        0</a:t>
            </a:r>
            <a:endParaRPr lang="en-US" sz="1800" dirty="0"/>
          </a:p>
          <a:p>
            <a:pPr marL="0" indent="0">
              <a:buSzPct val="200000"/>
            </a:pPr>
            <a:r>
              <a:rPr lang="en-US" sz="1800" dirty="0" smtClean="0"/>
              <a:t>Strawberry   	0        </a:t>
            </a:r>
            <a:r>
              <a:rPr lang="en-US" sz="1800" dirty="0"/>
              <a:t>0        0        </a:t>
            </a:r>
            <a:r>
              <a:rPr lang="en-US" sz="1800" dirty="0" smtClean="0"/>
              <a:t>0        0</a:t>
            </a:r>
            <a:endParaRPr lang="en-US" sz="1800" dirty="0"/>
          </a:p>
          <a:p>
            <a:pPr marL="0" indent="0">
              <a:buSzPct val="200000"/>
            </a:pPr>
            <a:r>
              <a:rPr lang="en-US" sz="1800" dirty="0" smtClean="0"/>
              <a:t>Coffee		0        </a:t>
            </a:r>
            <a:r>
              <a:rPr lang="en-US" sz="1800" dirty="0"/>
              <a:t>0        0        </a:t>
            </a:r>
            <a:r>
              <a:rPr lang="en-US" sz="1800" dirty="0" smtClean="0"/>
              <a:t>0        0</a:t>
            </a:r>
            <a:endParaRPr lang="en-US" sz="1800" dirty="0"/>
          </a:p>
          <a:p>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889616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8016240" cy="762000"/>
          </a:xfrm>
        </p:spPr>
        <p:txBody>
          <a:bodyPr/>
          <a:lstStyle/>
          <a:p>
            <a:r>
              <a:rPr lang="en-US" sz="2000" dirty="0" smtClean="0"/>
              <a:t>13.  Do </a:t>
            </a:r>
            <a:r>
              <a:rPr lang="en-US" sz="2000" dirty="0"/>
              <a:t>not use Agree/Disagree questions. Instead, directly ask respondents to measure what it is you want to </a:t>
            </a:r>
            <a:r>
              <a:rPr lang="en-US" sz="2000" dirty="0" smtClean="0"/>
              <a:t>assess.</a:t>
            </a:r>
            <a:endParaRPr lang="en-US" sz="2000" dirty="0"/>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smtClean="0"/>
              <a:t>Do </a:t>
            </a:r>
            <a:r>
              <a:rPr lang="en-US" sz="1800" dirty="0"/>
              <a:t>you agree, disagree, or have no opinion about the following statement? In general, the economy is heading in the right direction</a:t>
            </a:r>
            <a:r>
              <a:rPr lang="en-US" sz="1800" dirty="0" smtClean="0"/>
              <a:t>.</a:t>
            </a:r>
          </a:p>
          <a:p>
            <a:pPr>
              <a:buFont typeface="Courier New" panose="02070309020205020404" pitchFamily="49" charset="0"/>
              <a:buChar char="o"/>
            </a:pPr>
            <a:r>
              <a:rPr lang="en-US" sz="1800" dirty="0" smtClean="0"/>
              <a:t>Agree</a:t>
            </a:r>
          </a:p>
          <a:p>
            <a:pPr>
              <a:buFont typeface="Courier New" panose="02070309020205020404" pitchFamily="49" charset="0"/>
              <a:buChar char="o"/>
            </a:pPr>
            <a:r>
              <a:rPr lang="en-US" sz="1800" dirty="0" smtClean="0"/>
              <a:t>Disagree</a:t>
            </a:r>
          </a:p>
          <a:p>
            <a:pPr>
              <a:buFont typeface="Courier New" panose="02070309020205020404" pitchFamily="49" charset="0"/>
              <a:buChar char="o"/>
            </a:pPr>
            <a:r>
              <a:rPr lang="en-US" sz="1800" dirty="0" smtClean="0"/>
              <a:t>No opinion</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a:r>
              <a:rPr lang="en-US" sz="1800" dirty="0"/>
              <a:t>In general, do you think the economy is heading in the right direction, wrong direction, or do you have no opinion</a:t>
            </a:r>
            <a:r>
              <a:rPr lang="en-US" sz="1800" dirty="0" smtClean="0"/>
              <a:t>?</a:t>
            </a:r>
          </a:p>
          <a:p>
            <a:pPr>
              <a:buFont typeface="Courier New" panose="02070309020205020404" pitchFamily="49" charset="0"/>
              <a:buChar char="o"/>
            </a:pPr>
            <a:r>
              <a:rPr lang="en-US" sz="1800" dirty="0" smtClean="0"/>
              <a:t>Right direction</a:t>
            </a:r>
          </a:p>
          <a:p>
            <a:pPr>
              <a:buFont typeface="Courier New" panose="02070309020205020404" pitchFamily="49" charset="0"/>
              <a:buChar char="o"/>
            </a:pPr>
            <a:r>
              <a:rPr lang="en-US" sz="1800" dirty="0" smtClean="0"/>
              <a:t>Wrong direction</a:t>
            </a:r>
          </a:p>
          <a:p>
            <a:pPr>
              <a:buFont typeface="Courier New" panose="02070309020205020404" pitchFamily="49" charset="0"/>
              <a:buChar char="o"/>
            </a:pPr>
            <a:r>
              <a:rPr lang="en-US" sz="1800" dirty="0" smtClean="0"/>
              <a:t>No opinion</a:t>
            </a:r>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855250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8092440" cy="853440"/>
          </a:xfrm>
        </p:spPr>
        <p:txBody>
          <a:bodyPr/>
          <a:lstStyle/>
          <a:p>
            <a:r>
              <a:rPr lang="en-US" sz="2000" dirty="0" smtClean="0"/>
              <a:t>14.  Avoid </a:t>
            </a:r>
            <a:r>
              <a:rPr lang="en-US" sz="2000" dirty="0"/>
              <a:t>using </a:t>
            </a:r>
            <a:r>
              <a:rPr lang="en-US" sz="2000" dirty="0" smtClean="0"/>
              <a:t>language </a:t>
            </a:r>
            <a:r>
              <a:rPr lang="en-US" sz="2000" dirty="0"/>
              <a:t>in a question that makes a person with an affirmative opinion have to </a:t>
            </a:r>
            <a:r>
              <a:rPr lang="en-US" sz="2000" dirty="0" smtClean="0"/>
              <a:t>choose </a:t>
            </a:r>
            <a:r>
              <a:rPr lang="en-US" sz="2000" dirty="0"/>
              <a:t>a negative response to express that opinion. (Double negative)</a:t>
            </a:r>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a:t>Do you think public schools should prohibit religious student clubs</a:t>
            </a:r>
            <a:r>
              <a:rPr lang="en-US" sz="1800" dirty="0" smtClean="0"/>
              <a:t>?</a:t>
            </a:r>
          </a:p>
          <a:p>
            <a:endParaRPr lang="en-US" sz="1800" dirty="0"/>
          </a:p>
          <a:p>
            <a:pPr>
              <a:buFont typeface="Courier New" panose="02070309020205020404" pitchFamily="49" charset="0"/>
              <a:buChar char="o"/>
            </a:pPr>
            <a:r>
              <a:rPr lang="en-US" sz="1800" dirty="0" smtClean="0"/>
              <a:t>Yes</a:t>
            </a:r>
          </a:p>
          <a:p>
            <a:pPr>
              <a:buFont typeface="Courier New" panose="02070309020205020404" pitchFamily="49" charset="0"/>
              <a:buChar char="o"/>
            </a:pPr>
            <a:r>
              <a:rPr lang="en-US" sz="1800" dirty="0" smtClean="0"/>
              <a:t>No</a:t>
            </a:r>
          </a:p>
          <a:p>
            <a:pPr>
              <a:buFont typeface="Courier New" panose="02070309020205020404" pitchFamily="49" charset="0"/>
              <a:buChar char="o"/>
            </a:pPr>
            <a:r>
              <a:rPr lang="en-US" sz="1800" dirty="0" smtClean="0"/>
              <a:t>No opinion</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p:txBody>
          <a:bodyPr>
            <a:normAutofit/>
          </a:bodyPr>
          <a:lstStyle/>
          <a:p>
            <a:pPr marL="0"/>
            <a:r>
              <a:rPr lang="en-US" sz="1800" dirty="0"/>
              <a:t>Do you think public schools should allow or prohibit religious student </a:t>
            </a:r>
            <a:r>
              <a:rPr lang="en-US" sz="1800" dirty="0" smtClean="0"/>
              <a:t>clubs?</a:t>
            </a:r>
          </a:p>
          <a:p>
            <a:endParaRPr lang="en-US" sz="1800" dirty="0"/>
          </a:p>
          <a:p>
            <a:pPr>
              <a:buFont typeface="Courier New" panose="02070309020205020404" pitchFamily="49" charset="0"/>
              <a:buChar char="o"/>
            </a:pPr>
            <a:r>
              <a:rPr lang="en-US" sz="1800" dirty="0" smtClean="0"/>
              <a:t>Allow religious student clubs</a:t>
            </a:r>
          </a:p>
          <a:p>
            <a:pPr>
              <a:buFont typeface="Courier New" panose="02070309020205020404" pitchFamily="49" charset="0"/>
              <a:buChar char="o"/>
            </a:pPr>
            <a:r>
              <a:rPr lang="en-US" sz="1800" dirty="0" smtClean="0"/>
              <a:t>Prohibit religious student clubs</a:t>
            </a:r>
          </a:p>
          <a:p>
            <a:pPr>
              <a:buFont typeface="Courier New" panose="02070309020205020404" pitchFamily="49" charset="0"/>
              <a:buChar char="o"/>
            </a:pPr>
            <a:r>
              <a:rPr lang="en-US" sz="1800" dirty="0" smtClean="0"/>
              <a:t>No opinion</a:t>
            </a:r>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077040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8016240" cy="1295400"/>
          </a:xfrm>
        </p:spPr>
        <p:txBody>
          <a:bodyPr/>
          <a:lstStyle/>
          <a:p>
            <a:r>
              <a:rPr lang="en-US" sz="2000" dirty="0" smtClean="0"/>
              <a:t>15.  Avoid </a:t>
            </a:r>
            <a:r>
              <a:rPr lang="en-US" sz="2000" dirty="0"/>
              <a:t>using </a:t>
            </a:r>
            <a:r>
              <a:rPr lang="en-US" sz="2000" dirty="0" smtClean="0"/>
              <a:t>"Check </a:t>
            </a:r>
            <a:r>
              <a:rPr lang="en-US" sz="2000" dirty="0"/>
              <a:t>all that apply</a:t>
            </a:r>
            <a:r>
              <a:rPr lang="en-US" sz="2000" dirty="0" smtClean="0"/>
              <a:t>" </a:t>
            </a:r>
            <a:r>
              <a:rPr lang="en-US" sz="2000" dirty="0"/>
              <a:t>questions when there is a long list of items. Instead ask respondents to evaluate each item individually. (Primacy effect</a:t>
            </a:r>
            <a:r>
              <a:rPr lang="en-US" sz="2000" dirty="0" smtClean="0"/>
              <a:t>)</a:t>
            </a:r>
            <a:endParaRPr lang="en-US" sz="2000" dirty="0"/>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smtClean="0"/>
              <a:t>Which of the following technology items do you own? Please check </a:t>
            </a:r>
            <a:r>
              <a:rPr lang="en-US" sz="1800" dirty="0"/>
              <a:t>all that </a:t>
            </a:r>
            <a:r>
              <a:rPr lang="en-US" sz="1800" dirty="0" smtClean="0"/>
              <a:t>apply.</a:t>
            </a:r>
          </a:p>
          <a:p>
            <a:pPr>
              <a:buFont typeface="Wingdings" panose="05000000000000000000" pitchFamily="2" charset="2"/>
              <a:buChar char="q"/>
            </a:pPr>
            <a:r>
              <a:rPr lang="en-US" sz="1800" dirty="0" smtClean="0"/>
              <a:t>Desktop computer</a:t>
            </a:r>
          </a:p>
          <a:p>
            <a:pPr>
              <a:buFont typeface="Wingdings" panose="05000000000000000000" pitchFamily="2" charset="2"/>
              <a:buChar char="q"/>
            </a:pPr>
            <a:r>
              <a:rPr lang="en-US" sz="1800" dirty="0" smtClean="0"/>
              <a:t>Laptop computer</a:t>
            </a:r>
          </a:p>
          <a:p>
            <a:pPr>
              <a:buFont typeface="Wingdings" panose="05000000000000000000" pitchFamily="2" charset="2"/>
              <a:buChar char="q"/>
            </a:pPr>
            <a:r>
              <a:rPr lang="en-US" sz="1800" dirty="0" smtClean="0"/>
              <a:t>Tablet</a:t>
            </a:r>
          </a:p>
          <a:p>
            <a:pPr>
              <a:buFont typeface="Wingdings" panose="05000000000000000000" pitchFamily="2" charset="2"/>
              <a:buChar char="q"/>
            </a:pPr>
            <a:r>
              <a:rPr lang="en-US" sz="1800" dirty="0" smtClean="0"/>
              <a:t>MP3 player</a:t>
            </a:r>
          </a:p>
          <a:p>
            <a:pPr>
              <a:buFont typeface="Wingdings" panose="05000000000000000000" pitchFamily="2" charset="2"/>
              <a:buChar char="q"/>
            </a:pPr>
            <a:r>
              <a:rPr lang="en-US" sz="1800" dirty="0" smtClean="0"/>
              <a:t>Game system</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4443984" cy="3108960"/>
          </a:xfrm>
        </p:spPr>
        <p:txBody>
          <a:bodyPr>
            <a:normAutofit/>
          </a:bodyPr>
          <a:lstStyle/>
          <a:p>
            <a:pPr marL="0"/>
            <a:r>
              <a:rPr lang="en-US" sz="1800" dirty="0"/>
              <a:t>Do you own the following technology </a:t>
            </a:r>
            <a:r>
              <a:rPr lang="en-US" sz="1800" dirty="0" smtClean="0"/>
              <a:t>items?   </a:t>
            </a:r>
          </a:p>
          <a:p>
            <a:r>
              <a:rPr lang="en-US" sz="1800" dirty="0"/>
              <a:t>	</a:t>
            </a:r>
            <a:r>
              <a:rPr lang="en-US" sz="1800" dirty="0" smtClean="0"/>
              <a:t>			Yes        No</a:t>
            </a:r>
            <a:endParaRPr lang="en-US" sz="1800" dirty="0"/>
          </a:p>
          <a:p>
            <a:r>
              <a:rPr lang="en-US" sz="1800" dirty="0"/>
              <a:t>Desktop </a:t>
            </a:r>
            <a:r>
              <a:rPr lang="en-US" sz="1800" dirty="0" smtClean="0"/>
              <a:t>computer   </a:t>
            </a:r>
            <a:r>
              <a:rPr lang="en-US" sz="1800" dirty="0"/>
              <a:t>	</a:t>
            </a:r>
            <a:r>
              <a:rPr lang="en-US" sz="1800" dirty="0" smtClean="0"/>
              <a:t> 0            0</a:t>
            </a:r>
            <a:endParaRPr lang="en-US" sz="1800" dirty="0"/>
          </a:p>
          <a:p>
            <a:r>
              <a:rPr lang="en-US" sz="1800" dirty="0"/>
              <a:t>Laptop </a:t>
            </a:r>
            <a:r>
              <a:rPr lang="en-US" sz="1800" dirty="0" smtClean="0"/>
              <a:t>computer    </a:t>
            </a:r>
            <a:r>
              <a:rPr lang="en-US" sz="1800" dirty="0"/>
              <a:t>	 0            </a:t>
            </a:r>
            <a:r>
              <a:rPr lang="en-US" sz="1800" dirty="0" smtClean="0"/>
              <a:t>0</a:t>
            </a:r>
            <a:endParaRPr lang="en-US" sz="1800" dirty="0"/>
          </a:p>
          <a:p>
            <a:r>
              <a:rPr lang="en-US" sz="1800" dirty="0" smtClean="0"/>
              <a:t>Tablet                      </a:t>
            </a:r>
            <a:r>
              <a:rPr lang="en-US" sz="1800" dirty="0"/>
              <a:t>	 0            </a:t>
            </a:r>
            <a:r>
              <a:rPr lang="en-US" sz="1800" dirty="0" smtClean="0"/>
              <a:t>0</a:t>
            </a:r>
            <a:endParaRPr lang="en-US" sz="1800" dirty="0"/>
          </a:p>
          <a:p>
            <a:r>
              <a:rPr lang="en-US" sz="1800" dirty="0"/>
              <a:t>MP3 </a:t>
            </a:r>
            <a:r>
              <a:rPr lang="en-US" sz="1800" dirty="0" smtClean="0"/>
              <a:t>player              </a:t>
            </a:r>
            <a:r>
              <a:rPr lang="en-US" sz="1800" dirty="0"/>
              <a:t>	 0            </a:t>
            </a:r>
            <a:r>
              <a:rPr lang="en-US" sz="1800" dirty="0" smtClean="0"/>
              <a:t>0</a:t>
            </a:r>
            <a:endParaRPr lang="en-US" sz="1800" dirty="0"/>
          </a:p>
          <a:p>
            <a:r>
              <a:rPr lang="en-US" sz="1800" dirty="0"/>
              <a:t>Game </a:t>
            </a:r>
            <a:r>
              <a:rPr lang="en-US" sz="1800" dirty="0" smtClean="0"/>
              <a:t>system          </a:t>
            </a:r>
            <a:r>
              <a:rPr lang="en-US" sz="1800" dirty="0"/>
              <a:t>	 0            </a:t>
            </a:r>
            <a:r>
              <a:rPr lang="en-US" sz="1800" dirty="0" smtClean="0"/>
              <a:t>0</a:t>
            </a:r>
            <a:endParaRPr lang="en-US" sz="1800" dirty="0"/>
          </a:p>
          <a:p>
            <a:endParaRPr lang="en-US" sz="1800"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63767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8092440" cy="929640"/>
          </a:xfrm>
        </p:spPr>
        <p:txBody>
          <a:bodyPr/>
          <a:lstStyle/>
          <a:p>
            <a:r>
              <a:rPr lang="en-US" sz="2000" dirty="0" smtClean="0"/>
              <a:t>16.  If </a:t>
            </a:r>
            <a:r>
              <a:rPr lang="en-US" sz="2000" dirty="0"/>
              <a:t>you include negative options among the possible answers, have an equal number of positive and negative options</a:t>
            </a:r>
            <a:r>
              <a:rPr lang="en-US" sz="2000" dirty="0" smtClean="0"/>
              <a:t>.</a:t>
            </a:r>
            <a:endParaRPr lang="en-US" sz="2000" dirty="0"/>
          </a:p>
        </p:txBody>
      </p:sp>
      <p:sp>
        <p:nvSpPr>
          <p:cNvPr id="3" name="Text Placeholder 2"/>
          <p:cNvSpPr>
            <a:spLocks noGrp="1"/>
          </p:cNvSpPr>
          <p:nvPr>
            <p:ph type="body" idx="1"/>
          </p:nvPr>
        </p:nvSpPr>
        <p:spPr/>
        <p:txBody>
          <a:bodyPr/>
          <a:lstStyle/>
          <a:p>
            <a:r>
              <a:rPr lang="en-US" dirty="0" smtClean="0"/>
              <a:t>Don’t</a:t>
            </a:r>
            <a:endParaRPr lang="en-US" dirty="0"/>
          </a:p>
        </p:txBody>
      </p:sp>
      <p:sp>
        <p:nvSpPr>
          <p:cNvPr id="4" name="Content Placeholder 3"/>
          <p:cNvSpPr>
            <a:spLocks noGrp="1"/>
          </p:cNvSpPr>
          <p:nvPr>
            <p:ph sz="half" idx="2"/>
          </p:nvPr>
        </p:nvSpPr>
        <p:spPr/>
        <p:txBody>
          <a:bodyPr>
            <a:normAutofit/>
          </a:bodyPr>
          <a:lstStyle/>
          <a:p>
            <a:pPr marL="0"/>
            <a:r>
              <a:rPr lang="en-US" sz="1800" dirty="0"/>
              <a:t>Overall, how satisfied are you with technology services at the University</a:t>
            </a:r>
            <a:r>
              <a:rPr lang="en-US" sz="1800" dirty="0" smtClean="0"/>
              <a:t>?</a:t>
            </a:r>
          </a:p>
          <a:p>
            <a:pPr>
              <a:buFont typeface="Courier New" panose="02070309020205020404" pitchFamily="49" charset="0"/>
              <a:buChar char="o"/>
            </a:pPr>
            <a:r>
              <a:rPr lang="en-US" sz="1800" dirty="0" smtClean="0"/>
              <a:t>Dissatisfied</a:t>
            </a:r>
          </a:p>
          <a:p>
            <a:pPr>
              <a:buFont typeface="Courier New" panose="02070309020205020404" pitchFamily="49" charset="0"/>
              <a:buChar char="o"/>
            </a:pPr>
            <a:r>
              <a:rPr lang="en-US" sz="1800" dirty="0" smtClean="0"/>
              <a:t>Somewhat satisfied</a:t>
            </a:r>
          </a:p>
          <a:p>
            <a:pPr>
              <a:buFont typeface="Courier New" panose="02070309020205020404" pitchFamily="49" charset="0"/>
              <a:buChar char="o"/>
            </a:pPr>
            <a:r>
              <a:rPr lang="en-US" sz="1800" dirty="0" smtClean="0"/>
              <a:t>Satisfied</a:t>
            </a:r>
          </a:p>
          <a:p>
            <a:pPr>
              <a:buFont typeface="Courier New" panose="02070309020205020404" pitchFamily="49" charset="0"/>
              <a:buChar char="o"/>
            </a:pPr>
            <a:r>
              <a:rPr lang="en-US" sz="1800" dirty="0" smtClean="0"/>
              <a:t>Very satisfied</a:t>
            </a:r>
            <a:endParaRPr lang="en-US" sz="1800" dirty="0"/>
          </a:p>
        </p:txBody>
      </p:sp>
      <p:sp>
        <p:nvSpPr>
          <p:cNvPr id="5" name="Text Placeholder 4"/>
          <p:cNvSpPr>
            <a:spLocks noGrp="1"/>
          </p:cNvSpPr>
          <p:nvPr>
            <p:ph type="body" sz="quarter" idx="3"/>
          </p:nvPr>
        </p:nvSpPr>
        <p:spPr/>
        <p:txBody>
          <a:bodyPr/>
          <a:lstStyle/>
          <a:p>
            <a:r>
              <a:rPr lang="en-US" dirty="0" smtClean="0"/>
              <a:t>do</a:t>
            </a:r>
            <a:endParaRPr lang="en-US" dirty="0"/>
          </a:p>
        </p:txBody>
      </p:sp>
      <p:sp>
        <p:nvSpPr>
          <p:cNvPr id="6" name="Content Placeholder 5"/>
          <p:cNvSpPr>
            <a:spLocks noGrp="1"/>
          </p:cNvSpPr>
          <p:nvPr>
            <p:ph sz="quarter" idx="4"/>
          </p:nvPr>
        </p:nvSpPr>
        <p:spPr>
          <a:xfrm>
            <a:off x="4700016" y="1701848"/>
            <a:ext cx="3834384" cy="3108960"/>
          </a:xfrm>
        </p:spPr>
        <p:txBody>
          <a:bodyPr>
            <a:normAutofit/>
          </a:bodyPr>
          <a:lstStyle/>
          <a:p>
            <a:pPr marL="0"/>
            <a:r>
              <a:rPr lang="en-US" sz="1800" dirty="0"/>
              <a:t>Overall, how satisfied or dissatisfied are you with technology services at the University</a:t>
            </a:r>
            <a:r>
              <a:rPr lang="en-US" sz="1800" dirty="0" smtClean="0"/>
              <a:t>?</a:t>
            </a:r>
          </a:p>
          <a:p>
            <a:pPr>
              <a:buFont typeface="Courier New" panose="02070309020205020404" pitchFamily="49" charset="0"/>
              <a:buChar char="o"/>
            </a:pPr>
            <a:r>
              <a:rPr lang="en-US" sz="1800" dirty="0" smtClean="0"/>
              <a:t>Satisfied</a:t>
            </a:r>
          </a:p>
          <a:p>
            <a:pPr>
              <a:buFont typeface="Courier New" panose="02070309020205020404" pitchFamily="49" charset="0"/>
              <a:buChar char="o"/>
            </a:pPr>
            <a:r>
              <a:rPr lang="en-US" sz="1800" dirty="0" smtClean="0"/>
              <a:t>Somewhat satisfied</a:t>
            </a:r>
          </a:p>
          <a:p>
            <a:pPr>
              <a:buFont typeface="Courier New" panose="02070309020205020404" pitchFamily="49" charset="0"/>
              <a:buChar char="o"/>
            </a:pPr>
            <a:r>
              <a:rPr lang="en-US" sz="1800" dirty="0" smtClean="0"/>
              <a:t>Somewhat dissatisfied</a:t>
            </a:r>
          </a:p>
          <a:p>
            <a:pPr>
              <a:buFont typeface="Courier New" panose="02070309020205020404" pitchFamily="49" charset="0"/>
              <a:buChar char="o"/>
            </a:pPr>
            <a:r>
              <a:rPr lang="en-US" sz="1800" dirty="0" smtClean="0"/>
              <a:t>Dissatisfied</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0476645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3</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a:t>Instrument </a:t>
            </a:r>
            <a:r>
              <a:rPr lang="en-US" sz="1800" dirty="0" smtClean="0"/>
              <a:t>development: focus group testing</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smtClean="0"/>
              <a:t>Five to twelve individuals for each major population to be surveyed</a:t>
            </a:r>
          </a:p>
          <a:p>
            <a:pPr lvl="0">
              <a:buFont typeface="Arial" panose="020B0604020202020204" pitchFamily="34" charset="0"/>
              <a:buChar char="•"/>
            </a:pPr>
            <a:r>
              <a:rPr lang="en-US" dirty="0" smtClean="0"/>
              <a:t>Two staff members: one to facilitate focus group, one to take notes</a:t>
            </a:r>
          </a:p>
          <a:p>
            <a:pPr lvl="0">
              <a:buFont typeface="Arial" panose="020B0604020202020204" pitchFamily="34" charset="0"/>
              <a:buChar char="•"/>
            </a:pPr>
            <a:r>
              <a:rPr lang="en-US" dirty="0" smtClean="0"/>
              <a:t>Participants should complete the survey</a:t>
            </a:r>
          </a:p>
          <a:p>
            <a:pPr lvl="0">
              <a:buFont typeface="Arial" panose="020B0604020202020204" pitchFamily="34" charset="0"/>
              <a:buChar char="•"/>
            </a:pPr>
            <a:r>
              <a:rPr lang="en-US" dirty="0" smtClean="0"/>
              <a:t>Ask how they interpreted each question and each item individually</a:t>
            </a:r>
          </a:p>
          <a:p>
            <a:pPr lvl="0">
              <a:buFont typeface="Arial" panose="020B0604020202020204" pitchFamily="34" charset="0"/>
              <a:buChar char="•"/>
            </a:pPr>
            <a:r>
              <a:rPr lang="en-US" dirty="0" smtClean="0"/>
              <a:t>Ask if they were able to answer each question</a:t>
            </a:r>
          </a:p>
          <a:p>
            <a:pPr lvl="0">
              <a:buFont typeface="Arial" panose="020B0604020202020204" pitchFamily="34" charset="0"/>
              <a:buChar char="•"/>
            </a:pP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089030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a:t>
            </a:r>
            <a:endParaRPr lang="en-US"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smtClean="0"/>
              <a:t>Stage 1: Mission statement</a:t>
            </a:r>
            <a:endParaRPr lang="en-US" dirty="0"/>
          </a:p>
          <a:p>
            <a:pPr lvl="0">
              <a:buFont typeface="Arial" panose="020B0604020202020204" pitchFamily="34" charset="0"/>
              <a:buChar char="•"/>
            </a:pPr>
            <a:r>
              <a:rPr lang="en-US" dirty="0" smtClean="0"/>
              <a:t>Stage 2: Planning</a:t>
            </a:r>
            <a:endParaRPr lang="en-US" dirty="0"/>
          </a:p>
          <a:p>
            <a:pPr lvl="0">
              <a:buFont typeface="Arial" panose="020B0604020202020204" pitchFamily="34" charset="0"/>
              <a:buChar char="•"/>
            </a:pPr>
            <a:r>
              <a:rPr lang="en-US" dirty="0" smtClean="0"/>
              <a:t>Stage 3: Instrument development, Recruiting  plan</a:t>
            </a:r>
            <a:endParaRPr lang="en-US" dirty="0"/>
          </a:p>
          <a:p>
            <a:pPr lvl="0">
              <a:buFont typeface="Arial" panose="020B0604020202020204" pitchFamily="34" charset="0"/>
              <a:buChar char="•"/>
            </a:pPr>
            <a:r>
              <a:rPr lang="en-US" dirty="0" smtClean="0"/>
              <a:t>Stage 4: Data collection</a:t>
            </a:r>
          </a:p>
          <a:p>
            <a:pPr lvl="0">
              <a:buFont typeface="Arial" panose="020B0604020202020204" pitchFamily="34" charset="0"/>
              <a:buChar char="•"/>
            </a:pPr>
            <a:r>
              <a:rPr lang="en-US" dirty="0" smtClean="0"/>
              <a:t>Stage 5: Data analysis and reporting</a:t>
            </a: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
        <p:nvSpPr>
          <p:cNvPr id="5" name="Text Placeholder 4"/>
          <p:cNvSpPr>
            <a:spLocks noGrp="1"/>
          </p:cNvSpPr>
          <p:nvPr>
            <p:ph type="body" idx="1"/>
          </p:nvPr>
        </p:nvSpPr>
        <p:spPr/>
        <p:txBody>
          <a:bodyPr/>
          <a:lstStyle/>
          <a:p>
            <a:r>
              <a:rPr lang="en-US" dirty="0" smtClean="0"/>
              <a:t>stages</a:t>
            </a:r>
            <a:endParaRPr lang="en-US" dirty="0"/>
          </a:p>
        </p:txBody>
      </p:sp>
    </p:spTree>
    <p:extLst>
      <p:ext uri="{BB962C8B-B14F-4D97-AF65-F5344CB8AC3E}">
        <p14:creationId xmlns:p14="http://schemas.microsoft.com/office/powerpoint/2010/main" val="2109790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3</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a:t>Instrument </a:t>
            </a:r>
            <a:r>
              <a:rPr lang="en-US" sz="1800" dirty="0" smtClean="0"/>
              <a:t>development: Rewrite questionnaire</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a:t>Take into account feedback from focus group testing</a:t>
            </a:r>
          </a:p>
          <a:p>
            <a:pPr lvl="0">
              <a:buFont typeface="Arial" panose="020B0604020202020204" pitchFamily="34" charset="0"/>
              <a:buChar char="•"/>
            </a:pPr>
            <a:r>
              <a:rPr lang="en-US" dirty="0"/>
              <a:t>Re-test if necessary</a:t>
            </a:r>
          </a:p>
          <a:p>
            <a:pPr lvl="0">
              <a:buFont typeface="Arial" panose="020B0604020202020204" pitchFamily="34" charset="0"/>
              <a:buChar char="•"/>
            </a:pPr>
            <a:r>
              <a:rPr lang="en-US" dirty="0"/>
              <a:t>Build in all survey mechanics (e.g. skip logic</a:t>
            </a:r>
            <a:r>
              <a:rPr lang="en-US" dirty="0" smtClean="0"/>
              <a:t>)</a:t>
            </a:r>
          </a:p>
          <a:p>
            <a:pPr>
              <a:buFont typeface="Arial" pitchFamily="34" charset="0"/>
              <a:buChar char="•"/>
            </a:pPr>
            <a:r>
              <a:rPr lang="en-US" dirty="0"/>
              <a:t>Define all values and variable names</a:t>
            </a:r>
          </a:p>
          <a:p>
            <a:pPr lvl="0">
              <a:buFont typeface="Arial" panose="020B0604020202020204" pitchFamily="34" charset="0"/>
              <a:buChar char="•"/>
            </a:pP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678054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3</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smtClean="0"/>
              <a:t>Recruiting plan: messaging</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a:t>How many messages will be sent</a:t>
            </a:r>
          </a:p>
          <a:p>
            <a:pPr lvl="0">
              <a:buFont typeface="Arial" panose="020B0604020202020204" pitchFamily="34" charset="0"/>
              <a:buChar char="•"/>
            </a:pPr>
            <a:r>
              <a:rPr lang="en-US" dirty="0"/>
              <a:t>Who will be the sender of the messages</a:t>
            </a:r>
          </a:p>
          <a:p>
            <a:pPr lvl="0">
              <a:buFont typeface="Arial" panose="020B0604020202020204" pitchFamily="34" charset="0"/>
              <a:buChar char="•"/>
            </a:pPr>
            <a:r>
              <a:rPr lang="en-US" dirty="0"/>
              <a:t>When will messages be sent</a:t>
            </a:r>
          </a:p>
          <a:p>
            <a:pPr lvl="0">
              <a:buFont typeface="Arial" panose="020B0604020202020204" pitchFamily="34" charset="0"/>
              <a:buChar char="•"/>
            </a:pPr>
            <a:r>
              <a:rPr lang="en-US" dirty="0"/>
              <a:t>Draft message content</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522558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Tips for maximizing response rates </a:t>
            </a:r>
            <a:endParaRPr lang="en-US" sz="2400"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4150534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a:t>
            </a:r>
            <a:r>
              <a:rPr lang="en-US" b="1" dirty="0" smtClean="0"/>
              <a:t>rates</a:t>
            </a:r>
            <a:endParaRPr lang="en-US" dirty="0"/>
          </a:p>
        </p:txBody>
      </p:sp>
      <p:sp>
        <p:nvSpPr>
          <p:cNvPr id="3" name="Text Placeholder 2"/>
          <p:cNvSpPr>
            <a:spLocks noGrp="1"/>
          </p:cNvSpPr>
          <p:nvPr>
            <p:ph type="body" idx="1"/>
          </p:nvPr>
        </p:nvSpPr>
        <p:spPr>
          <a:xfrm>
            <a:off x="838200" y="762000"/>
            <a:ext cx="4739640" cy="548640"/>
          </a:xfrm>
        </p:spPr>
        <p:txBody>
          <a:bodyPr>
            <a:normAutofit/>
          </a:bodyPr>
          <a:lstStyle/>
          <a:p>
            <a:endParaRPr lang="en-US" sz="1800" dirty="0"/>
          </a:p>
        </p:txBody>
      </p:sp>
      <p:sp>
        <p:nvSpPr>
          <p:cNvPr id="4" name="Content Placeholder 3"/>
          <p:cNvSpPr>
            <a:spLocks noGrp="1"/>
          </p:cNvSpPr>
          <p:nvPr>
            <p:ph sz="half" idx="2"/>
          </p:nvPr>
        </p:nvSpPr>
        <p:spPr>
          <a:xfrm>
            <a:off x="1143000" y="1701848"/>
            <a:ext cx="6400800" cy="3108960"/>
          </a:xfrm>
        </p:spPr>
        <p:txBody>
          <a:bodyPr/>
          <a:lstStyle/>
          <a:p>
            <a:pPr marL="457200" lvl="0" indent="-457200">
              <a:buFont typeface="+mj-lt"/>
              <a:buAutoNum type="arabicPeriod"/>
            </a:pPr>
            <a:r>
              <a:rPr lang="en-US" dirty="0" smtClean="0"/>
              <a:t>Survey construction</a:t>
            </a:r>
            <a:endParaRPr lang="en-US" dirty="0"/>
          </a:p>
          <a:p>
            <a:pPr marL="457200" lvl="0" indent="-457200">
              <a:buFont typeface="+mj-lt"/>
              <a:buAutoNum type="arabicPeriod"/>
            </a:pPr>
            <a:r>
              <a:rPr lang="en-US" dirty="0" smtClean="0"/>
              <a:t>Incentives</a:t>
            </a:r>
            <a:endParaRPr lang="en-US" dirty="0"/>
          </a:p>
          <a:p>
            <a:pPr marL="457200" lvl="0" indent="-457200">
              <a:buFont typeface="+mj-lt"/>
              <a:buAutoNum type="arabicPeriod"/>
            </a:pPr>
            <a:r>
              <a:rPr lang="en-US" dirty="0" smtClean="0"/>
              <a:t>Messaging</a:t>
            </a:r>
            <a:endParaRPr lang="en-US"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7238747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15" y="228600"/>
            <a:ext cx="8991600" cy="381000"/>
          </a:xfrm>
        </p:spPr>
        <p:txBody>
          <a:bodyPr/>
          <a:lstStyle/>
          <a:p>
            <a:r>
              <a:rPr lang="en-US" b="1" dirty="0" smtClean="0"/>
              <a:t>Maximizing response rates: survey construction</a:t>
            </a:r>
            <a:endParaRPr lang="en-US" dirty="0"/>
          </a:p>
        </p:txBody>
      </p:sp>
      <p:sp>
        <p:nvSpPr>
          <p:cNvPr id="3" name="Content Placeholder 2"/>
          <p:cNvSpPr>
            <a:spLocks noGrp="1"/>
          </p:cNvSpPr>
          <p:nvPr>
            <p:ph idx="1"/>
          </p:nvPr>
        </p:nvSpPr>
        <p:spPr>
          <a:xfrm>
            <a:off x="822960" y="914400"/>
            <a:ext cx="7787640" cy="4648200"/>
          </a:xfrm>
        </p:spPr>
        <p:txBody>
          <a:bodyPr>
            <a:normAutofit/>
          </a:bodyPr>
          <a:lstStyle/>
          <a:p>
            <a:pPr lvl="0">
              <a:buFont typeface="Arial" panose="020B0604020202020204" pitchFamily="34" charset="0"/>
              <a:buChar char="•"/>
            </a:pPr>
            <a:r>
              <a:rPr lang="en-US" sz="2400" dirty="0"/>
              <a:t>Make survey as short as </a:t>
            </a:r>
            <a:r>
              <a:rPr lang="en-US" sz="2400" dirty="0" smtClean="0"/>
              <a:t>possible </a:t>
            </a:r>
            <a:r>
              <a:rPr lang="en-US" sz="2400" dirty="0"/>
              <a:t>while still collecting the data you </a:t>
            </a:r>
            <a:r>
              <a:rPr lang="en-US" sz="2400" dirty="0" smtClean="0"/>
              <a:t>need.</a:t>
            </a:r>
            <a:endParaRPr lang="en-US" sz="2400" dirty="0"/>
          </a:p>
          <a:p>
            <a:pPr lvl="0">
              <a:buFont typeface="Arial" panose="020B0604020202020204" pitchFamily="34" charset="0"/>
              <a:buChar char="•"/>
            </a:pPr>
            <a:r>
              <a:rPr lang="en-US" sz="2400" dirty="0"/>
              <a:t>If the survey is long, break it up across many </a:t>
            </a:r>
            <a:r>
              <a:rPr lang="en-US" sz="2400" dirty="0" smtClean="0"/>
              <a:t>pages.</a:t>
            </a:r>
            <a:endParaRPr lang="en-US" sz="2400" dirty="0"/>
          </a:p>
          <a:p>
            <a:pPr lvl="0">
              <a:buFont typeface="Arial" panose="020B0604020202020204" pitchFamily="34" charset="0"/>
              <a:buChar char="•"/>
            </a:pPr>
            <a:r>
              <a:rPr lang="en-US" sz="2400" dirty="0"/>
              <a:t>Make survey easy to </a:t>
            </a:r>
            <a:r>
              <a:rPr lang="en-US" sz="2400" dirty="0" smtClean="0"/>
              <a:t>take.</a:t>
            </a:r>
            <a:endParaRPr lang="en-US" sz="2400" dirty="0"/>
          </a:p>
          <a:p>
            <a:pPr marL="457200" lvl="1" indent="0"/>
            <a:r>
              <a:rPr lang="en-US" sz="1900" dirty="0"/>
              <a:t>Use matrix questions when several questions have the same </a:t>
            </a:r>
            <a:r>
              <a:rPr lang="en-US" sz="1900" dirty="0" smtClean="0"/>
              <a:t>scale.</a:t>
            </a:r>
            <a:endParaRPr lang="en-US" sz="1900" dirty="0"/>
          </a:p>
          <a:p>
            <a:pPr marL="457200" lvl="1" indent="0"/>
            <a:r>
              <a:rPr lang="en-US" sz="1900" dirty="0" smtClean="0"/>
              <a:t>Keep question wording simple.</a:t>
            </a:r>
            <a:endParaRPr lang="en-US" sz="1900" dirty="0"/>
          </a:p>
          <a:p>
            <a:pPr marL="457200" lvl="1" indent="0"/>
            <a:r>
              <a:rPr lang="en-US" sz="1900" dirty="0"/>
              <a:t>Begin survey with the most general and easy questions to </a:t>
            </a:r>
            <a:r>
              <a:rPr lang="en-US" sz="1900" dirty="0" smtClean="0"/>
              <a:t>answer.</a:t>
            </a:r>
            <a:endParaRPr lang="en-US" sz="1900" dirty="0"/>
          </a:p>
          <a:p>
            <a:pPr marL="457200" lvl="1" indent="0"/>
            <a:r>
              <a:rPr lang="en-US" sz="1900" dirty="0"/>
              <a:t>Save demographic questions for the end of the </a:t>
            </a:r>
            <a:r>
              <a:rPr lang="en-US" sz="1900" dirty="0" smtClean="0"/>
              <a:t>survey.</a:t>
            </a:r>
            <a:endParaRPr lang="en-US" sz="1900" dirty="0"/>
          </a:p>
          <a:p>
            <a:pPr marL="457200" lvl="1" indent="0"/>
            <a:r>
              <a:rPr lang="en-US" sz="1900" dirty="0"/>
              <a:t>Make </a:t>
            </a:r>
            <a:r>
              <a:rPr lang="en-US" sz="1900" dirty="0" smtClean="0"/>
              <a:t>the “story </a:t>
            </a:r>
            <a:r>
              <a:rPr lang="en-US" sz="1900" dirty="0"/>
              <a:t>of the survey” easy to </a:t>
            </a:r>
            <a:r>
              <a:rPr lang="en-US" sz="1900" dirty="0" smtClean="0"/>
              <a:t>follow.</a:t>
            </a:r>
          </a:p>
          <a:p>
            <a:pPr lvl="0">
              <a:buFont typeface="Arial" panose="020B0604020202020204" pitchFamily="34" charset="0"/>
              <a:buChar char="•"/>
            </a:pPr>
            <a:r>
              <a:rPr lang="en-US" sz="2400" dirty="0" smtClean="0"/>
              <a:t>Keep </a:t>
            </a:r>
            <a:r>
              <a:rPr lang="en-US" sz="2400" dirty="0"/>
              <a:t>the open survey period relatively short, in most cases two weeks is more than enough </a:t>
            </a:r>
            <a:r>
              <a:rPr lang="en-US" sz="2400" dirty="0" smtClean="0"/>
              <a:t>time.</a:t>
            </a:r>
            <a:endParaRPr lang="en-US" sz="2400" dirty="0"/>
          </a:p>
          <a:p>
            <a:endParaRPr lang="en-US" dirty="0"/>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959256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787640" cy="548640"/>
          </a:xfrm>
        </p:spPr>
        <p:txBody>
          <a:bodyPr/>
          <a:lstStyle/>
          <a:p>
            <a:r>
              <a:rPr lang="en-US" b="1" dirty="0"/>
              <a:t>Maximizing response </a:t>
            </a:r>
            <a:r>
              <a:rPr lang="en-US" b="1" dirty="0" smtClean="0"/>
              <a:t>rates: Incentives</a:t>
            </a:r>
            <a:r>
              <a:rPr lang="en-US" dirty="0"/>
              <a:t/>
            </a:r>
            <a:br>
              <a:rPr lang="en-US" dirty="0"/>
            </a:br>
            <a:endParaRPr lang="en-US" dirty="0"/>
          </a:p>
        </p:txBody>
      </p:sp>
      <p:sp>
        <p:nvSpPr>
          <p:cNvPr id="3" name="Content Placeholder 2"/>
          <p:cNvSpPr>
            <a:spLocks noGrp="1"/>
          </p:cNvSpPr>
          <p:nvPr>
            <p:ph idx="1"/>
          </p:nvPr>
        </p:nvSpPr>
        <p:spPr>
          <a:xfrm>
            <a:off x="822960" y="1100628"/>
            <a:ext cx="7787640" cy="3579849"/>
          </a:xfrm>
        </p:spPr>
        <p:txBody>
          <a:bodyPr>
            <a:normAutofit/>
          </a:bodyPr>
          <a:lstStyle/>
          <a:p>
            <a:r>
              <a:rPr lang="en-US" sz="2400" dirty="0" smtClean="0"/>
              <a:t>Minimally effective: </a:t>
            </a:r>
          </a:p>
          <a:p>
            <a:r>
              <a:rPr lang="en-US" sz="2400" dirty="0"/>
              <a:t>	</a:t>
            </a:r>
            <a:r>
              <a:rPr lang="en-US" sz="2400" b="0" dirty="0" smtClean="0"/>
              <a:t>Chance </a:t>
            </a:r>
            <a:r>
              <a:rPr lang="en-US" sz="2400" b="0" dirty="0"/>
              <a:t>to win gift certificate or common item (e.g., iPod)  </a:t>
            </a:r>
            <a:endParaRPr lang="en-US" sz="2400" b="0" dirty="0" smtClean="0"/>
          </a:p>
          <a:p>
            <a:pPr lvl="0"/>
            <a:r>
              <a:rPr lang="en-US" sz="2400" dirty="0" smtClean="0"/>
              <a:t>Effective:</a:t>
            </a:r>
            <a:endParaRPr lang="en-US" sz="2400" dirty="0"/>
          </a:p>
          <a:p>
            <a:pPr lvl="0"/>
            <a:r>
              <a:rPr lang="en-US" sz="2400" dirty="0"/>
              <a:t>	</a:t>
            </a:r>
            <a:r>
              <a:rPr lang="en-US" sz="2400" b="0" dirty="0" smtClean="0"/>
              <a:t>Chance </a:t>
            </a:r>
            <a:r>
              <a:rPr lang="en-US" sz="2400" b="0" dirty="0"/>
              <a:t>to win something highly desirable  </a:t>
            </a:r>
            <a:r>
              <a:rPr lang="en-US" sz="2400" b="0" dirty="0" smtClean="0"/>
              <a:t>and </a:t>
            </a:r>
            <a:r>
              <a:rPr lang="en-US" sz="2400" b="0" dirty="0"/>
              <a:t>difficult to obtain </a:t>
            </a:r>
            <a:r>
              <a:rPr lang="en-US" sz="2400" b="0" dirty="0" smtClean="0"/>
              <a:t>(e.g</a:t>
            </a:r>
            <a:r>
              <a:rPr lang="en-US" sz="2400" b="0" dirty="0"/>
              <a:t>., student gets first choice for selecting housing) </a:t>
            </a:r>
            <a:endParaRPr lang="en-US" sz="2400" b="0" dirty="0" smtClean="0"/>
          </a:p>
          <a:p>
            <a:r>
              <a:rPr lang="en-US" sz="2400" dirty="0" smtClean="0"/>
              <a:t>Very effective:</a:t>
            </a:r>
            <a:endParaRPr lang="en-US" sz="2400" dirty="0"/>
          </a:p>
          <a:p>
            <a:pPr lvl="0"/>
            <a:r>
              <a:rPr lang="en-US" sz="2400" dirty="0"/>
              <a:t>	</a:t>
            </a:r>
            <a:r>
              <a:rPr lang="en-US" sz="2400" b="0" dirty="0" smtClean="0"/>
              <a:t>Payment</a:t>
            </a:r>
            <a:r>
              <a:rPr lang="en-US" sz="2400" b="0" dirty="0"/>
              <a:t>, even at small amounts, to all participants </a:t>
            </a:r>
          </a:p>
          <a:p>
            <a:endParaRPr lang="en-US" dirty="0"/>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115684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762000"/>
            <a:ext cx="4739640" cy="548640"/>
          </a:xfrm>
        </p:spPr>
        <p:txBody>
          <a:bodyPr>
            <a:normAutofit/>
          </a:bodyPr>
          <a:lstStyle/>
          <a:p>
            <a:r>
              <a:rPr lang="en-US" sz="1800" dirty="0" smtClean="0"/>
              <a:t>Preliminary notification</a:t>
            </a:r>
            <a:endParaRPr lang="en-US" sz="1800" dirty="0"/>
          </a:p>
        </p:txBody>
      </p:sp>
      <p:sp>
        <p:nvSpPr>
          <p:cNvPr id="4" name="Content Placeholder 3"/>
          <p:cNvSpPr>
            <a:spLocks noGrp="1"/>
          </p:cNvSpPr>
          <p:nvPr>
            <p:ph sz="half" idx="2"/>
          </p:nvPr>
        </p:nvSpPr>
        <p:spPr>
          <a:xfrm>
            <a:off x="1143000" y="1701848"/>
            <a:ext cx="6400800" cy="3108960"/>
          </a:xfrm>
        </p:spPr>
        <p:txBody>
          <a:bodyPr/>
          <a:lstStyle/>
          <a:p>
            <a:pPr lvl="0">
              <a:buFont typeface="Arial" panose="020B0604020202020204" pitchFamily="34" charset="0"/>
              <a:buChar char="•"/>
            </a:pPr>
            <a:r>
              <a:rPr lang="en-US" dirty="0" smtClean="0"/>
              <a:t>Send preliminary </a:t>
            </a:r>
            <a:r>
              <a:rPr lang="en-US" dirty="0"/>
              <a:t>notification from a trusted </a:t>
            </a:r>
            <a:r>
              <a:rPr lang="en-US" dirty="0" smtClean="0"/>
              <a:t>authority.</a:t>
            </a:r>
            <a:endParaRPr lang="en-US" dirty="0"/>
          </a:p>
          <a:p>
            <a:pPr lvl="0">
              <a:buFont typeface="Arial" panose="020B0604020202020204" pitchFamily="34" charset="0"/>
              <a:buChar char="•"/>
            </a:pPr>
            <a:r>
              <a:rPr lang="en-US" dirty="0" smtClean="0"/>
              <a:t>Do not include link </a:t>
            </a:r>
            <a:r>
              <a:rPr lang="en-US" dirty="0"/>
              <a:t>to the </a:t>
            </a:r>
            <a:r>
              <a:rPr lang="en-US" dirty="0" smtClean="0"/>
              <a:t>survey.</a:t>
            </a:r>
            <a:endParaRPr lang="en-US" dirty="0"/>
          </a:p>
          <a:p>
            <a:pPr lvl="0">
              <a:buFont typeface="Arial" panose="020B0604020202020204" pitchFamily="34" charset="0"/>
              <a:buChar char="•"/>
            </a:pPr>
            <a:r>
              <a:rPr lang="en-US" dirty="0" smtClean="0"/>
              <a:t>Announce </a:t>
            </a:r>
            <a:r>
              <a:rPr lang="en-US" dirty="0"/>
              <a:t>the survey is coming and </a:t>
            </a:r>
            <a:r>
              <a:rPr lang="en-US" dirty="0" smtClean="0"/>
              <a:t>state </a:t>
            </a:r>
            <a:r>
              <a:rPr lang="en-US" dirty="0"/>
              <a:t>why it is </a:t>
            </a:r>
            <a:r>
              <a:rPr lang="en-US" dirty="0" smtClean="0"/>
              <a:t>important to </a:t>
            </a:r>
            <a:r>
              <a:rPr lang="en-US" dirty="0"/>
              <a:t>the </a:t>
            </a:r>
            <a:r>
              <a:rPr lang="en-US" dirty="0" smtClean="0"/>
              <a:t>institution.</a:t>
            </a:r>
            <a:endParaRPr lang="en-US"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5302806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609600"/>
            <a:ext cx="6324600" cy="381000"/>
          </a:xfrm>
        </p:spPr>
        <p:txBody>
          <a:bodyPr>
            <a:normAutofit/>
          </a:bodyPr>
          <a:lstStyle/>
          <a:p>
            <a:r>
              <a:rPr lang="en-US" sz="1800" dirty="0" smtClean="0"/>
              <a:t>Ineffective message example</a:t>
            </a:r>
            <a:endParaRPr lang="en-US" sz="1800" dirty="0"/>
          </a:p>
        </p:txBody>
      </p:sp>
      <p:sp>
        <p:nvSpPr>
          <p:cNvPr id="4" name="Content Placeholder 3"/>
          <p:cNvSpPr>
            <a:spLocks noGrp="1"/>
          </p:cNvSpPr>
          <p:nvPr>
            <p:ph sz="half" idx="2"/>
          </p:nvPr>
        </p:nvSpPr>
        <p:spPr>
          <a:xfrm>
            <a:off x="228600" y="1143000"/>
            <a:ext cx="8686800" cy="3744008"/>
          </a:xfrm>
        </p:spPr>
        <p:txBody>
          <a:bodyPr>
            <a:noAutofit/>
          </a:bodyPr>
          <a:lstStyle/>
          <a:p>
            <a:pPr marL="0" indent="0">
              <a:spcBef>
                <a:spcPts val="0"/>
              </a:spcBef>
            </a:pPr>
            <a:r>
              <a:rPr lang="en-US" sz="1200" dirty="0"/>
              <a:t>From: </a:t>
            </a:r>
            <a:r>
              <a:rPr lang="en-US" sz="1200" dirty="0" err="1"/>
              <a:t>HDSurvey</a:t>
            </a:r>
            <a:endParaRPr lang="en-US" sz="1200" dirty="0"/>
          </a:p>
          <a:p>
            <a:pPr marL="0" indent="0">
              <a:spcBef>
                <a:spcPts val="0"/>
              </a:spcBef>
            </a:pPr>
            <a:r>
              <a:rPr lang="en-US" sz="1200" dirty="0"/>
              <a:t>From email address: HDSurvey@worston.edu</a:t>
            </a:r>
          </a:p>
          <a:p>
            <a:pPr marL="0" indent="0">
              <a:spcBef>
                <a:spcPts val="0"/>
              </a:spcBef>
            </a:pPr>
            <a:r>
              <a:rPr lang="en-US" sz="1200" dirty="0"/>
              <a:t>Subject: Help Desk Survey!</a:t>
            </a:r>
          </a:p>
          <a:p>
            <a:pPr marL="0" indent="0">
              <a:spcBef>
                <a:spcPts val="0"/>
              </a:spcBef>
            </a:pPr>
            <a:endParaRPr lang="en-US" sz="1200" dirty="0"/>
          </a:p>
          <a:p>
            <a:pPr marL="0" indent="0">
              <a:spcBef>
                <a:spcPts val="0"/>
              </a:spcBef>
            </a:pPr>
            <a:r>
              <a:rPr lang="en-US" sz="1200" dirty="0"/>
              <a:t>Dear community member,</a:t>
            </a:r>
          </a:p>
          <a:p>
            <a:pPr marL="0" indent="0">
              <a:spcBef>
                <a:spcPts val="0"/>
              </a:spcBef>
            </a:pPr>
            <a:endParaRPr lang="en-US" sz="1200" dirty="0"/>
          </a:p>
          <a:p>
            <a:pPr marL="0" indent="0">
              <a:spcBef>
                <a:spcPts val="0"/>
              </a:spcBef>
            </a:pPr>
            <a:r>
              <a:rPr lang="en-US" sz="1200" dirty="0"/>
              <a:t>Here’s your chance to win a $50 gift certificate to the </a:t>
            </a:r>
            <a:r>
              <a:rPr lang="en-US" sz="1200" dirty="0" err="1"/>
              <a:t>Worston</a:t>
            </a:r>
            <a:r>
              <a:rPr lang="en-US" sz="1200" dirty="0"/>
              <a:t> Book Store! </a:t>
            </a:r>
            <a:r>
              <a:rPr lang="en-US" sz="1200" dirty="0" err="1"/>
              <a:t>Worston</a:t>
            </a:r>
            <a:r>
              <a:rPr lang="en-US" sz="1200" dirty="0"/>
              <a:t> Help Desk is conducting a survey of the campus community and we would like your feedback. One of the respondents will receive a $50 gift certificate to the </a:t>
            </a:r>
            <a:r>
              <a:rPr lang="en-US" sz="1200" dirty="0" err="1"/>
              <a:t>Worston</a:t>
            </a:r>
            <a:r>
              <a:rPr lang="en-US" sz="1200" dirty="0"/>
              <a:t> Book Store.</a:t>
            </a:r>
          </a:p>
          <a:p>
            <a:pPr marL="0" indent="0">
              <a:spcBef>
                <a:spcPts val="0"/>
              </a:spcBef>
            </a:pPr>
            <a:endParaRPr lang="en-US" sz="1200" dirty="0"/>
          </a:p>
          <a:p>
            <a:pPr marL="0" indent="0">
              <a:spcBef>
                <a:spcPts val="0"/>
              </a:spcBef>
            </a:pPr>
            <a:r>
              <a:rPr lang="en-US" sz="1200" dirty="0"/>
              <a:t>Responses from this survey will help the leadership at </a:t>
            </a:r>
            <a:r>
              <a:rPr lang="en-US" sz="1200" dirty="0" err="1"/>
              <a:t>Worston</a:t>
            </a:r>
            <a:r>
              <a:rPr lang="en-US" sz="1200" dirty="0"/>
              <a:t> College to assess the current resources and practices of the </a:t>
            </a:r>
            <a:r>
              <a:rPr lang="en-US" sz="1200" dirty="0" err="1"/>
              <a:t>Worston</a:t>
            </a:r>
            <a:r>
              <a:rPr lang="en-US" sz="1200" dirty="0"/>
              <a:t> Help Desk. The data collected from this survey will help us identify areas where we are doing well and areas where we need to improve. We are reaching out to faculty, staff and students for this feedback. Here's your chance to tell us about your experiences. The results of this survey are very important to us as we work to improve our services. </a:t>
            </a:r>
          </a:p>
          <a:p>
            <a:pPr marL="0" indent="0">
              <a:spcBef>
                <a:spcPts val="0"/>
              </a:spcBef>
            </a:pPr>
            <a:endParaRPr lang="en-US" sz="1200" dirty="0"/>
          </a:p>
          <a:p>
            <a:pPr marL="0" indent="0">
              <a:spcBef>
                <a:spcPts val="0"/>
              </a:spcBef>
            </a:pPr>
            <a:r>
              <a:rPr lang="en-US" sz="1200" dirty="0"/>
              <a:t>We estimate the survey will take 5 minutes to complete. This is a confidential survey. You are under no obligation to complete and you may stop at any time.</a:t>
            </a:r>
          </a:p>
          <a:p>
            <a:pPr marL="0" indent="0">
              <a:spcBef>
                <a:spcPts val="0"/>
              </a:spcBef>
            </a:pPr>
            <a:endParaRPr lang="en-US" sz="1200" dirty="0"/>
          </a:p>
          <a:p>
            <a:pPr marL="0" indent="0">
              <a:spcBef>
                <a:spcPts val="0"/>
              </a:spcBef>
            </a:pPr>
            <a:r>
              <a:rPr lang="en-US" sz="1200" dirty="0"/>
              <a:t>{Link}</a:t>
            </a:r>
          </a:p>
          <a:p>
            <a:pPr marL="0" indent="0">
              <a:spcBef>
                <a:spcPts val="0"/>
              </a:spcBef>
            </a:pPr>
            <a:endParaRPr lang="en-US" sz="1200" dirty="0"/>
          </a:p>
          <a:p>
            <a:pPr marL="0" indent="0">
              <a:spcBef>
                <a:spcPts val="0"/>
              </a:spcBef>
            </a:pPr>
            <a:r>
              <a:rPr lang="en-US" sz="1200" dirty="0"/>
              <a:t>Thank you for participating in this survey.</a:t>
            </a:r>
          </a:p>
          <a:p>
            <a:pPr marL="0" indent="0">
              <a:spcBef>
                <a:spcPts val="0"/>
              </a:spcBef>
            </a:pPr>
            <a:endParaRPr lang="en-US" sz="1200" dirty="0"/>
          </a:p>
          <a:p>
            <a:pPr marL="0" indent="0">
              <a:spcBef>
                <a:spcPts val="0"/>
              </a:spcBef>
            </a:pPr>
            <a:r>
              <a:rPr lang="en-US" sz="1200" dirty="0"/>
              <a:t>Sincerely,</a:t>
            </a:r>
          </a:p>
          <a:p>
            <a:pPr marL="0" indent="0">
              <a:spcBef>
                <a:spcPts val="0"/>
              </a:spcBef>
            </a:pPr>
            <a:r>
              <a:rPr lang="en-US" sz="1200" dirty="0"/>
              <a:t>The </a:t>
            </a:r>
            <a:r>
              <a:rPr lang="en-US" sz="1200" dirty="0" err="1"/>
              <a:t>Worston</a:t>
            </a:r>
            <a:r>
              <a:rPr lang="en-US" sz="1200" dirty="0"/>
              <a:t> College Help Desk</a:t>
            </a:r>
          </a:p>
          <a:p>
            <a:pPr marL="0" indent="0">
              <a:spcBef>
                <a:spcPts val="0"/>
              </a:spcBef>
            </a:pPr>
            <a:r>
              <a:rPr lang="en-US" sz="1200" dirty="0" err="1"/>
              <a:t>Worston</a:t>
            </a:r>
            <a:r>
              <a:rPr lang="en-US" sz="1200" dirty="0"/>
              <a:t> College</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569437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609600"/>
            <a:ext cx="6324600" cy="381000"/>
          </a:xfrm>
        </p:spPr>
        <p:txBody>
          <a:bodyPr>
            <a:normAutofit/>
          </a:bodyPr>
          <a:lstStyle/>
          <a:p>
            <a:r>
              <a:rPr lang="en-US" sz="1800" dirty="0" smtClean="0"/>
              <a:t>effective message example</a:t>
            </a:r>
            <a:endParaRPr lang="en-US" sz="1800" dirty="0"/>
          </a:p>
        </p:txBody>
      </p:sp>
      <p:sp>
        <p:nvSpPr>
          <p:cNvPr id="4" name="Content Placeholder 3"/>
          <p:cNvSpPr>
            <a:spLocks noGrp="1"/>
          </p:cNvSpPr>
          <p:nvPr>
            <p:ph sz="half" idx="2"/>
          </p:nvPr>
        </p:nvSpPr>
        <p:spPr>
          <a:xfrm>
            <a:off x="228600" y="1143000"/>
            <a:ext cx="8686800" cy="3744008"/>
          </a:xfrm>
        </p:spPr>
        <p:txBody>
          <a:bodyPr>
            <a:noAutofit/>
          </a:bodyPr>
          <a:lstStyle/>
          <a:p>
            <a:pPr marL="0" indent="0">
              <a:spcBef>
                <a:spcPts val="0"/>
              </a:spcBef>
            </a:pPr>
            <a:r>
              <a:rPr lang="en-US" sz="1200" dirty="0"/>
              <a:t>From: Roger Smith</a:t>
            </a:r>
          </a:p>
          <a:p>
            <a:pPr marL="0" indent="0">
              <a:spcBef>
                <a:spcPts val="0"/>
              </a:spcBef>
            </a:pPr>
            <a:r>
              <a:rPr lang="en-US" sz="1200" dirty="0"/>
              <a:t>From email address: RSmith@worston.edu</a:t>
            </a:r>
          </a:p>
          <a:p>
            <a:pPr marL="0" indent="0">
              <a:spcBef>
                <a:spcPts val="0"/>
              </a:spcBef>
            </a:pPr>
            <a:r>
              <a:rPr lang="en-US" sz="1200" dirty="0"/>
              <a:t>Subject: </a:t>
            </a:r>
            <a:r>
              <a:rPr lang="en-US" sz="1200" dirty="0" err="1"/>
              <a:t>Worston</a:t>
            </a:r>
            <a:r>
              <a:rPr lang="en-US" sz="1200" dirty="0"/>
              <a:t> Computing Help Desk</a:t>
            </a:r>
          </a:p>
          <a:p>
            <a:pPr marL="0" indent="0">
              <a:spcBef>
                <a:spcPts val="0"/>
              </a:spcBef>
            </a:pPr>
            <a:endParaRPr lang="en-US" sz="1200" dirty="0"/>
          </a:p>
          <a:p>
            <a:pPr marL="0" indent="0">
              <a:spcBef>
                <a:spcPts val="0"/>
              </a:spcBef>
            </a:pPr>
            <a:r>
              <a:rPr lang="en-US" sz="1200" dirty="0"/>
              <a:t>Hi John,</a:t>
            </a:r>
          </a:p>
          <a:p>
            <a:pPr marL="0" indent="0">
              <a:spcBef>
                <a:spcPts val="0"/>
              </a:spcBef>
            </a:pPr>
            <a:endParaRPr lang="en-US" sz="1200" dirty="0"/>
          </a:p>
          <a:p>
            <a:pPr marL="0" indent="0">
              <a:spcBef>
                <a:spcPts val="0"/>
              </a:spcBef>
            </a:pPr>
            <a:r>
              <a:rPr lang="en-US" sz="1200" dirty="0"/>
              <a:t>I am Roger Smith, the director of </a:t>
            </a:r>
            <a:r>
              <a:rPr lang="en-US" sz="1200" dirty="0" err="1"/>
              <a:t>Worston's</a:t>
            </a:r>
            <a:r>
              <a:rPr lang="en-US" sz="1200" dirty="0"/>
              <a:t> help desk. I want to improve the services we provide to the students here at </a:t>
            </a:r>
            <a:r>
              <a:rPr lang="en-US" sz="1200" dirty="0" err="1"/>
              <a:t>Worston</a:t>
            </a:r>
            <a:r>
              <a:rPr lang="en-US" sz="1200" dirty="0"/>
              <a:t> College. I am reaching out to a select group of the students to find out how we are doing and what we can do to make things better for all of our students. You are one of the students I am hoping will give us this input.  The information you provide will help me to improve things for you and students like you. Below is a link to a short survey which should take about five minutes to complete.</a:t>
            </a:r>
          </a:p>
          <a:p>
            <a:pPr marL="0" indent="0">
              <a:spcBef>
                <a:spcPts val="0"/>
              </a:spcBef>
            </a:pPr>
            <a:endParaRPr lang="en-US" sz="1200" dirty="0"/>
          </a:p>
          <a:p>
            <a:pPr marL="0" indent="0">
              <a:spcBef>
                <a:spcPts val="0"/>
              </a:spcBef>
            </a:pPr>
            <a:r>
              <a:rPr lang="en-US" sz="1200" dirty="0"/>
              <a:t>{Link}</a:t>
            </a:r>
          </a:p>
          <a:p>
            <a:pPr marL="0" indent="0">
              <a:spcBef>
                <a:spcPts val="0"/>
              </a:spcBef>
            </a:pPr>
            <a:endParaRPr lang="en-US" sz="1200" dirty="0"/>
          </a:p>
          <a:p>
            <a:pPr marL="0" indent="0">
              <a:spcBef>
                <a:spcPts val="0"/>
              </a:spcBef>
            </a:pPr>
            <a:r>
              <a:rPr lang="en-US" sz="1200" dirty="0"/>
              <a:t>This is a confidential survey. You are under no obligation to complete and you may stop at any time.</a:t>
            </a:r>
          </a:p>
          <a:p>
            <a:pPr marL="0" indent="0">
              <a:spcBef>
                <a:spcPts val="0"/>
              </a:spcBef>
            </a:pPr>
            <a:endParaRPr lang="en-US" sz="1200" dirty="0"/>
          </a:p>
          <a:p>
            <a:pPr marL="0" indent="0">
              <a:spcBef>
                <a:spcPts val="0"/>
              </a:spcBef>
            </a:pPr>
            <a:r>
              <a:rPr lang="en-US" sz="1200" dirty="0"/>
              <a:t>Please let me know if you have any questions or would like more information.</a:t>
            </a:r>
          </a:p>
          <a:p>
            <a:pPr marL="0" indent="0">
              <a:spcBef>
                <a:spcPts val="0"/>
              </a:spcBef>
            </a:pPr>
            <a:endParaRPr lang="en-US" sz="1200" dirty="0"/>
          </a:p>
          <a:p>
            <a:pPr marL="0" indent="0">
              <a:spcBef>
                <a:spcPts val="0"/>
              </a:spcBef>
            </a:pPr>
            <a:r>
              <a:rPr lang="en-US" sz="1200" dirty="0"/>
              <a:t>Thank you,</a:t>
            </a:r>
          </a:p>
          <a:p>
            <a:pPr marL="0" indent="0">
              <a:spcBef>
                <a:spcPts val="0"/>
              </a:spcBef>
            </a:pPr>
            <a:r>
              <a:rPr lang="en-US" sz="1200" dirty="0"/>
              <a:t>Roger</a:t>
            </a:r>
          </a:p>
          <a:p>
            <a:pPr marL="0" indent="0">
              <a:spcBef>
                <a:spcPts val="0"/>
              </a:spcBef>
            </a:pPr>
            <a:endParaRPr lang="en-US" sz="1200" dirty="0"/>
          </a:p>
          <a:p>
            <a:pPr marL="0" indent="0">
              <a:spcBef>
                <a:spcPts val="0"/>
              </a:spcBef>
            </a:pPr>
            <a:r>
              <a:rPr lang="en-US" sz="1200" dirty="0"/>
              <a:t>_____</a:t>
            </a:r>
          </a:p>
          <a:p>
            <a:pPr marL="0" indent="0">
              <a:spcBef>
                <a:spcPts val="0"/>
              </a:spcBef>
            </a:pPr>
            <a:r>
              <a:rPr lang="en-US" sz="1200" dirty="0"/>
              <a:t>Roger Smith</a:t>
            </a:r>
          </a:p>
          <a:p>
            <a:pPr marL="0" indent="0">
              <a:spcBef>
                <a:spcPts val="0"/>
              </a:spcBef>
            </a:pPr>
            <a:r>
              <a:rPr lang="en-US" sz="1200" dirty="0"/>
              <a:t>Director of Help Desk Services, </a:t>
            </a:r>
            <a:r>
              <a:rPr lang="en-US" sz="1200" dirty="0" err="1"/>
              <a:t>Worston</a:t>
            </a:r>
            <a:r>
              <a:rPr lang="en-US" sz="1200" dirty="0"/>
              <a:t> College</a:t>
            </a:r>
          </a:p>
          <a:p>
            <a:pPr marL="0" indent="0">
              <a:spcBef>
                <a:spcPts val="0"/>
              </a:spcBef>
            </a:pPr>
            <a:r>
              <a:rPr lang="en-US" sz="1200" dirty="0"/>
              <a:t>(555) 555-1882</a:t>
            </a:r>
          </a:p>
          <a:p>
            <a:pPr marL="0" indent="0">
              <a:spcBef>
                <a:spcPts val="0"/>
              </a:spcBef>
            </a:pPr>
            <a:r>
              <a:rPr lang="en-US" sz="1200" dirty="0"/>
              <a:t>1600 E. Campus Dr.</a:t>
            </a:r>
          </a:p>
          <a:p>
            <a:pPr marL="0" indent="0">
              <a:spcBef>
                <a:spcPts val="0"/>
              </a:spcBef>
            </a:pPr>
            <a:r>
              <a:rPr lang="en-US" sz="1200" dirty="0" err="1"/>
              <a:t>Worston</a:t>
            </a:r>
            <a:r>
              <a:rPr lang="en-US" sz="1200" dirty="0"/>
              <a:t> College</a:t>
            </a:r>
          </a:p>
          <a:p>
            <a:pPr marL="0" indent="0">
              <a:spcBef>
                <a:spcPts val="0"/>
              </a:spcBef>
            </a:pPr>
            <a:r>
              <a:rPr lang="en-US" sz="1200" dirty="0" err="1"/>
              <a:t>Worston</a:t>
            </a:r>
            <a:r>
              <a:rPr lang="en-US" sz="1200" dirty="0"/>
              <a:t>, DE 19800</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2287667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914400"/>
            <a:ext cx="3200400" cy="548640"/>
          </a:xfrm>
        </p:spPr>
        <p:txBody>
          <a:bodyPr>
            <a:normAutofit/>
          </a:bodyPr>
          <a:lstStyle/>
          <a:p>
            <a:r>
              <a:rPr lang="en-US" sz="1800" dirty="0" smtClean="0"/>
              <a:t>Initial invitation</a:t>
            </a:r>
            <a:endParaRPr lang="en-US" sz="1800" dirty="0"/>
          </a:p>
        </p:txBody>
      </p:sp>
      <p:sp>
        <p:nvSpPr>
          <p:cNvPr id="4" name="Content Placeholder 3"/>
          <p:cNvSpPr>
            <a:spLocks noGrp="1"/>
          </p:cNvSpPr>
          <p:nvPr>
            <p:ph sz="half" idx="2"/>
          </p:nvPr>
        </p:nvSpPr>
        <p:spPr>
          <a:xfrm>
            <a:off x="819150" y="1701848"/>
            <a:ext cx="7867650" cy="3108960"/>
          </a:xfrm>
        </p:spPr>
        <p:txBody>
          <a:bodyPr>
            <a:normAutofit fontScale="92500" lnSpcReduction="20000"/>
          </a:bodyPr>
          <a:lstStyle/>
          <a:p>
            <a:pPr lvl="0">
              <a:buFont typeface="Arial" panose="020B0604020202020204" pitchFamily="34" charset="0"/>
              <a:buChar char="•"/>
            </a:pPr>
            <a:r>
              <a:rPr lang="en-US" dirty="0"/>
              <a:t>Write the message as if it is a personal communication from one person to one </a:t>
            </a:r>
            <a:r>
              <a:rPr lang="en-US" dirty="0" smtClean="0"/>
              <a:t>person.</a:t>
            </a:r>
            <a:endParaRPr lang="en-US" dirty="0"/>
          </a:p>
          <a:p>
            <a:pPr lvl="0">
              <a:buFont typeface="Arial" panose="020B0604020202020204" pitchFamily="34" charset="0"/>
              <a:buChar char="•"/>
            </a:pPr>
            <a:r>
              <a:rPr lang="en-US" dirty="0"/>
              <a:t>Send the messages from one individual using the email address of an </a:t>
            </a:r>
            <a:r>
              <a:rPr lang="en-US" dirty="0" smtClean="0"/>
              <a:t>individual.</a:t>
            </a:r>
            <a:endParaRPr lang="en-US" dirty="0"/>
          </a:p>
          <a:p>
            <a:pPr lvl="0">
              <a:buFont typeface="Arial" panose="020B0604020202020204" pitchFamily="34" charset="0"/>
              <a:buChar char="•"/>
            </a:pPr>
            <a:r>
              <a:rPr lang="en-US" dirty="0"/>
              <a:t>Personalize the invitations: </a:t>
            </a:r>
            <a:r>
              <a:rPr lang="en-US" dirty="0" smtClean="0"/>
              <a:t>e.g</a:t>
            </a:r>
            <a:r>
              <a:rPr lang="en-US" dirty="0"/>
              <a:t>., “Dear John,” or “Hi John,” </a:t>
            </a:r>
          </a:p>
          <a:p>
            <a:pPr lvl="0">
              <a:buFont typeface="Arial" panose="020B0604020202020204" pitchFamily="34" charset="0"/>
              <a:buChar char="•"/>
            </a:pPr>
            <a:r>
              <a:rPr lang="en-US" dirty="0" smtClean="0"/>
              <a:t>Use </a:t>
            </a:r>
            <a:r>
              <a:rPr lang="en-US" dirty="0"/>
              <a:t>singular personal pronouns: Write “I” instead </a:t>
            </a:r>
            <a:r>
              <a:rPr lang="en-US" dirty="0" err="1" smtClean="0"/>
              <a:t>of“We</a:t>
            </a:r>
            <a:r>
              <a:rPr lang="en-US" dirty="0"/>
              <a:t>” whenever </a:t>
            </a:r>
            <a:r>
              <a:rPr lang="en-US" dirty="0" smtClean="0"/>
              <a:t>possible.</a:t>
            </a:r>
            <a:endParaRPr lang="en-US" dirty="0"/>
          </a:p>
          <a:p>
            <a:pPr lvl="0">
              <a:buFont typeface="Arial" panose="020B0604020202020204" pitchFamily="34" charset="0"/>
              <a:buChar char="•"/>
            </a:pPr>
            <a:r>
              <a:rPr lang="en-US" dirty="0"/>
              <a:t>Tell them why survey is important to them,</a:t>
            </a:r>
            <a:r>
              <a:rPr lang="en-US" i="1" dirty="0"/>
              <a:t> </a:t>
            </a:r>
            <a:r>
              <a:rPr lang="en-US" dirty="0"/>
              <a:t>not why it is important to you or the </a:t>
            </a:r>
            <a:r>
              <a:rPr lang="en-US" dirty="0" smtClean="0"/>
              <a:t>institution.</a:t>
            </a:r>
            <a:endParaRPr lang="en-US"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690405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EDUCAUSE 2013   SEM01F    October 15, 2013</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5057"/>
            <a:ext cx="3352800" cy="3762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85057"/>
            <a:ext cx="4852386" cy="3762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p:cNvSpPr>
          <p:nvPr/>
        </p:nvSpPr>
        <p:spPr>
          <a:xfrm>
            <a:off x="293914" y="4128645"/>
            <a:ext cx="3363686" cy="896592"/>
          </a:xfrm>
          <a:prstGeom prst="rect">
            <a:avLst/>
          </a:prstGeom>
        </p:spPr>
        <p:txBody>
          <a:bodyPr>
            <a:normAutofit fontScale="925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000" b="0" cap="all" dirty="0" smtClean="0"/>
              <a:t>Alf Landon, 33</a:t>
            </a:r>
            <a:r>
              <a:rPr lang="en-US" sz="2000" b="0" cap="all" baseline="30000" dirty="0" smtClean="0"/>
              <a:t>rd</a:t>
            </a:r>
            <a:r>
              <a:rPr lang="en-US" sz="2000" b="0" cap="all" dirty="0" smtClean="0"/>
              <a:t> President of the United States</a:t>
            </a:r>
            <a:endParaRPr lang="en-US" sz="2000" b="0" cap="all" dirty="0"/>
          </a:p>
        </p:txBody>
      </p:sp>
      <p:sp>
        <p:nvSpPr>
          <p:cNvPr id="7" name="Text Placeholder 2"/>
          <p:cNvSpPr txBox="1">
            <a:spLocks/>
          </p:cNvSpPr>
          <p:nvPr/>
        </p:nvSpPr>
        <p:spPr>
          <a:xfrm>
            <a:off x="4495801" y="4128645"/>
            <a:ext cx="3962400" cy="896592"/>
          </a:xfrm>
          <a:prstGeom prst="rect">
            <a:avLst/>
          </a:prstGeom>
        </p:spPr>
        <p:txBody>
          <a:bodyP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000" b="0" cap="all" dirty="0" smtClean="0"/>
              <a:t>Thomas dewey, 35</a:t>
            </a:r>
            <a:r>
              <a:rPr lang="en-US" sz="2000" b="0" cap="all" baseline="30000" dirty="0" smtClean="0"/>
              <a:t>rd</a:t>
            </a:r>
            <a:r>
              <a:rPr lang="en-US" sz="2000" b="0" cap="all" dirty="0" smtClean="0"/>
              <a:t> President of the United States</a:t>
            </a:r>
            <a:endParaRPr lang="en-US" sz="2000" b="0" cap="all" dirty="0"/>
          </a:p>
        </p:txBody>
      </p:sp>
    </p:spTree>
    <p:extLst>
      <p:ext uri="{BB962C8B-B14F-4D97-AF65-F5344CB8AC3E}">
        <p14:creationId xmlns:p14="http://schemas.microsoft.com/office/powerpoint/2010/main" val="38298494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914400"/>
            <a:ext cx="3200400" cy="548640"/>
          </a:xfrm>
        </p:spPr>
        <p:txBody>
          <a:bodyPr>
            <a:normAutofit/>
          </a:bodyPr>
          <a:lstStyle/>
          <a:p>
            <a:r>
              <a:rPr lang="en-US" sz="1800" dirty="0" smtClean="0"/>
              <a:t>Initial invitation</a:t>
            </a:r>
            <a:endParaRPr lang="en-US" sz="1800" dirty="0"/>
          </a:p>
        </p:txBody>
      </p:sp>
      <p:sp>
        <p:nvSpPr>
          <p:cNvPr id="4" name="Content Placeholder 3"/>
          <p:cNvSpPr>
            <a:spLocks noGrp="1"/>
          </p:cNvSpPr>
          <p:nvPr>
            <p:ph sz="half" idx="2"/>
          </p:nvPr>
        </p:nvSpPr>
        <p:spPr>
          <a:xfrm>
            <a:off x="819150" y="1701848"/>
            <a:ext cx="7334250" cy="3108960"/>
          </a:xfrm>
        </p:spPr>
        <p:txBody>
          <a:bodyPr>
            <a:normAutofit fontScale="92500" lnSpcReduction="20000"/>
          </a:bodyPr>
          <a:lstStyle/>
          <a:p>
            <a:pPr lvl="0">
              <a:buFont typeface="Arial" panose="020B0604020202020204" pitchFamily="34" charset="0"/>
              <a:buChar char="•"/>
            </a:pPr>
            <a:r>
              <a:rPr lang="en-US" dirty="0"/>
              <a:t>Tell them why their participation is </a:t>
            </a:r>
            <a:r>
              <a:rPr lang="en-US" dirty="0" smtClean="0"/>
              <a:t>important.</a:t>
            </a:r>
            <a:endParaRPr lang="en-US" dirty="0"/>
          </a:p>
          <a:p>
            <a:pPr lvl="0">
              <a:buFont typeface="Arial" panose="020B0604020202020204" pitchFamily="34" charset="0"/>
              <a:buChar char="•"/>
            </a:pPr>
            <a:r>
              <a:rPr lang="en-US" dirty="0"/>
              <a:t>Use samples from populations if populations are large enough, then inform the selected individuals that they are among a selected group of </a:t>
            </a:r>
            <a:r>
              <a:rPr lang="en-US" dirty="0" smtClean="0"/>
              <a:t>individuals.</a:t>
            </a:r>
            <a:endParaRPr lang="en-US" dirty="0"/>
          </a:p>
          <a:p>
            <a:pPr lvl="0">
              <a:buFont typeface="Arial" panose="020B0604020202020204" pitchFamily="34" charset="0"/>
              <a:buChar char="•"/>
            </a:pPr>
            <a:r>
              <a:rPr lang="en-US" dirty="0"/>
              <a:t>Make invitations </a:t>
            </a:r>
            <a:r>
              <a:rPr lang="en-US" dirty="0" smtClean="0"/>
              <a:t>short.</a:t>
            </a:r>
            <a:endParaRPr lang="en-US" dirty="0"/>
          </a:p>
          <a:p>
            <a:pPr lvl="0">
              <a:buFont typeface="Arial" panose="020B0604020202020204" pitchFamily="34" charset="0"/>
              <a:buChar char="•"/>
            </a:pPr>
            <a:r>
              <a:rPr lang="en-US" dirty="0"/>
              <a:t>Save IRB language for the survey itself, if permissible by your </a:t>
            </a:r>
            <a:r>
              <a:rPr lang="en-US" dirty="0" smtClean="0"/>
              <a:t>IRB.</a:t>
            </a:r>
            <a:endParaRPr lang="en-US" dirty="0"/>
          </a:p>
          <a:p>
            <a:pPr lvl="0">
              <a:buFont typeface="Arial" panose="020B0604020202020204" pitchFamily="34" charset="0"/>
              <a:buChar char="•"/>
            </a:pPr>
            <a:r>
              <a:rPr lang="en-US" dirty="0"/>
              <a:t>Use language that is as informal as permitted for the population.</a:t>
            </a:r>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7891980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b="1" dirty="0" smtClean="0"/>
              <a:t>Messaging</a:t>
            </a:r>
            <a:endParaRPr lang="en-US" dirty="0"/>
          </a:p>
        </p:txBody>
      </p:sp>
      <p:sp>
        <p:nvSpPr>
          <p:cNvPr id="3" name="Text Placeholder 2"/>
          <p:cNvSpPr>
            <a:spLocks noGrp="1"/>
          </p:cNvSpPr>
          <p:nvPr>
            <p:ph type="body" idx="1"/>
          </p:nvPr>
        </p:nvSpPr>
        <p:spPr>
          <a:xfrm>
            <a:off x="838200" y="914400"/>
            <a:ext cx="3200400" cy="548640"/>
          </a:xfrm>
        </p:spPr>
        <p:txBody>
          <a:bodyPr>
            <a:normAutofit/>
          </a:bodyPr>
          <a:lstStyle/>
          <a:p>
            <a:r>
              <a:rPr lang="en-US" sz="1800" dirty="0" smtClean="0"/>
              <a:t>Initial invitation</a:t>
            </a:r>
            <a:endParaRPr lang="en-US" sz="1800" dirty="0"/>
          </a:p>
        </p:txBody>
      </p:sp>
      <p:sp>
        <p:nvSpPr>
          <p:cNvPr id="4" name="Content Placeholder 3"/>
          <p:cNvSpPr>
            <a:spLocks noGrp="1"/>
          </p:cNvSpPr>
          <p:nvPr>
            <p:ph sz="half" idx="2"/>
          </p:nvPr>
        </p:nvSpPr>
        <p:spPr>
          <a:xfrm>
            <a:off x="819150" y="1701848"/>
            <a:ext cx="7410450" cy="3108960"/>
          </a:xfrm>
        </p:spPr>
        <p:txBody>
          <a:bodyPr>
            <a:normAutofit fontScale="92500" lnSpcReduction="20000"/>
          </a:bodyPr>
          <a:lstStyle/>
          <a:p>
            <a:pPr lvl="0">
              <a:buFont typeface="Arial" panose="020B0604020202020204" pitchFamily="34" charset="0"/>
              <a:buChar char="•"/>
            </a:pPr>
            <a:r>
              <a:rPr lang="en-US" dirty="0"/>
              <a:t>Never include the word “survey” in the subject line of the </a:t>
            </a:r>
            <a:r>
              <a:rPr lang="en-US" dirty="0" smtClean="0"/>
              <a:t>messages.</a:t>
            </a:r>
            <a:endParaRPr lang="en-US" dirty="0"/>
          </a:p>
          <a:p>
            <a:pPr lvl="0">
              <a:buFont typeface="Arial" panose="020B0604020202020204" pitchFamily="34" charset="0"/>
              <a:buChar char="•"/>
            </a:pPr>
            <a:r>
              <a:rPr lang="en-US" dirty="0"/>
              <a:t>Do not reveal the close date of the survey until the final reminder </a:t>
            </a:r>
            <a:r>
              <a:rPr lang="en-US" dirty="0" smtClean="0"/>
              <a:t>notice.</a:t>
            </a:r>
            <a:endParaRPr lang="en-US" dirty="0"/>
          </a:p>
          <a:p>
            <a:pPr lvl="0">
              <a:buFont typeface="Arial" panose="020B0604020202020204" pitchFamily="34" charset="0"/>
              <a:buChar char="•"/>
            </a:pPr>
            <a:r>
              <a:rPr lang="en-US" dirty="0"/>
              <a:t>Choose subject lines that are generic sounding but interesting to potential </a:t>
            </a:r>
            <a:r>
              <a:rPr lang="en-US" dirty="0" smtClean="0"/>
              <a:t>respondents.</a:t>
            </a:r>
            <a:endParaRPr lang="en-US" dirty="0"/>
          </a:p>
          <a:p>
            <a:pPr lvl="0">
              <a:buFont typeface="Arial" panose="020B0604020202020204" pitchFamily="34" charset="0"/>
              <a:buChar char="•"/>
            </a:pPr>
            <a:r>
              <a:rPr lang="en-US" dirty="0"/>
              <a:t>Message should contain no other link then the one that takes them to the </a:t>
            </a:r>
            <a:r>
              <a:rPr lang="en-US" dirty="0" smtClean="0"/>
              <a:t>survey.</a:t>
            </a:r>
            <a:endParaRPr lang="en-US" dirty="0"/>
          </a:p>
          <a:p>
            <a:pPr lvl="0">
              <a:buFont typeface="Arial" panose="020B0604020202020204" pitchFamily="34" charset="0"/>
              <a:buChar char="•"/>
            </a:pPr>
            <a:r>
              <a:rPr lang="en-US" dirty="0"/>
              <a:t>Do not be overly concerned with </a:t>
            </a:r>
            <a:r>
              <a:rPr lang="en-US" dirty="0" smtClean="0"/>
              <a:t>grammar.</a:t>
            </a:r>
            <a:endParaRPr lang="en-US"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1687393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a:t>Maximizing response rates: </a:t>
            </a:r>
            <a:r>
              <a:rPr lang="en-US" dirty="0" smtClean="0"/>
              <a:t>Messaging</a:t>
            </a:r>
            <a:endParaRPr lang="en-US" dirty="0"/>
          </a:p>
        </p:txBody>
      </p:sp>
      <p:sp>
        <p:nvSpPr>
          <p:cNvPr id="3" name="Text Placeholder 2"/>
          <p:cNvSpPr>
            <a:spLocks noGrp="1"/>
          </p:cNvSpPr>
          <p:nvPr>
            <p:ph type="body" idx="1"/>
          </p:nvPr>
        </p:nvSpPr>
        <p:spPr>
          <a:xfrm>
            <a:off x="838200" y="914400"/>
            <a:ext cx="3200400" cy="548640"/>
          </a:xfrm>
        </p:spPr>
        <p:txBody>
          <a:bodyPr>
            <a:normAutofit/>
          </a:bodyPr>
          <a:lstStyle/>
          <a:p>
            <a:r>
              <a:rPr lang="en-US" sz="1800" dirty="0" smtClean="0"/>
              <a:t>Reminder notices</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Follow all the rules of the Initial </a:t>
            </a:r>
            <a:r>
              <a:rPr lang="en-US" dirty="0" smtClean="0"/>
              <a:t>Invitation.</a:t>
            </a:r>
            <a:endParaRPr lang="en-US" dirty="0"/>
          </a:p>
          <a:p>
            <a:pPr lvl="0">
              <a:buFont typeface="Arial" panose="020B0604020202020204" pitchFamily="34" charset="0"/>
              <a:buChar char="•"/>
            </a:pPr>
            <a:r>
              <a:rPr lang="en-US" dirty="0"/>
              <a:t>Use several reminder notifications scheduled evenly throughout the open survey </a:t>
            </a:r>
            <a:r>
              <a:rPr lang="en-US" dirty="0" smtClean="0"/>
              <a:t>period.</a:t>
            </a:r>
            <a:endParaRPr lang="en-US" dirty="0"/>
          </a:p>
          <a:p>
            <a:pPr lvl="0">
              <a:buFont typeface="Arial" panose="020B0604020202020204" pitchFamily="34" charset="0"/>
              <a:buChar char="•"/>
            </a:pPr>
            <a:r>
              <a:rPr lang="en-US" dirty="0"/>
              <a:t>Reminder notices can be less formal and should refer to the previous </a:t>
            </a:r>
            <a:r>
              <a:rPr lang="en-US" dirty="0" smtClean="0"/>
              <a:t>messages.</a:t>
            </a:r>
            <a:endParaRPr lang="en-US" dirty="0"/>
          </a:p>
          <a:p>
            <a:pPr lvl="0">
              <a:buFont typeface="Arial" panose="020B0604020202020204" pitchFamily="34" charset="0"/>
              <a:buChar char="•"/>
            </a:pPr>
            <a:r>
              <a:rPr lang="en-US" dirty="0"/>
              <a:t>Use the subject heading for the Initial Invitation with the addition of “Re:” in front of </a:t>
            </a:r>
            <a:r>
              <a:rPr lang="en-US" dirty="0" smtClean="0"/>
              <a:t>it.</a:t>
            </a:r>
            <a:endParaRPr lang="en-US" dirty="0"/>
          </a:p>
          <a:p>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5868209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4</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smtClean="0"/>
              <a:t>Data collection: dress rehearsal</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smtClean="0"/>
              <a:t>Check that all messages clear spam filters </a:t>
            </a:r>
            <a:endParaRPr lang="en-US" dirty="0"/>
          </a:p>
          <a:p>
            <a:pPr lvl="0">
              <a:buFont typeface="Arial" panose="020B0604020202020204" pitchFamily="34" charset="0"/>
              <a:buChar char="•"/>
            </a:pPr>
            <a:r>
              <a:rPr lang="en-US" dirty="0"/>
              <a:t>Message formatting is correct</a:t>
            </a:r>
          </a:p>
          <a:p>
            <a:pPr lvl="0">
              <a:buFont typeface="Arial" panose="020B0604020202020204" pitchFamily="34" charset="0"/>
              <a:buChar char="•"/>
            </a:pPr>
            <a:r>
              <a:rPr lang="en-US" dirty="0"/>
              <a:t>Links work </a:t>
            </a:r>
            <a:r>
              <a:rPr lang="en-US" dirty="0" smtClean="0"/>
              <a:t>properly</a:t>
            </a:r>
          </a:p>
          <a:p>
            <a:pPr lvl="0">
              <a:buFont typeface="Arial" panose="020B0604020202020204" pitchFamily="34" charset="0"/>
              <a:buChar char="•"/>
            </a:pPr>
            <a:r>
              <a:rPr lang="en-US" dirty="0" smtClean="0"/>
              <a:t>Final review of the survey instruments</a:t>
            </a: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7087058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4</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smtClean="0"/>
              <a:t>Data collection: survey launch</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a:t>Check that data is being collected properly</a:t>
            </a:r>
          </a:p>
          <a:p>
            <a:pPr lvl="0">
              <a:buFont typeface="Arial" panose="020B0604020202020204" pitchFamily="34" charset="0"/>
              <a:buChar char="•"/>
            </a:pPr>
            <a:r>
              <a:rPr lang="en-US" dirty="0"/>
              <a:t>Respond quickly to any reports of problems with the survey</a:t>
            </a:r>
          </a:p>
          <a:p>
            <a:pPr lvl="0">
              <a:buFont typeface="Arial" panose="020B0604020202020204" pitchFamily="34" charset="0"/>
              <a:buChar char="•"/>
            </a:pPr>
            <a:r>
              <a:rPr lang="en-US" dirty="0"/>
              <a:t>Send reminder notices as scheduled</a:t>
            </a:r>
          </a:p>
          <a:p>
            <a:pPr lvl="0">
              <a:buFont typeface="Arial" panose="020B0604020202020204" pitchFamily="34" charset="0"/>
              <a:buChar char="•"/>
            </a:pPr>
            <a:r>
              <a:rPr lang="en-US" dirty="0"/>
              <a:t>Close survey as scheduled</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20866145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a:t>
            </a:r>
            <a:endParaRPr lang="en-US" dirty="0"/>
          </a:p>
        </p:txBody>
      </p:sp>
      <p:sp>
        <p:nvSpPr>
          <p:cNvPr id="3" name="Text Placeholder 2"/>
          <p:cNvSpPr>
            <a:spLocks noGrp="1"/>
          </p:cNvSpPr>
          <p:nvPr>
            <p:ph type="body" idx="1"/>
          </p:nvPr>
        </p:nvSpPr>
        <p:spPr>
          <a:xfrm>
            <a:off x="838200" y="914400"/>
            <a:ext cx="8305800" cy="548640"/>
          </a:xfrm>
        </p:spPr>
        <p:txBody>
          <a:bodyPr>
            <a:normAutofit/>
          </a:bodyPr>
          <a:lstStyle/>
          <a:p>
            <a:r>
              <a:rPr lang="en-US" sz="1800" dirty="0" smtClean="0"/>
              <a:t>Data analysis and reporting</a:t>
            </a:r>
            <a:endParaRPr lang="en-US" sz="1800" dirty="0"/>
          </a:p>
        </p:txBody>
      </p:sp>
      <p:sp>
        <p:nvSpPr>
          <p:cNvPr id="4" name="Content Placeholder 3"/>
          <p:cNvSpPr>
            <a:spLocks noGrp="1"/>
          </p:cNvSpPr>
          <p:nvPr>
            <p:ph sz="half" idx="2"/>
          </p:nvPr>
        </p:nvSpPr>
        <p:spPr>
          <a:xfrm>
            <a:off x="819150" y="1701848"/>
            <a:ext cx="7029450" cy="3784552"/>
          </a:xfrm>
        </p:spPr>
        <p:txBody>
          <a:bodyPr>
            <a:normAutofit/>
          </a:bodyPr>
          <a:lstStyle/>
          <a:p>
            <a:pPr lvl="0">
              <a:buFont typeface="Arial" panose="020B0604020202020204" pitchFamily="34" charset="0"/>
              <a:buChar char="•"/>
            </a:pPr>
            <a:r>
              <a:rPr lang="en-US" dirty="0"/>
              <a:t>Clean data</a:t>
            </a:r>
          </a:p>
          <a:p>
            <a:pPr lvl="0">
              <a:buFont typeface="Arial" panose="020B0604020202020204" pitchFamily="34" charset="0"/>
              <a:buChar char="•"/>
            </a:pPr>
            <a:r>
              <a:rPr lang="en-US" dirty="0"/>
              <a:t>Analysis data as guided by analysis plan</a:t>
            </a:r>
          </a:p>
          <a:p>
            <a:pPr lvl="0">
              <a:buFont typeface="Arial" panose="020B0604020202020204" pitchFamily="34" charset="0"/>
              <a:buChar char="•"/>
            </a:pPr>
            <a:r>
              <a:rPr lang="en-US" dirty="0"/>
              <a:t>Report results</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6085490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Additional Survey writing Resources</a:t>
            </a:r>
            <a:endParaRPr lang="en-US" sz="2400" dirty="0"/>
          </a:p>
        </p:txBody>
      </p:sp>
      <p:sp>
        <p:nvSpPr>
          <p:cNvPr id="3" name="Content Placeholder 2"/>
          <p:cNvSpPr>
            <a:spLocks noGrp="1"/>
          </p:cNvSpPr>
          <p:nvPr>
            <p:ph idx="1"/>
          </p:nvPr>
        </p:nvSpPr>
        <p:spPr>
          <a:xfrm>
            <a:off x="533400" y="990600"/>
            <a:ext cx="8305800" cy="4419600"/>
          </a:xfrm>
        </p:spPr>
        <p:txBody>
          <a:bodyPr>
            <a:normAutofit fontScale="85000" lnSpcReduction="20000"/>
          </a:bodyPr>
          <a:lstStyle/>
          <a:p>
            <a:r>
              <a:rPr lang="en-US" dirty="0"/>
              <a:t>Converse, Jean M. and Stanley Presser.  1986.  Survey Questions: Handcrafting the Standardized Questionnaire.  Newbury Park: Sage Publications.</a:t>
            </a:r>
          </a:p>
          <a:p>
            <a:r>
              <a:rPr lang="en-US" dirty="0"/>
              <a:t> </a:t>
            </a:r>
          </a:p>
          <a:p>
            <a:r>
              <a:rPr lang="en-US" dirty="0"/>
              <a:t>Fielding, Nigel, Raymond M. Lee and Grant Blank. 2008. The SAGE Handbook of Online Research Methods. Sage Publications.</a:t>
            </a:r>
          </a:p>
          <a:p>
            <a:r>
              <a:rPr lang="en-US" dirty="0"/>
              <a:t> </a:t>
            </a:r>
          </a:p>
          <a:p>
            <a:r>
              <a:rPr lang="en-US" dirty="0"/>
              <a:t>Fowler, Floyd J.  2009.  Survey Research Methods.  San Francisco: Sage Publications.</a:t>
            </a:r>
          </a:p>
          <a:p>
            <a:r>
              <a:rPr lang="en-US" dirty="0"/>
              <a:t> </a:t>
            </a:r>
          </a:p>
          <a:p>
            <a:r>
              <a:rPr lang="en-US" dirty="0"/>
              <a:t>Grooves, Robert M., Floyd J. Fowler, Jr., Mick P. </a:t>
            </a:r>
            <a:r>
              <a:rPr lang="en-US" dirty="0" err="1"/>
              <a:t>Couper</a:t>
            </a:r>
            <a:r>
              <a:rPr lang="en-US" dirty="0"/>
              <a:t>, James M. </a:t>
            </a:r>
            <a:r>
              <a:rPr lang="en-US" dirty="0" err="1"/>
              <a:t>Lepkowski</a:t>
            </a:r>
            <a:r>
              <a:rPr lang="en-US" dirty="0"/>
              <a:t>, Eleanor Singer, and Roger </a:t>
            </a:r>
            <a:r>
              <a:rPr lang="en-US" dirty="0" err="1"/>
              <a:t>Tourangeau</a:t>
            </a:r>
            <a:r>
              <a:rPr lang="en-US" dirty="0"/>
              <a:t>.  2009.  Survey Methodology. Hoboken: John Wiley &amp; Sons, Inc. (More advanced resource)</a:t>
            </a:r>
          </a:p>
          <a:p>
            <a:r>
              <a:rPr lang="en-US" dirty="0"/>
              <a:t> </a:t>
            </a:r>
          </a:p>
          <a:p>
            <a:r>
              <a:rPr lang="en-US" dirty="0"/>
              <a:t> </a:t>
            </a:r>
            <a:r>
              <a:rPr lang="en-US" dirty="0" err="1"/>
              <a:t>Tourangeau</a:t>
            </a:r>
            <a:r>
              <a:rPr lang="en-US" dirty="0"/>
              <a:t>, Roger, Frederick G. Conrad, Mick P. </a:t>
            </a:r>
            <a:r>
              <a:rPr lang="en-US" dirty="0" err="1"/>
              <a:t>Couper</a:t>
            </a:r>
            <a:r>
              <a:rPr lang="en-US" dirty="0"/>
              <a:t>. 2013. The Science of Web Surveys. Oxford University Press.</a:t>
            </a:r>
          </a:p>
          <a:p>
            <a:r>
              <a:rPr lang="en-US" dirty="0"/>
              <a:t> </a:t>
            </a:r>
          </a:p>
          <a:p>
            <a:r>
              <a:rPr lang="en-US" dirty="0" err="1"/>
              <a:t>Qualtrics</a:t>
            </a:r>
            <a:r>
              <a:rPr lang="en-US" dirty="0"/>
              <a:t>’ Introduction to Survey Writing</a:t>
            </a:r>
          </a:p>
          <a:p>
            <a:r>
              <a:rPr lang="en-US" dirty="0"/>
              <a:t>http://www.qualtrics.com/university/researchsuite/research-resources/survey-basics/introduction-to-survey-research/</a:t>
            </a:r>
          </a:p>
          <a:p>
            <a:endParaRPr lang="en-US" dirty="0"/>
          </a:p>
        </p:txBody>
      </p:sp>
      <p:sp>
        <p:nvSpPr>
          <p:cNvPr id="4" name="Footer Placeholder 3"/>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384554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EDUCAUSE 2013   SEM01F    October 15, 2013</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7446" cy="6249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03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1</a:t>
            </a:r>
            <a:endParaRPr lang="en-US" dirty="0"/>
          </a:p>
        </p:txBody>
      </p:sp>
      <p:sp>
        <p:nvSpPr>
          <p:cNvPr id="3" name="Text Placeholder 2"/>
          <p:cNvSpPr>
            <a:spLocks noGrp="1"/>
          </p:cNvSpPr>
          <p:nvPr>
            <p:ph type="body" idx="1"/>
          </p:nvPr>
        </p:nvSpPr>
        <p:spPr>
          <a:xfrm>
            <a:off x="838200" y="914400"/>
            <a:ext cx="5638800" cy="548640"/>
          </a:xfrm>
        </p:spPr>
        <p:txBody>
          <a:bodyPr>
            <a:normAutofit/>
          </a:bodyPr>
          <a:lstStyle/>
          <a:p>
            <a:r>
              <a:rPr lang="en-US" sz="1800" dirty="0" smtClean="0"/>
              <a:t>Mission statement</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Why do the research?</a:t>
            </a:r>
          </a:p>
          <a:p>
            <a:pPr lvl="0">
              <a:buFont typeface="Arial" panose="020B0604020202020204" pitchFamily="34" charset="0"/>
              <a:buChar char="•"/>
            </a:pPr>
            <a:r>
              <a:rPr lang="en-US" dirty="0"/>
              <a:t>What are the goals?</a:t>
            </a:r>
          </a:p>
          <a:p>
            <a:pPr lvl="0">
              <a:buFont typeface="Arial" panose="020B0604020202020204" pitchFamily="34" charset="0"/>
              <a:buChar char="•"/>
            </a:pPr>
            <a:r>
              <a:rPr lang="en-US" dirty="0"/>
              <a:t>What actions may result from it?</a:t>
            </a:r>
          </a:p>
          <a:p>
            <a:pPr lvl="0">
              <a:buFont typeface="Arial" panose="020B0604020202020204" pitchFamily="34" charset="0"/>
              <a:buChar char="•"/>
            </a:pPr>
            <a:r>
              <a:rPr lang="en-US" dirty="0"/>
              <a:t>Write a mission statement and refer to it throughout the </a:t>
            </a:r>
            <a:r>
              <a:rPr lang="en-US" dirty="0" smtClean="0"/>
              <a:t>process</a:t>
            </a: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291543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2</a:t>
            </a:r>
            <a:endParaRPr lang="en-US" dirty="0"/>
          </a:p>
        </p:txBody>
      </p:sp>
      <p:sp>
        <p:nvSpPr>
          <p:cNvPr id="3" name="Text Placeholder 2"/>
          <p:cNvSpPr>
            <a:spLocks noGrp="1"/>
          </p:cNvSpPr>
          <p:nvPr>
            <p:ph type="body" idx="1"/>
          </p:nvPr>
        </p:nvSpPr>
        <p:spPr>
          <a:xfrm>
            <a:off x="838200" y="914400"/>
            <a:ext cx="5638800" cy="548640"/>
          </a:xfrm>
        </p:spPr>
        <p:txBody>
          <a:bodyPr>
            <a:normAutofit/>
          </a:bodyPr>
          <a:lstStyle/>
          <a:p>
            <a:r>
              <a:rPr lang="en-US" sz="1800" dirty="0" smtClean="0"/>
              <a:t>Planning: Measurement</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Define the primary constructs</a:t>
            </a:r>
          </a:p>
          <a:p>
            <a:pPr lvl="0">
              <a:buFont typeface="Arial" panose="020B0604020202020204" pitchFamily="34" charset="0"/>
              <a:buChar char="•"/>
            </a:pPr>
            <a:r>
              <a:rPr lang="en-US" dirty="0"/>
              <a:t>Once primary constructs are defined, determine the elements that compose the constructs</a:t>
            </a:r>
          </a:p>
          <a:p>
            <a:pPr lvl="0">
              <a:buFont typeface="Arial" panose="020B0604020202020204" pitchFamily="34" charset="0"/>
              <a:buChar char="•"/>
            </a:pPr>
            <a:r>
              <a:rPr lang="en-US" dirty="0"/>
              <a:t>Consider related elements of interest (e.g., demographics)</a:t>
            </a:r>
          </a:p>
          <a:p>
            <a:pPr lvl="0">
              <a:buFont typeface="Arial" panose="020B0604020202020204" pitchFamily="34" charset="0"/>
              <a:buChar char="•"/>
            </a:pPr>
            <a:r>
              <a:rPr lang="en-US" dirty="0"/>
              <a:t>Develop a data analysis plan</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454821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2</a:t>
            </a:r>
            <a:endParaRPr lang="en-US" dirty="0"/>
          </a:p>
        </p:txBody>
      </p:sp>
      <p:sp>
        <p:nvSpPr>
          <p:cNvPr id="3" name="Text Placeholder 2"/>
          <p:cNvSpPr>
            <a:spLocks noGrp="1"/>
          </p:cNvSpPr>
          <p:nvPr>
            <p:ph type="body" idx="1"/>
          </p:nvPr>
        </p:nvSpPr>
        <p:spPr>
          <a:xfrm>
            <a:off x="838200" y="914400"/>
            <a:ext cx="5638800" cy="548640"/>
          </a:xfrm>
        </p:spPr>
        <p:txBody>
          <a:bodyPr>
            <a:normAutofit/>
          </a:bodyPr>
          <a:lstStyle/>
          <a:p>
            <a:r>
              <a:rPr lang="en-US" sz="1800" dirty="0" smtClean="0"/>
              <a:t>Planning</a:t>
            </a:r>
            <a:r>
              <a:rPr lang="en-US" sz="1800" dirty="0"/>
              <a:t>: Representation</a:t>
            </a:r>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a:t>Define the intended populations – be specific</a:t>
            </a:r>
          </a:p>
          <a:p>
            <a:pPr lvl="0">
              <a:buFont typeface="Arial" panose="020B0604020202020204" pitchFamily="34" charset="0"/>
              <a:buChar char="•"/>
            </a:pPr>
            <a:r>
              <a:rPr lang="en-US" dirty="0"/>
              <a:t>Develop a sample frame - a plan for determining how to reach the population</a:t>
            </a:r>
          </a:p>
          <a:p>
            <a:pPr lvl="0">
              <a:buFont typeface="Arial" panose="020B0604020202020204" pitchFamily="34" charset="0"/>
              <a:buChar char="•"/>
            </a:pPr>
            <a:r>
              <a:rPr lang="en-US" dirty="0"/>
              <a:t>Develop a sampling plan </a:t>
            </a:r>
          </a:p>
          <a:p>
            <a:pPr lvl="0">
              <a:buFont typeface="Arial" panose="020B0604020202020204" pitchFamily="34" charset="0"/>
              <a:buChar char="•"/>
            </a:pPr>
            <a:r>
              <a:rPr lang="en-US" dirty="0"/>
              <a:t>Determine the mode for data collection (i.e., Web, paper, in-person interviews, telephone)</a:t>
            </a:r>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659743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Survey design process: stage 2</a:t>
            </a:r>
            <a:endParaRPr lang="en-US" dirty="0"/>
          </a:p>
        </p:txBody>
      </p:sp>
      <p:sp>
        <p:nvSpPr>
          <p:cNvPr id="3" name="Text Placeholder 2"/>
          <p:cNvSpPr>
            <a:spLocks noGrp="1"/>
          </p:cNvSpPr>
          <p:nvPr>
            <p:ph type="body" idx="1"/>
          </p:nvPr>
        </p:nvSpPr>
        <p:spPr>
          <a:xfrm>
            <a:off x="838200" y="914400"/>
            <a:ext cx="5638800" cy="548640"/>
          </a:xfrm>
        </p:spPr>
        <p:txBody>
          <a:bodyPr>
            <a:normAutofit/>
          </a:bodyPr>
          <a:lstStyle/>
          <a:p>
            <a:r>
              <a:rPr lang="en-US" sz="1800" dirty="0" smtClean="0"/>
              <a:t>Planning</a:t>
            </a:r>
            <a:r>
              <a:rPr lang="en-US" sz="1800" dirty="0"/>
              <a:t>: </a:t>
            </a:r>
            <a:r>
              <a:rPr lang="en-US" sz="1800" dirty="0" smtClean="0"/>
              <a:t>IRB</a:t>
            </a:r>
            <a:endParaRPr lang="en-US" sz="1800" dirty="0"/>
          </a:p>
        </p:txBody>
      </p:sp>
      <p:sp>
        <p:nvSpPr>
          <p:cNvPr id="4" name="Content Placeholder 3"/>
          <p:cNvSpPr>
            <a:spLocks noGrp="1"/>
          </p:cNvSpPr>
          <p:nvPr>
            <p:ph sz="half" idx="2"/>
          </p:nvPr>
        </p:nvSpPr>
        <p:spPr>
          <a:xfrm>
            <a:off x="819150" y="1701848"/>
            <a:ext cx="7029450" cy="3108960"/>
          </a:xfrm>
        </p:spPr>
        <p:txBody>
          <a:bodyPr>
            <a:normAutofit/>
          </a:bodyPr>
          <a:lstStyle/>
          <a:p>
            <a:pPr lvl="0">
              <a:buFont typeface="Arial" panose="020B0604020202020204" pitchFamily="34" charset="0"/>
              <a:buChar char="•"/>
            </a:pPr>
            <a:r>
              <a:rPr lang="en-US" dirty="0" smtClean="0"/>
              <a:t>Determine if research falls under the purview of the IRB</a:t>
            </a:r>
          </a:p>
          <a:p>
            <a:pPr lvl="0">
              <a:buFont typeface="Arial" panose="020B0604020202020204" pitchFamily="34" charset="0"/>
              <a:buChar char="•"/>
            </a:pPr>
            <a:r>
              <a:rPr lang="en-US" dirty="0" smtClean="0"/>
              <a:t>Begin IRB process early</a:t>
            </a:r>
          </a:p>
          <a:p>
            <a:pPr lvl="0">
              <a:buFont typeface="Arial" panose="020B0604020202020204" pitchFamily="34" charset="0"/>
              <a:buChar char="•"/>
            </a:pPr>
            <a:r>
              <a:rPr lang="en-US" dirty="0" smtClean="0"/>
              <a:t>Decide if survey will be confidential or anonymous</a:t>
            </a:r>
            <a:endParaRPr lang="en-US" dirty="0"/>
          </a:p>
        </p:txBody>
      </p:sp>
      <p:sp>
        <p:nvSpPr>
          <p:cNvPr id="7" name="Footer Placeholder 6"/>
          <p:cNvSpPr>
            <a:spLocks noGrp="1"/>
          </p:cNvSpPr>
          <p:nvPr>
            <p:ph type="ftr" sz="quarter" idx="11"/>
          </p:nvPr>
        </p:nvSpPr>
        <p:spPr/>
        <p:txBody>
          <a:bodyPr/>
          <a:lstStyle/>
          <a:p>
            <a:r>
              <a:rPr lang="en-US" smtClean="0"/>
              <a:t>EDUCAUSE 2013   SEM01F    October 15, 2013</a:t>
            </a:r>
            <a:endParaRPr lang="en-US"/>
          </a:p>
        </p:txBody>
      </p:sp>
    </p:spTree>
    <p:extLst>
      <p:ext uri="{BB962C8B-B14F-4D97-AF65-F5344CB8AC3E}">
        <p14:creationId xmlns:p14="http://schemas.microsoft.com/office/powerpoint/2010/main" val="160095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794</TotalTime>
  <Words>2771</Words>
  <Application>Microsoft Office PowerPoint</Application>
  <PresentationFormat>On-screen Show (4:3)</PresentationFormat>
  <Paragraphs>424</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Angles</vt:lpstr>
      <vt:lpstr>From Question to Action: Creating In-House Surveys as a part of Data-Driven Decision Making </vt:lpstr>
      <vt:lpstr>The survey design process</vt:lpstr>
      <vt:lpstr>Survey design process</vt:lpstr>
      <vt:lpstr>PowerPoint Presentation</vt:lpstr>
      <vt:lpstr>PowerPoint Presentation</vt:lpstr>
      <vt:lpstr>Survey design process: stage 1</vt:lpstr>
      <vt:lpstr>Survey design process: stage 2</vt:lpstr>
      <vt:lpstr>Survey design process: stage 2</vt:lpstr>
      <vt:lpstr>Survey design process: stage 2</vt:lpstr>
      <vt:lpstr>Survey design process: stage 3</vt:lpstr>
      <vt:lpstr>Survey design process: stage 3</vt:lpstr>
      <vt:lpstr> SEM01F  : Question Writing</vt:lpstr>
      <vt:lpstr>1. Write answer choices that are mutually exclusive and exhaustive.</vt:lpstr>
      <vt:lpstr>2.  Write questions that ask about the choices given.</vt:lpstr>
      <vt:lpstr>3.  Avoid leading the respondents to one side of the choice scale.</vt:lpstr>
      <vt:lpstr>4.  Have the choice order in the question match the order of the choices given.</vt:lpstr>
      <vt:lpstr>5.  Ask questions that avoid terms which could be defined differently by respondents.</vt:lpstr>
      <vt:lpstr>6.  Do not ask respondents to recall far into the past. (Telescoping)</vt:lpstr>
      <vt:lpstr>7.  Avoid using acronyms, insider language, and jargon</vt:lpstr>
      <vt:lpstr>8. Use simple language wherever possible.</vt:lpstr>
      <vt:lpstr>9.  Ask questions instead of making statements.</vt:lpstr>
      <vt:lpstr>10.  Avoid negative values in the choices you offer unless the question demands it.</vt:lpstr>
      <vt:lpstr>11.  Avoid asking about two things in one question. (Double jeopardy)</vt:lpstr>
      <vt:lpstr>12.  Instead of asking respondents to rank items, create a matrix question asking them to assess the attribute of interest for each item.</vt:lpstr>
      <vt:lpstr>13.  Do not use Agree/Disagree questions. Instead, directly ask respondents to measure what it is you want to assess.</vt:lpstr>
      <vt:lpstr>14.  Avoid using language in a question that makes a person with an affirmative opinion have to choose a negative response to express that opinion. (Double negative)</vt:lpstr>
      <vt:lpstr>15.  Avoid using "Check all that apply" questions when there is a long list of items. Instead ask respondents to evaluate each item individually. (Primacy effect)</vt:lpstr>
      <vt:lpstr>16.  If you include negative options among the possible answers, have an equal number of positive and negative options.</vt:lpstr>
      <vt:lpstr>Survey design process: stage 3</vt:lpstr>
      <vt:lpstr>Survey design process: stage 3</vt:lpstr>
      <vt:lpstr>Survey design process: stage 3</vt:lpstr>
      <vt:lpstr>Tips for maximizing response rates </vt:lpstr>
      <vt:lpstr>Maximizing response rates</vt:lpstr>
      <vt:lpstr>Maximizing response rates: survey construction</vt:lpstr>
      <vt:lpstr>Maximizing response rates: Incentives </vt:lpstr>
      <vt:lpstr>Maximizing response rates: Messaging</vt:lpstr>
      <vt:lpstr>Maximizing response rates: Messaging</vt:lpstr>
      <vt:lpstr>Maximizing response rates: Messaging</vt:lpstr>
      <vt:lpstr>Maximizing response rates: Messaging</vt:lpstr>
      <vt:lpstr>Maximizing response rates: Messaging</vt:lpstr>
      <vt:lpstr>Maximizing response rates: Messaging</vt:lpstr>
      <vt:lpstr>Maximizing response rates: Messaging</vt:lpstr>
      <vt:lpstr>Survey design process: stage 4</vt:lpstr>
      <vt:lpstr>Survey design process: stage 4</vt:lpstr>
      <vt:lpstr>Survey design process: stage </vt:lpstr>
      <vt:lpstr>Additional Survey writing Resources</vt:lpstr>
    </vt:vector>
  </TitlesOfParts>
  <Company>Spring Hill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SEM01F  : Question Writing</dc:title>
  <dc:subject>Educause 2013</dc:subject>
  <dc:creator>Holbert, Gentry;Consiglio;David</dc:creator>
  <cp:lastModifiedBy>Holbert, Gentry</cp:lastModifiedBy>
  <cp:revision>60</cp:revision>
  <dcterms:created xsi:type="dcterms:W3CDTF">2013-10-13T14:34:28Z</dcterms:created>
  <dcterms:modified xsi:type="dcterms:W3CDTF">2013-10-15T21:30:57Z</dcterms:modified>
  <cp:category>Educause 2013</cp:category>
</cp:coreProperties>
</file>