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03" r:id="rId2"/>
    <p:sldId id="304" r:id="rId3"/>
    <p:sldId id="305" r:id="rId4"/>
    <p:sldId id="306" r:id="rId5"/>
    <p:sldId id="307" r:id="rId6"/>
    <p:sldId id="308" r:id="rId7"/>
    <p:sldId id="309" r:id="rId8"/>
    <p:sldId id="310" r:id="rId9"/>
    <p:sldId id="311" r:id="rId10"/>
    <p:sldId id="312" r:id="rId11"/>
    <p:sldId id="256" r:id="rId12"/>
    <p:sldId id="299" r:id="rId13"/>
    <p:sldId id="295" r:id="rId14"/>
    <p:sldId id="298" r:id="rId15"/>
    <p:sldId id="297" r:id="rId16"/>
    <p:sldId id="300" r:id="rId17"/>
    <p:sldId id="30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3043" autoAdjust="0"/>
  </p:normalViewPr>
  <p:slideViewPr>
    <p:cSldViewPr>
      <p:cViewPr>
        <p:scale>
          <a:sx n="80" d="100"/>
          <a:sy n="80" d="100"/>
        </p:scale>
        <p:origin x="-108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5E3E1-3D1E-48D3-AEB0-A3D319EB37FC}" type="doc">
      <dgm:prSet loTypeId="urn:microsoft.com/office/officeart/2005/8/layout/pyramid1" loCatId="pyramid" qsTypeId="urn:microsoft.com/office/officeart/2005/8/quickstyle/simple1" qsCatId="simple" csTypeId="urn:microsoft.com/office/officeart/2005/8/colors/accent5_5" csCatId="accent5" phldr="1"/>
      <dgm:spPr/>
    </dgm:pt>
    <dgm:pt modelId="{6B2FFDD4-D81C-4FC2-AC27-E95B4ECDC44C}">
      <dgm:prSet phldrT="[Text]" custT="1"/>
      <dgm:spPr/>
      <dgm:t>
        <a:bodyPr/>
        <a:lstStyle/>
        <a:p>
          <a:endParaRPr lang="en-US" sz="2400" dirty="0" smtClean="0"/>
        </a:p>
        <a:p>
          <a:r>
            <a:rPr lang="en-US" sz="4200" dirty="0" smtClean="0"/>
            <a:t>Brief</a:t>
          </a:r>
          <a:br>
            <a:rPr lang="en-US" sz="4200" dirty="0" smtClean="0"/>
          </a:br>
          <a:r>
            <a:rPr lang="en-US" sz="2000" dirty="0" smtClean="0"/>
            <a:t>Announcement</a:t>
          </a:r>
          <a:endParaRPr lang="en-US" sz="700" dirty="0" smtClean="0"/>
        </a:p>
      </dgm:t>
    </dgm:pt>
    <dgm:pt modelId="{F9C473AD-68D7-4996-9E1B-A056F1FB93CD}" type="parTrans" cxnId="{E80A5520-843C-4012-B355-BACA781062C0}">
      <dgm:prSet/>
      <dgm:spPr/>
      <dgm:t>
        <a:bodyPr/>
        <a:lstStyle/>
        <a:p>
          <a:endParaRPr lang="en-US"/>
        </a:p>
      </dgm:t>
    </dgm:pt>
    <dgm:pt modelId="{825429BD-00FB-4897-9A0C-F5DFC2A8675C}" type="sibTrans" cxnId="{E80A5520-843C-4012-B355-BACA781062C0}">
      <dgm:prSet/>
      <dgm:spPr/>
      <dgm:t>
        <a:bodyPr/>
        <a:lstStyle/>
        <a:p>
          <a:endParaRPr lang="en-US"/>
        </a:p>
      </dgm:t>
    </dgm:pt>
    <dgm:pt modelId="{35AD4FDD-EFE2-49A0-97A7-21EA87BF155D}">
      <dgm:prSet phldrT="[Text]" custT="1"/>
      <dgm:spPr/>
      <dgm:t>
        <a:bodyPr/>
        <a:lstStyle/>
        <a:p>
          <a:r>
            <a:rPr lang="en-US" sz="4200" dirty="0" smtClean="0"/>
            <a:t>Intermediate</a:t>
          </a:r>
          <a:br>
            <a:rPr lang="en-US" sz="4200" dirty="0" smtClean="0"/>
          </a:br>
          <a:r>
            <a:rPr lang="en-US" sz="2400" dirty="0" smtClean="0"/>
            <a:t>2-page report</a:t>
          </a:r>
          <a:endParaRPr lang="en-US" sz="2400" dirty="0"/>
        </a:p>
      </dgm:t>
    </dgm:pt>
    <dgm:pt modelId="{F48B4F98-0CDC-4CE7-8CC0-9D9EE0385F65}" type="parTrans" cxnId="{5344CB82-47F4-424D-AF63-383C90843137}">
      <dgm:prSet/>
      <dgm:spPr/>
      <dgm:t>
        <a:bodyPr/>
        <a:lstStyle/>
        <a:p>
          <a:endParaRPr lang="en-US"/>
        </a:p>
      </dgm:t>
    </dgm:pt>
    <dgm:pt modelId="{F880FAE7-664C-4365-8149-DC19519EF6FB}" type="sibTrans" cxnId="{5344CB82-47F4-424D-AF63-383C90843137}">
      <dgm:prSet/>
      <dgm:spPr/>
      <dgm:t>
        <a:bodyPr/>
        <a:lstStyle/>
        <a:p>
          <a:endParaRPr lang="en-US"/>
        </a:p>
      </dgm:t>
    </dgm:pt>
    <dgm:pt modelId="{EE41C62F-F94B-420E-8B92-F227A1B52A2F}">
      <dgm:prSet phldrT="[Text]" custT="1"/>
      <dgm:spPr/>
      <dgm:t>
        <a:bodyPr/>
        <a:lstStyle/>
        <a:p>
          <a:r>
            <a:rPr lang="en-US" sz="4200" dirty="0" smtClean="0"/>
            <a:t>In-depth</a:t>
          </a:r>
          <a:br>
            <a:rPr lang="en-US" sz="4200" dirty="0" smtClean="0"/>
          </a:br>
          <a:r>
            <a:rPr lang="en-US" sz="2400" dirty="0" smtClean="0"/>
            <a:t>Raw data, custom reports</a:t>
          </a:r>
          <a:endParaRPr lang="en-US" sz="2400" dirty="0"/>
        </a:p>
      </dgm:t>
    </dgm:pt>
    <dgm:pt modelId="{3B17482E-867A-4108-8C66-90C4B3811BF0}" type="parTrans" cxnId="{7B0CC7F0-BE61-4D18-B7F9-45FD5832B05F}">
      <dgm:prSet/>
      <dgm:spPr/>
      <dgm:t>
        <a:bodyPr/>
        <a:lstStyle/>
        <a:p>
          <a:endParaRPr lang="en-US"/>
        </a:p>
      </dgm:t>
    </dgm:pt>
    <dgm:pt modelId="{19AF611F-980C-4AD7-B1C0-B70CD0C2AB17}" type="sibTrans" cxnId="{7B0CC7F0-BE61-4D18-B7F9-45FD5832B05F}">
      <dgm:prSet/>
      <dgm:spPr/>
      <dgm:t>
        <a:bodyPr/>
        <a:lstStyle/>
        <a:p>
          <a:endParaRPr lang="en-US"/>
        </a:p>
      </dgm:t>
    </dgm:pt>
    <dgm:pt modelId="{7287A3DF-4E42-488F-8F3A-92DC076BB6CD}" type="pres">
      <dgm:prSet presAssocID="{ECB5E3E1-3D1E-48D3-AEB0-A3D319EB37FC}" presName="Name0" presStyleCnt="0">
        <dgm:presLayoutVars>
          <dgm:dir/>
          <dgm:animLvl val="lvl"/>
          <dgm:resizeHandles val="exact"/>
        </dgm:presLayoutVars>
      </dgm:prSet>
      <dgm:spPr/>
    </dgm:pt>
    <dgm:pt modelId="{1D31AA78-BE6B-4379-A38C-939B2282DB07}" type="pres">
      <dgm:prSet presAssocID="{6B2FFDD4-D81C-4FC2-AC27-E95B4ECDC44C}" presName="Name8" presStyleCnt="0"/>
      <dgm:spPr/>
    </dgm:pt>
    <dgm:pt modelId="{853BBDF0-D548-42E3-8EBB-4B0D85373FD1}" type="pres">
      <dgm:prSet presAssocID="{6B2FFDD4-D81C-4FC2-AC27-E95B4ECDC44C}" presName="level" presStyleLbl="node1" presStyleIdx="0" presStyleCnt="3" custLinFactNeighborY="-4855">
        <dgm:presLayoutVars>
          <dgm:chMax val="1"/>
          <dgm:bulletEnabled val="1"/>
        </dgm:presLayoutVars>
      </dgm:prSet>
      <dgm:spPr/>
      <dgm:t>
        <a:bodyPr/>
        <a:lstStyle/>
        <a:p>
          <a:endParaRPr lang="en-US"/>
        </a:p>
      </dgm:t>
    </dgm:pt>
    <dgm:pt modelId="{C5616CE7-155A-4D2E-8941-2C94710E91AF}" type="pres">
      <dgm:prSet presAssocID="{6B2FFDD4-D81C-4FC2-AC27-E95B4ECDC44C}" presName="levelTx" presStyleLbl="revTx" presStyleIdx="0" presStyleCnt="0">
        <dgm:presLayoutVars>
          <dgm:chMax val="1"/>
          <dgm:bulletEnabled val="1"/>
        </dgm:presLayoutVars>
      </dgm:prSet>
      <dgm:spPr/>
      <dgm:t>
        <a:bodyPr/>
        <a:lstStyle/>
        <a:p>
          <a:endParaRPr lang="en-US"/>
        </a:p>
      </dgm:t>
    </dgm:pt>
    <dgm:pt modelId="{FE1FB9BD-565B-4ADD-BCDD-AC95828821F0}" type="pres">
      <dgm:prSet presAssocID="{35AD4FDD-EFE2-49A0-97A7-21EA87BF155D}" presName="Name8" presStyleCnt="0"/>
      <dgm:spPr/>
    </dgm:pt>
    <dgm:pt modelId="{13FCC4FA-FBC3-4FB7-A5C0-9F43F9C497F3}" type="pres">
      <dgm:prSet presAssocID="{35AD4FDD-EFE2-49A0-97A7-21EA87BF155D}" presName="level" presStyleLbl="node1" presStyleIdx="1" presStyleCnt="3">
        <dgm:presLayoutVars>
          <dgm:chMax val="1"/>
          <dgm:bulletEnabled val="1"/>
        </dgm:presLayoutVars>
      </dgm:prSet>
      <dgm:spPr/>
      <dgm:t>
        <a:bodyPr/>
        <a:lstStyle/>
        <a:p>
          <a:endParaRPr lang="en-US"/>
        </a:p>
      </dgm:t>
    </dgm:pt>
    <dgm:pt modelId="{98C69916-7943-4855-968F-56C7893607E8}" type="pres">
      <dgm:prSet presAssocID="{35AD4FDD-EFE2-49A0-97A7-21EA87BF155D}" presName="levelTx" presStyleLbl="revTx" presStyleIdx="0" presStyleCnt="0">
        <dgm:presLayoutVars>
          <dgm:chMax val="1"/>
          <dgm:bulletEnabled val="1"/>
        </dgm:presLayoutVars>
      </dgm:prSet>
      <dgm:spPr/>
      <dgm:t>
        <a:bodyPr/>
        <a:lstStyle/>
        <a:p>
          <a:endParaRPr lang="en-US"/>
        </a:p>
      </dgm:t>
    </dgm:pt>
    <dgm:pt modelId="{E8E26DD9-F0E1-44F3-B5D9-23E6FC2F31C3}" type="pres">
      <dgm:prSet presAssocID="{EE41C62F-F94B-420E-8B92-F227A1B52A2F}" presName="Name8" presStyleCnt="0"/>
      <dgm:spPr/>
    </dgm:pt>
    <dgm:pt modelId="{742307ED-3141-415B-8B0A-89BAA7F40BEC}" type="pres">
      <dgm:prSet presAssocID="{EE41C62F-F94B-420E-8B92-F227A1B52A2F}" presName="level" presStyleLbl="node1" presStyleIdx="2" presStyleCnt="3">
        <dgm:presLayoutVars>
          <dgm:chMax val="1"/>
          <dgm:bulletEnabled val="1"/>
        </dgm:presLayoutVars>
      </dgm:prSet>
      <dgm:spPr/>
      <dgm:t>
        <a:bodyPr/>
        <a:lstStyle/>
        <a:p>
          <a:endParaRPr lang="en-US"/>
        </a:p>
      </dgm:t>
    </dgm:pt>
    <dgm:pt modelId="{0078076E-0778-48C0-8FB0-7E3B5B75C432}" type="pres">
      <dgm:prSet presAssocID="{EE41C62F-F94B-420E-8B92-F227A1B52A2F}" presName="levelTx" presStyleLbl="revTx" presStyleIdx="0" presStyleCnt="0">
        <dgm:presLayoutVars>
          <dgm:chMax val="1"/>
          <dgm:bulletEnabled val="1"/>
        </dgm:presLayoutVars>
      </dgm:prSet>
      <dgm:spPr/>
      <dgm:t>
        <a:bodyPr/>
        <a:lstStyle/>
        <a:p>
          <a:endParaRPr lang="en-US"/>
        </a:p>
      </dgm:t>
    </dgm:pt>
  </dgm:ptLst>
  <dgm:cxnLst>
    <dgm:cxn modelId="{E80A5520-843C-4012-B355-BACA781062C0}" srcId="{ECB5E3E1-3D1E-48D3-AEB0-A3D319EB37FC}" destId="{6B2FFDD4-D81C-4FC2-AC27-E95B4ECDC44C}" srcOrd="0" destOrd="0" parTransId="{F9C473AD-68D7-4996-9E1B-A056F1FB93CD}" sibTransId="{825429BD-00FB-4897-9A0C-F5DFC2A8675C}"/>
    <dgm:cxn modelId="{38D4619D-17C7-4154-8B78-6E5DC44FDD5E}" type="presOf" srcId="{6B2FFDD4-D81C-4FC2-AC27-E95B4ECDC44C}" destId="{C5616CE7-155A-4D2E-8941-2C94710E91AF}" srcOrd="1" destOrd="0" presId="urn:microsoft.com/office/officeart/2005/8/layout/pyramid1"/>
    <dgm:cxn modelId="{7B0CC7F0-BE61-4D18-B7F9-45FD5832B05F}" srcId="{ECB5E3E1-3D1E-48D3-AEB0-A3D319EB37FC}" destId="{EE41C62F-F94B-420E-8B92-F227A1B52A2F}" srcOrd="2" destOrd="0" parTransId="{3B17482E-867A-4108-8C66-90C4B3811BF0}" sibTransId="{19AF611F-980C-4AD7-B1C0-B70CD0C2AB17}"/>
    <dgm:cxn modelId="{8480F2F6-9882-434A-98CC-D2236293AD97}" type="presOf" srcId="{6B2FFDD4-D81C-4FC2-AC27-E95B4ECDC44C}" destId="{853BBDF0-D548-42E3-8EBB-4B0D85373FD1}" srcOrd="0" destOrd="0" presId="urn:microsoft.com/office/officeart/2005/8/layout/pyramid1"/>
    <dgm:cxn modelId="{216380EB-B822-4FBF-A10F-9473CF947008}" type="presOf" srcId="{35AD4FDD-EFE2-49A0-97A7-21EA87BF155D}" destId="{98C69916-7943-4855-968F-56C7893607E8}" srcOrd="1" destOrd="0" presId="urn:microsoft.com/office/officeart/2005/8/layout/pyramid1"/>
    <dgm:cxn modelId="{060280BC-34E8-4B6C-B0FF-73484CA71DB9}" type="presOf" srcId="{ECB5E3E1-3D1E-48D3-AEB0-A3D319EB37FC}" destId="{7287A3DF-4E42-488F-8F3A-92DC076BB6CD}" srcOrd="0" destOrd="0" presId="urn:microsoft.com/office/officeart/2005/8/layout/pyramid1"/>
    <dgm:cxn modelId="{5344CB82-47F4-424D-AF63-383C90843137}" srcId="{ECB5E3E1-3D1E-48D3-AEB0-A3D319EB37FC}" destId="{35AD4FDD-EFE2-49A0-97A7-21EA87BF155D}" srcOrd="1" destOrd="0" parTransId="{F48B4F98-0CDC-4CE7-8CC0-9D9EE0385F65}" sibTransId="{F880FAE7-664C-4365-8149-DC19519EF6FB}"/>
    <dgm:cxn modelId="{07E7EE64-88A5-48ED-A7F6-107524CC4CAA}" type="presOf" srcId="{EE41C62F-F94B-420E-8B92-F227A1B52A2F}" destId="{0078076E-0778-48C0-8FB0-7E3B5B75C432}" srcOrd="1" destOrd="0" presId="urn:microsoft.com/office/officeart/2005/8/layout/pyramid1"/>
    <dgm:cxn modelId="{961F4DC3-6E08-4C30-B46F-E678D71A04F7}" type="presOf" srcId="{35AD4FDD-EFE2-49A0-97A7-21EA87BF155D}" destId="{13FCC4FA-FBC3-4FB7-A5C0-9F43F9C497F3}" srcOrd="0" destOrd="0" presId="urn:microsoft.com/office/officeart/2005/8/layout/pyramid1"/>
    <dgm:cxn modelId="{9BAAD1DA-5633-4246-851B-1B7091E18AB2}" type="presOf" srcId="{EE41C62F-F94B-420E-8B92-F227A1B52A2F}" destId="{742307ED-3141-415B-8B0A-89BAA7F40BEC}" srcOrd="0" destOrd="0" presId="urn:microsoft.com/office/officeart/2005/8/layout/pyramid1"/>
    <dgm:cxn modelId="{BD12E2A4-AD67-478A-A78C-951C0ACC9036}" type="presParOf" srcId="{7287A3DF-4E42-488F-8F3A-92DC076BB6CD}" destId="{1D31AA78-BE6B-4379-A38C-939B2282DB07}" srcOrd="0" destOrd="0" presId="urn:microsoft.com/office/officeart/2005/8/layout/pyramid1"/>
    <dgm:cxn modelId="{AF60AC11-CCB2-478A-9C15-5835F9FCD8FF}" type="presParOf" srcId="{1D31AA78-BE6B-4379-A38C-939B2282DB07}" destId="{853BBDF0-D548-42E3-8EBB-4B0D85373FD1}" srcOrd="0" destOrd="0" presId="urn:microsoft.com/office/officeart/2005/8/layout/pyramid1"/>
    <dgm:cxn modelId="{9A35E09A-757B-438D-810B-5926B078DA9D}" type="presParOf" srcId="{1D31AA78-BE6B-4379-A38C-939B2282DB07}" destId="{C5616CE7-155A-4D2E-8941-2C94710E91AF}" srcOrd="1" destOrd="0" presId="urn:microsoft.com/office/officeart/2005/8/layout/pyramid1"/>
    <dgm:cxn modelId="{2F18B602-E0D7-406A-9305-0169E1147B87}" type="presParOf" srcId="{7287A3DF-4E42-488F-8F3A-92DC076BB6CD}" destId="{FE1FB9BD-565B-4ADD-BCDD-AC95828821F0}" srcOrd="1" destOrd="0" presId="urn:microsoft.com/office/officeart/2005/8/layout/pyramid1"/>
    <dgm:cxn modelId="{8B93D998-5177-42B8-8E5D-60A3DAF93241}" type="presParOf" srcId="{FE1FB9BD-565B-4ADD-BCDD-AC95828821F0}" destId="{13FCC4FA-FBC3-4FB7-A5C0-9F43F9C497F3}" srcOrd="0" destOrd="0" presId="urn:microsoft.com/office/officeart/2005/8/layout/pyramid1"/>
    <dgm:cxn modelId="{9FFF7708-1152-40B4-97D6-55D6A0484958}" type="presParOf" srcId="{FE1FB9BD-565B-4ADD-BCDD-AC95828821F0}" destId="{98C69916-7943-4855-968F-56C7893607E8}" srcOrd="1" destOrd="0" presId="urn:microsoft.com/office/officeart/2005/8/layout/pyramid1"/>
    <dgm:cxn modelId="{0B5BFB90-4273-4415-A871-9E127D28C269}" type="presParOf" srcId="{7287A3DF-4E42-488F-8F3A-92DC076BB6CD}" destId="{E8E26DD9-F0E1-44F3-B5D9-23E6FC2F31C3}" srcOrd="2" destOrd="0" presId="urn:microsoft.com/office/officeart/2005/8/layout/pyramid1"/>
    <dgm:cxn modelId="{D4534E97-3A0A-43A4-9A78-93CF37D02CCA}" type="presParOf" srcId="{E8E26DD9-F0E1-44F3-B5D9-23E6FC2F31C3}" destId="{742307ED-3141-415B-8B0A-89BAA7F40BEC}" srcOrd="0" destOrd="0" presId="urn:microsoft.com/office/officeart/2005/8/layout/pyramid1"/>
    <dgm:cxn modelId="{440EB13F-712E-447C-9F5B-B830B154B481}" type="presParOf" srcId="{E8E26DD9-F0E1-44F3-B5D9-23E6FC2F31C3}" destId="{0078076E-0778-48C0-8FB0-7E3B5B75C43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BBDF0-D548-42E3-8EBB-4B0D85373FD1}">
      <dsp:nvSpPr>
        <dsp:cNvPr id="0" name=""/>
        <dsp:cNvSpPr/>
      </dsp:nvSpPr>
      <dsp:spPr>
        <a:xfrm>
          <a:off x="2743200" y="0"/>
          <a:ext cx="2743199" cy="1569508"/>
        </a:xfrm>
        <a:prstGeom prst="trapezoid">
          <a:avLst>
            <a:gd name="adj" fmla="val 87390"/>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4200" kern="1200" dirty="0" smtClean="0"/>
            <a:t>Brief</a:t>
          </a:r>
          <a:br>
            <a:rPr lang="en-US" sz="4200" kern="1200" dirty="0" smtClean="0"/>
          </a:br>
          <a:r>
            <a:rPr lang="en-US" sz="2000" kern="1200" dirty="0" smtClean="0"/>
            <a:t>Announcement</a:t>
          </a:r>
          <a:endParaRPr lang="en-US" sz="700" kern="1200" dirty="0" smtClean="0"/>
        </a:p>
      </dsp:txBody>
      <dsp:txXfrm>
        <a:off x="2743200" y="0"/>
        <a:ext cx="2743199" cy="1569508"/>
      </dsp:txXfrm>
    </dsp:sp>
    <dsp:sp modelId="{13FCC4FA-FBC3-4FB7-A5C0-9F43F9C497F3}">
      <dsp:nvSpPr>
        <dsp:cNvPr id="0" name=""/>
        <dsp:cNvSpPr/>
      </dsp:nvSpPr>
      <dsp:spPr>
        <a:xfrm>
          <a:off x="1371600" y="1569508"/>
          <a:ext cx="5486399" cy="1569508"/>
        </a:xfrm>
        <a:prstGeom prst="trapezoid">
          <a:avLst>
            <a:gd name="adj" fmla="val 8739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t>Intermediate</a:t>
          </a:r>
          <a:br>
            <a:rPr lang="en-US" sz="4200" kern="1200" dirty="0" smtClean="0"/>
          </a:br>
          <a:r>
            <a:rPr lang="en-US" sz="2400" kern="1200" dirty="0" smtClean="0"/>
            <a:t>2-page report</a:t>
          </a:r>
          <a:endParaRPr lang="en-US" sz="2400" kern="1200" dirty="0"/>
        </a:p>
      </dsp:txBody>
      <dsp:txXfrm>
        <a:off x="2331720" y="1569508"/>
        <a:ext cx="3566160" cy="1569508"/>
      </dsp:txXfrm>
    </dsp:sp>
    <dsp:sp modelId="{742307ED-3141-415B-8B0A-89BAA7F40BEC}">
      <dsp:nvSpPr>
        <dsp:cNvPr id="0" name=""/>
        <dsp:cNvSpPr/>
      </dsp:nvSpPr>
      <dsp:spPr>
        <a:xfrm>
          <a:off x="0" y="3139016"/>
          <a:ext cx="8229600" cy="1569508"/>
        </a:xfrm>
        <a:prstGeom prst="trapezoid">
          <a:avLst>
            <a:gd name="adj" fmla="val 8739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t>In-depth</a:t>
          </a:r>
          <a:br>
            <a:rPr lang="en-US" sz="4200" kern="1200" dirty="0" smtClean="0"/>
          </a:br>
          <a:r>
            <a:rPr lang="en-US" sz="2400" kern="1200" dirty="0" smtClean="0"/>
            <a:t>Raw data, custom reports</a:t>
          </a:r>
          <a:endParaRPr lang="en-US" sz="2400" kern="1200" dirty="0"/>
        </a:p>
      </dsp:txBody>
      <dsp:txXfrm>
        <a:off x="1440179" y="3139016"/>
        <a:ext cx="5349240" cy="15695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03178-21E4-44A6-992D-C10C02AC2BF0}" type="datetimeFigureOut">
              <a:rPr lang="en-US" smtClean="0"/>
              <a:pPr/>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D187A-EAD5-41FB-9592-87978B107E49}" type="slidenum">
              <a:rPr lang="en-US" smtClean="0"/>
              <a:pPr/>
              <a:t>‹#›</a:t>
            </a:fld>
            <a:endParaRPr lang="en-US"/>
          </a:p>
        </p:txBody>
      </p:sp>
    </p:spTree>
    <p:extLst>
      <p:ext uri="{BB962C8B-B14F-4D97-AF65-F5344CB8AC3E}">
        <p14:creationId xmlns:p14="http://schemas.microsoft.com/office/powerpoint/2010/main" val="213851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hronicle.com/article/In-Selecting-Peers-for/134228/?cid=at&amp;utm_source=at&amp;utm_medium=e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hronicle.com/article/Who-Does-Your-College-Think/134222/?cid=at&amp;utm_source=at&amp;utm_medium=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701041" y="4492812"/>
            <a:ext cx="5608319" cy="3944882"/>
          </a:xfrm>
          <a:prstGeom prst="rect">
            <a:avLst/>
          </a:prstGeom>
        </p:spPr>
        <p:txBody>
          <a:bodyPr lIns="92815" tIns="92815" rIns="92815" bIns="92815" anchor="ctr" anchorCtr="0">
            <a:spAutoFit/>
          </a:bodyPr>
          <a:lstStyle/>
          <a:p>
            <a:pPr>
              <a:spcBef>
                <a:spcPts val="650"/>
              </a:spcBef>
            </a:pPr>
            <a:endParaRPr lang="en-US" baseline="0" dirty="0" smtClean="0">
              <a:solidFill>
                <a:schemeClr val="dk1"/>
              </a:solidFill>
              <a:latin typeface="Calibri"/>
              <a:ea typeface="Calibri"/>
              <a:cs typeface="Calibri"/>
              <a:sym typeface="Calibri"/>
            </a:endParaRPr>
          </a:p>
          <a:p>
            <a:pPr>
              <a:spcBef>
                <a:spcPts val="650"/>
              </a:spcBef>
            </a:pPr>
            <a:endParaRPr lang="x-none" dirty="0">
              <a:solidFill>
                <a:schemeClr val="dk1"/>
              </a:solidFill>
              <a:latin typeface="Calibri"/>
              <a:ea typeface="Calibri"/>
              <a:cs typeface="Calibri"/>
              <a:sym typeface="Calibri"/>
            </a:endParaRPr>
          </a:p>
        </p:txBody>
      </p:sp>
      <p:sp>
        <p:nvSpPr>
          <p:cNvPr id="81" name="Shape 8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700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D187A-EAD5-41FB-9592-87978B107E4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as individually as possible about your audience. Ideally, you should craft</a:t>
            </a:r>
            <a:r>
              <a:rPr lang="en-US" baseline="0" dirty="0" smtClean="0"/>
              <a:t> messages that are tailored to each audience.</a:t>
            </a:r>
          </a:p>
        </p:txBody>
      </p:sp>
      <p:sp>
        <p:nvSpPr>
          <p:cNvPr id="4" name="Slide Number Placeholder 3"/>
          <p:cNvSpPr>
            <a:spLocks noGrp="1"/>
          </p:cNvSpPr>
          <p:nvPr>
            <p:ph type="sldNum" sz="quarter" idx="10"/>
          </p:nvPr>
        </p:nvSpPr>
        <p:spPr/>
        <p:txBody>
          <a:bodyPr/>
          <a:lstStyle/>
          <a:p>
            <a:fld id="{BD0D187A-EAD5-41FB-9592-87978B107E4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Consider a layered approach, beginning with brief communication via e-mail, Twitter, blog, followed by or linked to more in-depth reports.</a:t>
            </a: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D0D187A-EAD5-41FB-9592-87978B107E49}" type="slidenum">
              <a:rPr lang="en-US" smtClean="0"/>
              <a:pPr/>
              <a:t>14</a:t>
            </a:fld>
            <a:endParaRPr lang="en-US"/>
          </a:p>
        </p:txBody>
      </p:sp>
    </p:spTree>
    <p:extLst>
      <p:ext uri="{BB962C8B-B14F-4D97-AF65-F5344CB8AC3E}">
        <p14:creationId xmlns:p14="http://schemas.microsoft.com/office/powerpoint/2010/main" val="376268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701041" y="4492812"/>
            <a:ext cx="5608319" cy="3944882"/>
          </a:xfrm>
          <a:prstGeom prst="rect">
            <a:avLst/>
          </a:prstGeom>
        </p:spPr>
        <p:txBody>
          <a:bodyPr lIns="92815" tIns="92815" rIns="92815" bIns="92815" anchor="ctr" anchorCtr="0">
            <a:spAutoFit/>
          </a:bodyPr>
          <a:lstStyle/>
          <a:p>
            <a:pPr>
              <a:spcBef>
                <a:spcPts val="650"/>
              </a:spcBef>
            </a:pPr>
            <a:endParaRPr lang="en-US" baseline="0" dirty="0" smtClean="0">
              <a:solidFill>
                <a:schemeClr val="dk1"/>
              </a:solidFill>
              <a:latin typeface="Calibri"/>
              <a:ea typeface="Calibri"/>
              <a:cs typeface="Calibri"/>
              <a:sym typeface="Calibri"/>
            </a:endParaRPr>
          </a:p>
          <a:p>
            <a:pPr>
              <a:spcBef>
                <a:spcPts val="650"/>
              </a:spcBef>
            </a:pPr>
            <a:endParaRPr lang="x-none" dirty="0">
              <a:solidFill>
                <a:schemeClr val="dk1"/>
              </a:solidFill>
              <a:latin typeface="Calibri"/>
              <a:ea typeface="Calibri"/>
              <a:cs typeface="Calibri"/>
              <a:sym typeface="Calibri"/>
            </a:endParaRPr>
          </a:p>
        </p:txBody>
      </p:sp>
      <p:sp>
        <p:nvSpPr>
          <p:cNvPr id="81" name="Shape 8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64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685800" y="1599513"/>
            <a:ext cx="5486399" cy="9602574"/>
          </a:xfrm>
          <a:prstGeom prst="rect">
            <a:avLst/>
          </a:prstGeom>
          <a:noFill/>
          <a:ln>
            <a:noFill/>
          </a:ln>
        </p:spPr>
        <p:txBody>
          <a:bodyPr lIns="91400" tIns="91400" rIns="91400" bIns="91400" anchor="ctr" anchorCtr="0">
            <a:noAutofit/>
          </a:bodyPr>
          <a:lstStyle/>
          <a:p>
            <a:pPr>
              <a:buNone/>
            </a:pPr>
            <a:r>
              <a:rPr lang="en-US" sz="1800" b="0" i="0" u="none" strike="noStrike" cap="none" baseline="0" dirty="0"/>
              <a:t>Source: ECAR Academy, May 2006</a:t>
            </a:r>
          </a:p>
          <a:p>
            <a:endParaRPr lang="en-US" sz="1800" b="0" i="0" u="none" strike="noStrike" cap="none" baseline="0" dirty="0" smtClean="0"/>
          </a:p>
        </p:txBody>
      </p:sp>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47921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685800" y="4277169"/>
            <a:ext cx="5486399" cy="4247261"/>
          </a:xfrm>
          <a:prstGeom prst="rect">
            <a:avLst/>
          </a:prstGeom>
          <a:noFill/>
          <a:ln>
            <a:noFill/>
          </a:ln>
        </p:spPr>
        <p:txBody>
          <a:bodyPr lIns="91400" tIns="91400" rIns="91400" bIns="91400" anchor="ctr" anchorCtr="0">
            <a:noAutofit/>
          </a:bodyPr>
          <a:lstStyle/>
          <a:p>
            <a:pPr>
              <a:buNone/>
            </a:pPr>
            <a:r>
              <a:rPr lang="en-US" sz="1800" b="0" i="0" u="none" strike="noStrike" cap="none" baseline="0" dirty="0"/>
              <a:t>Source: ECAR Academy, May 2006</a:t>
            </a:r>
          </a:p>
          <a:p>
            <a:endParaRPr lang="en-US" sz="1800" b="0" i="0" u="none" strike="noStrike" cap="none" baseline="0" dirty="0"/>
          </a:p>
        </p:txBody>
      </p:sp>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78796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701041" y="6279198"/>
            <a:ext cx="5608319" cy="372109"/>
          </a:xfrm>
          <a:prstGeom prst="rect">
            <a:avLst/>
          </a:prstGeom>
        </p:spPr>
        <p:txBody>
          <a:bodyPr lIns="92815" tIns="92815" rIns="92815" bIns="92815" anchor="ctr" anchorCtr="0">
            <a:spAutoFit/>
          </a:bodyPr>
          <a:lstStyle/>
          <a:p>
            <a:pPr algn="l"/>
            <a:endParaRPr dirty="0"/>
          </a:p>
        </p:txBody>
      </p:sp>
      <p:sp>
        <p:nvSpPr>
          <p:cNvPr id="135" name="Shape 13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80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685800" y="3815505"/>
            <a:ext cx="5486399" cy="5170591"/>
          </a:xfrm>
          <a:prstGeom prst="rect">
            <a:avLst/>
          </a:prstGeom>
          <a:noFill/>
          <a:ln>
            <a:noFill/>
          </a:ln>
        </p:spPr>
        <p:txBody>
          <a:bodyPr lIns="91400" tIns="91400" rIns="91400" bIns="91400" anchor="ctr" anchorCtr="0">
            <a:noAutofit/>
          </a:bodyPr>
          <a:lstStyle/>
          <a:p>
            <a:pPr>
              <a:buNone/>
            </a:pPr>
            <a:r>
              <a:rPr lang="en-US" sz="1800" b="0" i="0" u="none" strike="noStrike" cap="none" baseline="0" dirty="0"/>
              <a:t>In 2002, </a:t>
            </a:r>
            <a:r>
              <a:rPr lang="en-US" sz="1800" b="0" i="0" u="none" strike="noStrike" cap="none" baseline="0" dirty="0" smtClean="0"/>
              <a:t>Hamilton’s </a:t>
            </a:r>
            <a:r>
              <a:rPr lang="en-US" sz="1800" b="0" i="0" u="none" strike="noStrike" cap="none" baseline="0" dirty="0"/>
              <a:t>VP for IT, Dave </a:t>
            </a:r>
            <a:r>
              <a:rPr lang="en-US" sz="1800" b="0" i="0" u="none" strike="noStrike" cap="none" baseline="0" dirty="0" err="1"/>
              <a:t>Smallen</a:t>
            </a:r>
            <a:r>
              <a:rPr lang="en-US" sz="1800" b="0" i="0" u="none" strike="noStrike" cap="none" baseline="0" dirty="0"/>
              <a:t> and </a:t>
            </a:r>
            <a:r>
              <a:rPr lang="en-US" sz="1800" b="0" i="0" u="none" strike="noStrike" cap="none" baseline="0" dirty="0" smtClean="0"/>
              <a:t>CFO, Karen Leach, </a:t>
            </a:r>
            <a:r>
              <a:rPr lang="en-US" sz="1800" b="0" i="0" u="none" strike="noStrike" cap="none" baseline="0" dirty="0"/>
              <a:t>wrote an article that appeared in the </a:t>
            </a:r>
            <a:r>
              <a:rPr lang="en-US" sz="1800" b="0" i="0" u="none" strike="noStrike" cap="none" baseline="0" dirty="0" err="1"/>
              <a:t>Educause</a:t>
            </a:r>
            <a:r>
              <a:rPr lang="en-US" sz="1800" b="0" i="0" u="none" strike="noStrike" cap="none" baseline="0" dirty="0"/>
              <a:t> Quarterly titled: 7 Benchmarks for Information Technology Investment. These benchmarks were based on data collected through what was called the COSTS (Cost of Supporting Technology Services, began in 1996, with the first data collection and report done in 1997) project. In June 2005, the COSTS project was merged with the Core Data Service.</a:t>
            </a:r>
          </a:p>
          <a:p>
            <a:endParaRPr lang="en-US" sz="1800" b="0" i="0" u="none" strike="noStrike" cap="none" baseline="0" dirty="0"/>
          </a:p>
          <a:p>
            <a:pPr>
              <a:buNone/>
            </a:pPr>
            <a:r>
              <a:rPr lang="en-US" sz="1800" b="0" i="0" u="none" strike="noStrike" cap="none" baseline="0" dirty="0"/>
              <a:t>Are we </a:t>
            </a:r>
            <a:r>
              <a:rPr lang="en-US" sz="1800" b="1" i="0" u="none" strike="noStrike" cap="none" baseline="0" dirty="0"/>
              <a:t>spending appropriately</a:t>
            </a:r>
            <a:r>
              <a:rPr lang="en-US" sz="1800" b="0" i="0" u="none" strike="noStrike" cap="none" baseline="0" dirty="0"/>
              <a:t> on information resources to support the institutional mission? </a:t>
            </a:r>
          </a:p>
          <a:p>
            <a:pPr>
              <a:buNone/>
            </a:pPr>
            <a:r>
              <a:rPr lang="en-US" sz="1800" b="0" i="0" u="none" strike="noStrike" cap="none" baseline="0" dirty="0"/>
              <a:t>Are we </a:t>
            </a:r>
            <a:r>
              <a:rPr lang="en-US" sz="1800" b="1" i="0" u="none" strike="noStrike" cap="none" baseline="0" dirty="0"/>
              <a:t>staffing</a:t>
            </a:r>
            <a:r>
              <a:rPr lang="en-US" sz="1800" b="0" i="0" u="none" strike="noStrike" cap="none" baseline="0" dirty="0"/>
              <a:t> our organizations </a:t>
            </a:r>
            <a:r>
              <a:rPr lang="en-US" sz="1800" b="1" i="0" u="none" strike="noStrike" cap="none" baseline="0" dirty="0"/>
              <a:t>appropriately</a:t>
            </a:r>
            <a:r>
              <a:rPr lang="en-US" sz="1800" b="0" i="0" u="none" strike="noStrike" cap="none" baseline="0" dirty="0"/>
              <a:t> and compensating our staffs appropriately to attract and retain the needed support personnel? </a:t>
            </a:r>
          </a:p>
          <a:p>
            <a:pPr>
              <a:buNone/>
            </a:pPr>
            <a:r>
              <a:rPr lang="en-US" sz="1800" b="0" i="0" u="none" strike="noStrike" cap="none" baseline="0" dirty="0"/>
              <a:t>Are we </a:t>
            </a:r>
            <a:r>
              <a:rPr lang="en-US" sz="1800" b="1" i="0" u="none" strike="noStrike" cap="none" baseline="0" dirty="0"/>
              <a:t>maintaining and utilizing our infrastructure appropriately </a:t>
            </a:r>
            <a:r>
              <a:rPr lang="en-US" sz="1800" b="0" i="0" u="none" strike="noStrike" cap="none" baseline="0" dirty="0"/>
              <a:t>to assure that it continues to deliver the necessary services? </a:t>
            </a:r>
          </a:p>
          <a:p>
            <a:pPr>
              <a:buNone/>
            </a:pPr>
            <a:r>
              <a:rPr lang="en-US" sz="1800" b="0" i="0" u="none" strike="noStrike" cap="none" baseline="0" dirty="0"/>
              <a:t>Are we </a:t>
            </a:r>
            <a:r>
              <a:rPr lang="en-US" sz="1800" b="1" i="0" u="none" strike="noStrike" cap="none" baseline="0" dirty="0"/>
              <a:t>providing appropriate services</a:t>
            </a:r>
            <a:r>
              <a:rPr lang="en-US" sz="1800" b="0" i="0" u="none" strike="noStrike" cap="none" baseline="0" dirty="0"/>
              <a:t> to meet the needs of users of information resources</a:t>
            </a:r>
            <a:r>
              <a:rPr lang="en-US" sz="1800" b="0" i="0" u="none" strike="noStrike" cap="none" baseline="0" dirty="0" smtClean="0"/>
              <a:t>?</a:t>
            </a:r>
            <a:endParaRPr lang="en-US" sz="1800" b="0" i="0" u="none" strike="noStrike" cap="none" baseline="0" dirty="0"/>
          </a:p>
        </p:txBody>
      </p:sp>
      <p:sp>
        <p:nvSpPr>
          <p:cNvPr id="43" name="Shape 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5493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5800" y="4277169"/>
            <a:ext cx="5486399" cy="4247261"/>
          </a:xfrm>
          <a:prstGeom prst="rect">
            <a:avLst/>
          </a:prstGeom>
          <a:noFill/>
          <a:ln>
            <a:noFill/>
          </a:ln>
        </p:spPr>
        <p:txBody>
          <a:bodyPr lIns="91400" tIns="91400" rIns="91400" bIns="91400" anchor="ctr" anchorCtr="0">
            <a:noAutofit/>
          </a:bodyPr>
          <a:lstStyle/>
          <a:p>
            <a:pPr>
              <a:buNone/>
            </a:pPr>
            <a:r>
              <a:rPr lang="en-US" sz="1800" b="0" i="0" u="none" strike="noStrike" cap="none" baseline="0" dirty="0" smtClean="0"/>
              <a:t>Extra slide – if you need to present to presidents, you may be interested in this information.</a:t>
            </a:r>
          </a:p>
          <a:p>
            <a:pPr>
              <a:buNone/>
            </a:pPr>
            <a:endParaRPr lang="en-US" sz="1800" b="0" i="0" u="none" strike="noStrike" cap="none" baseline="0" dirty="0" smtClean="0"/>
          </a:p>
          <a:p>
            <a:pPr>
              <a:buNone/>
            </a:pPr>
            <a:r>
              <a:rPr lang="en-US" sz="1800" b="0" i="0" u="none" strike="noStrike" cap="none" baseline="0" dirty="0" smtClean="0"/>
              <a:t>Source: Information </a:t>
            </a:r>
            <a:r>
              <a:rPr lang="en-US" sz="1800" b="0" i="0" u="none" strike="noStrike" cap="none" baseline="0" dirty="0"/>
              <a:t>Technology Benchmarks:  A Practical Guide For College and University Presidents. </a:t>
            </a:r>
          </a:p>
          <a:p>
            <a:endParaRPr lang="en-US" sz="1800" b="0" i="0" u="none" strike="noStrike" cap="none" baseline="0" dirty="0"/>
          </a:p>
          <a:p>
            <a:pPr>
              <a:buNone/>
            </a:pPr>
            <a:r>
              <a:rPr lang="en-US" sz="1800" b="0" i="0" u="none" strike="noStrike" cap="none" baseline="0" dirty="0"/>
              <a:t>The workbook is organized by the five questions above and highlights six </a:t>
            </a:r>
            <a:r>
              <a:rPr lang="en-US" sz="1800" b="0" i="0" u="none" strike="noStrike" cap="none" baseline="0" dirty="0" smtClean="0"/>
              <a:t>benchmarks. Although </a:t>
            </a:r>
            <a:r>
              <a:rPr lang="en-US" sz="1800" b="0" i="0" u="none" strike="noStrike" cap="none" baseline="0" dirty="0"/>
              <a:t>the intended audience is a college or university president, I think it provides a much needed context for IT professionals – why do we bother </a:t>
            </a:r>
            <a:r>
              <a:rPr lang="en-US" sz="1800" b="0" i="0" u="none" strike="noStrike" cap="none" baseline="0" dirty="0" smtClean="0"/>
              <a:t>collecting </a:t>
            </a:r>
            <a:r>
              <a:rPr lang="en-US" sz="1800" b="0" i="0" u="none" strike="noStrike" cap="none" baseline="0" dirty="0"/>
              <a:t>all of this data?!</a:t>
            </a:r>
          </a:p>
          <a:p>
            <a:endParaRPr lang="en-US" sz="1800" b="0" i="0" u="none" strike="noStrike" cap="none" baseline="0" dirty="0"/>
          </a:p>
        </p:txBody>
      </p:sp>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2147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85800" y="6216601"/>
            <a:ext cx="5486399" cy="368398"/>
          </a:xfrm>
          <a:prstGeom prst="rect">
            <a:avLst/>
          </a:prstGeom>
          <a:noFill/>
          <a:ln>
            <a:noFill/>
          </a:ln>
        </p:spPr>
        <p:txBody>
          <a:bodyPr lIns="91400" tIns="91400" rIns="91400" bIns="91400" anchor="ctr" anchorCtr="0">
            <a:noAutofit/>
          </a:bodyPr>
          <a:lstStyle/>
          <a:p>
            <a:endParaRPr dirty="0"/>
          </a:p>
        </p:txBody>
      </p:sp>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8922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01041" y="6279198"/>
            <a:ext cx="5608319" cy="372109"/>
          </a:xfrm>
          <a:prstGeom prst="rect">
            <a:avLst/>
          </a:prstGeom>
        </p:spPr>
        <p:txBody>
          <a:bodyPr lIns="92815" tIns="92815" rIns="92815" bIns="92815" anchor="ctr" anchorCtr="0">
            <a:spAutoFit/>
          </a:bodyPr>
          <a:lstStyle/>
          <a:p>
            <a:pPr lvl="0" rtl="0">
              <a:buNone/>
            </a:pPr>
            <a:r>
              <a:rPr lang="x-none" dirty="0" smtClean="0"/>
              <a:t>Your peer groups may not be obvious to you. Seek assistance from your Office of Institutional Research. </a:t>
            </a:r>
            <a:r>
              <a:rPr lang="en-US" dirty="0" smtClean="0"/>
              <a:t>In early</a:t>
            </a:r>
            <a:r>
              <a:rPr lang="en-US" baseline="0" dirty="0" smtClean="0"/>
              <a:t> September 2012, </a:t>
            </a:r>
            <a:r>
              <a:rPr lang="x-none" dirty="0" smtClean="0"/>
              <a:t>The Chronicle </a:t>
            </a:r>
            <a:r>
              <a:rPr lang="en-US" dirty="0" smtClean="0"/>
              <a:t> published </a:t>
            </a:r>
            <a:r>
              <a:rPr lang="x-none" dirty="0" smtClean="0"/>
              <a:t>a study about institutional peer groups </a:t>
            </a:r>
            <a:r>
              <a:rPr lang="x-none" sz="1100" u="sng" dirty="0" smtClean="0">
                <a:solidFill>
                  <a:schemeClr val="hlink"/>
                </a:solidFill>
                <a:hlinkClick r:id="rId3"/>
              </a:rPr>
              <a:t>http://chronicle.com/article/In-Selecting-Peers-for/134228/?cid=at&amp;utm_source=at&amp;utm_medium=en</a:t>
            </a:r>
            <a:r>
              <a:rPr lang="x-none" dirty="0" smtClean="0"/>
              <a:t>. Are you comparing apples with apples or apples and oranges</a:t>
            </a:r>
            <a:r>
              <a:rPr lang="en-US" dirty="0" smtClean="0"/>
              <a:t>?</a:t>
            </a:r>
            <a:r>
              <a:rPr lang="x-none" dirty="0" smtClean="0"/>
              <a:t> Remember, it is possible to make the data say anything you want it to!</a:t>
            </a:r>
            <a:endParaRPr lang="en-US" dirty="0" smtClean="0"/>
          </a:p>
          <a:p>
            <a:pPr lvl="0" rtl="0">
              <a:buNone/>
            </a:pPr>
            <a:endParaRPr lang="en-US" dirty="0" smtClean="0"/>
          </a:p>
          <a:p>
            <a:pPr lvl="0" rtl="0">
              <a:buNone/>
            </a:pPr>
            <a:r>
              <a:rPr lang="en-US" dirty="0" smtClean="0"/>
              <a:t>This tool helps you see who your peers are and who thinks</a:t>
            </a:r>
            <a:r>
              <a:rPr lang="en-US" baseline="0" dirty="0" smtClean="0"/>
              <a:t> of you as their peers.</a:t>
            </a:r>
            <a:endParaRPr lang="x-none" dirty="0" smtClean="0"/>
          </a:p>
          <a:p>
            <a:endParaRPr lang="x-none" dirty="0" smtClean="0"/>
          </a:p>
          <a:p>
            <a:pPr>
              <a:buNone/>
            </a:pPr>
            <a:r>
              <a:rPr lang="x-none" dirty="0" smtClean="0"/>
              <a:t>Interactive Map: </a:t>
            </a:r>
            <a:r>
              <a:rPr lang="x-none" sz="1100" u="sng" dirty="0" smtClean="0">
                <a:solidFill>
                  <a:schemeClr val="hlink"/>
                </a:solidFill>
                <a:hlinkClick r:id="rId4"/>
              </a:rPr>
              <a:t>http://chronicle.com/article/Who-Does-Your-College-Think/134222/?cid=at&amp;utm_source=at&amp;utm_medium=en</a:t>
            </a:r>
          </a:p>
          <a:p>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p:txBody>
      </p:sp>
      <p:sp>
        <p:nvSpPr>
          <p:cNvPr id="99" name="Shape 9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943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B97365-EBCA-4027-87D5-99FC1D4DF0BB}" type="datetimeFigureOut">
              <a:rPr lang="en-US" smtClean="0"/>
              <a:pPr/>
              <a:t>10/16/2013</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10/16/2013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97365-EBCA-4027-87D5-99FC1D4DF0BB}" type="datetimeFigureOut">
              <a:rPr lang="en-US" smtClean="0"/>
              <a:pPr/>
              <a:t>10/16/2013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10/16/2013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10/16/2013</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tinyurl.com/chroniclepe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ducause.edu/ecar" TargetMode="External"/><Relationship Id="rId7" Type="http://schemas.openxmlformats.org/officeDocument/2006/relationships/hyperlink" Target="http://www.edwardtufte.com/" TargetMode="External"/><Relationship Id="rId2" Type="http://schemas.openxmlformats.org/officeDocument/2006/relationships/hyperlink" Target="http://www.educause.edu/library/resources/analytics-3-day-sprint-summary" TargetMode="External"/><Relationship Id="rId1" Type="http://schemas.openxmlformats.org/officeDocument/2006/relationships/slideLayout" Target="../slideLayouts/slideLayout2.xml"/><Relationship Id="rId6" Type="http://schemas.openxmlformats.org/officeDocument/2006/relationships/hyperlink" Target="http://www.cic.edu/publications/books_reports/IT_paper.pdf" TargetMode="External"/><Relationship Id="rId5" Type="http://schemas.openxmlformats.org/officeDocument/2006/relationships/hyperlink" Target="http://net.educause.edu/ir/library/pdf/eqm0234.pdf" TargetMode="External"/><Relationship Id="rId4" Type="http://schemas.openxmlformats.org/officeDocument/2006/relationships/hyperlink" Target="http://net.educause.edu/ir/library/pdf/ECAR_SO/ERB/ERB120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715999"/>
            <a:ext cx="8229600" cy="1754286"/>
          </a:xfrm>
          <a:prstGeom prst="rect">
            <a:avLst/>
          </a:prstGeom>
          <a:noFill/>
          <a:ln>
            <a:noFill/>
          </a:ln>
        </p:spPr>
        <p:txBody>
          <a:bodyPr wrap="square" lIns="91425" tIns="45700" rIns="91425" bIns="45700" anchor="ctr" anchorCtr="0">
            <a:spAutoFit/>
          </a:bodyPr>
          <a:lstStyle/>
          <a:p>
            <a:pPr marR="0" lvl="0" algn="l" rtl="0">
              <a:spcBef>
                <a:spcPts val="0"/>
              </a:spcBef>
              <a:buClr>
                <a:schemeClr val="dk1"/>
              </a:buClr>
              <a:buSzPct val="25000"/>
              <a:buFont typeface="Calibri"/>
              <a:buNone/>
            </a:pPr>
            <a:r>
              <a:rPr lang="en-US" sz="3600" i="0" u="none" strike="noStrike" cap="none" baseline="0" dirty="0" smtClean="0">
                <a:solidFill>
                  <a:schemeClr val="tx1"/>
                </a:solidFill>
                <a:ea typeface="Calibri"/>
                <a:sym typeface="Calibri"/>
              </a:rPr>
              <a:t>From Question to Action:</a:t>
            </a:r>
            <a:br>
              <a:rPr lang="en-US" sz="3600" i="0" u="none" strike="noStrike" cap="none" baseline="0" dirty="0" smtClean="0">
                <a:solidFill>
                  <a:schemeClr val="tx1"/>
                </a:solidFill>
                <a:ea typeface="Calibri"/>
                <a:sym typeface="Calibri"/>
              </a:rPr>
            </a:br>
            <a:r>
              <a:rPr lang="en-US" sz="3600" dirty="0" smtClean="0">
                <a:solidFill>
                  <a:schemeClr val="tx1"/>
                </a:solidFill>
                <a:ea typeface="Calibri"/>
                <a:sym typeface="Calibri"/>
              </a:rPr>
              <a:t>Creating In-house Surveys as part of Data-Driven Decision Making</a:t>
            </a:r>
            <a:endParaRPr lang="x-none" sz="3600" i="0" u="none" strike="noStrike" cap="none" baseline="0" dirty="0">
              <a:solidFill>
                <a:schemeClr val="tx1"/>
              </a:solidFill>
              <a:ea typeface="Calibri"/>
              <a:sym typeface="Calibri"/>
            </a:endParaRPr>
          </a:p>
        </p:txBody>
      </p:sp>
      <p:sp>
        <p:nvSpPr>
          <p:cNvPr id="78" name="Shape 78"/>
          <p:cNvSpPr txBox="1">
            <a:spLocks noGrp="1"/>
          </p:cNvSpPr>
          <p:nvPr>
            <p:ph idx="1"/>
          </p:nvPr>
        </p:nvSpPr>
        <p:spPr>
          <a:xfrm>
            <a:off x="457200" y="2536488"/>
            <a:ext cx="8229600" cy="892512"/>
          </a:xfrm>
          <a:prstGeom prst="rect">
            <a:avLst/>
          </a:prstGeom>
          <a:noFill/>
          <a:ln>
            <a:noFill/>
          </a:ln>
        </p:spPr>
        <p:txBody>
          <a:bodyPr lIns="91425" tIns="45700" rIns="91425" bIns="45700" anchor="t" anchorCtr="0">
            <a:spAutoFit/>
          </a:bodyPr>
          <a:lstStyle/>
          <a:p>
            <a:r>
              <a:rPr lang="en-US" sz="3200" dirty="0"/>
              <a:t/>
            </a:r>
            <a:br>
              <a:rPr lang="en-US" sz="3200" dirty="0"/>
            </a:br>
            <a:endParaRPr lang="en-US" sz="3000" baseline="30000" dirty="0"/>
          </a:p>
        </p:txBody>
      </p:sp>
      <p:sp>
        <p:nvSpPr>
          <p:cNvPr id="2" name="TextBox 1"/>
          <p:cNvSpPr txBox="1"/>
          <p:nvPr/>
        </p:nvSpPr>
        <p:spPr>
          <a:xfrm>
            <a:off x="457200" y="2982744"/>
            <a:ext cx="7721600" cy="2062103"/>
          </a:xfrm>
          <a:prstGeom prst="rect">
            <a:avLst/>
          </a:prstGeom>
          <a:noFill/>
        </p:spPr>
        <p:txBody>
          <a:bodyPr wrap="square" rtlCol="0">
            <a:spAutoFit/>
          </a:bodyPr>
          <a:lstStyle/>
          <a:p>
            <a:r>
              <a:rPr lang="en-US" sz="3200" dirty="0" smtClean="0"/>
              <a:t>EDUCAUSE, Tuesday</a:t>
            </a:r>
            <a:r>
              <a:rPr lang="en-US" sz="3200" dirty="0" smtClean="0"/>
              <a:t>, October 15, 2013</a:t>
            </a:r>
          </a:p>
          <a:p>
            <a:endParaRPr lang="en-US" sz="3200" dirty="0"/>
          </a:p>
          <a:p>
            <a:r>
              <a:rPr lang="en-US" sz="3200" dirty="0" smtClean="0"/>
              <a:t>David </a:t>
            </a:r>
            <a:r>
              <a:rPr lang="en-US" sz="3200" dirty="0" err="1" smtClean="0"/>
              <a:t>Consiglio</a:t>
            </a:r>
            <a:r>
              <a:rPr lang="en-US" sz="3200" dirty="0" smtClean="0"/>
              <a:t>, Gentry </a:t>
            </a:r>
            <a:r>
              <a:rPr lang="en-US" sz="3200" dirty="0" err="1" smtClean="0"/>
              <a:t>Holbert</a:t>
            </a:r>
            <a:r>
              <a:rPr lang="en-US" sz="3200" dirty="0" smtClean="0"/>
              <a:t>, </a:t>
            </a:r>
            <a:br>
              <a:rPr lang="en-US" sz="3200" dirty="0" smtClean="0"/>
            </a:br>
            <a:r>
              <a:rPr lang="en-US" sz="3200" dirty="0" smtClean="0"/>
              <a:t>Jeffrey </a:t>
            </a:r>
            <a:r>
              <a:rPr lang="en-US" sz="3200" dirty="0" err="1" smtClean="0"/>
              <a:t>Overholtzer</a:t>
            </a:r>
            <a:r>
              <a:rPr lang="en-US" sz="3200" dirty="0" smtClean="0"/>
              <a:t>, Maureen Scoones</a:t>
            </a:r>
            <a:endParaRPr lang="en-US" sz="3200" dirty="0"/>
          </a:p>
        </p:txBody>
      </p:sp>
    </p:spTree>
    <p:extLst>
      <p:ext uri="{BB962C8B-B14F-4D97-AF65-F5344CB8AC3E}">
        <p14:creationId xmlns:p14="http://schemas.microsoft.com/office/powerpoint/2010/main" val="1348384638"/>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522993"/>
            <a:ext cx="8229600" cy="646290"/>
          </a:xfrm>
          <a:prstGeom prst="rect">
            <a:avLst/>
          </a:prstGeom>
          <a:noFill/>
          <a:ln>
            <a:noFill/>
          </a:ln>
        </p:spPr>
        <p:txBody>
          <a:bodyPr lIns="91425" tIns="45700" rIns="91425" bIns="45700" anchor="ctr" anchorCtr="0">
            <a:spAutoFit/>
          </a:bodyPr>
          <a:lstStyle/>
          <a:p>
            <a:pPr marL="0" marR="0" lvl="0" indent="0" algn="l" rtl="0">
              <a:spcBef>
                <a:spcPts val="0"/>
              </a:spcBef>
              <a:buClr>
                <a:schemeClr val="dk1"/>
              </a:buClr>
              <a:buSzPct val="25000"/>
              <a:buFont typeface="Calibri"/>
              <a:buNone/>
            </a:pPr>
            <a:r>
              <a:rPr lang="en-US" sz="3600" i="0" u="none" strike="noStrike" cap="none" baseline="0" dirty="0" smtClean="0">
                <a:solidFill>
                  <a:schemeClr val="accent1"/>
                </a:solidFill>
                <a:ea typeface="Calibri"/>
                <a:sym typeface="Calibri"/>
              </a:rPr>
              <a:t>Who are your peers?</a:t>
            </a:r>
            <a:endParaRPr lang="x-none" sz="3600" i="0" u="none" strike="noStrike" cap="none" baseline="0">
              <a:solidFill>
                <a:schemeClr val="accent1"/>
              </a:solidFill>
              <a:ea typeface="Calibri"/>
              <a:sym typeface="Calibri"/>
            </a:endParaRPr>
          </a:p>
        </p:txBody>
      </p:sp>
      <p:sp>
        <p:nvSpPr>
          <p:cNvPr id="96" name="Shape 96"/>
          <p:cNvSpPr txBox="1">
            <a:spLocks noGrp="1"/>
          </p:cNvSpPr>
          <p:nvPr>
            <p:ph idx="1"/>
          </p:nvPr>
        </p:nvSpPr>
        <p:spPr>
          <a:xfrm>
            <a:off x="457200" y="1600200"/>
            <a:ext cx="8229600" cy="3921033"/>
          </a:xfrm>
          <a:prstGeom prst="rect">
            <a:avLst/>
          </a:prstGeom>
          <a:noFill/>
          <a:ln>
            <a:noFill/>
          </a:ln>
        </p:spPr>
        <p:txBody>
          <a:bodyPr lIns="91425" tIns="45700" rIns="91425" bIns="45700" anchor="t" anchorCtr="0">
            <a:spAutoFit/>
          </a:bodyPr>
          <a:lstStyle/>
          <a:p>
            <a:pPr marL="548640" lvl="1" indent="-411480">
              <a:buClr>
                <a:schemeClr val="tx1">
                  <a:shade val="95000"/>
                </a:schemeClr>
              </a:buClr>
              <a:buSzPct val="65000"/>
              <a:buFont typeface="Wingdings 2"/>
              <a:buChar char=""/>
            </a:pPr>
            <a:r>
              <a:rPr lang="en-US" sz="2800" dirty="0"/>
              <a:t>Typically </a:t>
            </a:r>
            <a:r>
              <a:rPr lang="en-US" sz="2800" dirty="0" err="1"/>
              <a:t>i</a:t>
            </a:r>
            <a:r>
              <a:rPr lang="x-none" sz="2800" dirty="0"/>
              <a:t>nclude </a:t>
            </a:r>
            <a:r>
              <a:rPr lang="en-US" sz="2800" dirty="0"/>
              <a:t>desired or aspirational</a:t>
            </a:r>
            <a:r>
              <a:rPr lang="x-none" sz="2800" dirty="0"/>
              <a:t> </a:t>
            </a:r>
            <a:r>
              <a:rPr lang="x-none" sz="2800" dirty="0"/>
              <a:t>peers, </a:t>
            </a:r>
            <a:r>
              <a:rPr lang="en-US" sz="2800" dirty="0"/>
              <a:t>not true peers</a:t>
            </a:r>
            <a:endParaRPr lang="x-none" sz="2800" dirty="0"/>
          </a:p>
          <a:p>
            <a:pPr marL="548640" lvl="1" indent="-411480">
              <a:buClr>
                <a:schemeClr val="tx1">
                  <a:shade val="95000"/>
                </a:schemeClr>
              </a:buClr>
              <a:buSzPct val="65000"/>
              <a:buFont typeface="Wingdings 2"/>
              <a:buChar char=""/>
            </a:pPr>
            <a:r>
              <a:rPr lang="en-US" sz="2800" dirty="0"/>
              <a:t>Your institutional research office reports your peer group yearly to the Department of Education </a:t>
            </a:r>
            <a:endParaRPr lang="x-none" sz="2800" dirty="0"/>
          </a:p>
          <a:p>
            <a:pPr marL="548640" lvl="1" indent="-411480">
              <a:buClr>
                <a:schemeClr val="tx1">
                  <a:shade val="95000"/>
                </a:schemeClr>
              </a:buClr>
              <a:buSzPct val="65000"/>
              <a:buFont typeface="Wingdings 2"/>
              <a:buChar char=""/>
            </a:pPr>
            <a:r>
              <a:rPr lang="en-US" sz="2800" dirty="0"/>
              <a:t>Try the Chronicle tool</a:t>
            </a:r>
          </a:p>
          <a:p>
            <a:pPr marL="857250" lvl="2" indent="-457200">
              <a:buClr>
                <a:schemeClr val="dk1"/>
              </a:buClr>
              <a:buSzPct val="100000"/>
              <a:buFont typeface="Courier New" pitchFamily="49" charset="0"/>
              <a:buChar char="o"/>
            </a:pPr>
            <a:r>
              <a:rPr lang="en-US" sz="3000" dirty="0">
                <a:hlinkClick r:id="rId3"/>
              </a:rPr>
              <a:t>http://</a:t>
            </a:r>
            <a:r>
              <a:rPr lang="en-US" sz="3000" dirty="0" smtClean="0">
                <a:hlinkClick r:id="rId3"/>
              </a:rPr>
              <a:t>tinyurl.com/chroniclepeer</a:t>
            </a:r>
            <a:endParaRPr lang="en-US" sz="3000" dirty="0" smtClean="0"/>
          </a:p>
          <a:p>
            <a:endParaRPr dirty="0"/>
          </a:p>
        </p:txBody>
      </p:sp>
    </p:spTree>
    <p:extLst>
      <p:ext uri="{BB962C8B-B14F-4D97-AF65-F5344CB8AC3E}">
        <p14:creationId xmlns:p14="http://schemas.microsoft.com/office/powerpoint/2010/main" val="2639817821"/>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t>Communicating Data</a:t>
            </a:r>
            <a:endParaRPr lang="en-US" cap="none" dirty="0"/>
          </a:p>
        </p:txBody>
      </p:sp>
      <p:sp>
        <p:nvSpPr>
          <p:cNvPr id="3" name="Subtitle 2"/>
          <p:cNvSpPr>
            <a:spLocks noGrp="1"/>
          </p:cNvSpPr>
          <p:nvPr>
            <p:ph idx="1"/>
          </p:nvPr>
        </p:nvSpPr>
        <p:spPr/>
        <p:txBody>
          <a:bodyPr>
            <a:normAutofit/>
          </a:bodyPr>
          <a:lstStyle/>
          <a:p>
            <a:r>
              <a:rPr lang="en-US" dirty="0" smtClean="0"/>
              <a:t>Identify audience</a:t>
            </a:r>
          </a:p>
          <a:p>
            <a:r>
              <a:rPr lang="en-US" dirty="0" smtClean="0"/>
              <a:t>Articulate 2-3 themes (headlines) of interest to that audience</a:t>
            </a:r>
          </a:p>
          <a:p>
            <a:r>
              <a:rPr lang="en-US" dirty="0" smtClean="0"/>
              <a:t>Identify forms and channels of communication appropriate to audience</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Your </a:t>
            </a:r>
            <a:r>
              <a:rPr lang="en-US" dirty="0" smtClean="0"/>
              <a:t>Audience</a:t>
            </a:r>
            <a:endParaRPr lang="en-US" dirty="0"/>
          </a:p>
        </p:txBody>
      </p:sp>
      <p:grpSp>
        <p:nvGrpSpPr>
          <p:cNvPr id="11" name="Group 10"/>
          <p:cNvGrpSpPr/>
          <p:nvPr/>
        </p:nvGrpSpPr>
        <p:grpSpPr>
          <a:xfrm>
            <a:off x="762000" y="1219200"/>
            <a:ext cx="7467600" cy="5372100"/>
            <a:chOff x="762000" y="1143000"/>
            <a:chExt cx="7467600" cy="5372100"/>
          </a:xfrm>
        </p:grpSpPr>
        <p:pic>
          <p:nvPicPr>
            <p:cNvPr id="4" name="Picture 3" descr="JasiewiczK_092308_004m.gif"/>
            <p:cNvPicPr>
              <a:picLocks noChangeAspect="1"/>
            </p:cNvPicPr>
            <p:nvPr/>
          </p:nvPicPr>
          <p:blipFill>
            <a:blip r:embed="rId3" cstate="print"/>
            <a:stretch>
              <a:fillRect/>
            </a:stretch>
          </p:blipFill>
          <p:spPr>
            <a:xfrm>
              <a:off x="762000" y="3962400"/>
              <a:ext cx="1714500" cy="2552700"/>
            </a:xfrm>
            <a:prstGeom prst="rect">
              <a:avLst/>
            </a:prstGeom>
          </p:spPr>
        </p:pic>
        <p:pic>
          <p:nvPicPr>
            <p:cNvPr id="5" name="Picture 4" descr="ruscio_alt.jpg"/>
            <p:cNvPicPr>
              <a:picLocks noChangeAspect="1"/>
            </p:cNvPicPr>
            <p:nvPr/>
          </p:nvPicPr>
          <p:blipFill>
            <a:blip r:embed="rId4" cstate="print"/>
            <a:stretch>
              <a:fillRect/>
            </a:stretch>
          </p:blipFill>
          <p:spPr>
            <a:xfrm>
              <a:off x="6248400" y="3886200"/>
              <a:ext cx="1905000" cy="2476500"/>
            </a:xfrm>
            <a:prstGeom prst="rect">
              <a:avLst/>
            </a:prstGeom>
          </p:spPr>
        </p:pic>
        <p:pic>
          <p:nvPicPr>
            <p:cNvPr id="17411" name="Picture 3" descr="C:\multimedia\UC_photos_98-\2009-12-01\2009-12-01 011.jpg"/>
            <p:cNvPicPr>
              <a:picLocks noChangeAspect="1" noChangeArrowheads="1"/>
            </p:cNvPicPr>
            <p:nvPr/>
          </p:nvPicPr>
          <p:blipFill>
            <a:blip r:embed="rId5" cstate="print"/>
            <a:stretch>
              <a:fillRect/>
            </a:stretch>
          </p:blipFill>
          <p:spPr bwMode="auto">
            <a:xfrm>
              <a:off x="2667000" y="1143000"/>
              <a:ext cx="3657600" cy="2743200"/>
            </a:xfrm>
            <a:prstGeom prst="rect">
              <a:avLst/>
            </a:prstGeom>
            <a:noFill/>
            <a:ln>
              <a:noFill/>
            </a:ln>
          </p:spPr>
        </p:pic>
        <p:pic>
          <p:nvPicPr>
            <p:cNvPr id="7" name="Picture 6" descr="watkins_dawn.jpg"/>
            <p:cNvPicPr>
              <a:picLocks noChangeAspect="1"/>
            </p:cNvPicPr>
            <p:nvPr/>
          </p:nvPicPr>
          <p:blipFill>
            <a:blip r:embed="rId6" cstate="print"/>
            <a:stretch>
              <a:fillRect/>
            </a:stretch>
          </p:blipFill>
          <p:spPr>
            <a:xfrm>
              <a:off x="3505200" y="4038600"/>
              <a:ext cx="1905000" cy="2343150"/>
            </a:xfrm>
            <a:prstGeom prst="rect">
              <a:avLst/>
            </a:prstGeom>
          </p:spPr>
        </p:pic>
        <p:sp>
          <p:nvSpPr>
            <p:cNvPr id="8" name="TextBox 7"/>
            <p:cNvSpPr txBox="1"/>
            <p:nvPr/>
          </p:nvSpPr>
          <p:spPr>
            <a:xfrm>
              <a:off x="6934200" y="6019800"/>
              <a:ext cx="1295400" cy="381000"/>
            </a:xfrm>
            <a:prstGeom prst="rect">
              <a:avLst/>
            </a:prstGeom>
            <a:noFill/>
          </p:spPr>
          <p:txBody>
            <a:bodyPr wrap="square" rtlCol="0">
              <a:spAutoFit/>
            </a:bodyPr>
            <a:lstStyle/>
            <a:p>
              <a:r>
                <a:rPr lang="en-US" dirty="0" smtClean="0"/>
                <a:t>President</a:t>
              </a:r>
              <a:endParaRPr lang="en-US" dirty="0"/>
            </a:p>
          </p:txBody>
        </p:sp>
        <p:sp>
          <p:nvSpPr>
            <p:cNvPr id="9" name="TextBox 8"/>
            <p:cNvSpPr txBox="1"/>
            <p:nvPr/>
          </p:nvSpPr>
          <p:spPr>
            <a:xfrm>
              <a:off x="3657600" y="6031468"/>
              <a:ext cx="1905000" cy="369332"/>
            </a:xfrm>
            <a:prstGeom prst="rect">
              <a:avLst/>
            </a:prstGeom>
            <a:noFill/>
          </p:spPr>
          <p:txBody>
            <a:bodyPr wrap="square" rtlCol="0">
              <a:spAutoFit/>
            </a:bodyPr>
            <a:lstStyle/>
            <a:p>
              <a:r>
                <a:rPr lang="en-US" dirty="0" smtClean="0">
                  <a:solidFill>
                    <a:schemeClr val="bg1">
                      <a:lumMod val="85000"/>
                      <a:lumOff val="15000"/>
                    </a:schemeClr>
                  </a:solidFill>
                </a:rPr>
                <a:t>Student Affairs</a:t>
              </a:r>
              <a:endParaRPr lang="en-US" dirty="0">
                <a:solidFill>
                  <a:schemeClr val="bg1">
                    <a:lumMod val="85000"/>
                    <a:lumOff val="15000"/>
                  </a:schemeClr>
                </a:solidFill>
              </a:endParaRPr>
            </a:p>
          </p:txBody>
        </p:sp>
        <p:sp>
          <p:nvSpPr>
            <p:cNvPr id="10" name="TextBox 9"/>
            <p:cNvSpPr txBox="1"/>
            <p:nvPr/>
          </p:nvSpPr>
          <p:spPr>
            <a:xfrm>
              <a:off x="1143000" y="6019800"/>
              <a:ext cx="1295400" cy="381000"/>
            </a:xfrm>
            <a:prstGeom prst="rect">
              <a:avLst/>
            </a:prstGeom>
            <a:noFill/>
          </p:spPr>
          <p:txBody>
            <a:bodyPr wrap="square" rtlCol="0">
              <a:spAutoFit/>
            </a:bodyPr>
            <a:lstStyle/>
            <a:p>
              <a:r>
                <a:rPr lang="en-US" dirty="0" smtClean="0"/>
                <a:t>Professor</a:t>
              </a:r>
              <a:endParaRPr lang="en-US" dirty="0"/>
            </a:p>
          </p:txBody>
        </p:sp>
      </p:grpSp>
      <p:pic>
        <p:nvPicPr>
          <p:cNvPr id="17410" name="Picture 2" descr="C:\Documents and Settings\joverholtzer.AD\Local Settings\Temporary Internet Files\Content.IE5\B13REEKS\MPj04442340000[1].jpg"/>
          <p:cNvPicPr>
            <a:picLocks noChangeAspect="1" noChangeArrowheads="1"/>
          </p:cNvPicPr>
          <p:nvPr/>
        </p:nvPicPr>
        <p:blipFill>
          <a:blip r:embed="rId7" cstate="print"/>
          <a:srcRect/>
          <a:stretch>
            <a:fillRect/>
          </a:stretch>
        </p:blipFill>
        <p:spPr bwMode="auto">
          <a:xfrm>
            <a:off x="1752600" y="1600200"/>
            <a:ext cx="5324856" cy="2865495"/>
          </a:xfrm>
          <a:prstGeom prst="rect">
            <a:avLst/>
          </a:prstGeom>
          <a:noFill/>
        </p:spPr>
      </p:pic>
    </p:spTree>
    <p:extLst>
      <p:ext uri="{BB962C8B-B14F-4D97-AF65-F5344CB8AC3E}">
        <p14:creationId xmlns:p14="http://schemas.microsoft.com/office/powerpoint/2010/main" val="249186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hidden"/>
                                      </p:to>
                                    </p:set>
                                  </p:childTnLst>
                                </p:cTn>
                              </p:par>
                              <p:par>
                                <p:cTn id="7" presetID="53"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of Communication</a:t>
            </a:r>
            <a:endParaRPr lang="en-US" dirty="0"/>
          </a:p>
        </p:txBody>
      </p:sp>
      <p:sp>
        <p:nvSpPr>
          <p:cNvPr id="3" name="Content Placeholder 2"/>
          <p:cNvSpPr>
            <a:spLocks noGrp="1"/>
          </p:cNvSpPr>
          <p:nvPr>
            <p:ph idx="1"/>
          </p:nvPr>
        </p:nvSpPr>
        <p:spPr/>
        <p:txBody>
          <a:bodyPr/>
          <a:lstStyle/>
          <a:p>
            <a:r>
              <a:rPr lang="en-US" dirty="0" smtClean="0"/>
              <a:t>Internal</a:t>
            </a:r>
          </a:p>
          <a:p>
            <a:r>
              <a:rPr lang="en-US" dirty="0" smtClean="0"/>
              <a:t>Senior leadership</a:t>
            </a:r>
          </a:p>
          <a:p>
            <a:r>
              <a:rPr lang="en-US" dirty="0" smtClean="0"/>
              <a:t>Peer units</a:t>
            </a:r>
          </a:p>
          <a:p>
            <a:r>
              <a:rPr lang="en-US" dirty="0" smtClean="0"/>
              <a:t>Broad constituencies:</a:t>
            </a:r>
          </a:p>
          <a:p>
            <a:pPr lvl="1"/>
            <a:r>
              <a:rPr lang="en-US" dirty="0" smtClean="0"/>
              <a:t>Students</a:t>
            </a:r>
          </a:p>
          <a:p>
            <a:pPr lvl="1"/>
            <a:r>
              <a:rPr lang="en-US" dirty="0" smtClean="0"/>
              <a:t>Faculty</a:t>
            </a:r>
          </a:p>
          <a:p>
            <a:pPr lvl="1"/>
            <a:endParaRPr lang="en-US" dirty="0"/>
          </a:p>
          <a:p>
            <a:pPr marL="585216" lvl="1" indent="0">
              <a:buNone/>
            </a:pPr>
            <a:r>
              <a:rPr lang="en-US" dirty="0" smtClean="0"/>
              <a:t>* The sequence can vary depending on the topic, and culture of your institution.</a:t>
            </a:r>
            <a:endParaRPr lang="en-US" dirty="0" smtClean="0"/>
          </a:p>
          <a:p>
            <a:endParaRPr lang="en-US" dirty="0"/>
          </a:p>
        </p:txBody>
      </p:sp>
    </p:spTree>
    <p:extLst>
      <p:ext uri="{BB962C8B-B14F-4D97-AF65-F5344CB8AC3E}">
        <p14:creationId xmlns:p14="http://schemas.microsoft.com/office/powerpoint/2010/main" val="403420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of Communication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0411189"/>
              </p:ext>
            </p:extLst>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845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53BBDF0-D548-42E3-8EBB-4B0D85373FD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3FCC4FA-FBC3-4FB7-A5C0-9F43F9C497F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42307ED-3141-415B-8B0A-89BAA7F40BE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 Other</a:t>
            </a:r>
            <a:endParaRPr lang="en-US" dirty="0"/>
          </a:p>
        </p:txBody>
      </p:sp>
      <p:sp>
        <p:nvSpPr>
          <p:cNvPr id="3" name="Content Placeholder 2"/>
          <p:cNvSpPr>
            <a:spLocks noGrp="1"/>
          </p:cNvSpPr>
          <p:nvPr>
            <p:ph idx="1"/>
          </p:nvPr>
        </p:nvSpPr>
        <p:spPr/>
        <p:txBody>
          <a:bodyPr/>
          <a:lstStyle/>
          <a:p>
            <a:r>
              <a:rPr lang="en-US" dirty="0" smtClean="0"/>
              <a:t>Posters</a:t>
            </a:r>
          </a:p>
          <a:p>
            <a:r>
              <a:rPr lang="en-US" dirty="0" smtClean="0"/>
              <a:t>Fliers</a:t>
            </a:r>
          </a:p>
          <a:p>
            <a:r>
              <a:rPr lang="en-US" dirty="0" smtClean="0"/>
              <a:t>Videos</a:t>
            </a:r>
          </a:p>
          <a:p>
            <a:r>
              <a:rPr lang="en-US" dirty="0" smtClean="0"/>
              <a:t>It all depends on the…</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7338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09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 for Sharing Data</a:t>
            </a:r>
            <a:endParaRPr lang="en-US" dirty="0"/>
          </a:p>
        </p:txBody>
      </p:sp>
      <p:sp>
        <p:nvSpPr>
          <p:cNvPr id="3" name="Content Placeholder 2"/>
          <p:cNvSpPr>
            <a:spLocks noGrp="1"/>
          </p:cNvSpPr>
          <p:nvPr>
            <p:ph idx="1"/>
          </p:nvPr>
        </p:nvSpPr>
        <p:spPr/>
        <p:txBody>
          <a:bodyPr/>
          <a:lstStyle/>
          <a:p>
            <a:pPr marL="651510" indent="-514350">
              <a:buFont typeface="+mj-lt"/>
              <a:buAutoNum type="arabicPeriod"/>
            </a:pPr>
            <a:r>
              <a:rPr lang="en-US" dirty="0" smtClean="0"/>
              <a:t>Headline or theme</a:t>
            </a:r>
            <a:endParaRPr lang="en-US" dirty="0" smtClean="0"/>
          </a:p>
          <a:p>
            <a:pPr marL="651510" indent="-514350">
              <a:buFont typeface="+mj-lt"/>
              <a:buAutoNum type="arabicPeriod"/>
            </a:pPr>
            <a:r>
              <a:rPr lang="en-US" dirty="0" smtClean="0"/>
              <a:t>Data supporting that theme</a:t>
            </a:r>
            <a:endParaRPr lang="en-US" dirty="0" smtClean="0"/>
          </a:p>
          <a:p>
            <a:pPr marL="651510" indent="-514350">
              <a:buFont typeface="+mj-lt"/>
              <a:buAutoNum type="arabicPeriod"/>
            </a:pPr>
            <a:r>
              <a:rPr lang="en-US" dirty="0" smtClean="0"/>
              <a:t>What action will result</a:t>
            </a:r>
          </a:p>
          <a:p>
            <a:pPr marL="651510" indent="-514350">
              <a:buFont typeface="+mj-lt"/>
              <a:buAutoNum type="arabicPeriod"/>
            </a:pPr>
            <a:r>
              <a:rPr lang="en-US" dirty="0" smtClean="0"/>
              <a:t>Repeat…</a:t>
            </a:r>
            <a:endParaRPr lang="en-US" dirty="0"/>
          </a:p>
        </p:txBody>
      </p:sp>
    </p:spTree>
    <p:extLst>
      <p:ext uri="{BB962C8B-B14F-4D97-AF65-F5344CB8AC3E}">
        <p14:creationId xmlns:p14="http://schemas.microsoft.com/office/powerpoint/2010/main" val="1490278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 Today…</a:t>
            </a:r>
            <a:endParaRPr lang="en-US" dirty="0"/>
          </a:p>
        </p:txBody>
      </p:sp>
      <p:sp>
        <p:nvSpPr>
          <p:cNvPr id="3" name="Content Placeholder 2"/>
          <p:cNvSpPr>
            <a:spLocks noGrp="1"/>
          </p:cNvSpPr>
          <p:nvPr>
            <p:ph idx="1"/>
          </p:nvPr>
        </p:nvSpPr>
        <p:spPr/>
        <p:txBody>
          <a:bodyPr/>
          <a:lstStyle/>
          <a:p>
            <a:r>
              <a:rPr lang="en-US" sz="4400" dirty="0" smtClean="0"/>
              <a:t>Discussion and hands-on work </a:t>
            </a:r>
            <a:r>
              <a:rPr lang="en-US" sz="4400" dirty="0" smtClean="0"/>
              <a:t>with</a:t>
            </a:r>
            <a:r>
              <a:rPr lang="en-US" sz="4400" dirty="0" smtClean="0"/>
              <a:t> data set</a:t>
            </a:r>
            <a:endParaRPr lang="en-US" sz="4400" dirty="0"/>
          </a:p>
          <a:p>
            <a:endParaRPr lang="en-US" dirty="0"/>
          </a:p>
        </p:txBody>
      </p:sp>
    </p:spTree>
    <p:extLst>
      <p:ext uri="{BB962C8B-B14F-4D97-AF65-F5344CB8AC3E}">
        <p14:creationId xmlns:p14="http://schemas.microsoft.com/office/powerpoint/2010/main" val="1375608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304800"/>
            <a:ext cx="8229600" cy="646290"/>
          </a:xfrm>
          <a:prstGeom prst="rect">
            <a:avLst/>
          </a:prstGeom>
          <a:noFill/>
          <a:ln>
            <a:noFill/>
          </a:ln>
        </p:spPr>
        <p:txBody>
          <a:bodyPr wrap="square" lIns="91425" tIns="45700" rIns="91425" bIns="45700" anchor="ctr" anchorCtr="0">
            <a:spAutoFit/>
          </a:bodyPr>
          <a:lstStyle/>
          <a:p>
            <a:pPr marR="0" lvl="0" algn="l" rtl="0">
              <a:spcBef>
                <a:spcPts val="0"/>
              </a:spcBef>
              <a:buClr>
                <a:schemeClr val="dk1"/>
              </a:buClr>
              <a:buSzPct val="25000"/>
              <a:buFont typeface="Calibri"/>
              <a:buNone/>
            </a:pPr>
            <a:r>
              <a:rPr lang="en-US" sz="3600" i="0" u="none" strike="noStrike" cap="none" baseline="0" dirty="0" smtClean="0">
                <a:solidFill>
                  <a:schemeClr val="accent1"/>
                </a:solidFill>
                <a:ea typeface="Calibri"/>
                <a:sym typeface="Calibri"/>
              </a:rPr>
              <a:t>Food for Thought</a:t>
            </a:r>
            <a:endParaRPr lang="x-none" sz="3600" i="0" u="none" strike="noStrike" cap="none" baseline="0">
              <a:solidFill>
                <a:schemeClr val="accent1"/>
              </a:solidFill>
              <a:ea typeface="Calibri"/>
              <a:sym typeface="Calibri"/>
            </a:endParaRPr>
          </a:p>
        </p:txBody>
      </p:sp>
      <p:sp>
        <p:nvSpPr>
          <p:cNvPr id="78" name="Shape 78"/>
          <p:cNvSpPr txBox="1">
            <a:spLocks noGrp="1"/>
          </p:cNvSpPr>
          <p:nvPr>
            <p:ph idx="1"/>
          </p:nvPr>
        </p:nvSpPr>
        <p:spPr>
          <a:xfrm>
            <a:off x="457200" y="1600200"/>
            <a:ext cx="8229600" cy="3970277"/>
          </a:xfrm>
          <a:prstGeom prst="rect">
            <a:avLst/>
          </a:prstGeom>
          <a:noFill/>
          <a:ln>
            <a:noFill/>
          </a:ln>
        </p:spPr>
        <p:txBody>
          <a:bodyPr lIns="91425" tIns="45700" rIns="91425" bIns="45700" anchor="t" anchorCtr="0">
            <a:spAutoFit/>
          </a:bodyPr>
          <a:lstStyle/>
          <a:p>
            <a:pPr marL="139700" lvl="0" indent="0">
              <a:buClr>
                <a:schemeClr val="dk1"/>
              </a:buClr>
              <a:buSzPct val="72916"/>
              <a:buNone/>
            </a:pPr>
            <a:r>
              <a:rPr lang="en-US" sz="3000" dirty="0" smtClean="0"/>
              <a:t>“Institutions </a:t>
            </a:r>
            <a:r>
              <a:rPr lang="en-US" sz="3000" dirty="0"/>
              <a:t>of higher education have a </a:t>
            </a:r>
            <a:r>
              <a:rPr lang="en-US" sz="3000" dirty="0" smtClean="0"/>
              <a:t>history </a:t>
            </a:r>
            <a:r>
              <a:rPr lang="en-US" sz="3000" dirty="0"/>
              <a:t>of making decisions—educational and strategic—based on anecdote, </a:t>
            </a:r>
            <a:r>
              <a:rPr lang="en-US" sz="3000" dirty="0" smtClean="0"/>
              <a:t>precedent</a:t>
            </a:r>
            <a:r>
              <a:rPr lang="en-US" sz="3000" dirty="0"/>
              <a:t>, or intuition</a:t>
            </a:r>
            <a:r>
              <a:rPr lang="en-US" sz="3000" dirty="0" smtClean="0"/>
              <a:t>.”</a:t>
            </a:r>
            <a:r>
              <a:rPr lang="en-US" sz="3000" baseline="30000" dirty="0" smtClean="0"/>
              <a:t>1</a:t>
            </a:r>
          </a:p>
          <a:p>
            <a:pPr marL="139700" lvl="0" indent="0">
              <a:buClr>
                <a:schemeClr val="dk1"/>
              </a:buClr>
              <a:buSzPct val="72916"/>
              <a:buNone/>
            </a:pPr>
            <a:endParaRPr lang="en-US" sz="3000" dirty="0" smtClean="0"/>
          </a:p>
          <a:p>
            <a:pPr marL="139700" indent="0">
              <a:buClr>
                <a:schemeClr val="dk1"/>
              </a:buClr>
              <a:buSzPct val="72916"/>
              <a:buNone/>
            </a:pPr>
            <a:r>
              <a:rPr lang="en-US" sz="3000" dirty="0"/>
              <a:t>“[Institutions] struggle with asking the right questions and moving from the collected data to action</a:t>
            </a:r>
            <a:r>
              <a:rPr lang="en-US" sz="3000" dirty="0" smtClean="0"/>
              <a:t>.”</a:t>
            </a:r>
            <a:r>
              <a:rPr lang="en-US" sz="3000" baseline="30000" dirty="0"/>
              <a:t>2</a:t>
            </a:r>
          </a:p>
        </p:txBody>
      </p:sp>
    </p:spTree>
    <p:extLst>
      <p:ext uri="{BB962C8B-B14F-4D97-AF65-F5344CB8AC3E}">
        <p14:creationId xmlns:p14="http://schemas.microsoft.com/office/powerpoint/2010/main" val="3796188763"/>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p:nvPr/>
        </p:nvSpPr>
        <p:spPr>
          <a:xfrm>
            <a:off x="457200" y="487977"/>
            <a:ext cx="8229600" cy="64629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3600" b="1" i="0" u="none" strike="noStrike" cap="none" baseline="0" dirty="0">
                <a:solidFill>
                  <a:schemeClr val="accent1"/>
                </a:solidFill>
                <a:latin typeface="Arial"/>
                <a:ea typeface="Arial"/>
                <a:cs typeface="Arial"/>
                <a:sym typeface="Arial"/>
              </a:rPr>
              <a:t>Elements of a Culture of Evidence</a:t>
            </a:r>
          </a:p>
        </p:txBody>
      </p:sp>
      <p:sp>
        <p:nvSpPr>
          <p:cNvPr id="34" name="Shape 34"/>
          <p:cNvSpPr txBox="1"/>
          <p:nvPr/>
        </p:nvSpPr>
        <p:spPr>
          <a:xfrm>
            <a:off x="457200" y="1524000"/>
            <a:ext cx="8305799" cy="3785611"/>
          </a:xfrm>
          <a:prstGeom prst="rect">
            <a:avLst/>
          </a:prstGeom>
          <a:noFill/>
          <a:ln>
            <a:noFill/>
          </a:ln>
        </p:spPr>
        <p:txBody>
          <a:bodyPr lIns="91425" tIns="45700" rIns="91425" bIns="45700" anchor="t" anchorCtr="0">
            <a:noAutofit/>
          </a:bodyPr>
          <a:lstStyle/>
          <a:p>
            <a:pPr marL="548640" marR="0" lvl="0" indent="-411480">
              <a:spcBef>
                <a:spcPct val="20000"/>
              </a:spcBef>
              <a:buClr>
                <a:schemeClr val="tx1">
                  <a:shade val="95000"/>
                </a:schemeClr>
              </a:buClr>
              <a:buSzPct val="65000"/>
              <a:buFont typeface="Wingdings 2"/>
              <a:buChar char=""/>
            </a:pPr>
            <a:r>
              <a:rPr lang="en-US" sz="2800" dirty="0">
                <a:sym typeface="Arial"/>
              </a:rPr>
              <a:t>Acquiring the right information</a:t>
            </a:r>
          </a:p>
          <a:p>
            <a:pPr marL="548640" marR="0" lvl="0" indent="-411480">
              <a:spcBef>
                <a:spcPct val="20000"/>
              </a:spcBef>
              <a:buClr>
                <a:schemeClr val="tx1">
                  <a:shade val="95000"/>
                </a:schemeClr>
              </a:buClr>
              <a:buSzPct val="65000"/>
              <a:buFont typeface="Wingdings 2"/>
              <a:buChar char=""/>
            </a:pPr>
            <a:r>
              <a:rPr lang="en-US" sz="2800" dirty="0">
                <a:sym typeface="Arial"/>
              </a:rPr>
              <a:t>Establishing its validity</a:t>
            </a:r>
          </a:p>
          <a:p>
            <a:pPr marL="548640" marR="0" lvl="0" indent="-411480">
              <a:spcBef>
                <a:spcPct val="20000"/>
              </a:spcBef>
              <a:buClr>
                <a:schemeClr val="tx1">
                  <a:shade val="95000"/>
                </a:schemeClr>
              </a:buClr>
              <a:buSzPct val="65000"/>
              <a:buFont typeface="Wingdings 2"/>
              <a:buChar char=""/>
            </a:pPr>
            <a:r>
              <a:rPr lang="en-US" sz="2800" dirty="0">
                <a:sym typeface="Arial"/>
              </a:rPr>
              <a:t>Understanding what is significant</a:t>
            </a:r>
          </a:p>
          <a:p>
            <a:pPr marL="548640" marR="0" lvl="0" indent="-411480">
              <a:spcBef>
                <a:spcPct val="20000"/>
              </a:spcBef>
              <a:buClr>
                <a:schemeClr val="tx1">
                  <a:shade val="95000"/>
                </a:schemeClr>
              </a:buClr>
              <a:buSzPct val="65000"/>
              <a:buFont typeface="Wingdings 2"/>
              <a:buChar char=""/>
            </a:pPr>
            <a:r>
              <a:rPr lang="en-US" sz="2800" dirty="0">
                <a:sym typeface="Arial"/>
              </a:rPr>
              <a:t>Knowing what is actionable</a:t>
            </a:r>
          </a:p>
          <a:p>
            <a:pPr marL="548640" marR="0" lvl="0" indent="-411480">
              <a:spcBef>
                <a:spcPct val="20000"/>
              </a:spcBef>
              <a:buClr>
                <a:schemeClr val="tx1">
                  <a:shade val="95000"/>
                </a:schemeClr>
              </a:buClr>
              <a:buSzPct val="65000"/>
              <a:buFont typeface="Wingdings 2"/>
              <a:buChar char=""/>
            </a:pPr>
            <a:r>
              <a:rPr lang="en-US" sz="2800" dirty="0">
                <a:sym typeface="Arial"/>
              </a:rPr>
              <a:t>Rendering it in a compelling and useable form</a:t>
            </a:r>
          </a:p>
          <a:p>
            <a:pPr marL="548640" marR="0" lvl="0" indent="-411480">
              <a:spcBef>
                <a:spcPct val="20000"/>
              </a:spcBef>
              <a:buClr>
                <a:schemeClr val="tx1">
                  <a:shade val="95000"/>
                </a:schemeClr>
              </a:buClr>
              <a:buSzPct val="65000"/>
              <a:buFont typeface="Wingdings 2"/>
              <a:buChar char=""/>
            </a:pPr>
            <a:r>
              <a:rPr lang="en-US" sz="2800" dirty="0">
                <a:sym typeface="Arial"/>
              </a:rPr>
              <a:t>Getting it before the right decision makers</a:t>
            </a:r>
          </a:p>
          <a:p>
            <a:endParaRPr lang="en-US" sz="3000" b="1" i="1" u="none" strike="noStrike" cap="none" baseline="0" dirty="0">
              <a:latin typeface="Arial"/>
              <a:ea typeface="Arial"/>
              <a:cs typeface="Arial"/>
              <a:sym typeface="Arial"/>
            </a:endParaRPr>
          </a:p>
        </p:txBody>
      </p:sp>
    </p:spTree>
    <p:extLst>
      <p:ext uri="{BB962C8B-B14F-4D97-AF65-F5344CB8AC3E}">
        <p14:creationId xmlns:p14="http://schemas.microsoft.com/office/powerpoint/2010/main" val="60627876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487977"/>
            <a:ext cx="8229600" cy="64629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3600" b="1" i="0" u="none" strike="noStrike" cap="none" baseline="0" dirty="0">
                <a:solidFill>
                  <a:schemeClr val="accent1"/>
                </a:solidFill>
                <a:latin typeface="Arial"/>
                <a:ea typeface="Arial"/>
                <a:cs typeface="Arial"/>
                <a:sym typeface="Arial"/>
              </a:rPr>
              <a:t>The Context</a:t>
            </a:r>
          </a:p>
        </p:txBody>
      </p:sp>
      <p:sp>
        <p:nvSpPr>
          <p:cNvPr id="28" name="Shape 28"/>
          <p:cNvSpPr txBox="1">
            <a:spLocks noGrp="1"/>
          </p:cNvSpPr>
          <p:nvPr>
            <p:ph idx="1"/>
          </p:nvPr>
        </p:nvSpPr>
        <p:spPr>
          <a:xfrm>
            <a:off x="457200" y="1471050"/>
            <a:ext cx="8229600" cy="2062062"/>
          </a:xfrm>
          <a:prstGeom prst="rect">
            <a:avLst/>
          </a:prstGeom>
          <a:noFill/>
          <a:ln>
            <a:noFill/>
          </a:ln>
        </p:spPr>
        <p:txBody>
          <a:bodyPr lIns="91425" tIns="45700" rIns="91425" bIns="45700" anchor="t" anchorCtr="0">
            <a:noAutofit/>
          </a:bodyPr>
          <a:lstStyle/>
          <a:p>
            <a:r>
              <a:rPr lang="en-US" dirty="0">
                <a:sym typeface="Arial"/>
              </a:rPr>
              <a:t>Culture of the institution</a:t>
            </a:r>
          </a:p>
          <a:p>
            <a:r>
              <a:rPr lang="en-US" dirty="0">
                <a:sym typeface="Arial"/>
              </a:rPr>
              <a:t>Understanding your institutional context</a:t>
            </a:r>
          </a:p>
          <a:p>
            <a:r>
              <a:rPr lang="en-US" dirty="0">
                <a:sym typeface="Arial"/>
              </a:rPr>
              <a:t>Evaluating the politics</a:t>
            </a:r>
          </a:p>
          <a:p>
            <a:r>
              <a:rPr lang="en-US" dirty="0">
                <a:sym typeface="Arial"/>
              </a:rPr>
              <a:t>Positioning the issue</a:t>
            </a:r>
          </a:p>
          <a:p>
            <a:pPr marL="457200" marR="0" lvl="0" indent="-304800" algn="l" rtl="0">
              <a:spcBef>
                <a:spcPts val="0"/>
              </a:spcBef>
              <a:buClr>
                <a:srgbClr val="000000"/>
              </a:buClr>
              <a:buSzPct val="61110"/>
              <a:buFont typeface="Arial"/>
              <a:buChar char="•"/>
            </a:pPr>
            <a:endParaRPr lang="en-US" sz="3200" b="0" i="0" u="none" strike="noStrike" cap="none" baseline="0" dirty="0">
              <a:latin typeface="Arial"/>
              <a:ea typeface="Arial"/>
              <a:cs typeface="Arial"/>
              <a:sym typeface="Arial"/>
            </a:endParaRPr>
          </a:p>
        </p:txBody>
      </p:sp>
      <p:sp>
        <p:nvSpPr>
          <p:cNvPr id="2" name="Rectangle 1"/>
          <p:cNvSpPr/>
          <p:nvPr/>
        </p:nvSpPr>
        <p:spPr>
          <a:xfrm>
            <a:off x="2136774" y="-3676144"/>
            <a:ext cx="6321425" cy="2554545"/>
          </a:xfrm>
          <a:prstGeom prst="rect">
            <a:avLst/>
          </a:prstGeom>
        </p:spPr>
        <p:txBody>
          <a:bodyPr wrap="square">
            <a:spAutoFit/>
          </a:bodyPr>
          <a:lstStyle/>
          <a:p>
            <a:pPr marL="457200" lvl="0" indent="-304800">
              <a:buClr>
                <a:srgbClr val="000000"/>
              </a:buClr>
              <a:buSzPct val="61110"/>
              <a:buFont typeface="Arial"/>
              <a:buChar char="•"/>
            </a:pPr>
            <a:r>
              <a:rPr lang="en-US" sz="3200" dirty="0">
                <a:latin typeface="Arial"/>
                <a:ea typeface="Arial"/>
                <a:cs typeface="Arial"/>
                <a:sym typeface="Arial"/>
              </a:rPr>
              <a:t>Culture of the institution</a:t>
            </a:r>
          </a:p>
          <a:p>
            <a:pPr marL="457200" lvl="0" indent="-304800">
              <a:buClr>
                <a:srgbClr val="000000"/>
              </a:buClr>
              <a:buSzPct val="61110"/>
              <a:buFont typeface="Arial"/>
              <a:buChar char="•"/>
            </a:pPr>
            <a:r>
              <a:rPr lang="en-US" sz="3200" dirty="0">
                <a:latin typeface="Arial"/>
                <a:ea typeface="Arial"/>
                <a:cs typeface="Arial"/>
                <a:sym typeface="Arial"/>
              </a:rPr>
              <a:t>Understanding your institutional context</a:t>
            </a:r>
          </a:p>
          <a:p>
            <a:pPr marL="457200" lvl="0" indent="-304800">
              <a:buClr>
                <a:srgbClr val="000000"/>
              </a:buClr>
              <a:buSzPct val="61110"/>
              <a:buFont typeface="Arial"/>
              <a:buChar char="•"/>
            </a:pPr>
            <a:r>
              <a:rPr lang="en-US" sz="3200" dirty="0">
                <a:latin typeface="Arial"/>
                <a:ea typeface="Arial"/>
                <a:cs typeface="Arial"/>
                <a:sym typeface="Arial"/>
              </a:rPr>
              <a:t>Evaluating the politics</a:t>
            </a:r>
          </a:p>
          <a:p>
            <a:pPr marL="457200" lvl="0" indent="-304800">
              <a:buClr>
                <a:srgbClr val="000000"/>
              </a:buClr>
              <a:buSzPct val="61110"/>
              <a:buFont typeface="Arial"/>
              <a:buChar char="•"/>
            </a:pPr>
            <a:r>
              <a:rPr lang="en-US" sz="3200" dirty="0">
                <a:latin typeface="Arial"/>
                <a:ea typeface="Arial"/>
                <a:cs typeface="Arial"/>
                <a:sym typeface="Arial"/>
              </a:rPr>
              <a:t>Positioning the issue</a:t>
            </a:r>
            <a:endParaRPr lang="en-US" sz="3200" dirty="0">
              <a:latin typeface="Arial"/>
              <a:ea typeface="Arial"/>
              <a:cs typeface="Arial"/>
              <a:sym typeface="Arial"/>
            </a:endParaRPr>
          </a:p>
        </p:txBody>
      </p:sp>
    </p:spTree>
    <p:extLst>
      <p:ext uri="{BB962C8B-B14F-4D97-AF65-F5344CB8AC3E}">
        <p14:creationId xmlns:p14="http://schemas.microsoft.com/office/powerpoint/2010/main" val="2327184085"/>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522992"/>
            <a:ext cx="8153400" cy="646290"/>
          </a:xfrm>
          <a:prstGeom prst="rect">
            <a:avLst/>
          </a:prstGeom>
          <a:noFill/>
          <a:ln>
            <a:noFill/>
          </a:ln>
        </p:spPr>
        <p:txBody>
          <a:bodyPr wrap="square" lIns="91425" tIns="45700" rIns="91425" bIns="45700" anchor="ctr" anchorCtr="0">
            <a:spAutoFit/>
          </a:bodyPr>
          <a:lstStyle/>
          <a:p>
            <a:pPr marL="0" marR="0" lvl="0" indent="0" algn="l" rtl="0">
              <a:spcBef>
                <a:spcPts val="0"/>
              </a:spcBef>
              <a:buClr>
                <a:schemeClr val="dk1"/>
              </a:buClr>
              <a:buSzPct val="25000"/>
              <a:buFont typeface="Calibri"/>
              <a:buNone/>
            </a:pPr>
            <a:r>
              <a:rPr lang="en-US" sz="3600" b="1" i="0" u="none" strike="noStrike" cap="none" baseline="0" dirty="0" smtClean="0">
                <a:solidFill>
                  <a:schemeClr val="accent1"/>
                </a:solidFill>
                <a:ea typeface="Calibri"/>
                <a:sym typeface="Calibri"/>
              </a:rPr>
              <a:t>Define Compelling…</a:t>
            </a:r>
            <a:endParaRPr lang="x-none" sz="3600" b="1" i="0" u="none" strike="noStrike" cap="none" baseline="0" dirty="0">
              <a:solidFill>
                <a:schemeClr val="accent1"/>
              </a:solidFill>
              <a:ea typeface="Calibri"/>
              <a:sym typeface="Calibri"/>
            </a:endParaRPr>
          </a:p>
        </p:txBody>
      </p:sp>
      <p:sp>
        <p:nvSpPr>
          <p:cNvPr id="132" name="Shape 132"/>
          <p:cNvSpPr txBox="1">
            <a:spLocks noGrp="1"/>
          </p:cNvSpPr>
          <p:nvPr>
            <p:ph idx="1"/>
          </p:nvPr>
        </p:nvSpPr>
        <p:spPr>
          <a:xfrm>
            <a:off x="457200" y="1600200"/>
            <a:ext cx="8229600" cy="2074374"/>
          </a:xfrm>
          <a:prstGeom prst="rect">
            <a:avLst/>
          </a:prstGeom>
          <a:noFill/>
          <a:ln>
            <a:noFill/>
          </a:ln>
        </p:spPr>
        <p:txBody>
          <a:bodyPr lIns="91425" tIns="45700" rIns="91425" bIns="45700" anchor="t" anchorCtr="0">
            <a:spAutoFit/>
          </a:bodyPr>
          <a:lstStyle/>
          <a:p>
            <a:pPr lvl="0"/>
            <a:r>
              <a:rPr lang="en-US" dirty="0"/>
              <a:t>Who is your audience?</a:t>
            </a:r>
            <a:endParaRPr lang="x-none"/>
          </a:p>
          <a:p>
            <a:pPr lvl="0"/>
            <a:r>
              <a:rPr lang="en-US" dirty="0"/>
              <a:t>What is your objective?</a:t>
            </a:r>
          </a:p>
          <a:p>
            <a:pPr lvl="0"/>
            <a:r>
              <a:rPr lang="en-US" dirty="0"/>
              <a:t>What is the topic? What works well with it?</a:t>
            </a:r>
          </a:p>
          <a:p>
            <a:pPr lvl="0"/>
            <a:r>
              <a:rPr lang="en-US" dirty="0"/>
              <a:t>What is practical?</a:t>
            </a:r>
            <a:endParaRPr lang="x-none"/>
          </a:p>
        </p:txBody>
      </p:sp>
      <p:sp>
        <p:nvSpPr>
          <p:cNvPr id="4" name="TextBox 3"/>
          <p:cNvSpPr txBox="1"/>
          <p:nvPr/>
        </p:nvSpPr>
        <p:spPr>
          <a:xfrm>
            <a:off x="7772400" y="6248400"/>
            <a:ext cx="762000" cy="369332"/>
          </a:xfrm>
          <a:prstGeom prst="rect">
            <a:avLst/>
          </a:prstGeom>
          <a:noFill/>
        </p:spPr>
        <p:txBody>
          <a:bodyPr wrap="square" rtlCol="0">
            <a:spAutoFit/>
          </a:bodyPr>
          <a:lstStyle/>
          <a:p>
            <a:r>
              <a:rPr lang="en-US" dirty="0" smtClean="0"/>
              <a:t>10:50</a:t>
            </a:r>
            <a:endParaRPr lang="en-US" dirty="0"/>
          </a:p>
        </p:txBody>
      </p:sp>
    </p:spTree>
    <p:extLst>
      <p:ext uri="{BB962C8B-B14F-4D97-AF65-F5344CB8AC3E}">
        <p14:creationId xmlns:p14="http://schemas.microsoft.com/office/powerpoint/2010/main" val="183935783"/>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522993"/>
            <a:ext cx="8229600" cy="64629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3600" b="1" i="0" u="none" strike="noStrike" cap="none" baseline="0" dirty="0">
                <a:solidFill>
                  <a:schemeClr val="accent1"/>
                </a:solidFill>
                <a:latin typeface="Arial"/>
                <a:ea typeface="Arial"/>
                <a:cs typeface="Arial"/>
                <a:sym typeface="Arial"/>
              </a:rPr>
              <a:t>Topics of Concern</a:t>
            </a:r>
          </a:p>
        </p:txBody>
      </p:sp>
      <p:sp>
        <p:nvSpPr>
          <p:cNvPr id="40" name="Shape 40"/>
          <p:cNvSpPr txBox="1">
            <a:spLocks noGrp="1"/>
          </p:cNvSpPr>
          <p:nvPr>
            <p:ph idx="1"/>
          </p:nvPr>
        </p:nvSpPr>
        <p:spPr>
          <a:xfrm>
            <a:off x="457200" y="1600200"/>
            <a:ext cx="8229600" cy="2357527"/>
          </a:xfrm>
          <a:prstGeom prst="rect">
            <a:avLst/>
          </a:prstGeom>
          <a:noFill/>
          <a:ln>
            <a:noFill/>
          </a:ln>
        </p:spPr>
        <p:txBody>
          <a:bodyPr lIns="91425" tIns="45700" rIns="91425" bIns="45700" anchor="t" anchorCtr="0">
            <a:noAutofit/>
          </a:bodyPr>
          <a:lstStyle/>
          <a:p>
            <a:pPr marR="0" lvl="0"/>
            <a:r>
              <a:rPr lang="en-US" dirty="0">
                <a:sym typeface="Arial"/>
              </a:rPr>
              <a:t>Spending</a:t>
            </a:r>
          </a:p>
          <a:p>
            <a:pPr marR="0" lvl="0"/>
            <a:r>
              <a:rPr lang="en-US" dirty="0">
                <a:sym typeface="Arial"/>
              </a:rPr>
              <a:t>Staffing</a:t>
            </a:r>
          </a:p>
          <a:p>
            <a:pPr marR="0" lvl="0"/>
            <a:r>
              <a:rPr lang="en-US" dirty="0">
                <a:sym typeface="Arial"/>
              </a:rPr>
              <a:t>Infrastructure</a:t>
            </a:r>
          </a:p>
          <a:p>
            <a:pPr marR="0" lvl="0"/>
            <a:r>
              <a:rPr lang="en-US" dirty="0">
                <a:sym typeface="Arial"/>
              </a:rPr>
              <a:t>Services</a:t>
            </a:r>
          </a:p>
        </p:txBody>
      </p:sp>
    </p:spTree>
    <p:extLst>
      <p:ext uri="{BB962C8B-B14F-4D97-AF65-F5344CB8AC3E}">
        <p14:creationId xmlns:p14="http://schemas.microsoft.com/office/powerpoint/2010/main" val="1461809186"/>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45993"/>
            <a:ext cx="8229600" cy="1200287"/>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3600" b="1" i="0" u="none" strike="noStrike" cap="none" baseline="0" dirty="0">
                <a:solidFill>
                  <a:schemeClr val="accent1"/>
                </a:solidFill>
                <a:latin typeface="Arial"/>
                <a:ea typeface="Arial"/>
                <a:cs typeface="Arial"/>
                <a:sym typeface="Arial"/>
              </a:rPr>
              <a:t>Presidential Questions - </a:t>
            </a:r>
            <a:br>
              <a:rPr lang="en-US" sz="3600" b="1" i="0" u="none" strike="noStrike" cap="none" baseline="0" dirty="0">
                <a:solidFill>
                  <a:schemeClr val="accent1"/>
                </a:solidFill>
                <a:latin typeface="Arial"/>
                <a:ea typeface="Arial"/>
                <a:cs typeface="Arial"/>
                <a:sym typeface="Arial"/>
              </a:rPr>
            </a:br>
            <a:r>
              <a:rPr lang="en-US" sz="3600" b="1" i="0" u="none" strike="noStrike" cap="none" baseline="0" dirty="0">
                <a:solidFill>
                  <a:schemeClr val="accent1"/>
                </a:solidFill>
                <a:latin typeface="Arial"/>
                <a:ea typeface="Arial"/>
                <a:cs typeface="Arial"/>
                <a:sym typeface="Arial"/>
              </a:rPr>
              <a:t>Why can’t we be like Starbucks?</a:t>
            </a:r>
          </a:p>
        </p:txBody>
      </p:sp>
      <p:sp>
        <p:nvSpPr>
          <p:cNvPr id="46" name="Shape 46"/>
          <p:cNvSpPr txBox="1">
            <a:spLocks noGrp="1"/>
          </p:cNvSpPr>
          <p:nvPr>
            <p:ph idx="1"/>
          </p:nvPr>
        </p:nvSpPr>
        <p:spPr>
          <a:xfrm>
            <a:off x="457200" y="1600200"/>
            <a:ext cx="8229600" cy="4425786"/>
          </a:xfrm>
          <a:prstGeom prst="rect">
            <a:avLst/>
          </a:prstGeom>
          <a:noFill/>
          <a:ln>
            <a:noFill/>
          </a:ln>
        </p:spPr>
        <p:txBody>
          <a:bodyPr lIns="91425" tIns="45700" rIns="91425" bIns="45700" anchor="t" anchorCtr="0">
            <a:noAutofit/>
          </a:bodyPr>
          <a:lstStyle/>
          <a:p>
            <a:pPr marR="0" lvl="0"/>
            <a:r>
              <a:rPr lang="en-US" dirty="0">
                <a:sym typeface="Arial"/>
              </a:rPr>
              <a:t>How much IT is enough?</a:t>
            </a:r>
          </a:p>
          <a:p>
            <a:pPr marR="0" lvl="0"/>
            <a:r>
              <a:rPr lang="en-US" dirty="0">
                <a:sym typeface="Arial"/>
              </a:rPr>
              <a:t>Which IT infrastructure should be provided?</a:t>
            </a:r>
          </a:p>
          <a:p>
            <a:pPr marR="0" lvl="0"/>
            <a:r>
              <a:rPr lang="en-US" dirty="0">
                <a:sym typeface="Arial"/>
              </a:rPr>
              <a:t>How should enterprise systems be designed?</a:t>
            </a:r>
          </a:p>
          <a:p>
            <a:pPr marR="0" lvl="0"/>
            <a:r>
              <a:rPr lang="en-US" dirty="0">
                <a:sym typeface="Arial"/>
              </a:rPr>
              <a:t>How should users be supported?</a:t>
            </a:r>
          </a:p>
          <a:p>
            <a:pPr marR="0" lvl="0"/>
            <a:r>
              <a:rPr lang="en-US" dirty="0">
                <a:sym typeface="Arial"/>
              </a:rPr>
              <a:t>How does IT contribute to competitive advantage?</a:t>
            </a:r>
          </a:p>
        </p:txBody>
      </p:sp>
    </p:spTree>
    <p:extLst>
      <p:ext uri="{BB962C8B-B14F-4D97-AF65-F5344CB8AC3E}">
        <p14:creationId xmlns:p14="http://schemas.microsoft.com/office/powerpoint/2010/main" val="32313831"/>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406397"/>
            <a:ext cx="8153399" cy="64629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3600" b="1" i="0" u="none" strike="noStrike" cap="none" baseline="0" dirty="0" smtClean="0">
                <a:solidFill>
                  <a:schemeClr val="accent1"/>
                </a:solidFill>
                <a:latin typeface="Arial"/>
                <a:ea typeface="Arial"/>
                <a:cs typeface="Arial"/>
                <a:sym typeface="Arial"/>
              </a:rPr>
              <a:t>Analyzing the Data</a:t>
            </a:r>
            <a:endParaRPr lang="en-US" sz="3600" b="1" i="0" u="none" strike="noStrike" cap="none" baseline="0" dirty="0">
              <a:solidFill>
                <a:schemeClr val="accent1"/>
              </a:solidFill>
              <a:latin typeface="Arial"/>
              <a:ea typeface="Arial"/>
              <a:cs typeface="Arial"/>
              <a:sym typeface="Arial"/>
            </a:endParaRPr>
          </a:p>
        </p:txBody>
      </p:sp>
      <p:sp>
        <p:nvSpPr>
          <p:cNvPr id="2" name="TextBox 1"/>
          <p:cNvSpPr txBox="1"/>
          <p:nvPr/>
        </p:nvSpPr>
        <p:spPr>
          <a:xfrm>
            <a:off x="457200" y="1337733"/>
            <a:ext cx="8686800" cy="2505301"/>
          </a:xfrm>
          <a:prstGeom prst="rect">
            <a:avLst/>
          </a:prstGeom>
          <a:noFill/>
        </p:spPr>
        <p:txBody>
          <a:bodyPr wrap="square" rtlCol="0">
            <a:spAutoFit/>
          </a:bodyPr>
          <a:lstStyle/>
          <a:p>
            <a:pPr marL="548640" indent="-411480">
              <a:spcBef>
                <a:spcPct val="20000"/>
              </a:spcBef>
              <a:buClr>
                <a:schemeClr val="tx1">
                  <a:shade val="95000"/>
                </a:schemeClr>
              </a:buClr>
              <a:buSzPct val="65000"/>
              <a:buFont typeface="Wingdings 2"/>
              <a:buChar char=""/>
            </a:pPr>
            <a:r>
              <a:rPr lang="en-US" sz="2800" dirty="0"/>
              <a:t>What </a:t>
            </a:r>
            <a:r>
              <a:rPr lang="en-US" sz="2800" dirty="0"/>
              <a:t>do you do with </a:t>
            </a:r>
            <a:r>
              <a:rPr lang="en-US" sz="2800" dirty="0"/>
              <a:t>“dirty” </a:t>
            </a:r>
            <a:r>
              <a:rPr lang="en-US" sz="2800" dirty="0"/>
              <a:t>data?</a:t>
            </a:r>
          </a:p>
          <a:p>
            <a:pPr marL="548640" indent="-411480">
              <a:spcBef>
                <a:spcPct val="20000"/>
              </a:spcBef>
              <a:buClr>
                <a:schemeClr val="tx1">
                  <a:shade val="95000"/>
                </a:schemeClr>
              </a:buClr>
              <a:buSzPct val="65000"/>
              <a:buFont typeface="Wingdings 2"/>
              <a:buChar char=""/>
            </a:pPr>
            <a:r>
              <a:rPr lang="en-US" sz="2800" dirty="0"/>
              <a:t>Is it all about the numbers</a:t>
            </a:r>
            <a:r>
              <a:rPr lang="en-US" sz="2800" dirty="0"/>
              <a:t>?</a:t>
            </a:r>
          </a:p>
          <a:p>
            <a:pPr marL="548640" indent="-411480">
              <a:spcBef>
                <a:spcPct val="20000"/>
              </a:spcBef>
              <a:buClr>
                <a:schemeClr val="tx1">
                  <a:shade val="95000"/>
                </a:schemeClr>
              </a:buClr>
              <a:buSzPct val="65000"/>
              <a:buFont typeface="Wingdings 2"/>
              <a:buChar char=""/>
            </a:pPr>
            <a:r>
              <a:rPr lang="en-US" sz="2800" dirty="0"/>
              <a:t>What do the numbers mean?</a:t>
            </a:r>
          </a:p>
          <a:p>
            <a:pPr marL="548640" indent="-411480">
              <a:spcBef>
                <a:spcPct val="20000"/>
              </a:spcBef>
              <a:buClr>
                <a:schemeClr val="tx1">
                  <a:shade val="95000"/>
                </a:schemeClr>
              </a:buClr>
              <a:buSzPct val="65000"/>
              <a:buFont typeface="Wingdings 2"/>
              <a:buChar char=""/>
            </a:pPr>
            <a:r>
              <a:rPr lang="en-US" sz="2800" dirty="0"/>
              <a:t>What are the three to five takeaway messages (not 10 to 20)</a:t>
            </a:r>
            <a:endParaRPr lang="en-US" sz="2800" dirty="0"/>
          </a:p>
        </p:txBody>
      </p:sp>
    </p:spTree>
    <p:extLst>
      <p:ext uri="{BB962C8B-B14F-4D97-AF65-F5344CB8AC3E}">
        <p14:creationId xmlns:p14="http://schemas.microsoft.com/office/powerpoint/2010/main" val="2186454508"/>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l"/>
            <a:r>
              <a:rPr lang="en-US" sz="3600" dirty="0" smtClean="0"/>
              <a:t>References</a:t>
            </a:r>
            <a:endParaRPr lang="en-US" sz="3600" dirty="0"/>
          </a:p>
        </p:txBody>
      </p:sp>
      <p:sp>
        <p:nvSpPr>
          <p:cNvPr id="3" name="Content Placeholder 2"/>
          <p:cNvSpPr>
            <a:spLocks noGrp="1"/>
          </p:cNvSpPr>
          <p:nvPr>
            <p:ph idx="1"/>
          </p:nvPr>
        </p:nvSpPr>
        <p:spPr>
          <a:xfrm>
            <a:off x="457200" y="914400"/>
            <a:ext cx="8458200" cy="4800600"/>
          </a:xfrm>
        </p:spPr>
        <p:txBody>
          <a:bodyPr>
            <a:normAutofit fontScale="92500" lnSpcReduction="10000"/>
          </a:bodyPr>
          <a:lstStyle/>
          <a:p>
            <a:pPr marL="482600" lvl="0">
              <a:buClr>
                <a:schemeClr val="dk1"/>
              </a:buClr>
              <a:buSzPct val="72916"/>
              <a:buFont typeface="+mj-lt"/>
              <a:buAutoNum type="arabicPeriod"/>
            </a:pPr>
            <a:r>
              <a:rPr lang="en-US" sz="1400" dirty="0" smtClean="0"/>
              <a:t>EDUCAUSE </a:t>
            </a:r>
            <a:r>
              <a:rPr lang="en-US" sz="1400" dirty="0"/>
              <a:t>Brief: EDUCAUSE Analytics Sprint – Key Themes, September </a:t>
            </a:r>
            <a:r>
              <a:rPr lang="en-US" sz="1400" dirty="0" smtClean="0"/>
              <a:t>2012</a:t>
            </a:r>
            <a:br>
              <a:rPr lang="en-US" sz="1400" dirty="0" smtClean="0"/>
            </a:br>
            <a:r>
              <a:rPr lang="en-US" sz="1400" dirty="0" smtClean="0">
                <a:hlinkClick r:id="rId2"/>
              </a:rPr>
              <a:t>http</a:t>
            </a:r>
            <a:r>
              <a:rPr lang="en-US" sz="1400" dirty="0">
                <a:hlinkClick r:id="rId2"/>
              </a:rPr>
              <a:t>://</a:t>
            </a:r>
            <a:r>
              <a:rPr lang="en-US" sz="1400" dirty="0" smtClean="0">
                <a:hlinkClick r:id="rId2"/>
              </a:rPr>
              <a:t>www.educause.edu/library/resources/analytics-3-day-sprint-summary</a:t>
            </a:r>
            <a:endParaRPr lang="en-US" sz="1400" dirty="0" smtClean="0"/>
          </a:p>
          <a:p>
            <a:pPr marL="482600" lvl="0">
              <a:buClr>
                <a:schemeClr val="dk1"/>
              </a:buClr>
              <a:buSzPct val="72916"/>
              <a:buFont typeface="+mj-lt"/>
              <a:buAutoNum type="arabicPeriod"/>
            </a:pPr>
            <a:endParaRPr lang="en-US" sz="1400" dirty="0" smtClean="0"/>
          </a:p>
          <a:p>
            <a:pPr marL="482600" lvl="0">
              <a:buClr>
                <a:schemeClr val="dk1"/>
              </a:buClr>
              <a:buSzPct val="72916"/>
              <a:buFont typeface="+mj-lt"/>
              <a:buAutoNum type="arabicPeriod"/>
            </a:pPr>
            <a:r>
              <a:rPr lang="en-US" sz="1400" dirty="0" smtClean="0"/>
              <a:t>Lang, Leah. Measuring User Satisfaction: Why It’s Important and How to Do It (Research Report). Louisville, CO: EDUCAUSE Center for Applied Research, August 2012, available from </a:t>
            </a:r>
            <a:r>
              <a:rPr lang="en-US" sz="1400" dirty="0" smtClean="0">
                <a:hlinkClick r:id="rId3"/>
              </a:rPr>
              <a:t>http://www.educause.edu/ecar</a:t>
            </a:r>
            <a:r>
              <a:rPr lang="en-US" sz="1400" dirty="0" smtClean="0"/>
              <a:t>.</a:t>
            </a:r>
          </a:p>
          <a:p>
            <a:pPr marL="482600" lvl="0">
              <a:buClr>
                <a:schemeClr val="dk1"/>
              </a:buClr>
              <a:buSzPct val="72916"/>
              <a:buFont typeface="+mj-lt"/>
              <a:buAutoNum type="arabicPeriod"/>
            </a:pPr>
            <a:endParaRPr lang="en-US" sz="1400" dirty="0"/>
          </a:p>
          <a:p>
            <a:pPr marL="482600">
              <a:buClr>
                <a:schemeClr val="dk1"/>
              </a:buClr>
              <a:buSzPct val="72916"/>
              <a:buFont typeface="+mj-lt"/>
              <a:buAutoNum type="arabicPeriod"/>
            </a:pPr>
            <a:r>
              <a:rPr lang="en-US" sz="1400" dirty="0" err="1"/>
              <a:t>Grajek</a:t>
            </a:r>
            <a:r>
              <a:rPr lang="en-US" sz="1400" dirty="0"/>
              <a:t>, Susan, and Judith A. </a:t>
            </a:r>
            <a:r>
              <a:rPr lang="en-US" sz="1400" dirty="0" err="1"/>
              <a:t>Pirani</a:t>
            </a:r>
            <a:r>
              <a:rPr lang="en-US" sz="1400" dirty="0"/>
              <a:t>. “Through a Glass, Brightly: IT’s Impact on Higher Education by 2020” (Research Bulletin). Louisville, CO: EDUCAUSE Center for Applied Research, August 28, 2012, available from </a:t>
            </a:r>
            <a:r>
              <a:rPr lang="en-US" sz="1400" dirty="0">
                <a:hlinkClick r:id="rId3"/>
              </a:rPr>
              <a:t>http://www.educause.edu/ecar</a:t>
            </a:r>
            <a:r>
              <a:rPr lang="en-US" sz="1400" dirty="0"/>
              <a:t>.</a:t>
            </a:r>
            <a:br>
              <a:rPr lang="en-US" sz="1400" dirty="0"/>
            </a:br>
            <a:r>
              <a:rPr lang="en-US" sz="1400" dirty="0">
                <a:hlinkClick r:id="rId4"/>
              </a:rPr>
              <a:t>http://</a:t>
            </a:r>
            <a:r>
              <a:rPr lang="en-US" sz="1400" dirty="0" smtClean="0">
                <a:hlinkClick r:id="rId4"/>
              </a:rPr>
              <a:t>net.educause.edu/ir/library/pdf/ECAR_SO/ERB/ERB1209.pdf</a:t>
            </a:r>
            <a:endParaRPr lang="en-US" sz="1400" dirty="0" smtClean="0"/>
          </a:p>
          <a:p>
            <a:pPr marL="482600">
              <a:buClr>
                <a:schemeClr val="dk1"/>
              </a:buClr>
              <a:buSzPct val="72916"/>
              <a:buFont typeface="+mj-lt"/>
              <a:buAutoNum type="arabicPeriod"/>
            </a:pPr>
            <a:endParaRPr lang="en-US" sz="1400" dirty="0"/>
          </a:p>
          <a:p>
            <a:pPr marL="482600" lvl="0">
              <a:buClr>
                <a:schemeClr val="dk1"/>
              </a:buClr>
              <a:buSzPct val="72916"/>
              <a:buFont typeface="+mj-lt"/>
              <a:buAutoNum type="arabicPeriod"/>
            </a:pPr>
            <a:r>
              <a:rPr lang="en-US" sz="1400" dirty="0" smtClean="0"/>
              <a:t>Leach, Karen, and David </a:t>
            </a:r>
            <a:r>
              <a:rPr lang="en-US" sz="1400" dirty="0" err="1" smtClean="0"/>
              <a:t>Smallen</a:t>
            </a:r>
            <a:r>
              <a:rPr lang="en-US" sz="1400" dirty="0" smtClean="0"/>
              <a:t>. “7 Benchmarks for Information Technology Investments,” EDUCAUSE Quarterly, vol. 25, no.3 (2002), </a:t>
            </a:r>
            <a:r>
              <a:rPr lang="en-US" sz="1400" dirty="0" smtClean="0">
                <a:hlinkClick r:id="rId5"/>
              </a:rPr>
              <a:t>http</a:t>
            </a:r>
            <a:r>
              <a:rPr lang="en-US" sz="1400" dirty="0">
                <a:hlinkClick r:id="rId5"/>
              </a:rPr>
              <a:t>://</a:t>
            </a:r>
            <a:r>
              <a:rPr lang="en-US" sz="1400" dirty="0" smtClean="0">
                <a:hlinkClick r:id="rId5"/>
              </a:rPr>
              <a:t>net.educause.edu/ir/library/pdf/eqm0234.pdf</a:t>
            </a:r>
            <a:r>
              <a:rPr lang="en-US" sz="1400" dirty="0" smtClean="0"/>
              <a:t>.</a:t>
            </a:r>
          </a:p>
          <a:p>
            <a:pPr marL="482600" lvl="0">
              <a:buClr>
                <a:schemeClr val="dk1"/>
              </a:buClr>
              <a:buSzPct val="72916"/>
              <a:buFont typeface="+mj-lt"/>
              <a:buAutoNum type="arabicPeriod"/>
            </a:pPr>
            <a:endParaRPr lang="en-US" sz="1400" dirty="0"/>
          </a:p>
          <a:p>
            <a:pPr marL="482600" lvl="0">
              <a:buClr>
                <a:schemeClr val="dk1"/>
              </a:buClr>
              <a:buSzPct val="72916"/>
              <a:buFont typeface="+mj-lt"/>
              <a:buAutoNum type="arabicPeriod"/>
            </a:pPr>
            <a:r>
              <a:rPr lang="en-US" sz="1400" dirty="0" smtClean="0"/>
              <a:t>Leach, Karen, and David </a:t>
            </a:r>
            <a:r>
              <a:rPr lang="en-US" sz="1400" dirty="0" err="1" smtClean="0"/>
              <a:t>Smallen</a:t>
            </a:r>
            <a:r>
              <a:rPr lang="en-US" sz="1400" dirty="0" smtClean="0"/>
              <a:t>. “</a:t>
            </a:r>
            <a:r>
              <a:rPr lang="en-US" sz="1400" dirty="0"/>
              <a:t>Information Technology Benchmarks:  A Practical Guide For College and University </a:t>
            </a:r>
            <a:r>
              <a:rPr lang="en-US" sz="1400" dirty="0" smtClean="0"/>
              <a:t>Presidents,” June 2004, Council of Independent Colleges.</a:t>
            </a:r>
            <a:r>
              <a:rPr lang="en-US" sz="1400" dirty="0"/>
              <a:t/>
            </a:r>
            <a:br>
              <a:rPr lang="en-US" sz="1400" dirty="0"/>
            </a:br>
            <a:r>
              <a:rPr lang="en-US" sz="1400" dirty="0">
                <a:hlinkClick r:id="rId6"/>
              </a:rPr>
              <a:t>http://</a:t>
            </a:r>
            <a:r>
              <a:rPr lang="en-US" sz="1400" dirty="0" smtClean="0">
                <a:hlinkClick r:id="rId6"/>
              </a:rPr>
              <a:t>www.cic.edu/publications/books_reports/IT_paper.pdf</a:t>
            </a:r>
            <a:endParaRPr lang="en-US" sz="1400" dirty="0" smtClean="0"/>
          </a:p>
          <a:p>
            <a:pPr marL="482600" lvl="0">
              <a:buClr>
                <a:schemeClr val="dk1"/>
              </a:buClr>
              <a:buSzPct val="72916"/>
              <a:buFont typeface="+mj-lt"/>
              <a:buAutoNum type="arabicPeriod"/>
            </a:pPr>
            <a:endParaRPr lang="en-US" sz="1400" dirty="0"/>
          </a:p>
          <a:p>
            <a:pPr marL="482600" lvl="0">
              <a:buClr>
                <a:schemeClr val="dk1"/>
              </a:buClr>
              <a:buSzPct val="72916"/>
              <a:buFont typeface="+mj-lt"/>
              <a:buAutoNum type="arabicPeriod"/>
            </a:pPr>
            <a:r>
              <a:rPr lang="en-US" sz="1400" dirty="0" err="1" smtClean="0"/>
              <a:t>Tufte</a:t>
            </a:r>
            <a:r>
              <a:rPr lang="en-US" sz="1400" dirty="0" smtClean="0"/>
              <a:t>, Edward. </a:t>
            </a:r>
          </a:p>
          <a:p>
            <a:pPr marL="882650" lvl="1">
              <a:buClr>
                <a:schemeClr val="dk1"/>
              </a:buClr>
              <a:buSzPct val="72916"/>
              <a:buFont typeface="+mj-lt"/>
              <a:buAutoNum type="alphaLcPeriod"/>
            </a:pPr>
            <a:r>
              <a:rPr lang="en-US" sz="1400" dirty="0"/>
              <a:t>“The Cognitive Style of PowerPoint” Graphics Press LLC (2006). </a:t>
            </a:r>
            <a:r>
              <a:rPr lang="en-US" sz="1400" dirty="0">
                <a:hlinkClick r:id="rId7"/>
              </a:rPr>
              <a:t>http://www.edwardtufte.com</a:t>
            </a:r>
            <a:endParaRPr lang="en-US" sz="1400" dirty="0"/>
          </a:p>
          <a:p>
            <a:pPr marL="882650" lvl="1">
              <a:buClr>
                <a:schemeClr val="dk1"/>
              </a:buClr>
              <a:buSzPct val="72916"/>
              <a:buFont typeface="+mj-lt"/>
              <a:buAutoNum type="alphaLcPeriod"/>
            </a:pPr>
            <a:r>
              <a:rPr lang="en-US" sz="1400" dirty="0" smtClean="0"/>
              <a:t>“The Visual Display of Quantitative Information” Graphics Press LLC (2001).</a:t>
            </a:r>
          </a:p>
          <a:p>
            <a:pPr marL="882650" lvl="1">
              <a:buClr>
                <a:schemeClr val="dk1"/>
              </a:buClr>
              <a:buSzPct val="72916"/>
              <a:buFont typeface="+mj-lt"/>
              <a:buAutoNum type="alphaLcPeriod"/>
            </a:pPr>
            <a:r>
              <a:rPr lang="en-US" sz="1400" dirty="0" smtClean="0"/>
              <a:t> </a:t>
            </a:r>
            <a:r>
              <a:rPr lang="en-US" sz="1400" dirty="0"/>
              <a:t>“Visual and Statistical Thinking” Graphics Press LLC (1997).</a:t>
            </a:r>
          </a:p>
          <a:p>
            <a:pPr marL="882650" lvl="1">
              <a:buClr>
                <a:schemeClr val="dk1"/>
              </a:buClr>
              <a:buSzPct val="72916"/>
              <a:buFont typeface="+mj-lt"/>
              <a:buAutoNum type="alphaLcPeriod"/>
            </a:pPr>
            <a:endParaRPr lang="en-US" sz="1400" dirty="0" smtClean="0"/>
          </a:p>
          <a:p>
            <a:pPr marL="482600" lvl="0">
              <a:buClr>
                <a:schemeClr val="dk1"/>
              </a:buClr>
              <a:buSzPct val="72916"/>
              <a:buFont typeface="+mj-lt"/>
              <a:buAutoNum type="arabicPeriod"/>
            </a:pPr>
            <a:endParaRPr lang="en-US" sz="1400" dirty="0" smtClean="0"/>
          </a:p>
          <a:p>
            <a:pPr marL="482600" lvl="0">
              <a:buClr>
                <a:schemeClr val="dk1"/>
              </a:buClr>
              <a:buSzPct val="72916"/>
              <a:buFont typeface="+mj-lt"/>
              <a:buAutoNum type="arabicPeriod"/>
            </a:pPr>
            <a:endParaRPr lang="en-US" sz="1400" dirty="0"/>
          </a:p>
        </p:txBody>
      </p:sp>
    </p:spTree>
    <p:extLst>
      <p:ext uri="{BB962C8B-B14F-4D97-AF65-F5344CB8AC3E}">
        <p14:creationId xmlns:p14="http://schemas.microsoft.com/office/powerpoint/2010/main" val="1179866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6305</TotalTime>
  <Words>789</Words>
  <Application>Microsoft Office PowerPoint</Application>
  <PresentationFormat>On-screen Show (4:3)</PresentationFormat>
  <Paragraphs>125</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Theme</vt:lpstr>
      <vt:lpstr>From Question to Action: Creating In-house Surveys as part of Data-Driven Decision Making</vt:lpstr>
      <vt:lpstr>Food for Thought</vt:lpstr>
      <vt:lpstr>PowerPoint Presentation</vt:lpstr>
      <vt:lpstr>The Context</vt:lpstr>
      <vt:lpstr>Define Compelling…</vt:lpstr>
      <vt:lpstr>Topics of Concern</vt:lpstr>
      <vt:lpstr>Presidential Questions -  Why can’t we be like Starbucks?</vt:lpstr>
      <vt:lpstr>Analyzing the Data</vt:lpstr>
      <vt:lpstr>References</vt:lpstr>
      <vt:lpstr>Who are your peers?</vt:lpstr>
      <vt:lpstr>Communicating Data</vt:lpstr>
      <vt:lpstr>Identify Your Audience</vt:lpstr>
      <vt:lpstr>Sequence of Communication</vt:lpstr>
      <vt:lpstr>Form of Communication</vt:lpstr>
      <vt:lpstr>Form - Other</vt:lpstr>
      <vt:lpstr>A Formula for Sharing Data</vt:lpstr>
      <vt:lpstr>Data for Today…</vt:lpstr>
    </vt:vector>
  </TitlesOfParts>
  <Company>Washington &amp; Lee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Overholtzer</dc:creator>
  <cp:lastModifiedBy>Jeff Oveholtzer</cp:lastModifiedBy>
  <cp:revision>309</cp:revision>
  <dcterms:created xsi:type="dcterms:W3CDTF">2010-04-15T19:33:52Z</dcterms:created>
  <dcterms:modified xsi:type="dcterms:W3CDTF">2013-10-16T21:45:14Z</dcterms:modified>
</cp:coreProperties>
</file>