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0" r:id="rId2"/>
    <p:sldId id="275" r:id="rId3"/>
    <p:sldId id="274" r:id="rId4"/>
    <p:sldId id="286" r:id="rId5"/>
    <p:sldId id="279" r:id="rId6"/>
    <p:sldId id="261" r:id="rId7"/>
    <p:sldId id="263" r:id="rId8"/>
    <p:sldId id="276" r:id="rId9"/>
    <p:sldId id="264" r:id="rId10"/>
    <p:sldId id="266" r:id="rId11"/>
    <p:sldId id="262" r:id="rId12"/>
    <p:sldId id="267" r:id="rId13"/>
    <p:sldId id="272" r:id="rId14"/>
    <p:sldId id="278" r:id="rId15"/>
    <p:sldId id="285" r:id="rId16"/>
    <p:sldId id="284" r:id="rId17"/>
    <p:sldId id="283" r:id="rId18"/>
    <p:sldId id="282" r:id="rId19"/>
    <p:sldId id="277" r:id="rId20"/>
    <p:sldId id="280" r:id="rId21"/>
    <p:sldId id="281" r:id="rId22"/>
    <p:sldId id="269" r:id="rId23"/>
    <p:sldId id="257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0" autoAdjust="0"/>
    <p:restoredTop sz="86443" autoAdjust="0"/>
  </p:normalViewPr>
  <p:slideViewPr>
    <p:cSldViewPr snapToGrid="0" snapToObjects="1">
      <p:cViewPr>
        <p:scale>
          <a:sx n="70" d="100"/>
          <a:sy n="70" d="100"/>
        </p:scale>
        <p:origin x="-1040" y="-8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AD1A-D531-7941-8AE8-761C52963CB6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64B55-1BAB-3046-9077-58F89970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9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Competing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need to satisfy own needs high, need to satisfy other's needs low;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Accommodating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need to satisfy own needs low, need to satisfy other's needs high;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Avoiding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need to satisfy own needs low, need to satisfy other's needs low;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Compromising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need to satisfy own needs about 50%, need to satisfy other's needs about 50%. This is the split the difference approach.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Collaborating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need to satisfy own needs high, need to satisfy other's needs high.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4B55-1BAB-3046-9077-58F8997019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3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Competing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need to satisfy own needs high, need to satisfy other's needs low;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Accommodating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need to satisfy own needs low, need to satisfy other's needs high;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Avoiding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need to satisfy own needs low, need to satisfy other's needs low;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Compromising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need to satisfy own needs about 50%, need to satisfy other's needs about 50%. This is the split the difference approach.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Collaborating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need to satisfy own needs high, need to satisfy other's needs high.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4B55-1BAB-3046-9077-58F8997019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3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47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37942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6500"/>
              </a:lnSpc>
              <a:defRPr sz="6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4261"/>
            <a:ext cx="8158162" cy="66261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4000"/>
              </a:lnSpc>
              <a:defRPr sz="4000">
                <a:solidFill>
                  <a:srgbClr val="B7002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36871"/>
            <a:ext cx="8158163" cy="4803567"/>
          </a:xfrm>
          <a:prstGeom prst="rect">
            <a:avLst/>
          </a:prstGeom>
        </p:spPr>
        <p:txBody>
          <a:bodyPr vert="horz"/>
          <a:lstStyle>
            <a:lvl1pPr marL="342900" indent="-3429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5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37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kilmanndiagnostics.com/catalog/thomas-kilmann-conflict-mode-instrumen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50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– Positive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Better </a:t>
            </a:r>
            <a:r>
              <a:rPr lang="en-US" dirty="0" smtClean="0"/>
              <a:t>information</a:t>
            </a:r>
            <a:r>
              <a:rPr lang="en-US" dirty="0"/>
              <a:t>  </a:t>
            </a:r>
          </a:p>
          <a:p>
            <a:r>
              <a:rPr lang="en-US" dirty="0"/>
              <a:t>Better </a:t>
            </a:r>
            <a:r>
              <a:rPr lang="en-US" dirty="0" smtClean="0"/>
              <a:t>choices</a:t>
            </a:r>
            <a:endParaRPr lang="en-US" dirty="0"/>
          </a:p>
          <a:p>
            <a:r>
              <a:rPr lang="en-US" dirty="0"/>
              <a:t>Reduces </a:t>
            </a:r>
            <a:r>
              <a:rPr lang="en-US" dirty="0" smtClean="0"/>
              <a:t>anxiety</a:t>
            </a:r>
            <a:endParaRPr lang="en-US" dirty="0"/>
          </a:p>
          <a:p>
            <a:r>
              <a:rPr lang="en-US" dirty="0"/>
              <a:t>Encourages </a:t>
            </a:r>
            <a:r>
              <a:rPr lang="en-US" dirty="0" smtClean="0"/>
              <a:t>collaboration</a:t>
            </a:r>
            <a:r>
              <a:rPr lang="en-US" dirty="0"/>
              <a:t>  </a:t>
            </a:r>
          </a:p>
          <a:p>
            <a:r>
              <a:rPr lang="en-US" dirty="0"/>
              <a:t>Increases </a:t>
            </a:r>
            <a:r>
              <a:rPr lang="en-US" dirty="0" smtClean="0"/>
              <a:t>understanding</a:t>
            </a:r>
            <a:endParaRPr lang="en-US" dirty="0"/>
          </a:p>
          <a:p>
            <a:r>
              <a:rPr lang="en-US" dirty="0" smtClean="0"/>
              <a:t>Speeds decision making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656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tools, process and procedure</a:t>
            </a:r>
            <a:r>
              <a:rPr lang="en-US" baseline="0" dirty="0" smtClean="0"/>
              <a:t> for managing conflict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4648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Styles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t="2747" b="274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075591"/>
            <a:ext cx="174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Kilmann</a:t>
            </a:r>
            <a:r>
              <a:rPr lang="en-US" dirty="0" smtClean="0"/>
              <a:t> Thomas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0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 smtClean="0"/>
              <a:t>Competing</a:t>
            </a:r>
            <a:endParaRPr lang="en-US" dirty="0"/>
          </a:p>
          <a:p>
            <a:r>
              <a:rPr lang="en-US" b="1" dirty="0" smtClean="0"/>
              <a:t>Accommodating</a:t>
            </a:r>
          </a:p>
          <a:p>
            <a:r>
              <a:rPr lang="en-US" b="1" dirty="0" smtClean="0"/>
              <a:t>Avoiding</a:t>
            </a:r>
          </a:p>
          <a:p>
            <a:r>
              <a:rPr lang="en-US" b="1" dirty="0" smtClean="0"/>
              <a:t>Compromising</a:t>
            </a:r>
          </a:p>
          <a:p>
            <a:r>
              <a:rPr lang="en-US" b="1" dirty="0" smtClean="0"/>
              <a:t>Collaborating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9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Styles- Competing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 smtClean="0"/>
              <a:t>Quick</a:t>
            </a:r>
            <a:r>
              <a:rPr lang="en-US" dirty="0"/>
              <a:t>, decisive action is vital-e.g., emergencies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/>
              <a:t>On important issues where unpopular courses of action need implementing-e.g., cost cutting, enforcing unpopular rules, discipline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/>
              <a:t>On issues vital to group welfare when you know you're right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/>
              <a:t>To protect yourself against people who take advantage of noncompetitive behavior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867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 smtClean="0"/>
              <a:t>Conflict Styles – </a:t>
            </a:r>
            <a:r>
              <a:rPr lang="en-US" dirty="0" err="1" smtClean="0"/>
              <a:t>Accomodating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 smtClean="0"/>
              <a:t>The </a:t>
            </a:r>
            <a:r>
              <a:rPr lang="en-US" dirty="0"/>
              <a:t>issue is much more important to the other person than to you, and as a goodwill gesture to help maintain a cooperative relationship;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/>
              <a:t>To build up social credits for later issues which are important to you;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/>
              <a:t>Continued competition would only damage your cause-when you are outmatched and losing.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/>
              <a:t>Preserving harmony and avoiding disruption are especially important. This is courting behavior.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/>
              <a:t>You realize that you are wrong-to allow a better position to be heard, to learn from others, and to show that you are reasonable.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0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 smtClean="0"/>
              <a:t>Conflict Styles – Avoiding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/>
              <a:t>An issue is </a:t>
            </a:r>
            <a:r>
              <a:rPr lang="en-US" dirty="0" smtClean="0"/>
              <a:t>trivial, </a:t>
            </a:r>
            <a:r>
              <a:rPr lang="en-US" dirty="0"/>
              <a:t>or when other more important issues are pressing.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/>
              <a:t>You perceive no chance of satisfying your concerns-e.g., when you have low power or you are frustrated by something which would be very difficult to change </a:t>
            </a:r>
            <a:endParaRPr lang="en-US" dirty="0" smtClean="0"/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 smtClean="0"/>
              <a:t>The </a:t>
            </a:r>
            <a:r>
              <a:rPr lang="en-US" dirty="0"/>
              <a:t>potential damage of confronting a conflict outweighs the benefits of its resolution.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/>
              <a:t>Gathering more information outweighs the advantages of an immediate decision.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/>
              <a:t>To let people cool down-to reduce tensions to a productive level and to regain perspective and composure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0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 smtClean="0"/>
              <a:t>Conflict Styles – Compromising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/>
              <a:t>Goals are moderately important, but not worth the effort or potential disruption of more assertive modes.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/>
              <a:t>Each side has equal power and both are strongly committed to mutually exclusive goals-are in labor-management bargaining.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/>
              <a:t>To achieve temporary settlements to complex issues.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/>
              <a:t>To arrive an expedient solution under time pressure.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/>
              <a:t>As a backup mode when collaboration or competition fails to be successful.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9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 smtClean="0"/>
              <a:t>Conflict Styles – Collaborating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/>
              <a:t>To find an integrative solution.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/>
              <a:t>Your objective is to learn-e.g., test your own assumptions, understand the views of others.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/>
              <a:t>To merge insights from people with different perspectives on a problem.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/>
              <a:t>To gain commitment by incorporating other's concerns into a consensual decision.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en-US" dirty="0"/>
              <a:t>To work through hard feelings which have been interfering with an interpersonal relationship.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5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Different Modes have Different Goals</a:t>
            </a:r>
          </a:p>
          <a:p>
            <a:r>
              <a:rPr lang="en-US" dirty="0" smtClean="0"/>
              <a:t>Competing: the goal is to win.</a:t>
            </a:r>
          </a:p>
          <a:p>
            <a:r>
              <a:rPr lang="en-US" dirty="0" smtClean="0"/>
              <a:t>Accommodating: the goal is to yield.</a:t>
            </a:r>
          </a:p>
          <a:p>
            <a:r>
              <a:rPr lang="en-US" dirty="0" smtClean="0"/>
              <a:t>Avoiding: the goal is to delay.</a:t>
            </a:r>
          </a:p>
          <a:p>
            <a:r>
              <a:rPr lang="en-US" dirty="0" smtClean="0"/>
              <a:t>Collaborating: the goal is to ensure parity of goals.</a:t>
            </a:r>
          </a:p>
          <a:p>
            <a:r>
              <a:rPr lang="en-US" dirty="0" smtClean="0"/>
              <a:t>Compromising: the goal is to find a middle ground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039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25" y="2637942"/>
            <a:ext cx="8229600" cy="1143000"/>
          </a:xfrm>
        </p:spPr>
        <p:txBody>
          <a:bodyPr/>
          <a:lstStyle/>
          <a:p>
            <a:r>
              <a:rPr lang="en-US" dirty="0" smtClean="0"/>
              <a:t>Conflict Management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7025" y="4281714"/>
            <a:ext cx="5300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Catherine Yang, EDUCAUSE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6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Management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Negotiation</a:t>
            </a:r>
          </a:p>
          <a:p>
            <a:r>
              <a:rPr lang="en-US" dirty="0" smtClean="0"/>
              <a:t>Active Listening</a:t>
            </a:r>
          </a:p>
          <a:p>
            <a:r>
              <a:rPr lang="en-US" dirty="0" smtClean="0"/>
              <a:t>Empathy</a:t>
            </a:r>
          </a:p>
          <a:p>
            <a:r>
              <a:rPr lang="en-US" dirty="0" smtClean="0"/>
              <a:t>Body Language</a:t>
            </a:r>
          </a:p>
          <a:p>
            <a:r>
              <a:rPr lang="en-US" dirty="0" smtClean="0"/>
              <a:t>Mediation</a:t>
            </a:r>
          </a:p>
          <a:p>
            <a:r>
              <a:rPr lang="en-US" dirty="0" smtClean="0"/>
              <a:t>Conflict Process</a:t>
            </a:r>
          </a:p>
        </p:txBody>
      </p:sp>
    </p:spTree>
    <p:extLst>
      <p:ext uri="{BB962C8B-B14F-4D97-AF65-F5344CB8AC3E}">
        <p14:creationId xmlns:p14="http://schemas.microsoft.com/office/powerpoint/2010/main" val="372667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Management</a:t>
            </a:r>
            <a:r>
              <a:rPr lang="en-US" baseline="0" dirty="0" smtClean="0"/>
              <a:t>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Connect</a:t>
            </a:r>
          </a:p>
          <a:p>
            <a:r>
              <a:rPr lang="en-US" dirty="0" smtClean="0"/>
              <a:t>Clarify</a:t>
            </a:r>
          </a:p>
          <a:p>
            <a:r>
              <a:rPr lang="en-US" dirty="0" smtClean="0"/>
              <a:t>Confirm</a:t>
            </a:r>
          </a:p>
          <a:p>
            <a:r>
              <a:rPr lang="en-US" dirty="0" smtClean="0"/>
              <a:t>Contract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0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National Institute of </a:t>
            </a:r>
            <a:r>
              <a:rPr lang="en-US" dirty="0" smtClean="0"/>
              <a:t>Advanced Conflict Resolution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www.niacr.org</a:t>
            </a:r>
            <a:r>
              <a:rPr lang="en-US" dirty="0"/>
              <a:t>/</a:t>
            </a:r>
            <a:endParaRPr lang="en-US" dirty="0" smtClean="0"/>
          </a:p>
          <a:p>
            <a:r>
              <a:rPr lang="en-US" i="1" dirty="0" smtClean="0"/>
              <a:t>Art of Facilitation</a:t>
            </a:r>
            <a:r>
              <a:rPr lang="en-US" dirty="0" smtClean="0"/>
              <a:t>, by Dale Hunter</a:t>
            </a:r>
          </a:p>
          <a:p>
            <a:r>
              <a:rPr lang="en-US" dirty="0" smtClean="0"/>
              <a:t>Thomas/</a:t>
            </a:r>
            <a:r>
              <a:rPr lang="en-US" dirty="0" err="1" smtClean="0"/>
              <a:t>Kilmann</a:t>
            </a:r>
            <a:r>
              <a:rPr lang="en-US" dirty="0" smtClean="0"/>
              <a:t> Conflict Style Instrument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://www.kilmanndiagnostics.com/catalog/thomas-kilmann-conflict-mode-</a:t>
            </a:r>
            <a:r>
              <a:rPr lang="en-US" dirty="0" smtClean="0">
                <a:hlinkClick r:id="rId2"/>
              </a:rPr>
              <a:t>instrument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0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89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Conflict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Conflict?</a:t>
            </a:r>
          </a:p>
          <a:p>
            <a:pPr marL="0" indent="0">
              <a:buNone/>
            </a:pPr>
            <a:r>
              <a:rPr lang="en-US" dirty="0" smtClean="0"/>
              <a:t>Conflict Styles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Tools for Managing Conflict</a:t>
            </a:r>
          </a:p>
        </p:txBody>
      </p:sp>
    </p:spTree>
    <p:extLst>
      <p:ext uri="{BB962C8B-B14F-4D97-AF65-F5344CB8AC3E}">
        <p14:creationId xmlns:p14="http://schemas.microsoft.com/office/powerpoint/2010/main" val="118570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9276"/>
            <a:ext cx="8158162" cy="662610"/>
          </a:xfrm>
        </p:spPr>
        <p:txBody>
          <a:bodyPr/>
          <a:lstStyle/>
          <a:p>
            <a:r>
              <a:rPr lang="en-US" dirty="0" smtClean="0"/>
              <a:t>Line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0" eaLnBrk="1" latinLnBrk="0" hangingPunct="1"/>
            <a:r>
              <a:rPr lang="en-US" sz="2400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Emotions have the potential to play either a positive or negative role in negotiation. </a:t>
            </a:r>
            <a:endParaRPr lang="en-US" sz="2400" dirty="0" smtClean="0">
              <a:effectLst/>
            </a:endParaRPr>
          </a:p>
          <a:p>
            <a:pPr rtl="0" eaLnBrk="1" latinLnBrk="0" hangingPunct="1"/>
            <a:r>
              <a:rPr lang="en-US" sz="2400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Negative emotions can cause intense and even irrational behavior, and can cause conflicts to escalate and negotiations to break down.</a:t>
            </a:r>
            <a:endParaRPr lang="en-US" dirty="0" smtClean="0">
              <a:effectLst/>
            </a:endParaRPr>
          </a:p>
          <a:p>
            <a:pPr rtl="0" eaLnBrk="1" latinLnBrk="0" hangingPunct="1"/>
            <a:r>
              <a:rPr lang="en-US" sz="2400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Positive emotions facilitate reaching an agreement and help to maximize joint gains.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5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Unresolved Conflict?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does this lead do?</a:t>
            </a:r>
          </a:p>
          <a:p>
            <a:pPr marL="0" indent="0">
              <a:buNone/>
            </a:pPr>
            <a:r>
              <a:rPr lang="en-US" dirty="0" smtClean="0"/>
              <a:t>Why do people prefer this?</a:t>
            </a:r>
          </a:p>
          <a:p>
            <a:pPr marL="0" indent="0">
              <a:buNone/>
            </a:pPr>
            <a:r>
              <a:rPr lang="en-US" dirty="0" smtClean="0"/>
              <a:t>What role does fear play?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8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 smtClean="0"/>
              <a:t>Conflict is a struggle between at least two parties who perceive they have incompatible goals.</a:t>
            </a:r>
          </a:p>
        </p:txBody>
      </p:sp>
    </p:spTree>
    <p:extLst>
      <p:ext uri="{BB962C8B-B14F-4D97-AF65-F5344CB8AC3E}">
        <p14:creationId xmlns:p14="http://schemas.microsoft.com/office/powerpoint/2010/main" val="42048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200" dirty="0" smtClean="0"/>
              <a:t>Conflict In</a:t>
            </a:r>
            <a:r>
              <a:rPr lang="en-US" sz="3200" baseline="0" dirty="0" smtClean="0"/>
              <a:t> Higher Ed</a:t>
            </a:r>
            <a:r>
              <a:rPr lang="en-US" sz="3200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Organizational </a:t>
            </a:r>
            <a:r>
              <a:rPr lang="en-US" dirty="0" smtClean="0"/>
              <a:t>Dynamics</a:t>
            </a:r>
          </a:p>
          <a:p>
            <a:r>
              <a:rPr lang="en-US" dirty="0" smtClean="0"/>
              <a:t>Culture </a:t>
            </a:r>
            <a:r>
              <a:rPr lang="en-US" dirty="0"/>
              <a:t>and </a:t>
            </a:r>
            <a:r>
              <a:rPr lang="en-US" dirty="0" smtClean="0"/>
              <a:t>Traditions</a:t>
            </a:r>
          </a:p>
          <a:p>
            <a:r>
              <a:rPr lang="en-US" dirty="0" smtClean="0"/>
              <a:t>Policies </a:t>
            </a:r>
            <a:r>
              <a:rPr lang="en-US" dirty="0"/>
              <a:t>and </a:t>
            </a:r>
            <a:r>
              <a:rPr lang="en-US" dirty="0" smtClean="0"/>
              <a:t>Procedures</a:t>
            </a:r>
          </a:p>
          <a:p>
            <a:r>
              <a:rPr lang="en-US" dirty="0" smtClean="0"/>
              <a:t>Institutional </a:t>
            </a:r>
            <a:r>
              <a:rPr lang="en-US" dirty="0"/>
              <a:t>Structure and </a:t>
            </a:r>
            <a:r>
              <a:rPr lang="en-US" dirty="0" smtClean="0"/>
              <a:t>History</a:t>
            </a:r>
          </a:p>
          <a:p>
            <a:r>
              <a:rPr lang="en-US" dirty="0" smtClean="0"/>
              <a:t>Individual </a:t>
            </a:r>
            <a:r>
              <a:rPr lang="en-US" dirty="0"/>
              <a:t>Responses to Conflict</a:t>
            </a:r>
          </a:p>
        </p:txBody>
      </p:sp>
    </p:spTree>
    <p:extLst>
      <p:ext uri="{BB962C8B-B14F-4D97-AF65-F5344CB8AC3E}">
        <p14:creationId xmlns:p14="http://schemas.microsoft.com/office/powerpoint/2010/main" val="425670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r>
              <a:rPr lang="en-US" baseline="0" dirty="0" smtClean="0"/>
              <a:t> – Negative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Wasted </a:t>
            </a:r>
            <a:r>
              <a:rPr lang="en-US" dirty="0"/>
              <a:t>resources and energy spent dealing with the conflict</a:t>
            </a:r>
          </a:p>
          <a:p>
            <a:r>
              <a:rPr lang="en-US" dirty="0" smtClean="0"/>
              <a:t>Decreased </a:t>
            </a:r>
            <a:r>
              <a:rPr lang="en-US" dirty="0"/>
              <a:t>productivity</a:t>
            </a:r>
          </a:p>
          <a:p>
            <a:r>
              <a:rPr lang="en-US" dirty="0" smtClean="0"/>
              <a:t>Lowered </a:t>
            </a:r>
            <a:r>
              <a:rPr lang="en-US" dirty="0"/>
              <a:t>motivation</a:t>
            </a:r>
          </a:p>
          <a:p>
            <a:r>
              <a:rPr lang="en-US" dirty="0" smtClean="0"/>
              <a:t>Decreased </a:t>
            </a:r>
            <a:r>
              <a:rPr lang="en-US" dirty="0"/>
              <a:t>morale</a:t>
            </a:r>
          </a:p>
          <a:p>
            <a:r>
              <a:rPr lang="en-US" dirty="0" smtClean="0"/>
              <a:t>Poor </a:t>
            </a:r>
            <a:r>
              <a:rPr lang="en-US" dirty="0"/>
              <a:t>decision-</a:t>
            </a:r>
            <a:r>
              <a:rPr lang="en-US" dirty="0" smtClean="0"/>
              <a:t>making</a:t>
            </a:r>
          </a:p>
          <a:p>
            <a:r>
              <a:rPr lang="en-US" dirty="0" smtClean="0"/>
              <a:t>Trust Issues</a:t>
            </a:r>
          </a:p>
          <a:p>
            <a:r>
              <a:rPr lang="en-US" dirty="0" smtClean="0"/>
              <a:t>Toxic culture</a:t>
            </a:r>
          </a:p>
        </p:txBody>
      </p:sp>
    </p:spTree>
    <p:extLst>
      <p:ext uri="{BB962C8B-B14F-4D97-AF65-F5344CB8AC3E}">
        <p14:creationId xmlns:p14="http://schemas.microsoft.com/office/powerpoint/2010/main" val="399982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E13.potx</Template>
  <TotalTime>1337</TotalTime>
  <Words>702</Words>
  <Application>Microsoft Macintosh PowerPoint</Application>
  <PresentationFormat>On-screen Show (4:3)</PresentationFormat>
  <Paragraphs>121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E13</vt:lpstr>
      <vt:lpstr>PowerPoint Presentation</vt:lpstr>
      <vt:lpstr>Conflict Management</vt:lpstr>
      <vt:lpstr>Conflict Management</vt:lpstr>
      <vt:lpstr>Line Game</vt:lpstr>
      <vt:lpstr>Emotion</vt:lpstr>
      <vt:lpstr>Unresolved Conflict?</vt:lpstr>
      <vt:lpstr>PowerPoint Presentation</vt:lpstr>
      <vt:lpstr>Conflict In Higher Ed  </vt:lpstr>
      <vt:lpstr>Conflict – Negative</vt:lpstr>
      <vt:lpstr>Conflict – Positive</vt:lpstr>
      <vt:lpstr>Conflict Management</vt:lpstr>
      <vt:lpstr>Conflict Styles</vt:lpstr>
      <vt:lpstr>Conflict Styles</vt:lpstr>
      <vt:lpstr>Conflict Styles- Competing</vt:lpstr>
      <vt:lpstr>Conflict Styles – Accomodating</vt:lpstr>
      <vt:lpstr>Conflict Styles – Avoiding</vt:lpstr>
      <vt:lpstr>Conflict Styles – Compromising</vt:lpstr>
      <vt:lpstr>Conflict Styles – Collaborating</vt:lpstr>
      <vt:lpstr>Conflict Styles</vt:lpstr>
      <vt:lpstr>Conflict Management Tools</vt:lpstr>
      <vt:lpstr>Conflict Management Tips</vt:lpstr>
      <vt:lpstr>Case Study</vt:lpstr>
      <vt:lpstr>Resources</vt:lpstr>
      <vt:lpstr>Thank You!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Catherine Yang</cp:lastModifiedBy>
  <cp:revision>34</cp:revision>
  <dcterms:created xsi:type="dcterms:W3CDTF">2013-06-12T15:30:12Z</dcterms:created>
  <dcterms:modified xsi:type="dcterms:W3CDTF">2013-10-15T15:22:09Z</dcterms:modified>
</cp:coreProperties>
</file>