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36"/>
  </p:notesMasterIdLst>
  <p:sldIdLst>
    <p:sldId id="256" r:id="rId2"/>
    <p:sldId id="285" r:id="rId3"/>
    <p:sldId id="257" r:id="rId4"/>
    <p:sldId id="258" r:id="rId5"/>
    <p:sldId id="332" r:id="rId6"/>
    <p:sldId id="333" r:id="rId7"/>
    <p:sldId id="334" r:id="rId8"/>
    <p:sldId id="319" r:id="rId9"/>
    <p:sldId id="310" r:id="rId10"/>
    <p:sldId id="320" r:id="rId11"/>
    <p:sldId id="312" r:id="rId12"/>
    <p:sldId id="313" r:id="rId13"/>
    <p:sldId id="330" r:id="rId14"/>
    <p:sldId id="314" r:id="rId15"/>
    <p:sldId id="315" r:id="rId16"/>
    <p:sldId id="316" r:id="rId17"/>
    <p:sldId id="317" r:id="rId18"/>
    <p:sldId id="264" r:id="rId19"/>
    <p:sldId id="323" r:id="rId20"/>
    <p:sldId id="286" r:id="rId21"/>
    <p:sldId id="291" r:id="rId22"/>
    <p:sldId id="293" r:id="rId23"/>
    <p:sldId id="278" r:id="rId24"/>
    <p:sldId id="289" r:id="rId25"/>
    <p:sldId id="296" r:id="rId26"/>
    <p:sldId id="288" r:id="rId27"/>
    <p:sldId id="305" r:id="rId28"/>
    <p:sldId id="262" r:id="rId29"/>
    <p:sldId id="329" r:id="rId30"/>
    <p:sldId id="324" r:id="rId31"/>
    <p:sldId id="272" r:id="rId32"/>
    <p:sldId id="263" r:id="rId33"/>
    <p:sldId id="275" r:id="rId34"/>
    <p:sldId id="335" r:id="rId35"/>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20432" autoAdjust="0"/>
    <p:restoredTop sz="94660"/>
  </p:normalViewPr>
  <p:slideViewPr>
    <p:cSldViewPr>
      <p:cViewPr>
        <p:scale>
          <a:sx n="100" d="100"/>
          <a:sy n="100" d="100"/>
        </p:scale>
        <p:origin x="-1668"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29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C15C3775-A057-42AD-81E9-BD84B2FDEFE2}" type="datetimeFigureOut">
              <a:rPr lang="en-US" smtClean="0"/>
              <a:pPr/>
              <a:t>10/15/2013</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BC504AEA-23DA-4ED7-B25E-8ED1D8C52CDC}" type="slidenum">
              <a:rPr lang="en-US" smtClean="0"/>
              <a:pPr/>
              <a:t>‹#›</a:t>
            </a:fld>
            <a:endParaRPr lang="en-US" dirty="0"/>
          </a:p>
        </p:txBody>
      </p:sp>
    </p:spTree>
    <p:extLst>
      <p:ext uri="{BB962C8B-B14F-4D97-AF65-F5344CB8AC3E}">
        <p14:creationId xmlns:p14="http://schemas.microsoft.com/office/powerpoint/2010/main" val="21239977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8" Type="http://schemas.openxmlformats.org/officeDocument/2006/relationships/hyperlink" Target="http://changingminds.org/disciplines/negotiation/styles/competitive_negotiation.htm" TargetMode="External"/><Relationship Id="rId3" Type="http://schemas.openxmlformats.org/officeDocument/2006/relationships/hyperlink" Target="http://changingminds.org/explanations/values/values.htm" TargetMode="External"/><Relationship Id="rId7" Type="http://schemas.openxmlformats.org/officeDocument/2006/relationships/hyperlink" Target="http://changingminds.org/disciplines/negotiation/styles/balanced_negotiation.htm" TargetMode="External"/><Relationship Id="rId2" Type="http://schemas.openxmlformats.org/officeDocument/2006/relationships/slide" Target="../slides/slide20.xml"/><Relationship Id="rId1" Type="http://schemas.openxmlformats.org/officeDocument/2006/relationships/notesMaster" Target="../notesMasters/notesMaster1.xml"/><Relationship Id="rId6" Type="http://schemas.openxmlformats.org/officeDocument/2006/relationships/hyperlink" Target="http://changingminds.org/disciplines/negotiation/styles/collaborative_negotiation.htm" TargetMode="External"/><Relationship Id="rId5" Type="http://schemas.openxmlformats.org/officeDocument/2006/relationships/hyperlink" Target="http://changingminds.org/explanations/behaviors/games/drama_triangle.htm" TargetMode="External"/><Relationship Id="rId4" Type="http://schemas.openxmlformats.org/officeDocument/2006/relationships/hyperlink" Target="http://changingminds.org/explanations/belief/belief_about_people.htm" TargetMode="External"/><Relationship Id="rId9" Type="http://schemas.openxmlformats.org/officeDocument/2006/relationships/hyperlink" Target="http://changingminds.org/books/book_reviews/third_side.htm"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3237">
              <a:defRPr/>
            </a:pPr>
            <a:r>
              <a:rPr lang="en-US" dirty="0" smtClean="0"/>
              <a:t>Principled negotiation: the interest-based approach to negotiation set out in the best-known conflict resolution book, </a:t>
            </a:r>
            <a:r>
              <a:rPr lang="en-US" i="1" dirty="0" smtClean="0"/>
              <a:t>Getting to Yes</a:t>
            </a:r>
            <a:r>
              <a:rPr lang="en-US" dirty="0" smtClean="0"/>
              <a:t>, first published in 1981 by Roger Fisher and William Ury. </a:t>
            </a:r>
          </a:p>
          <a:p>
            <a:endParaRPr lang="en-US" dirty="0"/>
          </a:p>
        </p:txBody>
      </p:sp>
      <p:sp>
        <p:nvSpPr>
          <p:cNvPr id="4" name="Slide Number Placeholder 3"/>
          <p:cNvSpPr>
            <a:spLocks noGrp="1"/>
          </p:cNvSpPr>
          <p:nvPr>
            <p:ph type="sldNum" sz="quarter" idx="10"/>
          </p:nvPr>
        </p:nvSpPr>
        <p:spPr/>
        <p:txBody>
          <a:bodyPr/>
          <a:lstStyle/>
          <a:p>
            <a:fld id="{BC504AEA-23DA-4ED7-B25E-8ED1D8C52CDC}" type="slidenum">
              <a:rPr lang="en-US" smtClean="0"/>
              <a:pPr/>
              <a:t>10</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Goals: </a:t>
            </a:r>
            <a:r>
              <a:rPr lang="en-US" dirty="0" smtClean="0"/>
              <a:t>what do you want to get out of the negotiation? What do you think the other person wants?</a:t>
            </a:r>
          </a:p>
          <a:p>
            <a:r>
              <a:rPr lang="en-US" b="1" dirty="0" smtClean="0"/>
              <a:t>Trades: </a:t>
            </a:r>
            <a:r>
              <a:rPr lang="en-US" dirty="0" smtClean="0"/>
              <a:t>What do you and the other person have that you can trade? What do you each have that the other wants? What are you each comfortable giving away? </a:t>
            </a:r>
          </a:p>
          <a:p>
            <a:r>
              <a:rPr lang="en-US" b="1" dirty="0" smtClean="0"/>
              <a:t>Alternatives: </a:t>
            </a:r>
            <a:r>
              <a:rPr lang="en-US" dirty="0" smtClean="0"/>
              <a:t>if you don’t reach agreement with the other person, what alternatives do you have? Are these good or bad? How much does it matter if you do not reach agreement? Does failure to reach an agreement cut you out of future opportunities? And what alternatives might the other person have?</a:t>
            </a:r>
          </a:p>
          <a:p>
            <a:r>
              <a:rPr lang="en-US" b="1" dirty="0" smtClean="0"/>
              <a:t>Relationships: </a:t>
            </a:r>
            <a:r>
              <a:rPr lang="en-US" dirty="0" smtClean="0"/>
              <a:t>what is the history of the relationship? Could or should this history impact the negotiation? Will there be any hidden issues that may influence the negotiation? How will you handle these? </a:t>
            </a:r>
          </a:p>
          <a:p>
            <a:r>
              <a:rPr lang="en-US" b="1" dirty="0" smtClean="0"/>
              <a:t>Expected outcomes: </a:t>
            </a:r>
            <a:r>
              <a:rPr lang="en-US" dirty="0" smtClean="0"/>
              <a:t>what outcome will people be expecting from this negotiation? What has the outcome been in the past, and what precedents have been set? </a:t>
            </a:r>
          </a:p>
          <a:p>
            <a:r>
              <a:rPr lang="en-US" b="1" dirty="0" smtClean="0"/>
              <a:t>The consequences: </a:t>
            </a:r>
            <a:r>
              <a:rPr lang="en-US" dirty="0" smtClean="0"/>
              <a:t>what are the consequences for you of winning or losing this negotiation? What are the consequences for the other person? </a:t>
            </a:r>
          </a:p>
          <a:p>
            <a:r>
              <a:rPr lang="en-US" b="1" dirty="0" smtClean="0"/>
              <a:t>Power: </a:t>
            </a:r>
            <a:r>
              <a:rPr lang="en-US" dirty="0" smtClean="0"/>
              <a:t>who has what power in the relationship? Who controls resources? Who stands to lose the most if agreement isn’t reached? What power does the other person have to deliver what you hope for? </a:t>
            </a:r>
          </a:p>
          <a:p>
            <a:r>
              <a:rPr lang="en-US" b="1" dirty="0" smtClean="0"/>
              <a:t>Possible solutions: </a:t>
            </a:r>
            <a:r>
              <a:rPr lang="en-US" dirty="0" smtClean="0"/>
              <a:t>based on all of the considerations, what possible compromises might there be?</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BC504AEA-23DA-4ED7-B25E-8ED1D8C52CDC}" type="slidenum">
              <a:rPr lang="en-US" smtClean="0"/>
              <a:pPr/>
              <a:t>33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Separate people from the problem</a:t>
            </a:r>
            <a:endParaRPr lang="en-US" dirty="0"/>
          </a:p>
        </p:txBody>
      </p:sp>
      <p:sp>
        <p:nvSpPr>
          <p:cNvPr id="4" name="Slide Number Placeholder 3"/>
          <p:cNvSpPr>
            <a:spLocks noGrp="1"/>
          </p:cNvSpPr>
          <p:nvPr>
            <p:ph type="sldNum" sz="quarter" idx="10"/>
          </p:nvPr>
        </p:nvSpPr>
        <p:spPr/>
        <p:txBody>
          <a:bodyPr/>
          <a:lstStyle/>
          <a:p>
            <a:fld id="{BC504AEA-23DA-4ED7-B25E-8ED1D8C52CDC}" type="slidenum">
              <a:rPr lang="en-US" smtClean="0"/>
              <a:pPr/>
              <a:t>11</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You do not have to agree with their perceptions of the situation. But it is important to understand what they think and feel, and why they think and feel as they do</a:t>
            </a:r>
          </a:p>
          <a:p>
            <a:r>
              <a:rPr lang="en-US" dirty="0" smtClean="0"/>
              <a:t>It is common to assume that your opponent plans to do just what you fear they will do. This sort of suspicious attitude makes it difficult to accurately perceive your opponent's real intentions; whatever they do you will assume the worst.</a:t>
            </a:r>
          </a:p>
          <a:p>
            <a:r>
              <a:rPr lang="en-US" dirty="0" smtClean="0"/>
              <a:t>. Blame, even if it is deserved, will only make your opponent defensive. Even worse, your opponent may attack you in response. Blame is generally counterproductive.</a:t>
            </a:r>
          </a:p>
          <a:p>
            <a:r>
              <a:rPr lang="en-US" dirty="0" smtClean="0"/>
              <a:t>Explicit discussion of each side's perceptions will help both sides to better understand each other (see the first point). And discussion will help each side to avoid projecting their fears onto one another (see the third point). Also, such discussion may reveal shared perceptions. Acknowledging shared perceptions can strengthen the parties' relationship, and facilitate productive negotiations.</a:t>
            </a:r>
          </a:p>
          <a:p>
            <a:r>
              <a:rPr lang="en-US" dirty="0" smtClean="0"/>
              <a:t>That is, try to disappoint your opponent's worst beliefs and expectations about you. Just as it is important for you to have an accurate perception of your opponent, it is also important for them to have an accurate perception of you. Disappointing your opponent's negative or inaccurate beliefs will help to change those beliefs.</a:t>
            </a:r>
          </a:p>
          <a:p>
            <a:r>
              <a:rPr lang="en-US" dirty="0" smtClean="0"/>
              <a:t>If your opponent does not feel involved in the negotiation process, then they are unlikely to feel involved in its outcome. Conversely, if they feel that the process is in part their process, then they are more likely to accept its conclusion as their conclusion.</a:t>
            </a:r>
          </a:p>
          <a:p>
            <a:pPr defTabSz="933237">
              <a:defRPr/>
            </a:pPr>
            <a:r>
              <a:rPr lang="en-US" dirty="0" smtClean="0"/>
              <a:t>All the parties to a negotiation need to be able to reconcile the agreement with their principles and self-image. That is, they need to feel the final agreement does not compromise their integrity. Proposals which are consistent with your opponent's principles and which do not undermine their self-image are more likely to be accepted. </a:t>
            </a:r>
          </a:p>
          <a:p>
            <a:endParaRPr lang="en-US" dirty="0"/>
          </a:p>
        </p:txBody>
      </p:sp>
      <p:sp>
        <p:nvSpPr>
          <p:cNvPr id="4" name="Slide Number Placeholder 3"/>
          <p:cNvSpPr>
            <a:spLocks noGrp="1"/>
          </p:cNvSpPr>
          <p:nvPr>
            <p:ph type="sldNum" sz="quarter" idx="10"/>
          </p:nvPr>
        </p:nvSpPr>
        <p:spPr/>
        <p:txBody>
          <a:bodyPr/>
          <a:lstStyle/>
          <a:p>
            <a:fld id="{BC504AEA-23DA-4ED7-B25E-8ED1D8C52CDC}" type="slidenum">
              <a:rPr lang="en-US" smtClean="0"/>
              <a:pPr/>
              <a:t>12</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Fisher,</a:t>
            </a:r>
            <a:r>
              <a:rPr lang="en-US" baseline="0" dirty="0" smtClean="0"/>
              <a:t> Ury et al</a:t>
            </a:r>
            <a:endParaRPr lang="en-US" dirty="0"/>
          </a:p>
        </p:txBody>
      </p:sp>
      <p:sp>
        <p:nvSpPr>
          <p:cNvPr id="4" name="Slide Number Placeholder 3"/>
          <p:cNvSpPr>
            <a:spLocks noGrp="1"/>
          </p:cNvSpPr>
          <p:nvPr>
            <p:ph type="sldNum" sz="quarter" idx="10"/>
          </p:nvPr>
        </p:nvSpPr>
        <p:spPr/>
        <p:txBody>
          <a:bodyPr/>
          <a:lstStyle/>
          <a:p>
            <a:fld id="{BC504AEA-23DA-4ED7-B25E-8ED1D8C52CDC}" type="slidenum">
              <a:rPr lang="en-US" smtClean="0"/>
              <a:pPr/>
              <a:t>14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Often, these are not the same. People tend to take extreme positions that are designed to counter their opponents’ positions. If asked why they are taking that position, it often turns out that the underlying reasons--their true interests and needs--are actually compatible, not mutually exclusive. </a:t>
            </a:r>
          </a:p>
          <a:p>
            <a:pPr defTabSz="933237">
              <a:defRPr/>
            </a:pPr>
            <a:r>
              <a:rPr lang="en-US" dirty="0" smtClean="0"/>
              <a:t>This means negotiators should look for new solutions to the problem that will allow both sides to win, not just fight over the original positions which assume that for one side to win, the other side must lose</a:t>
            </a:r>
          </a:p>
          <a:p>
            <a:endParaRPr lang="en-US" dirty="0"/>
          </a:p>
        </p:txBody>
      </p:sp>
      <p:sp>
        <p:nvSpPr>
          <p:cNvPr id="4" name="Slide Number Placeholder 3"/>
          <p:cNvSpPr>
            <a:spLocks noGrp="1"/>
          </p:cNvSpPr>
          <p:nvPr>
            <p:ph type="sldNum" sz="quarter" idx="10"/>
          </p:nvPr>
        </p:nvSpPr>
        <p:spPr/>
        <p:txBody>
          <a:bodyPr/>
          <a:lstStyle/>
          <a:p>
            <a:fld id="{BC504AEA-23DA-4ED7-B25E-8ED1D8C52CDC}" type="slidenum">
              <a:rPr lang="en-US" smtClean="0"/>
              <a:pPr/>
              <a:t>15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3237">
              <a:defRPr/>
            </a:pPr>
            <a:r>
              <a:rPr lang="en-US" dirty="0" smtClean="0"/>
              <a:t>If union and management are struggling over a contract, they can look to see what other similar companies have agreed to use as an outside objective criteria. If people are negotiating over the price of a car or a house, they can look at what similar houses or cars have sold for. This gives both sides more guidance as to what is "fair," and makes it hard to oppose offers in this range.</a:t>
            </a:r>
          </a:p>
          <a:p>
            <a:endParaRPr lang="en-US" dirty="0"/>
          </a:p>
        </p:txBody>
      </p:sp>
      <p:sp>
        <p:nvSpPr>
          <p:cNvPr id="4" name="Slide Number Placeholder 3"/>
          <p:cNvSpPr>
            <a:spLocks noGrp="1"/>
          </p:cNvSpPr>
          <p:nvPr>
            <p:ph type="sldNum" sz="quarter" idx="10"/>
          </p:nvPr>
        </p:nvSpPr>
        <p:spPr/>
        <p:txBody>
          <a:bodyPr/>
          <a:lstStyle/>
          <a:p>
            <a:fld id="{BC504AEA-23DA-4ED7-B25E-8ED1D8C52CDC}" type="slidenum">
              <a:rPr lang="en-US" smtClean="0"/>
              <a:pPr/>
              <a:t>16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purpose of the exercise is to resolve differences in creative ways that work better for both parties. </a:t>
            </a:r>
            <a:endParaRPr lang="en-US" dirty="0"/>
          </a:p>
        </p:txBody>
      </p:sp>
      <p:sp>
        <p:nvSpPr>
          <p:cNvPr id="4" name="Slide Number Placeholder 3"/>
          <p:cNvSpPr>
            <a:spLocks noGrp="1"/>
          </p:cNvSpPr>
          <p:nvPr>
            <p:ph type="sldNum" sz="quarter" idx="10"/>
          </p:nvPr>
        </p:nvSpPr>
        <p:spPr/>
        <p:txBody>
          <a:bodyPr/>
          <a:lstStyle/>
          <a:p>
            <a:fld id="{BC504AEA-23DA-4ED7-B25E-8ED1D8C52CDC}" type="slidenum">
              <a:rPr lang="en-US" smtClean="0"/>
              <a:pPr/>
              <a:t>18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dirty="0" smtClean="0"/>
              <a:t>http://changingminds.org/disciplines/negotiation/styles/spectrum_negotiation.htm </a:t>
            </a:r>
          </a:p>
          <a:p>
            <a:r>
              <a:rPr lang="en-US" b="1" dirty="0" smtClean="0"/>
              <a:t>Consideration for self</a:t>
            </a:r>
          </a:p>
          <a:p>
            <a:r>
              <a:rPr lang="en-US" dirty="0" smtClean="0"/>
              <a:t>Considering yourself in negotiation is natural and reasonable -- after all, the main point is to get something that you want. In particular, if you care little about the other person or the relationship, then you will prioritize your needs actions above those of others.</a:t>
            </a:r>
          </a:p>
          <a:p>
            <a:r>
              <a:rPr lang="en-US" dirty="0" smtClean="0"/>
              <a:t>Excessive consideration for self leads to a Machiavellian approach, where the ends justifies the means. Overt aggression, intimidation and coercive deception are considered normal and necessary and destroying the other person in some way may be a symbol of your victory over them.</a:t>
            </a:r>
          </a:p>
          <a:p>
            <a:r>
              <a:rPr lang="en-US" b="1" dirty="0" smtClean="0"/>
              <a:t>Consideration for others</a:t>
            </a:r>
          </a:p>
          <a:p>
            <a:r>
              <a:rPr lang="en-US" dirty="0" smtClean="0"/>
              <a:t>Consideration for others will depend on your </a:t>
            </a:r>
            <a:r>
              <a:rPr lang="en-US" dirty="0" smtClean="0">
                <a:hlinkClick r:id="rId3" action="ppaction://hlinkfile"/>
              </a:rPr>
              <a:t>values</a:t>
            </a:r>
            <a:r>
              <a:rPr lang="en-US" dirty="0" smtClean="0"/>
              <a:t>, which are often based on your </a:t>
            </a:r>
            <a:r>
              <a:rPr lang="en-US" dirty="0" smtClean="0">
                <a:hlinkClick r:id="rId4" action="ppaction://hlinkfile"/>
              </a:rPr>
              <a:t>beliefs about people</a:t>
            </a:r>
            <a:r>
              <a:rPr lang="en-US" dirty="0" smtClean="0"/>
              <a:t>. In particular, if you put yourself down (for example if you have low self-esteem) or you escalate the importance of others too highly, then you will think considerably more about the other person and prioritize their needs well above your own.</a:t>
            </a:r>
          </a:p>
          <a:p>
            <a:r>
              <a:rPr lang="en-US" dirty="0" smtClean="0"/>
              <a:t>Excessive consideration for others leads to relentless concession, where you create a lose-win situation with you as the loser. You may even lose elements of the relationship as giving away too much can just end up in you losing respect. Some people like being the </a:t>
            </a:r>
            <a:r>
              <a:rPr lang="en-US" dirty="0" smtClean="0">
                <a:hlinkClick r:id="rId5" action="ppaction://hlinkfile"/>
              </a:rPr>
              <a:t>victim</a:t>
            </a:r>
            <a:r>
              <a:rPr lang="en-US" dirty="0" smtClean="0"/>
              <a:t>, but it is no way to conduct a negotiation.</a:t>
            </a:r>
          </a:p>
          <a:p>
            <a:r>
              <a:rPr lang="en-US" b="1" dirty="0" smtClean="0"/>
              <a:t>A middle way</a:t>
            </a:r>
          </a:p>
          <a:p>
            <a:r>
              <a:rPr lang="en-US" dirty="0" smtClean="0"/>
              <a:t>Between concession and competition lies balance, although in practice this may be more dynamic and variable than may be expected. Thus, what should be a highly </a:t>
            </a:r>
            <a:r>
              <a:rPr lang="en-US" dirty="0" smtClean="0">
                <a:hlinkClick r:id="rId6" action="ppaction://hlinkfile"/>
              </a:rPr>
              <a:t>collaborative negotiation</a:t>
            </a:r>
            <a:r>
              <a:rPr lang="en-US" dirty="0" smtClean="0"/>
              <a:t> may become a </a:t>
            </a:r>
            <a:r>
              <a:rPr lang="en-US" dirty="0" smtClean="0">
                <a:hlinkClick r:id="rId7" action="ppaction://hlinkfile"/>
              </a:rPr>
              <a:t>balanced negotiation</a:t>
            </a:r>
            <a:r>
              <a:rPr lang="en-US" dirty="0" smtClean="0"/>
              <a:t>, even with </a:t>
            </a:r>
            <a:r>
              <a:rPr lang="en-US" dirty="0" smtClean="0">
                <a:hlinkClick r:id="rId8" action="ppaction://hlinkfile"/>
              </a:rPr>
              <a:t>competitive</a:t>
            </a:r>
            <a:r>
              <a:rPr lang="en-US" dirty="0" smtClean="0"/>
              <a:t> elements. Shared </a:t>
            </a:r>
            <a:r>
              <a:rPr lang="en-US" dirty="0" smtClean="0">
                <a:hlinkClick r:id="rId3" action="ppaction://hlinkfile"/>
              </a:rPr>
              <a:t>values</a:t>
            </a:r>
            <a:r>
              <a:rPr lang="en-US" dirty="0" smtClean="0"/>
              <a:t> are commonly used, however, to protect the relationship and ensure fair play. At worst, some </a:t>
            </a:r>
            <a:r>
              <a:rPr lang="en-US" dirty="0" smtClean="0">
                <a:hlinkClick r:id="rId9" action="ppaction://hlinkfile"/>
              </a:rPr>
              <a:t>third person</a:t>
            </a:r>
            <a:r>
              <a:rPr lang="en-US" dirty="0" smtClean="0"/>
              <a:t> is called in to ensure a reasonable balance.</a:t>
            </a:r>
          </a:p>
          <a:p>
            <a:endParaRPr lang="en-US" dirty="0"/>
          </a:p>
        </p:txBody>
      </p:sp>
      <p:sp>
        <p:nvSpPr>
          <p:cNvPr id="4" name="Slide Number Placeholder 3"/>
          <p:cNvSpPr>
            <a:spLocks noGrp="1"/>
          </p:cNvSpPr>
          <p:nvPr>
            <p:ph type="sldNum" sz="quarter" idx="10"/>
          </p:nvPr>
        </p:nvSpPr>
        <p:spPr/>
        <p:txBody>
          <a:bodyPr/>
          <a:lstStyle/>
          <a:p>
            <a:fld id="{BC504AEA-23DA-4ED7-B25E-8ED1D8C52CDC}" type="slidenum">
              <a:rPr lang="en-US" smtClean="0"/>
              <a:pPr/>
              <a:t>20</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3237">
              <a:defRPr/>
            </a:pPr>
            <a:r>
              <a:rPr lang="en-US" dirty="0" smtClean="0"/>
              <a:t>International negotiation, done well, takes very careful notice of local cultures and customs, and is conducted with remarkable diplomacy and tact. Good international negotiators are very smooth and practiced in their art, and ensure they are extremely well informed not only about national cultures but also about the very individual perceptions of the people on the others side.</a:t>
            </a:r>
          </a:p>
          <a:p>
            <a:endParaRPr lang="en-US" dirty="0"/>
          </a:p>
        </p:txBody>
      </p:sp>
      <p:sp>
        <p:nvSpPr>
          <p:cNvPr id="4" name="Slide Number Placeholder 3"/>
          <p:cNvSpPr>
            <a:spLocks noGrp="1"/>
          </p:cNvSpPr>
          <p:nvPr>
            <p:ph type="sldNum" sz="quarter" idx="10"/>
          </p:nvPr>
        </p:nvSpPr>
        <p:spPr/>
        <p:txBody>
          <a:bodyPr/>
          <a:lstStyle/>
          <a:p>
            <a:fld id="{BC504AEA-23DA-4ED7-B25E-8ED1D8C52CDC}" type="slidenum">
              <a:rPr lang="en-US" smtClean="0"/>
              <a:pPr/>
              <a:t>27</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FC9DB16-E058-470F-BEE2-9ED8D7FCCD7E}" type="datetimeFigureOut">
              <a:rPr lang="en-US" smtClean="0"/>
              <a:pPr/>
              <a:t>10/15/2013</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62BC2E9E-1859-4352-AFC0-678603E362A6}" type="slidenum">
              <a:rPr lang="en-US" smtClean="0"/>
              <a:pPr/>
              <a:t>‹#›</a:t>
            </a:fld>
            <a:endParaRPr lang="en-US"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FC9DB16-E058-470F-BEE2-9ED8D7FCCD7E}" type="datetimeFigureOut">
              <a:rPr lang="en-US" smtClean="0"/>
              <a:pPr/>
              <a:t>10/15/2013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BC2E9E-1859-4352-AFC0-678603E362A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FC9DB16-E058-470F-BEE2-9ED8D7FCCD7E}" type="datetimeFigureOut">
              <a:rPr lang="en-US" smtClean="0"/>
              <a:pPr/>
              <a:t>10/15/2013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BC2E9E-1859-4352-AFC0-678603E362A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FC9DB16-E058-470F-BEE2-9ED8D7FCCD7E}" type="datetimeFigureOut">
              <a:rPr lang="en-US" smtClean="0"/>
              <a:pPr/>
              <a:t>10/15/2013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BC2E9E-1859-4352-AFC0-678603E362A6}" type="slidenum">
              <a:rPr lang="en-US" smtClean="0"/>
              <a:pPr/>
              <a:t>‹#›</a:t>
            </a:fld>
            <a:endParaRPr lang="en-US" dirty="0"/>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FC9DB16-E058-470F-BEE2-9ED8D7FCCD7E}" type="datetimeFigureOut">
              <a:rPr lang="en-US" smtClean="0"/>
              <a:pPr/>
              <a:t>10/15/2013</a:t>
            </a:fld>
            <a:endParaRPr lang="en-US" dirty="0"/>
          </a:p>
        </p:txBody>
      </p:sp>
      <p:sp>
        <p:nvSpPr>
          <p:cNvPr id="5" name="Footer Placeholder 4"/>
          <p:cNvSpPr>
            <a:spLocks noGrp="1"/>
          </p:cNvSpPr>
          <p:nvPr>
            <p:ph type="ftr" sz="quarter" idx="11"/>
          </p:nvPr>
        </p:nvSpPr>
        <p:spPr>
          <a:xfrm>
            <a:off x="800100" y="6172200"/>
            <a:ext cx="4000500" cy="457200"/>
          </a:xfrm>
        </p:spPr>
        <p:txBody>
          <a:bodyPr/>
          <a:lstStyle/>
          <a:p>
            <a:endParaRPr lang="en-US"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62BC2E9E-1859-4352-AFC0-678603E362A6}"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FC9DB16-E058-470F-BEE2-9ED8D7FCCD7E}" type="datetimeFigureOut">
              <a:rPr lang="en-US" smtClean="0"/>
              <a:pPr/>
              <a:t>10/15/2013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2BC2E9E-1859-4352-AFC0-678603E362A6}" type="slidenum">
              <a:rPr lang="en-US" smtClean="0"/>
              <a:pPr/>
              <a:t>‹#›</a:t>
            </a:fld>
            <a:endParaRPr lang="en-US" dirty="0"/>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FC9DB16-E058-470F-BEE2-9ED8D7FCCD7E}" type="datetimeFigureOut">
              <a:rPr lang="en-US" smtClean="0"/>
              <a:pPr/>
              <a:t>10/15/2013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2BC2E9E-1859-4352-AFC0-678603E362A6}" type="slidenum">
              <a:rPr lang="en-US" smtClean="0"/>
              <a:pPr/>
              <a:t>‹#›</a:t>
            </a:fld>
            <a:endParaRPr lang="en-US"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FC9DB16-E058-470F-BEE2-9ED8D7FCCD7E}" type="datetimeFigureOut">
              <a:rPr lang="en-US" smtClean="0"/>
              <a:pPr/>
              <a:t>10/15/2013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2BC2E9E-1859-4352-AFC0-678603E362A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C9DB16-E058-470F-BEE2-9ED8D7FCCD7E}" type="datetimeFigureOut">
              <a:rPr lang="en-US" smtClean="0"/>
              <a:pPr/>
              <a:t>10/15/2013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2BC2E9E-1859-4352-AFC0-678603E362A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FC9DB16-E058-470F-BEE2-9ED8D7FCCD7E}" type="datetimeFigureOut">
              <a:rPr lang="en-US" smtClean="0"/>
              <a:pPr/>
              <a:t>10/15/2013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2BC2E9E-1859-4352-AFC0-678603E362A6}" type="slidenum">
              <a:rPr lang="en-US" smtClean="0"/>
              <a:pPr/>
              <a:t>‹#›</a:t>
            </a:fld>
            <a:endParaRPr lang="en-US"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FC9DB16-E058-470F-BEE2-9ED8D7FCCD7E}" type="datetimeFigureOut">
              <a:rPr lang="en-US" smtClean="0"/>
              <a:pPr/>
              <a:t>10/15/2013</a:t>
            </a:fld>
            <a:endParaRPr lang="en-US" dirty="0"/>
          </a:p>
        </p:txBody>
      </p:sp>
      <p:sp>
        <p:nvSpPr>
          <p:cNvPr id="6" name="Footer Placeholder 5"/>
          <p:cNvSpPr>
            <a:spLocks noGrp="1"/>
          </p:cNvSpPr>
          <p:nvPr>
            <p:ph type="ftr" sz="quarter" idx="11"/>
          </p:nvPr>
        </p:nvSpPr>
        <p:spPr>
          <a:xfrm>
            <a:off x="914400" y="6172200"/>
            <a:ext cx="3886200" cy="457200"/>
          </a:xfrm>
        </p:spPr>
        <p:txBody>
          <a:bodyPr/>
          <a:lstStyle/>
          <a:p>
            <a:endParaRPr lang="en-US" dirty="0"/>
          </a:p>
        </p:txBody>
      </p:sp>
      <p:sp>
        <p:nvSpPr>
          <p:cNvPr id="7" name="Slide Number Placeholder 6"/>
          <p:cNvSpPr>
            <a:spLocks noGrp="1"/>
          </p:cNvSpPr>
          <p:nvPr>
            <p:ph type="sldNum" sz="quarter" idx="12"/>
          </p:nvPr>
        </p:nvSpPr>
        <p:spPr>
          <a:xfrm>
            <a:off x="146304" y="6208776"/>
            <a:ext cx="457200" cy="457200"/>
          </a:xfrm>
        </p:spPr>
        <p:txBody>
          <a:bodyPr/>
          <a:lstStyle/>
          <a:p>
            <a:fld id="{62BC2E9E-1859-4352-AFC0-678603E362A6}" type="slidenum">
              <a:rPr lang="en-US" smtClean="0"/>
              <a:pPr/>
              <a:t>‹#›</a:t>
            </a:fld>
            <a:endParaRPr lang="en-US"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FFC9DB16-E058-470F-BEE2-9ED8D7FCCD7E}" type="datetimeFigureOut">
              <a:rPr lang="en-US" smtClean="0"/>
              <a:pPr/>
              <a:t>10/15/2013</a:t>
            </a:fld>
            <a:endParaRPr lang="en-US"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2BC2E9E-1859-4352-AFC0-678603E362A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cite_note-3"/><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Joanne Kossuth, Franklin W Olin College of Engineering</a:t>
            </a:r>
            <a:endParaRPr lang="en-US" dirty="0"/>
          </a:p>
        </p:txBody>
      </p:sp>
      <p:sp>
        <p:nvSpPr>
          <p:cNvPr id="2" name="Title 1"/>
          <p:cNvSpPr>
            <a:spLocks noGrp="1"/>
          </p:cNvSpPr>
          <p:nvPr>
            <p:ph type="ctrTitle"/>
          </p:nvPr>
        </p:nvSpPr>
        <p:spPr/>
        <p:txBody>
          <a:bodyPr/>
          <a:lstStyle/>
          <a:p>
            <a:r>
              <a:rPr lang="en-US" dirty="0" smtClean="0"/>
              <a:t>Negotiating Your Way to Yes, No or Maybe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to Yes</a:t>
            </a:r>
            <a:endParaRPr lang="en-US" dirty="0"/>
          </a:p>
        </p:txBody>
      </p:sp>
      <p:sp>
        <p:nvSpPr>
          <p:cNvPr id="3" name="Content Placeholder 2"/>
          <p:cNvSpPr>
            <a:spLocks noGrp="1"/>
          </p:cNvSpPr>
          <p:nvPr>
            <p:ph sz="quarter" idx="1"/>
          </p:nvPr>
        </p:nvSpPr>
        <p:spPr/>
        <p:txBody>
          <a:bodyPr>
            <a:normAutofit/>
          </a:bodyPr>
          <a:lstStyle/>
          <a:p>
            <a:pPr>
              <a:buNone/>
            </a:pPr>
            <a:r>
              <a:rPr lang="en-US" sz="2800" dirty="0" smtClean="0"/>
              <a:t>Four fundamental principles of negotiation: </a:t>
            </a:r>
          </a:p>
          <a:p>
            <a:r>
              <a:rPr lang="en-US" sz="2800" dirty="0" smtClean="0"/>
              <a:t>1) separate the people from the problem;</a:t>
            </a:r>
          </a:p>
          <a:p>
            <a:r>
              <a:rPr lang="en-US" sz="2800" dirty="0" smtClean="0"/>
              <a:t>2) focus on interests, not positions; </a:t>
            </a:r>
          </a:p>
          <a:p>
            <a:r>
              <a:rPr lang="en-US" sz="2800" dirty="0" smtClean="0"/>
              <a:t>3) invent options for mutual gain; and </a:t>
            </a:r>
          </a:p>
          <a:p>
            <a:r>
              <a:rPr lang="en-US" sz="2800" dirty="0" smtClean="0"/>
              <a:t>4) insist on objective criteria.</a:t>
            </a:r>
            <a:endParaRPr lang="en-US"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 1:People vs. Problem</a:t>
            </a:r>
            <a:endParaRPr lang="en-US" dirty="0"/>
          </a:p>
        </p:txBody>
      </p:sp>
      <p:sp>
        <p:nvSpPr>
          <p:cNvPr id="3" name="Content Placeholder 2"/>
          <p:cNvSpPr>
            <a:spLocks noGrp="1"/>
          </p:cNvSpPr>
          <p:nvPr>
            <p:ph sz="quarter" idx="1"/>
          </p:nvPr>
        </p:nvSpPr>
        <p:spPr/>
        <p:txBody>
          <a:bodyPr>
            <a:noAutofit/>
          </a:bodyPr>
          <a:lstStyle/>
          <a:p>
            <a:r>
              <a:rPr lang="en-US" sz="2800" dirty="0" smtClean="0"/>
              <a:t>People problems, Fisher, Ury and Patton (Getting to Yes) observe, tend to involve problems of perception, emotion, and communication.  </a:t>
            </a:r>
          </a:p>
          <a:p>
            <a:r>
              <a:rPr lang="en-US" sz="2800" dirty="0" smtClean="0"/>
              <a:t>Perceptions define the problem and the solution. </a:t>
            </a:r>
          </a:p>
          <a:p>
            <a:r>
              <a:rPr lang="en-US" sz="2800" dirty="0" smtClean="0"/>
              <a:t>There is an "objective reality," that is interpreted differently by some.</a:t>
            </a:r>
          </a:p>
          <a:p>
            <a:r>
              <a:rPr lang="en-US" sz="2800" dirty="0" smtClean="0"/>
              <a:t>Different understandings of the dispute means effective negotiation may be very difficult to achieve. </a:t>
            </a:r>
            <a:endParaRPr lang="en-US"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Steps</a:t>
            </a:r>
            <a:endParaRPr lang="en-US" dirty="0"/>
          </a:p>
        </p:txBody>
      </p:sp>
      <p:sp>
        <p:nvSpPr>
          <p:cNvPr id="3" name="Content Placeholder 2"/>
          <p:cNvSpPr>
            <a:spLocks noGrp="1"/>
          </p:cNvSpPr>
          <p:nvPr>
            <p:ph sz="quarter" idx="1"/>
          </p:nvPr>
        </p:nvSpPr>
        <p:spPr/>
        <p:txBody>
          <a:bodyPr>
            <a:noAutofit/>
          </a:bodyPr>
          <a:lstStyle/>
          <a:p>
            <a:r>
              <a:rPr lang="en-US" sz="2800" dirty="0" smtClean="0"/>
              <a:t>See the situation from your opponent's perspective. </a:t>
            </a:r>
          </a:p>
          <a:p>
            <a:r>
              <a:rPr lang="en-US" sz="2800" dirty="0" smtClean="0"/>
              <a:t>Don't deduce your opponent's intentions from your own fears. </a:t>
            </a:r>
          </a:p>
          <a:p>
            <a:r>
              <a:rPr lang="en-US" sz="2800" dirty="0" smtClean="0"/>
              <a:t>Avoid blaming your opponent for the problem.</a:t>
            </a:r>
          </a:p>
          <a:p>
            <a:r>
              <a:rPr lang="en-US" sz="2800" dirty="0" smtClean="0"/>
              <a:t>Discuss each other's perceptions. </a:t>
            </a:r>
          </a:p>
          <a:p>
            <a:r>
              <a:rPr lang="en-US" sz="2800" dirty="0" smtClean="0"/>
              <a:t>Seek opportunities to act inconsistently with your opponent's misperceptions.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Steps</a:t>
            </a:r>
            <a:endParaRPr lang="en-US" dirty="0"/>
          </a:p>
        </p:txBody>
      </p:sp>
      <p:sp>
        <p:nvSpPr>
          <p:cNvPr id="3" name="Content Placeholder 2"/>
          <p:cNvSpPr>
            <a:spLocks noGrp="1"/>
          </p:cNvSpPr>
          <p:nvPr>
            <p:ph sz="quarter" idx="1"/>
          </p:nvPr>
        </p:nvSpPr>
        <p:spPr/>
        <p:txBody>
          <a:bodyPr>
            <a:normAutofit/>
          </a:bodyPr>
          <a:lstStyle/>
          <a:p>
            <a:r>
              <a:rPr lang="en-US" sz="2800" dirty="0" smtClean="0"/>
              <a:t>Give your opponent a stake in the outcome by making sure they participate in the negotiation process. </a:t>
            </a:r>
          </a:p>
          <a:p>
            <a:r>
              <a:rPr lang="en-US" sz="2800" dirty="0" smtClean="0"/>
              <a:t>Make your proposals consistent with the principles and self-image of your opponent. </a:t>
            </a:r>
          </a:p>
          <a:p>
            <a:endParaRPr lang="en-US"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 Problems</a:t>
            </a:r>
            <a:endParaRPr lang="en-US" dirty="0"/>
          </a:p>
        </p:txBody>
      </p:sp>
      <p:sp>
        <p:nvSpPr>
          <p:cNvPr id="3" name="Content Placeholder 2"/>
          <p:cNvSpPr>
            <a:spLocks noGrp="1"/>
          </p:cNvSpPr>
          <p:nvPr>
            <p:ph sz="quarter" idx="1"/>
          </p:nvPr>
        </p:nvSpPr>
        <p:spPr/>
        <p:txBody>
          <a:bodyPr>
            <a:noAutofit/>
          </a:bodyPr>
          <a:lstStyle/>
          <a:p>
            <a:r>
              <a:rPr lang="en-US" sz="2800" dirty="0" smtClean="0"/>
              <a:t>Consider communication problems to be "people problems" as well. </a:t>
            </a:r>
          </a:p>
          <a:p>
            <a:r>
              <a:rPr lang="en-US" sz="2800" dirty="0" smtClean="0"/>
              <a:t>Disputants may not be talking to each other.</a:t>
            </a:r>
          </a:p>
          <a:p>
            <a:pPr lvl="1"/>
            <a:r>
              <a:rPr lang="en-US" sz="2800" dirty="0" smtClean="0"/>
              <a:t>Grandstanding or playing to the crowd. </a:t>
            </a:r>
          </a:p>
          <a:p>
            <a:r>
              <a:rPr lang="en-US" sz="2800" dirty="0" smtClean="0"/>
              <a:t>Parties are not listening to each other. </a:t>
            </a:r>
          </a:p>
          <a:p>
            <a:pPr lvl="1"/>
            <a:r>
              <a:rPr lang="en-US" sz="2800" dirty="0" smtClean="0"/>
              <a:t>May be planning their own response, or listening to their own constituency. </a:t>
            </a:r>
          </a:p>
          <a:p>
            <a:r>
              <a:rPr lang="en-US" sz="2800" dirty="0" smtClean="0"/>
              <a:t>When parties are both listening and talking to each other, misunderstandings and misinterpretations may occur.</a:t>
            </a:r>
          </a:p>
          <a:p>
            <a:endParaRPr lang="en-US"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Rules 2 and 3: Negotiate about Interests</a:t>
            </a:r>
            <a:endParaRPr lang="en-US" dirty="0"/>
          </a:p>
        </p:txBody>
      </p:sp>
      <p:sp>
        <p:nvSpPr>
          <p:cNvPr id="3" name="Content Placeholder 2"/>
          <p:cNvSpPr>
            <a:spLocks noGrp="1"/>
          </p:cNvSpPr>
          <p:nvPr>
            <p:ph sz="quarter" idx="1"/>
          </p:nvPr>
        </p:nvSpPr>
        <p:spPr/>
        <p:txBody>
          <a:bodyPr>
            <a:normAutofit/>
          </a:bodyPr>
          <a:lstStyle/>
          <a:p>
            <a:pPr>
              <a:buNone/>
            </a:pPr>
            <a:r>
              <a:rPr lang="en-US" sz="2800" dirty="0" smtClean="0"/>
              <a:t>Rule 2:</a:t>
            </a:r>
          </a:p>
          <a:p>
            <a:r>
              <a:rPr lang="en-US" sz="2800" dirty="0" smtClean="0"/>
              <a:t>Negotiating about things that people really want and need, not what they say that want or need. </a:t>
            </a:r>
          </a:p>
          <a:p>
            <a:pPr>
              <a:buNone/>
            </a:pPr>
            <a:r>
              <a:rPr lang="en-US" sz="2800" dirty="0" smtClean="0"/>
              <a:t>Rule 3:</a:t>
            </a:r>
          </a:p>
          <a:p>
            <a:r>
              <a:rPr lang="en-US" sz="2800" dirty="0" smtClean="0"/>
              <a:t>By focusing on interests, disputing parties can more easily fulfill the third principle--invent options for mutual gain. </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 4</a:t>
            </a:r>
            <a:endParaRPr lang="en-US" dirty="0"/>
          </a:p>
        </p:txBody>
      </p:sp>
      <p:sp>
        <p:nvSpPr>
          <p:cNvPr id="3" name="Content Placeholder 2"/>
          <p:cNvSpPr>
            <a:spLocks noGrp="1"/>
          </p:cNvSpPr>
          <p:nvPr>
            <p:ph sz="quarter" idx="1"/>
          </p:nvPr>
        </p:nvSpPr>
        <p:spPr/>
        <p:txBody>
          <a:bodyPr>
            <a:normAutofit/>
          </a:bodyPr>
          <a:lstStyle/>
          <a:p>
            <a:r>
              <a:rPr lang="en-US" sz="2800" dirty="0" smtClean="0"/>
              <a:t>Insist on objective criteria for decisions. </a:t>
            </a:r>
            <a:endParaRPr lang="en-US" sz="2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 4A: BATNAs</a:t>
            </a:r>
            <a:endParaRPr lang="en-US" dirty="0"/>
          </a:p>
        </p:txBody>
      </p:sp>
      <p:sp>
        <p:nvSpPr>
          <p:cNvPr id="3" name="Content Placeholder 2"/>
          <p:cNvSpPr>
            <a:spLocks noGrp="1"/>
          </p:cNvSpPr>
          <p:nvPr>
            <p:ph sz="quarter" idx="1"/>
          </p:nvPr>
        </p:nvSpPr>
        <p:spPr/>
        <p:txBody>
          <a:bodyPr>
            <a:normAutofit/>
          </a:bodyPr>
          <a:lstStyle/>
          <a:p>
            <a:r>
              <a:rPr lang="en-US" sz="2800" dirty="0" smtClean="0"/>
              <a:t>Know what their alternatives are. </a:t>
            </a:r>
          </a:p>
          <a:p>
            <a:pPr>
              <a:buNone/>
            </a:pPr>
            <a:r>
              <a:rPr lang="en-US" sz="2800" b="1" dirty="0" smtClean="0"/>
              <a:t>If no alternatives:</a:t>
            </a:r>
          </a:p>
          <a:p>
            <a:r>
              <a:rPr lang="en-US" sz="2800" dirty="0"/>
              <a:t>Y</a:t>
            </a:r>
            <a:r>
              <a:rPr lang="en-US" sz="2800" dirty="0" smtClean="0"/>
              <a:t>ou might accept an agreement that is far worse than the one you might have gotten, or</a:t>
            </a:r>
          </a:p>
          <a:p>
            <a:r>
              <a:rPr lang="en-US" sz="2800" dirty="0" smtClean="0"/>
              <a:t> Reject one that is far better than you might otherwise achieve. </a:t>
            </a:r>
            <a:endParaRPr lang="en-US" sz="2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Brainstorming</a:t>
            </a:r>
            <a:endParaRPr lang="en-US" dirty="0"/>
          </a:p>
        </p:txBody>
      </p:sp>
      <p:sp>
        <p:nvSpPr>
          <p:cNvPr id="3" name="Content Placeholder 2"/>
          <p:cNvSpPr>
            <a:spLocks noGrp="1"/>
          </p:cNvSpPr>
          <p:nvPr>
            <p:ph sz="quarter" idx="1"/>
          </p:nvPr>
        </p:nvSpPr>
        <p:spPr/>
        <p:txBody>
          <a:bodyPr>
            <a:noAutofit/>
          </a:bodyPr>
          <a:lstStyle/>
          <a:p>
            <a:r>
              <a:rPr lang="en-US" sz="2800" dirty="0" smtClean="0"/>
              <a:t>Establish common goals of what this "collaboration" would create.</a:t>
            </a:r>
          </a:p>
          <a:p>
            <a:r>
              <a:rPr lang="en-US" sz="2800" dirty="0" smtClean="0"/>
              <a:t>Establish the rules of engagement. </a:t>
            </a:r>
          </a:p>
          <a:p>
            <a:r>
              <a:rPr lang="en-US" sz="2800" dirty="0" smtClean="0"/>
              <a:t>Trust is key, and difficult to establish in many cultures. </a:t>
            </a:r>
          </a:p>
          <a:p>
            <a:r>
              <a:rPr lang="en-US" sz="2800" dirty="0" smtClean="0"/>
              <a:t>Add diversity (gender, culture, extroverts, different work specialties, experts, outsiders) to the group. </a:t>
            </a:r>
          </a:p>
          <a:p>
            <a:r>
              <a:rPr lang="en-US" sz="2800" dirty="0" smtClean="0"/>
              <a:t>Use storytelling to establish who you are and what point of view you are bringing.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Brainstorm ii</a:t>
            </a:r>
            <a:br>
              <a:rPr lang="en-US" dirty="0" smtClean="0"/>
            </a:br>
            <a:endParaRPr lang="en-US" dirty="0"/>
          </a:p>
        </p:txBody>
      </p:sp>
      <p:sp>
        <p:nvSpPr>
          <p:cNvPr id="3" name="Content Placeholder 2"/>
          <p:cNvSpPr>
            <a:spLocks noGrp="1"/>
          </p:cNvSpPr>
          <p:nvPr>
            <p:ph sz="quarter" idx="1"/>
          </p:nvPr>
        </p:nvSpPr>
        <p:spPr/>
        <p:txBody>
          <a:bodyPr>
            <a:noAutofit/>
          </a:bodyPr>
          <a:lstStyle/>
          <a:p>
            <a:r>
              <a:rPr lang="en-US" sz="2800" dirty="0" smtClean="0"/>
              <a:t>Work in small groups. Add physical movement. </a:t>
            </a:r>
          </a:p>
          <a:p>
            <a:r>
              <a:rPr lang="en-US" sz="2800" dirty="0" smtClean="0"/>
              <a:t>Work holistically and using visuals. </a:t>
            </a:r>
          </a:p>
          <a:p>
            <a:r>
              <a:rPr lang="en-US" sz="2800" dirty="0" smtClean="0"/>
              <a:t>Sleep on it.</a:t>
            </a:r>
          </a:p>
          <a:p>
            <a:r>
              <a:rPr lang="en-US" sz="2800" dirty="0" smtClean="0"/>
              <a:t>Doing this process over several sessions allows both sides to feel that progress is being made. (synthesize positively)</a:t>
            </a:r>
          </a:p>
          <a:p>
            <a:r>
              <a:rPr lang="en-US" sz="2800" dirty="0" smtClean="0"/>
              <a:t>It is the process of creating something together, which creates bonding around a shared task and establishes new ways of working together.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sz="quarter" idx="1"/>
          </p:nvPr>
        </p:nvSpPr>
        <p:spPr/>
        <p:txBody>
          <a:bodyPr>
            <a:normAutofit/>
          </a:bodyPr>
          <a:lstStyle/>
          <a:p>
            <a:r>
              <a:rPr lang="en-US" sz="2800" dirty="0" smtClean="0"/>
              <a:t>Negotiation and Communication</a:t>
            </a:r>
          </a:p>
          <a:p>
            <a:r>
              <a:rPr lang="en-US" sz="2800" dirty="0" smtClean="0"/>
              <a:t>Negotiation Styles</a:t>
            </a:r>
          </a:p>
          <a:p>
            <a:r>
              <a:rPr lang="en-US" sz="2800" dirty="0" smtClean="0"/>
              <a:t>Impact of Emotions</a:t>
            </a:r>
          </a:p>
          <a:p>
            <a:r>
              <a:rPr lang="en-US" sz="2800" dirty="0" smtClean="0"/>
              <a:t>Culture and Context</a:t>
            </a:r>
          </a:p>
          <a:p>
            <a:r>
              <a:rPr lang="en-US" sz="2800" dirty="0" smtClean="0"/>
              <a:t>Sharing Examples and Practical Approaches</a:t>
            </a:r>
          </a:p>
          <a:p>
            <a:r>
              <a:rPr lang="en-US" sz="2800" dirty="0" smtClean="0"/>
              <a:t>Implementation</a:t>
            </a:r>
            <a:endParaRPr lang="en-US"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Spectrum of Styles</a:t>
            </a:r>
            <a:endParaRPr lang="en-US" dirty="0"/>
          </a:p>
        </p:txBody>
      </p:sp>
      <p:pic>
        <p:nvPicPr>
          <p:cNvPr id="4" name="Content Placeholder 3" descr="negn_spectrum.gif"/>
          <p:cNvPicPr>
            <a:picLocks noGrp="1" noChangeAspect="1"/>
          </p:cNvPicPr>
          <p:nvPr>
            <p:ph sz="quarter" idx="1"/>
          </p:nvPr>
        </p:nvPicPr>
        <p:blipFill>
          <a:blip r:embed="rId3" cstate="print"/>
          <a:stretch>
            <a:fillRect/>
          </a:stretch>
        </p:blipFill>
        <p:spPr>
          <a:xfrm>
            <a:off x="2043112" y="2767012"/>
            <a:ext cx="5514975" cy="1933575"/>
          </a:xfr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Competitive Approach</a:t>
            </a:r>
            <a:endParaRPr lang="en-US" dirty="0"/>
          </a:p>
        </p:txBody>
      </p:sp>
      <p:sp>
        <p:nvSpPr>
          <p:cNvPr id="3" name="Content Placeholder 2"/>
          <p:cNvSpPr>
            <a:spLocks noGrp="1"/>
          </p:cNvSpPr>
          <p:nvPr>
            <p:ph sz="quarter" idx="1"/>
          </p:nvPr>
        </p:nvSpPr>
        <p:spPr/>
        <p:txBody>
          <a:bodyPr>
            <a:normAutofit/>
          </a:bodyPr>
          <a:lstStyle/>
          <a:p>
            <a:r>
              <a:rPr lang="en-US" sz="2800" dirty="0" smtClean="0"/>
              <a:t>The basic assumption of competitive negotiation is that it is a 'zero sum game'.</a:t>
            </a:r>
          </a:p>
          <a:p>
            <a:r>
              <a:rPr lang="en-US" sz="2800" dirty="0" smtClean="0"/>
              <a:t> The people involved believe that there is a fixed amount to be gained which both people desire, and if one person gains then the other person loses. </a:t>
            </a:r>
          </a:p>
          <a:p>
            <a:r>
              <a:rPr lang="en-US" sz="2800" b="1" dirty="0" smtClean="0"/>
              <a:t>Win-lose</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Competitive Approach</a:t>
            </a:r>
            <a:endParaRPr lang="en-US" dirty="0"/>
          </a:p>
        </p:txBody>
      </p:sp>
      <p:sp>
        <p:nvSpPr>
          <p:cNvPr id="3" name="Content Placeholder 2"/>
          <p:cNvSpPr>
            <a:spLocks noGrp="1"/>
          </p:cNvSpPr>
          <p:nvPr>
            <p:ph sz="quarter" idx="1"/>
          </p:nvPr>
        </p:nvSpPr>
        <p:spPr/>
        <p:txBody>
          <a:bodyPr>
            <a:normAutofit/>
          </a:bodyPr>
          <a:lstStyle/>
          <a:p>
            <a:r>
              <a:rPr lang="en-US" sz="2800" dirty="0" smtClean="0"/>
              <a:t>The relationship between the people is unimportant. </a:t>
            </a:r>
          </a:p>
          <a:p>
            <a:r>
              <a:rPr lang="en-US" sz="2800" dirty="0" smtClean="0"/>
              <a:t>To show concern for the other is to show weakness that may be taken advantage of. </a:t>
            </a:r>
          </a:p>
          <a:p>
            <a:r>
              <a:rPr lang="en-US" sz="2800" dirty="0" smtClean="0"/>
              <a:t>This can lead disingenuous interactions.</a:t>
            </a:r>
          </a:p>
          <a:p>
            <a:r>
              <a:rPr lang="en-US" sz="2800" dirty="0" smtClean="0"/>
              <a:t>Does this correlate to any specific communication types?</a:t>
            </a:r>
            <a:endParaRPr lang="en-US" sz="28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Competitive Approach</a:t>
            </a:r>
            <a:endParaRPr lang="en-US" dirty="0"/>
          </a:p>
        </p:txBody>
      </p:sp>
      <p:sp>
        <p:nvSpPr>
          <p:cNvPr id="3" name="Content Placeholder 2"/>
          <p:cNvSpPr>
            <a:spLocks noGrp="1"/>
          </p:cNvSpPr>
          <p:nvPr>
            <p:ph sz="quarter" idx="1"/>
          </p:nvPr>
        </p:nvSpPr>
        <p:spPr/>
        <p:txBody>
          <a:bodyPr>
            <a:normAutofit/>
          </a:bodyPr>
          <a:lstStyle/>
          <a:p>
            <a:r>
              <a:rPr lang="en-US" sz="2800" dirty="0" smtClean="0"/>
              <a:t>Only consider win-lose negotiation if you don't need to have an ongoing relationship with the other party as, having lost, they are unlikely to want to work with you again. </a:t>
            </a:r>
            <a:endParaRPr lang="en-US" sz="28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Collaborative Approach</a:t>
            </a:r>
            <a:endParaRPr lang="en-US" dirty="0"/>
          </a:p>
        </p:txBody>
      </p:sp>
      <p:sp>
        <p:nvSpPr>
          <p:cNvPr id="3" name="Content Placeholder 2"/>
          <p:cNvSpPr>
            <a:spLocks noGrp="1"/>
          </p:cNvSpPr>
          <p:nvPr>
            <p:ph sz="quarter" idx="1"/>
          </p:nvPr>
        </p:nvSpPr>
        <p:spPr/>
        <p:txBody>
          <a:bodyPr>
            <a:normAutofit/>
          </a:bodyPr>
          <a:lstStyle/>
          <a:p>
            <a:r>
              <a:rPr lang="en-US" sz="2800" dirty="0" smtClean="0"/>
              <a:t>Does </a:t>
            </a:r>
            <a:r>
              <a:rPr lang="en-US" sz="2800" i="1" dirty="0" smtClean="0"/>
              <a:t>not</a:t>
            </a:r>
            <a:r>
              <a:rPr lang="en-US" sz="2800" dirty="0" smtClean="0"/>
              <a:t> mean being weak and giving in. </a:t>
            </a:r>
          </a:p>
          <a:p>
            <a:r>
              <a:rPr lang="en-US" sz="2800" dirty="0" smtClean="0"/>
              <a:t>Seeks to gain the best possible solution.</a:t>
            </a:r>
          </a:p>
          <a:p>
            <a:r>
              <a:rPr lang="en-US" sz="2800" b="1" dirty="0" smtClean="0"/>
              <a:t>Transparency and trust are key.</a:t>
            </a:r>
          </a:p>
          <a:p>
            <a:r>
              <a:rPr lang="en-US" sz="2800" dirty="0"/>
              <a:t>Y</a:t>
            </a:r>
            <a:r>
              <a:rPr lang="en-US" sz="2800" dirty="0" smtClean="0"/>
              <a:t>ou may not give away all of your information but deceptive practices need to be curtailed if trust is to be gained. </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Collaborative Approach</a:t>
            </a:r>
            <a:endParaRPr lang="en-US" dirty="0"/>
          </a:p>
        </p:txBody>
      </p:sp>
      <p:sp>
        <p:nvSpPr>
          <p:cNvPr id="3" name="Content Placeholder 2"/>
          <p:cNvSpPr>
            <a:spLocks noGrp="1"/>
          </p:cNvSpPr>
          <p:nvPr>
            <p:ph sz="quarter" idx="1"/>
          </p:nvPr>
        </p:nvSpPr>
        <p:spPr/>
        <p:txBody>
          <a:bodyPr>
            <a:noAutofit/>
          </a:bodyPr>
          <a:lstStyle/>
          <a:p>
            <a:r>
              <a:rPr lang="en-US" sz="2800" dirty="0" smtClean="0"/>
              <a:t>The need to achieve their immediate substantive goals while also keeping within social norms and personal values.</a:t>
            </a:r>
          </a:p>
          <a:p>
            <a:r>
              <a:rPr lang="en-US" sz="2800" dirty="0" smtClean="0"/>
              <a:t>Understand the other person's natural negotiating style and the degree of movement into gray areas that they will expect or accept. </a:t>
            </a:r>
          </a:p>
          <a:p>
            <a:r>
              <a:rPr lang="en-US" sz="2800" dirty="0" smtClean="0"/>
              <a:t>When you have identified the style boundaries in which they negotiate, then you can adapt your style to find an optimally effective solution.</a:t>
            </a:r>
          </a:p>
          <a:p>
            <a:endParaRPr lang="en-US" sz="28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Joint Approach</a:t>
            </a:r>
            <a:endParaRPr lang="en-US" dirty="0"/>
          </a:p>
        </p:txBody>
      </p:sp>
      <p:sp>
        <p:nvSpPr>
          <p:cNvPr id="3" name="Content Placeholder 2"/>
          <p:cNvSpPr>
            <a:spLocks noGrp="1"/>
          </p:cNvSpPr>
          <p:nvPr>
            <p:ph sz="quarter" idx="1"/>
          </p:nvPr>
        </p:nvSpPr>
        <p:spPr/>
        <p:txBody>
          <a:bodyPr>
            <a:normAutofit/>
          </a:bodyPr>
          <a:lstStyle/>
          <a:p>
            <a:r>
              <a:rPr lang="en-US" sz="2800" dirty="0" smtClean="0"/>
              <a:t>Seeks to convert individual wants into a single problem and to bring both parties together to work on solving this problem.</a:t>
            </a:r>
          </a:p>
          <a:p>
            <a:r>
              <a:rPr lang="en-US" sz="2800" dirty="0" smtClean="0"/>
              <a:t>By converting individual positions and wants into separated problems, one can take a more objective and equitable position from which they can act in a more collaborative way.</a:t>
            </a: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 Global</a:t>
            </a:r>
            <a:endParaRPr lang="en-US" dirty="0"/>
          </a:p>
        </p:txBody>
      </p:sp>
      <p:sp>
        <p:nvSpPr>
          <p:cNvPr id="3" name="Content Placeholder 2"/>
          <p:cNvSpPr>
            <a:spLocks noGrp="1"/>
          </p:cNvSpPr>
          <p:nvPr>
            <p:ph sz="quarter" idx="1"/>
          </p:nvPr>
        </p:nvSpPr>
        <p:spPr/>
        <p:txBody>
          <a:bodyPr>
            <a:noAutofit/>
          </a:bodyPr>
          <a:lstStyle/>
          <a:p>
            <a:pPr>
              <a:buNone/>
            </a:pPr>
            <a:r>
              <a:rPr lang="en-US" sz="2800" b="1" dirty="0" smtClean="0"/>
              <a:t>Diplomacy and tact</a:t>
            </a:r>
          </a:p>
          <a:p>
            <a:r>
              <a:rPr lang="en-US" sz="2800" dirty="0" smtClean="0"/>
              <a:t>International negotiation takes very careful notice of local cultures and customs, and is conducted with remarkable diplomacy and tact. </a:t>
            </a:r>
          </a:p>
          <a:p>
            <a:r>
              <a:rPr lang="en-US" sz="2800" dirty="0"/>
              <a:t>It is easy also to offend people from other cultures without realizing what you are doing. Body Language, and particularly gestures, can have very different meaning.</a:t>
            </a:r>
          </a:p>
          <a:p>
            <a:pPr marL="0" indent="0">
              <a:buNone/>
            </a:pPr>
            <a:endParaRPr lang="en-US" sz="2800" dirty="0" smtClean="0"/>
          </a:p>
          <a:p>
            <a:endParaRPr lang="en-US" sz="2800" dirty="0" smtClean="0"/>
          </a:p>
          <a:p>
            <a:endParaRPr lang="en-US" sz="28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 Rules</a:t>
            </a:r>
            <a:endParaRPr lang="en-US" dirty="0"/>
          </a:p>
        </p:txBody>
      </p:sp>
      <p:sp>
        <p:nvSpPr>
          <p:cNvPr id="3" name="Content Placeholder 2"/>
          <p:cNvSpPr>
            <a:spLocks noGrp="1"/>
          </p:cNvSpPr>
          <p:nvPr>
            <p:ph sz="quarter" idx="1"/>
          </p:nvPr>
        </p:nvSpPr>
        <p:spPr/>
        <p:txBody>
          <a:bodyPr>
            <a:normAutofit/>
          </a:bodyPr>
          <a:lstStyle/>
          <a:p>
            <a:r>
              <a:rPr lang="en-US" sz="2800" dirty="0" smtClean="0"/>
              <a:t>Ten new rules for global negotiations advocated by Hernandez and Graham:</a:t>
            </a:r>
          </a:p>
          <a:p>
            <a:r>
              <a:rPr lang="en-US" sz="2800" dirty="0" smtClean="0"/>
              <a:t>Accept only creative outcomes. </a:t>
            </a:r>
          </a:p>
          <a:p>
            <a:r>
              <a:rPr lang="en-US" sz="2800" dirty="0" smtClean="0"/>
              <a:t>Understand cultures, especially your own. </a:t>
            </a:r>
          </a:p>
          <a:p>
            <a:r>
              <a:rPr lang="en-US" sz="2800" dirty="0" smtClean="0"/>
              <a:t>Don’t just adjust to cultural differences, exploit them. </a:t>
            </a:r>
          </a:p>
          <a:p>
            <a:r>
              <a:rPr lang="en-US" sz="2800" dirty="0" smtClean="0"/>
              <a:t>Gather intelligence and reconnoiter the terrain. </a:t>
            </a:r>
          </a:p>
          <a:p>
            <a:endParaRPr lang="en-US" sz="28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 Rules</a:t>
            </a:r>
            <a:endParaRPr lang="en-US" dirty="0"/>
          </a:p>
        </p:txBody>
      </p:sp>
      <p:sp>
        <p:nvSpPr>
          <p:cNvPr id="3" name="Content Placeholder 2"/>
          <p:cNvSpPr>
            <a:spLocks noGrp="1"/>
          </p:cNvSpPr>
          <p:nvPr>
            <p:ph sz="quarter" idx="1"/>
          </p:nvPr>
        </p:nvSpPr>
        <p:spPr/>
        <p:txBody>
          <a:bodyPr>
            <a:normAutofit/>
          </a:bodyPr>
          <a:lstStyle/>
          <a:p>
            <a:r>
              <a:rPr lang="en-US" sz="2800" dirty="0" smtClean="0"/>
              <a:t>Design the information flow and process of meetings. </a:t>
            </a:r>
          </a:p>
          <a:p>
            <a:r>
              <a:rPr lang="en-US" sz="2800" dirty="0" smtClean="0"/>
              <a:t>Invest in personal relationships. </a:t>
            </a:r>
          </a:p>
          <a:p>
            <a:r>
              <a:rPr lang="en-US" sz="2800" dirty="0" smtClean="0"/>
              <a:t>Persuade with questions. Seek information and understanding. </a:t>
            </a:r>
          </a:p>
          <a:p>
            <a:r>
              <a:rPr lang="en-US" sz="2800" dirty="0" smtClean="0"/>
              <a:t>Make no concessions until the end. </a:t>
            </a:r>
          </a:p>
          <a:p>
            <a:r>
              <a:rPr lang="en-US" sz="2800" dirty="0" smtClean="0"/>
              <a:t>Use techniques of creativity </a:t>
            </a:r>
          </a:p>
          <a:p>
            <a:r>
              <a:rPr lang="en-US" sz="2800" dirty="0" smtClean="0"/>
              <a:t>Continue creativity after negotiations. </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Negotiation</a:t>
            </a:r>
            <a:endParaRPr lang="en-US" dirty="0"/>
          </a:p>
        </p:txBody>
      </p:sp>
      <p:sp>
        <p:nvSpPr>
          <p:cNvPr id="3" name="Content Placeholder 2"/>
          <p:cNvSpPr>
            <a:spLocks noGrp="1"/>
          </p:cNvSpPr>
          <p:nvPr>
            <p:ph sz="quarter" idx="1"/>
          </p:nvPr>
        </p:nvSpPr>
        <p:spPr/>
        <p:txBody>
          <a:bodyPr>
            <a:normAutofit/>
          </a:bodyPr>
          <a:lstStyle/>
          <a:p>
            <a:r>
              <a:rPr lang="en-US" sz="2800" dirty="0" smtClean="0"/>
              <a:t>Negotiation is a dialogue</a:t>
            </a:r>
          </a:p>
          <a:p>
            <a:pPr lvl="1"/>
            <a:r>
              <a:rPr lang="en-US" sz="2800" dirty="0" smtClean="0"/>
              <a:t> intended to resolve disputes</a:t>
            </a:r>
          </a:p>
          <a:p>
            <a:pPr lvl="1"/>
            <a:r>
              <a:rPr lang="en-US" sz="2800" dirty="0" smtClean="0"/>
              <a:t> to produce an agreement upon courses of action</a:t>
            </a:r>
          </a:p>
          <a:p>
            <a:pPr lvl="1"/>
            <a:r>
              <a:rPr lang="en-US" sz="2800" dirty="0" smtClean="0"/>
              <a:t> to bargain for individual or group advantage </a:t>
            </a:r>
          </a:p>
          <a:p>
            <a:pPr lvl="1"/>
            <a:r>
              <a:rPr lang="en-US" sz="2800" dirty="0" smtClean="0"/>
              <a:t> to craft outcomes to satisfy various interests</a:t>
            </a:r>
          </a:p>
          <a:p>
            <a:pPr lvl="1"/>
            <a:r>
              <a:rPr lang="en-US" sz="2800" dirty="0" smtClean="0"/>
              <a:t>It is the primary method of alternative dispute resolution</a:t>
            </a:r>
            <a:r>
              <a:rPr lang="en-US" sz="2500" dirty="0" smtClean="0"/>
              <a: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Tactics Exercise</a:t>
            </a:r>
            <a:endParaRPr lang="en-US" dirty="0"/>
          </a:p>
        </p:txBody>
      </p:sp>
      <p:sp>
        <p:nvSpPr>
          <p:cNvPr id="3" name="Content Placeholder 2"/>
          <p:cNvSpPr>
            <a:spLocks noGrp="1"/>
          </p:cNvSpPr>
          <p:nvPr>
            <p:ph sz="quarter" idx="1"/>
          </p:nvPr>
        </p:nvSpPr>
        <p:spPr/>
        <p:txBody>
          <a:bodyPr>
            <a:normAutofit lnSpcReduction="10000"/>
          </a:bodyPr>
          <a:lstStyle/>
          <a:p>
            <a:r>
              <a:rPr lang="en-US" sz="2800" dirty="0" smtClean="0"/>
              <a:t>Pick 2 of the tactics on the handout.</a:t>
            </a:r>
          </a:p>
          <a:p>
            <a:r>
              <a:rPr lang="en-US" sz="2800" dirty="0" smtClean="0"/>
              <a:t>Think about how the tactics might be used.</a:t>
            </a:r>
          </a:p>
          <a:p>
            <a:r>
              <a:rPr lang="en-US" sz="2800" dirty="0" smtClean="0"/>
              <a:t>Think about the pros and cons of the tactics.</a:t>
            </a:r>
          </a:p>
          <a:p>
            <a:r>
              <a:rPr lang="en-US" sz="2800" dirty="0" smtClean="0"/>
              <a:t>Discuss with your table what types of negotiations </a:t>
            </a:r>
          </a:p>
          <a:p>
            <a:pPr marL="0" indent="0">
              <a:buNone/>
            </a:pPr>
            <a:r>
              <a:rPr lang="en-US" sz="2800" dirty="0" smtClean="0"/>
              <a:t>	the tactics might be best associated with.</a:t>
            </a:r>
          </a:p>
          <a:p>
            <a:r>
              <a:rPr lang="en-US" sz="2800" dirty="0" smtClean="0"/>
              <a:t>Report out to the group on one of the tactics, where it might be best used and the pros and cons.</a:t>
            </a:r>
          </a:p>
          <a:p>
            <a:r>
              <a:rPr lang="en-US" sz="2800" dirty="0" smtClean="0"/>
              <a:t>Note: some negotiation may be necessary </a:t>
            </a:r>
            <a:r>
              <a:rPr lang="en-US" sz="2800" dirty="0" smtClean="0">
                <a:sym typeface="Wingdings" panose="05000000000000000000" pitchFamily="2" charset="2"/>
              </a:rPr>
              <a:t></a:t>
            </a:r>
            <a:endParaRPr lang="en-US" sz="28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 Pre-negotiation</a:t>
            </a:r>
            <a:endParaRPr lang="en-US" dirty="0"/>
          </a:p>
        </p:txBody>
      </p:sp>
      <p:sp>
        <p:nvSpPr>
          <p:cNvPr id="3" name="Content Placeholder 2"/>
          <p:cNvSpPr>
            <a:spLocks noGrp="1"/>
          </p:cNvSpPr>
          <p:nvPr>
            <p:ph sz="quarter" idx="1"/>
          </p:nvPr>
        </p:nvSpPr>
        <p:spPr/>
        <p:txBody>
          <a:bodyPr>
            <a:normAutofit/>
          </a:bodyPr>
          <a:lstStyle/>
          <a:p>
            <a:pPr>
              <a:buNone/>
            </a:pPr>
            <a:r>
              <a:rPr lang="en-US" sz="2800" b="1" dirty="0" smtClean="0"/>
              <a:t>Competitiveness and Equality</a:t>
            </a:r>
          </a:p>
          <a:p>
            <a:r>
              <a:rPr lang="en-US" sz="2800" dirty="0" smtClean="0"/>
              <a:t>Simulated negotiations can be viewed as a kind of experimental economics wherein the values of each participating cultural group are roughly reflected in the economic outcomes. </a:t>
            </a:r>
            <a:endParaRPr lang="en-US" sz="28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Pre-negotiation</a:t>
            </a:r>
            <a:endParaRPr lang="en-US" dirty="0"/>
          </a:p>
        </p:txBody>
      </p:sp>
      <p:sp>
        <p:nvSpPr>
          <p:cNvPr id="3" name="Content Placeholder 2"/>
          <p:cNvSpPr>
            <a:spLocks noGrp="1"/>
          </p:cNvSpPr>
          <p:nvPr>
            <p:ph sz="quarter" idx="1"/>
          </p:nvPr>
        </p:nvSpPr>
        <p:spPr/>
        <p:txBody>
          <a:bodyPr>
            <a:normAutofit/>
          </a:bodyPr>
          <a:lstStyle/>
          <a:p>
            <a:r>
              <a:rPr lang="en-US" sz="2800" dirty="0" smtClean="0"/>
              <a:t>Howard Raiffa</a:t>
            </a:r>
            <a:r>
              <a:rPr lang="en-US" sz="2800" baseline="30000" dirty="0" smtClean="0">
                <a:hlinkClick r:id="rId2" action="ppaction://hlinkfile"/>
              </a:rPr>
              <a:t>[4]</a:t>
            </a:r>
            <a:r>
              <a:rPr lang="en-US" sz="2800" dirty="0" smtClean="0"/>
              <a:t> and his colleagues recommend: …the teams should think and plan together informally and do some joint brainstorming, which can be thought of as “dialoguing” or “</a:t>
            </a:r>
            <a:r>
              <a:rPr lang="en-US" sz="2800" dirty="0" err="1" smtClean="0"/>
              <a:t>prenegotiating</a:t>
            </a:r>
            <a:r>
              <a:rPr lang="en-US" sz="2800" dirty="0" smtClean="0"/>
              <a:t>.”</a:t>
            </a:r>
          </a:p>
          <a:p>
            <a:r>
              <a:rPr lang="en-US" sz="2800" dirty="0" smtClean="0"/>
              <a:t>Getting your ducks in a row</a:t>
            </a:r>
            <a:r>
              <a:rPr lang="en-US" sz="2800" dirty="0" smtClean="0">
                <a:sym typeface="Wingdings" panose="05000000000000000000" pitchFamily="2" charset="2"/>
              </a:rPr>
              <a:t></a:t>
            </a:r>
            <a:endParaRPr lang="en-US" sz="28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Pre-negotiation</a:t>
            </a:r>
            <a:endParaRPr lang="en-US" dirty="0"/>
          </a:p>
        </p:txBody>
      </p:sp>
      <p:sp>
        <p:nvSpPr>
          <p:cNvPr id="3" name="Content Placeholder 2"/>
          <p:cNvSpPr>
            <a:spLocks noGrp="1"/>
          </p:cNvSpPr>
          <p:nvPr>
            <p:ph sz="quarter" idx="1"/>
          </p:nvPr>
        </p:nvSpPr>
        <p:spPr/>
        <p:txBody>
          <a:bodyPr>
            <a:normAutofit lnSpcReduction="10000"/>
          </a:bodyPr>
          <a:lstStyle/>
          <a:p>
            <a:pPr>
              <a:buNone/>
            </a:pPr>
            <a:r>
              <a:rPr lang="en-US" dirty="0" smtClean="0"/>
              <a:t>Think through the following points before you start negotiating: </a:t>
            </a:r>
          </a:p>
          <a:p>
            <a:r>
              <a:rPr lang="en-US" b="1" dirty="0" smtClean="0"/>
              <a:t>Goals</a:t>
            </a:r>
            <a:endParaRPr lang="en-US" dirty="0" smtClean="0"/>
          </a:p>
          <a:p>
            <a:r>
              <a:rPr lang="en-US" b="1" dirty="0" smtClean="0"/>
              <a:t>Trades</a:t>
            </a:r>
            <a:endParaRPr lang="en-US" dirty="0" smtClean="0"/>
          </a:p>
          <a:p>
            <a:r>
              <a:rPr lang="en-US" b="1" dirty="0" smtClean="0"/>
              <a:t>Alternatives</a:t>
            </a:r>
            <a:endParaRPr lang="en-US" dirty="0" smtClean="0"/>
          </a:p>
          <a:p>
            <a:r>
              <a:rPr lang="en-US" b="1" dirty="0" smtClean="0"/>
              <a:t>Relationships</a:t>
            </a:r>
            <a:endParaRPr lang="en-US" dirty="0" smtClean="0"/>
          </a:p>
          <a:p>
            <a:r>
              <a:rPr lang="en-US" b="1" dirty="0" smtClean="0"/>
              <a:t>Expected outcomes</a:t>
            </a:r>
            <a:endParaRPr lang="en-US" dirty="0" smtClean="0"/>
          </a:p>
          <a:p>
            <a:r>
              <a:rPr lang="en-US" b="1" dirty="0" smtClean="0"/>
              <a:t>The consequences</a:t>
            </a:r>
            <a:endParaRPr lang="en-US" dirty="0" smtClean="0"/>
          </a:p>
          <a:p>
            <a:r>
              <a:rPr lang="en-US" b="1" dirty="0" smtClean="0"/>
              <a:t>Power</a:t>
            </a:r>
            <a:endParaRPr lang="en-US" dirty="0" smtClean="0"/>
          </a:p>
          <a:p>
            <a:r>
              <a:rPr lang="en-US" b="1" dirty="0" smtClean="0"/>
              <a:t>Possible solutions</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Review</a:t>
            </a:r>
            <a:endParaRPr lang="en-US" dirty="0"/>
          </a:p>
        </p:txBody>
      </p:sp>
      <p:sp>
        <p:nvSpPr>
          <p:cNvPr id="3" name="Content Placeholder 2"/>
          <p:cNvSpPr>
            <a:spLocks noGrp="1"/>
          </p:cNvSpPr>
          <p:nvPr>
            <p:ph sz="quarter" idx="1"/>
          </p:nvPr>
        </p:nvSpPr>
        <p:spPr/>
        <p:txBody>
          <a:bodyPr>
            <a:normAutofit/>
          </a:bodyPr>
          <a:lstStyle/>
          <a:p>
            <a:r>
              <a:rPr lang="en-US" dirty="0" smtClean="0"/>
              <a:t>Negotiation: process, behavior, substance</a:t>
            </a:r>
          </a:p>
          <a:p>
            <a:r>
              <a:rPr lang="en-US" dirty="0" smtClean="0"/>
              <a:t>Getting to Yes; people problems and communication problems</a:t>
            </a:r>
          </a:p>
          <a:p>
            <a:r>
              <a:rPr lang="en-US" dirty="0" smtClean="0"/>
              <a:t>Negotiate about interests</a:t>
            </a:r>
          </a:p>
          <a:p>
            <a:r>
              <a:rPr lang="en-US" dirty="0" smtClean="0"/>
              <a:t>Approaches: collaborative, competitive, joint</a:t>
            </a:r>
          </a:p>
          <a:p>
            <a:r>
              <a:rPr lang="en-US" dirty="0" smtClean="0"/>
              <a:t>BATNAs</a:t>
            </a:r>
          </a:p>
          <a:p>
            <a:r>
              <a:rPr lang="en-US" dirty="0" smtClean="0"/>
              <a:t>Global implications</a:t>
            </a:r>
          </a:p>
          <a:p>
            <a:r>
              <a:rPr lang="en-US" dirty="0" smtClean="0"/>
              <a:t>Tactics and pre-negotiation</a:t>
            </a:r>
          </a:p>
          <a:p>
            <a:r>
              <a:rPr lang="en-US" dirty="0" smtClean="0"/>
              <a:t>Now on to managing conflicts </a:t>
            </a:r>
            <a:r>
              <a:rPr lang="en-US" smtClean="0"/>
              <a:t>that arise</a:t>
            </a:r>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570354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Negotiation</a:t>
            </a:r>
            <a:endParaRPr lang="en-US" dirty="0"/>
          </a:p>
        </p:txBody>
      </p:sp>
      <p:sp>
        <p:nvSpPr>
          <p:cNvPr id="4" name="Content Placeholder 3"/>
          <p:cNvSpPr>
            <a:spLocks noGrp="1"/>
          </p:cNvSpPr>
          <p:nvPr>
            <p:ph sz="quarter" idx="1"/>
          </p:nvPr>
        </p:nvSpPr>
        <p:spPr/>
        <p:txBody>
          <a:bodyPr>
            <a:noAutofit/>
          </a:bodyPr>
          <a:lstStyle/>
          <a:p>
            <a:r>
              <a:rPr lang="en-US" sz="2800" dirty="0" smtClean="0"/>
              <a:t>Negotiation involves three basic elements:</a:t>
            </a:r>
          </a:p>
          <a:p>
            <a:r>
              <a:rPr lang="en-US" sz="2800" dirty="0" smtClean="0"/>
              <a:t> </a:t>
            </a:r>
            <a:r>
              <a:rPr lang="en-US" sz="2800" i="1" dirty="0" smtClean="0"/>
              <a:t>Process;</a:t>
            </a:r>
            <a:endParaRPr lang="en-US" sz="2800" dirty="0" smtClean="0"/>
          </a:p>
          <a:p>
            <a:r>
              <a:rPr lang="en-US" sz="2800" dirty="0" smtClean="0"/>
              <a:t> </a:t>
            </a:r>
            <a:r>
              <a:rPr lang="en-US" sz="2800" i="1" dirty="0" smtClean="0"/>
              <a:t>Behavior;</a:t>
            </a:r>
            <a:r>
              <a:rPr lang="en-US" sz="2800" dirty="0" smtClean="0"/>
              <a:t> </a:t>
            </a:r>
          </a:p>
          <a:p>
            <a:r>
              <a:rPr lang="en-US" sz="2800" dirty="0" smtClean="0"/>
              <a:t> </a:t>
            </a:r>
            <a:r>
              <a:rPr lang="en-US" sz="2800" i="1" dirty="0" smtClean="0"/>
              <a:t>Substance.</a:t>
            </a:r>
            <a:endParaRPr lang="en-US" sz="2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Process</a:t>
            </a:r>
            <a:endParaRPr lang="en-US" dirty="0"/>
          </a:p>
        </p:txBody>
      </p:sp>
      <p:sp>
        <p:nvSpPr>
          <p:cNvPr id="3" name="Content Placeholder 2"/>
          <p:cNvSpPr>
            <a:spLocks noGrp="1"/>
          </p:cNvSpPr>
          <p:nvPr>
            <p:ph sz="quarter" idx="1"/>
          </p:nvPr>
        </p:nvSpPr>
        <p:spPr/>
        <p:txBody>
          <a:bodyPr>
            <a:normAutofit/>
          </a:bodyPr>
          <a:lstStyle/>
          <a:p>
            <a:r>
              <a:rPr lang="en-US" sz="2800" dirty="0" smtClean="0"/>
              <a:t>Process: </a:t>
            </a:r>
          </a:p>
          <a:p>
            <a:r>
              <a:rPr lang="en-US" sz="2800" dirty="0" smtClean="0"/>
              <a:t>How the parties negotiate;</a:t>
            </a:r>
          </a:p>
          <a:p>
            <a:r>
              <a:rPr lang="en-US" sz="2800" dirty="0" smtClean="0"/>
              <a:t> Context;</a:t>
            </a:r>
          </a:p>
          <a:p>
            <a:r>
              <a:rPr lang="en-US" sz="2800" dirty="0" smtClean="0"/>
              <a:t> Parties involved;</a:t>
            </a:r>
          </a:p>
          <a:p>
            <a:r>
              <a:rPr lang="en-US" sz="2800" dirty="0" smtClean="0"/>
              <a:t>Tactics used;</a:t>
            </a:r>
          </a:p>
          <a:p>
            <a:r>
              <a:rPr lang="en-US" sz="2800" dirty="0" smtClean="0"/>
              <a:t> Sequence and stages;</a:t>
            </a:r>
          </a:p>
          <a:p>
            <a:r>
              <a:rPr lang="en-US" sz="2800" dirty="0" smtClean="0"/>
              <a:t>Anything missing?</a:t>
            </a:r>
            <a:endParaRPr lang="en-US"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Behavior</a:t>
            </a:r>
            <a:endParaRPr lang="en-US" dirty="0"/>
          </a:p>
        </p:txBody>
      </p:sp>
      <p:sp>
        <p:nvSpPr>
          <p:cNvPr id="3" name="Content Placeholder 2"/>
          <p:cNvSpPr>
            <a:spLocks noGrp="1"/>
          </p:cNvSpPr>
          <p:nvPr>
            <p:ph sz="quarter" idx="1"/>
          </p:nvPr>
        </p:nvSpPr>
        <p:spPr/>
        <p:txBody>
          <a:bodyPr/>
          <a:lstStyle/>
          <a:p>
            <a:r>
              <a:rPr lang="en-US" sz="2800" dirty="0" smtClean="0"/>
              <a:t>Behavior involves:</a:t>
            </a:r>
          </a:p>
          <a:p>
            <a:r>
              <a:rPr lang="en-US" sz="2800" dirty="0" smtClean="0"/>
              <a:t> Relationships among the parties;</a:t>
            </a:r>
          </a:p>
          <a:p>
            <a:r>
              <a:rPr lang="en-US" sz="2800" dirty="0" smtClean="0"/>
              <a:t> Communication; </a:t>
            </a:r>
          </a:p>
          <a:p>
            <a:r>
              <a:rPr lang="en-US" sz="2800" dirty="0" smtClean="0"/>
              <a:t> Styles.</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Substance</a:t>
            </a:r>
            <a:endParaRPr lang="en-US" dirty="0"/>
          </a:p>
        </p:txBody>
      </p:sp>
      <p:sp>
        <p:nvSpPr>
          <p:cNvPr id="3" name="Content Placeholder 2"/>
          <p:cNvSpPr>
            <a:spLocks noGrp="1"/>
          </p:cNvSpPr>
          <p:nvPr>
            <p:ph sz="quarter" idx="1"/>
          </p:nvPr>
        </p:nvSpPr>
        <p:spPr/>
        <p:txBody>
          <a:bodyPr/>
          <a:lstStyle/>
          <a:p>
            <a:r>
              <a:rPr lang="en-US" sz="2800" dirty="0" smtClean="0"/>
              <a:t>What is negotiated:</a:t>
            </a:r>
          </a:p>
          <a:p>
            <a:pPr lvl="1"/>
            <a:r>
              <a:rPr lang="en-US" sz="2800" dirty="0" smtClean="0"/>
              <a:t>Price</a:t>
            </a:r>
          </a:p>
          <a:p>
            <a:pPr lvl="1"/>
            <a:r>
              <a:rPr lang="en-US" sz="2800" dirty="0" smtClean="0"/>
              <a:t>Terms</a:t>
            </a:r>
          </a:p>
          <a:p>
            <a:pPr lvl="1"/>
            <a:r>
              <a:rPr lang="en-US" sz="2800" dirty="0" smtClean="0"/>
              <a:t>Employment</a:t>
            </a:r>
          </a:p>
          <a:p>
            <a:pPr lvl="1"/>
            <a:r>
              <a:rPr lang="en-US" sz="2800" dirty="0" smtClean="0"/>
              <a:t>Process</a:t>
            </a:r>
          </a:p>
          <a:p>
            <a:pPr lvl="1"/>
            <a:r>
              <a:rPr lang="en-US" sz="2800" dirty="0" smtClean="0"/>
              <a:t>Timelines</a:t>
            </a:r>
          </a:p>
          <a:p>
            <a:pPr lvl="1"/>
            <a:r>
              <a:rPr lang="en-US" dirty="0" smtClean="0"/>
              <a:t>Others?</a:t>
            </a:r>
            <a:endParaRPr lang="en-US" sz="2800" dirty="0" smtClean="0"/>
          </a:p>
          <a:p>
            <a:pPr lvl="1"/>
            <a:endParaRPr lang="en-US" sz="2800"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a:t>
            </a:r>
            <a:endParaRPr lang="en-US" dirty="0"/>
          </a:p>
        </p:txBody>
      </p:sp>
      <p:sp>
        <p:nvSpPr>
          <p:cNvPr id="3" name="Content Placeholder 2"/>
          <p:cNvSpPr>
            <a:spLocks noGrp="1"/>
          </p:cNvSpPr>
          <p:nvPr>
            <p:ph sz="quarter" idx="1"/>
          </p:nvPr>
        </p:nvSpPr>
        <p:spPr/>
        <p:txBody>
          <a:bodyPr>
            <a:normAutofit/>
          </a:bodyPr>
          <a:lstStyle/>
          <a:p>
            <a:endParaRPr lang="en-US" sz="2800" dirty="0" smtClean="0"/>
          </a:p>
          <a:p>
            <a:r>
              <a:rPr lang="en-US" sz="4000" dirty="0" smtClean="0"/>
              <a:t>Where do you NEGOTIATE?</a:t>
            </a:r>
            <a:endParaRPr lang="en-US" sz="4000" dirty="0"/>
          </a:p>
          <a:p>
            <a:r>
              <a:rPr lang="en-US" sz="4000" dirty="0" smtClean="0"/>
              <a:t>Examples?</a:t>
            </a:r>
            <a:endParaRPr lang="en-US" sz="4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the Negotiation….</a:t>
            </a:r>
            <a:endParaRPr lang="en-US" dirty="0"/>
          </a:p>
        </p:txBody>
      </p:sp>
      <p:sp>
        <p:nvSpPr>
          <p:cNvPr id="3" name="Content Placeholder 2"/>
          <p:cNvSpPr>
            <a:spLocks noGrp="1"/>
          </p:cNvSpPr>
          <p:nvPr>
            <p:ph sz="quarter" idx="1"/>
          </p:nvPr>
        </p:nvSpPr>
        <p:spPr/>
        <p:txBody>
          <a:bodyPr>
            <a:normAutofit/>
          </a:bodyPr>
          <a:lstStyle/>
          <a:p>
            <a:r>
              <a:rPr lang="en-US" sz="2800" dirty="0" smtClean="0"/>
              <a:t>Exercise 1</a:t>
            </a:r>
          </a:p>
          <a:p>
            <a:r>
              <a:rPr lang="en-US" sz="2800" dirty="0" smtClean="0"/>
              <a:t>Take one of the index cards at the table and write down four words that mean negotiation to you.</a:t>
            </a:r>
          </a:p>
          <a:p>
            <a:r>
              <a:rPr lang="en-US" sz="2800" dirty="0" smtClean="0"/>
              <a:t>Pair up with one person at your table.</a:t>
            </a:r>
          </a:p>
          <a:p>
            <a:r>
              <a:rPr lang="en-US" sz="2800" dirty="0" smtClean="0"/>
              <a:t>Discuss your reasons for your words.</a:t>
            </a:r>
          </a:p>
          <a:p>
            <a:r>
              <a:rPr lang="en-US" sz="2800" dirty="0" smtClean="0"/>
              <a:t>More instructions to come.</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110</TotalTime>
  <Words>2540</Words>
  <Application>Microsoft Office PowerPoint</Application>
  <PresentationFormat>On-screen Show (4:3)</PresentationFormat>
  <Paragraphs>222</Paragraphs>
  <Slides>34</Slides>
  <Notes>10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Equity</vt:lpstr>
      <vt:lpstr>Negotiating Your Way to Yes, No or Maybe</vt:lpstr>
      <vt:lpstr>Agenda</vt:lpstr>
      <vt:lpstr>Negotiation</vt:lpstr>
      <vt:lpstr>Negotiation</vt:lpstr>
      <vt:lpstr>Process</vt:lpstr>
      <vt:lpstr>Behavior</vt:lpstr>
      <vt:lpstr>Substance</vt:lpstr>
      <vt:lpstr>Where?</vt:lpstr>
      <vt:lpstr>Do the Negotiation….</vt:lpstr>
      <vt:lpstr>Getting to Yes</vt:lpstr>
      <vt:lpstr>Rule 1:People vs. Problem</vt:lpstr>
      <vt:lpstr>7 Steps</vt:lpstr>
      <vt:lpstr>7 Steps</vt:lpstr>
      <vt:lpstr>Communication Problems</vt:lpstr>
      <vt:lpstr>Rules 2 and 3: Negotiate about Interests</vt:lpstr>
      <vt:lpstr>Rule 4</vt:lpstr>
      <vt:lpstr>Rule 4A: BATNAs</vt:lpstr>
      <vt:lpstr>Brainstorming</vt:lpstr>
      <vt:lpstr> Brainstorm ii </vt:lpstr>
      <vt:lpstr>Spectrum of Styles</vt:lpstr>
      <vt:lpstr>Competitive Approach</vt:lpstr>
      <vt:lpstr>Competitive Approach</vt:lpstr>
      <vt:lpstr>Competitive Approach</vt:lpstr>
      <vt:lpstr>Collaborative Approach</vt:lpstr>
      <vt:lpstr>Collaborative Approach</vt:lpstr>
      <vt:lpstr>Joint Approach</vt:lpstr>
      <vt:lpstr>Context: Global</vt:lpstr>
      <vt:lpstr>Global Rules</vt:lpstr>
      <vt:lpstr>Global Rules</vt:lpstr>
      <vt:lpstr>Tactics Exercise</vt:lpstr>
      <vt:lpstr>Advantage Pre-negotiation</vt:lpstr>
      <vt:lpstr>Pre-negotiation</vt:lpstr>
      <vt:lpstr>Pre-negotiation</vt:lpstr>
      <vt:lpstr>Quick Review</vt:lpstr>
    </vt:vector>
  </TitlesOfParts>
  <Company>Franklin W. Olin College of Engineering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Negotiation 101</dc:title>
  <dc:creator>jkossuth</dc:creator>
  <cp:lastModifiedBy>JKossuth</cp:lastModifiedBy>
  <cp:revision>202</cp:revision>
  <dcterms:created xsi:type="dcterms:W3CDTF">2009-05-07T16:23:17Z</dcterms:created>
  <dcterms:modified xsi:type="dcterms:W3CDTF">2013-10-15T15:15:48Z</dcterms:modified>
</cp:coreProperties>
</file>