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8"/>
  </p:notesMasterIdLst>
  <p:sldIdLst>
    <p:sldId id="256" r:id="rId3"/>
    <p:sldId id="303" r:id="rId4"/>
    <p:sldId id="304" r:id="rId5"/>
    <p:sldId id="305" r:id="rId6"/>
    <p:sldId id="324" r:id="rId7"/>
    <p:sldId id="308" r:id="rId8"/>
    <p:sldId id="307" r:id="rId9"/>
    <p:sldId id="309" r:id="rId10"/>
    <p:sldId id="314" r:id="rId11"/>
    <p:sldId id="319" r:id="rId12"/>
    <p:sldId id="322" r:id="rId13"/>
    <p:sldId id="316" r:id="rId14"/>
    <p:sldId id="321" r:id="rId15"/>
    <p:sldId id="325" r:id="rId16"/>
    <p:sldId id="318" r:id="rId17"/>
  </p:sldIdLst>
  <p:sldSz cx="13004800" cy="9753600"/>
  <p:notesSz cx="6858000" cy="9144000"/>
  <p:defaultTextStyle>
    <a:defPPr>
      <a:defRPr lang="en-US"/>
    </a:defPPr>
    <a:lvl1pPr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1pPr>
    <a:lvl2pPr marL="4572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2pPr>
    <a:lvl3pPr marL="9144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3pPr>
    <a:lvl4pPr marL="13716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4pPr>
    <a:lvl5pPr marL="18288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5pPr>
    <a:lvl6pPr marL="2286000" algn="l" defTabSz="4572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6pPr>
    <a:lvl7pPr marL="2743200" algn="l" defTabSz="4572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7pPr>
    <a:lvl8pPr marL="3200400" algn="l" defTabSz="4572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8pPr>
    <a:lvl9pPr marL="3657600" algn="l" defTabSz="4572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73422" autoAdjust="0"/>
  </p:normalViewPr>
  <p:slideViewPr>
    <p:cSldViewPr>
      <p:cViewPr>
        <p:scale>
          <a:sx n="59" d="100"/>
          <a:sy n="59" d="100"/>
        </p:scale>
        <p:origin x="-2028" y="-72"/>
      </p:cViewPr>
      <p:guideLst>
        <p:guide orient="horz" pos="3072"/>
        <p:guide pos="409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96840C7-8A02-8048-A605-34F96BAF6FA2}" type="datetimeFigureOut">
              <a:rPr lang="en-US"/>
              <a:pPr>
                <a:defRPr/>
              </a:pPr>
              <a:t>10/17/2013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0474628-B550-4F41-A5BD-18EA6EF5975F}" type="slidenum">
              <a:rPr lang="en-US"/>
              <a:pPr>
                <a:defRPr/>
              </a:pPr>
              <a:t>‹#›</a:t>
            </a:fld>
            <a:endParaRPr lang="en-US"/>
          </a:p>
        </p:txBody>
      </p:sp>
    </p:spTree>
    <p:extLst>
      <p:ext uri="{BB962C8B-B14F-4D97-AF65-F5344CB8AC3E}">
        <p14:creationId xmlns:p14="http://schemas.microsoft.com/office/powerpoint/2010/main" val="2231832709"/>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6550" indent="-285750" eaLnBrk="1" hangingPunct="1">
              <a:defRPr/>
            </a:pPr>
            <a:r>
              <a:rPr lang="en-US" sz="1800" dirty="0" smtClean="0"/>
              <a:t>So,</a:t>
            </a:r>
            <a:r>
              <a:rPr lang="en-US" sz="1800" baseline="0" dirty="0" smtClean="0"/>
              <a:t> submitting a proposal for </a:t>
            </a:r>
            <a:r>
              <a:rPr lang="en-US" sz="1800" baseline="0" dirty="0" err="1" smtClean="0"/>
              <a:t>educause</a:t>
            </a:r>
            <a:r>
              <a:rPr lang="en-US" sz="1800" baseline="0" dirty="0" smtClean="0"/>
              <a:t> seems like a long time ago.</a:t>
            </a:r>
          </a:p>
          <a:p>
            <a:pPr marL="336550" indent="-285750" eaLnBrk="1" hangingPunct="1">
              <a:defRPr/>
            </a:pPr>
            <a:endParaRPr lang="en-US" sz="1800" baseline="0" dirty="0" smtClean="0"/>
          </a:p>
          <a:p>
            <a:pPr marL="336550" indent="-285750" eaLnBrk="1" hangingPunct="1">
              <a:defRPr/>
            </a:pPr>
            <a:r>
              <a:rPr lang="en-US" sz="1800" baseline="0" dirty="0" smtClean="0"/>
              <a:t>Back in January when we put our proposal together, all three of us had different roles.  </a:t>
            </a:r>
          </a:p>
          <a:p>
            <a:pPr marL="336550" indent="-285750" eaLnBrk="1" hangingPunct="1">
              <a:defRPr/>
            </a:pPr>
            <a:endParaRPr lang="en-US" sz="1800" baseline="0" dirty="0" smtClean="0"/>
          </a:p>
          <a:p>
            <a:r>
              <a:rPr lang="en-US" sz="1800" baseline="0" dirty="0" smtClean="0"/>
              <a:t>I was the Director for Governance, Strategy and </a:t>
            </a:r>
            <a:r>
              <a:rPr lang="en-US" sz="1800" baseline="0" dirty="0" err="1" smtClean="0"/>
              <a:t>eServices</a:t>
            </a:r>
            <a:r>
              <a:rPr lang="en-US" sz="1800" baseline="0" dirty="0" smtClean="0"/>
              <a:t>. Now I lead an enterprise system group. I have been at Yale for the past (almost) 8 years. Before Yale I worked in IT at Vassar College in a variety of different roles</a:t>
            </a:r>
          </a:p>
          <a:p>
            <a:endParaRPr lang="en-US" sz="1800" baseline="0" dirty="0" smtClean="0"/>
          </a:p>
          <a:p>
            <a:r>
              <a:rPr lang="en-US" sz="1800" baseline="0" dirty="0" smtClean="0"/>
              <a:t>But, back when we submitted our proposal in January, I was lucky enough to get to lead a team that contained these two remarkable colleagues:</a:t>
            </a:r>
          </a:p>
          <a:p>
            <a:endParaRPr lang="en-US" sz="1800" baseline="0" dirty="0" smtClean="0"/>
          </a:p>
          <a:p>
            <a:r>
              <a:rPr lang="en-US" sz="1800" baseline="0" dirty="0" smtClean="0"/>
              <a:t>Faith Brown </a:t>
            </a:r>
            <a:r>
              <a:rPr lang="en-US" sz="1200" kern="1200" dirty="0" smtClean="0">
                <a:solidFill>
                  <a:schemeClr val="tx1"/>
                </a:solidFill>
                <a:latin typeface="+mn-lt"/>
                <a:ea typeface="ＭＳ Ｐゴシック" charset="0"/>
                <a:cs typeface="ＭＳ Ｐゴシック" charset="0"/>
              </a:rPr>
              <a:t>leads the portfolio planning and management processes for Yale as well as the annual and ongoing strategic planning activities;</a:t>
            </a:r>
            <a:r>
              <a:rPr lang="en-US" sz="1200" kern="1200" baseline="0" dirty="0" smtClean="0">
                <a:solidFill>
                  <a:schemeClr val="tx1"/>
                </a:solidFill>
                <a:latin typeface="+mn-lt"/>
                <a:ea typeface="ＭＳ Ｐゴシック" charset="0"/>
                <a:cs typeface="ＭＳ Ｐゴシック" charset="0"/>
              </a:rPr>
              <a:t> large parts of this are deeply involved with our governance model we’ll describe today.  </a:t>
            </a:r>
            <a:r>
              <a:rPr lang="en-US" sz="1200" kern="1200" dirty="0" smtClean="0">
                <a:solidFill>
                  <a:schemeClr val="tx1"/>
                </a:solidFill>
                <a:latin typeface="+mn-lt"/>
                <a:ea typeface="ＭＳ Ｐゴシック" charset="0"/>
                <a:cs typeface="ＭＳ Ｐゴシック" charset="0"/>
              </a:rPr>
              <a:t>Faith has</a:t>
            </a:r>
            <a:r>
              <a:rPr lang="en-US" sz="1200" kern="1200" baseline="0" dirty="0" smtClean="0">
                <a:solidFill>
                  <a:schemeClr val="tx1"/>
                </a:solidFill>
                <a:latin typeface="+mn-lt"/>
                <a:ea typeface="ＭＳ Ｐゴシック" charset="0"/>
                <a:cs typeface="ＭＳ Ｐゴシック" charset="0"/>
              </a:rPr>
              <a:t> managed IT for</a:t>
            </a:r>
            <a:r>
              <a:rPr lang="en-US" sz="1200" kern="1200" dirty="0" smtClean="0">
                <a:solidFill>
                  <a:schemeClr val="tx1"/>
                </a:solidFill>
                <a:latin typeface="+mn-lt"/>
                <a:ea typeface="ＭＳ Ｐゴシック" charset="0"/>
                <a:cs typeface="ＭＳ Ｐゴシック" charset="0"/>
              </a:rPr>
              <a:t> 23 years at Yale. She holds an MS in Management with a focus on Information Systems, and a BA in Computer Science. She is also a Project Management Professional, and has completed Six Sigma Black Belt training.</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Susan is Associate Director of Strategic Communications in the Office of the CIO for Information Technology Services (ITS) at Yale University. At Yale, her work focuses on supporting ITS and the Office of the CIO in a variety of initiatives including cross-campus strategic and organizational communications, diversity and recruitment initiatives, and strategies for customer satisfaction</a:t>
            </a:r>
          </a:p>
          <a:p>
            <a:endParaRPr lang="en-US" sz="1200" kern="1200" dirty="0" smtClean="0">
              <a:solidFill>
                <a:schemeClr val="tx1"/>
              </a:solidFill>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Footnote.  We had originally intended to talk also</a:t>
            </a:r>
            <a:r>
              <a:rPr lang="en-US" sz="1200" kern="1200" baseline="0" dirty="0" smtClean="0">
                <a:solidFill>
                  <a:schemeClr val="tx1"/>
                </a:solidFill>
                <a:latin typeface="+mn-lt"/>
                <a:ea typeface="ＭＳ Ｐゴシック" charset="0"/>
                <a:cs typeface="ＭＳ Ｐゴシック" charset="0"/>
              </a:rPr>
              <a:t> about our SP process, but realized that was too much information for one session.  We’d be happy to answer any questions about that process offline.</a:t>
            </a:r>
            <a:endParaRPr lang="en-US" sz="1200" kern="1200" dirty="0" smtClean="0">
              <a:solidFill>
                <a:schemeClr val="tx1"/>
              </a:solidFill>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90474628-B550-4F41-A5BD-18EA6EF5975F}" type="slidenum">
              <a:rPr lang="en-US" smtClean="0"/>
              <a:pPr>
                <a:defRPr/>
              </a:pPr>
              <a:t>1</a:t>
            </a:fld>
            <a:endParaRPr lang="en-US"/>
          </a:p>
        </p:txBody>
      </p:sp>
    </p:spTree>
    <p:extLst>
      <p:ext uri="{BB962C8B-B14F-4D97-AF65-F5344CB8AC3E}">
        <p14:creationId xmlns:p14="http://schemas.microsoft.com/office/powerpoint/2010/main" val="1420964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50000"/>
              </a:lnSpc>
              <a:buFont typeface="Arial"/>
              <a:buChar char="•"/>
            </a:pPr>
            <a:r>
              <a:rPr lang="en-US" sz="1200" b="0" kern="1200" dirty="0" smtClean="0">
                <a:solidFill>
                  <a:schemeClr val="tx1"/>
                </a:solidFill>
                <a:latin typeface="+mn-lt"/>
                <a:ea typeface="ＭＳ Ｐゴシック" charset="0"/>
                <a:cs typeface="ＭＳ Ｐゴシック" charset="0"/>
              </a:rPr>
              <a:t>In all IT organizations in higher education, community engagement, collaboration and satisfaction are key to success. </a:t>
            </a:r>
          </a:p>
          <a:p>
            <a:pPr marL="171450" indent="-171450" algn="l">
              <a:lnSpc>
                <a:spcPct val="150000"/>
              </a:lnSpc>
              <a:buFont typeface="Arial"/>
              <a:buChar char="•"/>
            </a:pPr>
            <a:r>
              <a:rPr lang="en-US" sz="1200" b="0" kern="1200" dirty="0" smtClean="0">
                <a:solidFill>
                  <a:schemeClr val="tx1"/>
                </a:solidFill>
                <a:latin typeface="+mn-lt"/>
                <a:ea typeface="ＭＳ Ｐゴシック" charset="0"/>
                <a:cs typeface="ＭＳ Ｐゴシック" charset="0"/>
              </a:rPr>
              <a:t>Understanding the voice of the customer in higher education can be complex, as roles and responsibilities for technology components exist in multiple areas of the university.</a:t>
            </a:r>
          </a:p>
          <a:p>
            <a:pPr marL="171450" indent="-171450" algn="l">
              <a:lnSpc>
                <a:spcPct val="150000"/>
              </a:lnSpc>
              <a:buFont typeface="Arial"/>
              <a:buChar char="•"/>
            </a:pPr>
            <a:r>
              <a:rPr lang="en-US" sz="1200" b="0" kern="1200" dirty="0" smtClean="0">
                <a:solidFill>
                  <a:schemeClr val="tx1"/>
                </a:solidFill>
                <a:latin typeface="+mn-lt"/>
                <a:ea typeface="ＭＳ Ｐゴシック" charset="0"/>
                <a:cs typeface="ＭＳ Ｐゴシック" charset="0"/>
              </a:rPr>
              <a:t>Pulling together the right people for the right conversations is key to strategic planning and decision-making.</a:t>
            </a:r>
          </a:p>
          <a:p>
            <a:pPr marL="171450" indent="-171450" algn="l">
              <a:lnSpc>
                <a:spcPct val="150000"/>
              </a:lnSpc>
              <a:buFont typeface="Arial"/>
              <a:buChar char="•"/>
            </a:pPr>
            <a:r>
              <a:rPr lang="en-US" sz="1200" b="0" kern="1200" dirty="0" smtClean="0">
                <a:solidFill>
                  <a:schemeClr val="tx1"/>
                </a:solidFill>
                <a:latin typeface="+mn-lt"/>
                <a:ea typeface="ＭＳ Ｐゴシック" charset="0"/>
                <a:cs typeface="ＭＳ Ｐゴシック" charset="0"/>
              </a:rPr>
              <a:t>In the past two years at Yale University, we have worked with faculty, staff, students, university leaders, technology leaders, and operational managers to develop a governance structure that effectively executes decision-making around capital projects and operational initiatives.</a:t>
            </a:r>
            <a:endParaRPr lang="en-US" sz="1200" b="0" dirty="0" smtClean="0">
              <a:solidFill>
                <a:srgbClr val="0F4D92"/>
              </a:solidFill>
            </a:endParaRPr>
          </a:p>
          <a:p>
            <a:pPr marL="685800" indent="-685800" algn="l">
              <a:lnSpc>
                <a:spcPct val="150000"/>
              </a:lnSpc>
              <a:buFont typeface="Arial"/>
              <a:buChar char="•"/>
            </a:pPr>
            <a:r>
              <a:rPr lang="en-US" sz="1200" dirty="0" smtClean="0">
                <a:solidFill>
                  <a:srgbClr val="0F4D92"/>
                </a:solidFill>
              </a:rPr>
              <a:t>Leadership and commitment are essential</a:t>
            </a:r>
          </a:p>
          <a:p>
            <a:pPr marL="685800" indent="-685800" algn="l">
              <a:lnSpc>
                <a:spcPct val="150000"/>
              </a:lnSpc>
              <a:buFont typeface="Arial"/>
              <a:buChar char="•"/>
            </a:pPr>
            <a:r>
              <a:rPr lang="en-US" sz="1200" dirty="0" smtClean="0">
                <a:solidFill>
                  <a:srgbClr val="0F4D92"/>
                </a:solidFill>
              </a:rPr>
              <a:t>Governance should be right-sized</a:t>
            </a:r>
          </a:p>
          <a:p>
            <a:pPr marL="685800" indent="-685800" algn="l">
              <a:lnSpc>
                <a:spcPct val="150000"/>
              </a:lnSpc>
              <a:buFont typeface="Arial"/>
              <a:buChar char="•"/>
            </a:pPr>
            <a:r>
              <a:rPr lang="en-US" sz="1200" dirty="0" smtClean="0">
                <a:solidFill>
                  <a:srgbClr val="0F4D92"/>
                </a:solidFill>
              </a:rPr>
              <a:t>Bringing the right people together at the right time.</a:t>
            </a:r>
          </a:p>
          <a:p>
            <a:pPr marL="685800" indent="-685800" algn="l">
              <a:lnSpc>
                <a:spcPct val="150000"/>
              </a:lnSpc>
              <a:buFont typeface="Arial"/>
              <a:buChar char="•"/>
            </a:pPr>
            <a:r>
              <a:rPr lang="en-US" sz="1200" dirty="0" smtClean="0">
                <a:solidFill>
                  <a:srgbClr val="0F4D92"/>
                </a:solidFill>
              </a:rPr>
              <a:t>Align services to decision making</a:t>
            </a:r>
          </a:p>
        </p:txBody>
      </p:sp>
      <p:sp>
        <p:nvSpPr>
          <p:cNvPr id="4" name="Slide Number Placeholder 3"/>
          <p:cNvSpPr>
            <a:spLocks noGrp="1"/>
          </p:cNvSpPr>
          <p:nvPr>
            <p:ph type="sldNum" sz="quarter" idx="10"/>
          </p:nvPr>
        </p:nvSpPr>
        <p:spPr/>
        <p:txBody>
          <a:bodyPr/>
          <a:lstStyle/>
          <a:p>
            <a:pPr>
              <a:defRPr/>
            </a:pPr>
            <a:fld id="{90474628-B550-4F41-A5BD-18EA6EF5975F}" type="slidenum">
              <a:rPr lang="en-US" smtClean="0"/>
              <a:pPr>
                <a:defRPr/>
              </a:pPr>
              <a:t>10</a:t>
            </a:fld>
            <a:endParaRPr lang="en-US"/>
          </a:p>
        </p:txBody>
      </p:sp>
    </p:spTree>
    <p:extLst>
      <p:ext uri="{BB962C8B-B14F-4D97-AF65-F5344CB8AC3E}">
        <p14:creationId xmlns:p14="http://schemas.microsoft.com/office/powerpoint/2010/main" val="16804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It</a:t>
            </a:r>
            <a:r>
              <a:rPr lang="en-US" sz="1200" u="none" strike="noStrike" kern="1200" baseline="0" dirty="0" smtClean="0">
                <a:solidFill>
                  <a:schemeClr val="tx1"/>
                </a:solidFill>
                <a:effectLst/>
                <a:latin typeface="+mn-lt"/>
                <a:ea typeface="+mn-ea"/>
                <a:cs typeface="+mn-cs"/>
              </a:rPr>
              <a:t> takes a lot of people to support these activities. There are actually 70 different people on </a:t>
            </a:r>
            <a:r>
              <a:rPr lang="en-US" sz="1200" u="none" strike="noStrike" kern="1200" baseline="0" smtClean="0">
                <a:solidFill>
                  <a:schemeClr val="tx1"/>
                </a:solidFill>
                <a:effectLst/>
                <a:latin typeface="+mn-lt"/>
                <a:ea typeface="+mn-ea"/>
                <a:cs typeface="+mn-cs"/>
              </a:rPr>
              <a:t>this ship.</a:t>
            </a:r>
            <a:endParaRPr lang="en-US" sz="1200" u="none" strike="noStrike"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8EE2F8-3773-4EF4-8D2D-D3E689F2A2B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0449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685800" algn="l">
              <a:lnSpc>
                <a:spcPct val="150000"/>
              </a:lnSpc>
              <a:buFont typeface="Arial"/>
              <a:buChar char="•"/>
            </a:pPr>
            <a:r>
              <a:rPr lang="en-US" sz="1200" dirty="0" smtClean="0">
                <a:solidFill>
                  <a:srgbClr val="0F4D92"/>
                </a:solidFill>
              </a:rPr>
              <a:t>Leadership and commitment are essential</a:t>
            </a:r>
          </a:p>
          <a:p>
            <a:pPr marL="685800" indent="-685800" algn="l">
              <a:lnSpc>
                <a:spcPct val="150000"/>
              </a:lnSpc>
              <a:buFont typeface="Arial"/>
              <a:buChar char="•"/>
            </a:pPr>
            <a:r>
              <a:rPr lang="en-US" sz="1200" dirty="0" smtClean="0">
                <a:solidFill>
                  <a:srgbClr val="0F4D92"/>
                </a:solidFill>
              </a:rPr>
              <a:t>Governance should be right-sized</a:t>
            </a:r>
          </a:p>
          <a:p>
            <a:pPr marL="685800" indent="-685800" algn="l">
              <a:lnSpc>
                <a:spcPct val="150000"/>
              </a:lnSpc>
              <a:buFont typeface="Arial"/>
              <a:buChar char="•"/>
            </a:pPr>
            <a:r>
              <a:rPr lang="en-US" sz="1200" dirty="0" smtClean="0">
                <a:solidFill>
                  <a:srgbClr val="0F4D92"/>
                </a:solidFill>
              </a:rPr>
              <a:t>Bringing the right people together at the right time.</a:t>
            </a:r>
          </a:p>
          <a:p>
            <a:pPr marL="685800" indent="-685800" algn="l">
              <a:lnSpc>
                <a:spcPct val="150000"/>
              </a:lnSpc>
              <a:buFont typeface="Arial"/>
              <a:buChar char="•"/>
            </a:pPr>
            <a:r>
              <a:rPr lang="en-US" sz="1200" smtClean="0">
                <a:solidFill>
                  <a:srgbClr val="0F4D92"/>
                </a:solidFill>
              </a:rPr>
              <a:t>Align services to decision making</a:t>
            </a:r>
          </a:p>
        </p:txBody>
      </p:sp>
      <p:sp>
        <p:nvSpPr>
          <p:cNvPr id="4" name="Slide Number Placeholder 3"/>
          <p:cNvSpPr>
            <a:spLocks noGrp="1"/>
          </p:cNvSpPr>
          <p:nvPr>
            <p:ph type="sldNum" sz="quarter" idx="10"/>
          </p:nvPr>
        </p:nvSpPr>
        <p:spPr/>
        <p:txBody>
          <a:bodyPr/>
          <a:lstStyle/>
          <a:p>
            <a:pPr>
              <a:defRPr/>
            </a:pPr>
            <a:fld id="{90474628-B550-4F41-A5BD-18EA6EF5975F}" type="slidenum">
              <a:rPr lang="en-US" smtClean="0"/>
              <a:pPr>
                <a:defRPr/>
              </a:pPr>
              <a:t>13</a:t>
            </a:fld>
            <a:endParaRPr lang="en-US"/>
          </a:p>
        </p:txBody>
      </p:sp>
    </p:spTree>
    <p:extLst>
      <p:ext uri="{BB962C8B-B14F-4D97-AF65-F5344CB8AC3E}">
        <p14:creationId xmlns:p14="http://schemas.microsoft.com/office/powerpoint/2010/main" val="1680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7396-1EEA-0D4A-8CBE-9406D9DEDD39}" type="slidenum">
              <a:rPr lang="en-US" smtClean="0"/>
              <a:pPr/>
              <a:t>2</a:t>
            </a:fld>
            <a:endParaRPr lang="en-US"/>
          </a:p>
        </p:txBody>
      </p:sp>
    </p:spTree>
    <p:extLst>
      <p:ext uri="{BB962C8B-B14F-4D97-AF65-F5344CB8AC3E}">
        <p14:creationId xmlns:p14="http://schemas.microsoft.com/office/powerpoint/2010/main" val="195790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EB47396-1EEA-0D4A-8CBE-9406D9DEDD39}" type="slidenum">
              <a:rPr lang="en-US" smtClean="0"/>
              <a:pPr/>
              <a:t>3</a:t>
            </a:fld>
            <a:endParaRPr lang="en-US"/>
          </a:p>
        </p:txBody>
      </p:sp>
    </p:spTree>
    <p:extLst>
      <p:ext uri="{BB962C8B-B14F-4D97-AF65-F5344CB8AC3E}">
        <p14:creationId xmlns:p14="http://schemas.microsoft.com/office/powerpoint/2010/main" val="307137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So here is some basic demographic information about Yale, which is something I always</a:t>
            </a:r>
            <a:r>
              <a:rPr lang="en-US" sz="2800" baseline="0" dirty="0" smtClean="0"/>
              <a:t> find helpful when I go to talks  </a:t>
            </a:r>
          </a:p>
          <a:p>
            <a:endParaRPr lang="en-US" sz="2800" baseline="0" dirty="0" smtClean="0"/>
          </a:p>
          <a:p>
            <a:r>
              <a:rPr lang="en-US" sz="2800" baseline="0" dirty="0" smtClean="0"/>
              <a:t>Want to give you a sense of where we have been and how our governance program at Yale has grown.</a:t>
            </a:r>
          </a:p>
          <a:p>
            <a:endParaRPr lang="en-US" sz="2800" baseline="0" dirty="0" smtClean="0"/>
          </a:p>
          <a:p>
            <a:r>
              <a:rPr lang="en-US" sz="2800" baseline="0" dirty="0" smtClean="0"/>
              <a:t>In 2009, I took a newly created position to define governance and strategy for Yale IT.  </a:t>
            </a:r>
          </a:p>
          <a:p>
            <a:endParaRPr lang="en-US" sz="2800" baseline="0" dirty="0" smtClean="0"/>
          </a:p>
          <a:p>
            <a:r>
              <a:rPr lang="en-US" sz="2800" baseline="0" dirty="0" smtClean="0"/>
              <a:t>About 2 months later our former CIO announced his retirement and my boss, the deputy CIO, hit the road too</a:t>
            </a:r>
          </a:p>
          <a:p>
            <a:endParaRPr lang="en-US" sz="2800" baseline="0" dirty="0" smtClean="0"/>
          </a:p>
          <a:p>
            <a:r>
              <a:rPr lang="en-US" sz="2800" baseline="0" dirty="0" smtClean="0"/>
              <a:t>So began a 8 month research project for me where I created some foundational information and began to socialize governance for IT and beginning to prepare our IT staff for what we meant.</a:t>
            </a:r>
          </a:p>
          <a:p>
            <a:r>
              <a:rPr lang="en-US" sz="2800" baseline="0" dirty="0" smtClean="0"/>
              <a:t>What is governance anyway??</a:t>
            </a:r>
            <a:endParaRPr lang="en-US" sz="2800" dirty="0"/>
          </a:p>
        </p:txBody>
      </p:sp>
      <p:sp>
        <p:nvSpPr>
          <p:cNvPr id="4" name="Slide Number Placeholder 3"/>
          <p:cNvSpPr>
            <a:spLocks noGrp="1"/>
          </p:cNvSpPr>
          <p:nvPr>
            <p:ph type="sldNum" sz="quarter" idx="10"/>
          </p:nvPr>
        </p:nvSpPr>
        <p:spPr/>
        <p:txBody>
          <a:bodyPr/>
          <a:lstStyle/>
          <a:p>
            <a:pPr>
              <a:defRPr/>
            </a:pPr>
            <a:fld id="{90474628-B550-4F41-A5BD-18EA6EF5975F}" type="slidenum">
              <a:rPr lang="en-US" smtClean="0"/>
              <a:pPr>
                <a:defRPr/>
              </a:pPr>
              <a:t>4</a:t>
            </a:fld>
            <a:endParaRPr lang="en-US"/>
          </a:p>
        </p:txBody>
      </p:sp>
    </p:spTree>
    <p:extLst>
      <p:ext uri="{BB962C8B-B14F-4D97-AF65-F5344CB8AC3E}">
        <p14:creationId xmlns:p14="http://schemas.microsoft.com/office/powerpoint/2010/main" val="281769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a:t>
            </a:r>
            <a:r>
              <a:rPr lang="en-US" baseline="0" dirty="0" smtClean="0"/>
              <a:t> 2011, Len Peters came as our new CIO and I was delighted to learn that he had strong feelings about governance and a clear idea of how to get started.</a:t>
            </a:r>
          </a:p>
          <a:p>
            <a:endParaRPr lang="en-US" baseline="0" dirty="0" smtClean="0"/>
          </a:p>
          <a:p>
            <a:r>
              <a:rPr lang="en-US" baseline="0" dirty="0" smtClean="0"/>
              <a:t>Over the first year, we did a lot of organizational learning</a:t>
            </a:r>
          </a:p>
          <a:p>
            <a:endParaRPr lang="en-US" baseline="0" dirty="0" smtClean="0"/>
          </a:p>
          <a:p>
            <a:r>
              <a:rPr lang="en-US" baseline="0" dirty="0" smtClean="0"/>
              <a:t>We did VOC activities</a:t>
            </a:r>
          </a:p>
          <a:p>
            <a:r>
              <a:rPr lang="en-US" baseline="0" dirty="0" smtClean="0"/>
              <a:t>We did satisfaction surveys</a:t>
            </a:r>
          </a:p>
          <a:p>
            <a:r>
              <a:rPr lang="en-US" baseline="0" dirty="0" smtClean="0"/>
              <a:t>We had one major reorganization</a:t>
            </a:r>
          </a:p>
          <a:p>
            <a:r>
              <a:rPr lang="en-US" baseline="0" dirty="0" smtClean="0"/>
              <a:t>We rolled out ITIL and a new service management tool</a:t>
            </a:r>
          </a:p>
          <a:p>
            <a:r>
              <a:rPr lang="en-US" baseline="0" dirty="0" smtClean="0"/>
              <a:t>We rolled out new governance processes</a:t>
            </a:r>
          </a:p>
          <a:p>
            <a:endParaRPr lang="en-US" baseline="0" dirty="0" smtClean="0"/>
          </a:p>
          <a:p>
            <a:r>
              <a:rPr lang="en-US" baseline="0" dirty="0" smtClean="0"/>
              <a:t>In short, we tried to change the culture of our IT organization</a:t>
            </a:r>
            <a:endParaRPr lang="en-US" dirty="0"/>
          </a:p>
        </p:txBody>
      </p:sp>
      <p:sp>
        <p:nvSpPr>
          <p:cNvPr id="4" name="Slide Number Placeholder 3"/>
          <p:cNvSpPr>
            <a:spLocks noGrp="1"/>
          </p:cNvSpPr>
          <p:nvPr>
            <p:ph type="sldNum" sz="quarter" idx="10"/>
          </p:nvPr>
        </p:nvSpPr>
        <p:spPr/>
        <p:txBody>
          <a:bodyPr/>
          <a:lstStyle/>
          <a:p>
            <a:pPr>
              <a:defRPr/>
            </a:pPr>
            <a:fld id="{90474628-B550-4F41-A5BD-18EA6EF5975F}" type="slidenum">
              <a:rPr lang="en-US" smtClean="0"/>
              <a:pPr>
                <a:defRPr/>
              </a:pPr>
              <a:t>5</a:t>
            </a:fld>
            <a:endParaRPr lang="en-US"/>
          </a:p>
        </p:txBody>
      </p:sp>
    </p:spTree>
    <p:extLst>
      <p:ext uri="{BB962C8B-B14F-4D97-AF65-F5344CB8AC3E}">
        <p14:creationId xmlns:p14="http://schemas.microsoft.com/office/powerpoint/2010/main" val="419291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smtClean="0"/>
              <a:t>Feedback pointed to several pain</a:t>
            </a:r>
            <a:r>
              <a:rPr lang="en-US" sz="2700" baseline="0" dirty="0" smtClean="0"/>
              <a:t> points</a:t>
            </a:r>
          </a:p>
          <a:p>
            <a:endParaRPr lang="en-US" sz="2700" dirty="0" smtClean="0"/>
          </a:p>
          <a:p>
            <a:r>
              <a:rPr lang="en-US" sz="2700" dirty="0" smtClean="0"/>
              <a:t>Lack </a:t>
            </a:r>
            <a:r>
              <a:rPr lang="en-US" sz="2700" dirty="0"/>
              <a:t>of clarity</a:t>
            </a:r>
          </a:p>
          <a:p>
            <a:pPr lvl="1"/>
            <a:r>
              <a:rPr lang="en-US" dirty="0" smtClean="0"/>
              <a:t> We learned that there was a</a:t>
            </a:r>
            <a:r>
              <a:rPr lang="en-US" baseline="0" dirty="0" smtClean="0"/>
              <a:t> lot of confusion about </a:t>
            </a:r>
            <a:r>
              <a:rPr lang="en-US" dirty="0" smtClean="0"/>
              <a:t>what IT does – what services we provide and to whom</a:t>
            </a:r>
          </a:p>
          <a:p>
            <a:pPr lvl="1"/>
            <a:r>
              <a:rPr lang="en-US" dirty="0" smtClean="0"/>
              <a:t>Within the IT organization</a:t>
            </a:r>
            <a:r>
              <a:rPr lang="en-US" baseline="0" dirty="0" smtClean="0"/>
              <a:t> there were groups with overlapping </a:t>
            </a:r>
            <a:r>
              <a:rPr lang="en-US" dirty="0" smtClean="0"/>
              <a:t>missions of organizations, all of whom had responsibility  for technology directions, and at times these groups</a:t>
            </a:r>
            <a:r>
              <a:rPr lang="en-US" baseline="0" dirty="0" smtClean="0"/>
              <a:t> were setting off in directions that were </a:t>
            </a:r>
            <a:r>
              <a:rPr lang="en-US" dirty="0" smtClean="0"/>
              <a:t>sometimes</a:t>
            </a:r>
            <a:r>
              <a:rPr lang="en-US" baseline="0" dirty="0" smtClean="0"/>
              <a:t> not integrated or coordinated</a:t>
            </a:r>
            <a:endParaRPr lang="en-US" dirty="0" smtClean="0"/>
          </a:p>
          <a:p>
            <a:endParaRPr lang="en-US" sz="2700" dirty="0" smtClean="0"/>
          </a:p>
          <a:p>
            <a:r>
              <a:rPr lang="en-US" sz="2700" dirty="0" smtClean="0"/>
              <a:t>Missing </a:t>
            </a:r>
            <a:r>
              <a:rPr lang="en-US" sz="2700" dirty="0"/>
              <a:t>frameworks for communication</a:t>
            </a:r>
          </a:p>
          <a:p>
            <a:pPr lvl="1"/>
            <a:r>
              <a:rPr lang="en-US" dirty="0" smtClean="0"/>
              <a:t>We had no framework to enable collecting feedback and incorporating</a:t>
            </a:r>
            <a:r>
              <a:rPr lang="en-US" baseline="0" dirty="0" smtClean="0"/>
              <a:t> the feedback </a:t>
            </a:r>
            <a:r>
              <a:rPr lang="en-US" dirty="0" smtClean="0"/>
              <a:t>into our solutions We also had no framework for communicating decisions</a:t>
            </a:r>
          </a:p>
          <a:p>
            <a:endParaRPr lang="en-US" sz="2700" dirty="0" smtClean="0"/>
          </a:p>
          <a:p>
            <a:r>
              <a:rPr lang="en-US" sz="2700" dirty="0" smtClean="0"/>
              <a:t>Opaque </a:t>
            </a:r>
            <a:r>
              <a:rPr lang="en-US" sz="2700" dirty="0"/>
              <a:t>decision making</a:t>
            </a:r>
          </a:p>
          <a:p>
            <a:pPr lvl="1"/>
            <a:r>
              <a:rPr lang="en-US" dirty="0" smtClean="0"/>
              <a:t>IT decisions were guided by the voice of the VIP in the room</a:t>
            </a:r>
          </a:p>
          <a:p>
            <a:pPr lvl="1"/>
            <a:r>
              <a:rPr lang="en-US" dirty="0" smtClean="0"/>
              <a:t>No clarity around who is responsible for what decisions</a:t>
            </a:r>
          </a:p>
          <a:p>
            <a:pPr lvl="1"/>
            <a:r>
              <a:rPr lang="en-US" dirty="0" smtClean="0"/>
              <a:t>No transparency to prioritization process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92F9623-DBF4-BE49-8E31-BB967243AE7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3556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now i</a:t>
            </a:r>
            <a:r>
              <a:rPr lang="en-US" dirty="0" smtClean="0"/>
              <a:t>nstituting</a:t>
            </a:r>
            <a:r>
              <a:rPr lang="en-US" baseline="0" dirty="0" smtClean="0"/>
              <a:t> a framework that clarifies to the community who will be involved with making decisions about various services and how to collaborate in the process.</a:t>
            </a:r>
          </a:p>
          <a:p>
            <a:endParaRPr lang="en-US" baseline="0" dirty="0" smtClean="0"/>
          </a:p>
          <a:p>
            <a:r>
              <a:rPr lang="en-US" baseline="0" dirty="0" smtClean="0"/>
              <a:t>This framework allows us to continuously improve our decisions based on two way collaboration, broad communication and metrics – both on service delivery and community satisfaction.</a:t>
            </a:r>
          </a:p>
          <a:p>
            <a:endParaRPr lang="en-US" baseline="0" dirty="0" smtClean="0"/>
          </a:p>
          <a:p>
            <a:r>
              <a:rPr lang="en-US" baseline="0" dirty="0" smtClean="0"/>
              <a:t>We are also communicating the framework as well as publishing all the decisions that are being made.  </a:t>
            </a:r>
            <a:endParaRPr lang="en-US" dirty="0"/>
          </a:p>
        </p:txBody>
      </p:sp>
      <p:sp>
        <p:nvSpPr>
          <p:cNvPr id="4" name="Slide Number Placeholder 3"/>
          <p:cNvSpPr>
            <a:spLocks noGrp="1"/>
          </p:cNvSpPr>
          <p:nvPr>
            <p:ph type="sldNum" sz="quarter" idx="10"/>
          </p:nvPr>
        </p:nvSpPr>
        <p:spPr/>
        <p:txBody>
          <a:bodyPr/>
          <a:lstStyle/>
          <a:p>
            <a:pPr>
              <a:defRPr/>
            </a:pPr>
            <a:fld id="{90474628-B550-4F41-A5BD-18EA6EF5975F}" type="slidenum">
              <a:rPr lang="en-US" smtClean="0"/>
              <a:pPr>
                <a:defRPr/>
              </a:pPr>
              <a:t>7</a:t>
            </a:fld>
            <a:endParaRPr lang="en-US"/>
          </a:p>
        </p:txBody>
      </p:sp>
    </p:spTree>
    <p:extLst>
      <p:ext uri="{BB962C8B-B14F-4D97-AF65-F5344CB8AC3E}">
        <p14:creationId xmlns:p14="http://schemas.microsoft.com/office/powerpoint/2010/main" val="1870334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What other things have we</a:t>
            </a:r>
            <a:r>
              <a:rPr lang="en-US" baseline="0" dirty="0" smtClean="0"/>
              <a:t> been doing?</a:t>
            </a:r>
          </a:p>
          <a:p>
            <a:r>
              <a:rPr lang="en-US" baseline="0" dirty="0" smtClean="0"/>
              <a:t>Communication (Newsletters specific to faculty, staff, and students, social media, re-vamped Monday Morning News, and IT Professionals Intranet)</a:t>
            </a:r>
          </a:p>
          <a:p>
            <a:r>
              <a:rPr lang="en-US" baseline="0" dirty="0" smtClean="0"/>
              <a:t>Partner Forum</a:t>
            </a:r>
          </a:p>
          <a:p>
            <a:r>
              <a:rPr lang="en-US" baseline="0" dirty="0" smtClean="0"/>
              <a:t>Yale Technology Surveys</a:t>
            </a:r>
          </a:p>
          <a:p>
            <a:r>
              <a:rPr lang="en-US" baseline="0" dirty="0" smtClean="0"/>
              <a:t>Feedback on Strategic Planning Drafts</a:t>
            </a:r>
          </a:p>
        </p:txBody>
      </p:sp>
      <p:sp>
        <p:nvSpPr>
          <p:cNvPr id="4" name="Slide Number Placeholder 3"/>
          <p:cNvSpPr>
            <a:spLocks noGrp="1"/>
          </p:cNvSpPr>
          <p:nvPr>
            <p:ph type="sldNum" sz="quarter" idx="10"/>
          </p:nvPr>
        </p:nvSpPr>
        <p:spPr/>
        <p:txBody>
          <a:bodyPr/>
          <a:lstStyle/>
          <a:p>
            <a:fld id="{9EB47396-1EEA-0D4A-8CBE-9406D9DEDD39}" type="slidenum">
              <a:rPr lang="en-US" smtClean="0"/>
              <a:pPr/>
              <a:t>8</a:t>
            </a:fld>
            <a:endParaRPr lang="en-US"/>
          </a:p>
        </p:txBody>
      </p:sp>
    </p:spTree>
    <p:extLst>
      <p:ext uri="{BB962C8B-B14F-4D97-AF65-F5344CB8AC3E}">
        <p14:creationId xmlns:p14="http://schemas.microsoft.com/office/powerpoint/2010/main" val="2603965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(hit the positive result of getting people involved)- everyone understands how complex the decision</a:t>
            </a:r>
            <a:r>
              <a:rPr lang="en-US" baseline="0" dirty="0" smtClean="0"/>
              <a:t> making is – how many needs are out there – how your needs relate to the other needs – gets everyone on the same page - </a:t>
            </a:r>
            <a:endParaRPr lang="en-US" dirty="0" smtClean="0"/>
          </a:p>
          <a:p>
            <a:r>
              <a:rPr lang="en-US" dirty="0" smtClean="0"/>
              <a:t>We developed a structure</a:t>
            </a:r>
            <a:r>
              <a:rPr lang="en-US" baseline="0" dirty="0" smtClean="0"/>
              <a:t> that integrates strategy, portfolio operations, and service management.  The strategy groups – </a:t>
            </a:r>
            <a:r>
              <a:rPr lang="en-US" baseline="0" dirty="0" err="1" smtClean="0"/>
              <a:t>highlignted</a:t>
            </a:r>
            <a:r>
              <a:rPr lang="en-US" baseline="0" dirty="0" smtClean="0"/>
              <a:t> in blue define the overall strategy for IT services and projects and ensure that IT is aligned with overall University strategy and that we are working on the highest value activities.  The portfolio operations committees, highlighted in yellow, oversee the implementation of the set of projects selected by the strategic committees.  They insure that the projects are executed in a way that ensures that the community is adequately engaged, that funds are effectively being used to achieve the desired outcomes, that solutions are aligned with the university’s technology architecture and long term roadmap and that we are prepared to effectively provide ongoing service for the new or modified service that is being implemented. The Service Management committees ensure that the services we provide on an ongoing basis are secure, reliable, available, and cost effective.</a:t>
            </a:r>
          </a:p>
          <a:p>
            <a:endParaRPr lang="en-US" baseline="0" dirty="0" smtClean="0"/>
          </a:p>
          <a:p>
            <a:r>
              <a:rPr lang="en-US" baseline="0" dirty="0" smtClean="0"/>
              <a:t>I will describe at a high level the functions of the committees within our emerging governance model.</a:t>
            </a:r>
          </a:p>
          <a:p>
            <a:r>
              <a:rPr lang="en-US" baseline="0" dirty="0" smtClean="0"/>
              <a:t>Beginning with the strategic committees (in blue).  The University Officers and Deans ultimately approve the three year IT strategy as well as the annual portfolio of projects.  The recommendations are developed with the input of the other strategic committees.  We have two advisory boards that provide input to the CIO and his directs.  The IT Advisory Board will be comprised of IT leaders from industry who will have relevant expertise about IT trends and opportunities.  The ITS Advisory Committee is comprised of Faculty and Faculty Administrators and will advise on IT policy and decisions.  The Technology Initiatives Committee is comprised of high level leaders from the various campus communities, and are tasked with </a:t>
            </a:r>
            <a:r>
              <a:rPr lang="en-US" baseline="0" dirty="0" err="1" smtClean="0"/>
              <a:t>prioiritizing</a:t>
            </a:r>
            <a:r>
              <a:rPr lang="en-US" baseline="0" dirty="0" smtClean="0"/>
              <a:t> and selecting the portfolio of projects that will be funded in a particular year.  They review the proposals that are submitted by the special interest committees.  The special interest committees review that needs of their stakeholders and provide feedback on services and recommend projects that will meet their evolving needs.  They also develop strategic roadmaps to lay out the three year vision for IT strategy that will meet their needs.  </a:t>
            </a:r>
          </a:p>
          <a:p>
            <a:endParaRPr lang="en-US" baseline="0" dirty="0" smtClean="0"/>
          </a:p>
          <a:p>
            <a:r>
              <a:rPr lang="en-US" baseline="0" dirty="0" smtClean="0"/>
              <a:t>The execution of the project portfolio is managed by the portfolio operating committees.  The technology operating committee and the Ready-to-Serve operating committee oversees the portfolio budget and ensures that the projects are effectively delivering the projects within the allocated budgets.  The Technology Architecture Committee establishes the architectural standards for the University and ensures that the projects are executing in alignment with those standards.  </a:t>
            </a:r>
          </a:p>
          <a:p>
            <a:endParaRPr lang="en-US" baseline="0" dirty="0" smtClean="0"/>
          </a:p>
          <a:p>
            <a:r>
              <a:rPr lang="en-US" baseline="0" dirty="0" smtClean="0"/>
              <a:t>Within a particular community there may be multiple program committees to address the needs of specific </a:t>
            </a:r>
            <a:r>
              <a:rPr lang="en-US" baseline="0" dirty="0" err="1" smtClean="0"/>
              <a:t>consituent</a:t>
            </a:r>
            <a:r>
              <a:rPr lang="en-US" baseline="0" dirty="0" smtClean="0"/>
              <a:t> groups.  For example within the area of administrative technologies, we have separate programs for Facilities, Public Safety, Business Systems, Academic Administration.  These program groups are accountable for delivering the approved programs on budget.  </a:t>
            </a:r>
          </a:p>
          <a:p>
            <a:endParaRPr lang="en-US" baseline="0" dirty="0" smtClean="0"/>
          </a:p>
          <a:p>
            <a:r>
              <a:rPr lang="en-US" baseline="0" dirty="0" smtClean="0"/>
              <a:t>Service board helps us build and maintain our service catalog and is focused on the end to end life cycle of a service.</a:t>
            </a:r>
          </a:p>
          <a:p>
            <a:r>
              <a:rPr lang="en-US" baseline="0" dirty="0" smtClean="0"/>
              <a:t>Application teams – manage the services and applications</a:t>
            </a:r>
          </a:p>
          <a:p>
            <a:r>
              <a:rPr lang="en-US" baseline="0" dirty="0" smtClean="0"/>
              <a:t>CAB – ensures the </a:t>
            </a:r>
            <a:r>
              <a:rPr lang="en-US" baseline="0" dirty="0" err="1" smtClean="0"/>
              <a:t>integrety</a:t>
            </a:r>
            <a:r>
              <a:rPr lang="en-US" baseline="0" dirty="0" smtClean="0"/>
              <a:t> of the production environments by putting process around the introduction of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0474628-B550-4F41-A5BD-18EA6EF5975F}" type="slidenum">
              <a:rPr lang="en-US" smtClean="0"/>
              <a:pPr>
                <a:defRPr/>
              </a:pPr>
              <a:t>9</a:t>
            </a:fld>
            <a:endParaRPr lang="en-US"/>
          </a:p>
        </p:txBody>
      </p:sp>
    </p:spTree>
    <p:extLst>
      <p:ext uri="{BB962C8B-B14F-4D97-AF65-F5344CB8AC3E}">
        <p14:creationId xmlns:p14="http://schemas.microsoft.com/office/powerpoint/2010/main" val="2461875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330918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8134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044700"/>
            <a:ext cx="30734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044700"/>
            <a:ext cx="90678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97278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851247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260771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836555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238299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8837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112247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4409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38953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899729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50615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07488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308222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9" name="Rectangle 8"/>
          <p:cNvSpPr/>
          <p:nvPr userDrawn="1"/>
        </p:nvSpPr>
        <p:spPr bwMode="auto">
          <a:xfrm>
            <a:off x="0" y="0"/>
            <a:ext cx="13004800" cy="850972"/>
          </a:xfrm>
          <a:prstGeom prst="rect">
            <a:avLst/>
          </a:prstGeom>
          <a:solidFill>
            <a:srgbClr val="0F4D92"/>
          </a:solidFill>
          <a:ln>
            <a:noFill/>
          </a:ln>
          <a:effectLst/>
        </p:spPr>
        <p:style>
          <a:lnRef idx="1">
            <a:schemeClr val="accent1"/>
          </a:lnRef>
          <a:fillRef idx="3">
            <a:schemeClr val="accent1"/>
          </a:fillRef>
          <a:effectRef idx="2">
            <a:schemeClr val="accent1"/>
          </a:effectRef>
          <a:fontRef idx="minor">
            <a:schemeClr val="lt1"/>
          </a:fontRef>
        </p:style>
        <p:txBody>
          <a:bodyPr lIns="130046" tIns="65023" rIns="130046" bIns="65023" anchor="ctr"/>
          <a:lstStyle/>
          <a:p>
            <a:pPr algn="ctr">
              <a:defRPr/>
            </a:pPr>
            <a:endParaRPr lang="en-US"/>
          </a:p>
        </p:txBody>
      </p:sp>
      <p:sp>
        <p:nvSpPr>
          <p:cNvPr id="2" name="Title 1"/>
          <p:cNvSpPr>
            <a:spLocks noGrp="1"/>
          </p:cNvSpPr>
          <p:nvPr>
            <p:ph type="title" hasCustomPrompt="1"/>
          </p:nvPr>
        </p:nvSpPr>
        <p:spPr>
          <a:xfrm>
            <a:off x="1" y="19199"/>
            <a:ext cx="6096405" cy="831774"/>
          </a:xfrm>
        </p:spPr>
        <p:txBody>
          <a:bodyPr>
            <a:normAutofit/>
          </a:bodyPr>
          <a:lstStyle>
            <a:lvl1pPr algn="l">
              <a:defRPr sz="2300" b="0" i="1" cap="none" baseline="0">
                <a:solidFill>
                  <a:schemeClr val="bg1"/>
                </a:solidFill>
              </a:defRPr>
            </a:lvl1pPr>
          </a:lstStyle>
          <a:p>
            <a:r>
              <a:rPr lang="en-US" dirty="0" smtClean="0"/>
              <a:t>Master title goes here:</a:t>
            </a:r>
            <a:endParaRPr lang="en-US" dirty="0"/>
          </a:p>
        </p:txBody>
      </p:sp>
      <p:cxnSp>
        <p:nvCxnSpPr>
          <p:cNvPr id="12" name="Straight Connector 11"/>
          <p:cNvCxnSpPr/>
          <p:nvPr userDrawn="1"/>
        </p:nvCxnSpPr>
        <p:spPr bwMode="auto">
          <a:xfrm>
            <a:off x="0" y="850972"/>
            <a:ext cx="13004800" cy="0"/>
          </a:xfrm>
          <a:prstGeom prst="line">
            <a:avLst/>
          </a:prstGeom>
          <a:ln w="28575" cmpd="sng">
            <a:gradFill flip="none" rotWithShape="1">
              <a:gsLst>
                <a:gs pos="59000">
                  <a:srgbClr val="0F4D92"/>
                </a:gs>
                <a:gs pos="100000">
                  <a:prstClr val="white"/>
                </a:gs>
              </a:gsLst>
              <a:lin ang="0" scaled="1"/>
              <a:tileRect/>
            </a:gradFill>
          </a:ln>
          <a:effectLst>
            <a:outerShdw blurRad="40005" dist="19939" dir="15480000" algn="tl" rotWithShape="0">
              <a:schemeClr val="accent3">
                <a:alpha val="38000"/>
              </a:schemeClr>
            </a:outerShdw>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10437526" y="104201"/>
            <a:ext cx="2384213" cy="4508585"/>
          </a:xfrm>
          <a:prstGeom prst="rect">
            <a:avLst/>
          </a:prstGeom>
          <a:noFill/>
        </p:spPr>
        <p:txBody>
          <a:bodyPr lIns="130046" tIns="65023" rIns="130046" bIns="65023">
            <a:spAutoFit/>
          </a:bodyPr>
          <a:lstStyle/>
          <a:p>
            <a:pPr>
              <a:defRPr/>
            </a:pPr>
            <a:r>
              <a:rPr lang="en-US" sz="28400" dirty="0">
                <a:solidFill>
                  <a:srgbClr val="0F4D92">
                    <a:alpha val="10000"/>
                  </a:srgbClr>
                </a:solidFill>
                <a:latin typeface="YaleDesign-Roman"/>
                <a:cs typeface="YaleDesign-Roman"/>
              </a:rPr>
              <a:t>Y</a:t>
            </a:r>
          </a:p>
        </p:txBody>
      </p:sp>
      <p:sp>
        <p:nvSpPr>
          <p:cNvPr id="24" name="Text Placeholder 23"/>
          <p:cNvSpPr>
            <a:spLocks noGrp="1"/>
          </p:cNvSpPr>
          <p:nvPr>
            <p:ph type="body" sz="quarter" idx="14" hasCustomPrompt="1"/>
          </p:nvPr>
        </p:nvSpPr>
        <p:spPr>
          <a:xfrm>
            <a:off x="5662189" y="0"/>
            <a:ext cx="7382224" cy="850972"/>
          </a:xfrm>
        </p:spPr>
        <p:txBody>
          <a:bodyPr>
            <a:normAutofit/>
          </a:bodyPr>
          <a:lstStyle>
            <a:lvl2pPr>
              <a:defRPr sz="2300" spc="0" baseline="0">
                <a:solidFill>
                  <a:schemeClr val="bg1"/>
                </a:solidFill>
                <a:latin typeface="YaleAdmin-Roman"/>
              </a:defRPr>
            </a:lvl2pPr>
          </a:lstStyle>
          <a:p>
            <a:pPr lvl="1"/>
            <a:r>
              <a:rPr lang="en-US" dirty="0" smtClean="0"/>
              <a:t>Bread   |   Crumb   |   Goes   |    Here</a:t>
            </a:r>
            <a:endParaRPr lang="en-US" dirty="0"/>
          </a:p>
        </p:txBody>
      </p:sp>
      <p:sp>
        <p:nvSpPr>
          <p:cNvPr id="11" name="Slide Number Placeholder 7"/>
          <p:cNvSpPr>
            <a:spLocks noGrp="1"/>
          </p:cNvSpPr>
          <p:nvPr>
            <p:ph type="sldNum" sz="quarter" idx="4"/>
          </p:nvPr>
        </p:nvSpPr>
        <p:spPr>
          <a:xfrm>
            <a:off x="11939883" y="9234312"/>
            <a:ext cx="1064917" cy="519289"/>
          </a:xfrm>
          <a:prstGeom prst="rect">
            <a:avLst/>
          </a:prstGeom>
          <a:ln>
            <a:noFill/>
          </a:ln>
        </p:spPr>
        <p:txBody>
          <a:bodyPr vert="horz" lIns="130046" tIns="65023" rIns="130046" bIns="65023" rtlCol="0" anchor="ctr"/>
          <a:lstStyle>
            <a:lvl1pPr algn="r">
              <a:defRPr sz="1700">
                <a:solidFill>
                  <a:srgbClr val="0F4D92">
                    <a:alpha val="75000"/>
                  </a:srgbClr>
                </a:solidFill>
              </a:defRPr>
            </a:lvl1pPr>
          </a:lstStyle>
          <a:p>
            <a:fld id="{32A531C9-204A-7548-BD61-10FC0A2722BD}" type="slidenum">
              <a:rPr lang="en-US" smtClean="0"/>
              <a:pPr/>
              <a:t>‹#›</a:t>
            </a:fld>
            <a:endParaRPr lang="en-US" dirty="0"/>
          </a:p>
        </p:txBody>
      </p:sp>
    </p:spTree>
    <p:extLst>
      <p:ext uri="{BB962C8B-B14F-4D97-AF65-F5344CB8AC3E}">
        <p14:creationId xmlns:p14="http://schemas.microsoft.com/office/powerpoint/2010/main" val="402674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44158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318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62172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01114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1672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34955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Gill Sans Light" charset="0"/>
              </a:rPr>
              <a:t>Drag picture to placeholder or click icon to add</a:t>
            </a: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234336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55600" y="2044700"/>
            <a:ext cx="12293600" cy="323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endParaRPr lang="en-US">
              <a:sym typeface="Gill Sans Light" charset="0"/>
            </a:endParaRPr>
          </a:p>
        </p:txBody>
      </p:sp>
      <p:sp>
        <p:nvSpPr>
          <p:cNvPr id="1026" name="Rectangle 2"/>
          <p:cNvSpPr>
            <a:spLocks noGrp="1" noChangeArrowheads="1"/>
          </p:cNvSpPr>
          <p:nvPr>
            <p:ph type="body" idx="1"/>
          </p:nvPr>
        </p:nvSpPr>
        <p:spPr bwMode="auto">
          <a:xfrm>
            <a:off x="355600" y="5270500"/>
            <a:ext cx="122936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endParaRPr lang="en-US">
              <a:sym typeface="Gill Sans Light" charset="0"/>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xStyles>
    <p:titleStyle>
      <a:lvl1pPr algn="ctr" rtl="0" eaLnBrk="1" fontAlgn="base" hangingPunct="1">
        <a:spcBef>
          <a:spcPct val="0"/>
        </a:spcBef>
        <a:spcAft>
          <a:spcPct val="0"/>
        </a:spcAft>
        <a:defRPr sz="7200">
          <a:solidFill>
            <a:schemeClr val="tx1"/>
          </a:solidFill>
          <a:latin typeface="+mj-lt"/>
          <a:ea typeface="+mj-ea"/>
          <a:cs typeface="+mj-cs"/>
          <a:sym typeface="Gill Sans Light" charset="0"/>
        </a:defRPr>
      </a:lvl1pPr>
      <a:lvl2pPr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1" fontAlgn="base" hangingPunct="1">
        <a:spcBef>
          <a:spcPct val="0"/>
        </a:spcBef>
        <a:spcAft>
          <a:spcPct val="0"/>
        </a:spcAft>
        <a:defRPr sz="3800">
          <a:solidFill>
            <a:schemeClr val="tx1"/>
          </a:solidFill>
          <a:latin typeface="+mn-lt"/>
          <a:ea typeface="+mn-ea"/>
          <a:cs typeface="+mn-cs"/>
          <a:sym typeface="Gill Sans Light" charset="0"/>
        </a:defRPr>
      </a:lvl1pPr>
      <a:lvl2pPr marL="742950" indent="-285750" algn="ctr" rtl="0" eaLnBrk="1" fontAlgn="base" hangingPunct="1">
        <a:spcBef>
          <a:spcPct val="0"/>
        </a:spcBef>
        <a:spcAft>
          <a:spcPct val="0"/>
        </a:spcAft>
        <a:defRPr sz="3800">
          <a:solidFill>
            <a:schemeClr val="tx1"/>
          </a:solidFill>
          <a:latin typeface="+mn-lt"/>
          <a:ea typeface="+mn-ea"/>
          <a:cs typeface="+mn-cs"/>
          <a:sym typeface="Gill Sans Light" charset="0"/>
        </a:defRPr>
      </a:lvl2pPr>
      <a:lvl3pPr marL="1143000" indent="-228600" algn="ctr" rtl="0" eaLnBrk="1" fontAlgn="base" hangingPunct="1">
        <a:spcBef>
          <a:spcPct val="0"/>
        </a:spcBef>
        <a:spcAft>
          <a:spcPct val="0"/>
        </a:spcAft>
        <a:defRPr sz="3800">
          <a:solidFill>
            <a:schemeClr val="tx1"/>
          </a:solidFill>
          <a:latin typeface="+mn-lt"/>
          <a:ea typeface="+mn-ea"/>
          <a:cs typeface="+mn-cs"/>
          <a:sym typeface="Gill Sans Light" charset="0"/>
        </a:defRPr>
      </a:lvl3pPr>
      <a:lvl4pPr marL="1600200" indent="-228600" algn="ctr" rtl="0" eaLnBrk="1" fontAlgn="base" hangingPunct="1">
        <a:spcBef>
          <a:spcPct val="0"/>
        </a:spcBef>
        <a:spcAft>
          <a:spcPct val="0"/>
        </a:spcAft>
        <a:defRPr sz="3800">
          <a:solidFill>
            <a:schemeClr val="tx1"/>
          </a:solidFill>
          <a:latin typeface="+mn-lt"/>
          <a:ea typeface="+mn-ea"/>
          <a:cs typeface="+mn-cs"/>
          <a:sym typeface="Gill Sans Light" charset="0"/>
        </a:defRPr>
      </a:lvl4pPr>
      <a:lvl5pPr marL="2057400" indent="-228600" algn="ctr" rtl="0" eaLnBrk="1" fontAlgn="base" hangingPunct="1">
        <a:spcBef>
          <a:spcPct val="0"/>
        </a:spcBef>
        <a:spcAft>
          <a:spcPct val="0"/>
        </a:spcAft>
        <a:defRPr sz="3800">
          <a:solidFill>
            <a:schemeClr val="tx1"/>
          </a:solidFill>
          <a:latin typeface="+mn-lt"/>
          <a:ea typeface="+mn-ea"/>
          <a:cs typeface="+mn-cs"/>
          <a:sym typeface="Gill Sans Light" charset="0"/>
        </a:defRPr>
      </a:lvl5pPr>
      <a:lvl6pPr marL="457200" algn="ctr" rtl="0" eaLnBrk="1" fontAlgn="base" hangingPunct="1">
        <a:spcBef>
          <a:spcPct val="0"/>
        </a:spcBef>
        <a:spcAft>
          <a:spcPct val="0"/>
        </a:spcAft>
        <a:defRPr sz="3800">
          <a:solidFill>
            <a:schemeClr val="tx1"/>
          </a:solidFill>
          <a:latin typeface="+mn-lt"/>
          <a:ea typeface="+mn-ea"/>
          <a:cs typeface="+mn-cs"/>
          <a:sym typeface="Gill Sans Light" charset="0"/>
        </a:defRPr>
      </a:lvl6pPr>
      <a:lvl7pPr marL="914400" algn="ctr" rtl="0" eaLnBrk="1" fontAlgn="base" hangingPunct="1">
        <a:spcBef>
          <a:spcPct val="0"/>
        </a:spcBef>
        <a:spcAft>
          <a:spcPct val="0"/>
        </a:spcAft>
        <a:defRPr sz="3800">
          <a:solidFill>
            <a:schemeClr val="tx1"/>
          </a:solidFill>
          <a:latin typeface="+mn-lt"/>
          <a:ea typeface="+mn-ea"/>
          <a:cs typeface="+mn-cs"/>
          <a:sym typeface="Gill Sans Light" charset="0"/>
        </a:defRPr>
      </a:lvl7pPr>
      <a:lvl8pPr marL="1371600" algn="ctr" rtl="0" eaLnBrk="1" fontAlgn="base" hangingPunct="1">
        <a:spcBef>
          <a:spcPct val="0"/>
        </a:spcBef>
        <a:spcAft>
          <a:spcPct val="0"/>
        </a:spcAft>
        <a:defRPr sz="3800">
          <a:solidFill>
            <a:schemeClr val="tx1"/>
          </a:solidFill>
          <a:latin typeface="+mn-lt"/>
          <a:ea typeface="+mn-ea"/>
          <a:cs typeface="+mn-cs"/>
          <a:sym typeface="Gill Sans Light" charset="0"/>
        </a:defRPr>
      </a:lvl8pPr>
      <a:lvl9pPr marL="1828800" algn="ctr" rtl="0" eaLnBrk="1" fontAlgn="base" hangingPunct="1">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2050" name="Rectangle 2"/>
          <p:cNvSpPr>
            <a:spLocks noGrp="1" noChangeArrowheads="1"/>
          </p:cNvSpPr>
          <p:nvPr>
            <p:ph type="body" idx="1"/>
          </p:nvPr>
        </p:nvSpPr>
        <p:spPr bwMode="auto">
          <a:xfrm>
            <a:off x="355600" y="3187700"/>
            <a:ext cx="122936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865" r:id="rId12"/>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hyperlink" Target="http://its.yale.edu/about/strategic-planning" TargetMode="External"/><Relationship Id="rId2" Type="http://schemas.openxmlformats.org/officeDocument/2006/relationships/hyperlink" Target="http://its.yale.edu/about/collaboration-and-governance"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faith.brown@yale.edu" TargetMode="External"/><Relationship Id="rId2" Type="http://schemas.openxmlformats.org/officeDocument/2006/relationships/hyperlink" Target="mailto:jane.livingston@yale.edu" TargetMode="External"/><Relationship Id="rId1" Type="http://schemas.openxmlformats.org/officeDocument/2006/relationships/slideLayout" Target="../slideLayouts/slideLayout17.xml"/><Relationship Id="rId4" Type="http://schemas.openxmlformats.org/officeDocument/2006/relationships/hyperlink" Target="mailto:Faith.brown@yal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355600" y="1219200"/>
            <a:ext cx="12293600" cy="3238500"/>
          </a:xfrm>
        </p:spPr>
        <p:txBody>
          <a:bodyPr/>
          <a:lstStyle/>
          <a:p>
            <a:pPr>
              <a:defRPr/>
            </a:pPr>
            <a:r>
              <a:rPr lang="en-US" sz="6000" dirty="0"/>
              <a:t>Improving Transparency, Relationships, and IT Decision Making</a:t>
            </a:r>
            <a:endParaRPr lang="en-US" sz="6000" dirty="0" smtClean="0"/>
          </a:p>
        </p:txBody>
      </p:sp>
      <p:sp>
        <p:nvSpPr>
          <p:cNvPr id="19458" name="Rectangle 2"/>
          <p:cNvSpPr>
            <a:spLocks noGrp="1" noChangeArrowheads="1"/>
          </p:cNvSpPr>
          <p:nvPr>
            <p:ph type="body" idx="1"/>
          </p:nvPr>
        </p:nvSpPr>
        <p:spPr>
          <a:xfrm>
            <a:off x="355600" y="4572000"/>
            <a:ext cx="12293600" cy="1295400"/>
          </a:xfrm>
        </p:spPr>
        <p:txBody>
          <a:bodyPr/>
          <a:lstStyle/>
          <a:p>
            <a:endParaRPr lang="en-US" sz="3200" dirty="0" smtClean="0"/>
          </a:p>
          <a:p>
            <a:r>
              <a:rPr lang="en-US" sz="3200" dirty="0" smtClean="0"/>
              <a:t>Through </a:t>
            </a:r>
            <a:r>
              <a:rPr lang="en-US" sz="3200" dirty="0"/>
              <a:t>a Campus-Wide Governance and Strategic Planning Process</a:t>
            </a:r>
            <a:endParaRPr lang="en-US" sz="2400" dirty="0"/>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343900"/>
            <a:ext cx="8115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Subtitle 4"/>
          <p:cNvSpPr txBox="1">
            <a:spLocks/>
          </p:cNvSpPr>
          <p:nvPr/>
        </p:nvSpPr>
        <p:spPr>
          <a:xfrm>
            <a:off x="939800" y="5105400"/>
            <a:ext cx="11468964" cy="1127709"/>
          </a:xfrm>
          <a:prstGeom prst="rect">
            <a:avLst/>
          </a:prstGeom>
        </p:spPr>
        <p:txBody>
          <a:bodyPr vert="horz" lIns="130046" tIns="65023" rIns="130046" bIns="65023" rtlCol="0" anchor="ctr" anchorCtr="0">
            <a:normAutofit fontScale="92500" lnSpcReduction="10000"/>
          </a:bodyPr>
          <a:lstStyle>
            <a:lvl1pPr marL="0" indent="0" algn="ctr" defTabSz="457200" rtl="0" eaLnBrk="1" latinLnBrk="0" hangingPunct="1">
              <a:spcBef>
                <a:spcPct val="20000"/>
              </a:spcBef>
              <a:buFontTx/>
              <a:buNone/>
              <a:defRPr lang="en-US" sz="2500" b="0" i="1" kern="1200" spc="230">
                <a:solidFill>
                  <a:schemeClr val="bg1"/>
                </a:solidFill>
                <a:latin typeface="YaleAdmin-Roman"/>
                <a:ea typeface="+mn-ea"/>
                <a:cs typeface="+mn-cs"/>
              </a:defRPr>
            </a:lvl1pPr>
            <a:lvl2pPr marL="457200" indent="0" algn="ctr" defTabSz="457200" rtl="0" eaLnBrk="1" latinLnBrk="0" hangingPunct="1">
              <a:spcBef>
                <a:spcPct val="20000"/>
              </a:spcBef>
              <a:buFontTx/>
              <a:buNone/>
              <a:defRPr sz="2000" b="0" i="1" kern="1200" spc="150">
                <a:solidFill>
                  <a:schemeClr val="tx1">
                    <a:tint val="75000"/>
                  </a:schemeClr>
                </a:solidFill>
                <a:latin typeface="YaleAdmin"/>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smtClean="0">
              <a:solidFill>
                <a:schemeClr val="tx1"/>
              </a:solidFill>
              <a:latin typeface="+mn-lt"/>
            </a:endParaRPr>
          </a:p>
          <a:p>
            <a:r>
              <a:rPr lang="en-US" sz="3200" dirty="0" smtClean="0">
                <a:solidFill>
                  <a:schemeClr val="tx1"/>
                </a:solidFill>
                <a:latin typeface="+mn-lt"/>
              </a:rPr>
              <a:t>Jane </a:t>
            </a:r>
            <a:r>
              <a:rPr lang="en-US" sz="3200" dirty="0">
                <a:solidFill>
                  <a:schemeClr val="tx1"/>
                </a:solidFill>
                <a:latin typeface="+mn-lt"/>
              </a:rPr>
              <a:t>Livingston, Faith </a:t>
            </a:r>
            <a:r>
              <a:rPr lang="en-US" sz="3200" dirty="0" smtClean="0">
                <a:solidFill>
                  <a:schemeClr val="tx1"/>
                </a:solidFill>
                <a:latin typeface="+mn-lt"/>
              </a:rPr>
              <a:t>Brown, </a:t>
            </a:r>
            <a:r>
              <a:rPr lang="en-US" sz="3200" dirty="0">
                <a:solidFill>
                  <a:schemeClr val="tx1"/>
                </a:solidFill>
                <a:latin typeface="+mn-lt"/>
              </a:rPr>
              <a:t>and Susan West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900" y="2819400"/>
            <a:ext cx="11036740" cy="5619998"/>
          </a:xfrm>
          <a:prstGeom prst="rect">
            <a:avLst/>
          </a:prstGeom>
          <a:noFill/>
        </p:spPr>
        <p:txBody>
          <a:bodyPr wrap="square" lIns="130046" tIns="65023" rIns="130046" bIns="65023" rtlCol="0">
            <a:spAutoFit/>
          </a:bodyPr>
          <a:lstStyle/>
          <a:p>
            <a:pPr marL="685800" indent="-685800" algn="l">
              <a:lnSpc>
                <a:spcPct val="150000"/>
              </a:lnSpc>
              <a:buFont typeface="Arial"/>
              <a:buChar char="•"/>
            </a:pPr>
            <a:r>
              <a:rPr lang="en-US" sz="4000" dirty="0">
                <a:solidFill>
                  <a:srgbClr val="0F4D92"/>
                </a:solidFill>
              </a:rPr>
              <a:t>Leadership and commitment are essential</a:t>
            </a:r>
          </a:p>
          <a:p>
            <a:pPr marL="685800" indent="-685800" algn="l">
              <a:lnSpc>
                <a:spcPct val="150000"/>
              </a:lnSpc>
              <a:buFont typeface="Arial"/>
              <a:buChar char="•"/>
            </a:pPr>
            <a:r>
              <a:rPr lang="en-US" sz="4000" dirty="0">
                <a:solidFill>
                  <a:srgbClr val="0F4D92"/>
                </a:solidFill>
              </a:rPr>
              <a:t>Governance should be right-sized</a:t>
            </a:r>
          </a:p>
          <a:p>
            <a:pPr marL="685800" indent="-685800" algn="l">
              <a:lnSpc>
                <a:spcPct val="150000"/>
              </a:lnSpc>
              <a:buFont typeface="Arial"/>
              <a:buChar char="•"/>
            </a:pPr>
            <a:r>
              <a:rPr lang="en-US" sz="4000" dirty="0" smtClean="0">
                <a:solidFill>
                  <a:srgbClr val="0F4D92"/>
                </a:solidFill>
              </a:rPr>
              <a:t>Bring the right people together at the right time</a:t>
            </a:r>
          </a:p>
          <a:p>
            <a:pPr marL="685800" indent="-685800" algn="l">
              <a:lnSpc>
                <a:spcPct val="150000"/>
              </a:lnSpc>
              <a:buFont typeface="Arial"/>
              <a:buChar char="•"/>
            </a:pPr>
            <a:r>
              <a:rPr lang="en-US" sz="4000" dirty="0" smtClean="0">
                <a:solidFill>
                  <a:srgbClr val="0F4D92"/>
                </a:solidFill>
              </a:rPr>
              <a:t>Align decision making to services</a:t>
            </a:r>
          </a:p>
          <a:p>
            <a:pPr marL="685800" indent="-685800" algn="l">
              <a:lnSpc>
                <a:spcPct val="150000"/>
              </a:lnSpc>
              <a:buFont typeface="Arial"/>
              <a:buChar char="•"/>
            </a:pPr>
            <a:r>
              <a:rPr lang="en-US" sz="4000" dirty="0" smtClean="0">
                <a:solidFill>
                  <a:srgbClr val="0F4D92"/>
                </a:solidFill>
              </a:rPr>
              <a:t>Commit resources to support management of these activities</a:t>
            </a:r>
            <a:endParaRPr lang="en-US" sz="4000" dirty="0">
              <a:solidFill>
                <a:srgbClr val="0F4D92"/>
              </a:solidFill>
            </a:endParaRPr>
          </a:p>
        </p:txBody>
      </p:sp>
      <p:pic>
        <p:nvPicPr>
          <p:cNvPr id="4" name="Picture 2" descr="C:\Users\rn248\Documents\My Box Files\IStock Archive\keys-success-small.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78200" y="-990600"/>
            <a:ext cx="5957989" cy="446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12" r="5034"/>
          <a:stretch/>
        </p:blipFill>
        <p:spPr>
          <a:xfrm>
            <a:off x="2" y="-44843"/>
            <a:ext cx="13632617" cy="9798444"/>
          </a:xfrm>
          <a:prstGeom prst="rect">
            <a:avLst/>
          </a:prstGeom>
        </p:spPr>
      </p:pic>
    </p:spTree>
    <p:extLst>
      <p:ext uri="{BB962C8B-B14F-4D97-AF65-F5344CB8AC3E}">
        <p14:creationId xmlns:p14="http://schemas.microsoft.com/office/powerpoint/2010/main" val="86124730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422400"/>
          </a:xfrm>
        </p:spPr>
        <p:txBody>
          <a:bodyPr>
            <a:noAutofit/>
          </a:bodyPr>
          <a:lstStyle/>
          <a:p>
            <a:r>
              <a:rPr lang="en-US" sz="6600" i="0" dirty="0"/>
              <a:t>Break Out Session</a:t>
            </a:r>
          </a:p>
        </p:txBody>
      </p:sp>
      <p:sp>
        <p:nvSpPr>
          <p:cNvPr id="6" name="TextBox 5"/>
          <p:cNvSpPr txBox="1"/>
          <p:nvPr/>
        </p:nvSpPr>
        <p:spPr>
          <a:xfrm>
            <a:off x="956098" y="1426999"/>
            <a:ext cx="11036740" cy="7687230"/>
          </a:xfrm>
          <a:prstGeom prst="rect">
            <a:avLst/>
          </a:prstGeom>
          <a:noFill/>
        </p:spPr>
        <p:txBody>
          <a:bodyPr wrap="square" lIns="130046" tIns="65023" rIns="130046" bIns="65023" rtlCol="0">
            <a:spAutoFit/>
          </a:bodyPr>
          <a:lstStyle/>
          <a:p>
            <a:endParaRPr lang="en-US" sz="3600" dirty="0"/>
          </a:p>
          <a:p>
            <a:pPr>
              <a:lnSpc>
                <a:spcPct val="150000"/>
              </a:lnSpc>
            </a:pPr>
            <a:r>
              <a:rPr lang="en-US" sz="6600" dirty="0" smtClean="0">
                <a:solidFill>
                  <a:srgbClr val="0F4D92"/>
                </a:solidFill>
              </a:rPr>
              <a:t>Split up into right-sized groups</a:t>
            </a:r>
          </a:p>
          <a:p>
            <a:pPr marL="914400" indent="-914400" algn="l">
              <a:lnSpc>
                <a:spcPct val="150000"/>
              </a:lnSpc>
              <a:buFont typeface="+mj-lt"/>
              <a:buAutoNum type="arabicPeriod"/>
            </a:pPr>
            <a:r>
              <a:rPr lang="en-US" sz="4800" dirty="0" smtClean="0">
                <a:solidFill>
                  <a:srgbClr val="0F4D92"/>
                </a:solidFill>
              </a:rPr>
              <a:t>Research institutions</a:t>
            </a:r>
          </a:p>
          <a:p>
            <a:pPr marL="914400" indent="-914400" algn="l">
              <a:lnSpc>
                <a:spcPct val="150000"/>
              </a:lnSpc>
              <a:buFont typeface="+mj-lt"/>
              <a:buAutoNum type="arabicPeriod"/>
            </a:pPr>
            <a:r>
              <a:rPr lang="en-US" sz="4800" dirty="0" smtClean="0">
                <a:solidFill>
                  <a:srgbClr val="0F4D92"/>
                </a:solidFill>
              </a:rPr>
              <a:t>Master’s institutions</a:t>
            </a:r>
          </a:p>
          <a:p>
            <a:pPr marL="914400" indent="-914400" algn="l">
              <a:lnSpc>
                <a:spcPct val="150000"/>
              </a:lnSpc>
              <a:buFont typeface="+mj-lt"/>
              <a:buAutoNum type="arabicPeriod"/>
            </a:pPr>
            <a:r>
              <a:rPr lang="en-US" sz="4800" dirty="0" smtClean="0">
                <a:solidFill>
                  <a:srgbClr val="0F4D92"/>
                </a:solidFill>
              </a:rPr>
              <a:t>Liberal arts colleges</a:t>
            </a:r>
          </a:p>
          <a:p>
            <a:pPr marL="914400" indent="-914400" algn="l">
              <a:lnSpc>
                <a:spcPct val="150000"/>
              </a:lnSpc>
              <a:buFont typeface="+mj-lt"/>
              <a:buAutoNum type="arabicPeriod"/>
            </a:pPr>
            <a:r>
              <a:rPr lang="en-US" sz="4800" dirty="0" smtClean="0">
                <a:solidFill>
                  <a:srgbClr val="0F4D92"/>
                </a:solidFill>
              </a:rPr>
              <a:t>Community colleges</a:t>
            </a:r>
          </a:p>
          <a:p>
            <a:pPr marL="914400" indent="-914400" algn="l">
              <a:lnSpc>
                <a:spcPct val="150000"/>
              </a:lnSpc>
              <a:buFont typeface="+mj-lt"/>
              <a:buAutoNum type="arabicPeriod"/>
            </a:pPr>
            <a:r>
              <a:rPr lang="en-US" sz="4800" dirty="0" err="1" smtClean="0">
                <a:solidFill>
                  <a:srgbClr val="0F4D92"/>
                </a:solidFill>
              </a:rPr>
              <a:t>Etc</a:t>
            </a:r>
            <a:endParaRPr lang="en-US" sz="4800" dirty="0" smtClean="0">
              <a:solidFill>
                <a:srgbClr val="0F4D92"/>
              </a:solidFill>
            </a:endParaRPr>
          </a:p>
        </p:txBody>
      </p:sp>
    </p:spTree>
    <p:extLst>
      <p:ext uri="{BB962C8B-B14F-4D97-AF65-F5344CB8AC3E}">
        <p14:creationId xmlns:p14="http://schemas.microsoft.com/office/powerpoint/2010/main" val="9494377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524000"/>
            <a:ext cx="11836400" cy="7541037"/>
          </a:xfrm>
          <a:prstGeom prst="rect">
            <a:avLst/>
          </a:prstGeom>
          <a:noFill/>
        </p:spPr>
        <p:txBody>
          <a:bodyPr wrap="square" lIns="130046" tIns="65023" rIns="130046" bIns="65023" rtlCol="0">
            <a:spAutoFit/>
          </a:bodyPr>
          <a:lstStyle/>
          <a:p>
            <a:pPr marL="685800" indent="-685800" algn="l">
              <a:lnSpc>
                <a:spcPct val="150000"/>
              </a:lnSpc>
              <a:buFont typeface="Arial"/>
              <a:buChar char="•"/>
            </a:pPr>
            <a:r>
              <a:rPr lang="en-US" sz="5400" dirty="0" smtClean="0">
                <a:solidFill>
                  <a:srgbClr val="0F4D92"/>
                </a:solidFill>
              </a:rPr>
              <a:t>How would you engage leadership in your institution to ensure support?</a:t>
            </a:r>
          </a:p>
          <a:p>
            <a:pPr marL="685800" indent="-685800" algn="l">
              <a:lnSpc>
                <a:spcPct val="150000"/>
              </a:lnSpc>
              <a:buFont typeface="Arial"/>
              <a:buChar char="•"/>
            </a:pPr>
            <a:r>
              <a:rPr lang="en-US" sz="5400" dirty="0" smtClean="0">
                <a:solidFill>
                  <a:srgbClr val="0F4D92"/>
                </a:solidFill>
              </a:rPr>
              <a:t>What governance functions would be most helpful in your institution?</a:t>
            </a:r>
          </a:p>
          <a:p>
            <a:pPr marL="685800" indent="-685800" algn="l">
              <a:lnSpc>
                <a:spcPct val="150000"/>
              </a:lnSpc>
              <a:buFont typeface="Arial"/>
              <a:buChar char="•"/>
            </a:pPr>
            <a:r>
              <a:rPr lang="en-US" sz="5400" dirty="0" smtClean="0">
                <a:solidFill>
                  <a:srgbClr val="0F4D92"/>
                </a:solidFill>
              </a:rPr>
              <a:t>What barriers prevent you from governance?</a:t>
            </a:r>
          </a:p>
        </p:txBody>
      </p:sp>
      <p:sp>
        <p:nvSpPr>
          <p:cNvPr id="5" name="Title 1"/>
          <p:cNvSpPr>
            <a:spLocks noGrp="1"/>
          </p:cNvSpPr>
          <p:nvPr>
            <p:ph type="title"/>
          </p:nvPr>
        </p:nvSpPr>
        <p:spPr>
          <a:xfrm>
            <a:off x="355600" y="254000"/>
            <a:ext cx="12293600" cy="1422400"/>
          </a:xfrm>
        </p:spPr>
        <p:txBody>
          <a:bodyPr>
            <a:noAutofit/>
          </a:bodyPr>
          <a:lstStyle/>
          <a:p>
            <a:r>
              <a:rPr lang="en-US" sz="6600" i="0" dirty="0"/>
              <a:t>Break Out </a:t>
            </a:r>
            <a:r>
              <a:rPr lang="en-US" sz="6600" dirty="0" smtClean="0"/>
              <a:t>Questions</a:t>
            </a:r>
            <a:endParaRPr lang="en-US" sz="6600" i="0" dirty="0"/>
          </a:p>
        </p:txBody>
      </p:sp>
    </p:spTree>
    <p:extLst>
      <p:ext uri="{BB962C8B-B14F-4D97-AF65-F5344CB8AC3E}">
        <p14:creationId xmlns:p14="http://schemas.microsoft.com/office/powerpoint/2010/main" val="3634360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Links</a:t>
            </a:r>
            <a:endParaRPr lang="en-US" dirty="0"/>
          </a:p>
        </p:txBody>
      </p:sp>
      <p:sp>
        <p:nvSpPr>
          <p:cNvPr id="4" name="Content Placeholder 3"/>
          <p:cNvSpPr>
            <a:spLocks noGrp="1"/>
          </p:cNvSpPr>
          <p:nvPr>
            <p:ph idx="1"/>
          </p:nvPr>
        </p:nvSpPr>
        <p:spPr/>
        <p:txBody>
          <a:bodyPr/>
          <a:lstStyle/>
          <a:p>
            <a:r>
              <a:rPr lang="en-US" dirty="0" smtClean="0"/>
              <a:t>Link to Yale </a:t>
            </a:r>
            <a:r>
              <a:rPr lang="en-US" dirty="0"/>
              <a:t>University’s Governance page: </a:t>
            </a:r>
            <a:r>
              <a:rPr lang="en-US" dirty="0">
                <a:hlinkClick r:id="rId2"/>
              </a:rPr>
              <a:t>http://</a:t>
            </a:r>
            <a:r>
              <a:rPr lang="en-US" dirty="0" smtClean="0">
                <a:hlinkClick r:id="rId2"/>
              </a:rPr>
              <a:t>its.yale.edu/about/collaboration-and-governance</a:t>
            </a:r>
            <a:endParaRPr lang="en-US" dirty="0" smtClean="0"/>
          </a:p>
          <a:p>
            <a:r>
              <a:rPr lang="en-US" dirty="0" smtClean="0"/>
              <a:t>Link to Yale University’s IT Strategic </a:t>
            </a:r>
            <a:r>
              <a:rPr lang="en-US" dirty="0" err="1" smtClean="0"/>
              <a:t>Plannning</a:t>
            </a:r>
            <a:r>
              <a:rPr lang="en-US" dirty="0"/>
              <a:t> page: </a:t>
            </a:r>
            <a:r>
              <a:rPr lang="en-US" dirty="0">
                <a:hlinkClick r:id="rId3"/>
              </a:rPr>
              <a:t>http://</a:t>
            </a:r>
            <a:r>
              <a:rPr lang="en-US" dirty="0" smtClean="0">
                <a:hlinkClick r:id="rId3"/>
              </a:rPr>
              <a:t>its.yale.edu/about/strategic-planning</a:t>
            </a:r>
            <a:endParaRPr lang="en-US" dirty="0" smtClean="0"/>
          </a:p>
          <a:p>
            <a:endParaRPr lang="en-US" dirty="0"/>
          </a:p>
        </p:txBody>
      </p:sp>
    </p:spTree>
    <p:extLst>
      <p:ext uri="{BB962C8B-B14F-4D97-AF65-F5344CB8AC3E}">
        <p14:creationId xmlns:p14="http://schemas.microsoft.com/office/powerpoint/2010/main" val="27666212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3098800"/>
          </a:xfrm>
        </p:spPr>
        <p:txBody>
          <a:bodyPr/>
          <a:lstStyle/>
          <a:p>
            <a:r>
              <a:rPr lang="en-US" dirty="0">
                <a:solidFill>
                  <a:srgbClr val="0F4D92"/>
                </a:solidFill>
              </a:rPr>
              <a:t>Thank </a:t>
            </a:r>
            <a:r>
              <a:rPr lang="en-US" dirty="0" smtClean="0">
                <a:solidFill>
                  <a:srgbClr val="0F4D92"/>
                </a:solidFill>
              </a:rPr>
              <a:t>you</a:t>
            </a:r>
            <a:br>
              <a:rPr lang="en-US" dirty="0" smtClean="0">
                <a:solidFill>
                  <a:srgbClr val="0F4D92"/>
                </a:solidFill>
              </a:rPr>
            </a:br>
            <a:r>
              <a:rPr lang="en-US" dirty="0" smtClean="0">
                <a:solidFill>
                  <a:srgbClr val="0F4D92"/>
                </a:solidFill>
              </a:rPr>
              <a:t>Please fill out an evaluation</a:t>
            </a:r>
            <a:endParaRPr lang="en-US" sz="6000" dirty="0"/>
          </a:p>
        </p:txBody>
      </p:sp>
      <p:sp>
        <p:nvSpPr>
          <p:cNvPr id="7" name="Subtitle 4"/>
          <p:cNvSpPr txBox="1">
            <a:spLocks/>
          </p:cNvSpPr>
          <p:nvPr/>
        </p:nvSpPr>
        <p:spPr>
          <a:xfrm>
            <a:off x="1005671" y="4355003"/>
            <a:ext cx="11468964" cy="4154600"/>
          </a:xfrm>
          <a:prstGeom prst="rect">
            <a:avLst/>
          </a:prstGeom>
        </p:spPr>
        <p:txBody>
          <a:bodyPr vert="horz" lIns="130046" tIns="65023" rIns="130046" bIns="65023" rtlCol="0" anchor="ctr" anchorCtr="0">
            <a:noAutofit/>
          </a:bodyPr>
          <a:lstStyle>
            <a:lvl1pPr marL="0" indent="0" algn="ctr" defTabSz="457200" rtl="0" eaLnBrk="1" latinLnBrk="0" hangingPunct="1">
              <a:spcBef>
                <a:spcPct val="20000"/>
              </a:spcBef>
              <a:buFontTx/>
              <a:buNone/>
              <a:defRPr lang="en-US" sz="2500" b="0" i="1" kern="1200" spc="230">
                <a:solidFill>
                  <a:schemeClr val="bg1"/>
                </a:solidFill>
                <a:latin typeface="YaleAdmin-Roman"/>
                <a:ea typeface="+mn-ea"/>
                <a:cs typeface="+mn-cs"/>
              </a:defRPr>
            </a:lvl1pPr>
            <a:lvl2pPr marL="457200" indent="0" algn="ctr" defTabSz="457200" rtl="0" eaLnBrk="1" latinLnBrk="0" hangingPunct="1">
              <a:spcBef>
                <a:spcPct val="20000"/>
              </a:spcBef>
              <a:buFontTx/>
              <a:buNone/>
              <a:defRPr sz="2000" b="0" i="1" kern="1200" spc="150">
                <a:solidFill>
                  <a:schemeClr val="tx1">
                    <a:tint val="75000"/>
                  </a:schemeClr>
                </a:solidFill>
                <a:latin typeface="YaleAdmin"/>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800" i="0" dirty="0" smtClean="0">
                <a:solidFill>
                  <a:srgbClr val="0F4D92"/>
                </a:solidFill>
                <a:latin typeface="+mn-lt"/>
                <a:cs typeface="YaleDesign-Roman"/>
              </a:rPr>
              <a:t>Jane Livingston</a:t>
            </a:r>
            <a:endParaRPr lang="en-US" sz="2800" i="0" dirty="0">
              <a:solidFill>
                <a:srgbClr val="0F4D92"/>
              </a:solidFill>
              <a:latin typeface="+mn-lt"/>
              <a:cs typeface="YaleDesign-Roman"/>
            </a:endParaRPr>
          </a:p>
          <a:p>
            <a:pPr algn="l"/>
            <a:r>
              <a:rPr lang="en-US" sz="2800" i="0" dirty="0" smtClean="0">
                <a:solidFill>
                  <a:srgbClr val="0F4D92"/>
                </a:solidFill>
                <a:latin typeface="+mn-lt"/>
                <a:cs typeface="YaleDesign-Roman"/>
              </a:rPr>
              <a:t>Associate CIO, Campus Community Technologies</a:t>
            </a:r>
          </a:p>
          <a:p>
            <a:pPr algn="l"/>
            <a:r>
              <a:rPr lang="en-US" sz="2800" i="0" dirty="0">
                <a:solidFill>
                  <a:srgbClr val="0F4D92"/>
                </a:solidFill>
                <a:latin typeface="+mn-lt"/>
                <a:cs typeface="YaleDesign-Roman"/>
                <a:hlinkClick r:id="rId2"/>
              </a:rPr>
              <a:t>jane.livingston@yale.edu</a:t>
            </a:r>
            <a:endParaRPr lang="en-US" sz="2800" i="0" dirty="0">
              <a:solidFill>
                <a:srgbClr val="0F4D92"/>
              </a:solidFill>
              <a:latin typeface="+mn-lt"/>
              <a:cs typeface="YaleDesign-Roman"/>
            </a:endParaRPr>
          </a:p>
          <a:p>
            <a:pPr algn="l"/>
            <a:endParaRPr lang="en-US" sz="2800" i="0" dirty="0" smtClean="0">
              <a:solidFill>
                <a:srgbClr val="0F4D92"/>
              </a:solidFill>
              <a:latin typeface="+mn-lt"/>
              <a:cs typeface="YaleDesign-Roman"/>
            </a:endParaRPr>
          </a:p>
          <a:p>
            <a:pPr algn="l"/>
            <a:r>
              <a:rPr lang="en-US" sz="2800" i="0" dirty="0" smtClean="0">
                <a:solidFill>
                  <a:srgbClr val="0F4D92"/>
                </a:solidFill>
                <a:latin typeface="+mn-lt"/>
                <a:cs typeface="YaleDesign-Roman"/>
              </a:rPr>
              <a:t>Faith Brown</a:t>
            </a:r>
          </a:p>
          <a:p>
            <a:pPr algn="l"/>
            <a:r>
              <a:rPr lang="en-US" sz="2800" i="0" dirty="0" smtClean="0">
                <a:solidFill>
                  <a:srgbClr val="0F4D92"/>
                </a:solidFill>
                <a:latin typeface="+mn-lt"/>
                <a:cs typeface="YaleDesign-Roman"/>
              </a:rPr>
              <a:t>Director, Strategy &amp; Portfolio Management, Office of the CIO</a:t>
            </a:r>
          </a:p>
          <a:p>
            <a:pPr algn="l"/>
            <a:r>
              <a:rPr lang="en-US" sz="2800" i="0" dirty="0">
                <a:solidFill>
                  <a:srgbClr val="0F4D92"/>
                </a:solidFill>
                <a:latin typeface="+mn-lt"/>
                <a:cs typeface="YaleDesign-Roman"/>
                <a:hlinkClick r:id="rId3"/>
              </a:rPr>
              <a:t>faith.brown@yale.edu</a:t>
            </a:r>
            <a:endParaRPr lang="en-US" sz="2800" i="0" dirty="0">
              <a:solidFill>
                <a:srgbClr val="0F4D92"/>
              </a:solidFill>
              <a:latin typeface="+mn-lt"/>
              <a:cs typeface="YaleDesign-Roman"/>
            </a:endParaRPr>
          </a:p>
          <a:p>
            <a:pPr algn="l"/>
            <a:endParaRPr lang="en-US" sz="2800" i="0" dirty="0">
              <a:solidFill>
                <a:srgbClr val="0F4D92"/>
              </a:solidFill>
              <a:latin typeface="+mn-lt"/>
              <a:cs typeface="YaleDesign-Roman"/>
            </a:endParaRPr>
          </a:p>
          <a:p>
            <a:pPr algn="l"/>
            <a:r>
              <a:rPr lang="en-US" sz="2800" i="0" dirty="0" smtClean="0">
                <a:solidFill>
                  <a:srgbClr val="0F4D92"/>
                </a:solidFill>
                <a:latin typeface="+mn-lt"/>
                <a:cs typeface="YaleDesign-Roman"/>
              </a:rPr>
              <a:t>Susan West</a:t>
            </a:r>
            <a:endParaRPr lang="en-US" sz="2800" i="0" dirty="0">
              <a:solidFill>
                <a:srgbClr val="0F4D92"/>
              </a:solidFill>
              <a:latin typeface="+mn-lt"/>
              <a:cs typeface="YaleDesign-Roman"/>
            </a:endParaRPr>
          </a:p>
          <a:p>
            <a:pPr algn="l"/>
            <a:r>
              <a:rPr lang="en-US" sz="2800" i="0" dirty="0" smtClean="0">
                <a:solidFill>
                  <a:srgbClr val="0F4D92"/>
                </a:solidFill>
                <a:latin typeface="+mn-lt"/>
                <a:cs typeface="YaleDesign-Roman"/>
              </a:rPr>
              <a:t>Associate Director, Strategic Communications, Office of the CIO</a:t>
            </a:r>
            <a:endParaRPr lang="en-US" sz="2800" i="0" dirty="0">
              <a:solidFill>
                <a:srgbClr val="0F4D92"/>
              </a:solidFill>
              <a:latin typeface="+mn-lt"/>
              <a:cs typeface="YaleDesign-Roman"/>
            </a:endParaRPr>
          </a:p>
          <a:p>
            <a:pPr algn="l"/>
            <a:r>
              <a:rPr lang="en-US" sz="2800" i="0" dirty="0">
                <a:solidFill>
                  <a:srgbClr val="0F4D92"/>
                </a:solidFill>
                <a:latin typeface="+mn-lt"/>
                <a:cs typeface="YaleDesign-Roman"/>
                <a:hlinkClick r:id="rId4"/>
              </a:rPr>
              <a:t>susan.west@</a:t>
            </a:r>
            <a:r>
              <a:rPr lang="en-US" sz="2800" i="0" dirty="0" smtClean="0">
                <a:solidFill>
                  <a:srgbClr val="0F4D92"/>
                </a:solidFill>
                <a:latin typeface="+mn-lt"/>
                <a:cs typeface="YaleDesign-Roman"/>
                <a:hlinkClick r:id="rId4"/>
              </a:rPr>
              <a:t>yale.edu</a:t>
            </a:r>
            <a:endParaRPr lang="en-US" sz="2800" i="0" dirty="0">
              <a:solidFill>
                <a:srgbClr val="0F4D92"/>
              </a:solidFill>
              <a:latin typeface="+mn-lt"/>
              <a:cs typeface="YaleDesign-Roman"/>
            </a:endParaRPr>
          </a:p>
          <a:p>
            <a:pPr algn="l"/>
            <a:endParaRPr lang="en-US" sz="2800" i="0" dirty="0">
              <a:solidFill>
                <a:srgbClr val="0F4D92"/>
              </a:solidFill>
              <a:latin typeface="+mn-lt"/>
              <a:cs typeface="YaleDesign-Roman"/>
            </a:endParaRPr>
          </a:p>
        </p:txBody>
      </p:sp>
    </p:spTree>
    <p:extLst>
      <p:ext uri="{BB962C8B-B14F-4D97-AF65-F5344CB8AC3E}">
        <p14:creationId xmlns:p14="http://schemas.microsoft.com/office/powerpoint/2010/main" val="29079818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9"/>
            <a:ext cx="8442325" cy="1135062"/>
          </a:xfrm>
        </p:spPr>
        <p:txBody>
          <a:bodyPr>
            <a:noAutofit/>
          </a:bodyPr>
          <a:lstStyle/>
          <a:p>
            <a:r>
              <a:rPr lang="en-US" sz="5400" i="0" dirty="0"/>
              <a:t>Session Overview</a:t>
            </a:r>
          </a:p>
        </p:txBody>
      </p:sp>
      <p:sp>
        <p:nvSpPr>
          <p:cNvPr id="7" name="Text Placeholder 6"/>
          <p:cNvSpPr>
            <a:spLocks noGrp="1"/>
          </p:cNvSpPr>
          <p:nvPr>
            <p:ph type="body" sz="half" idx="2"/>
          </p:nvPr>
        </p:nvSpPr>
        <p:spPr>
          <a:xfrm>
            <a:off x="330200" y="1905000"/>
            <a:ext cx="7162800" cy="6670675"/>
          </a:xfrm>
        </p:spPr>
        <p:txBody>
          <a:bodyPr anchor="t"/>
          <a:lstStyle/>
          <a:p>
            <a:pPr marL="650230" lvl="0" indent="-650230" eaLnBrk="1" hangingPunct="1">
              <a:lnSpc>
                <a:spcPct val="250000"/>
              </a:lnSpc>
              <a:spcBef>
                <a:spcPct val="0"/>
              </a:spcBef>
              <a:buClrTx/>
              <a:buSzTx/>
              <a:buFont typeface="Arial"/>
              <a:buChar char="•"/>
            </a:pPr>
            <a:r>
              <a:rPr lang="en-US" sz="4000" kern="1200" dirty="0">
                <a:solidFill>
                  <a:srgbClr val="0F4D92"/>
                </a:solidFill>
                <a:latin typeface="Gill Sans Light" charset="0"/>
                <a:ea typeface="ヒラギノ角ゴ ProN W3" charset="0"/>
                <a:cs typeface="ヒラギノ角ゴ ProN W3" charset="0"/>
              </a:rPr>
              <a:t>Collect your questions</a:t>
            </a:r>
          </a:p>
          <a:p>
            <a:pPr marL="571500" lvl="0" indent="-571500" eaLnBrk="1" hangingPunct="1">
              <a:lnSpc>
                <a:spcPct val="150000"/>
              </a:lnSpc>
              <a:spcBef>
                <a:spcPct val="0"/>
              </a:spcBef>
              <a:buClrTx/>
              <a:buSzTx/>
              <a:buFont typeface="Arial"/>
              <a:buChar char="•"/>
            </a:pPr>
            <a:r>
              <a:rPr lang="en-US" sz="4000" kern="1200" dirty="0">
                <a:solidFill>
                  <a:srgbClr val="0F4D92"/>
                </a:solidFill>
                <a:latin typeface="Gill Sans Light" charset="0"/>
                <a:ea typeface="ヒラギノ角ゴ ProN W3" charset="0"/>
                <a:cs typeface="ヒラギノ角ゴ ProN W3" charset="0"/>
              </a:rPr>
              <a:t>Yale’s story</a:t>
            </a:r>
          </a:p>
          <a:p>
            <a:pPr marL="650230" lvl="0" indent="-650230" eaLnBrk="1" hangingPunct="1">
              <a:lnSpc>
                <a:spcPct val="150000"/>
              </a:lnSpc>
              <a:spcBef>
                <a:spcPct val="0"/>
              </a:spcBef>
              <a:buClrTx/>
              <a:buSzTx/>
              <a:buFont typeface="Arial"/>
              <a:buChar char="•"/>
            </a:pPr>
            <a:r>
              <a:rPr lang="en-US" sz="4000" kern="1200" dirty="0">
                <a:solidFill>
                  <a:srgbClr val="0F4D92"/>
                </a:solidFill>
                <a:latin typeface="Gill Sans Light" charset="0"/>
                <a:ea typeface="ヒラギノ角ゴ ProN W3" charset="0"/>
                <a:cs typeface="ヒラギノ角ゴ ProN W3" charset="0"/>
              </a:rPr>
              <a:t>Lessons learned</a:t>
            </a:r>
          </a:p>
          <a:p>
            <a:pPr marL="650230" lvl="0" indent="-650230" eaLnBrk="1" hangingPunct="1">
              <a:lnSpc>
                <a:spcPct val="150000"/>
              </a:lnSpc>
              <a:spcBef>
                <a:spcPct val="0"/>
              </a:spcBef>
              <a:buClrTx/>
              <a:buSzTx/>
              <a:buFont typeface="Arial"/>
              <a:buChar char="•"/>
            </a:pPr>
            <a:r>
              <a:rPr lang="en-US" sz="4000" kern="1200" dirty="0">
                <a:solidFill>
                  <a:srgbClr val="0F4D92"/>
                </a:solidFill>
                <a:latin typeface="Gill Sans Light" charset="0"/>
                <a:ea typeface="ヒラギノ角ゴ ProN W3" charset="0"/>
                <a:cs typeface="ヒラギノ角ゴ ProN W3" charset="0"/>
              </a:rPr>
              <a:t>Break Out Session </a:t>
            </a:r>
            <a:endParaRPr lang="en-US" sz="4000" dirty="0"/>
          </a:p>
          <a:p>
            <a:pPr marL="650230" lvl="0" indent="-650230" eaLnBrk="1" hangingPunct="1">
              <a:lnSpc>
                <a:spcPct val="150000"/>
              </a:lnSpc>
              <a:spcBef>
                <a:spcPct val="0"/>
              </a:spcBef>
              <a:buClrTx/>
              <a:buSzTx/>
              <a:buFont typeface="Arial"/>
              <a:buChar char="•"/>
            </a:pPr>
            <a:r>
              <a:rPr lang="en-US" sz="4000" kern="1200" dirty="0" smtClean="0">
                <a:solidFill>
                  <a:srgbClr val="0F4D92"/>
                </a:solidFill>
                <a:latin typeface="Gill Sans Light" charset="0"/>
                <a:ea typeface="ヒラギノ角ゴ ProN W3" charset="0"/>
                <a:cs typeface="ヒラギノ角ゴ ProN W3" charset="0"/>
              </a:rPr>
              <a:t>Wrap up</a:t>
            </a:r>
            <a:endParaRPr lang="en-US" sz="4000" kern="1200" dirty="0">
              <a:solidFill>
                <a:srgbClr val="0F4D92"/>
              </a:solidFill>
              <a:latin typeface="Gill Sans Light" charset="0"/>
              <a:ea typeface="ヒラギノ角ゴ ProN W3" charset="0"/>
              <a:cs typeface="ヒラギノ角ゴ ProN W3" charset="0"/>
            </a:endParaRPr>
          </a:p>
        </p:txBody>
      </p:sp>
      <p:pic>
        <p:nvPicPr>
          <p:cNvPr id="4" name="Picture 3" descr="who-wh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600" y="2362200"/>
            <a:ext cx="7320444" cy="8382000"/>
          </a:xfrm>
          <a:prstGeom prst="rect">
            <a:avLst/>
          </a:prstGeom>
        </p:spPr>
      </p:pic>
    </p:spTree>
    <p:extLst>
      <p:ext uri="{BB962C8B-B14F-4D97-AF65-F5344CB8AC3E}">
        <p14:creationId xmlns:p14="http://schemas.microsoft.com/office/powerpoint/2010/main" val="16622861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5600" y="2044700"/>
            <a:ext cx="12395200" cy="5270500"/>
          </a:xfrm>
        </p:spPr>
        <p:txBody>
          <a:bodyPr/>
          <a:lstStyle/>
          <a:p>
            <a:r>
              <a:rPr lang="en-US" sz="9600" dirty="0">
                <a:solidFill>
                  <a:srgbClr val="0F4D92"/>
                </a:solidFill>
              </a:rPr>
              <a:t>What questions do you hope to have answered today</a:t>
            </a:r>
            <a:r>
              <a:rPr lang="en-US" sz="9600" dirty="0" smtClean="0">
                <a:solidFill>
                  <a:srgbClr val="0F4D92"/>
                </a:solidFill>
              </a:rPr>
              <a:t>?</a:t>
            </a:r>
            <a:endParaRPr lang="en-US" dirty="0"/>
          </a:p>
        </p:txBody>
      </p:sp>
    </p:spTree>
    <p:extLst>
      <p:ext uri="{BB962C8B-B14F-4D97-AF65-F5344CB8AC3E}">
        <p14:creationId xmlns:p14="http://schemas.microsoft.com/office/powerpoint/2010/main" val="34556207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3"/>
          <a:srcRect l="-23111" r="-23111"/>
          <a:stretch/>
        </p:blipFill>
        <p:spPr>
          <a:xfrm>
            <a:off x="5253038" y="0"/>
            <a:ext cx="9326562" cy="1067900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825462686"/>
              </p:ext>
            </p:extLst>
          </p:nvPr>
        </p:nvGraphicFramePr>
        <p:xfrm>
          <a:off x="406400" y="1844039"/>
          <a:ext cx="5867400" cy="7779988"/>
        </p:xfrm>
        <a:graphic>
          <a:graphicData uri="http://schemas.openxmlformats.org/drawingml/2006/table">
            <a:tbl>
              <a:tblPr firstRow="1" bandRow="1">
                <a:tableStyleId>{2D5ABB26-0587-4C30-8999-92F81FD0307C}</a:tableStyleId>
              </a:tblPr>
              <a:tblGrid>
                <a:gridCol w="2933700"/>
                <a:gridCol w="2933700"/>
              </a:tblGrid>
              <a:tr h="1043973">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600" b="1" dirty="0" smtClean="0"/>
                        <a:t>Total Headcounts</a:t>
                      </a:r>
                    </a:p>
                  </a:txBody>
                  <a:tcPr anchor="ct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smtClean="0"/>
                    </a:p>
                  </a:txBody>
                  <a:tcPr/>
                </a:tc>
              </a:tr>
              <a:tr h="1043973">
                <a:tc>
                  <a:txBody>
                    <a:bodyPr/>
                    <a:lstStyle/>
                    <a:p>
                      <a:r>
                        <a:rPr lang="en-US" sz="2800" dirty="0" smtClean="0"/>
                        <a:t>Undergraduate &amp; Graduate Students</a:t>
                      </a:r>
                      <a:endParaRPr lang="en-US" sz="2800" dirty="0"/>
                    </a:p>
                  </a:txBody>
                  <a:tcPr anchor="ctr"/>
                </a:tc>
                <a:tc>
                  <a:txBody>
                    <a:bodyPr/>
                    <a:lstStyle/>
                    <a:p>
                      <a:pPr algn="r"/>
                      <a:r>
                        <a:rPr lang="en-US" sz="2800" dirty="0" smtClean="0"/>
                        <a:t>11,906</a:t>
                      </a:r>
                      <a:endParaRPr lang="en-US" sz="2800" dirty="0"/>
                    </a:p>
                  </a:txBody>
                  <a:tcPr anchor="ctr"/>
                </a:tc>
              </a:tr>
              <a:tr h="1043973">
                <a:tc>
                  <a:txBody>
                    <a:bodyPr/>
                    <a:lstStyle/>
                    <a:p>
                      <a:r>
                        <a:rPr lang="en-US" sz="2800" dirty="0" smtClean="0"/>
                        <a:t>Faculty</a:t>
                      </a:r>
                      <a:endParaRPr lang="en-US" sz="2800" dirty="0"/>
                    </a:p>
                  </a:txBody>
                  <a:tcPr anchor="ctr"/>
                </a:tc>
                <a:tc>
                  <a:txBody>
                    <a:bodyPr/>
                    <a:lstStyle/>
                    <a:p>
                      <a:pPr algn="r"/>
                      <a:r>
                        <a:rPr lang="en-US" sz="2800" dirty="0" smtClean="0"/>
                        <a:t>4,000</a:t>
                      </a:r>
                      <a:endParaRPr lang="en-US" sz="2800" dirty="0"/>
                    </a:p>
                  </a:txBody>
                  <a:tcPr anchor="ctr"/>
                </a:tc>
              </a:tr>
              <a:tr h="1043973">
                <a:tc>
                  <a:txBody>
                    <a:bodyPr/>
                    <a:lstStyle/>
                    <a:p>
                      <a:r>
                        <a:rPr lang="en-US" sz="2800" dirty="0" smtClean="0"/>
                        <a:t>Staff</a:t>
                      </a:r>
                      <a:endParaRPr lang="en-US" sz="2800" dirty="0"/>
                    </a:p>
                  </a:txBody>
                  <a:tcPr anchor="ctr"/>
                </a:tc>
                <a:tc>
                  <a:txBody>
                    <a:bodyPr/>
                    <a:lstStyle/>
                    <a:p>
                      <a:pPr algn="r"/>
                      <a:r>
                        <a:rPr lang="en-US" sz="2800" dirty="0" smtClean="0"/>
                        <a:t>9,000</a:t>
                      </a:r>
                      <a:endParaRPr lang="en-US" sz="2800" dirty="0"/>
                    </a:p>
                  </a:txBody>
                  <a:tcPr anchor="ctr"/>
                </a:tc>
              </a:tr>
              <a:tr h="1188523">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600" dirty="0" smtClean="0"/>
                        <a:t>IT</a:t>
                      </a:r>
                      <a:r>
                        <a:rPr lang="en-US" sz="3600" baseline="0" dirty="0" smtClean="0"/>
                        <a:t> Headcounts</a:t>
                      </a:r>
                      <a:endParaRPr lang="en-US" sz="3600" dirty="0" smtClean="0"/>
                    </a:p>
                  </a:txBody>
                  <a:tcPr anchor="ctr"/>
                </a:tc>
                <a:tc hMerge="1">
                  <a:txBody>
                    <a:bodyPr/>
                    <a:lstStyle/>
                    <a:p>
                      <a:endParaRPr lang="en-US" dirty="0"/>
                    </a:p>
                  </a:txBody>
                  <a:tcPr/>
                </a:tc>
              </a:tr>
              <a:tr h="1043973">
                <a:tc>
                  <a:txBody>
                    <a:bodyPr/>
                    <a:lstStyle/>
                    <a:p>
                      <a:r>
                        <a:rPr lang="en-US" sz="2800" dirty="0" smtClean="0"/>
                        <a:t>FTEs in central</a:t>
                      </a:r>
                      <a:r>
                        <a:rPr lang="en-US" sz="2800" baseline="0" dirty="0" smtClean="0"/>
                        <a:t> ITS</a:t>
                      </a:r>
                      <a:endParaRPr lang="en-US" sz="2800" dirty="0"/>
                    </a:p>
                  </a:txBody>
                  <a:tcPr anchor="ctr"/>
                </a:tc>
                <a:tc>
                  <a:txBody>
                    <a:bodyPr/>
                    <a:lstStyle/>
                    <a:p>
                      <a:pPr algn="r"/>
                      <a:r>
                        <a:rPr lang="en-US" sz="2800" dirty="0" smtClean="0"/>
                        <a:t>420</a:t>
                      </a:r>
                      <a:endParaRPr lang="en-US" sz="2800" dirty="0"/>
                    </a:p>
                  </a:txBody>
                  <a:tcPr anchor="ctr"/>
                </a:tc>
              </a:tr>
              <a:tr h="1043973">
                <a:tc>
                  <a:txBody>
                    <a:bodyPr/>
                    <a:lstStyle/>
                    <a:p>
                      <a:r>
                        <a:rPr lang="en-US" sz="2800" dirty="0" smtClean="0"/>
                        <a:t>FTEs in distributed IT</a:t>
                      </a:r>
                      <a:endParaRPr lang="en-US" sz="2800" dirty="0"/>
                    </a:p>
                  </a:txBody>
                  <a:tcPr anchor="ctr"/>
                </a:tc>
                <a:tc>
                  <a:txBody>
                    <a:bodyPr/>
                    <a:lstStyle/>
                    <a:p>
                      <a:pPr algn="r"/>
                      <a:r>
                        <a:rPr lang="en-US" sz="2800" dirty="0" smtClean="0"/>
                        <a:t>300+</a:t>
                      </a:r>
                      <a:endParaRPr lang="en-US" sz="2800" dirty="0"/>
                    </a:p>
                  </a:txBody>
                  <a:tcPr anchor="ctr"/>
                </a:tc>
              </a:tr>
            </a:tbl>
          </a:graphicData>
        </a:graphic>
      </p:graphicFrame>
      <p:pic>
        <p:nvPicPr>
          <p:cNvPr id="3" name="Picture 2" descr="yale_newlogo_yaleblue copy.jpg"/>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1613" y1="67901" x2="51613" y2="67901"/>
                        <a14:foregroundMark x1="66398" y1="62346" x2="66398" y2="62346"/>
                        <a14:foregroundMark x1="81452" y1="69753" x2="81452" y2="69753"/>
                      </a14:backgroundRemoval>
                    </a14:imgEffect>
                  </a14:imgLayer>
                </a14:imgProps>
              </a:ext>
              <a:ext uri="{28A0092B-C50C-407E-A947-70E740481C1C}">
                <a14:useLocalDpi xmlns:a14="http://schemas.microsoft.com/office/drawing/2010/main" val="0"/>
              </a:ext>
            </a:extLst>
          </a:blip>
          <a:stretch>
            <a:fillRect/>
          </a:stretch>
        </p:blipFill>
        <p:spPr>
          <a:xfrm>
            <a:off x="2082800" y="381000"/>
            <a:ext cx="2267712" cy="987552"/>
          </a:xfrm>
          <a:prstGeom prst="rect">
            <a:avLst/>
          </a:prstGeom>
        </p:spPr>
      </p:pic>
    </p:spTree>
    <p:extLst>
      <p:ext uri="{BB962C8B-B14F-4D97-AF65-F5344CB8AC3E}">
        <p14:creationId xmlns:p14="http://schemas.microsoft.com/office/powerpoint/2010/main" val="41479370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52" y="228600"/>
            <a:ext cx="12827000" cy="1363133"/>
          </a:xfrm>
          <a:no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eaLnBrk="0" hangingPunct="0"/>
            <a:r>
              <a:rPr lang="en-US" dirty="0"/>
              <a:t>Governance and Collaboration</a:t>
            </a:r>
          </a:p>
        </p:txBody>
      </p:sp>
      <p:sp>
        <p:nvSpPr>
          <p:cNvPr id="8" name="Content Placeholder 2"/>
          <p:cNvSpPr txBox="1">
            <a:spLocks/>
          </p:cNvSpPr>
          <p:nvPr/>
        </p:nvSpPr>
        <p:spPr bwMode="auto">
          <a:xfrm>
            <a:off x="558800" y="1828800"/>
            <a:ext cx="11658600"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lvl1pPr marL="342900" indent="-342900" algn="ctr" rtl="0" eaLnBrk="1" fontAlgn="base" hangingPunct="1">
              <a:spcBef>
                <a:spcPct val="0"/>
              </a:spcBef>
              <a:spcAft>
                <a:spcPct val="0"/>
              </a:spcAft>
              <a:defRPr sz="3800">
                <a:solidFill>
                  <a:schemeClr val="tx1"/>
                </a:solidFill>
                <a:latin typeface="+mn-lt"/>
                <a:ea typeface="+mn-ea"/>
                <a:cs typeface="+mn-cs"/>
                <a:sym typeface="Gill Sans Light" charset="0"/>
              </a:defRPr>
            </a:lvl1pPr>
            <a:lvl2pPr marL="742950" indent="-285750" algn="ctr" rtl="0" eaLnBrk="1" fontAlgn="base" hangingPunct="1">
              <a:spcBef>
                <a:spcPct val="0"/>
              </a:spcBef>
              <a:spcAft>
                <a:spcPct val="0"/>
              </a:spcAft>
              <a:defRPr sz="3800">
                <a:solidFill>
                  <a:schemeClr val="tx1"/>
                </a:solidFill>
                <a:latin typeface="+mn-lt"/>
                <a:ea typeface="+mn-ea"/>
                <a:cs typeface="+mn-cs"/>
                <a:sym typeface="Gill Sans Light" charset="0"/>
              </a:defRPr>
            </a:lvl2pPr>
            <a:lvl3pPr marL="1143000" indent="-228600" algn="ctr" rtl="0" eaLnBrk="1" fontAlgn="base" hangingPunct="1">
              <a:spcBef>
                <a:spcPct val="0"/>
              </a:spcBef>
              <a:spcAft>
                <a:spcPct val="0"/>
              </a:spcAft>
              <a:defRPr sz="3800">
                <a:solidFill>
                  <a:schemeClr val="tx1"/>
                </a:solidFill>
                <a:latin typeface="+mn-lt"/>
                <a:ea typeface="+mn-ea"/>
                <a:cs typeface="+mn-cs"/>
                <a:sym typeface="Gill Sans Light" charset="0"/>
              </a:defRPr>
            </a:lvl3pPr>
            <a:lvl4pPr marL="1600200" indent="-228600" algn="ctr" rtl="0" eaLnBrk="1" fontAlgn="base" hangingPunct="1">
              <a:spcBef>
                <a:spcPct val="0"/>
              </a:spcBef>
              <a:spcAft>
                <a:spcPct val="0"/>
              </a:spcAft>
              <a:defRPr sz="3800">
                <a:solidFill>
                  <a:schemeClr val="tx1"/>
                </a:solidFill>
                <a:latin typeface="+mn-lt"/>
                <a:ea typeface="+mn-ea"/>
                <a:cs typeface="+mn-cs"/>
                <a:sym typeface="Gill Sans Light" charset="0"/>
              </a:defRPr>
            </a:lvl4pPr>
            <a:lvl5pPr marL="2057400" indent="-228600" algn="ctr" rtl="0" eaLnBrk="1" fontAlgn="base" hangingPunct="1">
              <a:spcBef>
                <a:spcPct val="0"/>
              </a:spcBef>
              <a:spcAft>
                <a:spcPct val="0"/>
              </a:spcAft>
              <a:defRPr sz="3800">
                <a:solidFill>
                  <a:schemeClr val="tx1"/>
                </a:solidFill>
                <a:latin typeface="+mn-lt"/>
                <a:ea typeface="+mn-ea"/>
                <a:cs typeface="+mn-cs"/>
                <a:sym typeface="Gill Sans Light" charset="0"/>
              </a:defRPr>
            </a:lvl5pPr>
            <a:lvl6pPr marL="457200" algn="ctr" rtl="0" eaLnBrk="1" fontAlgn="base" hangingPunct="1">
              <a:spcBef>
                <a:spcPct val="0"/>
              </a:spcBef>
              <a:spcAft>
                <a:spcPct val="0"/>
              </a:spcAft>
              <a:defRPr sz="3800">
                <a:solidFill>
                  <a:schemeClr val="tx1"/>
                </a:solidFill>
                <a:latin typeface="+mn-lt"/>
                <a:ea typeface="+mn-ea"/>
                <a:cs typeface="+mn-cs"/>
                <a:sym typeface="Gill Sans Light" charset="0"/>
              </a:defRPr>
            </a:lvl6pPr>
            <a:lvl7pPr marL="914400" algn="ctr" rtl="0" eaLnBrk="1" fontAlgn="base" hangingPunct="1">
              <a:spcBef>
                <a:spcPct val="0"/>
              </a:spcBef>
              <a:spcAft>
                <a:spcPct val="0"/>
              </a:spcAft>
              <a:defRPr sz="3800">
                <a:solidFill>
                  <a:schemeClr val="tx1"/>
                </a:solidFill>
                <a:latin typeface="+mn-lt"/>
                <a:ea typeface="+mn-ea"/>
                <a:cs typeface="+mn-cs"/>
                <a:sym typeface="Gill Sans Light" charset="0"/>
              </a:defRPr>
            </a:lvl7pPr>
            <a:lvl8pPr marL="1371600" algn="ctr" rtl="0" eaLnBrk="1" fontAlgn="base" hangingPunct="1">
              <a:spcBef>
                <a:spcPct val="0"/>
              </a:spcBef>
              <a:spcAft>
                <a:spcPct val="0"/>
              </a:spcAft>
              <a:defRPr sz="3800">
                <a:solidFill>
                  <a:schemeClr val="tx1"/>
                </a:solidFill>
                <a:latin typeface="+mn-lt"/>
                <a:ea typeface="+mn-ea"/>
                <a:cs typeface="+mn-cs"/>
                <a:sym typeface="Gill Sans Light" charset="0"/>
              </a:defRPr>
            </a:lvl8pPr>
            <a:lvl9pPr marL="1828800" algn="ctr" rtl="0" eaLnBrk="1" fontAlgn="base" hangingPunct="1">
              <a:spcBef>
                <a:spcPct val="0"/>
              </a:spcBef>
              <a:spcAft>
                <a:spcPct val="0"/>
              </a:spcAft>
              <a:defRPr sz="3800">
                <a:solidFill>
                  <a:schemeClr val="tx1"/>
                </a:solidFill>
                <a:latin typeface="+mn-lt"/>
                <a:ea typeface="+mn-ea"/>
                <a:cs typeface="+mn-cs"/>
                <a:sym typeface="Gill Sans Light" charset="0"/>
              </a:defRPr>
            </a:lvl9pPr>
          </a:lstStyle>
          <a:p>
            <a:endParaRPr lang="en-US" dirty="0" smtClean="0"/>
          </a:p>
          <a:p>
            <a:r>
              <a:rPr lang="en-US" dirty="0" smtClean="0"/>
              <a:t>IT </a:t>
            </a:r>
            <a:r>
              <a:rPr lang="en-US" b="1" dirty="0" smtClean="0"/>
              <a:t>Governance</a:t>
            </a:r>
            <a:r>
              <a:rPr lang="en-US" dirty="0" smtClean="0"/>
              <a:t> specifies the </a:t>
            </a:r>
            <a:br>
              <a:rPr lang="en-US" dirty="0" smtClean="0"/>
            </a:br>
            <a:r>
              <a:rPr lang="en-US" b="1" dirty="0" smtClean="0"/>
              <a:t>decision rights and accountability</a:t>
            </a:r>
            <a:r>
              <a:rPr lang="en-US" dirty="0" smtClean="0"/>
              <a:t> </a:t>
            </a:r>
            <a:r>
              <a:rPr lang="en-US" b="1" dirty="0" smtClean="0"/>
              <a:t>framework</a:t>
            </a:r>
            <a:r>
              <a:rPr lang="en-US" dirty="0" smtClean="0"/>
              <a:t> </a:t>
            </a:r>
            <a:br>
              <a:rPr lang="en-US" dirty="0" smtClean="0"/>
            </a:br>
            <a:r>
              <a:rPr lang="en-US" dirty="0" smtClean="0"/>
              <a:t>to </a:t>
            </a:r>
            <a:r>
              <a:rPr lang="en-US" b="1" dirty="0" smtClean="0"/>
              <a:t>encourage desirable behavior</a:t>
            </a:r>
            <a:r>
              <a:rPr lang="en-US" dirty="0" smtClean="0"/>
              <a:t> in the use of IT </a:t>
            </a:r>
          </a:p>
          <a:p>
            <a:endParaRPr lang="en-US" sz="2000" dirty="0" smtClean="0"/>
          </a:p>
          <a:p>
            <a:r>
              <a:rPr lang="en-US" sz="2000" dirty="0" smtClean="0"/>
              <a:t>(</a:t>
            </a:r>
            <a:r>
              <a:rPr lang="en-US" sz="2000" dirty="0"/>
              <a:t>Weill, P., </a:t>
            </a:r>
            <a:r>
              <a:rPr lang="en-US" sz="2000" dirty="0" err="1"/>
              <a:t>Woodham</a:t>
            </a:r>
            <a:r>
              <a:rPr lang="en-US" sz="2000" dirty="0"/>
              <a:t>, R., 2002)</a:t>
            </a:r>
          </a:p>
          <a:p>
            <a:endParaRPr lang="en-US" dirty="0" smtClean="0"/>
          </a:p>
          <a:p>
            <a:r>
              <a:rPr lang="en-US" b="1" dirty="0" smtClean="0"/>
              <a:t>Collaboration</a:t>
            </a:r>
            <a:r>
              <a:rPr lang="en-US" dirty="0" smtClean="0"/>
              <a:t> is working together to achieve a goal. a deep, collective, determination to reach an identical objective</a:t>
            </a:r>
            <a:r>
              <a:rPr lang="en-US" baseline="30000" dirty="0" smtClean="0"/>
              <a:t> </a:t>
            </a:r>
            <a:br>
              <a:rPr lang="en-US" baseline="30000" dirty="0" smtClean="0"/>
            </a:br>
            <a:endParaRPr lang="en-US" sz="2000" baseline="30000" dirty="0" smtClean="0"/>
          </a:p>
          <a:p>
            <a:r>
              <a:rPr lang="en-US" sz="2000" dirty="0" smtClean="0">
                <a:solidFill>
                  <a:schemeClr val="bg1">
                    <a:lumMod val="50000"/>
                  </a:schemeClr>
                </a:solidFill>
              </a:rPr>
              <a:t>(Wikipedia May 29, 2012)</a:t>
            </a:r>
          </a:p>
          <a:p>
            <a:endParaRPr lang="en-US" sz="1600" dirty="0" smtClean="0">
              <a:solidFill>
                <a:schemeClr val="bg1">
                  <a:lumMod val="50000"/>
                </a:schemeClr>
              </a:solidFill>
            </a:endParaRPr>
          </a:p>
          <a:p>
            <a:endParaRPr lang="en-US" sz="1600" dirty="0">
              <a:solidFill>
                <a:schemeClr val="bg1">
                  <a:lumMod val="50000"/>
                </a:schemeClr>
              </a:solidFill>
            </a:endParaRPr>
          </a:p>
        </p:txBody>
      </p:sp>
    </p:spTree>
    <p:extLst>
      <p:ext uri="{BB962C8B-B14F-4D97-AF65-F5344CB8AC3E}">
        <p14:creationId xmlns:p14="http://schemas.microsoft.com/office/powerpoint/2010/main" val="10841451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574800"/>
          </a:xfrm>
        </p:spPr>
        <p:txBody>
          <a:bodyPr/>
          <a:lstStyle/>
          <a:p>
            <a:r>
              <a:rPr lang="en-US" dirty="0" smtClean="0"/>
              <a:t>Where we’ve been. . . </a:t>
            </a:r>
            <a:endParaRPr lang="en-US" dirty="0"/>
          </a:p>
        </p:txBody>
      </p:sp>
      <p:pic>
        <p:nvPicPr>
          <p:cNvPr id="6" name="Picture 5" descr="tangledwires.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484141" y="2420338"/>
            <a:ext cx="9104859" cy="5581227"/>
          </a:xfrm>
          <a:prstGeom prst="rect">
            <a:avLst/>
          </a:prstGeom>
        </p:spPr>
      </p:pic>
      <p:sp>
        <p:nvSpPr>
          <p:cNvPr id="12" name="Content Placeholder 2"/>
          <p:cNvSpPr txBox="1">
            <a:spLocks/>
          </p:cNvSpPr>
          <p:nvPr/>
        </p:nvSpPr>
        <p:spPr bwMode="auto">
          <a:xfrm>
            <a:off x="395112" y="2077156"/>
            <a:ext cx="4507088" cy="637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046" tIns="65023" rIns="130046" bIns="65023" numCol="1" anchor="ctr" anchorCtr="0" compatLnSpc="1">
            <a:prstTxWarp prst="textNoShape">
              <a:avLst/>
            </a:prstTxWarp>
            <a:noAutofit/>
          </a:bodyPr>
          <a:lstStyle>
            <a:lvl1pPr marL="342900" indent="-342900" algn="l" rtl="0" eaLnBrk="1" fontAlgn="base" hangingPunct="1">
              <a:spcBef>
                <a:spcPct val="20000"/>
              </a:spcBef>
              <a:spcAft>
                <a:spcPct val="0"/>
              </a:spcAft>
              <a:buClr>
                <a:srgbClr val="6E7BBD"/>
              </a:buClr>
              <a:buChar char="•"/>
              <a:defRPr sz="2400">
                <a:solidFill>
                  <a:schemeClr val="tx1"/>
                </a:solidFill>
                <a:latin typeface="+mj-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j-lt"/>
                <a:ea typeface="+mn-ea"/>
              </a:defRPr>
            </a:lvl2pPr>
            <a:lvl3pPr marL="1143000" indent="-228600" algn="l" rtl="0" eaLnBrk="1" fontAlgn="base" hangingPunct="1">
              <a:spcBef>
                <a:spcPct val="20000"/>
              </a:spcBef>
              <a:spcAft>
                <a:spcPct val="0"/>
              </a:spcAft>
              <a:buChar char="•"/>
              <a:defRPr sz="2000">
                <a:solidFill>
                  <a:schemeClr val="tx1"/>
                </a:solidFill>
                <a:latin typeface="+mj-lt"/>
                <a:ea typeface="+mn-ea"/>
              </a:defRPr>
            </a:lvl3pPr>
            <a:lvl4pPr marL="1600200" indent="-228600" algn="l" rtl="0" eaLnBrk="1" fontAlgn="base" hangingPunct="1">
              <a:spcBef>
                <a:spcPct val="20000"/>
              </a:spcBef>
              <a:spcAft>
                <a:spcPct val="0"/>
              </a:spcAft>
              <a:buChar char="–"/>
              <a:defRPr sz="2000">
                <a:solidFill>
                  <a:schemeClr val="tx1"/>
                </a:solidFill>
                <a:latin typeface="+mj-lt"/>
                <a:ea typeface="+mn-ea"/>
              </a:defRPr>
            </a:lvl4pPr>
            <a:lvl5pPr marL="2057400" indent="-228600" algn="l" rtl="0" eaLnBrk="1" fontAlgn="base" hangingPunct="1">
              <a:spcBef>
                <a:spcPct val="20000"/>
              </a:spcBef>
              <a:spcAft>
                <a:spcPct val="0"/>
              </a:spcAft>
              <a:buChar char="»"/>
              <a:defRPr sz="2000">
                <a:solidFill>
                  <a:schemeClr val="tx1"/>
                </a:solidFill>
                <a:latin typeface="+mj-lt"/>
                <a:ea typeface="+mn-ea"/>
              </a:defRPr>
            </a:lvl5pPr>
            <a:lvl6pPr marL="2514600" indent="-228600" algn="l" rtl="0" eaLnBrk="1" fontAlgn="base" hangingPunct="1">
              <a:spcBef>
                <a:spcPct val="20000"/>
              </a:spcBef>
              <a:spcAft>
                <a:spcPct val="0"/>
              </a:spcAft>
              <a:buChar char="»"/>
              <a:defRPr>
                <a:solidFill>
                  <a:srgbClr val="686868"/>
                </a:solidFill>
                <a:latin typeface="+mj-lt"/>
                <a:ea typeface="+mn-ea"/>
              </a:defRPr>
            </a:lvl6pPr>
            <a:lvl7pPr marL="2971800" indent="-228600" algn="l" rtl="0" eaLnBrk="1" fontAlgn="base" hangingPunct="1">
              <a:spcBef>
                <a:spcPct val="20000"/>
              </a:spcBef>
              <a:spcAft>
                <a:spcPct val="0"/>
              </a:spcAft>
              <a:buChar char="»"/>
              <a:defRPr>
                <a:solidFill>
                  <a:srgbClr val="686868"/>
                </a:solidFill>
                <a:latin typeface="+mj-lt"/>
                <a:ea typeface="+mn-ea"/>
              </a:defRPr>
            </a:lvl7pPr>
            <a:lvl8pPr marL="3429000" indent="-228600" algn="l" rtl="0" eaLnBrk="1" fontAlgn="base" hangingPunct="1">
              <a:spcBef>
                <a:spcPct val="20000"/>
              </a:spcBef>
              <a:spcAft>
                <a:spcPct val="0"/>
              </a:spcAft>
              <a:buChar char="»"/>
              <a:defRPr>
                <a:solidFill>
                  <a:srgbClr val="686868"/>
                </a:solidFill>
                <a:latin typeface="+mj-lt"/>
                <a:ea typeface="+mn-ea"/>
              </a:defRPr>
            </a:lvl8pPr>
            <a:lvl9pPr marL="3886200" indent="-228600" algn="l" rtl="0" eaLnBrk="1" fontAlgn="base" hangingPunct="1">
              <a:spcBef>
                <a:spcPct val="20000"/>
              </a:spcBef>
              <a:spcAft>
                <a:spcPct val="0"/>
              </a:spcAft>
              <a:buChar char="»"/>
              <a:defRPr>
                <a:solidFill>
                  <a:srgbClr val="686868"/>
                </a:solidFill>
                <a:latin typeface="+mj-lt"/>
                <a:ea typeface="+mn-ea"/>
              </a:defRPr>
            </a:lvl9pPr>
          </a:lstStyle>
          <a:p>
            <a:pPr marL="0" indent="0" defTabSz="1300460">
              <a:spcBef>
                <a:spcPts val="711"/>
              </a:spcBef>
              <a:buSzPct val="92000"/>
              <a:buNone/>
            </a:pPr>
            <a:r>
              <a:rPr lang="en-US" sz="5700" baseline="-25000" dirty="0">
                <a:solidFill>
                  <a:prstClr val="black"/>
                </a:solidFill>
              </a:rPr>
              <a:t>Lack of clarity</a:t>
            </a:r>
          </a:p>
          <a:p>
            <a:pPr marL="0" indent="0" defTabSz="1300460">
              <a:spcBef>
                <a:spcPts val="711"/>
              </a:spcBef>
              <a:buSzPct val="92000"/>
              <a:buNone/>
            </a:pPr>
            <a:endParaRPr lang="en-US" sz="5100" baseline="-25000" dirty="0">
              <a:solidFill>
                <a:prstClr val="black"/>
              </a:solidFill>
            </a:endParaRPr>
          </a:p>
          <a:p>
            <a:pPr marL="0" indent="0" defTabSz="1300460">
              <a:spcBef>
                <a:spcPts val="711"/>
              </a:spcBef>
              <a:buNone/>
            </a:pPr>
            <a:r>
              <a:rPr lang="en-US" sz="5700" baseline="-25000" dirty="0">
                <a:solidFill>
                  <a:prstClr val="black"/>
                </a:solidFill>
              </a:rPr>
              <a:t>Missing framework for communication</a:t>
            </a:r>
          </a:p>
          <a:p>
            <a:pPr marL="0" indent="0" defTabSz="1300460">
              <a:spcBef>
                <a:spcPts val="711"/>
              </a:spcBef>
              <a:buNone/>
            </a:pPr>
            <a:endParaRPr lang="en-US" sz="5100" baseline="-25000" dirty="0">
              <a:solidFill>
                <a:prstClr val="black"/>
              </a:solidFill>
            </a:endParaRPr>
          </a:p>
          <a:p>
            <a:pPr marL="0" indent="0" defTabSz="1300460">
              <a:spcBef>
                <a:spcPts val="711"/>
              </a:spcBef>
              <a:buNone/>
            </a:pPr>
            <a:r>
              <a:rPr lang="en-US" sz="5700" baseline="-25000" dirty="0">
                <a:solidFill>
                  <a:prstClr val="black"/>
                </a:solidFill>
              </a:rPr>
              <a:t>Opaque </a:t>
            </a:r>
            <a:r>
              <a:rPr lang="en-US" sz="5700" baseline="-25000" dirty="0" smtClean="0">
                <a:solidFill>
                  <a:prstClr val="black"/>
                </a:solidFill>
              </a:rPr>
              <a:t>decision</a:t>
            </a:r>
            <a:r>
              <a:rPr lang="en-US" sz="5700" dirty="0" smtClean="0">
                <a:solidFill>
                  <a:prstClr val="black"/>
                </a:solidFill>
              </a:rPr>
              <a:t> </a:t>
            </a:r>
            <a:r>
              <a:rPr lang="en-US" sz="5700" baseline="-25000" dirty="0" smtClean="0">
                <a:solidFill>
                  <a:prstClr val="black"/>
                </a:solidFill>
              </a:rPr>
              <a:t>making</a:t>
            </a:r>
            <a:endParaRPr lang="en-US" sz="5700" baseline="-25000" dirty="0">
              <a:solidFill>
                <a:prstClr val="black"/>
              </a:solidFill>
            </a:endParaRPr>
          </a:p>
        </p:txBody>
      </p:sp>
    </p:spTree>
    <p:extLst>
      <p:ext uri="{BB962C8B-B14F-4D97-AF65-F5344CB8AC3E}">
        <p14:creationId xmlns:p14="http://schemas.microsoft.com/office/powerpoint/2010/main" val="1988061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270000"/>
          </a:xfrm>
        </p:spPr>
        <p:txBody>
          <a:bodyPr>
            <a:normAutofit/>
          </a:bodyPr>
          <a:lstStyle/>
          <a:p>
            <a:r>
              <a:rPr lang="en-US" dirty="0" smtClean="0"/>
              <a:t>The Vision for IT Decision Making</a:t>
            </a:r>
            <a:endParaRPr lang="en-US" dirty="0"/>
          </a:p>
        </p:txBody>
      </p:sp>
      <p:sp>
        <p:nvSpPr>
          <p:cNvPr id="3" name="Content Placeholder 2"/>
          <p:cNvSpPr>
            <a:spLocks noGrp="1"/>
          </p:cNvSpPr>
          <p:nvPr>
            <p:ph idx="1"/>
          </p:nvPr>
        </p:nvSpPr>
        <p:spPr>
          <a:xfrm>
            <a:off x="482600" y="2438400"/>
            <a:ext cx="4165600" cy="6667500"/>
          </a:xfrm>
        </p:spPr>
        <p:txBody>
          <a:bodyPr>
            <a:normAutofit fontScale="92500" lnSpcReduction="20000"/>
          </a:bodyPr>
          <a:lstStyle/>
          <a:p>
            <a:pPr marL="0" indent="0">
              <a:buNone/>
            </a:pPr>
            <a:r>
              <a:rPr lang="en-US" dirty="0" smtClean="0"/>
              <a:t>Institute a clear framework that enables IT collaboration across Yale</a:t>
            </a:r>
          </a:p>
          <a:p>
            <a:pPr marL="0" indent="0">
              <a:buNone/>
            </a:pPr>
            <a:r>
              <a:rPr lang="en-US" dirty="0" smtClean="0"/>
              <a:t>Continuously improve IT decision-making through client feedback and metrics </a:t>
            </a:r>
          </a:p>
          <a:p>
            <a:pPr marL="0" indent="0">
              <a:buNone/>
            </a:pPr>
            <a:r>
              <a:rPr lang="en-US" dirty="0" smtClean="0"/>
              <a:t>Make decisions in a transparent fashion and communicate them effectively</a:t>
            </a:r>
          </a:p>
        </p:txBody>
      </p:sp>
      <p:pic>
        <p:nvPicPr>
          <p:cNvPr id="7" name="Picture 6" descr="FutureArrowRoadSig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2895600"/>
            <a:ext cx="8051590" cy="5381978"/>
          </a:xfrm>
          <a:prstGeom prst="rect">
            <a:avLst/>
          </a:prstGeom>
        </p:spPr>
      </p:pic>
    </p:spTree>
    <p:extLst>
      <p:ext uri="{BB962C8B-B14F-4D97-AF65-F5344CB8AC3E}">
        <p14:creationId xmlns:p14="http://schemas.microsoft.com/office/powerpoint/2010/main" val="4073960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oadVi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13258800" cy="9753600"/>
          </a:xfrm>
          <a:prstGeom prst="rect">
            <a:avLst/>
          </a:prstGeom>
        </p:spPr>
      </p:pic>
      <p:sp>
        <p:nvSpPr>
          <p:cNvPr id="2" name="Title 1"/>
          <p:cNvSpPr>
            <a:spLocks noGrp="1"/>
          </p:cNvSpPr>
          <p:nvPr>
            <p:ph type="title"/>
          </p:nvPr>
        </p:nvSpPr>
        <p:spPr>
          <a:xfrm>
            <a:off x="355600" y="254000"/>
            <a:ext cx="12293600" cy="1651000"/>
          </a:xfrm>
        </p:spPr>
        <p:txBody>
          <a:bodyPr/>
          <a:lstStyle/>
          <a:p>
            <a:r>
              <a:rPr lang="en-US" dirty="0" smtClean="0"/>
              <a:t>Where are we headed?</a:t>
            </a:r>
            <a:endParaRPr lang="en-US" sz="3600" dirty="0"/>
          </a:p>
        </p:txBody>
      </p:sp>
      <p:sp>
        <p:nvSpPr>
          <p:cNvPr id="3" name="Content Placeholder 2"/>
          <p:cNvSpPr>
            <a:spLocks noGrp="1"/>
          </p:cNvSpPr>
          <p:nvPr>
            <p:ph idx="1"/>
          </p:nvPr>
        </p:nvSpPr>
        <p:spPr>
          <a:xfrm>
            <a:off x="1168400" y="3429000"/>
            <a:ext cx="10820400" cy="5867400"/>
          </a:xfrm>
        </p:spPr>
        <p:txBody>
          <a:bodyPr anchor="ctr">
            <a:normAutofit/>
          </a:bodyPr>
          <a:lstStyle/>
          <a:p>
            <a:pPr marL="0" indent="0" algn="ctr">
              <a:buNone/>
            </a:pP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Transparency in:</a:t>
            </a:r>
          </a:p>
          <a:p>
            <a:pPr marL="330200" lvl="1" indent="0" algn="ctr">
              <a:buNone/>
            </a:pPr>
            <a:r>
              <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a:t>
            </a: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ecision rights and responsibilities</a:t>
            </a:r>
          </a:p>
          <a:p>
            <a:pPr marL="330200" lvl="1" indent="0" algn="ctr">
              <a:buNone/>
            </a:pP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Prioritization</a:t>
            </a:r>
          </a:p>
          <a:p>
            <a:pPr marL="330200" lvl="1" indent="0" algn="ctr">
              <a:buNone/>
            </a:pP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Accountability for delivering</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0" indent="0" algn="ctr">
              <a:buNone/>
            </a:pPr>
            <a:endPar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TextBox 3"/>
          <p:cNvSpPr txBox="1"/>
          <p:nvPr/>
        </p:nvSpPr>
        <p:spPr>
          <a:xfrm>
            <a:off x="-50800" y="1752600"/>
            <a:ext cx="13131800" cy="1415772"/>
          </a:xfrm>
          <a:prstGeom prst="rect">
            <a:avLst/>
          </a:prstGeom>
          <a:noFill/>
        </p:spPr>
        <p:txBody>
          <a:bodyPr wrap="square" rtlCol="0">
            <a:spAutoFit/>
          </a:bodyPr>
          <a:lstStyle/>
          <a:p>
            <a:r>
              <a:rPr lang="en-US" sz="4400" b="1" dirty="0"/>
              <a:t>Cohesive vision and a strategy to advance us to that vision</a:t>
            </a:r>
            <a:br>
              <a:rPr lang="en-US" sz="4400" b="1" dirty="0"/>
            </a:br>
            <a:endParaRPr lang="en-US" dirty="0"/>
          </a:p>
        </p:txBody>
      </p:sp>
    </p:spTree>
    <p:extLst>
      <p:ext uri="{BB962C8B-B14F-4D97-AF65-F5344CB8AC3E}">
        <p14:creationId xmlns:p14="http://schemas.microsoft.com/office/powerpoint/2010/main" val="3726635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Group 42"/>
          <p:cNvGraphicFramePr>
            <a:graphicFrameLocks noGrp="1"/>
          </p:cNvGraphicFramePr>
          <p:nvPr>
            <p:extLst>
              <p:ext uri="{D42A27DB-BD31-4B8C-83A1-F6EECF244321}">
                <p14:modId xmlns:p14="http://schemas.microsoft.com/office/powerpoint/2010/main" val="1857966939"/>
              </p:ext>
            </p:extLst>
          </p:nvPr>
        </p:nvGraphicFramePr>
        <p:xfrm>
          <a:off x="1092200" y="4114800"/>
          <a:ext cx="1676400" cy="4660900"/>
        </p:xfrm>
        <a:graphic>
          <a:graphicData uri="http://schemas.openxmlformats.org/drawingml/2006/table">
            <a:tbl>
              <a:tblPr/>
              <a:tblGrid>
                <a:gridCol w="1676400"/>
              </a:tblGrid>
              <a:tr h="46609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Business Systems</a:t>
                      </a:r>
                      <a:endParaRPr kumimoji="0" lang="en-US" sz="20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ADBFE"/>
                    </a:solidFill>
                  </a:tcPr>
                </a:tc>
              </a:tr>
            </a:tbl>
          </a:graphicData>
        </a:graphic>
      </p:graphicFrame>
      <p:graphicFrame>
        <p:nvGraphicFramePr>
          <p:cNvPr id="67" name="Group 48"/>
          <p:cNvGraphicFramePr>
            <a:graphicFrameLocks noGrp="1"/>
          </p:cNvGraphicFramePr>
          <p:nvPr>
            <p:extLst>
              <p:ext uri="{D42A27DB-BD31-4B8C-83A1-F6EECF244321}">
                <p14:modId xmlns:p14="http://schemas.microsoft.com/office/powerpoint/2010/main" val="2744149472"/>
              </p:ext>
            </p:extLst>
          </p:nvPr>
        </p:nvGraphicFramePr>
        <p:xfrm>
          <a:off x="2905760" y="4114800"/>
          <a:ext cx="1676400" cy="4660900"/>
        </p:xfrm>
        <a:graphic>
          <a:graphicData uri="http://schemas.openxmlformats.org/drawingml/2006/table">
            <a:tbl>
              <a:tblPr/>
              <a:tblGrid>
                <a:gridCol w="1676400"/>
              </a:tblGrid>
              <a:tr h="46609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0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Institutional Technologies</a:t>
                      </a:r>
                    </a:p>
                  </a:txBody>
                  <a:tcPr marL="50800" marR="50800" marT="50800" marB="50800" horzOverflow="overflow">
                    <a:lnL w="25400" cap="flat" cmpd="sng" algn="ctr">
                      <a:solidFill>
                        <a:srgbClr val="000000"/>
                      </a:solidFill>
                      <a:prstDash val="sysDot"/>
                      <a:round/>
                      <a:headEnd type="none" w="med" len="med"/>
                      <a:tailEnd type="none" w="med" len="med"/>
                    </a:lnL>
                    <a:lnR w="25400" cap="flat" cmpd="sng" algn="ctr">
                      <a:solidFill>
                        <a:srgbClr val="000000"/>
                      </a:solidFill>
                      <a:prstDash val="sysDot"/>
                      <a:round/>
                      <a:headEnd type="none" w="med" len="med"/>
                      <a:tailEnd type="none" w="med" len="med"/>
                    </a:lnR>
                    <a:lnT w="25400" cap="flat" cmpd="sng" algn="ctr">
                      <a:solidFill>
                        <a:srgbClr val="000000"/>
                      </a:solidFill>
                      <a:prstDash val="sysDot"/>
                      <a:round/>
                      <a:headEnd type="none" w="med" len="med"/>
                      <a:tailEnd type="none" w="med" len="med"/>
                    </a:lnT>
                    <a:lnB w="25400" cap="flat" cmpd="sng" algn="ctr">
                      <a:solidFill>
                        <a:srgbClr val="000000"/>
                      </a:solidFill>
                      <a:prstDash val="sysDot"/>
                      <a:round/>
                      <a:headEnd type="none" w="med" len="med"/>
                      <a:tailEnd type="none" w="med" len="med"/>
                    </a:lnB>
                    <a:lnTlToBr>
                      <a:noFill/>
                    </a:lnTlToBr>
                    <a:lnBlToTr>
                      <a:noFill/>
                    </a:lnBlToTr>
                    <a:solidFill>
                      <a:srgbClr val="CADBFE"/>
                    </a:solidFill>
                  </a:tcPr>
                </a:tc>
              </a:tr>
            </a:tbl>
          </a:graphicData>
        </a:graphic>
      </p:graphicFrame>
      <p:graphicFrame>
        <p:nvGraphicFramePr>
          <p:cNvPr id="68" name="Group 54"/>
          <p:cNvGraphicFramePr>
            <a:graphicFrameLocks noGrp="1"/>
          </p:cNvGraphicFramePr>
          <p:nvPr>
            <p:extLst>
              <p:ext uri="{D42A27DB-BD31-4B8C-83A1-F6EECF244321}">
                <p14:modId xmlns:p14="http://schemas.microsoft.com/office/powerpoint/2010/main" val="3625196066"/>
              </p:ext>
            </p:extLst>
          </p:nvPr>
        </p:nvGraphicFramePr>
        <p:xfrm>
          <a:off x="4719320" y="4114800"/>
          <a:ext cx="1676400" cy="4660900"/>
        </p:xfrm>
        <a:graphic>
          <a:graphicData uri="http://schemas.openxmlformats.org/drawingml/2006/table">
            <a:tbl>
              <a:tblPr/>
              <a:tblGrid>
                <a:gridCol w="1676400"/>
              </a:tblGrid>
              <a:tr h="46609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Teaching </a:t>
                      </a:r>
                      <a:r>
                        <a:rPr kumimoji="0" lang="en-US" sz="24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and Learning</a:t>
                      </a:r>
                    </a:p>
                  </a:txBody>
                  <a:tcPr marL="50800" marR="50800" marT="50800" marB="50800" horzOverflow="overflow">
                    <a:lnL w="25400" cap="flat" cmpd="sng" algn="ctr">
                      <a:solidFill>
                        <a:srgbClr val="000000"/>
                      </a:solidFill>
                      <a:prstDash val="sysDot"/>
                      <a:round/>
                      <a:headEnd type="none" w="med" len="med"/>
                      <a:tailEnd type="none" w="med" len="med"/>
                    </a:lnL>
                    <a:lnR w="25400" cap="flat" cmpd="sng" algn="ctr">
                      <a:solidFill>
                        <a:srgbClr val="000000"/>
                      </a:solidFill>
                      <a:prstDash val="sysDot"/>
                      <a:round/>
                      <a:headEnd type="none" w="med" len="med"/>
                      <a:tailEnd type="none" w="med" len="med"/>
                    </a:lnR>
                    <a:lnT w="25400" cap="flat" cmpd="sng" algn="ctr">
                      <a:solidFill>
                        <a:srgbClr val="000000"/>
                      </a:solidFill>
                      <a:prstDash val="sysDot"/>
                      <a:round/>
                      <a:headEnd type="none" w="med" len="med"/>
                      <a:tailEnd type="none" w="med" len="med"/>
                    </a:lnT>
                    <a:lnB w="25400" cap="flat" cmpd="sng" algn="ctr">
                      <a:solidFill>
                        <a:srgbClr val="000000"/>
                      </a:solidFill>
                      <a:prstDash val="sysDot"/>
                      <a:round/>
                      <a:headEnd type="none" w="med" len="med"/>
                      <a:tailEnd type="none" w="med" len="med"/>
                    </a:lnB>
                    <a:lnTlToBr>
                      <a:noFill/>
                    </a:lnTlToBr>
                    <a:lnBlToTr>
                      <a:noFill/>
                    </a:lnBlToTr>
                    <a:solidFill>
                      <a:srgbClr val="CADBFE"/>
                    </a:solidFill>
                  </a:tcPr>
                </a:tc>
              </a:tr>
            </a:tbl>
          </a:graphicData>
        </a:graphic>
      </p:graphicFrame>
      <p:graphicFrame>
        <p:nvGraphicFramePr>
          <p:cNvPr id="69" name="Group 60"/>
          <p:cNvGraphicFramePr>
            <a:graphicFrameLocks noGrp="1"/>
          </p:cNvGraphicFramePr>
          <p:nvPr>
            <p:extLst>
              <p:ext uri="{D42A27DB-BD31-4B8C-83A1-F6EECF244321}">
                <p14:modId xmlns:p14="http://schemas.microsoft.com/office/powerpoint/2010/main" val="579408325"/>
              </p:ext>
            </p:extLst>
          </p:nvPr>
        </p:nvGraphicFramePr>
        <p:xfrm>
          <a:off x="6532880" y="4114800"/>
          <a:ext cx="1676400" cy="4660900"/>
        </p:xfrm>
        <a:graphic>
          <a:graphicData uri="http://schemas.openxmlformats.org/drawingml/2006/table">
            <a:tbl>
              <a:tblPr/>
              <a:tblGrid>
                <a:gridCol w="1676400"/>
              </a:tblGrid>
              <a:tr h="46609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0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Clinical Research Technologies</a:t>
                      </a:r>
                    </a:p>
                  </a:txBody>
                  <a:tcPr marL="50800" marR="50800" marT="50800" marB="50800" horzOverflow="overflow">
                    <a:lnL w="25400" cap="flat" cmpd="sng" algn="ctr">
                      <a:solidFill>
                        <a:srgbClr val="000000"/>
                      </a:solidFill>
                      <a:prstDash val="sysDot"/>
                      <a:round/>
                      <a:headEnd type="none" w="med" len="med"/>
                      <a:tailEnd type="none" w="med" len="med"/>
                    </a:lnL>
                    <a:lnR w="25400" cap="flat" cmpd="sng" algn="ctr">
                      <a:solidFill>
                        <a:srgbClr val="000000"/>
                      </a:solidFill>
                      <a:prstDash val="sysDot"/>
                      <a:round/>
                      <a:headEnd type="none" w="med" len="med"/>
                      <a:tailEnd type="none" w="med" len="med"/>
                    </a:lnR>
                    <a:lnT w="25400" cap="flat" cmpd="sng" algn="ctr">
                      <a:solidFill>
                        <a:srgbClr val="000000"/>
                      </a:solidFill>
                      <a:prstDash val="sysDot"/>
                      <a:round/>
                      <a:headEnd type="none" w="med" len="med"/>
                      <a:tailEnd type="none" w="med" len="med"/>
                    </a:lnT>
                    <a:lnB w="25400" cap="flat" cmpd="sng" algn="ctr">
                      <a:solidFill>
                        <a:srgbClr val="000000"/>
                      </a:solidFill>
                      <a:prstDash val="sysDot"/>
                      <a:round/>
                      <a:headEnd type="none" w="med" len="med"/>
                      <a:tailEnd type="none" w="med" len="med"/>
                    </a:lnB>
                    <a:lnTlToBr>
                      <a:noFill/>
                    </a:lnTlToBr>
                    <a:lnBlToTr>
                      <a:noFill/>
                    </a:lnBlToTr>
                    <a:solidFill>
                      <a:srgbClr val="CADBFE"/>
                    </a:solidFill>
                  </a:tcPr>
                </a:tc>
              </a:tr>
            </a:tbl>
          </a:graphicData>
        </a:graphic>
      </p:graphicFrame>
      <p:graphicFrame>
        <p:nvGraphicFramePr>
          <p:cNvPr id="70" name="Group 66"/>
          <p:cNvGraphicFramePr>
            <a:graphicFrameLocks noGrp="1"/>
          </p:cNvGraphicFramePr>
          <p:nvPr>
            <p:extLst>
              <p:ext uri="{D42A27DB-BD31-4B8C-83A1-F6EECF244321}">
                <p14:modId xmlns:p14="http://schemas.microsoft.com/office/powerpoint/2010/main" val="3343182105"/>
              </p:ext>
            </p:extLst>
          </p:nvPr>
        </p:nvGraphicFramePr>
        <p:xfrm>
          <a:off x="8346440" y="4114800"/>
          <a:ext cx="1676400" cy="4660900"/>
        </p:xfrm>
        <a:graphic>
          <a:graphicData uri="http://schemas.openxmlformats.org/drawingml/2006/table">
            <a:tbl>
              <a:tblPr/>
              <a:tblGrid>
                <a:gridCol w="1676400"/>
              </a:tblGrid>
              <a:tr h="46609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ITS Information Security &amp; Policy</a:t>
                      </a:r>
                    </a:p>
                  </a:txBody>
                  <a:tcPr marL="50800" marR="50800" marT="50800" marB="5080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ADBFE"/>
                    </a:solidFill>
                  </a:tcPr>
                </a:tc>
              </a:tr>
            </a:tbl>
          </a:graphicData>
        </a:graphic>
      </p:graphicFrame>
      <p:graphicFrame>
        <p:nvGraphicFramePr>
          <p:cNvPr id="71" name="Group 72"/>
          <p:cNvGraphicFramePr>
            <a:graphicFrameLocks noGrp="1"/>
          </p:cNvGraphicFramePr>
          <p:nvPr>
            <p:extLst>
              <p:ext uri="{D42A27DB-BD31-4B8C-83A1-F6EECF244321}">
                <p14:modId xmlns:p14="http://schemas.microsoft.com/office/powerpoint/2010/main" val="101975190"/>
              </p:ext>
            </p:extLst>
          </p:nvPr>
        </p:nvGraphicFramePr>
        <p:xfrm>
          <a:off x="10160000" y="4114800"/>
          <a:ext cx="1676400" cy="4659312"/>
        </p:xfrm>
        <a:graphic>
          <a:graphicData uri="http://schemas.openxmlformats.org/drawingml/2006/table">
            <a:tbl>
              <a:tblPr/>
              <a:tblGrid>
                <a:gridCol w="1676400"/>
              </a:tblGrid>
              <a:tr h="465931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Research </a:t>
                      </a:r>
                      <a:r>
                        <a:rPr kumimoji="0" lang="en-US" sz="20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Technologies</a:t>
                      </a:r>
                    </a:p>
                  </a:txBody>
                  <a:tcPr marL="50800" marR="50800" marT="50800" marB="5080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ADBFE"/>
                    </a:solidFill>
                  </a:tcPr>
                </a:tc>
              </a:tr>
            </a:tbl>
          </a:graphicData>
        </a:graphic>
      </p:graphicFrame>
      <p:graphicFrame>
        <p:nvGraphicFramePr>
          <p:cNvPr id="40961" name="Group 1"/>
          <p:cNvGraphicFramePr>
            <a:graphicFrameLocks noGrp="1"/>
          </p:cNvGraphicFramePr>
          <p:nvPr>
            <p:extLst>
              <p:ext uri="{D42A27DB-BD31-4B8C-83A1-F6EECF244321}">
                <p14:modId xmlns:p14="http://schemas.microsoft.com/office/powerpoint/2010/main" val="4143863508"/>
              </p:ext>
            </p:extLst>
          </p:nvPr>
        </p:nvGraphicFramePr>
        <p:xfrm>
          <a:off x="1092200" y="1244601"/>
          <a:ext cx="10744200" cy="708025"/>
        </p:xfrm>
        <a:graphic>
          <a:graphicData uri="http://schemas.openxmlformats.org/drawingml/2006/table">
            <a:tbl>
              <a:tblPr/>
              <a:tblGrid>
                <a:gridCol w="10744200"/>
              </a:tblGrid>
              <a:tr h="70802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University Officers and Deans</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ADBFE"/>
                    </a:solidFill>
                  </a:tcPr>
                </a:tc>
              </a:tr>
            </a:tbl>
          </a:graphicData>
        </a:graphic>
      </p:graphicFrame>
      <p:sp>
        <p:nvSpPr>
          <p:cNvPr id="11271" name="Rectangle 7"/>
          <p:cNvSpPr>
            <a:spLocks/>
          </p:cNvSpPr>
          <p:nvPr/>
        </p:nvSpPr>
        <p:spPr bwMode="auto">
          <a:xfrm>
            <a:off x="2692543" y="304800"/>
            <a:ext cx="81978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4800" dirty="0">
                <a:solidFill>
                  <a:schemeClr val="tx1"/>
                </a:solidFill>
                <a:ea typeface="MS PGothic" charset="0"/>
                <a:cs typeface="MS PGothic" charset="0"/>
              </a:rPr>
              <a:t>Yale </a:t>
            </a:r>
            <a:r>
              <a:rPr lang="en-US" sz="4800" dirty="0" smtClean="0">
                <a:solidFill>
                  <a:schemeClr val="tx1"/>
                </a:solidFill>
                <a:ea typeface="MS PGothic" charset="0"/>
                <a:cs typeface="MS PGothic" charset="0"/>
              </a:rPr>
              <a:t>ITS Governance Committees</a:t>
            </a:r>
            <a:endParaRPr lang="en-US" sz="4800" dirty="0">
              <a:solidFill>
                <a:schemeClr val="tx1"/>
              </a:solidFill>
              <a:ea typeface="MS PGothic" charset="0"/>
              <a:cs typeface="MS PGothic" charset="0"/>
            </a:endParaRPr>
          </a:p>
        </p:txBody>
      </p:sp>
      <p:graphicFrame>
        <p:nvGraphicFramePr>
          <p:cNvPr id="40968" name="Group 8"/>
          <p:cNvGraphicFramePr>
            <a:graphicFrameLocks noGrp="1"/>
          </p:cNvGraphicFramePr>
          <p:nvPr>
            <p:extLst>
              <p:ext uri="{D42A27DB-BD31-4B8C-83A1-F6EECF244321}">
                <p14:modId xmlns:p14="http://schemas.microsoft.com/office/powerpoint/2010/main" val="2804959032"/>
              </p:ext>
            </p:extLst>
          </p:nvPr>
        </p:nvGraphicFramePr>
        <p:xfrm>
          <a:off x="1092200" y="2032001"/>
          <a:ext cx="2730501" cy="1257300"/>
        </p:xfrm>
        <a:graphic>
          <a:graphicData uri="http://schemas.openxmlformats.org/drawingml/2006/table">
            <a:tbl>
              <a:tblPr/>
              <a:tblGrid>
                <a:gridCol w="2730501"/>
              </a:tblGrid>
              <a:tr h="12573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IT Advisory Board</a:t>
                      </a:r>
                    </a:p>
                  </a:txBody>
                  <a:tcPr marL="50800" marR="50800" marT="50800" marB="50800" anchor="ctr" horzOverflow="overflow">
                    <a:lnL w="25400" cap="flat" cmpd="sng" algn="ctr">
                      <a:solidFill>
                        <a:srgbClr val="000000"/>
                      </a:solidFill>
                      <a:prstDash val="sysDot"/>
                      <a:round/>
                      <a:headEnd type="none" w="med" len="med"/>
                      <a:tailEnd type="none" w="med" len="med"/>
                    </a:lnL>
                    <a:lnR w="25400" cap="flat" cmpd="sng" algn="ctr">
                      <a:solidFill>
                        <a:srgbClr val="000000"/>
                      </a:solidFill>
                      <a:prstDash val="sysDot"/>
                      <a:round/>
                      <a:headEnd type="none" w="med" len="med"/>
                      <a:tailEnd type="none" w="med" len="med"/>
                    </a:lnR>
                    <a:lnT w="25400" cap="flat" cmpd="sng" algn="ctr">
                      <a:solidFill>
                        <a:srgbClr val="000000"/>
                      </a:solidFill>
                      <a:prstDash val="sysDot"/>
                      <a:round/>
                      <a:headEnd type="none" w="med" len="med"/>
                      <a:tailEnd type="none" w="med" len="med"/>
                    </a:lnT>
                    <a:lnB w="25400" cap="flat" cmpd="sng" algn="ctr">
                      <a:solidFill>
                        <a:srgbClr val="000000"/>
                      </a:solidFill>
                      <a:prstDash val="sysDot"/>
                      <a:round/>
                      <a:headEnd type="none" w="med" len="med"/>
                      <a:tailEnd type="none" w="med" len="med"/>
                    </a:lnB>
                    <a:lnTlToBr>
                      <a:noFill/>
                    </a:lnTlToBr>
                    <a:lnBlToTr>
                      <a:noFill/>
                    </a:lnBlToTr>
                    <a:solidFill>
                      <a:srgbClr val="CADBFE"/>
                    </a:solidFill>
                  </a:tcPr>
                </a:tc>
              </a:tr>
            </a:tbl>
          </a:graphicData>
        </a:graphic>
      </p:graphicFrame>
      <p:graphicFrame>
        <p:nvGraphicFramePr>
          <p:cNvPr id="40974" name="Group 14"/>
          <p:cNvGraphicFramePr>
            <a:graphicFrameLocks noGrp="1"/>
          </p:cNvGraphicFramePr>
          <p:nvPr>
            <p:extLst>
              <p:ext uri="{D42A27DB-BD31-4B8C-83A1-F6EECF244321}">
                <p14:modId xmlns:p14="http://schemas.microsoft.com/office/powerpoint/2010/main" val="2578006866"/>
              </p:ext>
            </p:extLst>
          </p:nvPr>
        </p:nvGraphicFramePr>
        <p:xfrm>
          <a:off x="9093200" y="2032001"/>
          <a:ext cx="2743199" cy="1257300"/>
        </p:xfrm>
        <a:graphic>
          <a:graphicData uri="http://schemas.openxmlformats.org/drawingml/2006/table">
            <a:tbl>
              <a:tblPr/>
              <a:tblGrid>
                <a:gridCol w="2743199"/>
              </a:tblGrid>
              <a:tr h="12573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ITS Advisory Committee (ITSAC)</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ADBFE"/>
                    </a:solidFill>
                  </a:tcPr>
                </a:tc>
              </a:tr>
            </a:tbl>
          </a:graphicData>
        </a:graphic>
      </p:graphicFrame>
      <p:graphicFrame>
        <p:nvGraphicFramePr>
          <p:cNvPr id="40980" name="Group 20"/>
          <p:cNvGraphicFramePr>
            <a:graphicFrameLocks noGrp="1"/>
          </p:cNvGraphicFramePr>
          <p:nvPr/>
        </p:nvGraphicFramePr>
        <p:xfrm>
          <a:off x="4978401" y="2032001"/>
          <a:ext cx="3073399" cy="1257300"/>
        </p:xfrm>
        <a:graphic>
          <a:graphicData uri="http://schemas.openxmlformats.org/drawingml/2006/table">
            <a:tbl>
              <a:tblPr/>
              <a:tblGrid>
                <a:gridCol w="3073399"/>
              </a:tblGrid>
              <a:tr h="12573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CIO and Directs</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90" name="Line 26"/>
          <p:cNvSpPr>
            <a:spLocks noChangeShapeType="1"/>
          </p:cNvSpPr>
          <p:nvPr/>
        </p:nvSpPr>
        <p:spPr bwMode="auto">
          <a:xfrm flipH="1">
            <a:off x="3887788" y="2679702"/>
            <a:ext cx="1027112" cy="3174"/>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1291" name="Line 27"/>
          <p:cNvSpPr>
            <a:spLocks noChangeShapeType="1"/>
          </p:cNvSpPr>
          <p:nvPr/>
        </p:nvSpPr>
        <p:spPr bwMode="auto">
          <a:xfrm rot="10800000" flipH="1">
            <a:off x="8113712" y="2665414"/>
            <a:ext cx="914401" cy="1587"/>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1292" name="Rectangle 28"/>
          <p:cNvSpPr>
            <a:spLocks/>
          </p:cNvSpPr>
          <p:nvPr/>
        </p:nvSpPr>
        <p:spPr bwMode="auto">
          <a:xfrm>
            <a:off x="3987800" y="2738051"/>
            <a:ext cx="7503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800" dirty="0">
                <a:ea typeface="MS PGothic" charset="0"/>
                <a:cs typeface="MS PGothic" charset="0"/>
              </a:rPr>
              <a:t>Advising</a:t>
            </a:r>
            <a:endParaRPr lang="en-US" sz="1100" dirty="0">
              <a:ea typeface="MS PGothic" charset="0"/>
              <a:cs typeface="MS PGothic" charset="0"/>
            </a:endParaRPr>
          </a:p>
        </p:txBody>
      </p:sp>
      <p:sp>
        <p:nvSpPr>
          <p:cNvPr id="11293" name="Rectangle 29"/>
          <p:cNvSpPr>
            <a:spLocks/>
          </p:cNvSpPr>
          <p:nvPr/>
        </p:nvSpPr>
        <p:spPr bwMode="auto">
          <a:xfrm>
            <a:off x="8190482" y="2731701"/>
            <a:ext cx="7503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800">
                <a:ea typeface="MS PGothic" charset="0"/>
                <a:cs typeface="MS PGothic" charset="0"/>
              </a:rPr>
              <a:t>Advising</a:t>
            </a:r>
          </a:p>
        </p:txBody>
      </p:sp>
      <p:graphicFrame>
        <p:nvGraphicFramePr>
          <p:cNvPr id="40990" name="Group 30"/>
          <p:cNvGraphicFramePr>
            <a:graphicFrameLocks noGrp="1"/>
          </p:cNvGraphicFramePr>
          <p:nvPr>
            <p:extLst>
              <p:ext uri="{D42A27DB-BD31-4B8C-83A1-F6EECF244321}">
                <p14:modId xmlns:p14="http://schemas.microsoft.com/office/powerpoint/2010/main" val="167482240"/>
              </p:ext>
            </p:extLst>
          </p:nvPr>
        </p:nvGraphicFramePr>
        <p:xfrm>
          <a:off x="1092200" y="3403599"/>
          <a:ext cx="10744200" cy="584201"/>
        </p:xfrm>
        <a:graphic>
          <a:graphicData uri="http://schemas.openxmlformats.org/drawingml/2006/table">
            <a:tbl>
              <a:tblPr/>
              <a:tblGrid>
                <a:gridCol w="10744200"/>
              </a:tblGrid>
              <a:tr h="5842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Technology Initiatives Committee (</a:t>
                      </a:r>
                      <a:r>
                        <a:rPr kumimoji="0" lang="en-US" sz="2000" b="0" i="0" u="none" strike="noStrike" kern="1200" cap="none" normalizeH="0" baseline="0" dirty="0">
                          <a:ln>
                            <a:noFill/>
                          </a:ln>
                          <a:solidFill>
                            <a:schemeClr val="tx1"/>
                          </a:solidFill>
                          <a:effectLst/>
                          <a:latin typeface="Gill Sans" charset="0"/>
                          <a:ea typeface="ヒラギノ角ゴ ProN W3" charset="0"/>
                          <a:cs typeface="ヒラギノ角ゴ ProN W3" charset="0"/>
                          <a:sym typeface="Gill Sans" charset="0"/>
                        </a:rPr>
                        <a:t>TIC</a:t>
                      </a:r>
                      <a:r>
                        <a:rPr kumimoji="0" lang="en-US" sz="24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ADBFE"/>
                    </a:solidFill>
                  </a:tcPr>
                </a:tc>
              </a:tr>
            </a:tbl>
          </a:graphicData>
        </a:graphic>
      </p:graphicFrame>
      <p:graphicFrame>
        <p:nvGraphicFramePr>
          <p:cNvPr id="41038" name="Group 78"/>
          <p:cNvGraphicFramePr>
            <a:graphicFrameLocks noGrp="1"/>
          </p:cNvGraphicFramePr>
          <p:nvPr>
            <p:extLst>
              <p:ext uri="{D42A27DB-BD31-4B8C-83A1-F6EECF244321}">
                <p14:modId xmlns:p14="http://schemas.microsoft.com/office/powerpoint/2010/main" val="1610507529"/>
              </p:ext>
            </p:extLst>
          </p:nvPr>
        </p:nvGraphicFramePr>
        <p:xfrm>
          <a:off x="1168400" y="5854700"/>
          <a:ext cx="10591800" cy="584201"/>
        </p:xfrm>
        <a:graphic>
          <a:graphicData uri="http://schemas.openxmlformats.org/drawingml/2006/table">
            <a:tbl>
              <a:tblPr/>
              <a:tblGrid>
                <a:gridCol w="10591800"/>
              </a:tblGrid>
              <a:tr h="5842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Technology Architecture Committee (TAC)</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gradFill rotWithShape="0">
                      <a:gsLst>
                        <a:gs pos="0">
                          <a:srgbClr val="CADBFE"/>
                        </a:gs>
                        <a:gs pos="100000">
                          <a:srgbClr val="FFFCAB"/>
                        </a:gs>
                      </a:gsLst>
                      <a:lin ang="5400000" scaled="1"/>
                    </a:gradFill>
                  </a:tcPr>
                </a:tc>
              </a:tr>
            </a:tbl>
          </a:graphicData>
        </a:graphic>
      </p:graphicFrame>
      <p:graphicFrame>
        <p:nvGraphicFramePr>
          <p:cNvPr id="41044" name="Group 84"/>
          <p:cNvGraphicFramePr>
            <a:graphicFrameLocks noGrp="1"/>
          </p:cNvGraphicFramePr>
          <p:nvPr>
            <p:extLst>
              <p:ext uri="{D42A27DB-BD31-4B8C-83A1-F6EECF244321}">
                <p14:modId xmlns:p14="http://schemas.microsoft.com/office/powerpoint/2010/main" val="3962847557"/>
              </p:ext>
            </p:extLst>
          </p:nvPr>
        </p:nvGraphicFramePr>
        <p:xfrm>
          <a:off x="1168400" y="5194300"/>
          <a:ext cx="10591800" cy="584201"/>
        </p:xfrm>
        <a:graphic>
          <a:graphicData uri="http://schemas.openxmlformats.org/drawingml/2006/table">
            <a:tbl>
              <a:tblPr/>
              <a:tblGrid>
                <a:gridCol w="10591800"/>
              </a:tblGrid>
              <a:tr h="5842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Operating Committees (TOC &amp; ROC)</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41050" name="Group 90"/>
          <p:cNvGraphicFramePr>
            <a:graphicFrameLocks noGrp="1"/>
          </p:cNvGraphicFramePr>
          <p:nvPr>
            <p:extLst>
              <p:ext uri="{D42A27DB-BD31-4B8C-83A1-F6EECF244321}">
                <p14:modId xmlns:p14="http://schemas.microsoft.com/office/powerpoint/2010/main" val="3691866647"/>
              </p:ext>
            </p:extLst>
          </p:nvPr>
        </p:nvGraphicFramePr>
        <p:xfrm>
          <a:off x="1168400" y="7239000"/>
          <a:ext cx="10591800" cy="584201"/>
        </p:xfrm>
        <a:graphic>
          <a:graphicData uri="http://schemas.openxmlformats.org/drawingml/2006/table">
            <a:tbl>
              <a:tblPr/>
              <a:tblGrid>
                <a:gridCol w="10591800"/>
              </a:tblGrid>
              <a:tr h="5842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Service Board</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gradFill rotWithShape="0">
                      <a:gsLst>
                        <a:gs pos="0">
                          <a:srgbClr val="FFFCAB"/>
                        </a:gs>
                        <a:gs pos="100000">
                          <a:srgbClr val="DE9557"/>
                        </a:gs>
                      </a:gsLst>
                      <a:lin ang="5400000" scaled="1"/>
                    </a:gradFill>
                  </a:tcPr>
                </a:tc>
              </a:tr>
            </a:tbl>
          </a:graphicData>
        </a:graphic>
      </p:graphicFrame>
      <p:graphicFrame>
        <p:nvGraphicFramePr>
          <p:cNvPr id="41056" name="Group 96"/>
          <p:cNvGraphicFramePr>
            <a:graphicFrameLocks noGrp="1"/>
          </p:cNvGraphicFramePr>
          <p:nvPr>
            <p:extLst>
              <p:ext uri="{D42A27DB-BD31-4B8C-83A1-F6EECF244321}">
                <p14:modId xmlns:p14="http://schemas.microsoft.com/office/powerpoint/2010/main" val="1658675892"/>
              </p:ext>
            </p:extLst>
          </p:nvPr>
        </p:nvGraphicFramePr>
        <p:xfrm>
          <a:off x="1016000" y="8889999"/>
          <a:ext cx="10896600" cy="584201"/>
        </p:xfrm>
        <a:graphic>
          <a:graphicData uri="http://schemas.openxmlformats.org/drawingml/2006/table">
            <a:tbl>
              <a:tblPr/>
              <a:tblGrid>
                <a:gridCol w="10896600"/>
              </a:tblGrid>
              <a:tr h="5842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Change Advisory Board</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73" name="Group 20"/>
          <p:cNvGraphicFramePr>
            <a:graphicFrameLocks noGrp="1"/>
          </p:cNvGraphicFramePr>
          <p:nvPr/>
        </p:nvGraphicFramePr>
        <p:xfrm>
          <a:off x="1333500" y="65405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74" name="Group 26"/>
          <p:cNvGraphicFramePr>
            <a:graphicFrameLocks noGrp="1"/>
          </p:cNvGraphicFramePr>
          <p:nvPr/>
        </p:nvGraphicFramePr>
        <p:xfrm>
          <a:off x="1612900" y="6667501"/>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75" name="Group 32"/>
          <p:cNvGraphicFramePr>
            <a:graphicFrameLocks noGrp="1"/>
          </p:cNvGraphicFramePr>
          <p:nvPr/>
        </p:nvGraphicFramePr>
        <p:xfrm>
          <a:off x="1892301" y="6794501"/>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76" name="Group 38"/>
          <p:cNvGraphicFramePr>
            <a:graphicFrameLocks noGrp="1"/>
          </p:cNvGraphicFramePr>
          <p:nvPr>
            <p:extLst>
              <p:ext uri="{D42A27DB-BD31-4B8C-83A1-F6EECF244321}">
                <p14:modId xmlns:p14="http://schemas.microsoft.com/office/powerpoint/2010/main" val="2383630011"/>
              </p:ext>
            </p:extLst>
          </p:nvPr>
        </p:nvGraphicFramePr>
        <p:xfrm>
          <a:off x="3213100" y="65405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77" name="Group 44"/>
          <p:cNvGraphicFramePr>
            <a:graphicFrameLocks noGrp="1"/>
          </p:cNvGraphicFramePr>
          <p:nvPr>
            <p:extLst>
              <p:ext uri="{D42A27DB-BD31-4B8C-83A1-F6EECF244321}">
                <p14:modId xmlns:p14="http://schemas.microsoft.com/office/powerpoint/2010/main" val="2437984155"/>
              </p:ext>
            </p:extLst>
          </p:nvPr>
        </p:nvGraphicFramePr>
        <p:xfrm>
          <a:off x="3492500" y="6667501"/>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78" name="Group 50"/>
          <p:cNvGraphicFramePr>
            <a:graphicFrameLocks noGrp="1"/>
          </p:cNvGraphicFramePr>
          <p:nvPr>
            <p:extLst>
              <p:ext uri="{D42A27DB-BD31-4B8C-83A1-F6EECF244321}">
                <p14:modId xmlns:p14="http://schemas.microsoft.com/office/powerpoint/2010/main" val="1096985596"/>
              </p:ext>
            </p:extLst>
          </p:nvPr>
        </p:nvGraphicFramePr>
        <p:xfrm>
          <a:off x="3771900" y="6794501"/>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79" name="Group 56"/>
          <p:cNvGraphicFramePr>
            <a:graphicFrameLocks noGrp="1"/>
          </p:cNvGraphicFramePr>
          <p:nvPr>
            <p:extLst>
              <p:ext uri="{D42A27DB-BD31-4B8C-83A1-F6EECF244321}">
                <p14:modId xmlns:p14="http://schemas.microsoft.com/office/powerpoint/2010/main" val="1330771505"/>
              </p:ext>
            </p:extLst>
          </p:nvPr>
        </p:nvGraphicFramePr>
        <p:xfrm>
          <a:off x="5041900" y="65278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80" name="Group 62"/>
          <p:cNvGraphicFramePr>
            <a:graphicFrameLocks noGrp="1"/>
          </p:cNvGraphicFramePr>
          <p:nvPr>
            <p:extLst>
              <p:ext uri="{D42A27DB-BD31-4B8C-83A1-F6EECF244321}">
                <p14:modId xmlns:p14="http://schemas.microsoft.com/office/powerpoint/2010/main" val="1845791733"/>
              </p:ext>
            </p:extLst>
          </p:nvPr>
        </p:nvGraphicFramePr>
        <p:xfrm>
          <a:off x="5321300" y="66548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81" name="Group 68"/>
          <p:cNvGraphicFramePr>
            <a:graphicFrameLocks noGrp="1"/>
          </p:cNvGraphicFramePr>
          <p:nvPr>
            <p:extLst>
              <p:ext uri="{D42A27DB-BD31-4B8C-83A1-F6EECF244321}">
                <p14:modId xmlns:p14="http://schemas.microsoft.com/office/powerpoint/2010/main" val="3802224775"/>
              </p:ext>
            </p:extLst>
          </p:nvPr>
        </p:nvGraphicFramePr>
        <p:xfrm>
          <a:off x="5600700" y="6781801"/>
          <a:ext cx="596900" cy="379413"/>
        </p:xfrm>
        <a:graphic>
          <a:graphicData uri="http://schemas.openxmlformats.org/drawingml/2006/table">
            <a:tbl>
              <a:tblPr/>
              <a:tblGrid>
                <a:gridCol w="596900"/>
              </a:tblGrid>
              <a:tr h="37941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82" name="Group 74"/>
          <p:cNvGraphicFramePr>
            <a:graphicFrameLocks noGrp="1"/>
          </p:cNvGraphicFramePr>
          <p:nvPr>
            <p:extLst>
              <p:ext uri="{D42A27DB-BD31-4B8C-83A1-F6EECF244321}">
                <p14:modId xmlns:p14="http://schemas.microsoft.com/office/powerpoint/2010/main" val="4051725504"/>
              </p:ext>
            </p:extLst>
          </p:nvPr>
        </p:nvGraphicFramePr>
        <p:xfrm>
          <a:off x="6807200" y="6553201"/>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83" name="Group 80"/>
          <p:cNvGraphicFramePr>
            <a:graphicFrameLocks noGrp="1"/>
          </p:cNvGraphicFramePr>
          <p:nvPr>
            <p:extLst>
              <p:ext uri="{D42A27DB-BD31-4B8C-83A1-F6EECF244321}">
                <p14:modId xmlns:p14="http://schemas.microsoft.com/office/powerpoint/2010/main" val="2234463654"/>
              </p:ext>
            </p:extLst>
          </p:nvPr>
        </p:nvGraphicFramePr>
        <p:xfrm>
          <a:off x="7086600" y="66802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84" name="Group 86"/>
          <p:cNvGraphicFramePr>
            <a:graphicFrameLocks noGrp="1"/>
          </p:cNvGraphicFramePr>
          <p:nvPr>
            <p:extLst>
              <p:ext uri="{D42A27DB-BD31-4B8C-83A1-F6EECF244321}">
                <p14:modId xmlns:p14="http://schemas.microsoft.com/office/powerpoint/2010/main" val="3874599915"/>
              </p:ext>
            </p:extLst>
          </p:nvPr>
        </p:nvGraphicFramePr>
        <p:xfrm>
          <a:off x="7365999" y="6807202"/>
          <a:ext cx="596900" cy="379413"/>
        </p:xfrm>
        <a:graphic>
          <a:graphicData uri="http://schemas.openxmlformats.org/drawingml/2006/table">
            <a:tbl>
              <a:tblPr/>
              <a:tblGrid>
                <a:gridCol w="596900"/>
              </a:tblGrid>
              <a:tr h="37941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85" name="Group 92"/>
          <p:cNvGraphicFramePr>
            <a:graphicFrameLocks noGrp="1"/>
          </p:cNvGraphicFramePr>
          <p:nvPr>
            <p:extLst>
              <p:ext uri="{D42A27DB-BD31-4B8C-83A1-F6EECF244321}">
                <p14:modId xmlns:p14="http://schemas.microsoft.com/office/powerpoint/2010/main" val="1239704891"/>
              </p:ext>
            </p:extLst>
          </p:nvPr>
        </p:nvGraphicFramePr>
        <p:xfrm>
          <a:off x="8623301" y="6553201"/>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86" name="Group 98"/>
          <p:cNvGraphicFramePr>
            <a:graphicFrameLocks noGrp="1"/>
          </p:cNvGraphicFramePr>
          <p:nvPr>
            <p:extLst>
              <p:ext uri="{D42A27DB-BD31-4B8C-83A1-F6EECF244321}">
                <p14:modId xmlns:p14="http://schemas.microsoft.com/office/powerpoint/2010/main" val="431402250"/>
              </p:ext>
            </p:extLst>
          </p:nvPr>
        </p:nvGraphicFramePr>
        <p:xfrm>
          <a:off x="8902700" y="66802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87" name="Group 104"/>
          <p:cNvGraphicFramePr>
            <a:graphicFrameLocks noGrp="1"/>
          </p:cNvGraphicFramePr>
          <p:nvPr>
            <p:extLst>
              <p:ext uri="{D42A27DB-BD31-4B8C-83A1-F6EECF244321}">
                <p14:modId xmlns:p14="http://schemas.microsoft.com/office/powerpoint/2010/main" val="923419808"/>
              </p:ext>
            </p:extLst>
          </p:nvPr>
        </p:nvGraphicFramePr>
        <p:xfrm>
          <a:off x="9182100" y="6807202"/>
          <a:ext cx="596900" cy="379413"/>
        </p:xfrm>
        <a:graphic>
          <a:graphicData uri="http://schemas.openxmlformats.org/drawingml/2006/table">
            <a:tbl>
              <a:tblPr/>
              <a:tblGrid>
                <a:gridCol w="596900"/>
              </a:tblGrid>
              <a:tr h="37941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88" name="Group 110"/>
          <p:cNvGraphicFramePr>
            <a:graphicFrameLocks noGrp="1"/>
          </p:cNvGraphicFramePr>
          <p:nvPr>
            <p:extLst>
              <p:ext uri="{D42A27DB-BD31-4B8C-83A1-F6EECF244321}">
                <p14:modId xmlns:p14="http://schemas.microsoft.com/office/powerpoint/2010/main" val="3548871253"/>
              </p:ext>
            </p:extLst>
          </p:nvPr>
        </p:nvGraphicFramePr>
        <p:xfrm>
          <a:off x="10375899" y="65405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89" name="Group 116"/>
          <p:cNvGraphicFramePr>
            <a:graphicFrameLocks noGrp="1"/>
          </p:cNvGraphicFramePr>
          <p:nvPr>
            <p:extLst>
              <p:ext uri="{D42A27DB-BD31-4B8C-83A1-F6EECF244321}">
                <p14:modId xmlns:p14="http://schemas.microsoft.com/office/powerpoint/2010/main" val="2350372092"/>
              </p:ext>
            </p:extLst>
          </p:nvPr>
        </p:nvGraphicFramePr>
        <p:xfrm>
          <a:off x="10655299" y="6667501"/>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90" name="Group 122"/>
          <p:cNvGraphicFramePr>
            <a:graphicFrameLocks noGrp="1"/>
          </p:cNvGraphicFramePr>
          <p:nvPr>
            <p:extLst>
              <p:ext uri="{D42A27DB-BD31-4B8C-83A1-F6EECF244321}">
                <p14:modId xmlns:p14="http://schemas.microsoft.com/office/powerpoint/2010/main" val="3901653014"/>
              </p:ext>
            </p:extLst>
          </p:nvPr>
        </p:nvGraphicFramePr>
        <p:xfrm>
          <a:off x="10934700" y="6794501"/>
          <a:ext cx="596900" cy="379413"/>
        </p:xfrm>
        <a:graphic>
          <a:graphicData uri="http://schemas.openxmlformats.org/drawingml/2006/table">
            <a:tbl>
              <a:tblPr/>
              <a:tblGrid>
                <a:gridCol w="596900"/>
              </a:tblGrid>
              <a:tr h="37941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96" name="Group 14"/>
          <p:cNvGraphicFramePr>
            <a:graphicFrameLocks noGrp="1"/>
          </p:cNvGraphicFramePr>
          <p:nvPr>
            <p:extLst>
              <p:ext uri="{D42A27DB-BD31-4B8C-83A1-F6EECF244321}">
                <p14:modId xmlns:p14="http://schemas.microsoft.com/office/powerpoint/2010/main" val="1872164661"/>
              </p:ext>
            </p:extLst>
          </p:nvPr>
        </p:nvGraphicFramePr>
        <p:xfrm>
          <a:off x="1333500" y="8026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97" name="Group 20"/>
          <p:cNvGraphicFramePr>
            <a:graphicFrameLocks noGrp="1"/>
          </p:cNvGraphicFramePr>
          <p:nvPr>
            <p:extLst>
              <p:ext uri="{D42A27DB-BD31-4B8C-83A1-F6EECF244321}">
                <p14:modId xmlns:p14="http://schemas.microsoft.com/office/powerpoint/2010/main" val="4269129990"/>
              </p:ext>
            </p:extLst>
          </p:nvPr>
        </p:nvGraphicFramePr>
        <p:xfrm>
          <a:off x="1612900" y="8153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98" name="Group 26"/>
          <p:cNvGraphicFramePr>
            <a:graphicFrameLocks noGrp="1"/>
          </p:cNvGraphicFramePr>
          <p:nvPr>
            <p:extLst>
              <p:ext uri="{D42A27DB-BD31-4B8C-83A1-F6EECF244321}">
                <p14:modId xmlns:p14="http://schemas.microsoft.com/office/powerpoint/2010/main" val="1513552683"/>
              </p:ext>
            </p:extLst>
          </p:nvPr>
        </p:nvGraphicFramePr>
        <p:xfrm>
          <a:off x="1892301" y="8280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99" name="Group 32"/>
          <p:cNvGraphicFramePr>
            <a:graphicFrameLocks noGrp="1"/>
          </p:cNvGraphicFramePr>
          <p:nvPr>
            <p:extLst>
              <p:ext uri="{D42A27DB-BD31-4B8C-83A1-F6EECF244321}">
                <p14:modId xmlns:p14="http://schemas.microsoft.com/office/powerpoint/2010/main" val="2541773924"/>
              </p:ext>
            </p:extLst>
          </p:nvPr>
        </p:nvGraphicFramePr>
        <p:xfrm>
          <a:off x="5041899" y="8026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00" name="Group 38"/>
          <p:cNvGraphicFramePr>
            <a:graphicFrameLocks noGrp="1"/>
          </p:cNvGraphicFramePr>
          <p:nvPr>
            <p:extLst>
              <p:ext uri="{D42A27DB-BD31-4B8C-83A1-F6EECF244321}">
                <p14:modId xmlns:p14="http://schemas.microsoft.com/office/powerpoint/2010/main" val="3408490512"/>
              </p:ext>
            </p:extLst>
          </p:nvPr>
        </p:nvGraphicFramePr>
        <p:xfrm>
          <a:off x="5321301" y="8153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01" name="Group 44"/>
          <p:cNvGraphicFramePr>
            <a:graphicFrameLocks noGrp="1"/>
          </p:cNvGraphicFramePr>
          <p:nvPr>
            <p:extLst>
              <p:ext uri="{D42A27DB-BD31-4B8C-83A1-F6EECF244321}">
                <p14:modId xmlns:p14="http://schemas.microsoft.com/office/powerpoint/2010/main" val="1688309703"/>
              </p:ext>
            </p:extLst>
          </p:nvPr>
        </p:nvGraphicFramePr>
        <p:xfrm>
          <a:off x="5600700" y="8280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02" name="Group 50"/>
          <p:cNvGraphicFramePr>
            <a:graphicFrameLocks noGrp="1"/>
          </p:cNvGraphicFramePr>
          <p:nvPr>
            <p:extLst>
              <p:ext uri="{D42A27DB-BD31-4B8C-83A1-F6EECF244321}">
                <p14:modId xmlns:p14="http://schemas.microsoft.com/office/powerpoint/2010/main" val="2682810199"/>
              </p:ext>
            </p:extLst>
          </p:nvPr>
        </p:nvGraphicFramePr>
        <p:xfrm>
          <a:off x="6794499" y="8026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03" name="Group 56"/>
          <p:cNvGraphicFramePr>
            <a:graphicFrameLocks noGrp="1"/>
          </p:cNvGraphicFramePr>
          <p:nvPr>
            <p:extLst>
              <p:ext uri="{D42A27DB-BD31-4B8C-83A1-F6EECF244321}">
                <p14:modId xmlns:p14="http://schemas.microsoft.com/office/powerpoint/2010/main" val="2455793486"/>
              </p:ext>
            </p:extLst>
          </p:nvPr>
        </p:nvGraphicFramePr>
        <p:xfrm>
          <a:off x="7073902" y="8153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04" name="Group 62"/>
          <p:cNvGraphicFramePr>
            <a:graphicFrameLocks noGrp="1"/>
          </p:cNvGraphicFramePr>
          <p:nvPr>
            <p:extLst>
              <p:ext uri="{D42A27DB-BD31-4B8C-83A1-F6EECF244321}">
                <p14:modId xmlns:p14="http://schemas.microsoft.com/office/powerpoint/2010/main" val="3419561100"/>
              </p:ext>
            </p:extLst>
          </p:nvPr>
        </p:nvGraphicFramePr>
        <p:xfrm>
          <a:off x="7353300" y="8280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05" name="Group 68"/>
          <p:cNvGraphicFramePr>
            <a:graphicFrameLocks noGrp="1"/>
          </p:cNvGraphicFramePr>
          <p:nvPr>
            <p:extLst>
              <p:ext uri="{D42A27DB-BD31-4B8C-83A1-F6EECF244321}">
                <p14:modId xmlns:p14="http://schemas.microsoft.com/office/powerpoint/2010/main" val="1324465748"/>
              </p:ext>
            </p:extLst>
          </p:nvPr>
        </p:nvGraphicFramePr>
        <p:xfrm>
          <a:off x="8623299" y="8026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06" name="Group 74"/>
          <p:cNvGraphicFramePr>
            <a:graphicFrameLocks noGrp="1"/>
          </p:cNvGraphicFramePr>
          <p:nvPr>
            <p:extLst>
              <p:ext uri="{D42A27DB-BD31-4B8C-83A1-F6EECF244321}">
                <p14:modId xmlns:p14="http://schemas.microsoft.com/office/powerpoint/2010/main" val="2394943848"/>
              </p:ext>
            </p:extLst>
          </p:nvPr>
        </p:nvGraphicFramePr>
        <p:xfrm>
          <a:off x="8902703" y="8153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07" name="Group 80"/>
          <p:cNvGraphicFramePr>
            <a:graphicFrameLocks noGrp="1"/>
          </p:cNvGraphicFramePr>
          <p:nvPr>
            <p:extLst>
              <p:ext uri="{D42A27DB-BD31-4B8C-83A1-F6EECF244321}">
                <p14:modId xmlns:p14="http://schemas.microsoft.com/office/powerpoint/2010/main" val="3565410087"/>
              </p:ext>
            </p:extLst>
          </p:nvPr>
        </p:nvGraphicFramePr>
        <p:xfrm>
          <a:off x="9182100" y="8280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08" name="Group 86"/>
          <p:cNvGraphicFramePr>
            <a:graphicFrameLocks noGrp="1"/>
          </p:cNvGraphicFramePr>
          <p:nvPr>
            <p:extLst>
              <p:ext uri="{D42A27DB-BD31-4B8C-83A1-F6EECF244321}">
                <p14:modId xmlns:p14="http://schemas.microsoft.com/office/powerpoint/2010/main" val="1174316601"/>
              </p:ext>
            </p:extLst>
          </p:nvPr>
        </p:nvGraphicFramePr>
        <p:xfrm>
          <a:off x="10452099" y="8026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09" name="Group 92"/>
          <p:cNvGraphicFramePr>
            <a:graphicFrameLocks noGrp="1"/>
          </p:cNvGraphicFramePr>
          <p:nvPr>
            <p:extLst>
              <p:ext uri="{D42A27DB-BD31-4B8C-83A1-F6EECF244321}">
                <p14:modId xmlns:p14="http://schemas.microsoft.com/office/powerpoint/2010/main" val="2881873849"/>
              </p:ext>
            </p:extLst>
          </p:nvPr>
        </p:nvGraphicFramePr>
        <p:xfrm>
          <a:off x="10731504" y="8153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10" name="Group 98"/>
          <p:cNvGraphicFramePr>
            <a:graphicFrameLocks noGrp="1"/>
          </p:cNvGraphicFramePr>
          <p:nvPr>
            <p:extLst>
              <p:ext uri="{D42A27DB-BD31-4B8C-83A1-F6EECF244321}">
                <p14:modId xmlns:p14="http://schemas.microsoft.com/office/powerpoint/2010/main" val="3743633362"/>
              </p:ext>
            </p:extLst>
          </p:nvPr>
        </p:nvGraphicFramePr>
        <p:xfrm>
          <a:off x="11010900" y="8280400"/>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17" name="Group 14"/>
          <p:cNvGraphicFramePr>
            <a:graphicFrameLocks noGrp="1"/>
          </p:cNvGraphicFramePr>
          <p:nvPr>
            <p:extLst>
              <p:ext uri="{D42A27DB-BD31-4B8C-83A1-F6EECF244321}">
                <p14:modId xmlns:p14="http://schemas.microsoft.com/office/powerpoint/2010/main" val="106953805"/>
              </p:ext>
            </p:extLst>
          </p:nvPr>
        </p:nvGraphicFramePr>
        <p:xfrm>
          <a:off x="3149600" y="8051799"/>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18" name="Group 20"/>
          <p:cNvGraphicFramePr>
            <a:graphicFrameLocks noGrp="1"/>
          </p:cNvGraphicFramePr>
          <p:nvPr>
            <p:extLst>
              <p:ext uri="{D42A27DB-BD31-4B8C-83A1-F6EECF244321}">
                <p14:modId xmlns:p14="http://schemas.microsoft.com/office/powerpoint/2010/main" val="1569816505"/>
              </p:ext>
            </p:extLst>
          </p:nvPr>
        </p:nvGraphicFramePr>
        <p:xfrm>
          <a:off x="3429001" y="8178799"/>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19" name="Group 26"/>
          <p:cNvGraphicFramePr>
            <a:graphicFrameLocks noGrp="1"/>
          </p:cNvGraphicFramePr>
          <p:nvPr>
            <p:extLst>
              <p:ext uri="{D42A27DB-BD31-4B8C-83A1-F6EECF244321}">
                <p14:modId xmlns:p14="http://schemas.microsoft.com/office/powerpoint/2010/main" val="2265361036"/>
              </p:ext>
            </p:extLst>
          </p:nvPr>
        </p:nvGraphicFramePr>
        <p:xfrm>
          <a:off x="3708401" y="8305799"/>
          <a:ext cx="596900" cy="381001"/>
        </p:xfrm>
        <a:graphic>
          <a:graphicData uri="http://schemas.openxmlformats.org/drawingml/2006/table">
            <a:tbl>
              <a:tblPr/>
              <a:tblGrid>
                <a:gridCol w="596900"/>
              </a:tblGrid>
              <a:tr h="3810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9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22" name="Group 8"/>
          <p:cNvGraphicFramePr>
            <a:graphicFrameLocks noGrp="1"/>
          </p:cNvGraphicFramePr>
          <p:nvPr>
            <p:extLst>
              <p:ext uri="{D42A27DB-BD31-4B8C-83A1-F6EECF244321}">
                <p14:modId xmlns:p14="http://schemas.microsoft.com/office/powerpoint/2010/main" val="3921300748"/>
              </p:ext>
            </p:extLst>
          </p:nvPr>
        </p:nvGraphicFramePr>
        <p:xfrm>
          <a:off x="254000" y="1981200"/>
          <a:ext cx="609600" cy="1371600"/>
        </p:xfrm>
        <a:graphic>
          <a:graphicData uri="http://schemas.openxmlformats.org/drawingml/2006/table">
            <a:tbl>
              <a:tblPr/>
              <a:tblGrid>
                <a:gridCol w="609600"/>
              </a:tblGrid>
              <a:tr h="13716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Strategy</a:t>
                      </a:r>
                      <a:endParaRPr kumimoji="0" lang="en-US" sz="3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vert="vert27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ADBFE"/>
                    </a:solidFill>
                  </a:tcPr>
                </a:tc>
              </a:tr>
            </a:tbl>
          </a:graphicData>
        </a:graphic>
      </p:graphicFrame>
      <p:graphicFrame>
        <p:nvGraphicFramePr>
          <p:cNvPr id="123" name="Group 84"/>
          <p:cNvGraphicFramePr>
            <a:graphicFrameLocks noGrp="1"/>
          </p:cNvGraphicFramePr>
          <p:nvPr>
            <p:extLst>
              <p:ext uri="{D42A27DB-BD31-4B8C-83A1-F6EECF244321}">
                <p14:modId xmlns:p14="http://schemas.microsoft.com/office/powerpoint/2010/main" val="209558182"/>
              </p:ext>
            </p:extLst>
          </p:nvPr>
        </p:nvGraphicFramePr>
        <p:xfrm>
          <a:off x="254000" y="4800600"/>
          <a:ext cx="609600" cy="1574801"/>
        </p:xfrm>
        <a:graphic>
          <a:graphicData uri="http://schemas.openxmlformats.org/drawingml/2006/table">
            <a:tbl>
              <a:tblPr/>
              <a:tblGrid>
                <a:gridCol w="609600"/>
              </a:tblGrid>
              <a:tr h="15748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Portfolio Management</a:t>
                      </a:r>
                      <a:endParaRPr kumimoji="0" lang="en-US" sz="18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vert="vert27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bl>
          </a:graphicData>
        </a:graphic>
      </p:graphicFrame>
      <p:graphicFrame>
        <p:nvGraphicFramePr>
          <p:cNvPr id="125" name="Group 26"/>
          <p:cNvGraphicFramePr>
            <a:graphicFrameLocks noGrp="1"/>
          </p:cNvGraphicFramePr>
          <p:nvPr>
            <p:extLst>
              <p:ext uri="{D42A27DB-BD31-4B8C-83A1-F6EECF244321}">
                <p14:modId xmlns:p14="http://schemas.microsoft.com/office/powerpoint/2010/main" val="958345278"/>
              </p:ext>
            </p:extLst>
          </p:nvPr>
        </p:nvGraphicFramePr>
        <p:xfrm>
          <a:off x="254000" y="7620000"/>
          <a:ext cx="596900" cy="1295400"/>
        </p:xfrm>
        <a:graphic>
          <a:graphicData uri="http://schemas.openxmlformats.org/drawingml/2006/table">
            <a:tbl>
              <a:tblPr/>
              <a:tblGrid>
                <a:gridCol w="596900"/>
              </a:tblGrid>
              <a:tr h="12954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Service Management</a:t>
                      </a:r>
                      <a:endParaRPr kumimoji="0" lang="en-US" sz="18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vert="vert27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9557"/>
                    </a:solidFill>
                  </a:tcPr>
                </a:tc>
              </a:tr>
            </a:tbl>
          </a:graphicData>
        </a:graphic>
      </p:graphicFrame>
      <p:graphicFrame>
        <p:nvGraphicFramePr>
          <p:cNvPr id="126" name="Group 104"/>
          <p:cNvGraphicFramePr>
            <a:graphicFrameLocks noGrp="1"/>
          </p:cNvGraphicFramePr>
          <p:nvPr>
            <p:extLst>
              <p:ext uri="{D42A27DB-BD31-4B8C-83A1-F6EECF244321}">
                <p14:modId xmlns:p14="http://schemas.microsoft.com/office/powerpoint/2010/main" val="1985669355"/>
              </p:ext>
            </p:extLst>
          </p:nvPr>
        </p:nvGraphicFramePr>
        <p:xfrm>
          <a:off x="12065000" y="6096000"/>
          <a:ext cx="685800" cy="1752600"/>
        </p:xfrm>
        <a:graphic>
          <a:graphicData uri="http://schemas.openxmlformats.org/drawingml/2006/table">
            <a:tbl>
              <a:tblPr/>
              <a:tblGrid>
                <a:gridCol w="685800"/>
              </a:tblGrid>
              <a:tr h="17526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8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Existing</a:t>
                      </a:r>
                      <a:endParaRPr kumimoji="0" lang="en-US" sz="28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vert="vert27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7" name="Group 8"/>
          <p:cNvGraphicFramePr>
            <a:graphicFrameLocks noGrp="1"/>
          </p:cNvGraphicFramePr>
          <p:nvPr>
            <p:extLst>
              <p:ext uri="{D42A27DB-BD31-4B8C-83A1-F6EECF244321}">
                <p14:modId xmlns:p14="http://schemas.microsoft.com/office/powerpoint/2010/main" val="1260029272"/>
              </p:ext>
            </p:extLst>
          </p:nvPr>
        </p:nvGraphicFramePr>
        <p:xfrm>
          <a:off x="11988800" y="2895600"/>
          <a:ext cx="762000" cy="1981200"/>
        </p:xfrm>
        <a:graphic>
          <a:graphicData uri="http://schemas.openxmlformats.org/drawingml/2006/table">
            <a:tbl>
              <a:tblPr/>
              <a:tblGrid>
                <a:gridCol w="762000"/>
              </a:tblGrid>
              <a:tr h="19812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800" b="0" i="0" u="none" strike="noStrike" kern="1200"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Planned</a:t>
                      </a:r>
                      <a:endParaRPr kumimoji="0" lang="en-US" sz="2800" b="0" i="0" u="none" strike="noStrike" kern="1200"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50800" marR="50800" marT="50800" marB="50800" vert="vert270" anchor="ctr" horzOverflow="overflow">
                    <a:lnL w="25400" cap="flat" cmpd="sng" algn="ctr">
                      <a:solidFill>
                        <a:srgbClr val="000000"/>
                      </a:solidFill>
                      <a:prstDash val="sysDot"/>
                      <a:round/>
                      <a:headEnd type="none" w="med" len="med"/>
                      <a:tailEnd type="none" w="med" len="med"/>
                    </a:lnL>
                    <a:lnR w="25400" cap="flat" cmpd="sng" algn="ctr">
                      <a:solidFill>
                        <a:srgbClr val="000000"/>
                      </a:solidFill>
                      <a:prstDash val="sysDot"/>
                      <a:round/>
                      <a:headEnd type="none" w="med" len="med"/>
                      <a:tailEnd type="none" w="med" len="med"/>
                    </a:lnR>
                    <a:lnT w="25400" cap="flat" cmpd="sng" algn="ctr">
                      <a:solidFill>
                        <a:srgbClr val="000000"/>
                      </a:solidFill>
                      <a:prstDash val="sysDot"/>
                      <a:round/>
                      <a:headEnd type="none" w="med" len="med"/>
                      <a:tailEnd type="none" w="med" len="med"/>
                    </a:lnT>
                    <a:lnB w="25400" cap="flat" cmpd="sng" algn="ctr">
                      <a:solidFill>
                        <a:srgbClr val="000000"/>
                      </a:solidFill>
                      <a:prstDash val="sysDot"/>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96454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9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9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0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0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105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9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08"/>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0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1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1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18"/>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1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2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41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0" grpId="0" animBg="1"/>
      <p:bldP spid="11291" grpId="0" animBg="1"/>
      <p:bldP spid="11292" grpId="0"/>
      <p:bldP spid="11293" grpId="0"/>
    </p:bldLst>
  </p:timing>
</p:sld>
</file>

<file path=ppt/theme/theme1.xml><?xml version="1.0" encoding="utf-8"?>
<a:theme xmlns:a="http://schemas.openxmlformats.org/drawingml/2006/main" name="Simpl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Simple.potx</Template>
  <TotalTime>25357</TotalTime>
  <Pages>0</Pages>
  <Words>1800</Words>
  <Characters>0</Characters>
  <Application>Microsoft Office PowerPoint</Application>
  <PresentationFormat>Custom</PresentationFormat>
  <Lines>0</Lines>
  <Paragraphs>204</Paragraphs>
  <Slides>15</Slides>
  <Notes>12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Simple</vt:lpstr>
      <vt:lpstr>Title &amp; Bullets</vt:lpstr>
      <vt:lpstr>Improving Transparency, Relationships, and IT Decision Making</vt:lpstr>
      <vt:lpstr>Session Overview</vt:lpstr>
      <vt:lpstr>What questions do you hope to have answered today?</vt:lpstr>
      <vt:lpstr>PowerPoint Presentation</vt:lpstr>
      <vt:lpstr>Governance and Collaboration</vt:lpstr>
      <vt:lpstr>Where we’ve been. . . </vt:lpstr>
      <vt:lpstr>The Vision for IT Decision Making</vt:lpstr>
      <vt:lpstr>Where are we headed?</vt:lpstr>
      <vt:lpstr>PowerPoint Presentation</vt:lpstr>
      <vt:lpstr>PowerPoint Presentation</vt:lpstr>
      <vt:lpstr>PowerPoint Presentation</vt:lpstr>
      <vt:lpstr>Break Out Session</vt:lpstr>
      <vt:lpstr>Break Out Questions</vt:lpstr>
      <vt:lpstr>Helpful Links</vt:lpstr>
      <vt:lpstr>Thank you Please fill out an 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Town Hall</dc:title>
  <dc:subject/>
  <dc:creator/>
  <cp:keywords/>
  <dc:description/>
  <cp:lastModifiedBy>Brown, Faith</cp:lastModifiedBy>
  <cp:revision>167</cp:revision>
  <dcterms:modified xsi:type="dcterms:W3CDTF">2013-10-17T14:54:08Z</dcterms:modified>
</cp:coreProperties>
</file>