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90"/>
  </p:notesMasterIdLst>
  <p:handoutMasterIdLst>
    <p:handoutMasterId r:id="rId91"/>
  </p:handoutMasterIdLst>
  <p:sldIdLst>
    <p:sldId id="364" r:id="rId3"/>
    <p:sldId id="257" r:id="rId4"/>
    <p:sldId id="435" r:id="rId5"/>
    <p:sldId id="437" r:id="rId6"/>
    <p:sldId id="350" r:id="rId7"/>
    <p:sldId id="365" r:id="rId8"/>
    <p:sldId id="366" r:id="rId9"/>
    <p:sldId id="353" r:id="rId10"/>
    <p:sldId id="345" r:id="rId11"/>
    <p:sldId id="433" r:id="rId12"/>
    <p:sldId id="258" r:id="rId13"/>
    <p:sldId id="263" r:id="rId14"/>
    <p:sldId id="361" r:id="rId15"/>
    <p:sldId id="281" r:id="rId16"/>
    <p:sldId id="261" r:id="rId17"/>
    <p:sldId id="377" r:id="rId18"/>
    <p:sldId id="369" r:id="rId19"/>
    <p:sldId id="385" r:id="rId20"/>
    <p:sldId id="386" r:id="rId21"/>
    <p:sldId id="387" r:id="rId22"/>
    <p:sldId id="278" r:id="rId23"/>
    <p:sldId id="279" r:id="rId24"/>
    <p:sldId id="332" r:id="rId25"/>
    <p:sldId id="388" r:id="rId26"/>
    <p:sldId id="358" r:id="rId27"/>
    <p:sldId id="265" r:id="rId28"/>
    <p:sldId id="338" r:id="rId29"/>
    <p:sldId id="267" r:id="rId30"/>
    <p:sldId id="339" r:id="rId31"/>
    <p:sldId id="389" r:id="rId32"/>
    <p:sldId id="269" r:id="rId33"/>
    <p:sldId id="340" r:id="rId34"/>
    <p:sldId id="264" r:id="rId35"/>
    <p:sldId id="341" r:id="rId36"/>
    <p:sldId id="295" r:id="rId37"/>
    <p:sldId id="343" r:id="rId38"/>
    <p:sldId id="268" r:id="rId39"/>
    <p:sldId id="342" r:id="rId40"/>
    <p:sldId id="390" r:id="rId41"/>
    <p:sldId id="270" r:id="rId42"/>
    <p:sldId id="346" r:id="rId43"/>
    <p:sldId id="344" r:id="rId44"/>
    <p:sldId id="360" r:id="rId45"/>
    <p:sldId id="296" r:id="rId46"/>
    <p:sldId id="373" r:id="rId47"/>
    <p:sldId id="359" r:id="rId48"/>
    <p:sldId id="325" r:id="rId49"/>
    <p:sldId id="347" r:id="rId50"/>
    <p:sldId id="283" r:id="rId51"/>
    <p:sldId id="288" r:id="rId52"/>
    <p:sldId id="290" r:id="rId53"/>
    <p:sldId id="300" r:id="rId54"/>
    <p:sldId id="309" r:id="rId55"/>
    <p:sldId id="310" r:id="rId56"/>
    <p:sldId id="334" r:id="rId57"/>
    <p:sldId id="335" r:id="rId58"/>
    <p:sldId id="337" r:id="rId59"/>
    <p:sldId id="308" r:id="rId60"/>
    <p:sldId id="314" r:id="rId61"/>
    <p:sldId id="315" r:id="rId62"/>
    <p:sldId id="326" r:id="rId63"/>
    <p:sldId id="327" r:id="rId64"/>
    <p:sldId id="403" r:id="rId65"/>
    <p:sldId id="404" r:id="rId66"/>
    <p:sldId id="405" r:id="rId67"/>
    <p:sldId id="406" r:id="rId68"/>
    <p:sldId id="397" r:id="rId69"/>
    <p:sldId id="393" r:id="rId70"/>
    <p:sldId id="394" r:id="rId71"/>
    <p:sldId id="395" r:id="rId72"/>
    <p:sldId id="396" r:id="rId73"/>
    <p:sldId id="375" r:id="rId74"/>
    <p:sldId id="378" r:id="rId75"/>
    <p:sldId id="391" r:id="rId76"/>
    <p:sldId id="392" r:id="rId77"/>
    <p:sldId id="410" r:id="rId78"/>
    <p:sldId id="426" r:id="rId79"/>
    <p:sldId id="430" r:id="rId80"/>
    <p:sldId id="427" r:id="rId81"/>
    <p:sldId id="428" r:id="rId82"/>
    <p:sldId id="429" r:id="rId83"/>
    <p:sldId id="431" r:id="rId84"/>
    <p:sldId id="432" r:id="rId85"/>
    <p:sldId id="312" r:id="rId86"/>
    <p:sldId id="407" r:id="rId87"/>
    <p:sldId id="408" r:id="rId88"/>
    <p:sldId id="434" r:id="rId89"/>
  </p:sldIdLst>
  <p:sldSz cx="9144000" cy="6858000" type="screen4x3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  <a:srgbClr val="FF2F2F"/>
    <a:srgbClr val="D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128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3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FAC52-FBCD-4DD5-8B58-9CB912E515C5}" type="datetimeFigureOut">
              <a:rPr lang="en-US" smtClean="0"/>
              <a:t>9/30/2013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67A07-4373-4F07-8187-3692F1F72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69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638C8-2BB6-6547-809B-078098E2C8CD}" type="datetimeFigureOut">
              <a:rPr lang="en-US" smtClean="0"/>
              <a:t>9/30/2013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B63C1-7AE7-1E44-A528-BE423F863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2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2237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17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5668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18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6939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19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269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20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0996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24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6599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25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5505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26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8038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27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3243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28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834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29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504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8893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30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2694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31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3154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32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98554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33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0061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34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51658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B63C1-7AE7-1E44-A528-BE423F8635D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88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37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84900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38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27474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39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8831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40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243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4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7364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41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9598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42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74642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43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14851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47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66487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48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65912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49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32436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58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52693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63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83482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64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88283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65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6405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11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68144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66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00496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67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07400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68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23116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69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48938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70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93758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71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6965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72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41737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73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61012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74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78201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75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1086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579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76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44394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77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48657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78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11558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79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03045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80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72009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81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93803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82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80663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83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73603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85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82016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86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8130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13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91753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87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1193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14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6597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15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2292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16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8264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9/30/2013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6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6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microsoft.com/office/2007/relationships/hdphoto" Target="../media/hdphoto8.wdp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microsoft.com/office/2007/relationships/hdphoto" Target="../media/hdphoto7.wdp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642" cy="446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kyleparker.BSU\Dropbox\Development\Projects\traveler for BSU\media assets\BSU logo no EDRED - black bac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874" y="4871403"/>
            <a:ext cx="2979893" cy="198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69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-130314-pope-2005.photoblog9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922" y="172190"/>
            <a:ext cx="6113041" cy="3056521"/>
          </a:xfrm>
          <a:prstGeom prst="rect">
            <a:avLst/>
          </a:prstGeom>
        </p:spPr>
      </p:pic>
      <p:pic>
        <p:nvPicPr>
          <p:cNvPr id="3" name="Picture 2" descr="pb-130314-pope-2013.photoblog9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921" y="3414051"/>
            <a:ext cx="6113041" cy="3056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29191" y="6543455"/>
            <a:ext cx="1721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Source: MSNBC</a:t>
            </a:r>
            <a:endParaRPr lang="en-US" sz="12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29191" y="2410310"/>
            <a:ext cx="1721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Funeral parade of Pope John Paul II</a:t>
            </a:r>
          </a:p>
          <a:p>
            <a:pPr algn="r"/>
            <a:endParaRPr lang="en-US" sz="1200" dirty="0" smtClean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  <a:p>
            <a:pPr algn="r"/>
            <a:r>
              <a:rPr lang="en-US" sz="12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2005</a:t>
            </a:r>
            <a:endParaRPr lang="en-US" sz="12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064" y="5545711"/>
            <a:ext cx="1160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Introduction of Pope Francis I</a:t>
            </a:r>
          </a:p>
          <a:p>
            <a:endParaRPr lang="en-US" sz="12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  <a:p>
            <a:r>
              <a:rPr lang="en-US" sz="12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2013</a:t>
            </a:r>
            <a:endParaRPr lang="en-US" sz="12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7605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0" y="3079411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This is about an </a:t>
            </a:r>
            <a:r>
              <a:rPr lang="en-US" sz="3500" dirty="0" smtClean="0">
                <a:solidFill>
                  <a:schemeClr val="accent6">
                    <a:lumMod val="75000"/>
                  </a:schemeClr>
                </a:solidFill>
                <a:latin typeface="Gotham Light" pitchFamily="50" charset="0"/>
              </a:rPr>
              <a:t>app</a:t>
            </a:r>
            <a:endParaRPr lang="en-US" sz="35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t_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8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kyleparker\Dropbox\Development\Projects\traveler for BSU\media assets\screenshots\v2.1\device-2013-05-27-2022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530352"/>
            <a:ext cx="30861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kyleparker\Dropbox\Development\Projects\traveler for BSU\media assets\screenshots\v2.1\device-2013-05-27-20274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30352"/>
            <a:ext cx="30861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380326" y="3079411"/>
            <a:ext cx="839953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This is about </a:t>
            </a:r>
            <a:r>
              <a:rPr lang="en-US" sz="3500" dirty="0" smtClean="0">
                <a:solidFill>
                  <a:schemeClr val="accent6">
                    <a:lumMod val="75000"/>
                  </a:schemeClr>
                </a:solidFill>
                <a:latin typeface="Gotham Light" pitchFamily="50" charset="0"/>
              </a:rPr>
              <a:t>creating relevant academic apps for mobile devices</a:t>
            </a:r>
            <a:endParaRPr lang="en-US" sz="35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2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372234" y="2779389"/>
            <a:ext cx="839144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This is about confronting students with a mission to </a:t>
            </a:r>
            <a:r>
              <a:rPr lang="en-US" sz="3500" dirty="0" smtClean="0">
                <a:solidFill>
                  <a:schemeClr val="accent6">
                    <a:lumMod val="75000"/>
                  </a:schemeClr>
                </a:solidFill>
                <a:latin typeface="Gotham Light" pitchFamily="50" charset="0"/>
              </a:rPr>
              <a:t>think critically, assess, and develop a set of self directed learning outcomes</a:t>
            </a:r>
            <a:endParaRPr lang="en-US" sz="3500" dirty="0">
              <a:solidFill>
                <a:schemeClr val="tx1">
                  <a:lumMod val="85000"/>
                </a:schemeClr>
              </a:solidFill>
              <a:latin typeface="Gotham Extra Light" pitchFamily="50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21703" y="2944606"/>
            <a:ext cx="711372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What we </a:t>
            </a:r>
            <a:r>
              <a:rPr lang="en-US" sz="3500" dirty="0" smtClean="0">
                <a:solidFill>
                  <a:schemeClr val="accent6">
                    <a:lumMod val="75000"/>
                  </a:schemeClr>
                </a:solidFill>
                <a:latin typeface="Gotham Light" pitchFamily="50" charset="0"/>
              </a:rPr>
              <a:t>DID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Light" pitchFamily="50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8862" y="619831"/>
            <a:ext cx="32766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prstClr val="black">
                    <a:lumMod val="85000"/>
                    <a:lumOff val="15000"/>
                  </a:prstClr>
                </a:solidFill>
                <a:latin typeface="Gotham Bold" pitchFamily="50" charset="0"/>
                <a:cs typeface="Helvetica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568" y="1606046"/>
            <a:ext cx="8445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Two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field studies with two different groups of students in the College of Architecture and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Planning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94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8862" y="619831"/>
            <a:ext cx="32766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prstClr val="black">
                    <a:lumMod val="85000"/>
                    <a:lumOff val="15000"/>
                  </a:prstClr>
                </a:solidFill>
                <a:latin typeface="Gotham Bold" pitchFamily="50" charset="0"/>
                <a:cs typeface="Helvetica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568" y="1606046"/>
            <a:ext cx="84452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Two </a:t>
            </a:r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field studies with two different groups of students in the College of Architecture and 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Planning</a:t>
            </a:r>
            <a:endParaRPr lang="en-US" sz="2400" dirty="0">
              <a:solidFill>
                <a:schemeClr val="tx1">
                  <a:lumMod val="85000"/>
                </a:schemeClr>
              </a:solidFill>
              <a:latin typeface="Gotham Extra Light" pitchFamily="50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400" dirty="0">
              <a:solidFill>
                <a:schemeClr val="tx1">
                  <a:lumMod val="8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Group 1: 18 first year CAP students on a four-day trip to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Chicago</a:t>
            </a:r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9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8862" y="619831"/>
            <a:ext cx="32766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prstClr val="black">
                    <a:lumMod val="85000"/>
                    <a:lumOff val="15000"/>
                  </a:prstClr>
                </a:solidFill>
                <a:latin typeface="Gotham Bold" pitchFamily="50" charset="0"/>
                <a:cs typeface="Helvetica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568" y="1606046"/>
            <a:ext cx="84452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Two </a:t>
            </a:r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field studies with two different groups of students in the College of Architecture and 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Planning</a:t>
            </a:r>
            <a:endParaRPr lang="en-US" sz="2400" dirty="0">
              <a:solidFill>
                <a:schemeClr val="tx1">
                  <a:lumMod val="85000"/>
                </a:schemeClr>
              </a:solidFill>
              <a:latin typeface="Gotham Extra Light" pitchFamily="50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400" dirty="0">
              <a:solidFill>
                <a:schemeClr val="tx1">
                  <a:lumMod val="8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Group 1: 18 first year CAP students on a four-day trip to Chicago</a:t>
            </a:r>
          </a:p>
          <a:p>
            <a:pPr algn="ctr" eaLnBrk="0" hangingPunct="0">
              <a:spcBef>
                <a:spcPct val="50000"/>
              </a:spcBef>
            </a:pPr>
            <a:endParaRPr lang="en-US" sz="2400" dirty="0">
              <a:solidFill>
                <a:schemeClr val="tx1">
                  <a:lumMod val="8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Group 2: 24 upper class students on an immersive 15 week trip to over 30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countries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9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217" y="1055398"/>
            <a:ext cx="855869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latin typeface="Gotham Book" pitchFamily="50" charset="0"/>
                <a:cs typeface="Helvetica"/>
              </a:rPr>
              <a:t>Visual Notes</a:t>
            </a:r>
            <a:r>
              <a:rPr lang="en-US" sz="4800" dirty="0" smtClean="0">
                <a:solidFill>
                  <a:schemeClr val="tx1">
                    <a:lumMod val="95000"/>
                  </a:schemeClr>
                </a:solidFill>
                <a:latin typeface="Gotham Book" pitchFamily="50" charset="0"/>
                <a:cs typeface="Helvetica"/>
              </a:rPr>
              <a:t> </a:t>
            </a:r>
            <a:r>
              <a:rPr lang="en-US" sz="48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and</a:t>
            </a:r>
            <a:r>
              <a:rPr lang="en-US" sz="4800" dirty="0" smtClean="0">
                <a:solidFill>
                  <a:schemeClr val="tx1">
                    <a:lumMod val="95000"/>
                  </a:schemeClr>
                </a:solidFill>
                <a:latin typeface="Gotham Book" pitchFamily="50" charset="0"/>
                <a:cs typeface="Helvetica"/>
              </a:rPr>
              <a:t> 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latin typeface="Gotham Book" pitchFamily="50" charset="0"/>
                <a:cs typeface="Helvetica"/>
              </a:rPr>
              <a:t>Vivid Memories</a:t>
            </a:r>
            <a:r>
              <a:rPr lang="en-US" sz="4800" dirty="0" smtClean="0">
                <a:solidFill>
                  <a:schemeClr val="tx1">
                    <a:lumMod val="95000"/>
                  </a:schemeClr>
                </a:solidFill>
                <a:latin typeface="Gotham Book" pitchFamily="50" charset="0"/>
                <a:cs typeface="Helvetica"/>
              </a:rPr>
              <a:t> </a:t>
            </a:r>
          </a:p>
          <a:p>
            <a:pPr algn="ctr"/>
            <a:endParaRPr lang="en-US" sz="4800" dirty="0" smtClean="0">
              <a:solidFill>
                <a:schemeClr val="tx1">
                  <a:lumMod val="95000"/>
                </a:schemeClr>
              </a:solidFill>
              <a:latin typeface="Gotham Book" pitchFamily="50" charset="0"/>
              <a:cs typeface="Helvetica"/>
            </a:endParaRPr>
          </a:p>
          <a:p>
            <a:pPr algn="ctr"/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Gotham Light" pitchFamily="50" charset="0"/>
                <a:cs typeface="Helvetica"/>
              </a:rPr>
              <a:t>The Digital Tablet as a Travel Companion</a:t>
            </a:r>
            <a:endParaRPr lang="en-US" sz="3200" dirty="0">
              <a:solidFill>
                <a:schemeClr val="tx1">
                  <a:lumMod val="95000"/>
                </a:schemeClr>
              </a:solidFill>
              <a:latin typeface="Gotham Light" pitchFamily="50" charset="0"/>
              <a:cs typeface="Helvetica"/>
            </a:endParaRPr>
          </a:p>
          <a:p>
            <a:pPr algn="ctr"/>
            <a:endParaRPr lang="en-US" sz="2800" b="1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457343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otham Medium" pitchFamily="50" charset="0"/>
                <a:cs typeface="Helvetica"/>
              </a:rPr>
              <a:t>welcome</a:t>
            </a:r>
            <a:endParaRPr lang="en-US" sz="15000" b="1" dirty="0">
              <a:solidFill>
                <a:prstClr val="black">
                  <a:lumMod val="85000"/>
                  <a:lumOff val="15000"/>
                </a:prstClr>
              </a:solidFill>
              <a:latin typeface="Gotham Medium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462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8862" y="619831"/>
            <a:ext cx="32766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prstClr val="black">
                    <a:lumMod val="85000"/>
                    <a:lumOff val="15000"/>
                  </a:prstClr>
                </a:solidFill>
                <a:latin typeface="Gotham Bold" pitchFamily="50" charset="0"/>
                <a:cs typeface="Helvetica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568" y="1606046"/>
            <a:ext cx="844520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Two </a:t>
            </a:r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field studies with two different groups of students in the College of Architecture and 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Planning</a:t>
            </a:r>
            <a:endParaRPr lang="en-US" sz="2400" dirty="0">
              <a:solidFill>
                <a:schemeClr val="tx1">
                  <a:lumMod val="85000"/>
                </a:schemeClr>
              </a:solidFill>
              <a:latin typeface="Gotham Extra Light" pitchFamily="50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400" dirty="0">
              <a:solidFill>
                <a:schemeClr val="tx1">
                  <a:lumMod val="8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Group 1: 18 first year CAP students on a four-day trip to Chicago</a:t>
            </a:r>
          </a:p>
          <a:p>
            <a:pPr algn="ctr" eaLnBrk="0" hangingPunct="0">
              <a:spcBef>
                <a:spcPct val="50000"/>
              </a:spcBef>
            </a:pPr>
            <a:endParaRPr lang="en-US" sz="2400" dirty="0">
              <a:solidFill>
                <a:schemeClr val="tx1">
                  <a:lumMod val="8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Group 2: 24 upper class students on an immersive 15 week trip to over 30 countries</a:t>
            </a:r>
          </a:p>
          <a:p>
            <a:pPr algn="ctr" eaLnBrk="0" hangingPunct="0">
              <a:spcBef>
                <a:spcPct val="50000"/>
              </a:spcBef>
            </a:pPr>
            <a:endParaRPr lang="en-US" sz="2400" dirty="0">
              <a:solidFill>
                <a:srgbClr val="960000"/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Students were given an Android tablet with on-board stylus for drawing and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sketching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  <a:p>
            <a:pPr algn="ctr"/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9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t_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c8917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294" y="1289008"/>
            <a:ext cx="2771462" cy="3609223"/>
          </a:xfrm>
          <a:prstGeom prst="rect">
            <a:avLst/>
          </a:prstGeom>
        </p:spPr>
      </p:pic>
      <p:pic>
        <p:nvPicPr>
          <p:cNvPr id="5" name="Picture 4" descr="4f61ca98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527" y="1289008"/>
            <a:ext cx="2771461" cy="3609223"/>
          </a:xfrm>
          <a:prstGeom prst="rect">
            <a:avLst/>
          </a:prstGeom>
        </p:spPr>
      </p:pic>
      <p:pic>
        <p:nvPicPr>
          <p:cNvPr id="6" name="Picture 5" descr="66f2d20d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5309" y="1289008"/>
            <a:ext cx="2771462" cy="36092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294" y="5098743"/>
            <a:ext cx="277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Park at Lakeshore East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Office of James Burnett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2526" y="5098743"/>
            <a:ext cx="277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Chicago Public Library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Hammond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Beeby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 &amp;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Babka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5309" y="5098743"/>
            <a:ext cx="2771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Crown Hall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Ludwig von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Mies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 van der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Rohe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10" name="Double Bracket 9"/>
          <p:cNvSpPr/>
          <p:nvPr/>
        </p:nvSpPr>
        <p:spPr>
          <a:xfrm>
            <a:off x="6075309" y="6068002"/>
            <a:ext cx="2771462" cy="515602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Lohren Deeg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945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9294" y="5098743"/>
            <a:ext cx="2771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Venice, Italy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2526" y="5098743"/>
            <a:ext cx="2771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Cork Trees in Portugal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5309" y="5098743"/>
            <a:ext cx="2771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Great Wall of China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10" name="Double Bracket 9"/>
          <p:cNvSpPr/>
          <p:nvPr/>
        </p:nvSpPr>
        <p:spPr>
          <a:xfrm>
            <a:off x="6075309" y="6068002"/>
            <a:ext cx="2771462" cy="515602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Les Smith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2" name="Picture 1" descr="fa375a4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77" y="1289008"/>
            <a:ext cx="2564280" cy="3609223"/>
          </a:xfrm>
          <a:prstGeom prst="rect">
            <a:avLst/>
          </a:prstGeom>
        </p:spPr>
      </p:pic>
      <p:pic>
        <p:nvPicPr>
          <p:cNvPr id="3" name="Picture 2" descr="26131cb5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190" y="1270054"/>
            <a:ext cx="2627141" cy="3628178"/>
          </a:xfrm>
          <a:prstGeom prst="rect">
            <a:avLst/>
          </a:prstGeom>
        </p:spPr>
      </p:pic>
      <p:pic>
        <p:nvPicPr>
          <p:cNvPr id="11" name="Picture 10" descr="3d85e32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309" y="1270054"/>
            <a:ext cx="2581857" cy="363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8862" y="619831"/>
            <a:ext cx="32766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prstClr val="black">
                    <a:lumMod val="85000"/>
                    <a:lumOff val="15000"/>
                  </a:prstClr>
                </a:solidFill>
                <a:latin typeface="Gotham Bold" pitchFamily="50" charset="0"/>
                <a:cs typeface="Helvetica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568" y="1606046"/>
            <a:ext cx="844520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Two </a:t>
            </a:r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field studies with two different groups of students in the College of Architecture and 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Planning</a:t>
            </a:r>
            <a:endParaRPr lang="en-US" sz="2400" dirty="0">
              <a:solidFill>
                <a:schemeClr val="tx1">
                  <a:lumMod val="85000"/>
                </a:schemeClr>
              </a:solidFill>
              <a:latin typeface="Gotham Extra Light" pitchFamily="50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400" dirty="0">
              <a:solidFill>
                <a:schemeClr val="tx1">
                  <a:lumMod val="8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Convey a sense of meaningful spatial and geographic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awareness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  <a:p>
            <a:pPr algn="ctr"/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27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065" y="5472647"/>
            <a:ext cx="1924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Rick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Steves’s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 Europe Through the Back Door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3" name="Picture 2" descr="champswal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5" y="1283970"/>
            <a:ext cx="1924991" cy="4048667"/>
          </a:xfrm>
          <a:prstGeom prst="rect">
            <a:avLst/>
          </a:prstGeom>
        </p:spPr>
      </p:pic>
      <p:pic>
        <p:nvPicPr>
          <p:cNvPr id="8" name="Picture 7" descr="photo (8)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71" r="29612"/>
          <a:stretch/>
        </p:blipFill>
        <p:spPr>
          <a:xfrm>
            <a:off x="6810186" y="1283970"/>
            <a:ext cx="2210059" cy="4048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10186" y="5472647"/>
            <a:ext cx="2210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Google Glass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10" name="Picture 9" descr="image (1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20" y="1283970"/>
            <a:ext cx="2260062" cy="40486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00120" y="5472647"/>
            <a:ext cx="2210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Google Fieldtrip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0060" y="5472647"/>
            <a:ext cx="1990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Map My Run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14" name="Picture 13" descr="mapmyrun_accessed4222013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0" t="36457" r="40195" b="8713"/>
          <a:stretch/>
        </p:blipFill>
        <p:spPr>
          <a:xfrm>
            <a:off x="2190060" y="1283970"/>
            <a:ext cx="2070056" cy="40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t_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pic>
        <p:nvPicPr>
          <p:cNvPr id="6" name="Picture 5" descr="tablet_01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3" r="36814" b="6120"/>
          <a:stretch/>
        </p:blipFill>
        <p:spPr>
          <a:xfrm>
            <a:off x="0" y="2560320"/>
            <a:ext cx="5777762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1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t_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pic>
        <p:nvPicPr>
          <p:cNvPr id="7" name="Picture 6" descr="tablet_01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3" r="36814" b="6120"/>
          <a:stretch/>
        </p:blipFill>
        <p:spPr>
          <a:xfrm>
            <a:off x="0" y="2560320"/>
            <a:ext cx="5777762" cy="3346704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 rot="10800000" flipV="1">
            <a:off x="3948926" y="3305916"/>
            <a:ext cx="2654518" cy="1315213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otham Book" pitchFamily="50" charset="0"/>
                <a:cs typeface="Helvetica"/>
              </a:rPr>
              <a:t>Integration with geospatial mapping</a:t>
            </a:r>
          </a:p>
        </p:txBody>
      </p:sp>
    </p:spTree>
    <p:extLst>
      <p:ext uri="{BB962C8B-B14F-4D97-AF65-F5344CB8AC3E}">
        <p14:creationId xmlns:p14="http://schemas.microsoft.com/office/powerpoint/2010/main" val="51737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t_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pic>
        <p:nvPicPr>
          <p:cNvPr id="7" name="Picture 6" descr="tablet_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3" r="36814" b="57217"/>
          <a:stretch/>
        </p:blipFill>
        <p:spPr>
          <a:xfrm>
            <a:off x="-3760" y="2560320"/>
            <a:ext cx="5777762" cy="40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t_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pic>
        <p:nvPicPr>
          <p:cNvPr id="7" name="Picture 6" descr="tablet_01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3" r="36814" b="57217"/>
          <a:stretch/>
        </p:blipFill>
        <p:spPr>
          <a:xfrm>
            <a:off x="0" y="2560320"/>
            <a:ext cx="5777762" cy="400033"/>
          </a:xfrm>
          <a:prstGeom prst="rect">
            <a:avLst/>
          </a:prstGeom>
        </p:spPr>
      </p:pic>
      <p:sp>
        <p:nvSpPr>
          <p:cNvPr id="4" name="Pentagon 3"/>
          <p:cNvSpPr/>
          <p:nvPr/>
        </p:nvSpPr>
        <p:spPr>
          <a:xfrm rot="10800000" flipV="1">
            <a:off x="5729172" y="2067835"/>
            <a:ext cx="2856477" cy="1315213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otham Book" pitchFamily="50" charset="0"/>
                <a:cs typeface="Helvetica"/>
              </a:rPr>
              <a:t>Record, save and share GPS referenced paths</a:t>
            </a:r>
            <a:r>
              <a:rPr lang="en-US" dirty="0">
                <a:latin typeface="Gotham Book" pitchFamily="50" charset="0"/>
                <a:cs typeface="Helvetica"/>
              </a:rPr>
              <a:t> </a:t>
            </a:r>
            <a:r>
              <a:rPr lang="en-US" dirty="0" smtClean="0">
                <a:latin typeface="Gotham Book" pitchFamily="50" charset="0"/>
                <a:cs typeface="Helvetica"/>
              </a:rPr>
              <a:t>with a time stamp</a:t>
            </a:r>
          </a:p>
        </p:txBody>
      </p:sp>
    </p:spTree>
    <p:extLst>
      <p:ext uri="{BB962C8B-B14F-4D97-AF65-F5344CB8AC3E}">
        <p14:creationId xmlns:p14="http://schemas.microsoft.com/office/powerpoint/2010/main" val="28379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9216" y="2600044"/>
            <a:ext cx="41611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Gotham Light" pitchFamily="50" charset="0"/>
              </a:rPr>
              <a:t>Kyle Parker</a:t>
            </a:r>
            <a:endParaRPr lang="en-US" sz="3200" dirty="0">
              <a:solidFill>
                <a:srgbClr val="FF6600"/>
              </a:solidFill>
              <a:latin typeface="Gotham Light" pitchFamily="50" charset="0"/>
            </a:endParaRPr>
          </a:p>
          <a:p>
            <a:endParaRPr lang="en-US" dirty="0">
              <a:solidFill>
                <a:prstClr val="white"/>
              </a:solidFill>
              <a:latin typeface="Gotham Light" pitchFamily="50" charset="0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Gotham Light" pitchFamily="50" charset="0"/>
              </a:rPr>
              <a:t>Senior Software Engineer for Developing Technologies</a:t>
            </a:r>
            <a:endParaRPr lang="en-US" dirty="0">
              <a:solidFill>
                <a:prstClr val="white"/>
              </a:solidFill>
              <a:latin typeface="Gotham Light" pitchFamily="50" charset="0"/>
            </a:endParaRPr>
          </a:p>
          <a:p>
            <a:endParaRPr lang="en-US" dirty="0" smtClean="0">
              <a:solidFill>
                <a:prstClr val="white"/>
              </a:solidFill>
              <a:latin typeface="Gotham Light" pitchFamily="50" charset="0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Gotham Light" pitchFamily="50" charset="0"/>
              </a:rPr>
              <a:t>Information Technology Services</a:t>
            </a:r>
            <a:endParaRPr lang="en-US" dirty="0">
              <a:solidFill>
                <a:prstClr val="white"/>
              </a:solidFill>
              <a:latin typeface="Gotham Light" pitchFamily="50" charset="0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Gotham Light" pitchFamily="50" charset="0"/>
              </a:rPr>
              <a:t>Ball State </a:t>
            </a:r>
            <a:r>
              <a:rPr lang="en-US" dirty="0">
                <a:solidFill>
                  <a:prstClr val="white"/>
                </a:solidFill>
                <a:latin typeface="Gotham Light" pitchFamily="50" charset="0"/>
              </a:rPr>
              <a:t>University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309217" y="1055398"/>
            <a:ext cx="855869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65000"/>
                    <a:lumOff val="35000"/>
                  </a:schemeClr>
                </a:solidFill>
                <a:latin typeface="Gotham Book" pitchFamily="50" charset="0"/>
                <a:cs typeface="Helvetica"/>
              </a:rPr>
              <a:t>Visual Notes and Vivid Memories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75133" y="2746457"/>
            <a:ext cx="0" cy="299290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4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8862" y="619831"/>
            <a:ext cx="32766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prstClr val="black">
                    <a:lumMod val="85000"/>
                    <a:lumOff val="15000"/>
                  </a:prstClr>
                </a:solidFill>
                <a:latin typeface="Gotham Bold" pitchFamily="50" charset="0"/>
                <a:cs typeface="Helvetica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568" y="1606046"/>
            <a:ext cx="844520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Two field studies with two different groups of students in the College of Architecture and 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Planning</a:t>
            </a:r>
            <a:endParaRPr lang="en-US" sz="2400" dirty="0">
              <a:solidFill>
                <a:schemeClr val="tx1">
                  <a:lumMod val="85000"/>
                </a:schemeClr>
              </a:solidFill>
              <a:latin typeface="Gotham Extra Light" pitchFamily="50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400" dirty="0">
              <a:solidFill>
                <a:schemeClr val="tx1">
                  <a:lumMod val="8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Convey a sense of meaningful spatial and geographic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awareness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endParaRPr lang="en-US" sz="24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Provide a single device to bundle travel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media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  <a:p>
            <a:pPr algn="ctr"/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6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t_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pic>
        <p:nvPicPr>
          <p:cNvPr id="7" name="Picture 6" descr="tablet_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t="7434" r="136" b="65092"/>
          <a:stretch/>
        </p:blipFill>
        <p:spPr>
          <a:xfrm>
            <a:off x="5830158" y="928151"/>
            <a:ext cx="3313841" cy="157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t_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pic>
        <p:nvPicPr>
          <p:cNvPr id="7" name="Picture 6" descr="tablet_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t="7434" r="136" b="65092"/>
          <a:stretch/>
        </p:blipFill>
        <p:spPr>
          <a:xfrm>
            <a:off x="5830158" y="932688"/>
            <a:ext cx="3313841" cy="1570114"/>
          </a:xfrm>
          <a:prstGeom prst="rect">
            <a:avLst/>
          </a:prstGeom>
        </p:spPr>
      </p:pic>
      <p:sp>
        <p:nvSpPr>
          <p:cNvPr id="4" name="Pentagon 3"/>
          <p:cNvSpPr/>
          <p:nvPr/>
        </p:nvSpPr>
        <p:spPr>
          <a:xfrm rot="10800000" flipH="1" flipV="1">
            <a:off x="3303820" y="873766"/>
            <a:ext cx="2654518" cy="1315213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otham Book" pitchFamily="50" charset="0"/>
                <a:cs typeface="Helvetica"/>
              </a:rPr>
              <a:t>Media is stored in a gallery and later in a backup server</a:t>
            </a:r>
            <a:endParaRPr lang="en-US" dirty="0">
              <a:latin typeface="Gotham Book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4167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t_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pic>
        <p:nvPicPr>
          <p:cNvPr id="7" name="Picture 6" descr="tablet_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t="34384" r="136" b="6118"/>
          <a:stretch/>
        </p:blipFill>
        <p:spPr>
          <a:xfrm>
            <a:off x="5830158" y="2505828"/>
            <a:ext cx="3313841" cy="340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9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t_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pic>
        <p:nvPicPr>
          <p:cNvPr id="8" name="Picture 7" descr="tablet_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t="34384" r="136" b="6118"/>
          <a:stretch/>
        </p:blipFill>
        <p:spPr>
          <a:xfrm>
            <a:off x="5830158" y="2505456"/>
            <a:ext cx="3313841" cy="3400248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>
            <a:off x="3055727" y="2809616"/>
            <a:ext cx="2862619" cy="1066958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otham Book" pitchFamily="50" charset="0"/>
                <a:cs typeface="Helvetica"/>
              </a:rPr>
              <a:t>Media captured while traveling</a:t>
            </a:r>
          </a:p>
        </p:txBody>
      </p:sp>
    </p:spTree>
    <p:extLst>
      <p:ext uri="{BB962C8B-B14F-4D97-AF65-F5344CB8AC3E}">
        <p14:creationId xmlns:p14="http://schemas.microsoft.com/office/powerpoint/2010/main" val="28126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_interface_phot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218"/>
            <a:ext cx="9144000" cy="5357813"/>
          </a:xfrm>
          <a:prstGeom prst="rect">
            <a:avLst/>
          </a:prstGeom>
        </p:spPr>
      </p:pic>
      <p:pic>
        <p:nvPicPr>
          <p:cNvPr id="1026" name="Picture 2" descr="C:\Users\kyleparker\Dropbox\Development\Projects\traveler for BSU\media assets\screenshots\v2.1\device-2013-05-08-2038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352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65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kyleparker\Dropbox\Development\Projects\traveler for BSU\media assets\screenshots\v2.1\device-2013-05-08-2038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352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entagon 2"/>
          <p:cNvSpPr/>
          <p:nvPr/>
        </p:nvSpPr>
        <p:spPr>
          <a:xfrm flipH="1">
            <a:off x="1714498" y="4476747"/>
            <a:ext cx="2571751" cy="1037170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otham Book" pitchFamily="50" charset="0"/>
                <a:cs typeface="Helvetica"/>
              </a:rPr>
              <a:t>Add informational tags to media</a:t>
            </a:r>
          </a:p>
        </p:txBody>
      </p:sp>
    </p:spTree>
    <p:extLst>
      <p:ext uri="{BB962C8B-B14F-4D97-AF65-F5344CB8AC3E}">
        <p14:creationId xmlns:p14="http://schemas.microsoft.com/office/powerpoint/2010/main" val="100924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t_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749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t_02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749"/>
            <a:ext cx="9144000" cy="5715000"/>
          </a:xfrm>
          <a:prstGeom prst="rect">
            <a:avLst/>
          </a:prstGeom>
        </p:spPr>
      </p:pic>
      <p:pic>
        <p:nvPicPr>
          <p:cNvPr id="9" name="Picture 8" descr="tablet_0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3" r="36814" b="6119"/>
          <a:stretch/>
        </p:blipFill>
        <p:spPr>
          <a:xfrm>
            <a:off x="0" y="2980944"/>
            <a:ext cx="5777762" cy="2920214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 rot="10800000" flipV="1">
            <a:off x="3756896" y="3265746"/>
            <a:ext cx="3532991" cy="944052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otham Book" pitchFamily="50" charset="0"/>
                <a:cs typeface="Helvetica"/>
              </a:rPr>
              <a:t>GPS markers locate the media recorded</a:t>
            </a:r>
            <a:endParaRPr lang="en-US" dirty="0">
              <a:latin typeface="Gotham Book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4813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8862" y="619831"/>
            <a:ext cx="32766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prstClr val="black">
                    <a:lumMod val="85000"/>
                    <a:lumOff val="15000"/>
                  </a:prstClr>
                </a:solidFill>
                <a:latin typeface="Gotham Bold" pitchFamily="50" charset="0"/>
                <a:cs typeface="Helvetica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568" y="1606046"/>
            <a:ext cx="844520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Two field studies with two different groups of students in the College of Architecture and 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Planning</a:t>
            </a:r>
            <a:endParaRPr lang="en-US" sz="2400" dirty="0">
              <a:solidFill>
                <a:schemeClr val="tx1">
                  <a:lumMod val="85000"/>
                </a:schemeClr>
              </a:solidFill>
              <a:latin typeface="Gotham Extra Light" pitchFamily="50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400" dirty="0">
              <a:solidFill>
                <a:schemeClr val="tx1">
                  <a:lumMod val="8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Convey a sense of meaningful spatial and geographic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awareness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endParaRPr lang="en-US" sz="24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Provide a single device to bundle travel 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Gotham Extra Light" pitchFamily="50" charset="0"/>
              </a:rPr>
              <a:t>media</a:t>
            </a:r>
            <a:endParaRPr lang="en-US" sz="2400" dirty="0">
              <a:solidFill>
                <a:schemeClr val="tx1">
                  <a:lumMod val="8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Utilize sharing, assessment, playback and archive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opportunities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  <a:p>
            <a:pPr algn="ctr"/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34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9216" y="2600044"/>
            <a:ext cx="41611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Gotham Light" pitchFamily="50" charset="0"/>
              </a:rPr>
              <a:t>Kyle Parker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Gotham Light" pitchFamily="50" charset="0"/>
            </a:endParaRPr>
          </a:p>
          <a:p>
            <a:endParaRPr lang="en-US" dirty="0">
              <a:solidFill>
                <a:schemeClr val="tx1">
                  <a:lumMod val="75000"/>
                </a:schemeClr>
              </a:solidFill>
              <a:latin typeface="Gotham Light" pitchFamily="50" charset="0"/>
            </a:endParaRP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Gotham Light" pitchFamily="50" charset="0"/>
              </a:rPr>
              <a:t>Senior Software Engineer for Developing Technologies</a:t>
            </a:r>
            <a:endParaRPr lang="en-US" dirty="0">
              <a:solidFill>
                <a:schemeClr val="tx1">
                  <a:lumMod val="75000"/>
                </a:schemeClr>
              </a:solidFill>
              <a:latin typeface="Gotham Light" pitchFamily="50" charset="0"/>
            </a:endParaRPr>
          </a:p>
          <a:p>
            <a:endParaRPr lang="en-US" dirty="0" smtClean="0">
              <a:solidFill>
                <a:schemeClr val="tx1">
                  <a:lumMod val="75000"/>
                </a:schemeClr>
              </a:solidFill>
              <a:latin typeface="Gotham Light" pitchFamily="50" charset="0"/>
            </a:endParaRP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Gotham Light" pitchFamily="50" charset="0"/>
              </a:rPr>
              <a:t>Information Technology Services</a:t>
            </a:r>
            <a:endParaRPr lang="en-US" dirty="0">
              <a:solidFill>
                <a:schemeClr val="tx1">
                  <a:lumMod val="75000"/>
                </a:schemeClr>
              </a:solidFill>
              <a:latin typeface="Gotham Light" pitchFamily="50" charset="0"/>
            </a:endParaRP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Gotham Light" pitchFamily="50" charset="0"/>
              </a:rPr>
              <a:t>Ball State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Gotham Light" pitchFamily="50" charset="0"/>
              </a:rPr>
              <a:t>University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309217" y="1055398"/>
            <a:ext cx="855869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65000"/>
                    <a:lumOff val="35000"/>
                  </a:schemeClr>
                </a:solidFill>
                <a:latin typeface="Gotham Book" pitchFamily="50" charset="0"/>
                <a:cs typeface="Helvetica"/>
              </a:rPr>
              <a:t>Visual Notes and Vivid Memories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75133" y="2746457"/>
            <a:ext cx="0" cy="299290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92431" y="2600044"/>
            <a:ext cx="409281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Gotham Light" pitchFamily="50" charset="0"/>
              </a:rPr>
              <a:t>Lohren Ray </a:t>
            </a:r>
            <a:r>
              <a:rPr lang="en-US" sz="3200" dirty="0" smtClean="0">
                <a:solidFill>
                  <a:srgbClr val="FF6600"/>
                </a:solidFill>
                <a:latin typeface="Gotham Light" pitchFamily="50" charset="0"/>
              </a:rPr>
              <a:t>Deeg </a:t>
            </a:r>
          </a:p>
          <a:p>
            <a:endParaRPr lang="en-US" dirty="0">
              <a:solidFill>
                <a:prstClr val="white"/>
              </a:solidFill>
              <a:latin typeface="Gotham Light" pitchFamily="50" charset="0"/>
            </a:endParaRP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Gotham Light" pitchFamily="50" charset="0"/>
              </a:rPr>
              <a:t>Assistant Professor of Urban Planning</a:t>
            </a:r>
          </a:p>
          <a:p>
            <a:endParaRPr lang="en-US" dirty="0" smtClean="0">
              <a:solidFill>
                <a:schemeClr val="tx1">
                  <a:lumMod val="95000"/>
                </a:schemeClr>
              </a:solidFill>
              <a:latin typeface="Gotham Light" pitchFamily="50" charset="0"/>
            </a:endParaRP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Light" pitchFamily="50" charset="0"/>
              </a:rPr>
              <a:t>(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Gotham Light" pitchFamily="50" charset="0"/>
              </a:rPr>
              <a:t>Undergraduate) First Year Coordinator </a:t>
            </a:r>
          </a:p>
          <a:p>
            <a:endParaRPr lang="en-US" dirty="0" smtClean="0">
              <a:solidFill>
                <a:schemeClr val="tx1">
                  <a:lumMod val="95000"/>
                </a:schemeClr>
              </a:solidFill>
              <a:latin typeface="Gotham Light" pitchFamily="50" charset="0"/>
            </a:endParaRP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Light" pitchFamily="50" charset="0"/>
              </a:rPr>
              <a:t>College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Gotham Light" pitchFamily="50" charset="0"/>
              </a:rPr>
              <a:t>of Architecture and Planning Ball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34430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t_07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7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t_07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 rot="10800000" flipV="1">
            <a:off x="6401568" y="2106615"/>
            <a:ext cx="2629144" cy="1162567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otham Book" pitchFamily="50" charset="0"/>
                <a:cs typeface="Helvetica"/>
              </a:rPr>
              <a:t>Share content with fellow travelers and social media</a:t>
            </a:r>
            <a:endParaRPr lang="en-US" dirty="0">
              <a:latin typeface="Gotham Book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418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yleparker\Dropbox\Development\Projects\traveler for BSU\media assets\screenshots\v2.1\tablet_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352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0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yleparker\Dropbox\Development\Projects\traveler for BSU\media assets\screenshots\v2.1\tablet_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352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entagon 6"/>
          <p:cNvSpPr/>
          <p:nvPr/>
        </p:nvSpPr>
        <p:spPr>
          <a:xfrm rot="10800000" flipV="1">
            <a:off x="4822053" y="2439882"/>
            <a:ext cx="3532991" cy="944052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otham Book" pitchFamily="50" charset="0"/>
                <a:cs typeface="Helvetica"/>
              </a:rPr>
              <a:t>Integration with Google Maps and </a:t>
            </a:r>
            <a:r>
              <a:rPr lang="en-US" dirty="0">
                <a:solidFill>
                  <a:schemeClr val="tx1"/>
                </a:solidFill>
                <a:latin typeface="Gotham Book" pitchFamily="50" charset="0"/>
                <a:cs typeface="Helvetica"/>
              </a:rPr>
              <a:t>G</a:t>
            </a:r>
            <a:r>
              <a:rPr lang="en-US" dirty="0" smtClean="0">
                <a:solidFill>
                  <a:schemeClr val="tx1"/>
                </a:solidFill>
                <a:latin typeface="Gotham Book" pitchFamily="50" charset="0"/>
                <a:cs typeface="Helvetica"/>
              </a:rPr>
              <a:t>oogle Earth</a:t>
            </a:r>
            <a:endParaRPr lang="en-US" dirty="0">
              <a:solidFill>
                <a:schemeClr val="tx1"/>
              </a:solidFill>
              <a:latin typeface="Gotham Book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033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_earth_downtown_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352"/>
            <a:ext cx="9144000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_earth_downtown_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352"/>
            <a:ext cx="9144000" cy="5357813"/>
          </a:xfrm>
          <a:prstGeom prst="rect">
            <a:avLst/>
          </a:prstGeom>
        </p:spPr>
      </p:pic>
      <p:sp>
        <p:nvSpPr>
          <p:cNvPr id="4" name="Pentagon 3"/>
          <p:cNvSpPr/>
          <p:nvPr/>
        </p:nvSpPr>
        <p:spPr>
          <a:xfrm rot="10800000" flipV="1">
            <a:off x="6102162" y="1741793"/>
            <a:ext cx="2370198" cy="1252259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otham Book" pitchFamily="50" charset="0"/>
                <a:cs typeface="Helvetica"/>
              </a:rPr>
              <a:t>View paths in Google Maps or Google Earth</a:t>
            </a:r>
            <a:endParaRPr lang="en-US" dirty="0">
              <a:latin typeface="Gotham Book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0267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t_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9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03" y="847850"/>
            <a:ext cx="8834382" cy="516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7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03" y="847850"/>
            <a:ext cx="8834382" cy="5160748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 rot="10800000" flipV="1">
            <a:off x="6401568" y="2570427"/>
            <a:ext cx="2417232" cy="1410854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otham Book" pitchFamily="50" charset="0"/>
                <a:cs typeface="Helvetica"/>
              </a:rPr>
              <a:t>Share paths with family and friends via the web</a:t>
            </a:r>
            <a:endParaRPr lang="en-US" dirty="0">
              <a:latin typeface="Gotham Book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2598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21703" y="2944606"/>
            <a:ext cx="7113724" cy="253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What the </a:t>
            </a:r>
            <a:r>
              <a:rPr lang="en-US" sz="3500" dirty="0" smtClean="0">
                <a:solidFill>
                  <a:schemeClr val="accent6">
                    <a:lumMod val="75000"/>
                  </a:schemeClr>
                </a:solidFill>
                <a:latin typeface="Gotham Light" pitchFamily="50" charset="0"/>
              </a:rPr>
              <a:t>STUDENTS </a:t>
            </a:r>
            <a:r>
              <a:rPr lang="en-US" sz="3500" dirty="0" smtClean="0">
                <a:solidFill>
                  <a:schemeClr val="accent6">
                    <a:lumMod val="75000"/>
                  </a:schemeClr>
                </a:solidFill>
                <a:latin typeface="Gotham Light" pitchFamily="50" charset="0"/>
              </a:rPr>
              <a:t>RECORDED</a:t>
            </a:r>
          </a:p>
          <a:p>
            <a:pPr algn="ctr" eaLnBrk="0" hangingPunct="0">
              <a:spcBef>
                <a:spcPct val="50000"/>
              </a:spcBef>
            </a:pPr>
            <a:endParaRPr lang="en-US" sz="3500" dirty="0">
              <a:solidFill>
                <a:schemeClr val="accent6">
                  <a:lumMod val="75000"/>
                </a:schemeClr>
              </a:solidFill>
              <a:latin typeface="Gotham Light" pitchFamily="50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Gotham Extra Light" panose="02000604030000020004" pitchFamily="50" charset="0"/>
              </a:rPr>
              <a:t>Over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Gotham Light" pitchFamily="50" charset="0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Light" pitchFamily="50" charset="0"/>
              </a:rPr>
              <a:t>25,000 media assets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Gotham Extra Light" panose="02000604030000020004" pitchFamily="50" charset="0"/>
              </a:rPr>
              <a:t>from </a:t>
            </a:r>
            <a:r>
              <a:rPr lang="en-US" sz="2400">
                <a:solidFill>
                  <a:schemeClr val="tx1">
                    <a:lumMod val="95000"/>
                  </a:schemeClr>
                </a:solidFill>
                <a:latin typeface="Gotham Extra Light" panose="02000604030000020004" pitchFamily="50" charset="0"/>
              </a:rPr>
              <a:t>field </a:t>
            </a:r>
            <a:r>
              <a:rPr lang="en-US" sz="2400" smtClean="0">
                <a:solidFill>
                  <a:schemeClr val="tx1">
                    <a:lumMod val="95000"/>
                  </a:schemeClr>
                </a:solidFill>
                <a:latin typeface="Gotham Extra Light" panose="02000604030000020004" pitchFamily="50" charset="0"/>
              </a:rPr>
              <a:t>studies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Light" pitchFamily="50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2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57343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otham Medium" pitchFamily="50" charset="0"/>
                <a:cs typeface="Helvetica"/>
              </a:rPr>
              <a:t>agenda</a:t>
            </a:r>
            <a:endParaRPr lang="en-US" sz="15000" b="1" dirty="0">
              <a:solidFill>
                <a:prstClr val="black">
                  <a:lumMod val="85000"/>
                  <a:lumOff val="15000"/>
                </a:prstClr>
              </a:solidFill>
              <a:latin typeface="Gotham Medium" pitchFamily="50" charset="0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796" y="618818"/>
            <a:ext cx="84452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Gotham Book" pitchFamily="50" charset="0"/>
                <a:cs typeface="Helvetica"/>
              </a:rPr>
              <a:t>Topics for today</a:t>
            </a:r>
          </a:p>
          <a:p>
            <a:pPr algn="ctr"/>
            <a:endParaRPr lang="en-US" sz="2400" dirty="0" smtClean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reating and building a compelling and relevant mobile app for the classroom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  <a:cs typeface="Helvetica"/>
            </a:endParaRPr>
          </a:p>
          <a:p>
            <a:pPr algn="ctr"/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3096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di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943" y="1604099"/>
            <a:ext cx="4621532" cy="3246390"/>
          </a:xfrm>
          <a:prstGeom prst="rect">
            <a:avLst/>
          </a:prstGeom>
        </p:spPr>
      </p:pic>
      <p:sp>
        <p:nvSpPr>
          <p:cNvPr id="3" name="Double Bracket 2"/>
          <p:cNvSpPr/>
          <p:nvPr/>
        </p:nvSpPr>
        <p:spPr>
          <a:xfrm>
            <a:off x="4627830" y="5308821"/>
            <a:ext cx="3799125" cy="394709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Paige Story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0943" y="4939489"/>
            <a:ext cx="462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Mrs. Thomas Gale House,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F.L.Wright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6" name="Picture 5" descr="arbore_matt_millen_Map_0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42" y="1607164"/>
            <a:ext cx="3437504" cy="3243325"/>
          </a:xfrm>
          <a:prstGeom prst="rect">
            <a:avLst/>
          </a:prstGeom>
        </p:spPr>
      </p:pic>
      <p:sp>
        <p:nvSpPr>
          <p:cNvPr id="7" name="Double Bracket 6"/>
          <p:cNvSpPr/>
          <p:nvPr/>
        </p:nvSpPr>
        <p:spPr>
          <a:xfrm>
            <a:off x="1315783" y="5308821"/>
            <a:ext cx="1663387" cy="394709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Matt Arbore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042" y="4939489"/>
            <a:ext cx="343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Millennium Park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042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uble Bracket 2"/>
          <p:cNvSpPr/>
          <p:nvPr/>
        </p:nvSpPr>
        <p:spPr>
          <a:xfrm>
            <a:off x="256522" y="1303102"/>
            <a:ext cx="3305832" cy="394709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Logan Richmond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522" y="627588"/>
            <a:ext cx="3305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Chicago Cultural Center, Coolidge and Spencer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994" y="659810"/>
            <a:ext cx="5194269" cy="2783988"/>
          </a:xfrm>
          <a:prstGeom prst="rect">
            <a:avLst/>
          </a:prstGeom>
        </p:spPr>
      </p:pic>
      <p:pic>
        <p:nvPicPr>
          <p:cNvPr id="2" name="Picture 1" descr="mediaCARYK1RS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522" y="3637513"/>
            <a:ext cx="6513929" cy="2432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9455" y="3723608"/>
            <a:ext cx="204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Lincoln Park, </a:t>
            </a:r>
          </a:p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F.L. Olmstead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7" name="Double Bracket 6"/>
          <p:cNvSpPr/>
          <p:nvPr/>
        </p:nvSpPr>
        <p:spPr>
          <a:xfrm>
            <a:off x="6941746" y="4474202"/>
            <a:ext cx="1969517" cy="550224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Bryant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Niehoff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7950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y_paige_UC_dormers_phot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19" y="798930"/>
            <a:ext cx="3551890" cy="2841272"/>
          </a:xfrm>
          <a:prstGeom prst="rect">
            <a:avLst/>
          </a:prstGeom>
        </p:spPr>
      </p:pic>
      <p:pic>
        <p:nvPicPr>
          <p:cNvPr id="3" name="Picture 2" descr="story_paige_UC_courtyar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919" y="798930"/>
            <a:ext cx="4154283" cy="2150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80295" y="3014436"/>
            <a:ext cx="204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University of Chicago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5" name="Double Bracket 4"/>
          <p:cNvSpPr/>
          <p:nvPr/>
        </p:nvSpPr>
        <p:spPr>
          <a:xfrm>
            <a:off x="6844883" y="3096829"/>
            <a:ext cx="1797320" cy="577920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Paige Story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6" name="Picture 5" descr="rymer_charlie_4th_pres_vide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19" y="3895796"/>
            <a:ext cx="3551890" cy="2582848"/>
          </a:xfrm>
          <a:prstGeom prst="rect">
            <a:avLst/>
          </a:prstGeom>
        </p:spPr>
      </p:pic>
      <p:pic>
        <p:nvPicPr>
          <p:cNvPr id="7" name="Picture 6" descr="9f2a208f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7920" y="3895796"/>
            <a:ext cx="1249064" cy="2582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3153" y="4490546"/>
            <a:ext cx="2044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Video clips of 4</a:t>
            </a:r>
            <a:r>
              <a:rPr lang="en-US" baseline="300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th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 Presbyterian and Hancock Tower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9" name="Double Bracket 8"/>
          <p:cNvSpPr/>
          <p:nvPr/>
        </p:nvSpPr>
        <p:spPr>
          <a:xfrm>
            <a:off x="6351539" y="5552268"/>
            <a:ext cx="1797320" cy="577920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Charlie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Rymer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3997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0874" y="5479921"/>
            <a:ext cx="5274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Chicago Botanic Garden and Crown Hall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9" name="Double Bracket 8"/>
          <p:cNvSpPr/>
          <p:nvPr/>
        </p:nvSpPr>
        <p:spPr>
          <a:xfrm>
            <a:off x="6545262" y="5479921"/>
            <a:ext cx="2344476" cy="399045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Taylor Sheppard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2" name="Picture 1" descr="sheppard_pano_crown_hal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47638" y="-2525259"/>
            <a:ext cx="2077040" cy="9172311"/>
          </a:xfrm>
          <a:prstGeom prst="rect">
            <a:avLst/>
          </a:prstGeom>
        </p:spPr>
      </p:pic>
      <p:pic>
        <p:nvPicPr>
          <p:cNvPr id="3" name="Picture 2" descr="sheppard_pano_chi_bot_grd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75340" y="-152669"/>
            <a:ext cx="1969028" cy="911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5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2761" y="6259978"/>
            <a:ext cx="665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UC Campus,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Robie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 House, Chicago Cultural Center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9" name="Double Bracket 8"/>
          <p:cNvSpPr/>
          <p:nvPr/>
        </p:nvSpPr>
        <p:spPr>
          <a:xfrm>
            <a:off x="6545262" y="6230265"/>
            <a:ext cx="2344476" cy="399045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Craig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Zehr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4" name="Picture 3" descr="zehr_cult_ctr_Note_3_01(3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690" y="299286"/>
            <a:ext cx="3684542" cy="5783859"/>
          </a:xfrm>
          <a:prstGeom prst="rect">
            <a:avLst/>
          </a:prstGeom>
        </p:spPr>
      </p:pic>
      <p:pic>
        <p:nvPicPr>
          <p:cNvPr id="5" name="Picture 4" descr="zehr_robie_Note_1_01(2)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355213" y="3058062"/>
            <a:ext cx="2487812" cy="3562353"/>
          </a:xfrm>
          <a:prstGeom prst="rect">
            <a:avLst/>
          </a:prstGeom>
        </p:spPr>
      </p:pic>
      <p:pic>
        <p:nvPicPr>
          <p:cNvPr id="6" name="Picture 5" descr="zehr_UC_tower_Note_2_01(1)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510" y="299286"/>
            <a:ext cx="2636786" cy="31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0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5455" y="6259978"/>
            <a:ext cx="575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Alhambra,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Parc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Guell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,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Gare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 de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Oriente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 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9" name="Double Bracket 8"/>
          <p:cNvSpPr/>
          <p:nvPr/>
        </p:nvSpPr>
        <p:spPr>
          <a:xfrm>
            <a:off x="6545262" y="6230265"/>
            <a:ext cx="2344476" cy="399045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Lin Wang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3" name="Picture 2" descr="02ce032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1935" y="2127855"/>
            <a:ext cx="4138084" cy="2718711"/>
          </a:xfrm>
          <a:prstGeom prst="rect">
            <a:avLst/>
          </a:prstGeom>
        </p:spPr>
      </p:pic>
      <p:pic>
        <p:nvPicPr>
          <p:cNvPr id="4" name="Picture 3" descr="49d6478a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7323" y="222249"/>
            <a:ext cx="4169833" cy="3360916"/>
          </a:xfrm>
          <a:prstGeom prst="rect">
            <a:avLst/>
          </a:prstGeom>
        </p:spPr>
      </p:pic>
      <p:pic>
        <p:nvPicPr>
          <p:cNvPr id="5" name="Picture 4" descr="3b236061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8793" y="3725334"/>
            <a:ext cx="4158363" cy="237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0874" y="6259978"/>
            <a:ext cx="628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Brandenburg Gate,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Caixa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 Forum, Facades  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9" name="Double Bracket 8"/>
          <p:cNvSpPr/>
          <p:nvPr/>
        </p:nvSpPr>
        <p:spPr>
          <a:xfrm>
            <a:off x="6545262" y="6230265"/>
            <a:ext cx="2344476" cy="399045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Ryan Anderson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2" name="Picture 1" descr="Sketch14411023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1" y="369358"/>
            <a:ext cx="4289178" cy="2519892"/>
          </a:xfrm>
          <a:prstGeom prst="rect">
            <a:avLst/>
          </a:prstGeom>
        </p:spPr>
      </p:pic>
      <p:pic>
        <p:nvPicPr>
          <p:cNvPr id="6" name="Picture 5" descr="Sketch152012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705" y="327025"/>
            <a:ext cx="4472033" cy="2819269"/>
          </a:xfrm>
          <a:prstGeom prst="rect">
            <a:avLst/>
          </a:prstGeom>
        </p:spPr>
      </p:pic>
      <p:pic>
        <p:nvPicPr>
          <p:cNvPr id="7" name="Picture 6" descr="Sketch14001759.tiff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12" y="3359005"/>
            <a:ext cx="4275667" cy="2672292"/>
          </a:xfrm>
          <a:prstGeom prst="rect">
            <a:avLst/>
          </a:prstGeom>
        </p:spPr>
      </p:pic>
      <p:pic>
        <p:nvPicPr>
          <p:cNvPr id="10" name="Picture 9" descr="Sketch14003632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721" y="3359006"/>
            <a:ext cx="4223017" cy="267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0874" y="6259978"/>
            <a:ext cx="628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Library of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Celcus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, Ephesus Turkey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9" name="Double Bracket 8"/>
          <p:cNvSpPr/>
          <p:nvPr/>
        </p:nvSpPr>
        <p:spPr>
          <a:xfrm>
            <a:off x="6545262" y="6230265"/>
            <a:ext cx="2344476" cy="399045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Andrew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Calbert</a:t>
            </a:r>
            <a:endParaRPr lang="en-US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2" name="Picture 1" descr="7adc4b9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9986"/>
            <a:ext cx="9144000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21703" y="2944606"/>
            <a:ext cx="711372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What we </a:t>
            </a:r>
            <a:r>
              <a:rPr lang="en-US" sz="3500" dirty="0" smtClean="0">
                <a:solidFill>
                  <a:schemeClr val="accent6">
                    <a:lumMod val="75000"/>
                  </a:schemeClr>
                </a:solidFill>
                <a:latin typeface="Gotham Light" pitchFamily="50" charset="0"/>
              </a:rPr>
              <a:t>LEARNED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Light" pitchFamily="50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5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vey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99" y="223492"/>
            <a:ext cx="7012829" cy="643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4796" y="618818"/>
            <a:ext cx="84452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Gotham Book" pitchFamily="50" charset="0"/>
                <a:cs typeface="Helvetica"/>
              </a:rPr>
              <a:t>Topics for today</a:t>
            </a:r>
          </a:p>
          <a:p>
            <a:pPr algn="ctr"/>
            <a:endParaRPr lang="en-US" sz="2400" dirty="0" smtClean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  <a:p>
            <a:pPr algn="ctr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C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reating and building a compelling and relevant mobile app for the classroom</a:t>
            </a:r>
          </a:p>
          <a:p>
            <a:pPr algn="ctr"/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U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tilizing mobile devices as learning tools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  <a:cs typeface="Helvetica"/>
            </a:endParaRPr>
          </a:p>
          <a:p>
            <a:pPr algn="ctr"/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457343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otham Medium" pitchFamily="50" charset="0"/>
                <a:cs typeface="Helvetica"/>
              </a:rPr>
              <a:t>agenda</a:t>
            </a:r>
            <a:endParaRPr lang="en-US" sz="15000" b="1" dirty="0">
              <a:solidFill>
                <a:prstClr val="black">
                  <a:lumMod val="85000"/>
                  <a:lumOff val="15000"/>
                </a:prstClr>
              </a:solidFill>
              <a:latin typeface="Gotham Medium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1667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vey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47" y="688760"/>
            <a:ext cx="7057750" cy="509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723" y="176017"/>
            <a:ext cx="7364225" cy="638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6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Users:ldeeg:Desktop:AESOP ACSP Dublin 2013:wt5_answer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20" y="1916647"/>
            <a:ext cx="7690210" cy="1649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ldeeg:Desktop:AESOP ACSP Dublin 2013:Wt5_answer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21" y="4852343"/>
            <a:ext cx="7690210" cy="141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wt5_answer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20" y="3704167"/>
            <a:ext cx="7690210" cy="980016"/>
          </a:xfrm>
          <a:prstGeom prst="rect">
            <a:avLst/>
          </a:prstGeom>
        </p:spPr>
      </p:pic>
      <p:pic>
        <p:nvPicPr>
          <p:cNvPr id="6" name="Picture 5" descr="Wt5_answer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20" y="920750"/>
            <a:ext cx="7690210" cy="8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5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568" y="1606046"/>
            <a:ext cx="8445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Students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responded well to path recording, sharing, and social networking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capabilities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20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568" y="1606046"/>
            <a:ext cx="84452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latin typeface="Gotham Extra Light" pitchFamily="50" charset="0"/>
              </a:rPr>
              <a:t>Students </a:t>
            </a:r>
            <a:r>
              <a:rPr lang="en-US" sz="2400" dirty="0">
                <a:latin typeface="Gotham Extra Light" pitchFamily="50" charset="0"/>
              </a:rPr>
              <a:t>responded well to path recording, sharing, and social networking </a:t>
            </a:r>
            <a:r>
              <a:rPr lang="en-US" sz="2400" dirty="0" smtClean="0">
                <a:latin typeface="Gotham Extra Light" pitchFamily="50" charset="0"/>
              </a:rPr>
              <a:t>capabilities</a:t>
            </a:r>
            <a:endParaRPr lang="en-US" sz="2400" dirty="0">
              <a:latin typeface="Gotham Extra Light" pitchFamily="50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400" dirty="0"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Some features of the app and tablet did not replace other cameras or sketchbooks /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notebooks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56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568" y="1606046"/>
            <a:ext cx="844520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latin typeface="Gotham Extra Light" pitchFamily="50" charset="0"/>
              </a:rPr>
              <a:t>Students </a:t>
            </a:r>
            <a:r>
              <a:rPr lang="en-US" sz="2400" dirty="0">
                <a:latin typeface="Gotham Extra Light" pitchFamily="50" charset="0"/>
              </a:rPr>
              <a:t>responded well to path recording, sharing, and social networking </a:t>
            </a:r>
            <a:r>
              <a:rPr lang="en-US" sz="2400" dirty="0" smtClean="0">
                <a:latin typeface="Gotham Extra Light" pitchFamily="50" charset="0"/>
              </a:rPr>
              <a:t>capabilities</a:t>
            </a:r>
            <a:endParaRPr lang="en-US" sz="2400" dirty="0">
              <a:latin typeface="Gotham Extra Light" pitchFamily="50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400" dirty="0"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latin typeface="Gotham Extra Light" pitchFamily="50" charset="0"/>
              </a:rPr>
              <a:t>Some features of the app and tablet did not replace other cameras or sketchbooks / </a:t>
            </a:r>
            <a:r>
              <a:rPr lang="en-US" sz="2400" dirty="0" smtClean="0">
                <a:latin typeface="Gotham Extra Light" pitchFamily="50" charset="0"/>
              </a:rPr>
              <a:t>notebooks</a:t>
            </a:r>
            <a:endParaRPr lang="en-US" sz="2400" dirty="0">
              <a:latin typeface="Gotham Extra Light" pitchFamily="50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400" dirty="0">
              <a:latin typeface="Gotham Extra Light" pitchFamily="50" charset="0"/>
              <a:cs typeface="Helvetica"/>
            </a:endParaRPr>
          </a:p>
          <a:p>
            <a:pPr algn="ctr" eaLnBrk="0" hangingPunct="0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App provided immediate, diverse, and extended learning methods as well as ‘take-away’ learning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outcomes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56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568" y="1606046"/>
            <a:ext cx="844520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latin typeface="Gotham Extra Light" pitchFamily="50" charset="0"/>
              </a:rPr>
              <a:t>Students </a:t>
            </a:r>
            <a:r>
              <a:rPr lang="en-US" sz="2400" dirty="0">
                <a:latin typeface="Gotham Extra Light" pitchFamily="50" charset="0"/>
              </a:rPr>
              <a:t>responded well to path recording, sharing, and social networking </a:t>
            </a:r>
            <a:r>
              <a:rPr lang="en-US" sz="2400" dirty="0" smtClean="0">
                <a:latin typeface="Gotham Extra Light" pitchFamily="50" charset="0"/>
              </a:rPr>
              <a:t>capabilities</a:t>
            </a:r>
            <a:endParaRPr lang="en-US" sz="2400" dirty="0">
              <a:latin typeface="Gotham Extra Light" pitchFamily="50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400" dirty="0"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latin typeface="Gotham Extra Light" pitchFamily="50" charset="0"/>
              </a:rPr>
              <a:t>Some features of the app and tablet did not replace other cameras or sketchbooks / </a:t>
            </a:r>
            <a:r>
              <a:rPr lang="en-US" sz="2400" dirty="0" smtClean="0">
                <a:latin typeface="Gotham Extra Light" pitchFamily="50" charset="0"/>
              </a:rPr>
              <a:t>notebooks</a:t>
            </a:r>
            <a:endParaRPr lang="en-US" sz="2400" dirty="0">
              <a:latin typeface="Gotham Extra Light" pitchFamily="50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400" dirty="0">
              <a:latin typeface="Gotham Extra Light" pitchFamily="50" charset="0"/>
              <a:cs typeface="Helvetica"/>
            </a:endParaRPr>
          </a:p>
          <a:p>
            <a:pPr algn="ctr" eaLnBrk="0" hangingPunct="0"/>
            <a:r>
              <a:rPr lang="en-US" sz="2400" dirty="0">
                <a:latin typeface="Gotham Extra Light" pitchFamily="50" charset="0"/>
                <a:cs typeface="Helvetica"/>
              </a:rPr>
              <a:t>App provided immediate, diverse, and extended learning methods as well as ‘take-away’ learning </a:t>
            </a:r>
            <a:r>
              <a:rPr lang="en-US" sz="2400" dirty="0" smtClean="0">
                <a:latin typeface="Gotham Extra Light" pitchFamily="50" charset="0"/>
                <a:cs typeface="Helvetica"/>
              </a:rPr>
              <a:t>outcomes</a:t>
            </a:r>
            <a:endParaRPr lang="en-US" sz="2400" dirty="0">
              <a:latin typeface="Gotham Extra Light" pitchFamily="50" charset="0"/>
              <a:cs typeface="Helvetica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400" dirty="0">
              <a:latin typeface="Gotham Extra Light" pitchFamily="50" charset="0"/>
              <a:cs typeface="Helvetica"/>
            </a:endParaRPr>
          </a:p>
          <a:p>
            <a:pPr algn="ctr" eaLnBrk="0" hangingPunct="0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App provided students with more comprehensive discoveries and conclusions throughout their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study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56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21703" y="2944606"/>
            <a:ext cx="711372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Our </a:t>
            </a:r>
            <a:r>
              <a:rPr lang="en-US" sz="3500" dirty="0" smtClean="0">
                <a:solidFill>
                  <a:schemeClr val="accent6">
                    <a:lumMod val="75000"/>
                  </a:schemeClr>
                </a:solidFill>
                <a:latin typeface="Gotham Light" pitchFamily="50" charset="0"/>
              </a:rPr>
              <a:t>RESPONSE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Light" pitchFamily="50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0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568" y="1606046"/>
            <a:ext cx="84452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Incorporate feedback and features requested by the students into new versions of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Traveler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  <a:p>
            <a:pPr algn="ctr"/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1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568" y="1606046"/>
            <a:ext cx="84452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Incorporate feedback and features requested by the students into new versions of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Traveler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Google Places API to search for and locate nearby points of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interests</a:t>
            </a:r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97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4796" y="618818"/>
            <a:ext cx="84452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Gotham Book" pitchFamily="50" charset="0"/>
                <a:cs typeface="Helvetica"/>
              </a:rPr>
              <a:t>Topics for today</a:t>
            </a:r>
          </a:p>
          <a:p>
            <a:pPr algn="ctr"/>
            <a:endParaRPr lang="en-US" sz="2400" dirty="0" smtClean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  <a:p>
            <a:pPr algn="ctr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C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reating and building a compelling and relevant mobile app for the classroom</a:t>
            </a:r>
          </a:p>
          <a:p>
            <a:pPr algn="ctr"/>
            <a:endParaRPr lang="en-US" sz="24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  <a:cs typeface="Helvetica"/>
            </a:endParaRPr>
          </a:p>
          <a:p>
            <a:pPr algn="ctr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U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tilizing mobile devices as learning tools</a:t>
            </a:r>
          </a:p>
          <a:p>
            <a:pPr algn="ctr"/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xploring new technologies and their impact</a:t>
            </a:r>
          </a:p>
          <a:p>
            <a:pPr algn="ctr"/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  <a:p>
            <a:pPr algn="ctr"/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457343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otham Medium" pitchFamily="50" charset="0"/>
                <a:cs typeface="Helvetica"/>
              </a:rPr>
              <a:t>agenda</a:t>
            </a:r>
            <a:endParaRPr lang="en-US" sz="15000" b="1" dirty="0">
              <a:solidFill>
                <a:prstClr val="black">
                  <a:lumMod val="85000"/>
                  <a:lumOff val="15000"/>
                </a:prstClr>
              </a:solidFill>
              <a:latin typeface="Gotham Medium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1667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568" y="1606046"/>
            <a:ext cx="84452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Incorporate feedback and features requested by the students into new versions of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Traveler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endParaRPr lang="en-US" sz="24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Google Places API to search for and locate nearby points of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interests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Geofencing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 to remind you as you approach a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location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97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568" y="1606046"/>
            <a:ext cx="84452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Incorporate feedback and features requested by the students into new versions of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Traveler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endParaRPr lang="en-US" sz="24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Google Places API to search for and locate nearby points of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interests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endParaRPr lang="en-US" sz="24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Geofencing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 to remind you as you approach a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location</a:t>
            </a:r>
          </a:p>
          <a:p>
            <a:pPr algn="ctr" eaLnBrk="0" hangingPunct="0"/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Sharing the experience with family and friends on the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web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  <a:p>
            <a:pPr algn="ctr"/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97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21703" y="2944606"/>
            <a:ext cx="711372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What is </a:t>
            </a:r>
            <a:r>
              <a:rPr lang="en-US" sz="3500" dirty="0" smtClean="0">
                <a:solidFill>
                  <a:schemeClr val="accent6">
                    <a:lumMod val="75000"/>
                  </a:schemeClr>
                </a:solidFill>
                <a:latin typeface="Gotham Light" pitchFamily="50" charset="0"/>
              </a:rPr>
              <a:t>NEXT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Light" pitchFamily="50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1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21703" y="2944606"/>
            <a:ext cx="711372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TRAVELER</a:t>
            </a:r>
            <a:r>
              <a:rPr lang="en-US" sz="35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 + </a:t>
            </a:r>
            <a:r>
              <a:rPr lang="en-US" sz="35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GLASS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Light" pitchFamily="50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0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568" y="1606046"/>
            <a:ext cx="84452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Traditional technology simply gets in the way and creates a barrier to the world around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us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  <a:p>
            <a:pPr algn="ctr"/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kyleparker.BSU\Development\Traveler\2013 - CAP - Chicago\Parker, Kyle\traveler\photos\db90e7a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844" y="2806374"/>
            <a:ext cx="5216312" cy="39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nut 5"/>
          <p:cNvSpPr/>
          <p:nvPr/>
        </p:nvSpPr>
        <p:spPr>
          <a:xfrm>
            <a:off x="6004290" y="4212232"/>
            <a:ext cx="687823" cy="707725"/>
          </a:xfrm>
          <a:prstGeom prst="donut">
            <a:avLst>
              <a:gd name="adj" fmla="val 35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03" y="4125520"/>
            <a:ext cx="7127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27" y="4534034"/>
            <a:ext cx="604439" cy="62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033" y="5590178"/>
            <a:ext cx="7127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639" y="4491438"/>
            <a:ext cx="7127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682" y="4030654"/>
            <a:ext cx="7127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92" y="4517850"/>
            <a:ext cx="7127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43" y="4249681"/>
            <a:ext cx="591857" cy="60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3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568" y="1606046"/>
            <a:ext cx="84452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Traditional technology simply gets in the way and creates a barrier to the world around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</a:rPr>
              <a:t>us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endParaRPr lang="en-US" sz="24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Our goal is to focus on voice and a simple tap of the finger, using a device that is always facing the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action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otham Extra Light" pitchFamily="50" charset="0"/>
            </a:endParaRPr>
          </a:p>
          <a:p>
            <a:pPr algn="ctr"/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27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21703" y="2944606"/>
            <a:ext cx="711372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dirty="0" smtClean="0">
                <a:solidFill>
                  <a:schemeClr val="accent6">
                    <a:lumMod val="75000"/>
                  </a:schemeClr>
                </a:solidFill>
                <a:latin typeface="Gotham Light" pitchFamily="50" charset="0"/>
              </a:rPr>
              <a:t>DEMO TIME!</a:t>
            </a:r>
            <a:r>
              <a:rPr lang="en-US" sz="3500" dirty="0" smtClean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99621" y="6158653"/>
            <a:ext cx="178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#</a:t>
            </a:r>
            <a:r>
              <a:rPr lang="en-US" i="1" dirty="0" err="1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throughglass</a:t>
            </a:r>
            <a:endParaRPr lang="en-US" i="1" dirty="0">
              <a:solidFill>
                <a:schemeClr val="tx1">
                  <a:lumMod val="95000"/>
                </a:schemeClr>
              </a:solidFill>
              <a:latin typeface="Gotham Extr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01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kyleparker.BSU\Dropbox\Projects\Traveler\media assets\Glass\07_pho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8" y="1132885"/>
            <a:ext cx="7897824" cy="444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99621" y="6158653"/>
            <a:ext cx="178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#</a:t>
            </a:r>
            <a:r>
              <a:rPr lang="en-US" i="1" dirty="0" err="1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throughglass</a:t>
            </a:r>
            <a:endParaRPr lang="en-US" i="1" dirty="0">
              <a:solidFill>
                <a:schemeClr val="tx1">
                  <a:lumMod val="95000"/>
                </a:schemeClr>
              </a:solidFill>
              <a:latin typeface="Gotham Extr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53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kyleparker.BSU\Dropbox\Projects\Traveler\media assets\Glass\04_sha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8" y="1132885"/>
            <a:ext cx="7897824" cy="444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99621" y="6158653"/>
            <a:ext cx="178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#</a:t>
            </a:r>
            <a:r>
              <a:rPr lang="en-US" i="1" dirty="0" err="1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throughglass</a:t>
            </a:r>
            <a:endParaRPr lang="en-US" i="1" dirty="0">
              <a:solidFill>
                <a:schemeClr val="tx1">
                  <a:lumMod val="95000"/>
                </a:schemeClr>
              </a:solidFill>
              <a:latin typeface="Gotham Extr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40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kyleparker.BSU\Dropbox\Projects\Traveler\media assets\Glass\01_sharing_contac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7" y="1132885"/>
            <a:ext cx="7897826" cy="444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99621" y="6158653"/>
            <a:ext cx="178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#</a:t>
            </a:r>
            <a:r>
              <a:rPr lang="en-US" i="1" dirty="0" err="1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throughglass</a:t>
            </a:r>
            <a:endParaRPr lang="en-US" i="1" dirty="0">
              <a:solidFill>
                <a:schemeClr val="tx1">
                  <a:lumMod val="95000"/>
                </a:schemeClr>
              </a:solidFill>
              <a:latin typeface="Gotham Extr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9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4793" y="1249996"/>
            <a:ext cx="84452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We encourage and ask you to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think about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your own use of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apps and mobile devices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at your respective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universities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  <a:p>
            <a:pPr algn="ctr"/>
            <a:endParaRPr lang="en-US" sz="2400" dirty="0">
              <a:solidFill>
                <a:schemeClr val="tx1">
                  <a:lumMod val="75000"/>
                </a:schemeClr>
              </a:solidFill>
              <a:latin typeface="Gotham Extra Light" pitchFamily="50" charset="0"/>
              <a:cs typeface="Helvetica"/>
            </a:endParaRPr>
          </a:p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After our slides, we will begin a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group discussion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and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spend some time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actually using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Traveler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Gotham Extra Light" pitchFamily="50" charset="0"/>
                <a:cs typeface="Helvetica"/>
              </a:rPr>
              <a:t>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on this array of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devices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57343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otham Medium" pitchFamily="50" charset="0"/>
                <a:cs typeface="Helvetica"/>
              </a:rPr>
              <a:t>agenda</a:t>
            </a:r>
            <a:endParaRPr lang="en-US" sz="15000" b="1" dirty="0">
              <a:solidFill>
                <a:prstClr val="black">
                  <a:lumMod val="85000"/>
                  <a:lumOff val="15000"/>
                </a:prstClr>
              </a:solidFill>
              <a:latin typeface="Gotham Medium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520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kyleparker.BSU\Dropbox\Projects\Traveler\media assets\Glass\02_photo_albu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6" y="1132885"/>
            <a:ext cx="7897827" cy="444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99621" y="6158653"/>
            <a:ext cx="178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#</a:t>
            </a:r>
            <a:r>
              <a:rPr lang="en-US" i="1" dirty="0" err="1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throughglass</a:t>
            </a:r>
            <a:endParaRPr lang="en-US" i="1" dirty="0">
              <a:solidFill>
                <a:schemeClr val="tx1">
                  <a:lumMod val="95000"/>
                </a:schemeClr>
              </a:solidFill>
              <a:latin typeface="Gotham Extr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12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kyleparker.BSU\Dropbox\Projects\Traveler\media assets\Glass\05_read_alou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7" y="1132883"/>
            <a:ext cx="7897825" cy="444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99621" y="6158653"/>
            <a:ext cx="178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#</a:t>
            </a:r>
            <a:r>
              <a:rPr lang="en-US" i="1" dirty="0" err="1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throughglass</a:t>
            </a:r>
            <a:endParaRPr lang="en-US" i="1" dirty="0">
              <a:solidFill>
                <a:schemeClr val="tx1">
                  <a:lumMod val="95000"/>
                </a:schemeClr>
              </a:solidFill>
              <a:latin typeface="Gotham Extr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6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kyleparker.BSU\Dropbox\Projects\Traveler\media assets\Glass\06_directio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8" y="1132886"/>
            <a:ext cx="7897824" cy="444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99621" y="6158653"/>
            <a:ext cx="178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#</a:t>
            </a:r>
            <a:r>
              <a:rPr lang="en-US" i="1" dirty="0" err="1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throughglass</a:t>
            </a:r>
            <a:endParaRPr lang="en-US" i="1" dirty="0">
              <a:solidFill>
                <a:schemeClr val="tx1">
                  <a:lumMod val="95000"/>
                </a:schemeClr>
              </a:solidFill>
              <a:latin typeface="Gotham Extr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kyleparker.BSU\Dropbox\Projects\Traveler\media assets\Glass\03_m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6" y="1132885"/>
            <a:ext cx="7897827" cy="444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99621" y="6158653"/>
            <a:ext cx="178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#</a:t>
            </a:r>
            <a:r>
              <a:rPr lang="en-US" i="1" dirty="0" err="1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throughglass</a:t>
            </a:r>
            <a:endParaRPr lang="en-US" i="1" dirty="0">
              <a:solidFill>
                <a:schemeClr val="tx1">
                  <a:lumMod val="95000"/>
                </a:schemeClr>
              </a:solidFill>
              <a:latin typeface="Gotham Extr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yleparker.BSU\Dropbox\Development\Projects\traveler for BSU\media assets\screenshots\play store new design with call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9" y="841572"/>
            <a:ext cx="8615476" cy="525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6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15138" y="1892641"/>
            <a:ext cx="7113724" cy="367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Find us on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Gotham Light" pitchFamily="50" charset="0"/>
              </a:rPr>
              <a:t>FACEBOOK 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or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Gotham Light" pitchFamily="50" charset="0"/>
              </a:rPr>
              <a:t>GOOGLE+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3500" dirty="0" smtClean="0">
                <a:solidFill>
                  <a:schemeClr val="accent6">
                    <a:lumMod val="75000"/>
                  </a:schemeClr>
                </a:solidFill>
                <a:latin typeface="Gotham Light" pitchFamily="50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Look for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Gotham Light" pitchFamily="50" charset="0"/>
              </a:rPr>
              <a:t>THE TRAVELER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Gotham Light" pitchFamily="50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400" dirty="0">
              <a:solidFill>
                <a:schemeClr val="accent6">
                  <a:lumMod val="75000"/>
                </a:schemeClr>
              </a:solidFill>
              <a:latin typeface="Gotham Light" pitchFamily="50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6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21703" y="2944606"/>
            <a:ext cx="71137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latin typeface="Gotham Light" pitchFamily="50" charset="0"/>
              </a:rPr>
              <a:t>DISCUSSION </a:t>
            </a:r>
            <a:r>
              <a:rPr lang="en-US" sz="4800" dirty="0" smtClean="0">
                <a:solidFill>
                  <a:schemeClr val="tx1">
                    <a:lumMod val="95000"/>
                  </a:schemeClr>
                </a:solidFill>
                <a:latin typeface="Gotham Light" pitchFamily="50" charset="0"/>
              </a:rPr>
              <a:t>TIME</a:t>
            </a:r>
            <a:endParaRPr lang="en-US" sz="4800" dirty="0">
              <a:solidFill>
                <a:schemeClr val="tx1">
                  <a:lumMod val="95000"/>
                </a:schemeClr>
              </a:solidFill>
              <a:latin typeface="Gotham Light" pitchFamily="50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00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568" y="1606046"/>
            <a:ext cx="844520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How are you using mobile in the classroom at your university?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endParaRPr lang="en-US" sz="2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What apps – either custom developed or purchased – are you using?</a:t>
            </a:r>
          </a:p>
          <a:p>
            <a:pPr algn="ctr" eaLnBrk="0" hangingPunct="0"/>
            <a:endParaRPr lang="en-US" sz="2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What are students’ expectations for mobile in the classroom? 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endParaRPr lang="en-US" sz="2400" dirty="0" smtClean="0">
              <a:solidFill>
                <a:schemeClr val="tx1">
                  <a:lumMod val="95000"/>
                </a:schemeClr>
              </a:solidFill>
              <a:latin typeface="Gotham Extra Light" pitchFamily="50" charset="0"/>
            </a:endParaRPr>
          </a:p>
          <a:p>
            <a:pPr algn="ctr" eaLnBrk="0" hangingPunct="0"/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</a:rPr>
              <a:t>What apps are your students using for academic purposes?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</a:endParaRPr>
          </a:p>
          <a:p>
            <a:pPr algn="ctr"/>
            <a:endParaRPr lang="en-US" sz="2400" dirty="0">
              <a:solidFill>
                <a:srgbClr val="960000"/>
              </a:solidFill>
              <a:latin typeface="Gotham Extra Light" pitchFamily="50" charset="0"/>
              <a:cs typeface="Helvetic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91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-130314-pope-2005.photoblog9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922" y="172190"/>
            <a:ext cx="6113041" cy="3056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29191" y="6543455"/>
            <a:ext cx="1721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Source: MSNBC</a:t>
            </a:r>
            <a:endParaRPr lang="en-US" sz="12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29191" y="2410310"/>
            <a:ext cx="1721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Funeral parade of Pope John Paul II</a:t>
            </a:r>
          </a:p>
          <a:p>
            <a:pPr algn="r"/>
            <a:endParaRPr lang="en-US" sz="1200" dirty="0" smtClean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  <a:p>
            <a:pPr algn="r"/>
            <a:r>
              <a:rPr lang="en-US" sz="1200" dirty="0" smtClean="0">
                <a:solidFill>
                  <a:schemeClr val="tx1">
                    <a:lumMod val="95000"/>
                  </a:schemeClr>
                </a:solidFill>
                <a:latin typeface="Gotham Extra Light" pitchFamily="50" charset="0"/>
                <a:cs typeface="Helvetica"/>
              </a:rPr>
              <a:t>2005</a:t>
            </a:r>
            <a:endParaRPr lang="en-US" sz="1200" dirty="0">
              <a:solidFill>
                <a:schemeClr val="tx1">
                  <a:lumMod val="95000"/>
                </a:schemeClr>
              </a:solidFill>
              <a:latin typeface="Gotham Extra Light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532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ck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36C0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10904</TotalTime>
  <Words>1210</Words>
  <Application>Microsoft Office PowerPoint</Application>
  <PresentationFormat>On-screen Show (4:3)</PresentationFormat>
  <Paragraphs>272</Paragraphs>
  <Slides>87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98" baseType="lpstr">
      <vt:lpstr>ＭＳ Ｐゴシック</vt:lpstr>
      <vt:lpstr>Arial</vt:lpstr>
      <vt:lpstr>Calibri</vt:lpstr>
      <vt:lpstr>Gotham Bold</vt:lpstr>
      <vt:lpstr>Gotham Book</vt:lpstr>
      <vt:lpstr>Gotham Extra Light</vt:lpstr>
      <vt:lpstr>Gotham Light</vt:lpstr>
      <vt:lpstr>Gotham Medium</vt:lpstr>
      <vt:lpstr>Helvetica</vt:lpstr>
      <vt:lpstr>Black</vt:lpstr>
      <vt:lpstr>1_Black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Ball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Lohren Deeg</dc:creator>
  <cp:lastModifiedBy>Parker, Kyle</cp:lastModifiedBy>
  <cp:revision>92</cp:revision>
  <cp:lastPrinted>2013-08-30T15:59:27Z</cp:lastPrinted>
  <dcterms:created xsi:type="dcterms:W3CDTF">2013-04-09T00:10:19Z</dcterms:created>
  <dcterms:modified xsi:type="dcterms:W3CDTF">2013-09-30T18:01:28Z</dcterms:modified>
</cp:coreProperties>
</file>