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1" r:id="rId3"/>
    <p:sldId id="284" r:id="rId4"/>
    <p:sldId id="278" r:id="rId5"/>
    <p:sldId id="285" r:id="rId6"/>
    <p:sldId id="288" r:id="rId7"/>
    <p:sldId id="260" r:id="rId8"/>
    <p:sldId id="264" r:id="rId9"/>
    <p:sldId id="267" r:id="rId10"/>
    <p:sldId id="286" r:id="rId11"/>
    <p:sldId id="269" r:id="rId12"/>
    <p:sldId id="272" r:id="rId13"/>
    <p:sldId id="274" r:id="rId14"/>
    <p:sldId id="276" r:id="rId15"/>
    <p:sldId id="28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FD5186"/>
    <a:srgbClr val="CA0240"/>
    <a:srgbClr val="003366"/>
    <a:srgbClr val="948151"/>
    <a:srgbClr val="76643E"/>
    <a:srgbClr val="C3C7D1"/>
    <a:srgbClr val="A98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12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5DD99719-3B78-4F79-BFFE-13CA74493666}" type="datetime1">
              <a:rPr lang="en-US" altLang="en-US"/>
              <a:pPr>
                <a:defRPr/>
              </a:pPr>
              <a:t>10/17/2013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769B27-4C8D-4DF6-9C4F-F6456EB08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986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2" charset="-128"/>
              </a:defRPr>
            </a:lvl1pPr>
          </a:lstStyle>
          <a:p>
            <a:pPr>
              <a:defRPr/>
            </a:pPr>
            <a:fld id="{845F204F-DE45-4336-A597-E0D28B85F63E}" type="datetime1">
              <a:rPr lang="en-US" altLang="en-US"/>
              <a:pPr>
                <a:defRPr/>
              </a:pPr>
              <a:t>10/17/2013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156C9B-BDDD-4D49-B549-10F4FD30A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2454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8D75C93-2C75-4243-98C6-77D46084E3ED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145483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ea typeface="ＭＳ Ｐゴシック" panose="020B0600070205080204" pitchFamily="34" charset="-128"/>
              </a:rPr>
              <a:t>Figures taken from 2009 University Fact Book</a:t>
            </a:r>
          </a:p>
        </p:txBody>
      </p:sp>
    </p:spTree>
    <p:extLst>
      <p:ext uri="{BB962C8B-B14F-4D97-AF65-F5344CB8AC3E}">
        <p14:creationId xmlns:p14="http://schemas.microsoft.com/office/powerpoint/2010/main" val="356722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ea typeface="ＭＳ Ｐゴシック" panose="020B0600070205080204" pitchFamily="34" charset="-128"/>
              </a:rPr>
              <a:t>Figures taken from 2013 University Fact Book</a:t>
            </a:r>
          </a:p>
          <a:p>
            <a:r>
              <a:rPr lang="en-US" sz="1200" dirty="0" smtClean="0"/>
              <a:t>52,953 Applicants</a:t>
            </a:r>
          </a:p>
          <a:p>
            <a:r>
              <a:rPr lang="en-US" sz="1200" dirty="0" smtClean="0"/>
              <a:t>89,298 Accounts</a:t>
            </a:r>
          </a:p>
          <a:p>
            <a:r>
              <a:rPr lang="en-US" sz="1200" dirty="0" smtClean="0"/>
              <a:t>8,527 Groups</a:t>
            </a:r>
          </a:p>
          <a:p>
            <a:endParaRPr 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71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156C9B-BDDD-4D49-B549-10F4FD30A58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686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52,953 Applicants</a:t>
            </a:r>
          </a:p>
          <a:p>
            <a:r>
              <a:rPr lang="en-US" sz="1200" dirty="0" smtClean="0"/>
              <a:t>89,298 Accounts</a:t>
            </a:r>
          </a:p>
          <a:p>
            <a:r>
              <a:rPr lang="en-US" sz="1200" dirty="0" smtClean="0"/>
              <a:t>8,527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156C9B-BDDD-4D49-B549-10F4FD30A58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98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52,953 Applicants</a:t>
            </a:r>
          </a:p>
          <a:p>
            <a:r>
              <a:rPr lang="en-US" sz="1200" dirty="0" smtClean="0"/>
              <a:t>89,298 Accounts</a:t>
            </a:r>
          </a:p>
          <a:p>
            <a:r>
              <a:rPr lang="en-US" sz="1200" dirty="0" smtClean="0"/>
              <a:t>8,527 Groups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156C9B-BDDD-4D49-B549-10F4FD30A588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31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29575" y="146050"/>
            <a:ext cx="838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2B192-E711-40A7-BE99-202A60ADB4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13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 userDrawn="1"/>
        </p:nvSpPr>
        <p:spPr>
          <a:xfrm>
            <a:off x="8029575" y="146050"/>
            <a:ext cx="838200" cy="457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D35FC804-441F-4182-BF46-17102494D6EF}" type="slidenum">
              <a:rPr lang="en-US" altLang="en-US" smtClean="0">
                <a:solidFill>
                  <a:srgbClr val="D9D9D9"/>
                </a:solidFill>
              </a:rPr>
              <a:pPr>
                <a:defRPr/>
              </a:pPr>
              <a:t>‹#›</a:t>
            </a:fld>
            <a:endParaRPr lang="en-US" altLang="en-US" smtClean="0">
              <a:solidFill>
                <a:srgbClr val="D9D9D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940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29575" y="146050"/>
            <a:ext cx="838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17A82-E5D8-4193-9C97-AA9D5E5AF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04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1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29575" y="146050"/>
            <a:ext cx="838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0D390-EA50-4510-8EC5-FD0D368EA2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124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 txBox="1">
            <a:spLocks noChangeArrowheads="1"/>
          </p:cNvSpPr>
          <p:nvPr userDrawn="1"/>
        </p:nvSpPr>
        <p:spPr>
          <a:xfrm>
            <a:off x="8029575" y="146050"/>
            <a:ext cx="838200" cy="457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073F0DFA-E7BF-4B6C-B307-6FD57B986151}" type="slidenum">
              <a:rPr lang="en-US" altLang="en-US" smtClean="0">
                <a:solidFill>
                  <a:srgbClr val="D9D9D9"/>
                </a:solidFill>
              </a:rPr>
              <a:pPr>
                <a:defRPr/>
              </a:pPr>
              <a:t>‹#›</a:t>
            </a:fld>
            <a:endParaRPr lang="en-US" altLang="en-US" smtClean="0">
              <a:solidFill>
                <a:srgbClr val="D9D9D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50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9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35275"/>
            <a:ext cx="4040188" cy="3260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9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35275"/>
            <a:ext cx="4041775" cy="3260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9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 txBox="1">
            <a:spLocks noChangeArrowheads="1"/>
          </p:cNvSpPr>
          <p:nvPr userDrawn="1"/>
        </p:nvSpPr>
        <p:spPr>
          <a:xfrm>
            <a:off x="8029575" y="146050"/>
            <a:ext cx="838200" cy="457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E6845CC1-E9E1-481F-BE6C-79F67A413833}" type="slidenum">
              <a:rPr lang="en-US" altLang="en-US" smtClean="0">
                <a:solidFill>
                  <a:srgbClr val="D9D9D9"/>
                </a:solidFill>
              </a:rPr>
              <a:pPr>
                <a:defRPr/>
              </a:pPr>
              <a:t>‹#›</a:t>
            </a:fld>
            <a:endParaRPr lang="en-US" altLang="en-US" smtClean="0">
              <a:solidFill>
                <a:srgbClr val="D9D9D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2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 userDrawn="1"/>
        </p:nvSpPr>
        <p:spPr>
          <a:xfrm>
            <a:off x="8029575" y="146050"/>
            <a:ext cx="838200" cy="457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27548EEC-FAB4-4862-8A7D-D810C0B79B5C}" type="slidenum">
              <a:rPr lang="en-US" altLang="en-US" smtClean="0">
                <a:solidFill>
                  <a:srgbClr val="D9D9D9"/>
                </a:solidFill>
              </a:rPr>
              <a:pPr>
                <a:defRPr/>
              </a:pPr>
              <a:t>‹#›</a:t>
            </a:fld>
            <a:endParaRPr lang="en-US" altLang="en-US" smtClean="0">
              <a:solidFill>
                <a:srgbClr val="D9D9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07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>
          <a:xfrm>
            <a:off x="8029575" y="146050"/>
            <a:ext cx="838200" cy="457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8CB00DB-3EA6-4233-BC3B-F95ECB1D475F}" type="slidenum">
              <a:rPr lang="en-US" altLang="en-US" smtClean="0">
                <a:solidFill>
                  <a:srgbClr val="D9D9D9"/>
                </a:solidFill>
              </a:rPr>
              <a:pPr>
                <a:defRPr/>
              </a:pPr>
              <a:t>‹#›</a:t>
            </a:fld>
            <a:endParaRPr lang="en-US" altLang="en-US" smtClean="0">
              <a:solidFill>
                <a:srgbClr val="D9D9D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1700"/>
            <a:ext cx="3008313" cy="11557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89000"/>
            <a:ext cx="5111750" cy="5237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068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729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 txBox="1">
            <a:spLocks noChangeArrowheads="1"/>
          </p:cNvSpPr>
          <p:nvPr userDrawn="1"/>
        </p:nvSpPr>
        <p:spPr>
          <a:xfrm>
            <a:off x="8029575" y="146050"/>
            <a:ext cx="838200" cy="4572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fld id="{BA896D46-EB0E-413E-9338-1D40702C8939}" type="slidenum">
              <a:rPr lang="en-US" altLang="en-US" smtClean="0">
                <a:solidFill>
                  <a:srgbClr val="D9D9D9"/>
                </a:solidFill>
              </a:rPr>
              <a:pPr>
                <a:defRPr/>
              </a:pPr>
              <a:t>‹#›</a:t>
            </a:fld>
            <a:endParaRPr lang="en-US" altLang="en-US" smtClean="0">
              <a:solidFill>
                <a:srgbClr val="D9D9D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77899"/>
            <a:ext cx="5486400" cy="3749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29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75247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54063"/>
            <a:ext cx="9144000" cy="1093787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3" y="1990725"/>
            <a:ext cx="8410575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5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12713"/>
            <a:ext cx="3314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Educause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6111875"/>
            <a:ext cx="3295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9575" y="136525"/>
            <a:ext cx="8382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pPr>
              <a:defRPr/>
            </a:pPr>
            <a:fld id="{23DCFBE9-D8AD-4C7B-934F-7DE2AEAA3D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marL="285750"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Myriad Web Pro Condensed" panose="020B0506030403020204" pitchFamily="34" charset="0"/>
          <a:ea typeface="+mj-ea"/>
          <a:cs typeface="+mj-cs"/>
        </a:defRPr>
      </a:lvl1pPr>
      <a:lvl2pPr marL="285750"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Myriad Web Pro Condensed" pitchFamily="34" charset="0"/>
          <a:ea typeface="ＭＳ Ｐゴシック" pitchFamily="-108" charset="-128"/>
          <a:cs typeface="ＭＳ Ｐゴシック" pitchFamily="-108" charset="-128"/>
        </a:defRPr>
      </a:lvl2pPr>
      <a:lvl3pPr marL="285750"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Myriad Web Pro Condensed" pitchFamily="34" charset="0"/>
          <a:ea typeface="ＭＳ Ｐゴシック" pitchFamily="-108" charset="-128"/>
          <a:cs typeface="ＭＳ Ｐゴシック" pitchFamily="-108" charset="-128"/>
        </a:defRPr>
      </a:lvl3pPr>
      <a:lvl4pPr marL="285750"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Myriad Web Pro Condensed" pitchFamily="34" charset="0"/>
          <a:ea typeface="ＭＳ Ｐゴシック" pitchFamily="-108" charset="-128"/>
          <a:cs typeface="ＭＳ Ｐゴシック" pitchFamily="-108" charset="-128"/>
        </a:defRPr>
      </a:lvl4pPr>
      <a:lvl5pPr marL="285750" algn="l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Myriad Web Pro Condensed" pitchFamily="34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003E7E"/>
          </a:solidFill>
          <a:latin typeface="Georgia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rgbClr val="000000"/>
        </a:buClr>
        <a:buChar char="•"/>
        <a:defRPr sz="3600">
          <a:solidFill>
            <a:schemeClr val="tx1"/>
          </a:solidFill>
          <a:latin typeface="Myriad Web Pro Condensed" panose="020B0506030403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1200"/>
        </a:spcAft>
        <a:buClr>
          <a:srgbClr val="000000"/>
        </a:buClr>
        <a:buChar char="–"/>
        <a:defRPr sz="3200">
          <a:solidFill>
            <a:schemeClr val="tx1"/>
          </a:solidFill>
          <a:latin typeface="Myriad Web Pro Condensed" panose="020B0506030403020204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ts val="1200"/>
        </a:spcAft>
        <a:buClr>
          <a:srgbClr val="000000"/>
        </a:buClr>
        <a:buChar char="•"/>
        <a:defRPr sz="2800">
          <a:solidFill>
            <a:schemeClr val="tx1"/>
          </a:solidFill>
          <a:latin typeface="Myriad Web Pro Condensed" panose="020B0506030403020204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ts val="1200"/>
        </a:spcAft>
        <a:buClr>
          <a:srgbClr val="000000"/>
        </a:buClr>
        <a:buChar char="–"/>
        <a:defRPr sz="2400">
          <a:solidFill>
            <a:schemeClr val="tx1"/>
          </a:solidFill>
          <a:latin typeface="Myriad Web Pro Condensed" panose="020B0506030403020204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ts val="1200"/>
        </a:spcAft>
        <a:buClr>
          <a:srgbClr val="000000"/>
        </a:buClr>
        <a:buChar char="»"/>
        <a:defRPr sz="2000">
          <a:solidFill>
            <a:schemeClr val="tx1"/>
          </a:solidFill>
          <a:latin typeface="Myriad Web Pro Condensed" panose="020B0506030403020204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E7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0525" y="1762125"/>
            <a:ext cx="5064125" cy="3324225"/>
          </a:xfrm>
          <a:solidFill>
            <a:schemeClr val="bg1">
              <a:alpha val="65097"/>
            </a:schemeClr>
          </a:solidFill>
        </p:spPr>
        <p:txBody>
          <a:bodyPr anchor="b"/>
          <a:lstStyle/>
          <a:p>
            <a:pPr eaLnBrk="1" hangingPunct="1">
              <a:spcBef>
                <a:spcPct val="20000"/>
              </a:spcBef>
            </a:pPr>
            <a:r>
              <a:rPr lang="en-US" altLang="en-US" sz="2400" dirty="0" smtClean="0"/>
              <a:t>New Developments in Central Directory Service and Account Provisioning </a:t>
            </a:r>
            <a:r>
              <a:rPr lang="en-US" altLang="en-US" sz="5400" dirty="0" smtClean="0"/>
              <a:t/>
            </a:r>
            <a:br>
              <a:rPr lang="en-US" altLang="en-US" sz="5400" dirty="0" smtClean="0"/>
            </a:br>
            <a:r>
              <a:rPr lang="en-US" altLang="en-US" sz="2000" dirty="0" smtClean="0">
                <a:solidFill>
                  <a:srgbClr val="CA0240"/>
                </a:solidFill>
              </a:rPr>
              <a:t/>
            </a:r>
            <a:br>
              <a:rPr lang="en-US" altLang="en-US" sz="2000" dirty="0" smtClean="0">
                <a:solidFill>
                  <a:srgbClr val="CA0240"/>
                </a:solidFill>
              </a:rPr>
            </a:br>
            <a:r>
              <a:rPr lang="en-US" altLang="en-US" sz="2000" dirty="0" smtClean="0">
                <a:solidFill>
                  <a:srgbClr val="CA0240"/>
                </a:solidFill>
              </a:rPr>
              <a:t/>
            </a:r>
            <a:br>
              <a:rPr lang="en-US" altLang="en-US" sz="2000" dirty="0" smtClean="0">
                <a:solidFill>
                  <a:srgbClr val="CA0240"/>
                </a:solidFill>
              </a:rPr>
            </a:br>
            <a:r>
              <a:rPr lang="en-US" altLang="en-US" sz="2200" b="1" dirty="0" smtClean="0">
                <a:solidFill>
                  <a:srgbClr val="336699"/>
                </a:solidFill>
              </a:rPr>
              <a:t>Dan Menicucci (dan@pitt.edu)</a:t>
            </a:r>
            <a:r>
              <a:rPr lang="en-US" altLang="en-US" sz="2200" dirty="0" smtClean="0">
                <a:solidFill>
                  <a:srgbClr val="336699"/>
                </a:solidFill>
              </a:rPr>
              <a:t/>
            </a:r>
            <a:br>
              <a:rPr lang="en-US" altLang="en-US" sz="2200" dirty="0" smtClean="0">
                <a:solidFill>
                  <a:srgbClr val="336699"/>
                </a:solidFill>
              </a:rPr>
            </a:br>
            <a:r>
              <a:rPr lang="en-US" altLang="en-US" sz="2200" dirty="0" smtClean="0">
                <a:solidFill>
                  <a:srgbClr val="336699"/>
                </a:solidFill>
              </a:rPr>
              <a:t>Enterprise Architect - </a:t>
            </a:r>
            <a:r>
              <a:rPr lang="en-US" altLang="en-US" sz="1800" dirty="0" smtClean="0">
                <a:solidFill>
                  <a:srgbClr val="336699"/>
                </a:solidFill>
              </a:rPr>
              <a:t>University of Pittsburgh</a:t>
            </a:r>
            <a:br>
              <a:rPr lang="en-US" altLang="en-US" sz="1800" dirty="0" smtClean="0">
                <a:solidFill>
                  <a:srgbClr val="336699"/>
                </a:solidFill>
              </a:rPr>
            </a:br>
            <a:endParaRPr lang="en-US" altLang="en-US" sz="2000" dirty="0" smtClean="0">
              <a:solidFill>
                <a:srgbClr val="336699"/>
              </a:solidFill>
            </a:endParaRPr>
          </a:p>
        </p:txBody>
      </p:sp>
      <p:pic>
        <p:nvPicPr>
          <p:cNvPr id="13316" name="Picture 9" descr="Educau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1866900"/>
            <a:ext cx="329565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333" y="738231"/>
            <a:ext cx="8433667" cy="611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Remove Redundancies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Enterprise AD environments, Novell </a:t>
            </a:r>
            <a:r>
              <a:rPr lang="en-US" dirty="0" err="1" smtClean="0"/>
              <a:t>eDirectory</a:t>
            </a:r>
            <a:r>
              <a:rPr lang="en-US" dirty="0" smtClean="0"/>
              <a:t>, Kerberos 4 realm and two open LDAP systems.</a:t>
            </a:r>
          </a:p>
          <a:p>
            <a:r>
              <a:rPr lang="en-US" dirty="0" smtClean="0"/>
              <a:t>~40 remaining departmental authentication systems</a:t>
            </a:r>
          </a:p>
          <a:p>
            <a:r>
              <a:rPr lang="en-US" dirty="0"/>
              <a:t>Move to a single domain Active Directory forest (Pitt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Standardize Non-Windows Auth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license for Centrify Direct Control</a:t>
            </a:r>
          </a:p>
          <a:p>
            <a:pPr lvl="1"/>
            <a:r>
              <a:rPr lang="en-US" dirty="0" smtClean="0"/>
              <a:t>Authenticate and apply policy from Active Directory</a:t>
            </a:r>
          </a:p>
          <a:p>
            <a:pPr lvl="1"/>
            <a:r>
              <a:rPr lang="en-US" dirty="0" smtClean="0"/>
              <a:t>Replace Kerberos 4 Realm</a:t>
            </a:r>
          </a:p>
          <a:p>
            <a:pPr lvl="1"/>
            <a:r>
              <a:rPr lang="en-US" dirty="0" smtClean="0"/>
              <a:t>Replace NIS+</a:t>
            </a:r>
          </a:p>
          <a:p>
            <a:pPr lvl="1"/>
            <a:r>
              <a:rPr lang="en-US" dirty="0" smtClean="0"/>
              <a:t>Replace Open Directory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Multifactor Authentication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Implemented multiple solutions</a:t>
            </a:r>
          </a:p>
          <a:p>
            <a:pPr lvl="1">
              <a:defRPr/>
            </a:pPr>
            <a:r>
              <a:rPr lang="en-US" dirty="0" smtClean="0"/>
              <a:t>Certificate Based Authenticators from </a:t>
            </a:r>
            <a:r>
              <a:rPr lang="en-US" dirty="0" err="1" smtClean="0"/>
              <a:t>Safenet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OTP from </a:t>
            </a:r>
            <a:r>
              <a:rPr lang="en-US" dirty="0" smtClean="0"/>
              <a:t>Deepnet Security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Rolled out to Central IT Now</a:t>
            </a:r>
          </a:p>
          <a:p>
            <a:pPr>
              <a:defRPr/>
            </a:pPr>
            <a:r>
              <a:rPr lang="en-US" dirty="0" smtClean="0"/>
              <a:t>Focus on applications in future, including the addition of customers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Extend Role Based Account Provisioning</a:t>
            </a:r>
          </a:p>
          <a:p>
            <a:pPr>
              <a:defRPr/>
            </a:pPr>
            <a:r>
              <a:rPr lang="en-US" dirty="0" smtClean="0"/>
              <a:t>Authentication Assurance</a:t>
            </a:r>
          </a:p>
          <a:p>
            <a:pPr>
              <a:defRPr/>
            </a:pPr>
            <a:r>
              <a:rPr lang="en-US" dirty="0" smtClean="0"/>
              <a:t>True Web SSO</a:t>
            </a:r>
          </a:p>
          <a:p>
            <a:pPr>
              <a:defRPr/>
            </a:pPr>
            <a:r>
              <a:rPr lang="en-US" dirty="0" smtClean="0"/>
              <a:t>Bring Your Own Credentials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Dan Menicucci</a:t>
            </a:r>
          </a:p>
          <a:p>
            <a:pPr marL="0" indent="0">
              <a:buNone/>
              <a:defRPr/>
            </a:pPr>
            <a:r>
              <a:rPr lang="en-US" dirty="0" smtClean="0"/>
              <a:t>Enterprise Architect</a:t>
            </a:r>
          </a:p>
          <a:p>
            <a:pPr marL="0" indent="0">
              <a:buNone/>
              <a:defRPr/>
            </a:pPr>
            <a:r>
              <a:rPr lang="en-US" dirty="0" smtClean="0"/>
              <a:t>dan@pitt.edu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  <p:pic>
        <p:nvPicPr>
          <p:cNvPr id="5" name="Picture 6" descr="photo-tour-080-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3161" y="1885315"/>
            <a:ext cx="3008207" cy="42494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3330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182880"/>
          <a:lstStyle/>
          <a:p>
            <a:pPr eaLnBrk="1" hangingPunct="1"/>
            <a:r>
              <a:rPr lang="en-US" dirty="0" smtClean="0"/>
              <a:t>Who are we?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dirty="0"/>
              <a:t>Founded in 1787 </a:t>
            </a:r>
          </a:p>
          <a:p>
            <a:pPr>
              <a:spcBef>
                <a:spcPct val="0"/>
              </a:spcBef>
              <a:defRPr/>
            </a:pPr>
            <a:r>
              <a:rPr lang="en-US" dirty="0"/>
              <a:t>One of the oldest </a:t>
            </a:r>
            <a:br>
              <a:rPr lang="en-US" dirty="0"/>
            </a:br>
            <a:r>
              <a:rPr lang="en-US" dirty="0"/>
              <a:t>universities in the U.S. </a:t>
            </a:r>
          </a:p>
          <a:p>
            <a:pPr>
              <a:spcBef>
                <a:spcPct val="0"/>
              </a:spcBef>
              <a:defRPr/>
            </a:pPr>
            <a:r>
              <a:rPr lang="en-US" dirty="0"/>
              <a:t>Five campuses (Pittsburgh,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dirty="0"/>
              <a:t>    Bradford, Greensburg,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dirty="0"/>
              <a:t>    Johnstown and Titusville)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5" name="Picture 6" descr="photo-tour-080-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3161" y="1885315"/>
            <a:ext cx="3008207" cy="42494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182880"/>
          <a:lstStyle/>
          <a:p>
            <a:pPr eaLnBrk="1" hangingPunct="1"/>
            <a:r>
              <a:rPr lang="en-US" smtClean="0"/>
              <a:t>Students, Faculty, and Staff at Pitt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228600" y="1752600"/>
            <a:ext cx="8686800" cy="4343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All campuses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mtClean="0">
              <a:solidFill>
                <a:srgbClr val="FF0000"/>
              </a:solidFill>
            </a:endParaRP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2322513"/>
            <a:ext cx="6777037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63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Directory Service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Everything from our system’s of record down</a:t>
            </a:r>
          </a:p>
          <a:p>
            <a:pPr lvl="1"/>
            <a:r>
              <a:rPr lang="en-US" sz="2800" dirty="0" smtClean="0"/>
              <a:t>Identity Registry</a:t>
            </a:r>
          </a:p>
          <a:p>
            <a:pPr lvl="1"/>
            <a:r>
              <a:rPr lang="en-US" sz="2800" dirty="0" smtClean="0"/>
              <a:t>Provisioning Engine</a:t>
            </a:r>
          </a:p>
          <a:p>
            <a:pPr lvl="1"/>
            <a:r>
              <a:rPr lang="en-US" sz="2800" dirty="0" smtClean="0"/>
              <a:t>Authentication Services</a:t>
            </a:r>
          </a:p>
          <a:p>
            <a:pPr lvl="1"/>
            <a:r>
              <a:rPr lang="en-US" sz="2800" dirty="0" smtClean="0"/>
              <a:t>Other identity services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2000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Built an identity registry on top of an Oracle DB</a:t>
            </a:r>
          </a:p>
          <a:p>
            <a:r>
              <a:rPr lang="en-US" sz="3200" dirty="0" smtClean="0"/>
              <a:t>Implemented Novell DirXML1.0 </a:t>
            </a:r>
          </a:p>
          <a:p>
            <a:r>
              <a:rPr lang="en-US" sz="3200" dirty="0" smtClean="0"/>
              <a:t>Provisioning for users in e-Directory, Active Directory, </a:t>
            </a:r>
            <a:r>
              <a:rPr lang="en-US" sz="3200" dirty="0" err="1" smtClean="0"/>
              <a:t>OpenLDAP</a:t>
            </a:r>
            <a:r>
              <a:rPr lang="en-US" sz="3200" dirty="0" smtClean="0"/>
              <a:t> and a Kerberos 4 Realm</a:t>
            </a:r>
          </a:p>
          <a:p>
            <a:r>
              <a:rPr lang="en-US" sz="3200" dirty="0" smtClean="0"/>
              <a:t>Provisioning for IMAP, AFS, and Unix Time Sharing</a:t>
            </a:r>
          </a:p>
          <a:p>
            <a:r>
              <a:rPr lang="en-US" sz="3200" dirty="0"/>
              <a:t>Built a custom user  account portal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965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Enhancements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Spam and Virus Filtering</a:t>
            </a:r>
          </a:p>
          <a:p>
            <a:r>
              <a:rPr lang="en-US" sz="3200" dirty="0" smtClean="0"/>
              <a:t>Enterprise Active Directory</a:t>
            </a:r>
          </a:p>
          <a:p>
            <a:r>
              <a:rPr lang="en-US" sz="3200" dirty="0" smtClean="0"/>
              <a:t>Exchange</a:t>
            </a:r>
          </a:p>
          <a:p>
            <a:r>
              <a:rPr lang="en-US" sz="3200" dirty="0" smtClean="0"/>
              <a:t>Groups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Emergency </a:t>
            </a:r>
            <a:r>
              <a:rPr lang="en-US" sz="3200" dirty="0" smtClean="0"/>
              <a:t>Notification</a:t>
            </a:r>
          </a:p>
          <a:p>
            <a:r>
              <a:rPr lang="en-US" sz="3200" dirty="0" smtClean="0"/>
              <a:t>Guest Wireless</a:t>
            </a:r>
            <a:endParaRPr lang="en-US" sz="3200" dirty="0" smtClean="0"/>
          </a:p>
          <a:p>
            <a:r>
              <a:rPr lang="en-US" sz="3200" dirty="0" smtClean="0"/>
              <a:t>Password Enhancements</a:t>
            </a:r>
          </a:p>
          <a:p>
            <a:r>
              <a:rPr lang="en-US" sz="3200" dirty="0" smtClean="0"/>
              <a:t>Box</a:t>
            </a:r>
          </a:p>
          <a:p>
            <a:r>
              <a:rPr lang="en-US" sz="3200" dirty="0" smtClean="0"/>
              <a:t>Office 365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built in an NT/Novell era</a:t>
            </a:r>
          </a:p>
          <a:p>
            <a:r>
              <a:rPr lang="en-US" dirty="0" smtClean="0"/>
              <a:t>Limits on group membership sizes</a:t>
            </a:r>
          </a:p>
          <a:p>
            <a:r>
              <a:rPr lang="en-US" dirty="0" smtClean="0"/>
              <a:t>Difficulty managing multi-valued attributes</a:t>
            </a:r>
          </a:p>
          <a:p>
            <a:r>
              <a:rPr lang="en-US" dirty="0" smtClean="0"/>
              <a:t>Stable, but aging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Focus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Upgrade the hardware and software of the registry</a:t>
            </a:r>
          </a:p>
          <a:p>
            <a:r>
              <a:rPr lang="en-US" dirty="0" smtClean="0"/>
              <a:t>Replace provisioning engine with a new solution</a:t>
            </a:r>
          </a:p>
          <a:p>
            <a:r>
              <a:rPr lang="en-US" dirty="0" smtClean="0"/>
              <a:t>Remove redundant authentication directories</a:t>
            </a:r>
          </a:p>
          <a:p>
            <a:r>
              <a:rPr lang="en-US" dirty="0" smtClean="0"/>
              <a:t>Standardize non-Windows authentication</a:t>
            </a:r>
          </a:p>
          <a:p>
            <a:r>
              <a:rPr lang="en-US" dirty="0" smtClean="0"/>
              <a:t>Multifactor Authentication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Account Provisioning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Implemented Microsoft Forefront Identity Manager 2010 R2</a:t>
            </a:r>
          </a:p>
          <a:p>
            <a:r>
              <a:rPr lang="en-US" dirty="0" smtClean="0"/>
              <a:t>More supportable solution</a:t>
            </a:r>
          </a:p>
          <a:p>
            <a:r>
              <a:rPr lang="en-US" dirty="0" smtClean="0"/>
              <a:t>Easier integration </a:t>
            </a:r>
          </a:p>
          <a:p>
            <a:r>
              <a:rPr lang="en-US" dirty="0" smtClean="0"/>
              <a:t>Solves scalability issues in previous architecture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ＭＳ Ｐゴシック" pitchFamily="-108" charset="-128"/>
            <a:cs typeface="ＭＳ Ｐゴシック" pitchFamily="-10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335</Words>
  <Application>Microsoft Office PowerPoint</Application>
  <PresentationFormat>On-screen Show (4:3)</PresentationFormat>
  <Paragraphs>89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ＭＳ Ｐゴシック</vt:lpstr>
      <vt:lpstr>Arial</vt:lpstr>
      <vt:lpstr>Calibri</vt:lpstr>
      <vt:lpstr>Georgia</vt:lpstr>
      <vt:lpstr>Myriad Web Pro Condensed</vt:lpstr>
      <vt:lpstr>Blank Presentation</vt:lpstr>
      <vt:lpstr>New Developments in Central Directory Service and Account Provisioning    Dan Menicucci (dan@pitt.edu) Enterprise Architect - University of Pittsburgh </vt:lpstr>
      <vt:lpstr>Who are we?</vt:lpstr>
      <vt:lpstr>Students, Faculty, and Staff at Pitt</vt:lpstr>
      <vt:lpstr>Central Directory Service</vt:lpstr>
      <vt:lpstr>History 2000</vt:lpstr>
      <vt:lpstr>Later Enhancements </vt:lpstr>
      <vt:lpstr>Challenges</vt:lpstr>
      <vt:lpstr>Current Focus</vt:lpstr>
      <vt:lpstr>Account Provisioning</vt:lpstr>
      <vt:lpstr>PowerPoint Presentation</vt:lpstr>
      <vt:lpstr>Remove Redundancies</vt:lpstr>
      <vt:lpstr>Standardize Non-Windows Auth</vt:lpstr>
      <vt:lpstr>Multifactor Authentication</vt:lpstr>
      <vt:lpstr>Looking Ahead</vt:lpstr>
      <vt:lpstr>Thank you for attending</vt:lpstr>
    </vt:vector>
  </TitlesOfParts>
  <Company>University of Pittsburgh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Developments in Central Directory Service and Account Provisioning</dc:title>
  <dc:creator>Dan Menicucci</dc:creator>
  <cp:lastModifiedBy>Dan Menicucci</cp:lastModifiedBy>
  <cp:revision>98</cp:revision>
  <dcterms:created xsi:type="dcterms:W3CDTF">2009-10-28T14:04:51Z</dcterms:created>
  <dcterms:modified xsi:type="dcterms:W3CDTF">2013-10-17T22:20:29Z</dcterms:modified>
</cp:coreProperties>
</file>