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90" r:id="rId4"/>
    <p:sldId id="274" r:id="rId5"/>
    <p:sldId id="291" r:id="rId6"/>
    <p:sldId id="262" r:id="rId7"/>
    <p:sldId id="281" r:id="rId8"/>
    <p:sldId id="292" r:id="rId9"/>
    <p:sldId id="267" r:id="rId10"/>
    <p:sldId id="293" r:id="rId11"/>
    <p:sldId id="276" r:id="rId12"/>
    <p:sldId id="271" r:id="rId13"/>
    <p:sldId id="277" r:id="rId14"/>
    <p:sldId id="269" r:id="rId15"/>
    <p:sldId id="270" r:id="rId16"/>
    <p:sldId id="278" r:id="rId17"/>
    <p:sldId id="288" r:id="rId18"/>
    <p:sldId id="260" r:id="rId19"/>
    <p:sldId id="263" r:id="rId20"/>
    <p:sldId id="285" r:id="rId21"/>
    <p:sldId id="266" r:id="rId22"/>
    <p:sldId id="272" r:id="rId23"/>
    <p:sldId id="279" r:id="rId24"/>
    <p:sldId id="294" r:id="rId25"/>
    <p:sldId id="286" r:id="rId26"/>
    <p:sldId id="295" r:id="rId27"/>
    <p:sldId id="282" r:id="rId28"/>
    <p:sldId id="264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327" autoAdjust="0"/>
  </p:normalViewPr>
  <p:slideViewPr>
    <p:cSldViewPr snapToGrid="0" snapToObjects="1">
      <p:cViewPr varScale="1">
        <p:scale>
          <a:sx n="59" d="100"/>
          <a:sy n="59" d="100"/>
        </p:scale>
        <p:origin x="-12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8E94B7-6CF9-AA43-9E69-6A3A31A4BA3D}" type="doc">
      <dgm:prSet loTypeId="urn:microsoft.com/office/officeart/2005/8/layout/hProcess9" loCatId="" qsTypeId="urn:microsoft.com/office/officeart/2005/8/quickstyle/simple4" qsCatId="simple" csTypeId="urn:microsoft.com/office/officeart/2005/8/colors/colorful1" csCatId="colorful" phldr="1"/>
      <dgm:spPr/>
    </dgm:pt>
    <dgm:pt modelId="{3F3F32CC-0658-B540-9E7E-E2CF3FB7C73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 smtClean="0"/>
            <a:t>Learning</a:t>
          </a:r>
          <a:endParaRPr lang="en-US" sz="2400" b="1" dirty="0"/>
        </a:p>
      </dgm:t>
    </dgm:pt>
    <dgm:pt modelId="{E8ECB075-EF15-9849-B34D-BDE2597AE38D}" type="parTrans" cxnId="{48029B08-E0A8-8F44-BD65-E1FA6D9A4479}">
      <dgm:prSet/>
      <dgm:spPr/>
      <dgm:t>
        <a:bodyPr/>
        <a:lstStyle/>
        <a:p>
          <a:endParaRPr lang="en-US" b="1"/>
        </a:p>
      </dgm:t>
    </dgm:pt>
    <dgm:pt modelId="{183B6194-B25D-C046-8EC2-425C6DE8A267}" type="sibTrans" cxnId="{48029B08-E0A8-8F44-BD65-E1FA6D9A4479}">
      <dgm:prSet/>
      <dgm:spPr/>
      <dgm:t>
        <a:bodyPr/>
        <a:lstStyle/>
        <a:p>
          <a:endParaRPr lang="en-US" b="1"/>
        </a:p>
      </dgm:t>
    </dgm:pt>
    <dgm:pt modelId="{8BA26F78-A731-CF4A-B885-8CF7DE3E2704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2400" b="1" dirty="0" smtClean="0"/>
            <a:t>Persistence</a:t>
          </a:r>
          <a:endParaRPr lang="en-US" sz="2400" b="1" dirty="0"/>
        </a:p>
      </dgm:t>
    </dgm:pt>
    <dgm:pt modelId="{91983925-1A25-7A4F-9295-37E455DF601B}" type="parTrans" cxnId="{BA8CDDF5-A692-CB44-B8BA-595A89BCA878}">
      <dgm:prSet/>
      <dgm:spPr/>
      <dgm:t>
        <a:bodyPr/>
        <a:lstStyle/>
        <a:p>
          <a:endParaRPr lang="en-US" b="1"/>
        </a:p>
      </dgm:t>
    </dgm:pt>
    <dgm:pt modelId="{295580B2-6506-6449-935C-4FF95609F327}" type="sibTrans" cxnId="{BA8CDDF5-A692-CB44-B8BA-595A89BCA878}">
      <dgm:prSet/>
      <dgm:spPr/>
      <dgm:t>
        <a:bodyPr/>
        <a:lstStyle/>
        <a:p>
          <a:endParaRPr lang="en-US" b="1"/>
        </a:p>
      </dgm:t>
    </dgm:pt>
    <dgm:pt modelId="{5D97BDED-E7C0-6345-A1FB-A282E731A0D0}">
      <dgm:prSet phldrT="[Text]" custT="1"/>
      <dgm:spPr>
        <a:solidFill>
          <a:srgbClr val="660066"/>
        </a:solidFill>
      </dgm:spPr>
      <dgm:t>
        <a:bodyPr/>
        <a:lstStyle/>
        <a:p>
          <a:r>
            <a:rPr lang="en-US" sz="2400" b="1" dirty="0" smtClean="0"/>
            <a:t>Retention</a:t>
          </a:r>
          <a:endParaRPr lang="en-US" sz="2400" b="1" dirty="0"/>
        </a:p>
      </dgm:t>
    </dgm:pt>
    <dgm:pt modelId="{44D14F8F-D408-C342-B1DE-8C066C76AF29}" type="parTrans" cxnId="{89584CBD-DDFA-2A44-8B2C-17C048E0D868}">
      <dgm:prSet/>
      <dgm:spPr/>
      <dgm:t>
        <a:bodyPr/>
        <a:lstStyle/>
        <a:p>
          <a:endParaRPr lang="en-US" b="1"/>
        </a:p>
      </dgm:t>
    </dgm:pt>
    <dgm:pt modelId="{5284BA8F-3422-9A49-BFDB-D93DA99EA047}" type="sibTrans" cxnId="{89584CBD-DDFA-2A44-8B2C-17C048E0D868}">
      <dgm:prSet/>
      <dgm:spPr/>
      <dgm:t>
        <a:bodyPr/>
        <a:lstStyle/>
        <a:p>
          <a:endParaRPr lang="en-US" b="1"/>
        </a:p>
      </dgm:t>
    </dgm:pt>
    <dgm:pt modelId="{D9811B30-5ED1-3040-898E-40E1EB7CEA5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b="1" dirty="0" smtClean="0"/>
            <a:t>Completion</a:t>
          </a:r>
          <a:endParaRPr lang="en-US" sz="2400" b="1" dirty="0"/>
        </a:p>
      </dgm:t>
    </dgm:pt>
    <dgm:pt modelId="{9305A6E6-70F8-F846-86E8-663BC46DFFB1}" type="parTrans" cxnId="{3EF66064-F169-1F4C-AAAF-AEC0694868E3}">
      <dgm:prSet/>
      <dgm:spPr/>
      <dgm:t>
        <a:bodyPr/>
        <a:lstStyle/>
        <a:p>
          <a:endParaRPr lang="en-US" b="1"/>
        </a:p>
      </dgm:t>
    </dgm:pt>
    <dgm:pt modelId="{E08EA00A-CC93-044D-850C-F550911DEEFD}" type="sibTrans" cxnId="{3EF66064-F169-1F4C-AAAF-AEC0694868E3}">
      <dgm:prSet/>
      <dgm:spPr/>
      <dgm:t>
        <a:bodyPr/>
        <a:lstStyle/>
        <a:p>
          <a:endParaRPr lang="en-US" b="1"/>
        </a:p>
      </dgm:t>
    </dgm:pt>
    <dgm:pt modelId="{C483104A-81B6-0149-9051-A02CBF12531C}" type="pres">
      <dgm:prSet presAssocID="{288E94B7-6CF9-AA43-9E69-6A3A31A4BA3D}" presName="CompostProcess" presStyleCnt="0">
        <dgm:presLayoutVars>
          <dgm:dir/>
          <dgm:resizeHandles val="exact"/>
        </dgm:presLayoutVars>
      </dgm:prSet>
      <dgm:spPr/>
    </dgm:pt>
    <dgm:pt modelId="{8F624EA4-5C6C-4C49-BB8F-37B423CCBB28}" type="pres">
      <dgm:prSet presAssocID="{288E94B7-6CF9-AA43-9E69-6A3A31A4BA3D}" presName="arrow" presStyleLbl="bgShp" presStyleIdx="0" presStyleCnt="1"/>
      <dgm:spPr/>
    </dgm:pt>
    <dgm:pt modelId="{D5C2097E-FDA1-DD42-A078-689ECBF704D4}" type="pres">
      <dgm:prSet presAssocID="{288E94B7-6CF9-AA43-9E69-6A3A31A4BA3D}" presName="linearProcess" presStyleCnt="0"/>
      <dgm:spPr/>
    </dgm:pt>
    <dgm:pt modelId="{FF279BEF-826E-0045-93D2-A61CAFA77F5F}" type="pres">
      <dgm:prSet presAssocID="{3F3F32CC-0658-B540-9E7E-E2CF3FB7C73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C5CDD-584A-3944-9B15-520D4CAF3FF6}" type="pres">
      <dgm:prSet presAssocID="{183B6194-B25D-C046-8EC2-425C6DE8A267}" presName="sibTrans" presStyleCnt="0"/>
      <dgm:spPr/>
    </dgm:pt>
    <dgm:pt modelId="{E7229AB9-BDE5-C04E-B7D5-A1FF270D3C7C}" type="pres">
      <dgm:prSet presAssocID="{8BA26F78-A731-CF4A-B885-8CF7DE3E270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CC6BD-F6B0-D542-B33B-8F74868B9CA3}" type="pres">
      <dgm:prSet presAssocID="{295580B2-6506-6449-935C-4FF95609F327}" presName="sibTrans" presStyleCnt="0"/>
      <dgm:spPr/>
    </dgm:pt>
    <dgm:pt modelId="{E9243299-E1AE-1645-A791-13766C1E6F48}" type="pres">
      <dgm:prSet presAssocID="{5D97BDED-E7C0-6345-A1FB-A282E731A0D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8C35E-05DD-3C40-8A1B-08B05D2F437A}" type="pres">
      <dgm:prSet presAssocID="{5284BA8F-3422-9A49-BFDB-D93DA99EA047}" presName="sibTrans" presStyleCnt="0"/>
      <dgm:spPr/>
    </dgm:pt>
    <dgm:pt modelId="{26919DA8-FB38-1D44-AFF4-7A71904C33CA}" type="pres">
      <dgm:prSet presAssocID="{D9811B30-5ED1-3040-898E-40E1EB7CEA5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8CDDF5-A692-CB44-B8BA-595A89BCA878}" srcId="{288E94B7-6CF9-AA43-9E69-6A3A31A4BA3D}" destId="{8BA26F78-A731-CF4A-B885-8CF7DE3E2704}" srcOrd="1" destOrd="0" parTransId="{91983925-1A25-7A4F-9295-37E455DF601B}" sibTransId="{295580B2-6506-6449-935C-4FF95609F327}"/>
    <dgm:cxn modelId="{85519446-91DB-E045-A9F4-F4D689672E76}" type="presOf" srcId="{3F3F32CC-0658-B540-9E7E-E2CF3FB7C738}" destId="{FF279BEF-826E-0045-93D2-A61CAFA77F5F}" srcOrd="0" destOrd="0" presId="urn:microsoft.com/office/officeart/2005/8/layout/hProcess9"/>
    <dgm:cxn modelId="{5D220864-17F0-284D-A036-9073598B777C}" type="presOf" srcId="{8BA26F78-A731-CF4A-B885-8CF7DE3E2704}" destId="{E7229AB9-BDE5-C04E-B7D5-A1FF270D3C7C}" srcOrd="0" destOrd="0" presId="urn:microsoft.com/office/officeart/2005/8/layout/hProcess9"/>
    <dgm:cxn modelId="{F95CA2BE-45CB-C74C-AC95-DCDC46E7418C}" type="presOf" srcId="{5D97BDED-E7C0-6345-A1FB-A282E731A0D0}" destId="{E9243299-E1AE-1645-A791-13766C1E6F48}" srcOrd="0" destOrd="0" presId="urn:microsoft.com/office/officeart/2005/8/layout/hProcess9"/>
    <dgm:cxn modelId="{3EF66064-F169-1F4C-AAAF-AEC0694868E3}" srcId="{288E94B7-6CF9-AA43-9E69-6A3A31A4BA3D}" destId="{D9811B30-5ED1-3040-898E-40E1EB7CEA5E}" srcOrd="3" destOrd="0" parTransId="{9305A6E6-70F8-F846-86E8-663BC46DFFB1}" sibTransId="{E08EA00A-CC93-044D-850C-F550911DEEFD}"/>
    <dgm:cxn modelId="{89584CBD-DDFA-2A44-8B2C-17C048E0D868}" srcId="{288E94B7-6CF9-AA43-9E69-6A3A31A4BA3D}" destId="{5D97BDED-E7C0-6345-A1FB-A282E731A0D0}" srcOrd="2" destOrd="0" parTransId="{44D14F8F-D408-C342-B1DE-8C066C76AF29}" sibTransId="{5284BA8F-3422-9A49-BFDB-D93DA99EA047}"/>
    <dgm:cxn modelId="{0F629739-8FE3-C044-81C8-33ADA8B780C2}" type="presOf" srcId="{288E94B7-6CF9-AA43-9E69-6A3A31A4BA3D}" destId="{C483104A-81B6-0149-9051-A02CBF12531C}" srcOrd="0" destOrd="0" presId="urn:microsoft.com/office/officeart/2005/8/layout/hProcess9"/>
    <dgm:cxn modelId="{89D8A5BF-5C3B-DC42-99A7-7961052E5740}" type="presOf" srcId="{D9811B30-5ED1-3040-898E-40E1EB7CEA5E}" destId="{26919DA8-FB38-1D44-AFF4-7A71904C33CA}" srcOrd="0" destOrd="0" presId="urn:microsoft.com/office/officeart/2005/8/layout/hProcess9"/>
    <dgm:cxn modelId="{48029B08-E0A8-8F44-BD65-E1FA6D9A4479}" srcId="{288E94B7-6CF9-AA43-9E69-6A3A31A4BA3D}" destId="{3F3F32CC-0658-B540-9E7E-E2CF3FB7C738}" srcOrd="0" destOrd="0" parTransId="{E8ECB075-EF15-9849-B34D-BDE2597AE38D}" sibTransId="{183B6194-B25D-C046-8EC2-425C6DE8A267}"/>
    <dgm:cxn modelId="{237CC380-D63C-7E43-840C-20754A6A34C4}" type="presParOf" srcId="{C483104A-81B6-0149-9051-A02CBF12531C}" destId="{8F624EA4-5C6C-4C49-BB8F-37B423CCBB28}" srcOrd="0" destOrd="0" presId="urn:microsoft.com/office/officeart/2005/8/layout/hProcess9"/>
    <dgm:cxn modelId="{8A95C4B4-01FB-5447-8540-18F0C1AAAFF8}" type="presParOf" srcId="{C483104A-81B6-0149-9051-A02CBF12531C}" destId="{D5C2097E-FDA1-DD42-A078-689ECBF704D4}" srcOrd="1" destOrd="0" presId="urn:microsoft.com/office/officeart/2005/8/layout/hProcess9"/>
    <dgm:cxn modelId="{D4040795-8917-9941-BDFA-D7FBC33A99E4}" type="presParOf" srcId="{D5C2097E-FDA1-DD42-A078-689ECBF704D4}" destId="{FF279BEF-826E-0045-93D2-A61CAFA77F5F}" srcOrd="0" destOrd="0" presId="urn:microsoft.com/office/officeart/2005/8/layout/hProcess9"/>
    <dgm:cxn modelId="{803D38F5-C468-B744-8120-BE83A612E217}" type="presParOf" srcId="{D5C2097E-FDA1-DD42-A078-689ECBF704D4}" destId="{3F2C5CDD-584A-3944-9B15-520D4CAF3FF6}" srcOrd="1" destOrd="0" presId="urn:microsoft.com/office/officeart/2005/8/layout/hProcess9"/>
    <dgm:cxn modelId="{4DEC3F9F-3CFF-FE4B-B958-2B0D77E563DB}" type="presParOf" srcId="{D5C2097E-FDA1-DD42-A078-689ECBF704D4}" destId="{E7229AB9-BDE5-C04E-B7D5-A1FF270D3C7C}" srcOrd="2" destOrd="0" presId="urn:microsoft.com/office/officeart/2005/8/layout/hProcess9"/>
    <dgm:cxn modelId="{75959E2C-4C80-604E-95A5-5DDC79F3FEF6}" type="presParOf" srcId="{D5C2097E-FDA1-DD42-A078-689ECBF704D4}" destId="{517CC6BD-F6B0-D542-B33B-8F74868B9CA3}" srcOrd="3" destOrd="0" presId="urn:microsoft.com/office/officeart/2005/8/layout/hProcess9"/>
    <dgm:cxn modelId="{325035DC-3984-9C47-8D13-8017B46E5100}" type="presParOf" srcId="{D5C2097E-FDA1-DD42-A078-689ECBF704D4}" destId="{E9243299-E1AE-1645-A791-13766C1E6F48}" srcOrd="4" destOrd="0" presId="urn:microsoft.com/office/officeart/2005/8/layout/hProcess9"/>
    <dgm:cxn modelId="{A9F22B6E-3DD9-6948-8861-4D6089B8C391}" type="presParOf" srcId="{D5C2097E-FDA1-DD42-A078-689ECBF704D4}" destId="{F028C35E-05DD-3C40-8A1B-08B05D2F437A}" srcOrd="5" destOrd="0" presId="urn:microsoft.com/office/officeart/2005/8/layout/hProcess9"/>
    <dgm:cxn modelId="{6E7591CF-70E5-D540-AAF2-F3C20A015E1E}" type="presParOf" srcId="{D5C2097E-FDA1-DD42-A078-689ECBF704D4}" destId="{26919DA8-FB38-1D44-AFF4-7A71904C33C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5E9CF1-8855-1D49-B527-65966B27CA2E}" type="doc">
      <dgm:prSet loTypeId="urn:microsoft.com/office/officeart/2005/8/layout/cycle2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77C64C7-F6EF-4E42-B512-22D70809E61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b="1" dirty="0" smtClean="0"/>
            <a:t>Curricular</a:t>
          </a:r>
          <a:endParaRPr lang="en-US" sz="2400" b="1" dirty="0"/>
        </a:p>
      </dgm:t>
    </dgm:pt>
    <dgm:pt modelId="{0826B84B-E273-DF44-94A2-4C3DA1D43C58}" type="parTrans" cxnId="{7ED4729B-AD63-3A48-90AA-1AA677948CB0}">
      <dgm:prSet/>
      <dgm:spPr/>
      <dgm:t>
        <a:bodyPr/>
        <a:lstStyle/>
        <a:p>
          <a:endParaRPr lang="en-US" sz="2000" b="1"/>
        </a:p>
      </dgm:t>
    </dgm:pt>
    <dgm:pt modelId="{D8CC65E2-672E-134B-912E-84593F5CB8C1}" type="sibTrans" cxnId="{7ED4729B-AD63-3A48-90AA-1AA677948CB0}">
      <dgm:prSet custT="1"/>
      <dgm:spPr>
        <a:solidFill>
          <a:srgbClr val="FF0000"/>
        </a:solidFill>
      </dgm:spPr>
      <dgm:t>
        <a:bodyPr/>
        <a:lstStyle/>
        <a:p>
          <a:endParaRPr lang="en-US" sz="2000" b="1"/>
        </a:p>
      </dgm:t>
    </dgm:pt>
    <dgm:pt modelId="{1DB82F35-C462-D24C-A708-2576BA38E6CB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2400" b="1" dirty="0" smtClean="0"/>
            <a:t>Course</a:t>
          </a:r>
          <a:endParaRPr lang="en-US" sz="2400" b="1" dirty="0"/>
        </a:p>
      </dgm:t>
    </dgm:pt>
    <dgm:pt modelId="{123F2F23-B647-AC4B-AB35-2988668181B5}" type="parTrans" cxnId="{DB8F44B3-C8D6-9F44-A2D6-7F588E9F13DB}">
      <dgm:prSet/>
      <dgm:spPr/>
      <dgm:t>
        <a:bodyPr/>
        <a:lstStyle/>
        <a:p>
          <a:endParaRPr lang="en-US" sz="2000" b="1"/>
        </a:p>
      </dgm:t>
    </dgm:pt>
    <dgm:pt modelId="{334CA05D-5BC1-154B-93E2-84ACD59F3E24}" type="sibTrans" cxnId="{DB8F44B3-C8D6-9F44-A2D6-7F588E9F13DB}">
      <dgm:prSet custT="1"/>
      <dgm:spPr>
        <a:solidFill>
          <a:srgbClr val="0000FF"/>
        </a:solidFill>
      </dgm:spPr>
      <dgm:t>
        <a:bodyPr/>
        <a:lstStyle/>
        <a:p>
          <a:endParaRPr lang="en-US" sz="2000" b="1"/>
        </a:p>
      </dgm:t>
    </dgm:pt>
    <dgm:pt modelId="{F1C29A59-DD7D-894F-AC6A-A6328FC4ABB8}">
      <dgm:prSet phldrT="[Text]" custT="1"/>
      <dgm:spPr>
        <a:solidFill>
          <a:srgbClr val="008000"/>
        </a:solidFill>
      </dgm:spPr>
      <dgm:t>
        <a:bodyPr/>
        <a:lstStyle/>
        <a:p>
          <a:r>
            <a:rPr lang="en-US" sz="2400" b="1" dirty="0" smtClean="0"/>
            <a:t>Social</a:t>
          </a:r>
          <a:endParaRPr lang="en-US" sz="2400" b="1" dirty="0"/>
        </a:p>
      </dgm:t>
    </dgm:pt>
    <dgm:pt modelId="{AE526829-19E7-DC4A-A56D-539F1EED09DB}" type="parTrans" cxnId="{25D396C1-32B4-C94B-8579-D8BC0BC78A4B}">
      <dgm:prSet/>
      <dgm:spPr/>
      <dgm:t>
        <a:bodyPr/>
        <a:lstStyle/>
        <a:p>
          <a:endParaRPr lang="en-US" sz="2000" b="1"/>
        </a:p>
      </dgm:t>
    </dgm:pt>
    <dgm:pt modelId="{580F502F-F3F2-C847-89C6-2B47060C2DAC}" type="sibTrans" cxnId="{25D396C1-32B4-C94B-8579-D8BC0BC78A4B}">
      <dgm:prSet custT="1"/>
      <dgm:spPr>
        <a:solidFill>
          <a:srgbClr val="008000"/>
        </a:solidFill>
      </dgm:spPr>
      <dgm:t>
        <a:bodyPr/>
        <a:lstStyle/>
        <a:p>
          <a:endParaRPr lang="en-US" sz="2000" b="1"/>
        </a:p>
      </dgm:t>
    </dgm:pt>
    <dgm:pt modelId="{BD1C27DF-C4B5-4346-A4A9-4D80E894F55D}" type="pres">
      <dgm:prSet presAssocID="{335E9CF1-8855-1D49-B527-65966B27CA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85D97-FE3A-5948-9F8D-176741725F3B}" type="pres">
      <dgm:prSet presAssocID="{677C64C7-F6EF-4E42-B512-22D70809E6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82A75-DDEC-1F4F-8A8C-861812C8CF7A}" type="pres">
      <dgm:prSet presAssocID="{D8CC65E2-672E-134B-912E-84593F5CB8C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20252F7-9848-B946-AD96-6AF4D295060B}" type="pres">
      <dgm:prSet presAssocID="{D8CC65E2-672E-134B-912E-84593F5CB8C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652AFDE-DDBF-2443-A9CC-0F100361F3DD}" type="pres">
      <dgm:prSet presAssocID="{1DB82F35-C462-D24C-A708-2576BA38E6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91817-C305-7D46-8A86-53B5AEA4CC11}" type="pres">
      <dgm:prSet presAssocID="{334CA05D-5BC1-154B-93E2-84ACD59F3E2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7567412-66D3-B04C-A8B8-909383F762D8}" type="pres">
      <dgm:prSet presAssocID="{334CA05D-5BC1-154B-93E2-84ACD59F3E2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C8EDD6C-9313-B843-9285-B175B7436788}" type="pres">
      <dgm:prSet presAssocID="{F1C29A59-DD7D-894F-AC6A-A6328FC4AB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D8825-08B0-D44F-9ABC-A7514D0A84CA}" type="pres">
      <dgm:prSet presAssocID="{580F502F-F3F2-C847-89C6-2B47060C2DAC}" presName="sibTrans" presStyleLbl="sibTrans2D1" presStyleIdx="2" presStyleCnt="3"/>
      <dgm:spPr/>
      <dgm:t>
        <a:bodyPr/>
        <a:lstStyle/>
        <a:p>
          <a:endParaRPr lang="en-US"/>
        </a:p>
      </dgm:t>
    </dgm:pt>
    <dgm:pt modelId="{0D034F77-2A05-E74C-9571-FA48228F7265}" type="pres">
      <dgm:prSet presAssocID="{580F502F-F3F2-C847-89C6-2B47060C2DAC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DE5A87B-4BF3-2048-9CC9-3134ECC71084}" type="presOf" srcId="{580F502F-F3F2-C847-89C6-2B47060C2DAC}" destId="{0D034F77-2A05-E74C-9571-FA48228F7265}" srcOrd="1" destOrd="0" presId="urn:microsoft.com/office/officeart/2005/8/layout/cycle2"/>
    <dgm:cxn modelId="{3B7E63D6-529B-904A-A930-870224AC4165}" type="presOf" srcId="{F1C29A59-DD7D-894F-AC6A-A6328FC4ABB8}" destId="{EC8EDD6C-9313-B843-9285-B175B7436788}" srcOrd="0" destOrd="0" presId="urn:microsoft.com/office/officeart/2005/8/layout/cycle2"/>
    <dgm:cxn modelId="{025F6033-423E-6146-B39F-8AC1C538A05B}" type="presOf" srcId="{334CA05D-5BC1-154B-93E2-84ACD59F3E24}" destId="{A4D91817-C305-7D46-8A86-53B5AEA4CC11}" srcOrd="0" destOrd="0" presId="urn:microsoft.com/office/officeart/2005/8/layout/cycle2"/>
    <dgm:cxn modelId="{6B67E8E6-58EC-8C49-9B96-1B86CB750832}" type="presOf" srcId="{580F502F-F3F2-C847-89C6-2B47060C2DAC}" destId="{F4AD8825-08B0-D44F-9ABC-A7514D0A84CA}" srcOrd="0" destOrd="0" presId="urn:microsoft.com/office/officeart/2005/8/layout/cycle2"/>
    <dgm:cxn modelId="{25D396C1-32B4-C94B-8579-D8BC0BC78A4B}" srcId="{335E9CF1-8855-1D49-B527-65966B27CA2E}" destId="{F1C29A59-DD7D-894F-AC6A-A6328FC4ABB8}" srcOrd="2" destOrd="0" parTransId="{AE526829-19E7-DC4A-A56D-539F1EED09DB}" sibTransId="{580F502F-F3F2-C847-89C6-2B47060C2DAC}"/>
    <dgm:cxn modelId="{2781263B-915F-D949-9881-907029475D17}" type="presOf" srcId="{D8CC65E2-672E-134B-912E-84593F5CB8C1}" destId="{64482A75-DDEC-1F4F-8A8C-861812C8CF7A}" srcOrd="0" destOrd="0" presId="urn:microsoft.com/office/officeart/2005/8/layout/cycle2"/>
    <dgm:cxn modelId="{291407BF-A712-D040-A7F6-42FC9D6A4087}" type="presOf" srcId="{335E9CF1-8855-1D49-B527-65966B27CA2E}" destId="{BD1C27DF-C4B5-4346-A4A9-4D80E894F55D}" srcOrd="0" destOrd="0" presId="urn:microsoft.com/office/officeart/2005/8/layout/cycle2"/>
    <dgm:cxn modelId="{C396B7E3-AC26-0C4C-B923-0F5A75B95F5C}" type="presOf" srcId="{1DB82F35-C462-D24C-A708-2576BA38E6CB}" destId="{E652AFDE-DDBF-2443-A9CC-0F100361F3DD}" srcOrd="0" destOrd="0" presId="urn:microsoft.com/office/officeart/2005/8/layout/cycle2"/>
    <dgm:cxn modelId="{DB8F44B3-C8D6-9F44-A2D6-7F588E9F13DB}" srcId="{335E9CF1-8855-1D49-B527-65966B27CA2E}" destId="{1DB82F35-C462-D24C-A708-2576BA38E6CB}" srcOrd="1" destOrd="0" parTransId="{123F2F23-B647-AC4B-AB35-2988668181B5}" sibTransId="{334CA05D-5BC1-154B-93E2-84ACD59F3E24}"/>
    <dgm:cxn modelId="{7ED4729B-AD63-3A48-90AA-1AA677948CB0}" srcId="{335E9CF1-8855-1D49-B527-65966B27CA2E}" destId="{677C64C7-F6EF-4E42-B512-22D70809E61B}" srcOrd="0" destOrd="0" parTransId="{0826B84B-E273-DF44-94A2-4C3DA1D43C58}" sibTransId="{D8CC65E2-672E-134B-912E-84593F5CB8C1}"/>
    <dgm:cxn modelId="{F0FAD5B0-5E1E-D14A-BF22-B40CA1C907BB}" type="presOf" srcId="{D8CC65E2-672E-134B-912E-84593F5CB8C1}" destId="{720252F7-9848-B946-AD96-6AF4D295060B}" srcOrd="1" destOrd="0" presId="urn:microsoft.com/office/officeart/2005/8/layout/cycle2"/>
    <dgm:cxn modelId="{6C19E7E5-A004-434A-83EB-DD9F0D5481E4}" type="presOf" srcId="{677C64C7-F6EF-4E42-B512-22D70809E61B}" destId="{6C385D97-FE3A-5948-9F8D-176741725F3B}" srcOrd="0" destOrd="0" presId="urn:microsoft.com/office/officeart/2005/8/layout/cycle2"/>
    <dgm:cxn modelId="{BA306445-B9F3-3A46-AD96-F851947FB9D6}" type="presOf" srcId="{334CA05D-5BC1-154B-93E2-84ACD59F3E24}" destId="{97567412-66D3-B04C-A8B8-909383F762D8}" srcOrd="1" destOrd="0" presId="urn:microsoft.com/office/officeart/2005/8/layout/cycle2"/>
    <dgm:cxn modelId="{488D35EF-40F4-EB4D-B13E-334153E7113C}" type="presParOf" srcId="{BD1C27DF-C4B5-4346-A4A9-4D80E894F55D}" destId="{6C385D97-FE3A-5948-9F8D-176741725F3B}" srcOrd="0" destOrd="0" presId="urn:microsoft.com/office/officeart/2005/8/layout/cycle2"/>
    <dgm:cxn modelId="{0FD9A37B-E58E-C14C-9C75-AC24FEEE8376}" type="presParOf" srcId="{BD1C27DF-C4B5-4346-A4A9-4D80E894F55D}" destId="{64482A75-DDEC-1F4F-8A8C-861812C8CF7A}" srcOrd="1" destOrd="0" presId="urn:microsoft.com/office/officeart/2005/8/layout/cycle2"/>
    <dgm:cxn modelId="{BCDF61EF-6707-E348-A21A-B2902D98D471}" type="presParOf" srcId="{64482A75-DDEC-1F4F-8A8C-861812C8CF7A}" destId="{720252F7-9848-B946-AD96-6AF4D295060B}" srcOrd="0" destOrd="0" presId="urn:microsoft.com/office/officeart/2005/8/layout/cycle2"/>
    <dgm:cxn modelId="{94506446-C8EF-7645-98E4-76C551ACF4CA}" type="presParOf" srcId="{BD1C27DF-C4B5-4346-A4A9-4D80E894F55D}" destId="{E652AFDE-DDBF-2443-A9CC-0F100361F3DD}" srcOrd="2" destOrd="0" presId="urn:microsoft.com/office/officeart/2005/8/layout/cycle2"/>
    <dgm:cxn modelId="{078C33DE-44F3-AC48-86E1-A2FDC41A06B7}" type="presParOf" srcId="{BD1C27DF-C4B5-4346-A4A9-4D80E894F55D}" destId="{A4D91817-C305-7D46-8A86-53B5AEA4CC11}" srcOrd="3" destOrd="0" presId="urn:microsoft.com/office/officeart/2005/8/layout/cycle2"/>
    <dgm:cxn modelId="{0672D769-47CB-9D45-AAED-C1A9519B583D}" type="presParOf" srcId="{A4D91817-C305-7D46-8A86-53B5AEA4CC11}" destId="{97567412-66D3-B04C-A8B8-909383F762D8}" srcOrd="0" destOrd="0" presId="urn:microsoft.com/office/officeart/2005/8/layout/cycle2"/>
    <dgm:cxn modelId="{531BFA9F-3794-9B46-B121-DC7745676516}" type="presParOf" srcId="{BD1C27DF-C4B5-4346-A4A9-4D80E894F55D}" destId="{EC8EDD6C-9313-B843-9285-B175B7436788}" srcOrd="4" destOrd="0" presId="urn:microsoft.com/office/officeart/2005/8/layout/cycle2"/>
    <dgm:cxn modelId="{8769931F-1CAB-8244-B11A-EEDB7F321D64}" type="presParOf" srcId="{BD1C27DF-C4B5-4346-A4A9-4D80E894F55D}" destId="{F4AD8825-08B0-D44F-9ABC-A7514D0A84CA}" srcOrd="5" destOrd="0" presId="urn:microsoft.com/office/officeart/2005/8/layout/cycle2"/>
    <dgm:cxn modelId="{E38CEBC0-BD1D-694D-B025-20557ADCE506}" type="presParOf" srcId="{F4AD8825-08B0-D44F-9ABC-A7514D0A84CA}" destId="{0D034F77-2A05-E74C-9571-FA48228F726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24EA4-5C6C-4C49-BB8F-37B423CCBB28}">
      <dsp:nvSpPr>
        <dsp:cNvPr id="0" name=""/>
        <dsp:cNvSpPr/>
      </dsp:nvSpPr>
      <dsp:spPr>
        <a:xfrm>
          <a:off x="671146" y="0"/>
          <a:ext cx="7606321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279BEF-826E-0045-93D2-A61CAFA77F5F}">
      <dsp:nvSpPr>
        <dsp:cNvPr id="0" name=""/>
        <dsp:cNvSpPr/>
      </dsp:nvSpPr>
      <dsp:spPr>
        <a:xfrm>
          <a:off x="3058" y="1219199"/>
          <a:ext cx="1987221" cy="162560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Learning</a:t>
          </a:r>
          <a:endParaRPr lang="en-US" sz="2400" b="1" kern="1200" dirty="0"/>
        </a:p>
      </dsp:txBody>
      <dsp:txXfrm>
        <a:off x="82413" y="1298554"/>
        <a:ext cx="1828511" cy="1466890"/>
      </dsp:txXfrm>
    </dsp:sp>
    <dsp:sp modelId="{E7229AB9-BDE5-C04E-B7D5-A1FF270D3C7C}">
      <dsp:nvSpPr>
        <dsp:cNvPr id="0" name=""/>
        <dsp:cNvSpPr/>
      </dsp:nvSpPr>
      <dsp:spPr>
        <a:xfrm>
          <a:off x="2321483" y="1219199"/>
          <a:ext cx="1987221" cy="1625600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Persistence</a:t>
          </a:r>
          <a:endParaRPr lang="en-US" sz="2400" b="1" kern="1200" dirty="0"/>
        </a:p>
      </dsp:txBody>
      <dsp:txXfrm>
        <a:off x="2400838" y="1298554"/>
        <a:ext cx="1828511" cy="1466890"/>
      </dsp:txXfrm>
    </dsp:sp>
    <dsp:sp modelId="{E9243299-E1AE-1645-A791-13766C1E6F48}">
      <dsp:nvSpPr>
        <dsp:cNvPr id="0" name=""/>
        <dsp:cNvSpPr/>
      </dsp:nvSpPr>
      <dsp:spPr>
        <a:xfrm>
          <a:off x="4639908" y="1219199"/>
          <a:ext cx="1987221" cy="1625600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Retention</a:t>
          </a:r>
          <a:endParaRPr lang="en-US" sz="2400" b="1" kern="1200" dirty="0"/>
        </a:p>
      </dsp:txBody>
      <dsp:txXfrm>
        <a:off x="4719263" y="1298554"/>
        <a:ext cx="1828511" cy="1466890"/>
      </dsp:txXfrm>
    </dsp:sp>
    <dsp:sp modelId="{26919DA8-FB38-1D44-AFF4-7A71904C33CA}">
      <dsp:nvSpPr>
        <dsp:cNvPr id="0" name=""/>
        <dsp:cNvSpPr/>
      </dsp:nvSpPr>
      <dsp:spPr>
        <a:xfrm>
          <a:off x="6958333" y="1219199"/>
          <a:ext cx="1987221" cy="162560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Completion</a:t>
          </a:r>
          <a:endParaRPr lang="en-US" sz="2400" b="1" kern="1200" dirty="0"/>
        </a:p>
      </dsp:txBody>
      <dsp:txXfrm>
        <a:off x="7037688" y="1298554"/>
        <a:ext cx="1828511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85D97-FE3A-5948-9F8D-176741725F3B}">
      <dsp:nvSpPr>
        <dsp:cNvPr id="0" name=""/>
        <dsp:cNvSpPr/>
      </dsp:nvSpPr>
      <dsp:spPr>
        <a:xfrm>
          <a:off x="2328497" y="53"/>
          <a:ext cx="1898005" cy="189800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Curricular</a:t>
          </a:r>
          <a:endParaRPr lang="en-US" sz="2400" b="1" kern="1200" dirty="0"/>
        </a:p>
      </dsp:txBody>
      <dsp:txXfrm>
        <a:off x="2606453" y="278009"/>
        <a:ext cx="1342093" cy="1342093"/>
      </dsp:txXfrm>
    </dsp:sp>
    <dsp:sp modelId="{64482A75-DDEC-1F4F-8A8C-861812C8CF7A}">
      <dsp:nvSpPr>
        <dsp:cNvPr id="0" name=""/>
        <dsp:cNvSpPr/>
      </dsp:nvSpPr>
      <dsp:spPr>
        <a:xfrm rot="3600000">
          <a:off x="3730557" y="1850954"/>
          <a:ext cx="505146" cy="64057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3768443" y="1913449"/>
        <a:ext cx="353602" cy="384346"/>
      </dsp:txXfrm>
    </dsp:sp>
    <dsp:sp modelId="{E652AFDE-DDBF-2443-A9CC-0F100361F3DD}">
      <dsp:nvSpPr>
        <dsp:cNvPr id="0" name=""/>
        <dsp:cNvSpPr/>
      </dsp:nvSpPr>
      <dsp:spPr>
        <a:xfrm>
          <a:off x="3754053" y="2469188"/>
          <a:ext cx="1898005" cy="1898005"/>
        </a:xfrm>
        <a:prstGeom prst="ellipse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Course</a:t>
          </a:r>
          <a:endParaRPr lang="en-US" sz="2400" b="1" kern="1200" dirty="0"/>
        </a:p>
      </dsp:txBody>
      <dsp:txXfrm>
        <a:off x="4032009" y="2747144"/>
        <a:ext cx="1342093" cy="1342093"/>
      </dsp:txXfrm>
    </dsp:sp>
    <dsp:sp modelId="{A4D91817-C305-7D46-8A86-53B5AEA4CC11}">
      <dsp:nvSpPr>
        <dsp:cNvPr id="0" name=""/>
        <dsp:cNvSpPr/>
      </dsp:nvSpPr>
      <dsp:spPr>
        <a:xfrm rot="10800000">
          <a:off x="3039223" y="3097903"/>
          <a:ext cx="505146" cy="640576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 rot="10800000">
        <a:off x="3190767" y="3226018"/>
        <a:ext cx="353602" cy="384346"/>
      </dsp:txXfrm>
    </dsp:sp>
    <dsp:sp modelId="{EC8EDD6C-9313-B843-9285-B175B7436788}">
      <dsp:nvSpPr>
        <dsp:cNvPr id="0" name=""/>
        <dsp:cNvSpPr/>
      </dsp:nvSpPr>
      <dsp:spPr>
        <a:xfrm>
          <a:off x="902941" y="2469188"/>
          <a:ext cx="1898005" cy="1898005"/>
        </a:xfrm>
        <a:prstGeom prst="ellipse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Social</a:t>
          </a:r>
          <a:endParaRPr lang="en-US" sz="2400" b="1" kern="1200" dirty="0"/>
        </a:p>
      </dsp:txBody>
      <dsp:txXfrm>
        <a:off x="1180897" y="2747144"/>
        <a:ext cx="1342093" cy="1342093"/>
      </dsp:txXfrm>
    </dsp:sp>
    <dsp:sp modelId="{F4AD8825-08B0-D44F-9ABC-A7514D0A84CA}">
      <dsp:nvSpPr>
        <dsp:cNvPr id="0" name=""/>
        <dsp:cNvSpPr/>
      </dsp:nvSpPr>
      <dsp:spPr>
        <a:xfrm rot="18000000">
          <a:off x="2305001" y="1875716"/>
          <a:ext cx="505146" cy="640576"/>
        </a:xfrm>
        <a:prstGeom prst="righ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/>
        </a:p>
      </dsp:txBody>
      <dsp:txXfrm>
        <a:off x="2342887" y="2069451"/>
        <a:ext cx="353602" cy="384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1DEB7-E80A-0944-8774-0E9074164F03}" type="datetimeFigureOut">
              <a:rPr lang="en-US" smtClean="0"/>
              <a:t>10/12/13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7F5F3-04FC-E74E-AA3A-F2F21537F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77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47F45-CDEB-104B-BA3A-13F7AA7A6299}" type="datetimeFigureOut">
              <a:rPr lang="en-US" smtClean="0"/>
              <a:t>10/12/13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57A24-951F-0F46-A849-B64C6DEE6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71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1126DD-936D-49E3-8399-B0DCC9DFC2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66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0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2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97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9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9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29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51CA-F4CC-7643-BB78-266ADD989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0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imgres?imgurl=http://www.stalky.com/copyright/rudyard_kipling.jpg&amp;imgrefurl=http://www.stalky.com/rudyard_kipling_photograph.html&amp;h=461&amp;w=386&amp;sz=72&amp;tbnid=TTOCyygMXxO55M:&amp;tbnh=128&amp;tbnw=107&amp;prev=/images?q=rudyard+kipling+pictures&amp;hl=en&amp;usg=__XecHf1SNaxgDEy4s5rGY29xOAJ8=&amp;ei=JHb8St2lG42rngfy6cD8Bg&amp;sa=X&amp;oi=image_result&amp;resnum=6&amp;ct=image&amp;ved=0CBMQ9QEwBQ" TargetMode="Externa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325" y="3292475"/>
            <a:ext cx="8486575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IPAS Status</a:t>
            </a:r>
            <a:br>
              <a:rPr lang="en-US" sz="5400" b="1" dirty="0" smtClean="0"/>
            </a:br>
            <a:r>
              <a:rPr lang="en-US" sz="5400" b="1" dirty="0" smtClean="0"/>
              <a:t>Colorado State University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325" y="4762500"/>
            <a:ext cx="7407075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Pat Burns, VP for IT &amp; Dean of Libraries</a:t>
            </a:r>
          </a:p>
          <a:p>
            <a:r>
              <a:rPr lang="en-US" dirty="0" smtClean="0"/>
              <a:t>Wed., Oct. 16, 2013; 10:30-11:20 AM</a:t>
            </a:r>
          </a:p>
          <a:p>
            <a:r>
              <a:rPr lang="en-US" dirty="0" smtClean="0"/>
              <a:t>EDUCAUSE Meeting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70693" cy="3359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43497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6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37639" y="2253566"/>
            <a:ext cx="4192529" cy="930423"/>
          </a:xfrm>
        </p:spPr>
        <p:txBody>
          <a:bodyPr/>
          <a:lstStyle/>
          <a:p>
            <a:pPr algn="ctr"/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4656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25054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Integrated</a:t>
            </a:r>
            <a:r>
              <a:rPr lang="en-US" sz="5400" b="1" dirty="0" smtClean="0"/>
              <a:t> Planning &amp; Advising Systems</a:t>
            </a:r>
            <a:endParaRPr lang="en-US" sz="5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773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615" y="2487938"/>
            <a:ext cx="3937000" cy="2190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84" y="179285"/>
            <a:ext cx="7366771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Integration: Data Fusion</a:t>
            </a:r>
            <a:endParaRPr lang="en-US" sz="5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65" y="4191805"/>
            <a:ext cx="3136900" cy="2590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0697" y="1642581"/>
            <a:ext cx="1723549" cy="2246769"/>
          </a:xfrm>
          <a:prstGeom prst="rect">
            <a:avLst/>
          </a:prstGeom>
          <a:solidFill>
            <a:srgbClr val="FFCF36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B</a:t>
            </a:r>
            <a:r>
              <a:rPr lang="en-US" sz="5400" b="1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____________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Beacon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4997" y="1282109"/>
            <a:ext cx="2763618" cy="12362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u.direct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®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</a:p>
          <a:p>
            <a:pPr algn="ctr">
              <a:lnSpc>
                <a:spcPct val="90000"/>
              </a:lnSpc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u.achieve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®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4184" y="4677976"/>
            <a:ext cx="2523583" cy="1615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615" y="2653874"/>
            <a:ext cx="1701800" cy="1701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12</a:t>
            </a:fld>
            <a:endParaRPr lang="en-US"/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132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2505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Integrated </a:t>
            </a:r>
            <a:r>
              <a:rPr lang="en-US" sz="5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Planning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/>
              <a:t>&amp; Advising Systems</a:t>
            </a:r>
            <a:endParaRPr lang="en-US" sz="5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986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Student Planning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384" y="1600200"/>
            <a:ext cx="4681415" cy="4525963"/>
          </a:xfrm>
        </p:spPr>
        <p:txBody>
          <a:bodyPr/>
          <a:lstStyle/>
          <a:p>
            <a:r>
              <a:rPr lang="en-US" dirty="0" smtClean="0"/>
              <a:t>Enroll in major</a:t>
            </a:r>
          </a:p>
          <a:p>
            <a:r>
              <a:rPr lang="en-US" dirty="0" smtClean="0"/>
              <a:t>Courses needed and completed in major</a:t>
            </a:r>
          </a:p>
          <a:p>
            <a:r>
              <a:rPr lang="en-US" dirty="0" smtClean="0"/>
              <a:t>Plan out course enrollments until graduation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8730" y="1769330"/>
            <a:ext cx="3357147" cy="21005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u.direct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®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</a:p>
          <a:p>
            <a:pPr algn="ctr">
              <a:lnSpc>
                <a:spcPct val="90000"/>
              </a:lnSpc>
            </a:pP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u.achieve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50471"/>
            <a:ext cx="2930768" cy="187569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14</a:t>
            </a:fld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5690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University Planning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462" y="1710715"/>
            <a:ext cx="3841262" cy="4525963"/>
          </a:xfrm>
        </p:spPr>
        <p:txBody>
          <a:bodyPr/>
          <a:lstStyle/>
          <a:p>
            <a:r>
              <a:rPr lang="en-US" dirty="0" smtClean="0"/>
              <a:t>Number of course sections to offer</a:t>
            </a:r>
          </a:p>
          <a:p>
            <a:r>
              <a:rPr lang="en-US" dirty="0" smtClean="0"/>
              <a:t>Sizes of course sections to offer</a:t>
            </a:r>
          </a:p>
          <a:p>
            <a:r>
              <a:rPr lang="en-US" dirty="0" smtClean="0"/>
              <a:t>Schedule of course sections to offer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482" y="2058798"/>
            <a:ext cx="2823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u.Direct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®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82" y="3203332"/>
            <a:ext cx="2857500" cy="28575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15</a:t>
            </a:fld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45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2505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Integrated Planning &amp; </a:t>
            </a:r>
            <a:r>
              <a:rPr lang="en-US" sz="5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Advising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/>
              <a:t>Systems</a:t>
            </a:r>
            <a:endParaRPr lang="en-US" sz="54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186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Advising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0688243"/>
              </p:ext>
            </p:extLst>
          </p:nvPr>
        </p:nvGraphicFramePr>
        <p:xfrm>
          <a:off x="1382881" y="1505844"/>
          <a:ext cx="6555001" cy="436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41656" y="2116939"/>
            <a:ext cx="15225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Courses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40750" y="4633254"/>
            <a:ext cx="13851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Grades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8270" y="4633254"/>
            <a:ext cx="18692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Behaviors</a:t>
            </a:r>
            <a:endParaRPr lang="en-US" sz="32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17</a:t>
            </a:fld>
            <a:endParaRPr lang="en-US"/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235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06" y="228114"/>
            <a:ext cx="7250545" cy="1327516"/>
          </a:xfrm>
        </p:spPr>
        <p:txBody>
          <a:bodyPr>
            <a:noAutofit/>
          </a:bodyPr>
          <a:lstStyle/>
          <a:p>
            <a:r>
              <a:rPr lang="en-US" b="1" dirty="0" smtClean="0"/>
              <a:t>360</a:t>
            </a:r>
            <a:r>
              <a:rPr lang="en-US" b="1" baseline="30000" dirty="0" smtClean="0"/>
              <a:t>o</a:t>
            </a:r>
            <a:r>
              <a:rPr lang="en-US" b="1" dirty="0" smtClean="0"/>
              <a:t> – Advising/</a:t>
            </a:r>
            <a:r>
              <a:rPr lang="en-US" b="1" u="sng" dirty="0" smtClean="0"/>
              <a:t>Interventions</a:t>
            </a:r>
            <a:endParaRPr lang="en-US" b="1" u="sng" dirty="0"/>
          </a:p>
        </p:txBody>
      </p:sp>
      <p:sp>
        <p:nvSpPr>
          <p:cNvPr id="4" name="Rounded Rectangle 3"/>
          <p:cNvSpPr/>
          <p:nvPr/>
        </p:nvSpPr>
        <p:spPr>
          <a:xfrm>
            <a:off x="3664438" y="4087010"/>
            <a:ext cx="1658817" cy="8899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IPAS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946" y="1319946"/>
            <a:ext cx="1701800" cy="170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39" y="4684335"/>
            <a:ext cx="1701800" cy="1701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456913" y="4684335"/>
            <a:ext cx="1701800" cy="1701800"/>
            <a:chOff x="4828931" y="4062045"/>
            <a:chExt cx="1701800" cy="1701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8931" y="4062045"/>
              <a:ext cx="1701800" cy="17018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138615" y="5394513"/>
              <a:ext cx="91255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Advisor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12" name="Left-Up Arrow 11"/>
          <p:cNvSpPr/>
          <p:nvPr/>
        </p:nvSpPr>
        <p:spPr>
          <a:xfrm flipH="1" flipV="1">
            <a:off x="1191845" y="1602154"/>
            <a:ext cx="2472591" cy="3082178"/>
          </a:xfrm>
          <a:prstGeom prst="leftUpArrow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Up Arrow 12"/>
          <p:cNvSpPr/>
          <p:nvPr/>
        </p:nvSpPr>
        <p:spPr>
          <a:xfrm flipV="1">
            <a:off x="5323255" y="1602154"/>
            <a:ext cx="2687514" cy="3082180"/>
          </a:xfrm>
          <a:prstGeom prst="leftUp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2648439" y="5074061"/>
            <a:ext cx="3808474" cy="897726"/>
          </a:xfrm>
          <a:prstGeom prst="leftRightArrow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4" idx="3"/>
          </p:cNvCxnSpPr>
          <p:nvPr/>
        </p:nvCxnSpPr>
        <p:spPr>
          <a:xfrm>
            <a:off x="5323255" y="4531971"/>
            <a:ext cx="1133658" cy="15236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93846" y="3021746"/>
            <a:ext cx="0" cy="1065264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4" idx="1"/>
          </p:cNvCxnSpPr>
          <p:nvPr/>
        </p:nvCxnSpPr>
        <p:spPr>
          <a:xfrm flipV="1">
            <a:off x="2648439" y="4531971"/>
            <a:ext cx="1015999" cy="152400"/>
          </a:xfrm>
          <a:prstGeom prst="straightConnector1">
            <a:avLst/>
          </a:prstGeom>
          <a:ln w="762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18</a:t>
            </a:fld>
            <a:endParaRPr lang="en-US"/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027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580185" cy="5062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3,500 sections x </a:t>
            </a:r>
          </a:p>
          <a:p>
            <a:pPr marL="0" indent="0">
              <a:buNone/>
            </a:pPr>
            <a:r>
              <a:rPr lang="en-US" sz="4000" b="1" dirty="0" smtClean="0"/>
              <a:t>38 students/section x </a:t>
            </a:r>
          </a:p>
          <a:p>
            <a:pPr marL="0" indent="0">
              <a:buNone/>
            </a:pPr>
            <a:r>
              <a:rPr lang="en-US" sz="4000" b="1" dirty="0" smtClean="0"/>
              <a:t>15 weeks/semester x </a:t>
            </a:r>
          </a:p>
          <a:p>
            <a:pPr marL="0" indent="0">
              <a:buNone/>
            </a:pPr>
            <a:r>
              <a:rPr lang="en-US" sz="4000" b="1" dirty="0" smtClean="0"/>
              <a:t>5 activities/</a:t>
            </a:r>
            <a:r>
              <a:rPr lang="en-US" sz="4000" b="1" dirty="0" err="1" smtClean="0"/>
              <a:t>wk</a:t>
            </a:r>
            <a:r>
              <a:rPr lang="en-US" sz="4000" b="1" dirty="0" smtClean="0"/>
              <a:t>-student x </a:t>
            </a:r>
          </a:p>
          <a:p>
            <a:pPr marL="0" indent="0">
              <a:buNone/>
            </a:pPr>
            <a:r>
              <a:rPr lang="en-US" sz="4000" b="1" u="sng" dirty="0" smtClean="0"/>
              <a:t>9.3 semesters/student = </a:t>
            </a:r>
          </a:p>
          <a:p>
            <a:pPr marL="0" indent="0">
              <a:buNone/>
            </a:pPr>
            <a:r>
              <a:rPr lang="en-US" sz="4000" b="1" dirty="0"/>
              <a:t>9</a:t>
            </a:r>
            <a:r>
              <a:rPr lang="en-US" sz="4000" b="1" dirty="0" smtClean="0"/>
              <a:t>3 million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31" y="228600"/>
            <a:ext cx="41910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84" y="1600200"/>
            <a:ext cx="3123223" cy="233940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19</a:t>
            </a:fld>
            <a:endParaRPr lang="en-US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30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4443248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5082298" cy="42672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3600" i="1" dirty="0" smtClean="0"/>
              <a:t>“I keep six honest-serving men (they taught me all I knew); Their names are What and Why and When and How and Where and Who.”</a:t>
            </a: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9" name="Picture 2" descr="http://www.google.com/images?q=tbn:TTOCyygMXxO55M::www.stalky.com/copyright/rudyard_kipling.jpg&amp;h=94&amp;w=78&amp;usg=__Mkt-J7acf4dKk5ikUw_yBCmulm4=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0898" y="1496354"/>
            <a:ext cx="3051439" cy="3677379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958871" y="5173733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R. Kipling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30469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0880" cy="1143000"/>
          </a:xfrm>
        </p:spPr>
        <p:txBody>
          <a:bodyPr/>
          <a:lstStyle/>
          <a:p>
            <a:r>
              <a:rPr lang="en-US" dirty="0" smtClean="0"/>
              <a:t>Regression: Calculus 1 Predictor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806"/>
            <a:ext cx="8229600" cy="54158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S(HS_GPA, </a:t>
            </a:r>
            <a:r>
              <a:rPr lang="en-US" dirty="0" err="1"/>
              <a:t>HS_rank</a:t>
            </a:r>
            <a:r>
              <a:rPr lang="en-US" dirty="0"/>
              <a:t>, </a:t>
            </a:r>
            <a:r>
              <a:rPr lang="en-US" dirty="0" err="1" smtClean="0"/>
              <a:t>ACT_m</a:t>
            </a:r>
            <a:r>
              <a:rPr lang="en-US" dirty="0" smtClean="0"/>
              <a:t>, </a:t>
            </a:r>
            <a:r>
              <a:rPr lang="en-US" dirty="0" err="1"/>
              <a:t>IB_courses</a:t>
            </a:r>
            <a:r>
              <a:rPr lang="en-US" dirty="0"/>
              <a:t>, </a:t>
            </a:r>
            <a:r>
              <a:rPr lang="en-US" dirty="0" err="1"/>
              <a:t>AP_Calc</a:t>
            </a:r>
            <a:r>
              <a:rPr lang="en-US" dirty="0"/>
              <a:t>, G, Pell, F, M, A, C, 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 = Success </a:t>
            </a:r>
            <a:r>
              <a:rPr lang="en-US" dirty="0"/>
              <a:t>= </a:t>
            </a:r>
            <a:r>
              <a:rPr lang="en-US" dirty="0" err="1" smtClean="0"/>
              <a:t>Calc</a:t>
            </a:r>
            <a:r>
              <a:rPr lang="en-US" dirty="0" smtClean="0"/>
              <a:t> 1 grade = [</a:t>
            </a:r>
            <a:r>
              <a:rPr lang="en-US" dirty="0"/>
              <a:t>A, B, C, D, F, W] = [4, 3, 2, 1, 0, 1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 smtClean="0"/>
              <a:t>HS_GPA = high school GPA [0-4.5]</a:t>
            </a:r>
          </a:p>
          <a:p>
            <a:pPr marL="0" indent="0">
              <a:buNone/>
            </a:pPr>
            <a:r>
              <a:rPr lang="en-US" dirty="0" err="1" smtClean="0"/>
              <a:t>HS_Rank</a:t>
            </a:r>
            <a:r>
              <a:rPr lang="en-US" dirty="0" smtClean="0"/>
              <a:t> = </a:t>
            </a:r>
            <a:r>
              <a:rPr lang="en-US" dirty="0"/>
              <a:t>high school </a:t>
            </a:r>
            <a:r>
              <a:rPr lang="en-US" dirty="0" smtClean="0"/>
              <a:t>rank (%)</a:t>
            </a:r>
          </a:p>
          <a:p>
            <a:pPr marL="0" indent="0">
              <a:buNone/>
            </a:pPr>
            <a:r>
              <a:rPr lang="en-US" dirty="0" err="1" smtClean="0"/>
              <a:t>ACT_m</a:t>
            </a:r>
            <a:r>
              <a:rPr lang="en-US" dirty="0" smtClean="0"/>
              <a:t> = ACT math score [0-38]</a:t>
            </a:r>
          </a:p>
          <a:p>
            <a:pPr marL="0" indent="0">
              <a:buNone/>
            </a:pPr>
            <a:r>
              <a:rPr lang="en-US" dirty="0" err="1"/>
              <a:t>IB_courses</a:t>
            </a:r>
            <a:r>
              <a:rPr lang="en-US" dirty="0"/>
              <a:t> = IB course count [0,30]</a:t>
            </a:r>
          </a:p>
          <a:p>
            <a:pPr marL="0" indent="0">
              <a:buNone/>
            </a:pPr>
            <a:r>
              <a:rPr lang="en-US" dirty="0" err="1"/>
              <a:t>AP_Calc</a:t>
            </a:r>
            <a:r>
              <a:rPr lang="en-US" dirty="0"/>
              <a:t> = AP Calculus exam score [0,5]</a:t>
            </a:r>
          </a:p>
          <a:p>
            <a:pPr marL="0" indent="0">
              <a:buNone/>
            </a:pPr>
            <a:r>
              <a:rPr lang="en-US" dirty="0"/>
              <a:t>Gender = Gender [M, F]</a:t>
            </a:r>
          </a:p>
          <a:p>
            <a:pPr marL="0" indent="0">
              <a:buNone/>
            </a:pPr>
            <a:r>
              <a:rPr lang="en-US" dirty="0"/>
              <a:t>Pell = Pell recipient status [0,1]</a:t>
            </a:r>
          </a:p>
          <a:p>
            <a:pPr marL="0" indent="0">
              <a:buNone/>
            </a:pPr>
            <a:r>
              <a:rPr lang="en-US" dirty="0"/>
              <a:t>F = First-generation status [0,1]</a:t>
            </a:r>
          </a:p>
          <a:p>
            <a:pPr marL="0" indent="0">
              <a:buNone/>
            </a:pPr>
            <a:r>
              <a:rPr lang="en-US" dirty="0"/>
              <a:t>M = Minority status [0,1]</a:t>
            </a:r>
          </a:p>
          <a:p>
            <a:pPr marL="0" indent="0">
              <a:buNone/>
            </a:pPr>
            <a:r>
              <a:rPr lang="en-US" dirty="0"/>
              <a:t>A = Application type (new or transfer) [N,T]</a:t>
            </a:r>
          </a:p>
          <a:p>
            <a:pPr marL="0" indent="0">
              <a:buNone/>
            </a:pPr>
            <a:r>
              <a:rPr lang="en-US" dirty="0"/>
              <a:t>C = Concurrent enrollment in PH141 and/or </a:t>
            </a:r>
            <a:r>
              <a:rPr lang="en-US" dirty="0" smtClean="0"/>
              <a:t>CHEM111 [0, 1, 2]</a:t>
            </a:r>
          </a:p>
          <a:p>
            <a:pPr marL="0" indent="0">
              <a:buNone/>
            </a:pPr>
            <a:r>
              <a:rPr lang="en-US" dirty="0" smtClean="0"/>
              <a:t>N </a:t>
            </a:r>
            <a:r>
              <a:rPr lang="en-US" dirty="0"/>
              <a:t>= number of students in </a:t>
            </a:r>
            <a:r>
              <a:rPr lang="en-US" dirty="0" smtClean="0"/>
              <a:t>high school class [</a:t>
            </a:r>
            <a:r>
              <a:rPr lang="en-US" dirty="0"/>
              <a:t>0,…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20</a:t>
            </a:fld>
            <a:endParaRPr lang="en-US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0913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2" y="0"/>
            <a:ext cx="868952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Big Analytics @ an Unprecedented Scale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02C31-63E3-4FFE-9A84-23FB5ED547FF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71462" y="1098550"/>
            <a:ext cx="8872538" cy="5257800"/>
            <a:chOff x="271462" y="717550"/>
            <a:chExt cx="8872538" cy="5257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462" y="717550"/>
              <a:ext cx="8872538" cy="5257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86200" y="4511675"/>
              <a:ext cx="20459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</a:rPr>
                <a:t>Big Data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67200" y="1467395"/>
              <a:ext cx="77812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1"/>
                  </a:solidFill>
                </a:rPr>
                <a:t>Us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Arrow Connector 11"/>
            <p:cNvCxnSpPr>
              <a:stCxn id="9" idx="3"/>
            </p:cNvCxnSpPr>
            <p:nvPr/>
          </p:nvCxnSpPr>
          <p:spPr>
            <a:xfrm flipV="1">
              <a:off x="5932178" y="3749675"/>
              <a:ext cx="1840222" cy="1085166"/>
            </a:xfrm>
            <a:prstGeom prst="straightConnector1">
              <a:avLst/>
            </a:prstGeom>
            <a:ln w="57150" cmpd="sng"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9" idx="1"/>
            </p:cNvCxnSpPr>
            <p:nvPr/>
          </p:nvCxnSpPr>
          <p:spPr>
            <a:xfrm flipH="1" flipV="1">
              <a:off x="1752600" y="4130675"/>
              <a:ext cx="2133600" cy="704166"/>
            </a:xfrm>
            <a:prstGeom prst="straightConnector1">
              <a:avLst/>
            </a:prstGeom>
            <a:ln w="57150" cmpd="sng">
              <a:solidFill>
                <a:srgbClr val="FFFF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064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Huge Regression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6582113" cy="4930231"/>
          </a:xfrm>
          <a:prstGeom prst="rect">
            <a:avLst/>
          </a:prstGeom>
        </p:spPr>
      </p:pic>
      <p:pic>
        <p:nvPicPr>
          <p:cNvPr id="5" name="Picture 4" descr="cray_front_close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421" y="274638"/>
            <a:ext cx="1412355" cy="5314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8248" y="5678256"/>
            <a:ext cx="1552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Cray XT6m</a:t>
            </a:r>
            <a:endParaRPr lang="en-US" sz="2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8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768" y="1417638"/>
            <a:ext cx="1940912" cy="289027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06600" cy="1143000"/>
          </a:xfrm>
        </p:spPr>
        <p:txBody>
          <a:bodyPr/>
          <a:lstStyle/>
          <a:p>
            <a:r>
              <a:rPr lang="en-US" b="1" dirty="0" smtClean="0"/>
              <a:t>Make Work as Easy as Possible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588" y="1986373"/>
            <a:ext cx="3020489" cy="1933113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08519" y="4430877"/>
            <a:ext cx="84782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smtClean="0"/>
              <a:t>“So </a:t>
            </a:r>
            <a:r>
              <a:rPr lang="en-US" sz="3200" b="1" i="1" dirty="0"/>
              <a:t>much of what we call management consists of making it difficult for people to work</a:t>
            </a:r>
            <a:r>
              <a:rPr lang="en-US" sz="3200" b="1" i="1" dirty="0" smtClean="0"/>
              <a:t>.”  - </a:t>
            </a:r>
            <a:r>
              <a:rPr lang="en-US" sz="3200" b="1" i="1" dirty="0"/>
              <a:t>- Peter </a:t>
            </a:r>
            <a:r>
              <a:rPr lang="en-US" sz="3200" b="1" i="1" dirty="0" smtClean="0"/>
              <a:t>Drucker, Management Theorist</a:t>
            </a:r>
            <a:endParaRPr lang="en-US" sz="32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23</a:t>
            </a:fld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690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37639" y="2253566"/>
            <a:ext cx="4192529" cy="930423"/>
          </a:xfrm>
        </p:spPr>
        <p:txBody>
          <a:bodyPr/>
          <a:lstStyle/>
          <a:p>
            <a:pPr algn="ctr"/>
            <a:r>
              <a:rPr lang="en-US" dirty="0" err="1" smtClean="0"/>
              <a:t>WhEN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24</a:t>
            </a:fld>
            <a:endParaRPr lang="en-US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465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0207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Status: Our IPAS Systems</a:t>
            </a:r>
            <a:endParaRPr lang="en-US" sz="5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61" y="3889350"/>
            <a:ext cx="3136900" cy="2590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8563" y="1417638"/>
            <a:ext cx="1723549" cy="2246769"/>
          </a:xfrm>
          <a:prstGeom prst="rect">
            <a:avLst/>
          </a:prstGeom>
          <a:solidFill>
            <a:srgbClr val="FFCF36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B</a:t>
            </a:r>
            <a:r>
              <a:rPr lang="en-US" sz="5400" b="1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____________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Beacon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29653" y="1417638"/>
            <a:ext cx="3357147" cy="8540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u.achieve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®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306" y="3403305"/>
            <a:ext cx="3575539" cy="2288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2112" y="2278717"/>
            <a:ext cx="211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Sept. 2, 2013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83618" y="5699914"/>
            <a:ext cx="2295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Sept. 28, 2013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3809" y="5691650"/>
            <a:ext cx="213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Nov 15, 2013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8751" y="2321907"/>
            <a:ext cx="1627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Feb. 2014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25</a:t>
            </a:fld>
            <a:endParaRPr lang="en-US"/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249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37639" y="2253566"/>
            <a:ext cx="4514975" cy="175862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will we measure success?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26</a:t>
            </a:fld>
            <a:endParaRPr lang="en-US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79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6942" cy="4525963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Quantitative – move the needle on</a:t>
            </a:r>
          </a:p>
          <a:p>
            <a:pPr lvl="1"/>
            <a:r>
              <a:rPr lang="en-US" b="1" dirty="0"/>
              <a:t>Persistence</a:t>
            </a:r>
          </a:p>
          <a:p>
            <a:pPr lvl="1"/>
            <a:r>
              <a:rPr lang="en-US" b="1" dirty="0"/>
              <a:t>Retention</a:t>
            </a:r>
          </a:p>
          <a:p>
            <a:pPr lvl="1"/>
            <a:r>
              <a:rPr lang="en-US" b="1" dirty="0"/>
              <a:t>Completion</a:t>
            </a:r>
          </a:p>
          <a:p>
            <a:r>
              <a:rPr lang="en-US" sz="3600" b="1" dirty="0" smtClean="0"/>
              <a:t>Qualitative </a:t>
            </a:r>
            <a:r>
              <a:rPr lang="en-US" sz="3600" b="1" dirty="0" smtClean="0"/>
              <a:t>– feedback from</a:t>
            </a:r>
          </a:p>
          <a:p>
            <a:pPr lvl="1"/>
            <a:r>
              <a:rPr lang="en-US" b="1" dirty="0" smtClean="0"/>
              <a:t>Students</a:t>
            </a:r>
          </a:p>
          <a:p>
            <a:pPr lvl="1"/>
            <a:r>
              <a:rPr lang="en-US" b="1" dirty="0" smtClean="0"/>
              <a:t>Stakeholders</a:t>
            </a: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142" y="3883031"/>
            <a:ext cx="3716735" cy="247331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27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142" y="1417638"/>
            <a:ext cx="3851244" cy="1968099"/>
          </a:xfrm>
          <a:prstGeom prst="rect">
            <a:avLst/>
          </a:prstGeom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493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1B57D-37F7-4419-940F-9715C7F3BF54}" type="slidenum">
              <a:rPr lang="en-US" smtClean="0"/>
              <a:pPr>
                <a:defRPr/>
              </a:pPr>
              <a:t>28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219200"/>
            <a:ext cx="3731846" cy="563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80000"/>
              </a:spcBef>
              <a:spcAft>
                <a:spcPct val="0"/>
              </a:spcAft>
              <a:buClr>
                <a:schemeClr val="bg1"/>
              </a:buClr>
              <a:buSzPct val="85000"/>
              <a:buFont typeface="Wingdings" pitchFamily="2" charset="2"/>
              <a:buChar char="n"/>
              <a:defRPr sz="2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&gt;"/>
              <a:defRPr sz="14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»"/>
              <a:defRPr sz="1600">
                <a:solidFill>
                  <a:schemeClr val="tx1"/>
                </a:solidFill>
                <a:latin typeface="Swis721 BlkCn BT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»"/>
              <a:defRPr sz="1600">
                <a:solidFill>
                  <a:schemeClr val="tx1"/>
                </a:solidFill>
                <a:latin typeface="Swis721 BlkCn BT" pitchFamily="34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»"/>
              <a:defRPr sz="1600">
                <a:solidFill>
                  <a:schemeClr val="tx1"/>
                </a:solidFill>
                <a:latin typeface="Swis721 BlkCn BT" pitchFamily="34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»"/>
              <a:defRPr sz="1600">
                <a:solidFill>
                  <a:schemeClr val="tx1"/>
                </a:solidFill>
                <a:latin typeface="Swis721 BlkCn BT" pitchFamily="34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Char char="»"/>
              <a:defRPr sz="1600">
                <a:solidFill>
                  <a:schemeClr val="tx1"/>
                </a:solidFill>
                <a:latin typeface="Swis721 BlkCn BT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B0AC04"/>
                </a:solidFill>
              </a:rPr>
              <a:t>	“If I had asked people what they wanted, they would have said faster horses.”</a:t>
            </a:r>
            <a:endParaRPr lang="en-US" sz="3600" b="1" dirty="0">
              <a:solidFill>
                <a:srgbClr val="B0AC04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B0AC04"/>
                </a:solidFill>
              </a:rPr>
              <a:t>	- Henry Ford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IPAS at CSU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716" y="1370571"/>
            <a:ext cx="5127347" cy="4175125"/>
          </a:xfrm>
          <a:prstGeom prst="rect">
            <a:avLst/>
          </a:prstGeom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21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33400"/>
            <a:ext cx="4517572" cy="391772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4451128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Move in any direction, as long as it’s somewhat positive!</a:t>
            </a:r>
            <a:r>
              <a:rPr lang="en-US" sz="3600" b="1" dirty="0"/>
              <a:t>!!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922" y="4451128"/>
            <a:ext cx="2188308" cy="1641231"/>
          </a:xfrm>
          <a:prstGeom prst="rect">
            <a:avLst/>
          </a:prstGeom>
        </p:spPr>
      </p:pic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1821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37639" y="2253566"/>
            <a:ext cx="4192529" cy="930423"/>
          </a:xfrm>
        </p:spPr>
        <p:txBody>
          <a:bodyPr/>
          <a:lstStyle/>
          <a:p>
            <a:pPr algn="ctr"/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3</a:t>
            </a:fld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621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17996698"/>
              </p:ext>
            </p:extLst>
          </p:nvPr>
        </p:nvGraphicFramePr>
        <p:xfrm>
          <a:off x="78156" y="1182077"/>
          <a:ext cx="894861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0545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Via IPAS Grant, Improve Student </a:t>
            </a:r>
            <a:r>
              <a:rPr lang="en-US" sz="5400" b="1" dirty="0" smtClean="0"/>
              <a:t>Success</a:t>
            </a:r>
            <a:endParaRPr lang="en-US" sz="5400" b="1" dirty="0"/>
          </a:p>
        </p:txBody>
      </p:sp>
      <p:sp>
        <p:nvSpPr>
          <p:cNvPr id="11" name="Rectangle 10"/>
          <p:cNvSpPr/>
          <p:nvPr/>
        </p:nvSpPr>
        <p:spPr>
          <a:xfrm>
            <a:off x="792808" y="5246077"/>
            <a:ext cx="7450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Lower the Cost of Degree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4</a:t>
            </a:fld>
            <a:endParaRPr lang="en-US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511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37639" y="2253566"/>
            <a:ext cx="4192529" cy="930423"/>
          </a:xfrm>
        </p:spPr>
        <p:txBody>
          <a:bodyPr/>
          <a:lstStyle/>
          <a:p>
            <a:pPr algn="ctr"/>
            <a:r>
              <a:rPr lang="en-US" dirty="0" err="1" smtClean="0"/>
              <a:t>WhAT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5</a:t>
            </a:fld>
            <a:endParaRPr lang="en-US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806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Our IPAS Systems</a:t>
            </a:r>
            <a:endParaRPr lang="en-US" sz="5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61" y="3889350"/>
            <a:ext cx="3136900" cy="2590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8563" y="1417638"/>
            <a:ext cx="1723549" cy="2246769"/>
          </a:xfrm>
          <a:prstGeom prst="rect">
            <a:avLst/>
          </a:prstGeom>
          <a:solidFill>
            <a:srgbClr val="FFCF36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B</a:t>
            </a:r>
            <a:r>
              <a:rPr lang="en-US" sz="5400" b="1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____________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Beacon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29653" y="1417638"/>
            <a:ext cx="3357147" cy="21005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u.direct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®</a:t>
            </a:r>
          </a:p>
          <a:p>
            <a:pPr algn="ctr">
              <a:lnSpc>
                <a:spcPct val="900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</a:p>
          <a:p>
            <a:pPr algn="ctr">
              <a:lnSpc>
                <a:spcPct val="90000"/>
              </a:lnSpc>
            </a:pP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u.achieve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®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306" y="3889349"/>
            <a:ext cx="3575539" cy="228834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6</a:t>
            </a:fld>
            <a:endParaRPr lang="en-US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774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IPAS Team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01029" y="2561522"/>
            <a:ext cx="1837312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Mobile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Committee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0914054">
            <a:off x="190515" y="2092696"/>
            <a:ext cx="1785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OnlinePlus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 rot="20883158">
            <a:off x="120932" y="2913017"/>
            <a:ext cx="1818376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Academic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Computing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482" y="4665476"/>
            <a:ext cx="2154832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Center for</a:t>
            </a:r>
          </a:p>
          <a:p>
            <a:pPr algn="ctr"/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Advising &amp;</a:t>
            </a:r>
          </a:p>
          <a:p>
            <a:pPr algn="ctr"/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Student</a:t>
            </a:r>
          </a:p>
          <a:p>
            <a:pPr algn="ctr"/>
            <a:r>
              <a:rPr lang="en-US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Achievement</a:t>
            </a:r>
            <a:endParaRPr lang="en-US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0417" y="2561522"/>
            <a:ext cx="15629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Provost’s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Office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 rot="694425">
            <a:off x="2531735" y="1191421"/>
            <a:ext cx="24129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Assoc. VP for</a:t>
            </a:r>
          </a:p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Student Affairs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 rot="20393332">
            <a:off x="437413" y="1411532"/>
            <a:ext cx="150954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VP for IT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648599">
            <a:off x="2583795" y="2073877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Registrar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9898" y="3748023"/>
            <a:ext cx="23895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Administrative</a:t>
            </a:r>
          </a:p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Computing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6388" y="4913032"/>
            <a:ext cx="1967205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Institute for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Teaching &amp;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930" y="1111319"/>
            <a:ext cx="1672431" cy="20884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15459" y="3411033"/>
            <a:ext cx="233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Cecile B. </a:t>
            </a:r>
            <a:r>
              <a:rPr lang="en-US" sz="2400" b="1" dirty="0" err="1"/>
              <a:t>D</a:t>
            </a:r>
            <a:r>
              <a:rPr lang="en-US" sz="2400" b="1" dirty="0" err="1" smtClean="0"/>
              <a:t>eMille</a:t>
            </a:r>
            <a:endParaRPr lang="en-US" sz="2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866" y="4045004"/>
            <a:ext cx="3289300" cy="2463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20754636">
            <a:off x="309947" y="4000407"/>
            <a:ext cx="150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Students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rot="648599">
            <a:off x="4276479" y="3656269"/>
            <a:ext cx="1305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Fin. Aid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7</a:t>
            </a:fld>
            <a:endParaRPr lang="en-US"/>
          </a:p>
        </p:txBody>
      </p: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71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37639" y="2253566"/>
            <a:ext cx="4192529" cy="930423"/>
          </a:xfrm>
        </p:spPr>
        <p:txBody>
          <a:bodyPr/>
          <a:lstStyle/>
          <a:p>
            <a:pPr algn="ctr"/>
            <a:r>
              <a:rPr lang="en-US" dirty="0" err="1" smtClean="0"/>
              <a:t>WhO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239000" y="381000"/>
            <a:ext cx="1655063" cy="651478"/>
            <a:chOff x="1277" y="1465"/>
            <a:chExt cx="3206" cy="139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187" y="2659"/>
              <a:ext cx="168" cy="196"/>
            </a:xfrm>
            <a:custGeom>
              <a:avLst/>
              <a:gdLst/>
              <a:ahLst/>
              <a:cxnLst>
                <a:cxn ang="0">
                  <a:pos x="96" y="118"/>
                </a:cxn>
                <a:cxn ang="0">
                  <a:pos x="130" y="32"/>
                </a:cxn>
                <a:cxn ang="0">
                  <a:pos x="130" y="32"/>
                </a:cxn>
                <a:cxn ang="0">
                  <a:pos x="132" y="24"/>
                </a:cxn>
                <a:cxn ang="0">
                  <a:pos x="132" y="18"/>
                </a:cxn>
                <a:cxn ang="0">
                  <a:pos x="130" y="12"/>
                </a:cxn>
                <a:cxn ang="0">
                  <a:pos x="126" y="10"/>
                </a:cxn>
                <a:cxn ang="0">
                  <a:pos x="122" y="6"/>
                </a:cxn>
                <a:cxn ang="0">
                  <a:pos x="116" y="6"/>
                </a:cxn>
                <a:cxn ang="0">
                  <a:pos x="106" y="4"/>
                </a:cxn>
                <a:cxn ang="0">
                  <a:pos x="106" y="2"/>
                </a:cxn>
                <a:cxn ang="0">
                  <a:pos x="168" y="2"/>
                </a:cxn>
                <a:cxn ang="0">
                  <a:pos x="168" y="6"/>
                </a:cxn>
                <a:cxn ang="0">
                  <a:pos x="168" y="6"/>
                </a:cxn>
                <a:cxn ang="0">
                  <a:pos x="160" y="8"/>
                </a:cxn>
                <a:cxn ang="0">
                  <a:pos x="154" y="10"/>
                </a:cxn>
                <a:cxn ang="0">
                  <a:pos x="146" y="18"/>
                </a:cxn>
                <a:cxn ang="0">
                  <a:pos x="140" y="30"/>
                </a:cxn>
                <a:cxn ang="0">
                  <a:pos x="86" y="158"/>
                </a:cxn>
                <a:cxn ang="0">
                  <a:pos x="86" y="158"/>
                </a:cxn>
                <a:cxn ang="0">
                  <a:pos x="76" y="178"/>
                </a:cxn>
                <a:cxn ang="0">
                  <a:pos x="66" y="190"/>
                </a:cxn>
                <a:cxn ang="0">
                  <a:pos x="58" y="196"/>
                </a:cxn>
                <a:cxn ang="0">
                  <a:pos x="48" y="196"/>
                </a:cxn>
                <a:cxn ang="0">
                  <a:pos x="40" y="194"/>
                </a:cxn>
                <a:cxn ang="0">
                  <a:pos x="34" y="188"/>
                </a:cxn>
                <a:cxn ang="0">
                  <a:pos x="30" y="180"/>
                </a:cxn>
                <a:cxn ang="0">
                  <a:pos x="30" y="172"/>
                </a:cxn>
                <a:cxn ang="0">
                  <a:pos x="30" y="172"/>
                </a:cxn>
                <a:cxn ang="0">
                  <a:pos x="30" y="166"/>
                </a:cxn>
                <a:cxn ang="0">
                  <a:pos x="32" y="162"/>
                </a:cxn>
                <a:cxn ang="0">
                  <a:pos x="38" y="156"/>
                </a:cxn>
                <a:cxn ang="0">
                  <a:pos x="44" y="154"/>
                </a:cxn>
                <a:cxn ang="0">
                  <a:pos x="52" y="156"/>
                </a:cxn>
                <a:cxn ang="0">
                  <a:pos x="52" y="156"/>
                </a:cxn>
                <a:cxn ang="0">
                  <a:pos x="58" y="160"/>
                </a:cxn>
                <a:cxn ang="0">
                  <a:pos x="60" y="164"/>
                </a:cxn>
                <a:cxn ang="0">
                  <a:pos x="66" y="174"/>
                </a:cxn>
                <a:cxn ang="0">
                  <a:pos x="68" y="174"/>
                </a:cxn>
                <a:cxn ang="0">
                  <a:pos x="70" y="172"/>
                </a:cxn>
                <a:cxn ang="0">
                  <a:pos x="74" y="168"/>
                </a:cxn>
                <a:cxn ang="0">
                  <a:pos x="80" y="156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0" y="22"/>
                </a:cxn>
                <a:cxn ang="0">
                  <a:pos x="16" y="14"/>
                </a:cxn>
                <a:cxn ang="0">
                  <a:pos x="10" y="8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0" y="6"/>
                </a:cxn>
                <a:cxn ang="0">
                  <a:pos x="62" y="8"/>
                </a:cxn>
                <a:cxn ang="0">
                  <a:pos x="58" y="10"/>
                </a:cxn>
                <a:cxn ang="0">
                  <a:pos x="56" y="14"/>
                </a:cxn>
                <a:cxn ang="0">
                  <a:pos x="56" y="20"/>
                </a:cxn>
                <a:cxn ang="0">
                  <a:pos x="58" y="26"/>
                </a:cxn>
                <a:cxn ang="0">
                  <a:pos x="96" y="118"/>
                </a:cxn>
                <a:cxn ang="0">
                  <a:pos x="96" y="118"/>
                </a:cxn>
              </a:cxnLst>
              <a:rect l="0" t="0" r="r" b="b"/>
              <a:pathLst>
                <a:path w="168" h="196">
                  <a:moveTo>
                    <a:pt x="96" y="118"/>
                  </a:moveTo>
                  <a:lnTo>
                    <a:pt x="130" y="32"/>
                  </a:lnTo>
                  <a:lnTo>
                    <a:pt x="130" y="32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30" y="12"/>
                  </a:lnTo>
                  <a:lnTo>
                    <a:pt x="126" y="10"/>
                  </a:lnTo>
                  <a:lnTo>
                    <a:pt x="122" y="6"/>
                  </a:lnTo>
                  <a:lnTo>
                    <a:pt x="116" y="6"/>
                  </a:lnTo>
                  <a:lnTo>
                    <a:pt x="106" y="4"/>
                  </a:lnTo>
                  <a:lnTo>
                    <a:pt x="106" y="2"/>
                  </a:lnTo>
                  <a:lnTo>
                    <a:pt x="168" y="2"/>
                  </a:lnTo>
                  <a:lnTo>
                    <a:pt x="168" y="6"/>
                  </a:lnTo>
                  <a:lnTo>
                    <a:pt x="168" y="6"/>
                  </a:lnTo>
                  <a:lnTo>
                    <a:pt x="160" y="8"/>
                  </a:lnTo>
                  <a:lnTo>
                    <a:pt x="154" y="10"/>
                  </a:lnTo>
                  <a:lnTo>
                    <a:pt x="146" y="18"/>
                  </a:lnTo>
                  <a:lnTo>
                    <a:pt x="140" y="30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76" y="178"/>
                  </a:lnTo>
                  <a:lnTo>
                    <a:pt x="66" y="190"/>
                  </a:lnTo>
                  <a:lnTo>
                    <a:pt x="58" y="196"/>
                  </a:lnTo>
                  <a:lnTo>
                    <a:pt x="48" y="196"/>
                  </a:lnTo>
                  <a:lnTo>
                    <a:pt x="40" y="194"/>
                  </a:lnTo>
                  <a:lnTo>
                    <a:pt x="34" y="188"/>
                  </a:lnTo>
                  <a:lnTo>
                    <a:pt x="30" y="180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66"/>
                  </a:lnTo>
                  <a:lnTo>
                    <a:pt x="32" y="162"/>
                  </a:lnTo>
                  <a:lnTo>
                    <a:pt x="38" y="156"/>
                  </a:lnTo>
                  <a:lnTo>
                    <a:pt x="44" y="154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58" y="160"/>
                  </a:lnTo>
                  <a:lnTo>
                    <a:pt x="60" y="164"/>
                  </a:lnTo>
                  <a:lnTo>
                    <a:pt x="66" y="174"/>
                  </a:lnTo>
                  <a:lnTo>
                    <a:pt x="68" y="174"/>
                  </a:lnTo>
                  <a:lnTo>
                    <a:pt x="70" y="172"/>
                  </a:lnTo>
                  <a:lnTo>
                    <a:pt x="74" y="168"/>
                  </a:lnTo>
                  <a:lnTo>
                    <a:pt x="80" y="15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22"/>
                  </a:lnTo>
                  <a:lnTo>
                    <a:pt x="16" y="14"/>
                  </a:lnTo>
                  <a:lnTo>
                    <a:pt x="10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2" y="8"/>
                  </a:lnTo>
                  <a:lnTo>
                    <a:pt x="58" y="10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8" y="26"/>
                  </a:lnTo>
                  <a:lnTo>
                    <a:pt x="96" y="118"/>
                  </a:lnTo>
                  <a:lnTo>
                    <a:pt x="96" y="1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4093" y="2625"/>
              <a:ext cx="104" cy="186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0" y="0"/>
                </a:cxn>
                <a:cxn ang="0">
                  <a:pos x="50" y="34"/>
                </a:cxn>
                <a:cxn ang="0">
                  <a:pos x="94" y="34"/>
                </a:cxn>
                <a:cxn ang="0">
                  <a:pos x="94" y="50"/>
                </a:cxn>
                <a:cxn ang="0">
                  <a:pos x="50" y="50"/>
                </a:cxn>
                <a:cxn ang="0">
                  <a:pos x="50" y="144"/>
                </a:cxn>
                <a:cxn ang="0">
                  <a:pos x="50" y="144"/>
                </a:cxn>
                <a:cxn ang="0">
                  <a:pos x="50" y="152"/>
                </a:cxn>
                <a:cxn ang="0">
                  <a:pos x="54" y="160"/>
                </a:cxn>
                <a:cxn ang="0">
                  <a:pos x="58" y="164"/>
                </a:cxn>
                <a:cxn ang="0">
                  <a:pos x="66" y="168"/>
                </a:cxn>
                <a:cxn ang="0">
                  <a:pos x="72" y="170"/>
                </a:cxn>
                <a:cxn ang="0">
                  <a:pos x="82" y="168"/>
                </a:cxn>
                <a:cxn ang="0">
                  <a:pos x="92" y="164"/>
                </a:cxn>
                <a:cxn ang="0">
                  <a:pos x="102" y="156"/>
                </a:cxn>
                <a:cxn ang="0">
                  <a:pos x="104" y="160"/>
                </a:cxn>
                <a:cxn ang="0">
                  <a:pos x="104" y="160"/>
                </a:cxn>
                <a:cxn ang="0">
                  <a:pos x="100" y="166"/>
                </a:cxn>
                <a:cxn ang="0">
                  <a:pos x="94" y="172"/>
                </a:cxn>
                <a:cxn ang="0">
                  <a:pos x="80" y="182"/>
                </a:cxn>
                <a:cxn ang="0">
                  <a:pos x="66" y="186"/>
                </a:cxn>
                <a:cxn ang="0">
                  <a:pos x="52" y="186"/>
                </a:cxn>
                <a:cxn ang="0">
                  <a:pos x="38" y="184"/>
                </a:cxn>
                <a:cxn ang="0">
                  <a:pos x="28" y="178"/>
                </a:cxn>
                <a:cxn ang="0">
                  <a:pos x="24" y="174"/>
                </a:cxn>
                <a:cxn ang="0">
                  <a:pos x="20" y="168"/>
                </a:cxn>
                <a:cxn ang="0">
                  <a:pos x="18" y="162"/>
                </a:cxn>
                <a:cxn ang="0">
                  <a:pos x="18" y="156"/>
                </a:cxn>
                <a:cxn ang="0">
                  <a:pos x="18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4" h="186">
                  <a:moveTo>
                    <a:pt x="0" y="50"/>
                  </a:moveTo>
                  <a:lnTo>
                    <a:pt x="50" y="0"/>
                  </a:lnTo>
                  <a:lnTo>
                    <a:pt x="50" y="34"/>
                  </a:lnTo>
                  <a:lnTo>
                    <a:pt x="94" y="34"/>
                  </a:lnTo>
                  <a:lnTo>
                    <a:pt x="94" y="50"/>
                  </a:lnTo>
                  <a:lnTo>
                    <a:pt x="50" y="50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50" y="152"/>
                  </a:lnTo>
                  <a:lnTo>
                    <a:pt x="54" y="160"/>
                  </a:lnTo>
                  <a:lnTo>
                    <a:pt x="58" y="164"/>
                  </a:lnTo>
                  <a:lnTo>
                    <a:pt x="66" y="168"/>
                  </a:lnTo>
                  <a:lnTo>
                    <a:pt x="72" y="170"/>
                  </a:lnTo>
                  <a:lnTo>
                    <a:pt x="82" y="168"/>
                  </a:lnTo>
                  <a:lnTo>
                    <a:pt x="92" y="164"/>
                  </a:lnTo>
                  <a:lnTo>
                    <a:pt x="102" y="156"/>
                  </a:lnTo>
                  <a:lnTo>
                    <a:pt x="104" y="160"/>
                  </a:lnTo>
                  <a:lnTo>
                    <a:pt x="104" y="160"/>
                  </a:lnTo>
                  <a:lnTo>
                    <a:pt x="100" y="166"/>
                  </a:lnTo>
                  <a:lnTo>
                    <a:pt x="94" y="172"/>
                  </a:lnTo>
                  <a:lnTo>
                    <a:pt x="80" y="182"/>
                  </a:lnTo>
                  <a:lnTo>
                    <a:pt x="66" y="186"/>
                  </a:lnTo>
                  <a:lnTo>
                    <a:pt x="52" y="186"/>
                  </a:lnTo>
                  <a:lnTo>
                    <a:pt x="38" y="184"/>
                  </a:lnTo>
                  <a:lnTo>
                    <a:pt x="28" y="178"/>
                  </a:lnTo>
                  <a:lnTo>
                    <a:pt x="24" y="174"/>
                  </a:lnTo>
                  <a:lnTo>
                    <a:pt x="20" y="168"/>
                  </a:lnTo>
                  <a:lnTo>
                    <a:pt x="18" y="162"/>
                  </a:lnTo>
                  <a:lnTo>
                    <a:pt x="18" y="156"/>
                  </a:lnTo>
                  <a:lnTo>
                    <a:pt x="18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3905" y="2657"/>
              <a:ext cx="110" cy="156"/>
            </a:xfrm>
            <a:custGeom>
              <a:avLst/>
              <a:gdLst/>
              <a:ahLst/>
              <a:cxnLst>
                <a:cxn ang="0">
                  <a:pos x="6" y="100"/>
                </a:cxn>
                <a:cxn ang="0">
                  <a:pos x="12" y="122"/>
                </a:cxn>
                <a:cxn ang="0">
                  <a:pos x="22" y="138"/>
                </a:cxn>
                <a:cxn ang="0">
                  <a:pos x="36" y="146"/>
                </a:cxn>
                <a:cxn ang="0">
                  <a:pos x="56" y="148"/>
                </a:cxn>
                <a:cxn ang="0">
                  <a:pos x="64" y="146"/>
                </a:cxn>
                <a:cxn ang="0">
                  <a:pos x="76" y="134"/>
                </a:cxn>
                <a:cxn ang="0">
                  <a:pos x="78" y="122"/>
                </a:cxn>
                <a:cxn ang="0">
                  <a:pos x="72" y="108"/>
                </a:cxn>
                <a:cxn ang="0">
                  <a:pos x="44" y="92"/>
                </a:cxn>
                <a:cxn ang="0">
                  <a:pos x="28" y="84"/>
                </a:cxn>
                <a:cxn ang="0">
                  <a:pos x="10" y="66"/>
                </a:cxn>
                <a:cxn ang="0">
                  <a:pos x="2" y="50"/>
                </a:cxn>
                <a:cxn ang="0">
                  <a:pos x="2" y="38"/>
                </a:cxn>
                <a:cxn ang="0">
                  <a:pos x="6" y="22"/>
                </a:cxn>
                <a:cxn ang="0">
                  <a:pos x="18" y="10"/>
                </a:cxn>
                <a:cxn ang="0">
                  <a:pos x="32" y="2"/>
                </a:cxn>
                <a:cxn ang="0">
                  <a:pos x="50" y="0"/>
                </a:cxn>
                <a:cxn ang="0">
                  <a:pos x="66" y="0"/>
                </a:cxn>
                <a:cxn ang="0">
                  <a:pos x="90" y="8"/>
                </a:cxn>
                <a:cxn ang="0">
                  <a:pos x="102" y="50"/>
                </a:cxn>
                <a:cxn ang="0">
                  <a:pos x="94" y="50"/>
                </a:cxn>
                <a:cxn ang="0">
                  <a:pos x="88" y="26"/>
                </a:cxn>
                <a:cxn ang="0">
                  <a:pos x="76" y="12"/>
                </a:cxn>
                <a:cxn ang="0">
                  <a:pos x="64" y="8"/>
                </a:cxn>
                <a:cxn ang="0">
                  <a:pos x="56" y="6"/>
                </a:cxn>
                <a:cxn ang="0">
                  <a:pos x="46" y="6"/>
                </a:cxn>
                <a:cxn ang="0">
                  <a:pos x="36" y="12"/>
                </a:cxn>
                <a:cxn ang="0">
                  <a:pos x="28" y="26"/>
                </a:cxn>
                <a:cxn ang="0">
                  <a:pos x="28" y="32"/>
                </a:cxn>
                <a:cxn ang="0">
                  <a:pos x="32" y="42"/>
                </a:cxn>
                <a:cxn ang="0">
                  <a:pos x="68" y="62"/>
                </a:cxn>
                <a:cxn ang="0">
                  <a:pos x="80" y="70"/>
                </a:cxn>
                <a:cxn ang="0">
                  <a:pos x="100" y="86"/>
                </a:cxn>
                <a:cxn ang="0">
                  <a:pos x="108" y="102"/>
                </a:cxn>
                <a:cxn ang="0">
                  <a:pos x="110" y="114"/>
                </a:cxn>
                <a:cxn ang="0">
                  <a:pos x="104" y="134"/>
                </a:cxn>
                <a:cxn ang="0">
                  <a:pos x="88" y="148"/>
                </a:cxn>
                <a:cxn ang="0">
                  <a:pos x="70" y="154"/>
                </a:cxn>
                <a:cxn ang="0">
                  <a:pos x="54" y="156"/>
                </a:cxn>
                <a:cxn ang="0">
                  <a:pos x="24" y="152"/>
                </a:cxn>
                <a:cxn ang="0">
                  <a:pos x="0" y="100"/>
                </a:cxn>
              </a:cxnLst>
              <a:rect l="0" t="0" r="r" b="b"/>
              <a:pathLst>
                <a:path w="110" h="156">
                  <a:moveTo>
                    <a:pt x="0" y="100"/>
                  </a:moveTo>
                  <a:lnTo>
                    <a:pt x="6" y="100"/>
                  </a:lnTo>
                  <a:lnTo>
                    <a:pt x="6" y="100"/>
                  </a:lnTo>
                  <a:lnTo>
                    <a:pt x="12" y="122"/>
                  </a:lnTo>
                  <a:lnTo>
                    <a:pt x="18" y="130"/>
                  </a:lnTo>
                  <a:lnTo>
                    <a:pt x="22" y="138"/>
                  </a:lnTo>
                  <a:lnTo>
                    <a:pt x="28" y="142"/>
                  </a:lnTo>
                  <a:lnTo>
                    <a:pt x="36" y="146"/>
                  </a:lnTo>
                  <a:lnTo>
                    <a:pt x="44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64" y="146"/>
                  </a:lnTo>
                  <a:lnTo>
                    <a:pt x="72" y="142"/>
                  </a:lnTo>
                  <a:lnTo>
                    <a:pt x="76" y="134"/>
                  </a:lnTo>
                  <a:lnTo>
                    <a:pt x="78" y="122"/>
                  </a:lnTo>
                  <a:lnTo>
                    <a:pt x="78" y="122"/>
                  </a:lnTo>
                  <a:lnTo>
                    <a:pt x="76" y="114"/>
                  </a:lnTo>
                  <a:lnTo>
                    <a:pt x="72" y="108"/>
                  </a:lnTo>
                  <a:lnTo>
                    <a:pt x="60" y="100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28" y="84"/>
                  </a:lnTo>
                  <a:lnTo>
                    <a:pt x="16" y="74"/>
                  </a:lnTo>
                  <a:lnTo>
                    <a:pt x="10" y="66"/>
                  </a:lnTo>
                  <a:lnTo>
                    <a:pt x="4" y="58"/>
                  </a:lnTo>
                  <a:lnTo>
                    <a:pt x="2" y="5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0"/>
                  </a:lnTo>
                  <a:lnTo>
                    <a:pt x="6" y="22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4" y="6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6" y="0"/>
                  </a:lnTo>
                  <a:lnTo>
                    <a:pt x="78" y="4"/>
                  </a:lnTo>
                  <a:lnTo>
                    <a:pt x="90" y="8"/>
                  </a:lnTo>
                  <a:lnTo>
                    <a:pt x="100" y="12"/>
                  </a:lnTo>
                  <a:lnTo>
                    <a:pt x="102" y="50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2" y="36"/>
                  </a:lnTo>
                  <a:lnTo>
                    <a:pt x="88" y="26"/>
                  </a:lnTo>
                  <a:lnTo>
                    <a:pt x="82" y="18"/>
                  </a:lnTo>
                  <a:lnTo>
                    <a:pt x="76" y="12"/>
                  </a:lnTo>
                  <a:lnTo>
                    <a:pt x="70" y="10"/>
                  </a:lnTo>
                  <a:lnTo>
                    <a:pt x="64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2"/>
                  </a:lnTo>
                  <a:lnTo>
                    <a:pt x="30" y="22"/>
                  </a:lnTo>
                  <a:lnTo>
                    <a:pt x="28" y="2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8"/>
                  </a:lnTo>
                  <a:lnTo>
                    <a:pt x="32" y="42"/>
                  </a:lnTo>
                  <a:lnTo>
                    <a:pt x="40" y="48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80" y="70"/>
                  </a:lnTo>
                  <a:lnTo>
                    <a:pt x="94" y="78"/>
                  </a:lnTo>
                  <a:lnTo>
                    <a:pt x="100" y="86"/>
                  </a:lnTo>
                  <a:lnTo>
                    <a:pt x="106" y="94"/>
                  </a:lnTo>
                  <a:lnTo>
                    <a:pt x="108" y="102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08" y="124"/>
                  </a:lnTo>
                  <a:lnTo>
                    <a:pt x="104" y="134"/>
                  </a:lnTo>
                  <a:lnTo>
                    <a:pt x="96" y="142"/>
                  </a:lnTo>
                  <a:lnTo>
                    <a:pt x="88" y="148"/>
                  </a:lnTo>
                  <a:lnTo>
                    <a:pt x="80" y="152"/>
                  </a:lnTo>
                  <a:lnTo>
                    <a:pt x="70" y="154"/>
                  </a:lnTo>
                  <a:lnTo>
                    <a:pt x="54" y="156"/>
                  </a:lnTo>
                  <a:lnTo>
                    <a:pt x="54" y="156"/>
                  </a:lnTo>
                  <a:lnTo>
                    <a:pt x="38" y="156"/>
                  </a:lnTo>
                  <a:lnTo>
                    <a:pt x="24" y="152"/>
                  </a:lnTo>
                  <a:lnTo>
                    <a:pt x="0" y="144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3797" y="2655"/>
              <a:ext cx="108" cy="154"/>
            </a:xfrm>
            <a:custGeom>
              <a:avLst/>
              <a:gdLst/>
              <a:ahLst/>
              <a:cxnLst>
                <a:cxn ang="0">
                  <a:pos x="52" y="32"/>
                </a:cxn>
                <a:cxn ang="0">
                  <a:pos x="52" y="32"/>
                </a:cxn>
                <a:cxn ang="0">
                  <a:pos x="60" y="18"/>
                </a:cxn>
                <a:cxn ang="0">
                  <a:pos x="68" y="8"/>
                </a:cxn>
                <a:cxn ang="0">
                  <a:pos x="76" y="2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96" y="2"/>
                </a:cxn>
                <a:cxn ang="0">
                  <a:pos x="102" y="8"/>
                </a:cxn>
                <a:cxn ang="0">
                  <a:pos x="108" y="14"/>
                </a:cxn>
                <a:cxn ang="0">
                  <a:pos x="108" y="24"/>
                </a:cxn>
                <a:cxn ang="0">
                  <a:pos x="108" y="24"/>
                </a:cxn>
                <a:cxn ang="0">
                  <a:pos x="104" y="32"/>
                </a:cxn>
                <a:cxn ang="0">
                  <a:pos x="96" y="38"/>
                </a:cxn>
                <a:cxn ang="0">
                  <a:pos x="92" y="38"/>
                </a:cxn>
                <a:cxn ang="0">
                  <a:pos x="88" y="38"/>
                </a:cxn>
                <a:cxn ang="0">
                  <a:pos x="84" y="38"/>
                </a:cxn>
                <a:cxn ang="0">
                  <a:pos x="80" y="34"/>
                </a:cxn>
                <a:cxn ang="0">
                  <a:pos x="80" y="34"/>
                </a:cxn>
                <a:cxn ang="0">
                  <a:pos x="74" y="30"/>
                </a:cxn>
                <a:cxn ang="0">
                  <a:pos x="68" y="28"/>
                </a:cxn>
                <a:cxn ang="0">
                  <a:pos x="62" y="28"/>
                </a:cxn>
                <a:cxn ang="0">
                  <a:pos x="60" y="32"/>
                </a:cxn>
                <a:cxn ang="0">
                  <a:pos x="56" y="36"/>
                </a:cxn>
                <a:cxn ang="0">
                  <a:pos x="54" y="42"/>
                </a:cxn>
                <a:cxn ang="0">
                  <a:pos x="52" y="54"/>
                </a:cxn>
                <a:cxn ang="0">
                  <a:pos x="52" y="128"/>
                </a:cxn>
                <a:cxn ang="0">
                  <a:pos x="52" y="128"/>
                </a:cxn>
                <a:cxn ang="0">
                  <a:pos x="54" y="140"/>
                </a:cxn>
                <a:cxn ang="0">
                  <a:pos x="56" y="148"/>
                </a:cxn>
                <a:cxn ang="0">
                  <a:pos x="64" y="150"/>
                </a:cxn>
                <a:cxn ang="0">
                  <a:pos x="74" y="152"/>
                </a:cxn>
                <a:cxn ang="0">
                  <a:pos x="74" y="154"/>
                </a:cxn>
                <a:cxn ang="0">
                  <a:pos x="0" y="154"/>
                </a:cxn>
                <a:cxn ang="0">
                  <a:pos x="0" y="152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18" y="148"/>
                </a:cxn>
                <a:cxn ang="0">
                  <a:pos x="20" y="140"/>
                </a:cxn>
                <a:cxn ang="0">
                  <a:pos x="22" y="130"/>
                </a:cxn>
                <a:cxn ang="0">
                  <a:pos x="22" y="48"/>
                </a:cxn>
                <a:cxn ang="0">
                  <a:pos x="22" y="48"/>
                </a:cxn>
                <a:cxn ang="0">
                  <a:pos x="22" y="38"/>
                </a:cxn>
                <a:cxn ang="0">
                  <a:pos x="18" y="32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30" y="14"/>
                </a:cxn>
                <a:cxn ang="0">
                  <a:pos x="52" y="2"/>
                </a:cxn>
                <a:cxn ang="0">
                  <a:pos x="52" y="32"/>
                </a:cxn>
                <a:cxn ang="0">
                  <a:pos x="52" y="32"/>
                </a:cxn>
              </a:cxnLst>
              <a:rect l="0" t="0" r="r" b="b"/>
              <a:pathLst>
                <a:path w="108" h="154">
                  <a:moveTo>
                    <a:pt x="52" y="32"/>
                  </a:moveTo>
                  <a:lnTo>
                    <a:pt x="52" y="32"/>
                  </a:lnTo>
                  <a:lnTo>
                    <a:pt x="60" y="18"/>
                  </a:lnTo>
                  <a:lnTo>
                    <a:pt x="68" y="8"/>
                  </a:lnTo>
                  <a:lnTo>
                    <a:pt x="76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2"/>
                  </a:lnTo>
                  <a:lnTo>
                    <a:pt x="102" y="8"/>
                  </a:lnTo>
                  <a:lnTo>
                    <a:pt x="108" y="1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4" y="3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8" y="38"/>
                  </a:lnTo>
                  <a:lnTo>
                    <a:pt x="84" y="38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4" y="30"/>
                  </a:lnTo>
                  <a:lnTo>
                    <a:pt x="68" y="28"/>
                  </a:lnTo>
                  <a:lnTo>
                    <a:pt x="62" y="28"/>
                  </a:lnTo>
                  <a:lnTo>
                    <a:pt x="60" y="32"/>
                  </a:lnTo>
                  <a:lnTo>
                    <a:pt x="56" y="36"/>
                  </a:lnTo>
                  <a:lnTo>
                    <a:pt x="54" y="42"/>
                  </a:lnTo>
                  <a:lnTo>
                    <a:pt x="52" y="54"/>
                  </a:lnTo>
                  <a:lnTo>
                    <a:pt x="52" y="128"/>
                  </a:lnTo>
                  <a:lnTo>
                    <a:pt x="52" y="128"/>
                  </a:lnTo>
                  <a:lnTo>
                    <a:pt x="54" y="140"/>
                  </a:lnTo>
                  <a:lnTo>
                    <a:pt x="56" y="148"/>
                  </a:lnTo>
                  <a:lnTo>
                    <a:pt x="64" y="150"/>
                  </a:lnTo>
                  <a:lnTo>
                    <a:pt x="74" y="152"/>
                  </a:lnTo>
                  <a:lnTo>
                    <a:pt x="74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8" y="148"/>
                  </a:lnTo>
                  <a:lnTo>
                    <a:pt x="20" y="140"/>
                  </a:lnTo>
                  <a:lnTo>
                    <a:pt x="22" y="13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30" y="14"/>
                  </a:lnTo>
                  <a:lnTo>
                    <a:pt x="52" y="2"/>
                  </a:lnTo>
                  <a:lnTo>
                    <a:pt x="52" y="32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3661" y="2655"/>
              <a:ext cx="136" cy="156"/>
            </a:xfrm>
            <a:custGeom>
              <a:avLst/>
              <a:gdLst/>
              <a:ahLst/>
              <a:cxnLst>
                <a:cxn ang="0">
                  <a:pos x="96" y="50"/>
                </a:cxn>
                <a:cxn ang="0">
                  <a:pos x="90" y="20"/>
                </a:cxn>
                <a:cxn ang="0">
                  <a:pos x="80" y="12"/>
                </a:cxn>
                <a:cxn ang="0">
                  <a:pos x="70" y="8"/>
                </a:cxn>
                <a:cxn ang="0">
                  <a:pos x="60" y="10"/>
                </a:cxn>
                <a:cxn ang="0">
                  <a:pos x="48" y="16"/>
                </a:cxn>
                <a:cxn ang="0">
                  <a:pos x="38" y="28"/>
                </a:cxn>
                <a:cxn ang="0">
                  <a:pos x="32" y="50"/>
                </a:cxn>
                <a:cxn ang="0">
                  <a:pos x="96" y="50"/>
                </a:cxn>
                <a:cxn ang="0">
                  <a:pos x="136" y="106"/>
                </a:cxn>
                <a:cxn ang="0">
                  <a:pos x="132" y="114"/>
                </a:cxn>
                <a:cxn ang="0">
                  <a:pos x="122" y="130"/>
                </a:cxn>
                <a:cxn ang="0">
                  <a:pos x="106" y="144"/>
                </a:cxn>
                <a:cxn ang="0">
                  <a:pos x="84" y="154"/>
                </a:cxn>
                <a:cxn ang="0">
                  <a:pos x="70" y="156"/>
                </a:cxn>
                <a:cxn ang="0">
                  <a:pos x="46" y="152"/>
                </a:cxn>
                <a:cxn ang="0">
                  <a:pos x="22" y="138"/>
                </a:cxn>
                <a:cxn ang="0">
                  <a:pos x="6" y="118"/>
                </a:cxn>
                <a:cxn ang="0">
                  <a:pos x="0" y="86"/>
                </a:cxn>
                <a:cxn ang="0">
                  <a:pos x="0" y="68"/>
                </a:cxn>
                <a:cxn ang="0">
                  <a:pos x="10" y="38"/>
                </a:cxn>
                <a:cxn ang="0">
                  <a:pos x="28" y="14"/>
                </a:cxn>
                <a:cxn ang="0">
                  <a:pos x="56" y="2"/>
                </a:cxn>
                <a:cxn ang="0">
                  <a:pos x="74" y="0"/>
                </a:cxn>
                <a:cxn ang="0">
                  <a:pos x="96" y="4"/>
                </a:cxn>
                <a:cxn ang="0">
                  <a:pos x="114" y="14"/>
                </a:cxn>
                <a:cxn ang="0">
                  <a:pos x="128" y="32"/>
                </a:cxn>
                <a:cxn ang="0">
                  <a:pos x="136" y="58"/>
                </a:cxn>
                <a:cxn ang="0">
                  <a:pos x="30" y="58"/>
                </a:cxn>
                <a:cxn ang="0">
                  <a:pos x="30" y="86"/>
                </a:cxn>
                <a:cxn ang="0">
                  <a:pos x="40" y="112"/>
                </a:cxn>
                <a:cxn ang="0">
                  <a:pos x="60" y="128"/>
                </a:cxn>
                <a:cxn ang="0">
                  <a:pos x="86" y="132"/>
                </a:cxn>
                <a:cxn ang="0">
                  <a:pos x="100" y="130"/>
                </a:cxn>
                <a:cxn ang="0">
                  <a:pos x="122" y="116"/>
                </a:cxn>
                <a:cxn ang="0">
                  <a:pos x="132" y="104"/>
                </a:cxn>
              </a:cxnLst>
              <a:rect l="0" t="0" r="r" b="b"/>
              <a:pathLst>
                <a:path w="136" h="156">
                  <a:moveTo>
                    <a:pt x="96" y="50"/>
                  </a:moveTo>
                  <a:lnTo>
                    <a:pt x="96" y="50"/>
                  </a:lnTo>
                  <a:lnTo>
                    <a:pt x="94" y="34"/>
                  </a:lnTo>
                  <a:lnTo>
                    <a:pt x="90" y="20"/>
                  </a:lnTo>
                  <a:lnTo>
                    <a:pt x="86" y="16"/>
                  </a:lnTo>
                  <a:lnTo>
                    <a:pt x="80" y="12"/>
                  </a:lnTo>
                  <a:lnTo>
                    <a:pt x="76" y="10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0" y="10"/>
                  </a:lnTo>
                  <a:lnTo>
                    <a:pt x="54" y="12"/>
                  </a:lnTo>
                  <a:lnTo>
                    <a:pt x="48" y="16"/>
                  </a:lnTo>
                  <a:lnTo>
                    <a:pt x="42" y="22"/>
                  </a:lnTo>
                  <a:lnTo>
                    <a:pt x="38" y="28"/>
                  </a:lnTo>
                  <a:lnTo>
                    <a:pt x="34" y="38"/>
                  </a:lnTo>
                  <a:lnTo>
                    <a:pt x="32" y="50"/>
                  </a:lnTo>
                  <a:lnTo>
                    <a:pt x="96" y="50"/>
                  </a:lnTo>
                  <a:lnTo>
                    <a:pt x="96" y="50"/>
                  </a:lnTo>
                  <a:close/>
                  <a:moveTo>
                    <a:pt x="132" y="104"/>
                  </a:moveTo>
                  <a:lnTo>
                    <a:pt x="136" y="106"/>
                  </a:lnTo>
                  <a:lnTo>
                    <a:pt x="136" y="106"/>
                  </a:lnTo>
                  <a:lnTo>
                    <a:pt x="132" y="114"/>
                  </a:lnTo>
                  <a:lnTo>
                    <a:pt x="128" y="122"/>
                  </a:lnTo>
                  <a:lnTo>
                    <a:pt x="122" y="130"/>
                  </a:lnTo>
                  <a:lnTo>
                    <a:pt x="114" y="138"/>
                  </a:lnTo>
                  <a:lnTo>
                    <a:pt x="106" y="144"/>
                  </a:lnTo>
                  <a:lnTo>
                    <a:pt x="94" y="150"/>
                  </a:lnTo>
                  <a:lnTo>
                    <a:pt x="84" y="154"/>
                  </a:lnTo>
                  <a:lnTo>
                    <a:pt x="70" y="156"/>
                  </a:lnTo>
                  <a:lnTo>
                    <a:pt x="70" y="156"/>
                  </a:lnTo>
                  <a:lnTo>
                    <a:pt x="58" y="154"/>
                  </a:lnTo>
                  <a:lnTo>
                    <a:pt x="46" y="152"/>
                  </a:lnTo>
                  <a:lnTo>
                    <a:pt x="34" y="146"/>
                  </a:lnTo>
                  <a:lnTo>
                    <a:pt x="22" y="138"/>
                  </a:lnTo>
                  <a:lnTo>
                    <a:pt x="14" y="130"/>
                  </a:lnTo>
                  <a:lnTo>
                    <a:pt x="6" y="118"/>
                  </a:lnTo>
                  <a:lnTo>
                    <a:pt x="2" y="102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4" y="52"/>
                  </a:lnTo>
                  <a:lnTo>
                    <a:pt x="10" y="38"/>
                  </a:lnTo>
                  <a:lnTo>
                    <a:pt x="18" y="26"/>
                  </a:lnTo>
                  <a:lnTo>
                    <a:pt x="28" y="14"/>
                  </a:lnTo>
                  <a:lnTo>
                    <a:pt x="42" y="8"/>
                  </a:lnTo>
                  <a:lnTo>
                    <a:pt x="56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4" y="2"/>
                  </a:lnTo>
                  <a:lnTo>
                    <a:pt x="96" y="4"/>
                  </a:lnTo>
                  <a:lnTo>
                    <a:pt x="106" y="8"/>
                  </a:lnTo>
                  <a:lnTo>
                    <a:pt x="114" y="14"/>
                  </a:lnTo>
                  <a:lnTo>
                    <a:pt x="122" y="22"/>
                  </a:lnTo>
                  <a:lnTo>
                    <a:pt x="128" y="32"/>
                  </a:lnTo>
                  <a:lnTo>
                    <a:pt x="134" y="44"/>
                  </a:lnTo>
                  <a:lnTo>
                    <a:pt x="136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8" y="72"/>
                  </a:lnTo>
                  <a:lnTo>
                    <a:pt x="30" y="86"/>
                  </a:lnTo>
                  <a:lnTo>
                    <a:pt x="34" y="100"/>
                  </a:lnTo>
                  <a:lnTo>
                    <a:pt x="40" y="112"/>
                  </a:lnTo>
                  <a:lnTo>
                    <a:pt x="50" y="122"/>
                  </a:lnTo>
                  <a:lnTo>
                    <a:pt x="60" y="128"/>
                  </a:lnTo>
                  <a:lnTo>
                    <a:pt x="72" y="132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100" y="130"/>
                  </a:lnTo>
                  <a:lnTo>
                    <a:pt x="112" y="126"/>
                  </a:lnTo>
                  <a:lnTo>
                    <a:pt x="122" y="116"/>
                  </a:lnTo>
                  <a:lnTo>
                    <a:pt x="132" y="104"/>
                  </a:lnTo>
                  <a:lnTo>
                    <a:pt x="132" y="10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515" y="2659"/>
              <a:ext cx="164" cy="158"/>
            </a:xfrm>
            <a:custGeom>
              <a:avLst/>
              <a:gdLst/>
              <a:ahLst/>
              <a:cxnLst>
                <a:cxn ang="0">
                  <a:pos x="24" y="28"/>
                </a:cxn>
                <a:cxn ang="0">
                  <a:pos x="24" y="28"/>
                </a:cxn>
                <a:cxn ang="0">
                  <a:pos x="22" y="24"/>
                </a:cxn>
                <a:cxn ang="0">
                  <a:pos x="18" y="16"/>
                </a:cxn>
                <a:cxn ang="0">
                  <a:pos x="10" y="8"/>
                </a:cxn>
                <a:cxn ang="0">
                  <a:pos x="6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72" y="0"/>
                </a:cxn>
                <a:cxn ang="0">
                  <a:pos x="72" y="4"/>
                </a:cxn>
                <a:cxn ang="0">
                  <a:pos x="72" y="4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56" y="12"/>
                </a:cxn>
                <a:cxn ang="0">
                  <a:pos x="56" y="16"/>
                </a:cxn>
                <a:cxn ang="0">
                  <a:pos x="56" y="20"/>
                </a:cxn>
                <a:cxn ang="0">
                  <a:pos x="60" y="34"/>
                </a:cxn>
                <a:cxn ang="0">
                  <a:pos x="92" y="110"/>
                </a:cxn>
                <a:cxn ang="0">
                  <a:pos x="126" y="30"/>
                </a:cxn>
                <a:cxn ang="0">
                  <a:pos x="126" y="30"/>
                </a:cxn>
                <a:cxn ang="0">
                  <a:pos x="128" y="20"/>
                </a:cxn>
                <a:cxn ang="0">
                  <a:pos x="126" y="10"/>
                </a:cxn>
                <a:cxn ang="0">
                  <a:pos x="120" y="6"/>
                </a:cxn>
                <a:cxn ang="0">
                  <a:pos x="114" y="4"/>
                </a:cxn>
                <a:cxn ang="0">
                  <a:pos x="114" y="2"/>
                </a:cxn>
                <a:cxn ang="0">
                  <a:pos x="164" y="2"/>
                </a:cxn>
                <a:cxn ang="0">
                  <a:pos x="164" y="4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50" y="10"/>
                </a:cxn>
                <a:cxn ang="0">
                  <a:pos x="142" y="18"/>
                </a:cxn>
                <a:cxn ang="0">
                  <a:pos x="136" y="30"/>
                </a:cxn>
                <a:cxn ang="0">
                  <a:pos x="84" y="158"/>
                </a:cxn>
                <a:cxn ang="0">
                  <a:pos x="24" y="28"/>
                </a:cxn>
                <a:cxn ang="0">
                  <a:pos x="24" y="28"/>
                </a:cxn>
              </a:cxnLst>
              <a:rect l="0" t="0" r="r" b="b"/>
              <a:pathLst>
                <a:path w="164" h="158">
                  <a:moveTo>
                    <a:pt x="24" y="28"/>
                  </a:moveTo>
                  <a:lnTo>
                    <a:pt x="24" y="2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0" y="8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56" y="12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60" y="34"/>
                  </a:lnTo>
                  <a:lnTo>
                    <a:pt x="92" y="110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8" y="20"/>
                  </a:lnTo>
                  <a:lnTo>
                    <a:pt x="126" y="10"/>
                  </a:lnTo>
                  <a:lnTo>
                    <a:pt x="120" y="6"/>
                  </a:lnTo>
                  <a:lnTo>
                    <a:pt x="114" y="4"/>
                  </a:lnTo>
                  <a:lnTo>
                    <a:pt x="114" y="2"/>
                  </a:lnTo>
                  <a:lnTo>
                    <a:pt x="164" y="2"/>
                  </a:lnTo>
                  <a:lnTo>
                    <a:pt x="164" y="4"/>
                  </a:lnTo>
                  <a:lnTo>
                    <a:pt x="164" y="4"/>
                  </a:lnTo>
                  <a:lnTo>
                    <a:pt x="156" y="6"/>
                  </a:lnTo>
                  <a:lnTo>
                    <a:pt x="150" y="10"/>
                  </a:lnTo>
                  <a:lnTo>
                    <a:pt x="142" y="18"/>
                  </a:lnTo>
                  <a:lnTo>
                    <a:pt x="136" y="30"/>
                  </a:lnTo>
                  <a:lnTo>
                    <a:pt x="84" y="158"/>
                  </a:lnTo>
                  <a:lnTo>
                    <a:pt x="24" y="28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289" y="2655"/>
              <a:ext cx="166" cy="154"/>
            </a:xfrm>
            <a:custGeom>
              <a:avLst/>
              <a:gdLst/>
              <a:ahLst/>
              <a:cxnLst>
                <a:cxn ang="0">
                  <a:pos x="52" y="38"/>
                </a:cxn>
                <a:cxn ang="0">
                  <a:pos x="64" y="20"/>
                </a:cxn>
                <a:cxn ang="0">
                  <a:pos x="76" y="10"/>
                </a:cxn>
                <a:cxn ang="0">
                  <a:pos x="104" y="2"/>
                </a:cxn>
                <a:cxn ang="0">
                  <a:pos x="114" y="4"/>
                </a:cxn>
                <a:cxn ang="0">
                  <a:pos x="130" y="8"/>
                </a:cxn>
                <a:cxn ang="0">
                  <a:pos x="140" y="22"/>
                </a:cxn>
                <a:cxn ang="0">
                  <a:pos x="146" y="44"/>
                </a:cxn>
                <a:cxn ang="0">
                  <a:pos x="146" y="128"/>
                </a:cxn>
                <a:cxn ang="0">
                  <a:pos x="148" y="142"/>
                </a:cxn>
                <a:cxn ang="0">
                  <a:pos x="156" y="150"/>
                </a:cxn>
                <a:cxn ang="0">
                  <a:pos x="166" y="154"/>
                </a:cxn>
                <a:cxn ang="0">
                  <a:pos x="102" y="152"/>
                </a:cxn>
                <a:cxn ang="0">
                  <a:pos x="108" y="150"/>
                </a:cxn>
                <a:cxn ang="0">
                  <a:pos x="116" y="138"/>
                </a:cxn>
                <a:cxn ang="0">
                  <a:pos x="116" y="54"/>
                </a:cxn>
                <a:cxn ang="0">
                  <a:pos x="116" y="46"/>
                </a:cxn>
                <a:cxn ang="0">
                  <a:pos x="110" y="36"/>
                </a:cxn>
                <a:cxn ang="0">
                  <a:pos x="96" y="26"/>
                </a:cxn>
                <a:cxn ang="0">
                  <a:pos x="72" y="28"/>
                </a:cxn>
                <a:cxn ang="0">
                  <a:pos x="58" y="40"/>
                </a:cxn>
                <a:cxn ang="0">
                  <a:pos x="54" y="52"/>
                </a:cxn>
                <a:cxn ang="0">
                  <a:pos x="52" y="130"/>
                </a:cxn>
                <a:cxn ang="0">
                  <a:pos x="54" y="140"/>
                </a:cxn>
                <a:cxn ang="0">
                  <a:pos x="68" y="150"/>
                </a:cxn>
                <a:cxn ang="0">
                  <a:pos x="78" y="154"/>
                </a:cxn>
                <a:cxn ang="0">
                  <a:pos x="0" y="152"/>
                </a:cxn>
                <a:cxn ang="0">
                  <a:pos x="10" y="150"/>
                </a:cxn>
                <a:cxn ang="0">
                  <a:pos x="20" y="136"/>
                </a:cxn>
                <a:cxn ang="0">
                  <a:pos x="22" y="54"/>
                </a:cxn>
                <a:cxn ang="0">
                  <a:pos x="20" y="38"/>
                </a:cxn>
                <a:cxn ang="0">
                  <a:pos x="12" y="28"/>
                </a:cxn>
                <a:cxn ang="0">
                  <a:pos x="2" y="26"/>
                </a:cxn>
                <a:cxn ang="0">
                  <a:pos x="52" y="0"/>
                </a:cxn>
                <a:cxn ang="0">
                  <a:pos x="52" y="38"/>
                </a:cxn>
              </a:cxnLst>
              <a:rect l="0" t="0" r="r" b="b"/>
              <a:pathLst>
                <a:path w="166" h="154">
                  <a:moveTo>
                    <a:pt x="52" y="38"/>
                  </a:moveTo>
                  <a:lnTo>
                    <a:pt x="52" y="38"/>
                  </a:lnTo>
                  <a:lnTo>
                    <a:pt x="58" y="28"/>
                  </a:lnTo>
                  <a:lnTo>
                    <a:pt x="64" y="20"/>
                  </a:lnTo>
                  <a:lnTo>
                    <a:pt x="70" y="14"/>
                  </a:lnTo>
                  <a:lnTo>
                    <a:pt x="76" y="10"/>
                  </a:lnTo>
                  <a:lnTo>
                    <a:pt x="90" y="4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14" y="4"/>
                  </a:lnTo>
                  <a:lnTo>
                    <a:pt x="124" y="6"/>
                  </a:lnTo>
                  <a:lnTo>
                    <a:pt x="130" y="8"/>
                  </a:lnTo>
                  <a:lnTo>
                    <a:pt x="136" y="14"/>
                  </a:lnTo>
                  <a:lnTo>
                    <a:pt x="140" y="22"/>
                  </a:lnTo>
                  <a:lnTo>
                    <a:pt x="144" y="32"/>
                  </a:lnTo>
                  <a:lnTo>
                    <a:pt x="146" y="44"/>
                  </a:lnTo>
                  <a:lnTo>
                    <a:pt x="146" y="58"/>
                  </a:lnTo>
                  <a:lnTo>
                    <a:pt x="146" y="128"/>
                  </a:lnTo>
                  <a:lnTo>
                    <a:pt x="146" y="128"/>
                  </a:lnTo>
                  <a:lnTo>
                    <a:pt x="148" y="142"/>
                  </a:lnTo>
                  <a:lnTo>
                    <a:pt x="152" y="148"/>
                  </a:lnTo>
                  <a:lnTo>
                    <a:pt x="156" y="150"/>
                  </a:lnTo>
                  <a:lnTo>
                    <a:pt x="164" y="152"/>
                  </a:lnTo>
                  <a:lnTo>
                    <a:pt x="166" y="154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52"/>
                  </a:lnTo>
                  <a:lnTo>
                    <a:pt x="108" y="150"/>
                  </a:lnTo>
                  <a:lnTo>
                    <a:pt x="114" y="146"/>
                  </a:lnTo>
                  <a:lnTo>
                    <a:pt x="116" y="138"/>
                  </a:lnTo>
                  <a:lnTo>
                    <a:pt x="116" y="128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46"/>
                  </a:lnTo>
                  <a:lnTo>
                    <a:pt x="114" y="40"/>
                  </a:lnTo>
                  <a:lnTo>
                    <a:pt x="110" y="36"/>
                  </a:lnTo>
                  <a:lnTo>
                    <a:pt x="106" y="30"/>
                  </a:lnTo>
                  <a:lnTo>
                    <a:pt x="96" y="26"/>
                  </a:lnTo>
                  <a:lnTo>
                    <a:pt x="84" y="24"/>
                  </a:lnTo>
                  <a:lnTo>
                    <a:pt x="72" y="28"/>
                  </a:lnTo>
                  <a:lnTo>
                    <a:pt x="62" y="34"/>
                  </a:lnTo>
                  <a:lnTo>
                    <a:pt x="58" y="40"/>
                  </a:lnTo>
                  <a:lnTo>
                    <a:pt x="56" y="46"/>
                  </a:lnTo>
                  <a:lnTo>
                    <a:pt x="54" y="52"/>
                  </a:lnTo>
                  <a:lnTo>
                    <a:pt x="52" y="60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54" y="140"/>
                  </a:lnTo>
                  <a:lnTo>
                    <a:pt x="60" y="146"/>
                  </a:lnTo>
                  <a:lnTo>
                    <a:pt x="68" y="150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0" y="150"/>
                  </a:lnTo>
                  <a:lnTo>
                    <a:pt x="16" y="144"/>
                  </a:lnTo>
                  <a:lnTo>
                    <a:pt x="20" y="136"/>
                  </a:lnTo>
                  <a:lnTo>
                    <a:pt x="22" y="12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0" y="38"/>
                  </a:lnTo>
                  <a:lnTo>
                    <a:pt x="18" y="30"/>
                  </a:lnTo>
                  <a:lnTo>
                    <a:pt x="1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8" y="14"/>
                  </a:lnTo>
                  <a:lnTo>
                    <a:pt x="52" y="0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085" y="2589"/>
              <a:ext cx="228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8"/>
                </a:cxn>
                <a:cxn ang="0">
                  <a:pos x="82" y="8"/>
                </a:cxn>
                <a:cxn ang="0">
                  <a:pos x="72" y="14"/>
                </a:cxn>
                <a:cxn ang="0">
                  <a:pos x="66" y="22"/>
                </a:cxn>
                <a:cxn ang="0">
                  <a:pos x="64" y="40"/>
                </a:cxn>
                <a:cxn ang="0">
                  <a:pos x="64" y="152"/>
                </a:cxn>
                <a:cxn ang="0">
                  <a:pos x="68" y="184"/>
                </a:cxn>
                <a:cxn ang="0">
                  <a:pos x="80" y="204"/>
                </a:cxn>
                <a:cxn ang="0">
                  <a:pos x="100" y="216"/>
                </a:cxn>
                <a:cxn ang="0">
                  <a:pos x="126" y="218"/>
                </a:cxn>
                <a:cxn ang="0">
                  <a:pos x="136" y="216"/>
                </a:cxn>
                <a:cxn ang="0">
                  <a:pos x="156" y="206"/>
                </a:cxn>
                <a:cxn ang="0">
                  <a:pos x="172" y="190"/>
                </a:cxn>
                <a:cxn ang="0">
                  <a:pos x="184" y="164"/>
                </a:cxn>
                <a:cxn ang="0">
                  <a:pos x="186" y="36"/>
                </a:cxn>
                <a:cxn ang="0">
                  <a:pos x="186" y="26"/>
                </a:cxn>
                <a:cxn ang="0">
                  <a:pos x="178" y="14"/>
                </a:cxn>
                <a:cxn ang="0">
                  <a:pos x="162" y="8"/>
                </a:cxn>
                <a:cxn ang="0">
                  <a:pos x="154" y="0"/>
                </a:cxn>
                <a:cxn ang="0">
                  <a:pos x="228" y="8"/>
                </a:cxn>
                <a:cxn ang="0">
                  <a:pos x="220" y="8"/>
                </a:cxn>
                <a:cxn ang="0">
                  <a:pos x="204" y="14"/>
                </a:cxn>
                <a:cxn ang="0">
                  <a:pos x="198" y="26"/>
                </a:cxn>
                <a:cxn ang="0">
                  <a:pos x="196" y="154"/>
                </a:cxn>
                <a:cxn ang="0">
                  <a:pos x="194" y="172"/>
                </a:cxn>
                <a:cxn ang="0">
                  <a:pos x="180" y="202"/>
                </a:cxn>
                <a:cxn ang="0">
                  <a:pos x="156" y="220"/>
                </a:cxn>
                <a:cxn ang="0">
                  <a:pos x="130" y="228"/>
                </a:cxn>
                <a:cxn ang="0">
                  <a:pos x="120" y="230"/>
                </a:cxn>
                <a:cxn ang="0">
                  <a:pos x="88" y="228"/>
                </a:cxn>
                <a:cxn ang="0">
                  <a:pos x="58" y="218"/>
                </a:cxn>
                <a:cxn ang="0">
                  <a:pos x="42" y="200"/>
                </a:cxn>
                <a:cxn ang="0">
                  <a:pos x="34" y="186"/>
                </a:cxn>
                <a:cxn ang="0">
                  <a:pos x="30" y="164"/>
                </a:cxn>
                <a:cxn ang="0">
                  <a:pos x="28" y="36"/>
                </a:cxn>
                <a:cxn ang="0">
                  <a:pos x="28" y="24"/>
                </a:cxn>
                <a:cxn ang="0">
                  <a:pos x="22" y="14"/>
                </a:cxn>
                <a:cxn ang="0">
                  <a:pos x="14" y="10"/>
                </a:cxn>
                <a:cxn ang="0">
                  <a:pos x="0" y="8"/>
                </a:cxn>
              </a:cxnLst>
              <a:rect l="0" t="0" r="r" b="b"/>
              <a:pathLst>
                <a:path w="228" h="230">
                  <a:moveTo>
                    <a:pt x="0" y="8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82" y="8"/>
                  </a:lnTo>
                  <a:lnTo>
                    <a:pt x="78" y="10"/>
                  </a:lnTo>
                  <a:lnTo>
                    <a:pt x="72" y="14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4" y="30"/>
                  </a:lnTo>
                  <a:lnTo>
                    <a:pt x="64" y="40"/>
                  </a:lnTo>
                  <a:lnTo>
                    <a:pt x="64" y="152"/>
                  </a:lnTo>
                  <a:lnTo>
                    <a:pt x="64" y="152"/>
                  </a:lnTo>
                  <a:lnTo>
                    <a:pt x="66" y="170"/>
                  </a:lnTo>
                  <a:lnTo>
                    <a:pt x="68" y="184"/>
                  </a:lnTo>
                  <a:lnTo>
                    <a:pt x="74" y="196"/>
                  </a:lnTo>
                  <a:lnTo>
                    <a:pt x="80" y="204"/>
                  </a:lnTo>
                  <a:lnTo>
                    <a:pt x="88" y="212"/>
                  </a:lnTo>
                  <a:lnTo>
                    <a:pt x="100" y="216"/>
                  </a:lnTo>
                  <a:lnTo>
                    <a:pt x="112" y="218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36" y="216"/>
                  </a:lnTo>
                  <a:lnTo>
                    <a:pt x="146" y="212"/>
                  </a:lnTo>
                  <a:lnTo>
                    <a:pt x="156" y="206"/>
                  </a:lnTo>
                  <a:lnTo>
                    <a:pt x="164" y="198"/>
                  </a:lnTo>
                  <a:lnTo>
                    <a:pt x="172" y="190"/>
                  </a:lnTo>
                  <a:lnTo>
                    <a:pt x="180" y="178"/>
                  </a:lnTo>
                  <a:lnTo>
                    <a:pt x="184" y="164"/>
                  </a:lnTo>
                  <a:lnTo>
                    <a:pt x="186" y="152"/>
                  </a:lnTo>
                  <a:lnTo>
                    <a:pt x="186" y="36"/>
                  </a:lnTo>
                  <a:lnTo>
                    <a:pt x="186" y="36"/>
                  </a:lnTo>
                  <a:lnTo>
                    <a:pt x="186" y="26"/>
                  </a:lnTo>
                  <a:lnTo>
                    <a:pt x="182" y="18"/>
                  </a:lnTo>
                  <a:lnTo>
                    <a:pt x="178" y="14"/>
                  </a:lnTo>
                  <a:lnTo>
                    <a:pt x="172" y="10"/>
                  </a:lnTo>
                  <a:lnTo>
                    <a:pt x="162" y="8"/>
                  </a:lnTo>
                  <a:lnTo>
                    <a:pt x="154" y="8"/>
                  </a:lnTo>
                  <a:lnTo>
                    <a:pt x="154" y="0"/>
                  </a:lnTo>
                  <a:lnTo>
                    <a:pt x="228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220" y="8"/>
                  </a:lnTo>
                  <a:lnTo>
                    <a:pt x="208" y="10"/>
                  </a:lnTo>
                  <a:lnTo>
                    <a:pt x="204" y="14"/>
                  </a:lnTo>
                  <a:lnTo>
                    <a:pt x="200" y="18"/>
                  </a:lnTo>
                  <a:lnTo>
                    <a:pt x="198" y="26"/>
                  </a:lnTo>
                  <a:lnTo>
                    <a:pt x="196" y="36"/>
                  </a:lnTo>
                  <a:lnTo>
                    <a:pt x="196" y="154"/>
                  </a:lnTo>
                  <a:lnTo>
                    <a:pt x="196" y="154"/>
                  </a:lnTo>
                  <a:lnTo>
                    <a:pt x="194" y="172"/>
                  </a:lnTo>
                  <a:lnTo>
                    <a:pt x="188" y="188"/>
                  </a:lnTo>
                  <a:lnTo>
                    <a:pt x="180" y="202"/>
                  </a:lnTo>
                  <a:lnTo>
                    <a:pt x="168" y="212"/>
                  </a:lnTo>
                  <a:lnTo>
                    <a:pt x="156" y="220"/>
                  </a:lnTo>
                  <a:lnTo>
                    <a:pt x="144" y="226"/>
                  </a:lnTo>
                  <a:lnTo>
                    <a:pt x="130" y="228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04" y="230"/>
                  </a:lnTo>
                  <a:lnTo>
                    <a:pt x="88" y="228"/>
                  </a:lnTo>
                  <a:lnTo>
                    <a:pt x="72" y="224"/>
                  </a:lnTo>
                  <a:lnTo>
                    <a:pt x="58" y="218"/>
                  </a:lnTo>
                  <a:lnTo>
                    <a:pt x="46" y="208"/>
                  </a:lnTo>
                  <a:lnTo>
                    <a:pt x="42" y="200"/>
                  </a:lnTo>
                  <a:lnTo>
                    <a:pt x="38" y="194"/>
                  </a:lnTo>
                  <a:lnTo>
                    <a:pt x="34" y="186"/>
                  </a:lnTo>
                  <a:lnTo>
                    <a:pt x="32" y="176"/>
                  </a:lnTo>
                  <a:lnTo>
                    <a:pt x="30" y="164"/>
                  </a:lnTo>
                  <a:lnTo>
                    <a:pt x="30" y="152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24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4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5"/>
            <p:cNvSpPr>
              <a:spLocks noEditPoints="1"/>
            </p:cNvSpPr>
            <p:nvPr/>
          </p:nvSpPr>
          <p:spPr bwMode="auto">
            <a:xfrm>
              <a:off x="3453" y="2601"/>
              <a:ext cx="70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4" y="194"/>
                </a:cxn>
                <a:cxn ang="0">
                  <a:pos x="56" y="202"/>
                </a:cxn>
                <a:cxn ang="0">
                  <a:pos x="62" y="204"/>
                </a:cxn>
                <a:cxn ang="0">
                  <a:pos x="70" y="206"/>
                </a:cxn>
                <a:cxn ang="0">
                  <a:pos x="70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0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4" y="194"/>
                  </a:lnTo>
                  <a:lnTo>
                    <a:pt x="56" y="202"/>
                  </a:lnTo>
                  <a:lnTo>
                    <a:pt x="62" y="204"/>
                  </a:lnTo>
                  <a:lnTo>
                    <a:pt x="70" y="206"/>
                  </a:lnTo>
                  <a:lnTo>
                    <a:pt x="70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4019" y="2601"/>
              <a:ext cx="74" cy="20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54" y="6"/>
                </a:cxn>
                <a:cxn ang="0">
                  <a:pos x="58" y="12"/>
                </a:cxn>
                <a:cxn ang="0">
                  <a:pos x="60" y="18"/>
                </a:cxn>
                <a:cxn ang="0">
                  <a:pos x="60" y="18"/>
                </a:cxn>
                <a:cxn ang="0">
                  <a:pos x="58" y="26"/>
                </a:cxn>
                <a:cxn ang="0">
                  <a:pos x="54" y="34"/>
                </a:cxn>
                <a:cxn ang="0">
                  <a:pos x="48" y="38"/>
                </a:cxn>
                <a:cxn ang="0">
                  <a:pos x="40" y="40"/>
                </a:cxn>
                <a:cxn ang="0">
                  <a:pos x="40" y="40"/>
                </a:cxn>
                <a:cxn ang="0">
                  <a:pos x="32" y="38"/>
                </a:cxn>
                <a:cxn ang="0">
                  <a:pos x="26" y="34"/>
                </a:cxn>
                <a:cxn ang="0">
                  <a:pos x="22" y="26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2"/>
                </a:cxn>
                <a:cxn ang="0">
                  <a:pos x="26" y="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24" y="98"/>
                </a:cxn>
                <a:cxn ang="0">
                  <a:pos x="24" y="98"/>
                </a:cxn>
                <a:cxn ang="0">
                  <a:pos x="24" y="92"/>
                </a:cxn>
                <a:cxn ang="0">
                  <a:pos x="22" y="86"/>
                </a:cxn>
                <a:cxn ang="0">
                  <a:pos x="20" y="84"/>
                </a:cxn>
                <a:cxn ang="0">
                  <a:pos x="16" y="82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30" y="68"/>
                </a:cxn>
                <a:cxn ang="0">
                  <a:pos x="54" y="56"/>
                </a:cxn>
                <a:cxn ang="0">
                  <a:pos x="54" y="182"/>
                </a:cxn>
                <a:cxn ang="0">
                  <a:pos x="54" y="182"/>
                </a:cxn>
                <a:cxn ang="0">
                  <a:pos x="56" y="194"/>
                </a:cxn>
                <a:cxn ang="0">
                  <a:pos x="60" y="202"/>
                </a:cxn>
                <a:cxn ang="0">
                  <a:pos x="66" y="204"/>
                </a:cxn>
                <a:cxn ang="0">
                  <a:pos x="74" y="206"/>
                </a:cxn>
                <a:cxn ang="0">
                  <a:pos x="74" y="208"/>
                </a:cxn>
                <a:cxn ang="0">
                  <a:pos x="0" y="208"/>
                </a:cxn>
                <a:cxn ang="0">
                  <a:pos x="0" y="206"/>
                </a:cxn>
                <a:cxn ang="0">
                  <a:pos x="0" y="206"/>
                </a:cxn>
                <a:cxn ang="0">
                  <a:pos x="12" y="204"/>
                </a:cxn>
                <a:cxn ang="0">
                  <a:pos x="20" y="200"/>
                </a:cxn>
                <a:cxn ang="0">
                  <a:pos x="22" y="192"/>
                </a:cxn>
                <a:cxn ang="0">
                  <a:pos x="24" y="182"/>
                </a:cxn>
                <a:cxn ang="0">
                  <a:pos x="24" y="98"/>
                </a:cxn>
                <a:cxn ang="0">
                  <a:pos x="24" y="98"/>
                </a:cxn>
              </a:cxnLst>
              <a:rect l="0" t="0" r="r" b="b"/>
              <a:pathLst>
                <a:path w="74" h="208">
                  <a:moveTo>
                    <a:pt x="40" y="0"/>
                  </a:moveTo>
                  <a:lnTo>
                    <a:pt x="40" y="0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48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2" y="38"/>
                  </a:lnTo>
                  <a:lnTo>
                    <a:pt x="26" y="34"/>
                  </a:lnTo>
                  <a:lnTo>
                    <a:pt x="22" y="2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0" y="0"/>
                  </a:lnTo>
                  <a:close/>
                  <a:moveTo>
                    <a:pt x="24" y="98"/>
                  </a:moveTo>
                  <a:lnTo>
                    <a:pt x="24" y="98"/>
                  </a:lnTo>
                  <a:lnTo>
                    <a:pt x="24" y="92"/>
                  </a:lnTo>
                  <a:lnTo>
                    <a:pt x="22" y="86"/>
                  </a:lnTo>
                  <a:lnTo>
                    <a:pt x="20" y="84"/>
                  </a:lnTo>
                  <a:lnTo>
                    <a:pt x="16" y="82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30" y="68"/>
                  </a:lnTo>
                  <a:lnTo>
                    <a:pt x="54" y="56"/>
                  </a:lnTo>
                  <a:lnTo>
                    <a:pt x="54" y="182"/>
                  </a:lnTo>
                  <a:lnTo>
                    <a:pt x="54" y="182"/>
                  </a:lnTo>
                  <a:lnTo>
                    <a:pt x="56" y="194"/>
                  </a:lnTo>
                  <a:lnTo>
                    <a:pt x="60" y="202"/>
                  </a:lnTo>
                  <a:lnTo>
                    <a:pt x="66" y="204"/>
                  </a:lnTo>
                  <a:lnTo>
                    <a:pt x="74" y="206"/>
                  </a:lnTo>
                  <a:lnTo>
                    <a:pt x="74" y="208"/>
                  </a:lnTo>
                  <a:lnTo>
                    <a:pt x="0" y="208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2" y="204"/>
                  </a:lnTo>
                  <a:lnTo>
                    <a:pt x="20" y="200"/>
                  </a:lnTo>
                  <a:lnTo>
                    <a:pt x="22" y="192"/>
                  </a:lnTo>
                  <a:lnTo>
                    <a:pt x="24" y="182"/>
                  </a:lnTo>
                  <a:lnTo>
                    <a:pt x="24" y="98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3679" y="1991"/>
              <a:ext cx="298" cy="566"/>
            </a:xfrm>
            <a:custGeom>
              <a:avLst/>
              <a:gdLst/>
              <a:ahLst/>
              <a:cxnLst>
                <a:cxn ang="0">
                  <a:pos x="174" y="6"/>
                </a:cxn>
                <a:cxn ang="0">
                  <a:pos x="288" y="176"/>
                </a:cxn>
                <a:cxn ang="0">
                  <a:pos x="174" y="214"/>
                </a:cxn>
                <a:cxn ang="0">
                  <a:pos x="174" y="428"/>
                </a:cxn>
                <a:cxn ang="0">
                  <a:pos x="178" y="456"/>
                </a:cxn>
                <a:cxn ang="0">
                  <a:pos x="186" y="476"/>
                </a:cxn>
                <a:cxn ang="0">
                  <a:pos x="196" y="490"/>
                </a:cxn>
                <a:cxn ang="0">
                  <a:pos x="212" y="498"/>
                </a:cxn>
                <a:cxn ang="0">
                  <a:pos x="228" y="498"/>
                </a:cxn>
                <a:cxn ang="0">
                  <a:pos x="246" y="494"/>
                </a:cxn>
                <a:cxn ang="0">
                  <a:pos x="264" y="484"/>
                </a:cxn>
                <a:cxn ang="0">
                  <a:pos x="282" y="466"/>
                </a:cxn>
                <a:cxn ang="0">
                  <a:pos x="284" y="464"/>
                </a:cxn>
                <a:cxn ang="0">
                  <a:pos x="290" y="472"/>
                </a:cxn>
                <a:cxn ang="0">
                  <a:pos x="296" y="480"/>
                </a:cxn>
                <a:cxn ang="0">
                  <a:pos x="298" y="480"/>
                </a:cxn>
                <a:cxn ang="0">
                  <a:pos x="266" y="526"/>
                </a:cxn>
                <a:cxn ang="0">
                  <a:pos x="234" y="550"/>
                </a:cxn>
                <a:cxn ang="0">
                  <a:pos x="212" y="560"/>
                </a:cxn>
                <a:cxn ang="0">
                  <a:pos x="188" y="566"/>
                </a:cxn>
                <a:cxn ang="0">
                  <a:pos x="162" y="566"/>
                </a:cxn>
                <a:cxn ang="0">
                  <a:pos x="136" y="560"/>
                </a:cxn>
                <a:cxn ang="0">
                  <a:pos x="122" y="554"/>
                </a:cxn>
                <a:cxn ang="0">
                  <a:pos x="94" y="540"/>
                </a:cxn>
                <a:cxn ang="0">
                  <a:pos x="72" y="516"/>
                </a:cxn>
                <a:cxn ang="0">
                  <a:pos x="56" y="484"/>
                </a:cxn>
                <a:cxn ang="0">
                  <a:pos x="50" y="444"/>
                </a:cxn>
                <a:cxn ang="0">
                  <a:pos x="0" y="214"/>
                </a:cxn>
                <a:cxn ang="0">
                  <a:pos x="0" y="184"/>
                </a:cxn>
                <a:cxn ang="0">
                  <a:pos x="56" y="162"/>
                </a:cxn>
                <a:cxn ang="0">
                  <a:pos x="102" y="126"/>
                </a:cxn>
                <a:cxn ang="0">
                  <a:pos x="122" y="100"/>
                </a:cxn>
                <a:cxn ang="0">
                  <a:pos x="138" y="72"/>
                </a:cxn>
                <a:cxn ang="0">
                  <a:pos x="150" y="38"/>
                </a:cxn>
                <a:cxn ang="0">
                  <a:pos x="160" y="0"/>
                </a:cxn>
              </a:cxnLst>
              <a:rect l="0" t="0" r="r" b="b"/>
              <a:pathLst>
                <a:path w="298" h="566">
                  <a:moveTo>
                    <a:pt x="160" y="0"/>
                  </a:moveTo>
                  <a:lnTo>
                    <a:pt x="174" y="6"/>
                  </a:lnTo>
                  <a:lnTo>
                    <a:pt x="174" y="178"/>
                  </a:lnTo>
                  <a:lnTo>
                    <a:pt x="288" y="176"/>
                  </a:lnTo>
                  <a:lnTo>
                    <a:pt x="288" y="214"/>
                  </a:lnTo>
                  <a:lnTo>
                    <a:pt x="174" y="214"/>
                  </a:lnTo>
                  <a:lnTo>
                    <a:pt x="174" y="428"/>
                  </a:lnTo>
                  <a:lnTo>
                    <a:pt x="174" y="428"/>
                  </a:lnTo>
                  <a:lnTo>
                    <a:pt x="176" y="442"/>
                  </a:lnTo>
                  <a:lnTo>
                    <a:pt x="178" y="456"/>
                  </a:lnTo>
                  <a:lnTo>
                    <a:pt x="180" y="466"/>
                  </a:lnTo>
                  <a:lnTo>
                    <a:pt x="186" y="476"/>
                  </a:lnTo>
                  <a:lnTo>
                    <a:pt x="190" y="484"/>
                  </a:lnTo>
                  <a:lnTo>
                    <a:pt x="196" y="490"/>
                  </a:lnTo>
                  <a:lnTo>
                    <a:pt x="204" y="494"/>
                  </a:lnTo>
                  <a:lnTo>
                    <a:pt x="212" y="498"/>
                  </a:lnTo>
                  <a:lnTo>
                    <a:pt x="220" y="498"/>
                  </a:lnTo>
                  <a:lnTo>
                    <a:pt x="228" y="498"/>
                  </a:lnTo>
                  <a:lnTo>
                    <a:pt x="238" y="498"/>
                  </a:lnTo>
                  <a:lnTo>
                    <a:pt x="246" y="494"/>
                  </a:lnTo>
                  <a:lnTo>
                    <a:pt x="256" y="490"/>
                  </a:lnTo>
                  <a:lnTo>
                    <a:pt x="264" y="484"/>
                  </a:lnTo>
                  <a:lnTo>
                    <a:pt x="274" y="476"/>
                  </a:lnTo>
                  <a:lnTo>
                    <a:pt x="282" y="466"/>
                  </a:lnTo>
                  <a:lnTo>
                    <a:pt x="282" y="466"/>
                  </a:lnTo>
                  <a:lnTo>
                    <a:pt x="284" y="464"/>
                  </a:lnTo>
                  <a:lnTo>
                    <a:pt x="286" y="466"/>
                  </a:lnTo>
                  <a:lnTo>
                    <a:pt x="290" y="472"/>
                  </a:lnTo>
                  <a:lnTo>
                    <a:pt x="294" y="478"/>
                  </a:lnTo>
                  <a:lnTo>
                    <a:pt x="296" y="480"/>
                  </a:lnTo>
                  <a:lnTo>
                    <a:pt x="298" y="480"/>
                  </a:lnTo>
                  <a:lnTo>
                    <a:pt x="298" y="480"/>
                  </a:lnTo>
                  <a:lnTo>
                    <a:pt x="282" y="504"/>
                  </a:lnTo>
                  <a:lnTo>
                    <a:pt x="266" y="526"/>
                  </a:lnTo>
                  <a:lnTo>
                    <a:pt x="246" y="542"/>
                  </a:lnTo>
                  <a:lnTo>
                    <a:pt x="234" y="550"/>
                  </a:lnTo>
                  <a:lnTo>
                    <a:pt x="224" y="556"/>
                  </a:lnTo>
                  <a:lnTo>
                    <a:pt x="212" y="560"/>
                  </a:lnTo>
                  <a:lnTo>
                    <a:pt x="200" y="564"/>
                  </a:lnTo>
                  <a:lnTo>
                    <a:pt x="188" y="566"/>
                  </a:lnTo>
                  <a:lnTo>
                    <a:pt x="176" y="566"/>
                  </a:lnTo>
                  <a:lnTo>
                    <a:pt x="162" y="566"/>
                  </a:lnTo>
                  <a:lnTo>
                    <a:pt x="148" y="562"/>
                  </a:lnTo>
                  <a:lnTo>
                    <a:pt x="136" y="560"/>
                  </a:lnTo>
                  <a:lnTo>
                    <a:pt x="122" y="554"/>
                  </a:lnTo>
                  <a:lnTo>
                    <a:pt x="122" y="554"/>
                  </a:lnTo>
                  <a:lnTo>
                    <a:pt x="108" y="548"/>
                  </a:lnTo>
                  <a:lnTo>
                    <a:pt x="94" y="540"/>
                  </a:lnTo>
                  <a:lnTo>
                    <a:pt x="82" y="528"/>
                  </a:lnTo>
                  <a:lnTo>
                    <a:pt x="72" y="516"/>
                  </a:lnTo>
                  <a:lnTo>
                    <a:pt x="62" y="502"/>
                  </a:lnTo>
                  <a:lnTo>
                    <a:pt x="56" y="484"/>
                  </a:lnTo>
                  <a:lnTo>
                    <a:pt x="50" y="466"/>
                  </a:lnTo>
                  <a:lnTo>
                    <a:pt x="50" y="444"/>
                  </a:lnTo>
                  <a:lnTo>
                    <a:pt x="50" y="214"/>
                  </a:lnTo>
                  <a:lnTo>
                    <a:pt x="0" y="21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8" y="176"/>
                  </a:lnTo>
                  <a:lnTo>
                    <a:pt x="56" y="162"/>
                  </a:lnTo>
                  <a:lnTo>
                    <a:pt x="80" y="146"/>
                  </a:lnTo>
                  <a:lnTo>
                    <a:pt x="102" y="126"/>
                  </a:lnTo>
                  <a:lnTo>
                    <a:pt x="112" y="114"/>
                  </a:lnTo>
                  <a:lnTo>
                    <a:pt x="122" y="100"/>
                  </a:lnTo>
                  <a:lnTo>
                    <a:pt x="130" y="86"/>
                  </a:lnTo>
                  <a:lnTo>
                    <a:pt x="138" y="72"/>
                  </a:lnTo>
                  <a:lnTo>
                    <a:pt x="144" y="56"/>
                  </a:lnTo>
                  <a:lnTo>
                    <a:pt x="150" y="38"/>
                  </a:lnTo>
                  <a:lnTo>
                    <a:pt x="156" y="20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3927" y="2163"/>
              <a:ext cx="414" cy="396"/>
            </a:xfrm>
            <a:custGeom>
              <a:avLst/>
              <a:gdLst/>
              <a:ahLst/>
              <a:cxnLst>
                <a:cxn ang="0">
                  <a:pos x="0" y="212"/>
                </a:cxn>
                <a:cxn ang="0">
                  <a:pos x="4" y="162"/>
                </a:cxn>
                <a:cxn ang="0">
                  <a:pos x="16" y="120"/>
                </a:cxn>
                <a:cxn ang="0">
                  <a:pos x="36" y="84"/>
                </a:cxn>
                <a:cxn ang="0">
                  <a:pos x="62" y="54"/>
                </a:cxn>
                <a:cxn ang="0">
                  <a:pos x="96" y="32"/>
                </a:cxn>
                <a:cxn ang="0">
                  <a:pos x="134" y="14"/>
                </a:cxn>
                <a:cxn ang="0">
                  <a:pos x="176" y="4"/>
                </a:cxn>
                <a:cxn ang="0">
                  <a:pos x="222" y="0"/>
                </a:cxn>
                <a:cxn ang="0">
                  <a:pos x="244" y="0"/>
                </a:cxn>
                <a:cxn ang="0">
                  <a:pos x="280" y="6"/>
                </a:cxn>
                <a:cxn ang="0">
                  <a:pos x="312" y="18"/>
                </a:cxn>
                <a:cxn ang="0">
                  <a:pos x="340" y="36"/>
                </a:cxn>
                <a:cxn ang="0">
                  <a:pos x="360" y="58"/>
                </a:cxn>
                <a:cxn ang="0">
                  <a:pos x="376" y="86"/>
                </a:cxn>
                <a:cxn ang="0">
                  <a:pos x="388" y="118"/>
                </a:cxn>
                <a:cxn ang="0">
                  <a:pos x="398" y="170"/>
                </a:cxn>
                <a:cxn ang="0">
                  <a:pos x="128" y="170"/>
                </a:cxn>
                <a:cxn ang="0">
                  <a:pos x="130" y="202"/>
                </a:cxn>
                <a:cxn ang="0">
                  <a:pos x="148" y="260"/>
                </a:cxn>
                <a:cxn ang="0">
                  <a:pos x="170" y="298"/>
                </a:cxn>
                <a:cxn ang="0">
                  <a:pos x="188" y="316"/>
                </a:cxn>
                <a:cxn ang="0">
                  <a:pos x="210" y="330"/>
                </a:cxn>
                <a:cxn ang="0">
                  <a:pos x="234" y="338"/>
                </a:cxn>
                <a:cxn ang="0">
                  <a:pos x="246" y="340"/>
                </a:cxn>
                <a:cxn ang="0">
                  <a:pos x="284" y="338"/>
                </a:cxn>
                <a:cxn ang="0">
                  <a:pos x="320" y="328"/>
                </a:cxn>
                <a:cxn ang="0">
                  <a:pos x="360" y="302"/>
                </a:cxn>
                <a:cxn ang="0">
                  <a:pos x="402" y="252"/>
                </a:cxn>
                <a:cxn ang="0">
                  <a:pos x="414" y="264"/>
                </a:cxn>
                <a:cxn ang="0">
                  <a:pos x="390" y="314"/>
                </a:cxn>
                <a:cxn ang="0">
                  <a:pos x="362" y="346"/>
                </a:cxn>
                <a:cxn ang="0">
                  <a:pos x="338" y="364"/>
                </a:cxn>
                <a:cxn ang="0">
                  <a:pos x="310" y="380"/>
                </a:cxn>
                <a:cxn ang="0">
                  <a:pos x="276" y="390"/>
                </a:cxn>
                <a:cxn ang="0">
                  <a:pos x="238" y="396"/>
                </a:cxn>
                <a:cxn ang="0">
                  <a:pos x="216" y="396"/>
                </a:cxn>
                <a:cxn ang="0">
                  <a:pos x="182" y="394"/>
                </a:cxn>
                <a:cxn ang="0">
                  <a:pos x="148" y="386"/>
                </a:cxn>
                <a:cxn ang="0">
                  <a:pos x="112" y="372"/>
                </a:cxn>
                <a:cxn ang="0">
                  <a:pos x="78" y="354"/>
                </a:cxn>
                <a:cxn ang="0">
                  <a:pos x="48" y="328"/>
                </a:cxn>
                <a:cxn ang="0">
                  <a:pos x="24" y="296"/>
                </a:cxn>
                <a:cxn ang="0">
                  <a:pos x="8" y="256"/>
                </a:cxn>
                <a:cxn ang="0">
                  <a:pos x="0" y="212"/>
                </a:cxn>
                <a:cxn ang="0">
                  <a:pos x="134" y="132"/>
                </a:cxn>
                <a:cxn ang="0">
                  <a:pos x="272" y="132"/>
                </a:cxn>
                <a:cxn ang="0">
                  <a:pos x="268" y="94"/>
                </a:cxn>
                <a:cxn ang="0">
                  <a:pos x="254" y="62"/>
                </a:cxn>
                <a:cxn ang="0">
                  <a:pos x="234" y="42"/>
                </a:cxn>
                <a:cxn ang="0">
                  <a:pos x="208" y="34"/>
                </a:cxn>
                <a:cxn ang="0">
                  <a:pos x="196" y="36"/>
                </a:cxn>
                <a:cxn ang="0">
                  <a:pos x="170" y="50"/>
                </a:cxn>
                <a:cxn ang="0">
                  <a:pos x="148" y="74"/>
                </a:cxn>
                <a:cxn ang="0">
                  <a:pos x="136" y="110"/>
                </a:cxn>
                <a:cxn ang="0">
                  <a:pos x="134" y="132"/>
                </a:cxn>
              </a:cxnLst>
              <a:rect l="0" t="0" r="r" b="b"/>
              <a:pathLst>
                <a:path w="414" h="396">
                  <a:moveTo>
                    <a:pt x="0" y="212"/>
                  </a:moveTo>
                  <a:lnTo>
                    <a:pt x="0" y="212"/>
                  </a:lnTo>
                  <a:lnTo>
                    <a:pt x="2" y="186"/>
                  </a:lnTo>
                  <a:lnTo>
                    <a:pt x="4" y="162"/>
                  </a:lnTo>
                  <a:lnTo>
                    <a:pt x="10" y="140"/>
                  </a:lnTo>
                  <a:lnTo>
                    <a:pt x="16" y="120"/>
                  </a:lnTo>
                  <a:lnTo>
                    <a:pt x="26" y="102"/>
                  </a:lnTo>
                  <a:lnTo>
                    <a:pt x="36" y="84"/>
                  </a:lnTo>
                  <a:lnTo>
                    <a:pt x="48" y="70"/>
                  </a:lnTo>
                  <a:lnTo>
                    <a:pt x="62" y="54"/>
                  </a:lnTo>
                  <a:lnTo>
                    <a:pt x="78" y="42"/>
                  </a:lnTo>
                  <a:lnTo>
                    <a:pt x="96" y="32"/>
                  </a:lnTo>
                  <a:lnTo>
                    <a:pt x="114" y="22"/>
                  </a:lnTo>
                  <a:lnTo>
                    <a:pt x="134" y="14"/>
                  </a:lnTo>
                  <a:lnTo>
                    <a:pt x="154" y="8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44" y="0"/>
                  </a:lnTo>
                  <a:lnTo>
                    <a:pt x="262" y="2"/>
                  </a:lnTo>
                  <a:lnTo>
                    <a:pt x="280" y="6"/>
                  </a:lnTo>
                  <a:lnTo>
                    <a:pt x="298" y="12"/>
                  </a:lnTo>
                  <a:lnTo>
                    <a:pt x="312" y="18"/>
                  </a:lnTo>
                  <a:lnTo>
                    <a:pt x="326" y="26"/>
                  </a:lnTo>
                  <a:lnTo>
                    <a:pt x="340" y="36"/>
                  </a:lnTo>
                  <a:lnTo>
                    <a:pt x="350" y="46"/>
                  </a:lnTo>
                  <a:lnTo>
                    <a:pt x="360" y="58"/>
                  </a:lnTo>
                  <a:lnTo>
                    <a:pt x="370" y="72"/>
                  </a:lnTo>
                  <a:lnTo>
                    <a:pt x="376" y="86"/>
                  </a:lnTo>
                  <a:lnTo>
                    <a:pt x="384" y="102"/>
                  </a:lnTo>
                  <a:lnTo>
                    <a:pt x="388" y="118"/>
                  </a:lnTo>
                  <a:lnTo>
                    <a:pt x="392" y="134"/>
                  </a:lnTo>
                  <a:lnTo>
                    <a:pt x="398" y="170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86"/>
                  </a:lnTo>
                  <a:lnTo>
                    <a:pt x="130" y="202"/>
                  </a:lnTo>
                  <a:lnTo>
                    <a:pt x="136" y="232"/>
                  </a:lnTo>
                  <a:lnTo>
                    <a:pt x="148" y="260"/>
                  </a:lnTo>
                  <a:lnTo>
                    <a:pt x="162" y="286"/>
                  </a:lnTo>
                  <a:lnTo>
                    <a:pt x="170" y="298"/>
                  </a:lnTo>
                  <a:lnTo>
                    <a:pt x="180" y="308"/>
                  </a:lnTo>
                  <a:lnTo>
                    <a:pt x="188" y="316"/>
                  </a:lnTo>
                  <a:lnTo>
                    <a:pt x="200" y="324"/>
                  </a:lnTo>
                  <a:lnTo>
                    <a:pt x="210" y="330"/>
                  </a:lnTo>
                  <a:lnTo>
                    <a:pt x="222" y="334"/>
                  </a:lnTo>
                  <a:lnTo>
                    <a:pt x="234" y="338"/>
                  </a:lnTo>
                  <a:lnTo>
                    <a:pt x="246" y="340"/>
                  </a:lnTo>
                  <a:lnTo>
                    <a:pt x="246" y="340"/>
                  </a:lnTo>
                  <a:lnTo>
                    <a:pt x="264" y="340"/>
                  </a:lnTo>
                  <a:lnTo>
                    <a:pt x="284" y="338"/>
                  </a:lnTo>
                  <a:lnTo>
                    <a:pt x="302" y="336"/>
                  </a:lnTo>
                  <a:lnTo>
                    <a:pt x="320" y="328"/>
                  </a:lnTo>
                  <a:lnTo>
                    <a:pt x="340" y="318"/>
                  </a:lnTo>
                  <a:lnTo>
                    <a:pt x="360" y="302"/>
                  </a:lnTo>
                  <a:lnTo>
                    <a:pt x="380" y="280"/>
                  </a:lnTo>
                  <a:lnTo>
                    <a:pt x="402" y="252"/>
                  </a:lnTo>
                  <a:lnTo>
                    <a:pt x="414" y="264"/>
                  </a:lnTo>
                  <a:lnTo>
                    <a:pt x="414" y="264"/>
                  </a:lnTo>
                  <a:lnTo>
                    <a:pt x="404" y="290"/>
                  </a:lnTo>
                  <a:lnTo>
                    <a:pt x="390" y="314"/>
                  </a:lnTo>
                  <a:lnTo>
                    <a:pt x="372" y="336"/>
                  </a:lnTo>
                  <a:lnTo>
                    <a:pt x="362" y="346"/>
                  </a:lnTo>
                  <a:lnTo>
                    <a:pt x="350" y="356"/>
                  </a:lnTo>
                  <a:lnTo>
                    <a:pt x="338" y="364"/>
                  </a:lnTo>
                  <a:lnTo>
                    <a:pt x="324" y="372"/>
                  </a:lnTo>
                  <a:lnTo>
                    <a:pt x="310" y="380"/>
                  </a:lnTo>
                  <a:lnTo>
                    <a:pt x="294" y="386"/>
                  </a:lnTo>
                  <a:lnTo>
                    <a:pt x="276" y="390"/>
                  </a:lnTo>
                  <a:lnTo>
                    <a:pt x="258" y="394"/>
                  </a:lnTo>
                  <a:lnTo>
                    <a:pt x="238" y="396"/>
                  </a:lnTo>
                  <a:lnTo>
                    <a:pt x="216" y="396"/>
                  </a:lnTo>
                  <a:lnTo>
                    <a:pt x="216" y="396"/>
                  </a:lnTo>
                  <a:lnTo>
                    <a:pt x="200" y="396"/>
                  </a:lnTo>
                  <a:lnTo>
                    <a:pt x="182" y="394"/>
                  </a:lnTo>
                  <a:lnTo>
                    <a:pt x="166" y="390"/>
                  </a:lnTo>
                  <a:lnTo>
                    <a:pt x="148" y="386"/>
                  </a:lnTo>
                  <a:lnTo>
                    <a:pt x="130" y="380"/>
                  </a:lnTo>
                  <a:lnTo>
                    <a:pt x="112" y="372"/>
                  </a:lnTo>
                  <a:lnTo>
                    <a:pt x="94" y="364"/>
                  </a:lnTo>
                  <a:lnTo>
                    <a:pt x="78" y="354"/>
                  </a:lnTo>
                  <a:lnTo>
                    <a:pt x="62" y="342"/>
                  </a:lnTo>
                  <a:lnTo>
                    <a:pt x="48" y="328"/>
                  </a:lnTo>
                  <a:lnTo>
                    <a:pt x="36" y="312"/>
                  </a:lnTo>
                  <a:lnTo>
                    <a:pt x="24" y="296"/>
                  </a:lnTo>
                  <a:lnTo>
                    <a:pt x="14" y="276"/>
                  </a:lnTo>
                  <a:lnTo>
                    <a:pt x="8" y="256"/>
                  </a:lnTo>
                  <a:lnTo>
                    <a:pt x="4" y="234"/>
                  </a:lnTo>
                  <a:lnTo>
                    <a:pt x="0" y="212"/>
                  </a:lnTo>
                  <a:lnTo>
                    <a:pt x="0" y="212"/>
                  </a:lnTo>
                  <a:close/>
                  <a:moveTo>
                    <a:pt x="134" y="132"/>
                  </a:moveTo>
                  <a:lnTo>
                    <a:pt x="272" y="132"/>
                  </a:lnTo>
                  <a:lnTo>
                    <a:pt x="272" y="132"/>
                  </a:lnTo>
                  <a:lnTo>
                    <a:pt x="272" y="112"/>
                  </a:lnTo>
                  <a:lnTo>
                    <a:pt x="268" y="94"/>
                  </a:lnTo>
                  <a:lnTo>
                    <a:pt x="262" y="76"/>
                  </a:lnTo>
                  <a:lnTo>
                    <a:pt x="254" y="62"/>
                  </a:lnTo>
                  <a:lnTo>
                    <a:pt x="246" y="50"/>
                  </a:lnTo>
                  <a:lnTo>
                    <a:pt x="234" y="42"/>
                  </a:lnTo>
                  <a:lnTo>
                    <a:pt x="222" y="3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196" y="36"/>
                  </a:lnTo>
                  <a:lnTo>
                    <a:pt x="182" y="40"/>
                  </a:lnTo>
                  <a:lnTo>
                    <a:pt x="170" y="50"/>
                  </a:lnTo>
                  <a:lnTo>
                    <a:pt x="158" y="60"/>
                  </a:lnTo>
                  <a:lnTo>
                    <a:pt x="148" y="74"/>
                  </a:lnTo>
                  <a:lnTo>
                    <a:pt x="142" y="92"/>
                  </a:lnTo>
                  <a:lnTo>
                    <a:pt x="136" y="110"/>
                  </a:lnTo>
                  <a:lnTo>
                    <a:pt x="134" y="132"/>
                  </a:lnTo>
                  <a:lnTo>
                    <a:pt x="134" y="132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2681" y="1969"/>
              <a:ext cx="668" cy="686"/>
            </a:xfrm>
            <a:custGeom>
              <a:avLst/>
              <a:gdLst/>
              <a:ahLst/>
              <a:cxnLst>
                <a:cxn ang="0">
                  <a:pos x="408" y="196"/>
                </a:cxn>
                <a:cxn ang="0">
                  <a:pos x="482" y="152"/>
                </a:cxn>
                <a:cxn ang="0">
                  <a:pos x="524" y="84"/>
                </a:cxn>
                <a:cxn ang="0">
                  <a:pos x="552" y="20"/>
                </a:cxn>
                <a:cxn ang="0">
                  <a:pos x="668" y="238"/>
                </a:cxn>
                <a:cxn ang="0">
                  <a:pos x="552" y="440"/>
                </a:cxn>
                <a:cxn ang="0">
                  <a:pos x="566" y="496"/>
                </a:cxn>
                <a:cxn ang="0">
                  <a:pos x="584" y="512"/>
                </a:cxn>
                <a:cxn ang="0">
                  <a:pos x="610" y="516"/>
                </a:cxn>
                <a:cxn ang="0">
                  <a:pos x="656" y="502"/>
                </a:cxn>
                <a:cxn ang="0">
                  <a:pos x="654" y="542"/>
                </a:cxn>
                <a:cxn ang="0">
                  <a:pos x="606" y="576"/>
                </a:cxn>
                <a:cxn ang="0">
                  <a:pos x="550" y="586"/>
                </a:cxn>
                <a:cxn ang="0">
                  <a:pos x="522" y="584"/>
                </a:cxn>
                <a:cxn ang="0">
                  <a:pos x="490" y="574"/>
                </a:cxn>
                <a:cxn ang="0">
                  <a:pos x="458" y="546"/>
                </a:cxn>
                <a:cxn ang="0">
                  <a:pos x="436" y="480"/>
                </a:cxn>
                <a:cxn ang="0">
                  <a:pos x="390" y="238"/>
                </a:cxn>
                <a:cxn ang="0">
                  <a:pos x="388" y="196"/>
                </a:cxn>
                <a:cxn ang="0">
                  <a:pos x="374" y="140"/>
                </a:cxn>
                <a:cxn ang="0">
                  <a:pos x="352" y="92"/>
                </a:cxn>
                <a:cxn ang="0">
                  <a:pos x="320" y="56"/>
                </a:cxn>
                <a:cxn ang="0">
                  <a:pos x="280" y="36"/>
                </a:cxn>
                <a:cxn ang="0">
                  <a:pos x="250" y="32"/>
                </a:cxn>
                <a:cxn ang="0">
                  <a:pos x="198" y="46"/>
                </a:cxn>
                <a:cxn ang="0">
                  <a:pos x="154" y="86"/>
                </a:cxn>
                <a:cxn ang="0">
                  <a:pos x="142" y="118"/>
                </a:cxn>
                <a:cxn ang="0">
                  <a:pos x="142" y="150"/>
                </a:cxn>
                <a:cxn ang="0">
                  <a:pos x="152" y="176"/>
                </a:cxn>
                <a:cxn ang="0">
                  <a:pos x="352" y="338"/>
                </a:cxn>
                <a:cxn ang="0">
                  <a:pos x="384" y="372"/>
                </a:cxn>
                <a:cxn ang="0">
                  <a:pos x="418" y="456"/>
                </a:cxn>
                <a:cxn ang="0">
                  <a:pos x="422" y="506"/>
                </a:cxn>
                <a:cxn ang="0">
                  <a:pos x="414" y="560"/>
                </a:cxn>
                <a:cxn ang="0">
                  <a:pos x="402" y="588"/>
                </a:cxn>
                <a:cxn ang="0">
                  <a:pos x="372" y="624"/>
                </a:cxn>
                <a:cxn ang="0">
                  <a:pos x="302" y="666"/>
                </a:cxn>
                <a:cxn ang="0">
                  <a:pos x="210" y="686"/>
                </a:cxn>
                <a:cxn ang="0">
                  <a:pos x="178" y="686"/>
                </a:cxn>
                <a:cxn ang="0">
                  <a:pos x="90" y="656"/>
                </a:cxn>
                <a:cxn ang="0">
                  <a:pos x="18" y="590"/>
                </a:cxn>
                <a:cxn ang="0">
                  <a:pos x="20" y="550"/>
                </a:cxn>
                <a:cxn ang="0">
                  <a:pos x="72" y="602"/>
                </a:cxn>
                <a:cxn ang="0">
                  <a:pos x="144" y="632"/>
                </a:cxn>
                <a:cxn ang="0">
                  <a:pos x="184" y="632"/>
                </a:cxn>
                <a:cxn ang="0">
                  <a:pos x="214" y="624"/>
                </a:cxn>
                <a:cxn ang="0">
                  <a:pos x="250" y="598"/>
                </a:cxn>
                <a:cxn ang="0">
                  <a:pos x="274" y="558"/>
                </a:cxn>
                <a:cxn ang="0">
                  <a:pos x="280" y="510"/>
                </a:cxn>
                <a:cxn ang="0">
                  <a:pos x="268" y="462"/>
                </a:cxn>
                <a:cxn ang="0">
                  <a:pos x="232" y="418"/>
                </a:cxn>
                <a:cxn ang="0">
                  <a:pos x="64" y="278"/>
                </a:cxn>
                <a:cxn ang="0">
                  <a:pos x="28" y="224"/>
                </a:cxn>
                <a:cxn ang="0">
                  <a:pos x="20" y="166"/>
                </a:cxn>
                <a:cxn ang="0">
                  <a:pos x="34" y="108"/>
                </a:cxn>
                <a:cxn ang="0">
                  <a:pos x="68" y="60"/>
                </a:cxn>
                <a:cxn ang="0">
                  <a:pos x="122" y="24"/>
                </a:cxn>
                <a:cxn ang="0">
                  <a:pos x="170" y="8"/>
                </a:cxn>
                <a:cxn ang="0">
                  <a:pos x="278" y="0"/>
                </a:cxn>
                <a:cxn ang="0">
                  <a:pos x="364" y="14"/>
                </a:cxn>
                <a:cxn ang="0">
                  <a:pos x="408" y="28"/>
                </a:cxn>
              </a:cxnLst>
              <a:rect l="0" t="0" r="r" b="b"/>
              <a:pathLst>
                <a:path w="668" h="686">
                  <a:moveTo>
                    <a:pt x="408" y="28"/>
                  </a:moveTo>
                  <a:lnTo>
                    <a:pt x="408" y="196"/>
                  </a:lnTo>
                  <a:lnTo>
                    <a:pt x="408" y="196"/>
                  </a:lnTo>
                  <a:lnTo>
                    <a:pt x="436" y="184"/>
                  </a:lnTo>
                  <a:lnTo>
                    <a:pt x="460" y="168"/>
                  </a:lnTo>
                  <a:lnTo>
                    <a:pt x="482" y="152"/>
                  </a:lnTo>
                  <a:lnTo>
                    <a:pt x="498" y="134"/>
                  </a:lnTo>
                  <a:lnTo>
                    <a:pt x="512" y="112"/>
                  </a:lnTo>
                  <a:lnTo>
                    <a:pt x="524" y="84"/>
                  </a:lnTo>
                  <a:lnTo>
                    <a:pt x="532" y="54"/>
                  </a:lnTo>
                  <a:lnTo>
                    <a:pt x="540" y="16"/>
                  </a:lnTo>
                  <a:lnTo>
                    <a:pt x="552" y="20"/>
                  </a:lnTo>
                  <a:lnTo>
                    <a:pt x="554" y="200"/>
                  </a:lnTo>
                  <a:lnTo>
                    <a:pt x="668" y="200"/>
                  </a:lnTo>
                  <a:lnTo>
                    <a:pt x="668" y="238"/>
                  </a:lnTo>
                  <a:lnTo>
                    <a:pt x="554" y="238"/>
                  </a:lnTo>
                  <a:lnTo>
                    <a:pt x="552" y="440"/>
                  </a:lnTo>
                  <a:lnTo>
                    <a:pt x="552" y="440"/>
                  </a:lnTo>
                  <a:lnTo>
                    <a:pt x="554" y="462"/>
                  </a:lnTo>
                  <a:lnTo>
                    <a:pt x="558" y="482"/>
                  </a:lnTo>
                  <a:lnTo>
                    <a:pt x="566" y="496"/>
                  </a:lnTo>
                  <a:lnTo>
                    <a:pt x="572" y="504"/>
                  </a:lnTo>
                  <a:lnTo>
                    <a:pt x="578" y="508"/>
                  </a:lnTo>
                  <a:lnTo>
                    <a:pt x="584" y="512"/>
                  </a:lnTo>
                  <a:lnTo>
                    <a:pt x="592" y="516"/>
                  </a:lnTo>
                  <a:lnTo>
                    <a:pt x="600" y="516"/>
                  </a:lnTo>
                  <a:lnTo>
                    <a:pt x="610" y="516"/>
                  </a:lnTo>
                  <a:lnTo>
                    <a:pt x="620" y="516"/>
                  </a:lnTo>
                  <a:lnTo>
                    <a:pt x="630" y="512"/>
                  </a:lnTo>
                  <a:lnTo>
                    <a:pt x="656" y="502"/>
                  </a:lnTo>
                  <a:lnTo>
                    <a:pt x="666" y="526"/>
                  </a:lnTo>
                  <a:lnTo>
                    <a:pt x="666" y="526"/>
                  </a:lnTo>
                  <a:lnTo>
                    <a:pt x="654" y="542"/>
                  </a:lnTo>
                  <a:lnTo>
                    <a:pt x="640" y="556"/>
                  </a:lnTo>
                  <a:lnTo>
                    <a:pt x="624" y="566"/>
                  </a:lnTo>
                  <a:lnTo>
                    <a:pt x="606" y="576"/>
                  </a:lnTo>
                  <a:lnTo>
                    <a:pt x="586" y="580"/>
                  </a:lnTo>
                  <a:lnTo>
                    <a:pt x="568" y="584"/>
                  </a:lnTo>
                  <a:lnTo>
                    <a:pt x="550" y="586"/>
                  </a:lnTo>
                  <a:lnTo>
                    <a:pt x="534" y="586"/>
                  </a:lnTo>
                  <a:lnTo>
                    <a:pt x="534" y="586"/>
                  </a:lnTo>
                  <a:lnTo>
                    <a:pt x="522" y="584"/>
                  </a:lnTo>
                  <a:lnTo>
                    <a:pt x="510" y="582"/>
                  </a:lnTo>
                  <a:lnTo>
                    <a:pt x="500" y="578"/>
                  </a:lnTo>
                  <a:lnTo>
                    <a:pt x="490" y="574"/>
                  </a:lnTo>
                  <a:lnTo>
                    <a:pt x="480" y="568"/>
                  </a:lnTo>
                  <a:lnTo>
                    <a:pt x="472" y="562"/>
                  </a:lnTo>
                  <a:lnTo>
                    <a:pt x="458" y="546"/>
                  </a:lnTo>
                  <a:lnTo>
                    <a:pt x="448" y="526"/>
                  </a:lnTo>
                  <a:lnTo>
                    <a:pt x="440" y="504"/>
                  </a:lnTo>
                  <a:lnTo>
                    <a:pt x="436" y="480"/>
                  </a:lnTo>
                  <a:lnTo>
                    <a:pt x="434" y="452"/>
                  </a:lnTo>
                  <a:lnTo>
                    <a:pt x="434" y="236"/>
                  </a:lnTo>
                  <a:lnTo>
                    <a:pt x="390" y="238"/>
                  </a:lnTo>
                  <a:lnTo>
                    <a:pt x="390" y="238"/>
                  </a:lnTo>
                  <a:lnTo>
                    <a:pt x="390" y="216"/>
                  </a:lnTo>
                  <a:lnTo>
                    <a:pt x="388" y="196"/>
                  </a:lnTo>
                  <a:lnTo>
                    <a:pt x="384" y="176"/>
                  </a:lnTo>
                  <a:lnTo>
                    <a:pt x="380" y="158"/>
                  </a:lnTo>
                  <a:lnTo>
                    <a:pt x="374" y="140"/>
                  </a:lnTo>
                  <a:lnTo>
                    <a:pt x="368" y="124"/>
                  </a:lnTo>
                  <a:lnTo>
                    <a:pt x="360" y="108"/>
                  </a:lnTo>
                  <a:lnTo>
                    <a:pt x="352" y="92"/>
                  </a:lnTo>
                  <a:lnTo>
                    <a:pt x="342" y="78"/>
                  </a:lnTo>
                  <a:lnTo>
                    <a:pt x="332" y="66"/>
                  </a:lnTo>
                  <a:lnTo>
                    <a:pt x="320" y="56"/>
                  </a:lnTo>
                  <a:lnTo>
                    <a:pt x="308" y="48"/>
                  </a:lnTo>
                  <a:lnTo>
                    <a:pt x="294" y="40"/>
                  </a:lnTo>
                  <a:lnTo>
                    <a:pt x="280" y="36"/>
                  </a:lnTo>
                  <a:lnTo>
                    <a:pt x="266" y="32"/>
                  </a:lnTo>
                  <a:lnTo>
                    <a:pt x="250" y="32"/>
                  </a:lnTo>
                  <a:lnTo>
                    <a:pt x="250" y="32"/>
                  </a:lnTo>
                  <a:lnTo>
                    <a:pt x="234" y="34"/>
                  </a:lnTo>
                  <a:lnTo>
                    <a:pt x="216" y="38"/>
                  </a:lnTo>
                  <a:lnTo>
                    <a:pt x="198" y="46"/>
                  </a:lnTo>
                  <a:lnTo>
                    <a:pt x="182" y="56"/>
                  </a:lnTo>
                  <a:lnTo>
                    <a:pt x="166" y="70"/>
                  </a:lnTo>
                  <a:lnTo>
                    <a:pt x="154" y="86"/>
                  </a:lnTo>
                  <a:lnTo>
                    <a:pt x="148" y="96"/>
                  </a:lnTo>
                  <a:lnTo>
                    <a:pt x="144" y="106"/>
                  </a:lnTo>
                  <a:lnTo>
                    <a:pt x="142" y="118"/>
                  </a:lnTo>
                  <a:lnTo>
                    <a:pt x="140" y="128"/>
                  </a:lnTo>
                  <a:lnTo>
                    <a:pt x="140" y="128"/>
                  </a:lnTo>
                  <a:lnTo>
                    <a:pt x="142" y="150"/>
                  </a:lnTo>
                  <a:lnTo>
                    <a:pt x="144" y="158"/>
                  </a:lnTo>
                  <a:lnTo>
                    <a:pt x="148" y="168"/>
                  </a:lnTo>
                  <a:lnTo>
                    <a:pt x="152" y="176"/>
                  </a:lnTo>
                  <a:lnTo>
                    <a:pt x="158" y="184"/>
                  </a:lnTo>
                  <a:lnTo>
                    <a:pt x="176" y="20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68" y="352"/>
                  </a:lnTo>
                  <a:lnTo>
                    <a:pt x="384" y="372"/>
                  </a:lnTo>
                  <a:lnTo>
                    <a:pt x="398" y="396"/>
                  </a:lnTo>
                  <a:lnTo>
                    <a:pt x="410" y="424"/>
                  </a:lnTo>
                  <a:lnTo>
                    <a:pt x="418" y="456"/>
                  </a:lnTo>
                  <a:lnTo>
                    <a:pt x="422" y="472"/>
                  </a:lnTo>
                  <a:lnTo>
                    <a:pt x="422" y="488"/>
                  </a:lnTo>
                  <a:lnTo>
                    <a:pt x="422" y="506"/>
                  </a:lnTo>
                  <a:lnTo>
                    <a:pt x="422" y="524"/>
                  </a:lnTo>
                  <a:lnTo>
                    <a:pt x="418" y="542"/>
                  </a:lnTo>
                  <a:lnTo>
                    <a:pt x="414" y="560"/>
                  </a:lnTo>
                  <a:lnTo>
                    <a:pt x="414" y="560"/>
                  </a:lnTo>
                  <a:lnTo>
                    <a:pt x="408" y="574"/>
                  </a:lnTo>
                  <a:lnTo>
                    <a:pt x="402" y="588"/>
                  </a:lnTo>
                  <a:lnTo>
                    <a:pt x="392" y="600"/>
                  </a:lnTo>
                  <a:lnTo>
                    <a:pt x="382" y="612"/>
                  </a:lnTo>
                  <a:lnTo>
                    <a:pt x="372" y="624"/>
                  </a:lnTo>
                  <a:lnTo>
                    <a:pt x="360" y="634"/>
                  </a:lnTo>
                  <a:lnTo>
                    <a:pt x="332" y="652"/>
                  </a:lnTo>
                  <a:lnTo>
                    <a:pt x="302" y="666"/>
                  </a:lnTo>
                  <a:lnTo>
                    <a:pt x="272" y="676"/>
                  </a:lnTo>
                  <a:lnTo>
                    <a:pt x="240" y="684"/>
                  </a:lnTo>
                  <a:lnTo>
                    <a:pt x="210" y="686"/>
                  </a:lnTo>
                  <a:lnTo>
                    <a:pt x="210" y="686"/>
                  </a:lnTo>
                  <a:lnTo>
                    <a:pt x="194" y="686"/>
                  </a:lnTo>
                  <a:lnTo>
                    <a:pt x="178" y="686"/>
                  </a:lnTo>
                  <a:lnTo>
                    <a:pt x="148" y="680"/>
                  </a:lnTo>
                  <a:lnTo>
                    <a:pt x="118" y="670"/>
                  </a:lnTo>
                  <a:lnTo>
                    <a:pt x="90" y="656"/>
                  </a:lnTo>
                  <a:lnTo>
                    <a:pt x="64" y="638"/>
                  </a:lnTo>
                  <a:lnTo>
                    <a:pt x="40" y="616"/>
                  </a:lnTo>
                  <a:lnTo>
                    <a:pt x="18" y="590"/>
                  </a:lnTo>
                  <a:lnTo>
                    <a:pt x="0" y="560"/>
                  </a:lnTo>
                  <a:lnTo>
                    <a:pt x="20" y="550"/>
                  </a:lnTo>
                  <a:lnTo>
                    <a:pt x="20" y="550"/>
                  </a:lnTo>
                  <a:lnTo>
                    <a:pt x="34" y="568"/>
                  </a:lnTo>
                  <a:lnTo>
                    <a:pt x="52" y="586"/>
                  </a:lnTo>
                  <a:lnTo>
                    <a:pt x="72" y="602"/>
                  </a:lnTo>
                  <a:lnTo>
                    <a:pt x="94" y="616"/>
                  </a:lnTo>
                  <a:lnTo>
                    <a:pt x="118" y="626"/>
                  </a:lnTo>
                  <a:lnTo>
                    <a:pt x="144" y="632"/>
                  </a:lnTo>
                  <a:lnTo>
                    <a:pt x="158" y="634"/>
                  </a:lnTo>
                  <a:lnTo>
                    <a:pt x="172" y="634"/>
                  </a:lnTo>
                  <a:lnTo>
                    <a:pt x="184" y="632"/>
                  </a:lnTo>
                  <a:lnTo>
                    <a:pt x="198" y="630"/>
                  </a:lnTo>
                  <a:lnTo>
                    <a:pt x="198" y="630"/>
                  </a:lnTo>
                  <a:lnTo>
                    <a:pt x="214" y="624"/>
                  </a:lnTo>
                  <a:lnTo>
                    <a:pt x="226" y="618"/>
                  </a:lnTo>
                  <a:lnTo>
                    <a:pt x="238" y="610"/>
                  </a:lnTo>
                  <a:lnTo>
                    <a:pt x="250" y="598"/>
                  </a:lnTo>
                  <a:lnTo>
                    <a:pt x="260" y="586"/>
                  </a:lnTo>
                  <a:lnTo>
                    <a:pt x="268" y="572"/>
                  </a:lnTo>
                  <a:lnTo>
                    <a:pt x="274" y="558"/>
                  </a:lnTo>
                  <a:lnTo>
                    <a:pt x="278" y="542"/>
                  </a:lnTo>
                  <a:lnTo>
                    <a:pt x="280" y="526"/>
                  </a:lnTo>
                  <a:lnTo>
                    <a:pt x="280" y="510"/>
                  </a:lnTo>
                  <a:lnTo>
                    <a:pt x="278" y="494"/>
                  </a:lnTo>
                  <a:lnTo>
                    <a:pt x="274" y="478"/>
                  </a:lnTo>
                  <a:lnTo>
                    <a:pt x="268" y="462"/>
                  </a:lnTo>
                  <a:lnTo>
                    <a:pt x="258" y="446"/>
                  </a:lnTo>
                  <a:lnTo>
                    <a:pt x="246" y="432"/>
                  </a:lnTo>
                  <a:lnTo>
                    <a:pt x="232" y="418"/>
                  </a:lnTo>
                  <a:lnTo>
                    <a:pt x="82" y="294"/>
                  </a:lnTo>
                  <a:lnTo>
                    <a:pt x="82" y="294"/>
                  </a:lnTo>
                  <a:lnTo>
                    <a:pt x="64" y="278"/>
                  </a:lnTo>
                  <a:lnTo>
                    <a:pt x="48" y="262"/>
                  </a:lnTo>
                  <a:lnTo>
                    <a:pt x="38" y="242"/>
                  </a:lnTo>
                  <a:lnTo>
                    <a:pt x="28" y="224"/>
                  </a:lnTo>
                  <a:lnTo>
                    <a:pt x="22" y="204"/>
                  </a:lnTo>
                  <a:lnTo>
                    <a:pt x="20" y="184"/>
                  </a:lnTo>
                  <a:lnTo>
                    <a:pt x="20" y="166"/>
                  </a:lnTo>
                  <a:lnTo>
                    <a:pt x="22" y="146"/>
                  </a:lnTo>
                  <a:lnTo>
                    <a:pt x="26" y="126"/>
                  </a:lnTo>
                  <a:lnTo>
                    <a:pt x="34" y="108"/>
                  </a:lnTo>
                  <a:lnTo>
                    <a:pt x="42" y="90"/>
                  </a:lnTo>
                  <a:lnTo>
                    <a:pt x="54" y="74"/>
                  </a:lnTo>
                  <a:lnTo>
                    <a:pt x="68" y="60"/>
                  </a:lnTo>
                  <a:lnTo>
                    <a:pt x="84" y="46"/>
                  </a:lnTo>
                  <a:lnTo>
                    <a:pt x="102" y="3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44" y="16"/>
                  </a:lnTo>
                  <a:lnTo>
                    <a:pt x="170" y="8"/>
                  </a:lnTo>
                  <a:lnTo>
                    <a:pt x="202" y="4"/>
                  </a:lnTo>
                  <a:lnTo>
                    <a:pt x="240" y="0"/>
                  </a:lnTo>
                  <a:lnTo>
                    <a:pt x="278" y="0"/>
                  </a:lnTo>
                  <a:lnTo>
                    <a:pt x="320" y="4"/>
                  </a:lnTo>
                  <a:lnTo>
                    <a:pt x="342" y="8"/>
                  </a:lnTo>
                  <a:lnTo>
                    <a:pt x="364" y="14"/>
                  </a:lnTo>
                  <a:lnTo>
                    <a:pt x="386" y="20"/>
                  </a:lnTo>
                  <a:lnTo>
                    <a:pt x="406" y="28"/>
                  </a:lnTo>
                  <a:lnTo>
                    <a:pt x="408" y="2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3327" y="2139"/>
              <a:ext cx="402" cy="416"/>
            </a:xfrm>
            <a:custGeom>
              <a:avLst/>
              <a:gdLst/>
              <a:ahLst/>
              <a:cxnLst>
                <a:cxn ang="0">
                  <a:pos x="234" y="292"/>
                </a:cxn>
                <a:cxn ang="0">
                  <a:pos x="226" y="332"/>
                </a:cxn>
                <a:cxn ang="0">
                  <a:pos x="202" y="354"/>
                </a:cxn>
                <a:cxn ang="0">
                  <a:pos x="176" y="358"/>
                </a:cxn>
                <a:cxn ang="0">
                  <a:pos x="136" y="346"/>
                </a:cxn>
                <a:cxn ang="0">
                  <a:pos x="116" y="314"/>
                </a:cxn>
                <a:cxn ang="0">
                  <a:pos x="114" y="290"/>
                </a:cxn>
                <a:cxn ang="0">
                  <a:pos x="132" y="246"/>
                </a:cxn>
                <a:cxn ang="0">
                  <a:pos x="234" y="196"/>
                </a:cxn>
                <a:cxn ang="0">
                  <a:pos x="24" y="150"/>
                </a:cxn>
                <a:cxn ang="0">
                  <a:pos x="36" y="96"/>
                </a:cxn>
                <a:cxn ang="0">
                  <a:pos x="62" y="56"/>
                </a:cxn>
                <a:cxn ang="0">
                  <a:pos x="98" y="26"/>
                </a:cxn>
                <a:cxn ang="0">
                  <a:pos x="140" y="8"/>
                </a:cxn>
                <a:cxn ang="0">
                  <a:pos x="200" y="0"/>
                </a:cxn>
                <a:cxn ang="0">
                  <a:pos x="280" y="18"/>
                </a:cxn>
                <a:cxn ang="0">
                  <a:pos x="332" y="58"/>
                </a:cxn>
                <a:cxn ang="0">
                  <a:pos x="350" y="90"/>
                </a:cxn>
                <a:cxn ang="0">
                  <a:pos x="354" y="316"/>
                </a:cxn>
                <a:cxn ang="0">
                  <a:pos x="356" y="338"/>
                </a:cxn>
                <a:cxn ang="0">
                  <a:pos x="372" y="356"/>
                </a:cxn>
                <a:cxn ang="0">
                  <a:pos x="402" y="350"/>
                </a:cxn>
                <a:cxn ang="0">
                  <a:pos x="388" y="376"/>
                </a:cxn>
                <a:cxn ang="0">
                  <a:pos x="356" y="406"/>
                </a:cxn>
                <a:cxn ang="0">
                  <a:pos x="320" y="416"/>
                </a:cxn>
                <a:cxn ang="0">
                  <a:pos x="296" y="414"/>
                </a:cxn>
                <a:cxn ang="0">
                  <a:pos x="262" y="394"/>
                </a:cxn>
                <a:cxn ang="0">
                  <a:pos x="238" y="354"/>
                </a:cxn>
                <a:cxn ang="0">
                  <a:pos x="208" y="380"/>
                </a:cxn>
                <a:cxn ang="0">
                  <a:pos x="160" y="406"/>
                </a:cxn>
                <a:cxn ang="0">
                  <a:pos x="108" y="416"/>
                </a:cxn>
                <a:cxn ang="0">
                  <a:pos x="82" y="414"/>
                </a:cxn>
                <a:cxn ang="0">
                  <a:pos x="50" y="402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0" y="238"/>
                </a:cxn>
                <a:cxn ang="0">
                  <a:pos x="80" y="212"/>
                </a:cxn>
                <a:cxn ang="0">
                  <a:pos x="220" y="168"/>
                </a:cxn>
                <a:cxn ang="0">
                  <a:pos x="230" y="156"/>
                </a:cxn>
                <a:cxn ang="0">
                  <a:pos x="228" y="120"/>
                </a:cxn>
                <a:cxn ang="0">
                  <a:pos x="194" y="88"/>
                </a:cxn>
                <a:cxn ang="0">
                  <a:pos x="170" y="80"/>
                </a:cxn>
                <a:cxn ang="0">
                  <a:pos x="122" y="80"/>
                </a:cxn>
                <a:cxn ang="0">
                  <a:pos x="58" y="110"/>
                </a:cxn>
                <a:cxn ang="0">
                  <a:pos x="24" y="150"/>
                </a:cxn>
              </a:cxnLst>
              <a:rect l="0" t="0" r="r" b="b"/>
              <a:pathLst>
                <a:path w="402" h="416">
                  <a:moveTo>
                    <a:pt x="234" y="196"/>
                  </a:moveTo>
                  <a:lnTo>
                    <a:pt x="234" y="292"/>
                  </a:lnTo>
                  <a:lnTo>
                    <a:pt x="234" y="292"/>
                  </a:lnTo>
                  <a:lnTo>
                    <a:pt x="234" y="308"/>
                  </a:lnTo>
                  <a:lnTo>
                    <a:pt x="230" y="320"/>
                  </a:lnTo>
                  <a:lnTo>
                    <a:pt x="226" y="332"/>
                  </a:lnTo>
                  <a:lnTo>
                    <a:pt x="220" y="342"/>
                  </a:lnTo>
                  <a:lnTo>
                    <a:pt x="212" y="348"/>
                  </a:lnTo>
                  <a:lnTo>
                    <a:pt x="202" y="354"/>
                  </a:lnTo>
                  <a:lnTo>
                    <a:pt x="190" y="358"/>
                  </a:lnTo>
                  <a:lnTo>
                    <a:pt x="176" y="358"/>
                  </a:lnTo>
                  <a:lnTo>
                    <a:pt x="176" y="358"/>
                  </a:lnTo>
                  <a:lnTo>
                    <a:pt x="160" y="358"/>
                  </a:lnTo>
                  <a:lnTo>
                    <a:pt x="146" y="352"/>
                  </a:lnTo>
                  <a:lnTo>
                    <a:pt x="136" y="346"/>
                  </a:lnTo>
                  <a:lnTo>
                    <a:pt x="128" y="336"/>
                  </a:lnTo>
                  <a:lnTo>
                    <a:pt x="120" y="326"/>
                  </a:lnTo>
                  <a:lnTo>
                    <a:pt x="116" y="314"/>
                  </a:lnTo>
                  <a:lnTo>
                    <a:pt x="114" y="302"/>
                  </a:lnTo>
                  <a:lnTo>
                    <a:pt x="114" y="290"/>
                  </a:lnTo>
                  <a:lnTo>
                    <a:pt x="114" y="290"/>
                  </a:lnTo>
                  <a:lnTo>
                    <a:pt x="116" y="272"/>
                  </a:lnTo>
                  <a:lnTo>
                    <a:pt x="122" y="258"/>
                  </a:lnTo>
                  <a:lnTo>
                    <a:pt x="132" y="246"/>
                  </a:lnTo>
                  <a:lnTo>
                    <a:pt x="138" y="242"/>
                  </a:lnTo>
                  <a:lnTo>
                    <a:pt x="144" y="238"/>
                  </a:lnTo>
                  <a:lnTo>
                    <a:pt x="234" y="196"/>
                  </a:lnTo>
                  <a:lnTo>
                    <a:pt x="234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2"/>
                  </a:lnTo>
                  <a:lnTo>
                    <a:pt x="36" y="96"/>
                  </a:lnTo>
                  <a:lnTo>
                    <a:pt x="42" y="82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2" y="44"/>
                  </a:lnTo>
                  <a:lnTo>
                    <a:pt x="86" y="34"/>
                  </a:lnTo>
                  <a:lnTo>
                    <a:pt x="98" y="26"/>
                  </a:lnTo>
                  <a:lnTo>
                    <a:pt x="112" y="18"/>
                  </a:lnTo>
                  <a:lnTo>
                    <a:pt x="126" y="12"/>
                  </a:lnTo>
                  <a:lnTo>
                    <a:pt x="140" y="8"/>
                  </a:lnTo>
                  <a:lnTo>
                    <a:pt x="170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8" y="2"/>
                  </a:lnTo>
                  <a:lnTo>
                    <a:pt x="254" y="8"/>
                  </a:lnTo>
                  <a:lnTo>
                    <a:pt x="280" y="18"/>
                  </a:lnTo>
                  <a:lnTo>
                    <a:pt x="304" y="32"/>
                  </a:lnTo>
                  <a:lnTo>
                    <a:pt x="324" y="48"/>
                  </a:lnTo>
                  <a:lnTo>
                    <a:pt x="332" y="58"/>
                  </a:lnTo>
                  <a:lnTo>
                    <a:pt x="340" y="68"/>
                  </a:lnTo>
                  <a:lnTo>
                    <a:pt x="346" y="78"/>
                  </a:lnTo>
                  <a:lnTo>
                    <a:pt x="350" y="90"/>
                  </a:lnTo>
                  <a:lnTo>
                    <a:pt x="352" y="102"/>
                  </a:lnTo>
                  <a:lnTo>
                    <a:pt x="354" y="114"/>
                  </a:lnTo>
                  <a:lnTo>
                    <a:pt x="354" y="316"/>
                  </a:lnTo>
                  <a:lnTo>
                    <a:pt x="354" y="316"/>
                  </a:lnTo>
                  <a:lnTo>
                    <a:pt x="354" y="328"/>
                  </a:lnTo>
                  <a:lnTo>
                    <a:pt x="356" y="338"/>
                  </a:lnTo>
                  <a:lnTo>
                    <a:pt x="360" y="346"/>
                  </a:lnTo>
                  <a:lnTo>
                    <a:pt x="366" y="352"/>
                  </a:lnTo>
                  <a:lnTo>
                    <a:pt x="372" y="356"/>
                  </a:lnTo>
                  <a:lnTo>
                    <a:pt x="380" y="356"/>
                  </a:lnTo>
                  <a:lnTo>
                    <a:pt x="390" y="356"/>
                  </a:lnTo>
                  <a:lnTo>
                    <a:pt x="402" y="350"/>
                  </a:lnTo>
                  <a:lnTo>
                    <a:pt x="402" y="350"/>
                  </a:lnTo>
                  <a:lnTo>
                    <a:pt x="396" y="364"/>
                  </a:lnTo>
                  <a:lnTo>
                    <a:pt x="388" y="376"/>
                  </a:lnTo>
                  <a:lnTo>
                    <a:pt x="378" y="388"/>
                  </a:lnTo>
                  <a:lnTo>
                    <a:pt x="368" y="398"/>
                  </a:lnTo>
                  <a:lnTo>
                    <a:pt x="356" y="406"/>
                  </a:lnTo>
                  <a:lnTo>
                    <a:pt x="344" y="412"/>
                  </a:lnTo>
                  <a:lnTo>
                    <a:pt x="332" y="416"/>
                  </a:lnTo>
                  <a:lnTo>
                    <a:pt x="320" y="416"/>
                  </a:lnTo>
                  <a:lnTo>
                    <a:pt x="320" y="416"/>
                  </a:lnTo>
                  <a:lnTo>
                    <a:pt x="308" y="416"/>
                  </a:lnTo>
                  <a:lnTo>
                    <a:pt x="296" y="414"/>
                  </a:lnTo>
                  <a:lnTo>
                    <a:pt x="284" y="408"/>
                  </a:lnTo>
                  <a:lnTo>
                    <a:pt x="272" y="402"/>
                  </a:lnTo>
                  <a:lnTo>
                    <a:pt x="262" y="394"/>
                  </a:lnTo>
                  <a:lnTo>
                    <a:pt x="254" y="382"/>
                  </a:lnTo>
                  <a:lnTo>
                    <a:pt x="244" y="370"/>
                  </a:lnTo>
                  <a:lnTo>
                    <a:pt x="238" y="354"/>
                  </a:lnTo>
                  <a:lnTo>
                    <a:pt x="238" y="354"/>
                  </a:lnTo>
                  <a:lnTo>
                    <a:pt x="222" y="368"/>
                  </a:lnTo>
                  <a:lnTo>
                    <a:pt x="208" y="380"/>
                  </a:lnTo>
                  <a:lnTo>
                    <a:pt x="192" y="390"/>
                  </a:lnTo>
                  <a:lnTo>
                    <a:pt x="176" y="400"/>
                  </a:lnTo>
                  <a:lnTo>
                    <a:pt x="160" y="406"/>
                  </a:lnTo>
                  <a:lnTo>
                    <a:pt x="142" y="410"/>
                  </a:lnTo>
                  <a:lnTo>
                    <a:pt x="126" y="414"/>
                  </a:lnTo>
                  <a:lnTo>
                    <a:pt x="108" y="416"/>
                  </a:lnTo>
                  <a:lnTo>
                    <a:pt x="108" y="416"/>
                  </a:lnTo>
                  <a:lnTo>
                    <a:pt x="96" y="416"/>
                  </a:lnTo>
                  <a:lnTo>
                    <a:pt x="82" y="414"/>
                  </a:lnTo>
                  <a:lnTo>
                    <a:pt x="72" y="412"/>
                  </a:lnTo>
                  <a:lnTo>
                    <a:pt x="60" y="408"/>
                  </a:lnTo>
                  <a:lnTo>
                    <a:pt x="50" y="402"/>
                  </a:lnTo>
                  <a:lnTo>
                    <a:pt x="42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18" y="252"/>
                  </a:lnTo>
                  <a:lnTo>
                    <a:pt x="30" y="238"/>
                  </a:lnTo>
                  <a:lnTo>
                    <a:pt x="44" y="228"/>
                  </a:lnTo>
                  <a:lnTo>
                    <a:pt x="62" y="218"/>
                  </a:lnTo>
                  <a:lnTo>
                    <a:pt x="80" y="212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20" y="168"/>
                  </a:lnTo>
                  <a:lnTo>
                    <a:pt x="224" y="166"/>
                  </a:lnTo>
                  <a:lnTo>
                    <a:pt x="228" y="160"/>
                  </a:lnTo>
                  <a:lnTo>
                    <a:pt x="230" y="156"/>
                  </a:lnTo>
                  <a:lnTo>
                    <a:pt x="234" y="144"/>
                  </a:lnTo>
                  <a:lnTo>
                    <a:pt x="232" y="132"/>
                  </a:lnTo>
                  <a:lnTo>
                    <a:pt x="228" y="120"/>
                  </a:lnTo>
                  <a:lnTo>
                    <a:pt x="220" y="108"/>
                  </a:lnTo>
                  <a:lnTo>
                    <a:pt x="210" y="96"/>
                  </a:lnTo>
                  <a:lnTo>
                    <a:pt x="194" y="88"/>
                  </a:lnTo>
                  <a:lnTo>
                    <a:pt x="194" y="88"/>
                  </a:lnTo>
                  <a:lnTo>
                    <a:pt x="182" y="84"/>
                  </a:lnTo>
                  <a:lnTo>
                    <a:pt x="170" y="80"/>
                  </a:lnTo>
                  <a:lnTo>
                    <a:pt x="158" y="78"/>
                  </a:lnTo>
                  <a:lnTo>
                    <a:pt x="146" y="78"/>
                  </a:lnTo>
                  <a:lnTo>
                    <a:pt x="122" y="80"/>
                  </a:lnTo>
                  <a:lnTo>
                    <a:pt x="100" y="86"/>
                  </a:lnTo>
                  <a:lnTo>
                    <a:pt x="78" y="96"/>
                  </a:lnTo>
                  <a:lnTo>
                    <a:pt x="58" y="110"/>
                  </a:lnTo>
                  <a:lnTo>
                    <a:pt x="40" y="128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1277" y="1469"/>
              <a:ext cx="514" cy="544"/>
            </a:xfrm>
            <a:custGeom>
              <a:avLst/>
              <a:gdLst/>
              <a:ahLst/>
              <a:cxnLst>
                <a:cxn ang="0">
                  <a:pos x="514" y="418"/>
                </a:cxn>
                <a:cxn ang="0">
                  <a:pos x="474" y="460"/>
                </a:cxn>
                <a:cxn ang="0">
                  <a:pos x="422" y="500"/>
                </a:cxn>
                <a:cxn ang="0">
                  <a:pos x="376" y="524"/>
                </a:cxn>
                <a:cxn ang="0">
                  <a:pos x="342" y="536"/>
                </a:cxn>
                <a:cxn ang="0">
                  <a:pos x="304" y="542"/>
                </a:cxn>
                <a:cxn ang="0">
                  <a:pos x="284" y="544"/>
                </a:cxn>
                <a:cxn ang="0">
                  <a:pos x="240" y="542"/>
                </a:cxn>
                <a:cxn ang="0">
                  <a:pos x="194" y="532"/>
                </a:cxn>
                <a:cxn ang="0">
                  <a:pos x="146" y="514"/>
                </a:cxn>
                <a:cxn ang="0">
                  <a:pos x="100" y="488"/>
                </a:cxn>
                <a:cxn ang="0">
                  <a:pos x="60" y="450"/>
                </a:cxn>
                <a:cxn ang="0">
                  <a:pos x="28" y="404"/>
                </a:cxn>
                <a:cxn ang="0">
                  <a:pos x="6" y="344"/>
                </a:cxn>
                <a:cxn ang="0">
                  <a:pos x="0" y="272"/>
                </a:cxn>
                <a:cxn ang="0">
                  <a:pos x="2" y="234"/>
                </a:cxn>
                <a:cxn ang="0">
                  <a:pos x="20" y="168"/>
                </a:cxn>
                <a:cxn ang="0">
                  <a:pos x="52" y="114"/>
                </a:cxn>
                <a:cxn ang="0">
                  <a:pos x="92" y="74"/>
                </a:cxn>
                <a:cxn ang="0">
                  <a:pos x="136" y="42"/>
                </a:cxn>
                <a:cxn ang="0">
                  <a:pos x="184" y="22"/>
                </a:cxn>
                <a:cxn ang="0">
                  <a:pos x="230" y="8"/>
                </a:cxn>
                <a:cxn ang="0">
                  <a:pos x="272" y="2"/>
                </a:cxn>
                <a:cxn ang="0">
                  <a:pos x="288" y="0"/>
                </a:cxn>
                <a:cxn ang="0">
                  <a:pos x="342" y="4"/>
                </a:cxn>
                <a:cxn ang="0">
                  <a:pos x="394" y="14"/>
                </a:cxn>
                <a:cxn ang="0">
                  <a:pos x="456" y="32"/>
                </a:cxn>
                <a:cxn ang="0">
                  <a:pos x="466" y="30"/>
                </a:cxn>
                <a:cxn ang="0">
                  <a:pos x="480" y="16"/>
                </a:cxn>
                <a:cxn ang="0">
                  <a:pos x="502" y="8"/>
                </a:cxn>
                <a:cxn ang="0">
                  <a:pos x="482" y="202"/>
                </a:cxn>
                <a:cxn ang="0">
                  <a:pos x="478" y="180"/>
                </a:cxn>
                <a:cxn ang="0">
                  <a:pos x="464" y="128"/>
                </a:cxn>
                <a:cxn ang="0">
                  <a:pos x="450" y="102"/>
                </a:cxn>
                <a:cxn ang="0">
                  <a:pos x="430" y="78"/>
                </a:cxn>
                <a:cxn ang="0">
                  <a:pos x="402" y="58"/>
                </a:cxn>
                <a:cxn ang="0">
                  <a:pos x="368" y="44"/>
                </a:cxn>
                <a:cxn ang="0">
                  <a:pos x="322" y="40"/>
                </a:cxn>
                <a:cxn ang="0">
                  <a:pos x="300" y="40"/>
                </a:cxn>
                <a:cxn ang="0">
                  <a:pos x="262" y="48"/>
                </a:cxn>
                <a:cxn ang="0">
                  <a:pos x="230" y="66"/>
                </a:cxn>
                <a:cxn ang="0">
                  <a:pos x="202" y="90"/>
                </a:cxn>
                <a:cxn ang="0">
                  <a:pos x="180" y="120"/>
                </a:cxn>
                <a:cxn ang="0">
                  <a:pos x="164" y="156"/>
                </a:cxn>
                <a:cxn ang="0">
                  <a:pos x="152" y="194"/>
                </a:cxn>
                <a:cxn ang="0">
                  <a:pos x="146" y="234"/>
                </a:cxn>
                <a:cxn ang="0">
                  <a:pos x="146" y="274"/>
                </a:cxn>
                <a:cxn ang="0">
                  <a:pos x="152" y="316"/>
                </a:cxn>
                <a:cxn ang="0">
                  <a:pos x="162" y="354"/>
                </a:cxn>
                <a:cxn ang="0">
                  <a:pos x="178" y="390"/>
                </a:cxn>
                <a:cxn ang="0">
                  <a:pos x="200" y="422"/>
                </a:cxn>
                <a:cxn ang="0">
                  <a:pos x="226" y="448"/>
                </a:cxn>
                <a:cxn ang="0">
                  <a:pos x="258" y="468"/>
                </a:cxn>
                <a:cxn ang="0">
                  <a:pos x="296" y="480"/>
                </a:cxn>
                <a:cxn ang="0">
                  <a:pos x="316" y="482"/>
                </a:cxn>
                <a:cxn ang="0">
                  <a:pos x="356" y="478"/>
                </a:cxn>
                <a:cxn ang="0">
                  <a:pos x="404" y="464"/>
                </a:cxn>
                <a:cxn ang="0">
                  <a:pos x="454" y="434"/>
                </a:cxn>
                <a:cxn ang="0">
                  <a:pos x="500" y="388"/>
                </a:cxn>
                <a:cxn ang="0">
                  <a:pos x="514" y="418"/>
                </a:cxn>
              </a:cxnLst>
              <a:rect l="0" t="0" r="r" b="b"/>
              <a:pathLst>
                <a:path w="514" h="544">
                  <a:moveTo>
                    <a:pt x="514" y="418"/>
                  </a:moveTo>
                  <a:lnTo>
                    <a:pt x="514" y="418"/>
                  </a:lnTo>
                  <a:lnTo>
                    <a:pt x="496" y="438"/>
                  </a:lnTo>
                  <a:lnTo>
                    <a:pt x="474" y="460"/>
                  </a:lnTo>
                  <a:lnTo>
                    <a:pt x="450" y="480"/>
                  </a:lnTo>
                  <a:lnTo>
                    <a:pt x="422" y="500"/>
                  </a:lnTo>
                  <a:lnTo>
                    <a:pt x="392" y="518"/>
                  </a:lnTo>
                  <a:lnTo>
                    <a:pt x="376" y="524"/>
                  </a:lnTo>
                  <a:lnTo>
                    <a:pt x="360" y="530"/>
                  </a:lnTo>
                  <a:lnTo>
                    <a:pt x="342" y="536"/>
                  </a:lnTo>
                  <a:lnTo>
                    <a:pt x="324" y="540"/>
                  </a:lnTo>
                  <a:lnTo>
                    <a:pt x="304" y="542"/>
                  </a:lnTo>
                  <a:lnTo>
                    <a:pt x="284" y="544"/>
                  </a:lnTo>
                  <a:lnTo>
                    <a:pt x="284" y="544"/>
                  </a:lnTo>
                  <a:lnTo>
                    <a:pt x="264" y="544"/>
                  </a:lnTo>
                  <a:lnTo>
                    <a:pt x="240" y="542"/>
                  </a:lnTo>
                  <a:lnTo>
                    <a:pt x="218" y="538"/>
                  </a:lnTo>
                  <a:lnTo>
                    <a:pt x="194" y="532"/>
                  </a:lnTo>
                  <a:lnTo>
                    <a:pt x="170" y="524"/>
                  </a:lnTo>
                  <a:lnTo>
                    <a:pt x="146" y="514"/>
                  </a:lnTo>
                  <a:lnTo>
                    <a:pt x="122" y="502"/>
                  </a:lnTo>
                  <a:lnTo>
                    <a:pt x="100" y="488"/>
                  </a:lnTo>
                  <a:lnTo>
                    <a:pt x="78" y="470"/>
                  </a:lnTo>
                  <a:lnTo>
                    <a:pt x="60" y="450"/>
                  </a:lnTo>
                  <a:lnTo>
                    <a:pt x="42" y="428"/>
                  </a:lnTo>
                  <a:lnTo>
                    <a:pt x="28" y="404"/>
                  </a:lnTo>
                  <a:lnTo>
                    <a:pt x="16" y="376"/>
                  </a:lnTo>
                  <a:lnTo>
                    <a:pt x="6" y="344"/>
                  </a:lnTo>
                  <a:lnTo>
                    <a:pt x="2" y="310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2" y="234"/>
                  </a:lnTo>
                  <a:lnTo>
                    <a:pt x="10" y="198"/>
                  </a:lnTo>
                  <a:lnTo>
                    <a:pt x="20" y="168"/>
                  </a:lnTo>
                  <a:lnTo>
                    <a:pt x="34" y="140"/>
                  </a:lnTo>
                  <a:lnTo>
                    <a:pt x="52" y="114"/>
                  </a:lnTo>
                  <a:lnTo>
                    <a:pt x="70" y="92"/>
                  </a:lnTo>
                  <a:lnTo>
                    <a:pt x="92" y="74"/>
                  </a:lnTo>
                  <a:lnTo>
                    <a:pt x="114" y="56"/>
                  </a:lnTo>
                  <a:lnTo>
                    <a:pt x="136" y="42"/>
                  </a:lnTo>
                  <a:lnTo>
                    <a:pt x="160" y="30"/>
                  </a:lnTo>
                  <a:lnTo>
                    <a:pt x="184" y="22"/>
                  </a:lnTo>
                  <a:lnTo>
                    <a:pt x="208" y="14"/>
                  </a:lnTo>
                  <a:lnTo>
                    <a:pt x="230" y="8"/>
                  </a:lnTo>
                  <a:lnTo>
                    <a:pt x="252" y="4"/>
                  </a:lnTo>
                  <a:lnTo>
                    <a:pt x="272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14" y="2"/>
                  </a:lnTo>
                  <a:lnTo>
                    <a:pt x="342" y="4"/>
                  </a:lnTo>
                  <a:lnTo>
                    <a:pt x="368" y="8"/>
                  </a:lnTo>
                  <a:lnTo>
                    <a:pt x="394" y="14"/>
                  </a:lnTo>
                  <a:lnTo>
                    <a:pt x="434" y="26"/>
                  </a:lnTo>
                  <a:lnTo>
                    <a:pt x="456" y="32"/>
                  </a:lnTo>
                  <a:lnTo>
                    <a:pt x="456" y="32"/>
                  </a:lnTo>
                  <a:lnTo>
                    <a:pt x="466" y="30"/>
                  </a:lnTo>
                  <a:lnTo>
                    <a:pt x="474" y="24"/>
                  </a:lnTo>
                  <a:lnTo>
                    <a:pt x="480" y="16"/>
                  </a:lnTo>
                  <a:lnTo>
                    <a:pt x="484" y="8"/>
                  </a:lnTo>
                  <a:lnTo>
                    <a:pt x="502" y="8"/>
                  </a:lnTo>
                  <a:lnTo>
                    <a:pt x="502" y="196"/>
                  </a:lnTo>
                  <a:lnTo>
                    <a:pt x="482" y="202"/>
                  </a:lnTo>
                  <a:lnTo>
                    <a:pt x="482" y="202"/>
                  </a:lnTo>
                  <a:lnTo>
                    <a:pt x="478" y="180"/>
                  </a:lnTo>
                  <a:lnTo>
                    <a:pt x="472" y="156"/>
                  </a:lnTo>
                  <a:lnTo>
                    <a:pt x="464" y="128"/>
                  </a:lnTo>
                  <a:lnTo>
                    <a:pt x="458" y="116"/>
                  </a:lnTo>
                  <a:lnTo>
                    <a:pt x="450" y="102"/>
                  </a:lnTo>
                  <a:lnTo>
                    <a:pt x="440" y="90"/>
                  </a:lnTo>
                  <a:lnTo>
                    <a:pt x="430" y="78"/>
                  </a:lnTo>
                  <a:lnTo>
                    <a:pt x="418" y="68"/>
                  </a:lnTo>
                  <a:lnTo>
                    <a:pt x="402" y="58"/>
                  </a:lnTo>
                  <a:lnTo>
                    <a:pt x="386" y="50"/>
                  </a:lnTo>
                  <a:lnTo>
                    <a:pt x="368" y="44"/>
                  </a:lnTo>
                  <a:lnTo>
                    <a:pt x="346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00" y="40"/>
                  </a:lnTo>
                  <a:lnTo>
                    <a:pt x="280" y="44"/>
                  </a:lnTo>
                  <a:lnTo>
                    <a:pt x="262" y="48"/>
                  </a:lnTo>
                  <a:lnTo>
                    <a:pt x="246" y="56"/>
                  </a:lnTo>
                  <a:lnTo>
                    <a:pt x="230" y="66"/>
                  </a:lnTo>
                  <a:lnTo>
                    <a:pt x="214" y="78"/>
                  </a:lnTo>
                  <a:lnTo>
                    <a:pt x="202" y="90"/>
                  </a:lnTo>
                  <a:lnTo>
                    <a:pt x="190" y="104"/>
                  </a:lnTo>
                  <a:lnTo>
                    <a:pt x="180" y="120"/>
                  </a:lnTo>
                  <a:lnTo>
                    <a:pt x="170" y="138"/>
                  </a:lnTo>
                  <a:lnTo>
                    <a:pt x="164" y="156"/>
                  </a:lnTo>
                  <a:lnTo>
                    <a:pt x="158" y="174"/>
                  </a:lnTo>
                  <a:lnTo>
                    <a:pt x="152" y="194"/>
                  </a:lnTo>
                  <a:lnTo>
                    <a:pt x="148" y="214"/>
                  </a:lnTo>
                  <a:lnTo>
                    <a:pt x="146" y="234"/>
                  </a:lnTo>
                  <a:lnTo>
                    <a:pt x="146" y="254"/>
                  </a:lnTo>
                  <a:lnTo>
                    <a:pt x="146" y="274"/>
                  </a:lnTo>
                  <a:lnTo>
                    <a:pt x="148" y="296"/>
                  </a:lnTo>
                  <a:lnTo>
                    <a:pt x="152" y="316"/>
                  </a:lnTo>
                  <a:lnTo>
                    <a:pt x="156" y="334"/>
                  </a:lnTo>
                  <a:lnTo>
                    <a:pt x="162" y="354"/>
                  </a:lnTo>
                  <a:lnTo>
                    <a:pt x="170" y="372"/>
                  </a:lnTo>
                  <a:lnTo>
                    <a:pt x="178" y="390"/>
                  </a:lnTo>
                  <a:lnTo>
                    <a:pt x="188" y="406"/>
                  </a:lnTo>
                  <a:lnTo>
                    <a:pt x="200" y="422"/>
                  </a:lnTo>
                  <a:lnTo>
                    <a:pt x="212" y="436"/>
                  </a:lnTo>
                  <a:lnTo>
                    <a:pt x="226" y="448"/>
                  </a:lnTo>
                  <a:lnTo>
                    <a:pt x="242" y="460"/>
                  </a:lnTo>
                  <a:lnTo>
                    <a:pt x="258" y="468"/>
                  </a:lnTo>
                  <a:lnTo>
                    <a:pt x="276" y="474"/>
                  </a:lnTo>
                  <a:lnTo>
                    <a:pt x="296" y="480"/>
                  </a:lnTo>
                  <a:lnTo>
                    <a:pt x="316" y="482"/>
                  </a:lnTo>
                  <a:lnTo>
                    <a:pt x="316" y="482"/>
                  </a:lnTo>
                  <a:lnTo>
                    <a:pt x="334" y="482"/>
                  </a:lnTo>
                  <a:lnTo>
                    <a:pt x="356" y="478"/>
                  </a:lnTo>
                  <a:lnTo>
                    <a:pt x="380" y="472"/>
                  </a:lnTo>
                  <a:lnTo>
                    <a:pt x="404" y="464"/>
                  </a:lnTo>
                  <a:lnTo>
                    <a:pt x="428" y="450"/>
                  </a:lnTo>
                  <a:lnTo>
                    <a:pt x="454" y="434"/>
                  </a:lnTo>
                  <a:lnTo>
                    <a:pt x="478" y="414"/>
                  </a:lnTo>
                  <a:lnTo>
                    <a:pt x="500" y="388"/>
                  </a:lnTo>
                  <a:lnTo>
                    <a:pt x="514" y="418"/>
                  </a:lnTo>
                  <a:lnTo>
                    <a:pt x="514" y="41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1751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6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6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6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6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2395" y="1577"/>
              <a:ext cx="488" cy="430"/>
            </a:xfrm>
            <a:custGeom>
              <a:avLst/>
              <a:gdLst/>
              <a:ahLst/>
              <a:cxnLst>
                <a:cxn ang="0">
                  <a:pos x="270" y="2"/>
                </a:cxn>
                <a:cxn ang="0">
                  <a:pos x="338" y="18"/>
                </a:cxn>
                <a:cxn ang="0">
                  <a:pos x="400" y="50"/>
                </a:cxn>
                <a:cxn ang="0">
                  <a:pos x="446" y="96"/>
                </a:cxn>
                <a:cxn ang="0">
                  <a:pos x="478" y="152"/>
                </a:cxn>
                <a:cxn ang="0">
                  <a:pos x="488" y="216"/>
                </a:cxn>
                <a:cxn ang="0">
                  <a:pos x="484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4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4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4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70" y="2"/>
                  </a:lnTo>
                  <a:lnTo>
                    <a:pt x="294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400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8" y="152"/>
                  </a:lnTo>
                  <a:lnTo>
                    <a:pt x="484" y="172"/>
                  </a:lnTo>
                  <a:lnTo>
                    <a:pt x="488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8" y="238"/>
                  </a:lnTo>
                  <a:lnTo>
                    <a:pt x="484" y="258"/>
                  </a:lnTo>
                  <a:lnTo>
                    <a:pt x="478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400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4" y="426"/>
                  </a:lnTo>
                  <a:lnTo>
                    <a:pt x="270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6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6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90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4" y="144"/>
                  </a:lnTo>
                  <a:lnTo>
                    <a:pt x="358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8" y="266"/>
                  </a:lnTo>
                  <a:lnTo>
                    <a:pt x="354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90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4"/>
            <p:cNvSpPr>
              <a:spLocks noEditPoints="1"/>
            </p:cNvSpPr>
            <p:nvPr/>
          </p:nvSpPr>
          <p:spPr bwMode="auto">
            <a:xfrm>
              <a:off x="3995" y="1577"/>
              <a:ext cx="488" cy="430"/>
            </a:xfrm>
            <a:custGeom>
              <a:avLst/>
              <a:gdLst/>
              <a:ahLst/>
              <a:cxnLst>
                <a:cxn ang="0">
                  <a:pos x="268" y="2"/>
                </a:cxn>
                <a:cxn ang="0">
                  <a:pos x="338" y="18"/>
                </a:cxn>
                <a:cxn ang="0">
                  <a:pos x="398" y="50"/>
                </a:cxn>
                <a:cxn ang="0">
                  <a:pos x="446" y="96"/>
                </a:cxn>
                <a:cxn ang="0">
                  <a:pos x="476" y="152"/>
                </a:cxn>
                <a:cxn ang="0">
                  <a:pos x="488" y="216"/>
                </a:cxn>
                <a:cxn ang="0">
                  <a:pos x="482" y="258"/>
                </a:cxn>
                <a:cxn ang="0">
                  <a:pos x="458" y="318"/>
                </a:cxn>
                <a:cxn ang="0">
                  <a:pos x="416" y="368"/>
                </a:cxn>
                <a:cxn ang="0">
                  <a:pos x="360" y="406"/>
                </a:cxn>
                <a:cxn ang="0">
                  <a:pos x="292" y="426"/>
                </a:cxn>
                <a:cxn ang="0">
                  <a:pos x="244" y="430"/>
                </a:cxn>
                <a:cxn ang="0">
                  <a:pos x="172" y="422"/>
                </a:cxn>
                <a:cxn ang="0">
                  <a:pos x="108" y="394"/>
                </a:cxn>
                <a:cxn ang="0">
                  <a:pos x="56" y="352"/>
                </a:cxn>
                <a:cxn ang="0">
                  <a:pos x="20" y="300"/>
                </a:cxn>
                <a:cxn ang="0">
                  <a:pos x="2" y="238"/>
                </a:cxn>
                <a:cxn ang="0">
                  <a:pos x="2" y="194"/>
                </a:cxn>
                <a:cxn ang="0">
                  <a:pos x="20" y="132"/>
                </a:cxn>
                <a:cxn ang="0">
                  <a:pos x="56" y="78"/>
                </a:cxn>
                <a:cxn ang="0">
                  <a:pos x="108" y="38"/>
                </a:cxn>
                <a:cxn ang="0">
                  <a:pos x="172" y="10"/>
                </a:cxn>
                <a:cxn ang="0">
                  <a:pos x="244" y="0"/>
                </a:cxn>
                <a:cxn ang="0">
                  <a:pos x="242" y="34"/>
                </a:cxn>
                <a:cxn ang="0">
                  <a:pos x="278" y="42"/>
                </a:cxn>
                <a:cxn ang="0">
                  <a:pos x="310" y="66"/>
                </a:cxn>
                <a:cxn ang="0">
                  <a:pos x="334" y="100"/>
                </a:cxn>
                <a:cxn ang="0">
                  <a:pos x="352" y="144"/>
                </a:cxn>
                <a:cxn ang="0">
                  <a:pos x="362" y="196"/>
                </a:cxn>
                <a:cxn ang="0">
                  <a:pos x="362" y="232"/>
                </a:cxn>
                <a:cxn ang="0">
                  <a:pos x="352" y="284"/>
                </a:cxn>
                <a:cxn ang="0">
                  <a:pos x="334" y="328"/>
                </a:cxn>
                <a:cxn ang="0">
                  <a:pos x="310" y="362"/>
                </a:cxn>
                <a:cxn ang="0">
                  <a:pos x="278" y="384"/>
                </a:cxn>
                <a:cxn ang="0">
                  <a:pos x="242" y="392"/>
                </a:cxn>
                <a:cxn ang="0">
                  <a:pos x="218" y="388"/>
                </a:cxn>
                <a:cxn ang="0">
                  <a:pos x="186" y="370"/>
                </a:cxn>
                <a:cxn ang="0">
                  <a:pos x="158" y="340"/>
                </a:cxn>
                <a:cxn ang="0">
                  <a:pos x="136" y="298"/>
                </a:cxn>
                <a:cxn ang="0">
                  <a:pos x="124" y="250"/>
                </a:cxn>
                <a:cxn ang="0">
                  <a:pos x="122" y="214"/>
                </a:cxn>
                <a:cxn ang="0">
                  <a:pos x="128" y="160"/>
                </a:cxn>
                <a:cxn ang="0">
                  <a:pos x="142" y="114"/>
                </a:cxn>
                <a:cxn ang="0">
                  <a:pos x="166" y="76"/>
                </a:cxn>
                <a:cxn ang="0">
                  <a:pos x="196" y="48"/>
                </a:cxn>
                <a:cxn ang="0">
                  <a:pos x="230" y="36"/>
                </a:cxn>
              </a:cxnLst>
              <a:rect l="0" t="0" r="r" b="b"/>
              <a:pathLst>
                <a:path w="488" h="430">
                  <a:moveTo>
                    <a:pt x="244" y="0"/>
                  </a:moveTo>
                  <a:lnTo>
                    <a:pt x="244" y="0"/>
                  </a:lnTo>
                  <a:lnTo>
                    <a:pt x="268" y="2"/>
                  </a:lnTo>
                  <a:lnTo>
                    <a:pt x="292" y="6"/>
                  </a:lnTo>
                  <a:lnTo>
                    <a:pt x="316" y="10"/>
                  </a:lnTo>
                  <a:lnTo>
                    <a:pt x="338" y="18"/>
                  </a:lnTo>
                  <a:lnTo>
                    <a:pt x="360" y="26"/>
                  </a:lnTo>
                  <a:lnTo>
                    <a:pt x="380" y="38"/>
                  </a:lnTo>
                  <a:lnTo>
                    <a:pt x="398" y="50"/>
                  </a:lnTo>
                  <a:lnTo>
                    <a:pt x="416" y="64"/>
                  </a:lnTo>
                  <a:lnTo>
                    <a:pt x="432" y="78"/>
                  </a:lnTo>
                  <a:lnTo>
                    <a:pt x="446" y="96"/>
                  </a:lnTo>
                  <a:lnTo>
                    <a:pt x="458" y="114"/>
                  </a:lnTo>
                  <a:lnTo>
                    <a:pt x="468" y="132"/>
                  </a:lnTo>
                  <a:lnTo>
                    <a:pt x="476" y="152"/>
                  </a:lnTo>
                  <a:lnTo>
                    <a:pt x="482" y="172"/>
                  </a:lnTo>
                  <a:lnTo>
                    <a:pt x="486" y="194"/>
                  </a:lnTo>
                  <a:lnTo>
                    <a:pt x="488" y="216"/>
                  </a:lnTo>
                  <a:lnTo>
                    <a:pt x="488" y="216"/>
                  </a:lnTo>
                  <a:lnTo>
                    <a:pt x="486" y="238"/>
                  </a:lnTo>
                  <a:lnTo>
                    <a:pt x="482" y="258"/>
                  </a:lnTo>
                  <a:lnTo>
                    <a:pt x="476" y="280"/>
                  </a:lnTo>
                  <a:lnTo>
                    <a:pt x="468" y="300"/>
                  </a:lnTo>
                  <a:lnTo>
                    <a:pt x="458" y="318"/>
                  </a:lnTo>
                  <a:lnTo>
                    <a:pt x="446" y="336"/>
                  </a:lnTo>
                  <a:lnTo>
                    <a:pt x="432" y="352"/>
                  </a:lnTo>
                  <a:lnTo>
                    <a:pt x="416" y="368"/>
                  </a:lnTo>
                  <a:lnTo>
                    <a:pt x="398" y="382"/>
                  </a:lnTo>
                  <a:lnTo>
                    <a:pt x="380" y="394"/>
                  </a:lnTo>
                  <a:lnTo>
                    <a:pt x="360" y="406"/>
                  </a:lnTo>
                  <a:lnTo>
                    <a:pt x="338" y="414"/>
                  </a:lnTo>
                  <a:lnTo>
                    <a:pt x="316" y="422"/>
                  </a:lnTo>
                  <a:lnTo>
                    <a:pt x="292" y="426"/>
                  </a:lnTo>
                  <a:lnTo>
                    <a:pt x="268" y="430"/>
                  </a:lnTo>
                  <a:lnTo>
                    <a:pt x="244" y="430"/>
                  </a:lnTo>
                  <a:lnTo>
                    <a:pt x="244" y="430"/>
                  </a:lnTo>
                  <a:lnTo>
                    <a:pt x="220" y="430"/>
                  </a:lnTo>
                  <a:lnTo>
                    <a:pt x="196" y="426"/>
                  </a:lnTo>
                  <a:lnTo>
                    <a:pt x="172" y="422"/>
                  </a:lnTo>
                  <a:lnTo>
                    <a:pt x="150" y="414"/>
                  </a:lnTo>
                  <a:lnTo>
                    <a:pt x="128" y="406"/>
                  </a:lnTo>
                  <a:lnTo>
                    <a:pt x="108" y="394"/>
                  </a:lnTo>
                  <a:lnTo>
                    <a:pt x="90" y="382"/>
                  </a:lnTo>
                  <a:lnTo>
                    <a:pt x="72" y="368"/>
                  </a:lnTo>
                  <a:lnTo>
                    <a:pt x="56" y="352"/>
                  </a:lnTo>
                  <a:lnTo>
                    <a:pt x="42" y="336"/>
                  </a:lnTo>
                  <a:lnTo>
                    <a:pt x="30" y="318"/>
                  </a:lnTo>
                  <a:lnTo>
                    <a:pt x="20" y="300"/>
                  </a:lnTo>
                  <a:lnTo>
                    <a:pt x="12" y="280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6"/>
                  </a:lnTo>
                  <a:lnTo>
                    <a:pt x="0" y="216"/>
                  </a:lnTo>
                  <a:lnTo>
                    <a:pt x="2" y="194"/>
                  </a:lnTo>
                  <a:lnTo>
                    <a:pt x="4" y="172"/>
                  </a:lnTo>
                  <a:lnTo>
                    <a:pt x="12" y="152"/>
                  </a:lnTo>
                  <a:lnTo>
                    <a:pt x="20" y="132"/>
                  </a:lnTo>
                  <a:lnTo>
                    <a:pt x="30" y="114"/>
                  </a:lnTo>
                  <a:lnTo>
                    <a:pt x="42" y="96"/>
                  </a:lnTo>
                  <a:lnTo>
                    <a:pt x="56" y="78"/>
                  </a:lnTo>
                  <a:lnTo>
                    <a:pt x="72" y="64"/>
                  </a:lnTo>
                  <a:lnTo>
                    <a:pt x="90" y="50"/>
                  </a:lnTo>
                  <a:lnTo>
                    <a:pt x="108" y="38"/>
                  </a:lnTo>
                  <a:lnTo>
                    <a:pt x="128" y="26"/>
                  </a:lnTo>
                  <a:lnTo>
                    <a:pt x="150" y="18"/>
                  </a:lnTo>
                  <a:lnTo>
                    <a:pt x="172" y="10"/>
                  </a:lnTo>
                  <a:lnTo>
                    <a:pt x="196" y="6"/>
                  </a:lnTo>
                  <a:lnTo>
                    <a:pt x="220" y="2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2" y="34"/>
                  </a:moveTo>
                  <a:lnTo>
                    <a:pt x="242" y="34"/>
                  </a:lnTo>
                  <a:lnTo>
                    <a:pt x="254" y="36"/>
                  </a:lnTo>
                  <a:lnTo>
                    <a:pt x="266" y="38"/>
                  </a:lnTo>
                  <a:lnTo>
                    <a:pt x="278" y="42"/>
                  </a:lnTo>
                  <a:lnTo>
                    <a:pt x="288" y="48"/>
                  </a:lnTo>
                  <a:lnTo>
                    <a:pt x="300" y="56"/>
                  </a:lnTo>
                  <a:lnTo>
                    <a:pt x="310" y="66"/>
                  </a:lnTo>
                  <a:lnTo>
                    <a:pt x="318" y="76"/>
                  </a:lnTo>
                  <a:lnTo>
                    <a:pt x="328" y="88"/>
                  </a:lnTo>
                  <a:lnTo>
                    <a:pt x="334" y="100"/>
                  </a:lnTo>
                  <a:lnTo>
                    <a:pt x="342" y="114"/>
                  </a:lnTo>
                  <a:lnTo>
                    <a:pt x="348" y="128"/>
                  </a:lnTo>
                  <a:lnTo>
                    <a:pt x="352" y="144"/>
                  </a:lnTo>
                  <a:lnTo>
                    <a:pt x="356" y="160"/>
                  </a:lnTo>
                  <a:lnTo>
                    <a:pt x="360" y="178"/>
                  </a:lnTo>
                  <a:lnTo>
                    <a:pt x="362" y="196"/>
                  </a:lnTo>
                  <a:lnTo>
                    <a:pt x="362" y="214"/>
                  </a:lnTo>
                  <a:lnTo>
                    <a:pt x="362" y="214"/>
                  </a:lnTo>
                  <a:lnTo>
                    <a:pt x="362" y="232"/>
                  </a:lnTo>
                  <a:lnTo>
                    <a:pt x="360" y="250"/>
                  </a:lnTo>
                  <a:lnTo>
                    <a:pt x="356" y="266"/>
                  </a:lnTo>
                  <a:lnTo>
                    <a:pt x="352" y="284"/>
                  </a:lnTo>
                  <a:lnTo>
                    <a:pt x="348" y="298"/>
                  </a:lnTo>
                  <a:lnTo>
                    <a:pt x="342" y="314"/>
                  </a:lnTo>
                  <a:lnTo>
                    <a:pt x="334" y="328"/>
                  </a:lnTo>
                  <a:lnTo>
                    <a:pt x="328" y="340"/>
                  </a:lnTo>
                  <a:lnTo>
                    <a:pt x="318" y="352"/>
                  </a:lnTo>
                  <a:lnTo>
                    <a:pt x="310" y="362"/>
                  </a:lnTo>
                  <a:lnTo>
                    <a:pt x="300" y="370"/>
                  </a:lnTo>
                  <a:lnTo>
                    <a:pt x="288" y="378"/>
                  </a:lnTo>
                  <a:lnTo>
                    <a:pt x="278" y="384"/>
                  </a:lnTo>
                  <a:lnTo>
                    <a:pt x="266" y="388"/>
                  </a:lnTo>
                  <a:lnTo>
                    <a:pt x="254" y="392"/>
                  </a:lnTo>
                  <a:lnTo>
                    <a:pt x="242" y="392"/>
                  </a:lnTo>
                  <a:lnTo>
                    <a:pt x="242" y="392"/>
                  </a:lnTo>
                  <a:lnTo>
                    <a:pt x="230" y="392"/>
                  </a:lnTo>
                  <a:lnTo>
                    <a:pt x="218" y="388"/>
                  </a:lnTo>
                  <a:lnTo>
                    <a:pt x="206" y="384"/>
                  </a:lnTo>
                  <a:lnTo>
                    <a:pt x="196" y="378"/>
                  </a:lnTo>
                  <a:lnTo>
                    <a:pt x="186" y="370"/>
                  </a:lnTo>
                  <a:lnTo>
                    <a:pt x="176" y="362"/>
                  </a:lnTo>
                  <a:lnTo>
                    <a:pt x="166" y="352"/>
                  </a:lnTo>
                  <a:lnTo>
                    <a:pt x="158" y="340"/>
                  </a:lnTo>
                  <a:lnTo>
                    <a:pt x="150" y="328"/>
                  </a:lnTo>
                  <a:lnTo>
                    <a:pt x="142" y="314"/>
                  </a:lnTo>
                  <a:lnTo>
                    <a:pt x="136" y="298"/>
                  </a:lnTo>
                  <a:lnTo>
                    <a:pt x="132" y="284"/>
                  </a:lnTo>
                  <a:lnTo>
                    <a:pt x="128" y="266"/>
                  </a:lnTo>
                  <a:lnTo>
                    <a:pt x="124" y="250"/>
                  </a:lnTo>
                  <a:lnTo>
                    <a:pt x="122" y="232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196"/>
                  </a:lnTo>
                  <a:lnTo>
                    <a:pt x="124" y="178"/>
                  </a:lnTo>
                  <a:lnTo>
                    <a:pt x="128" y="160"/>
                  </a:lnTo>
                  <a:lnTo>
                    <a:pt x="132" y="144"/>
                  </a:lnTo>
                  <a:lnTo>
                    <a:pt x="136" y="128"/>
                  </a:lnTo>
                  <a:lnTo>
                    <a:pt x="142" y="114"/>
                  </a:lnTo>
                  <a:lnTo>
                    <a:pt x="150" y="100"/>
                  </a:lnTo>
                  <a:lnTo>
                    <a:pt x="158" y="88"/>
                  </a:lnTo>
                  <a:lnTo>
                    <a:pt x="166" y="76"/>
                  </a:lnTo>
                  <a:lnTo>
                    <a:pt x="176" y="66"/>
                  </a:lnTo>
                  <a:lnTo>
                    <a:pt x="186" y="56"/>
                  </a:lnTo>
                  <a:lnTo>
                    <a:pt x="196" y="48"/>
                  </a:lnTo>
                  <a:lnTo>
                    <a:pt x="206" y="42"/>
                  </a:lnTo>
                  <a:lnTo>
                    <a:pt x="218" y="38"/>
                  </a:lnTo>
                  <a:lnTo>
                    <a:pt x="230" y="36"/>
                  </a:lnTo>
                  <a:lnTo>
                    <a:pt x="242" y="34"/>
                  </a:lnTo>
                  <a:lnTo>
                    <a:pt x="242" y="3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2185" y="1465"/>
              <a:ext cx="260" cy="538"/>
            </a:xfrm>
            <a:custGeom>
              <a:avLst/>
              <a:gdLst/>
              <a:ahLst/>
              <a:cxnLst>
                <a:cxn ang="0">
                  <a:pos x="198" y="454"/>
                </a:cxn>
                <a:cxn ang="0">
                  <a:pos x="198" y="454"/>
                </a:cxn>
                <a:cxn ang="0">
                  <a:pos x="198" y="472"/>
                </a:cxn>
                <a:cxn ang="0">
                  <a:pos x="200" y="486"/>
                </a:cxn>
                <a:cxn ang="0">
                  <a:pos x="204" y="496"/>
                </a:cxn>
                <a:cxn ang="0">
                  <a:pos x="210" y="504"/>
                </a:cxn>
                <a:cxn ang="0">
                  <a:pos x="220" y="512"/>
                </a:cxn>
                <a:cxn ang="0">
                  <a:pos x="230" y="516"/>
                </a:cxn>
                <a:cxn ang="0">
                  <a:pos x="244" y="520"/>
                </a:cxn>
                <a:cxn ang="0">
                  <a:pos x="260" y="522"/>
                </a:cxn>
                <a:cxn ang="0">
                  <a:pos x="260" y="538"/>
                </a:cxn>
                <a:cxn ang="0">
                  <a:pos x="4" y="538"/>
                </a:cxn>
                <a:cxn ang="0">
                  <a:pos x="4" y="520"/>
                </a:cxn>
                <a:cxn ang="0">
                  <a:pos x="4" y="520"/>
                </a:cxn>
                <a:cxn ang="0">
                  <a:pos x="20" y="520"/>
                </a:cxn>
                <a:cxn ang="0">
                  <a:pos x="34" y="516"/>
                </a:cxn>
                <a:cxn ang="0">
                  <a:pos x="44" y="512"/>
                </a:cxn>
                <a:cxn ang="0">
                  <a:pos x="52" y="506"/>
                </a:cxn>
                <a:cxn ang="0">
                  <a:pos x="58" y="496"/>
                </a:cxn>
                <a:cxn ang="0">
                  <a:pos x="62" y="484"/>
                </a:cxn>
                <a:cxn ang="0">
                  <a:pos x="64" y="468"/>
                </a:cxn>
                <a:cxn ang="0">
                  <a:pos x="66" y="450"/>
                </a:cxn>
                <a:cxn ang="0">
                  <a:pos x="66" y="70"/>
                </a:cxn>
                <a:cxn ang="0">
                  <a:pos x="66" y="70"/>
                </a:cxn>
                <a:cxn ang="0">
                  <a:pos x="64" y="56"/>
                </a:cxn>
                <a:cxn ang="0">
                  <a:pos x="62" y="44"/>
                </a:cxn>
                <a:cxn ang="0">
                  <a:pos x="56" y="36"/>
                </a:cxn>
                <a:cxn ang="0">
                  <a:pos x="50" y="30"/>
                </a:cxn>
                <a:cxn ang="0">
                  <a:pos x="42" y="24"/>
                </a:cxn>
                <a:cxn ang="0">
                  <a:pos x="30" y="20"/>
                </a:cxn>
                <a:cxn ang="0">
                  <a:pos x="18" y="18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198" y="0"/>
                </a:cxn>
                <a:cxn ang="0">
                  <a:pos x="198" y="454"/>
                </a:cxn>
                <a:cxn ang="0">
                  <a:pos x="198" y="454"/>
                </a:cxn>
              </a:cxnLst>
              <a:rect l="0" t="0" r="r" b="b"/>
              <a:pathLst>
                <a:path w="260" h="538">
                  <a:moveTo>
                    <a:pt x="198" y="454"/>
                  </a:moveTo>
                  <a:lnTo>
                    <a:pt x="198" y="454"/>
                  </a:lnTo>
                  <a:lnTo>
                    <a:pt x="198" y="472"/>
                  </a:lnTo>
                  <a:lnTo>
                    <a:pt x="200" y="486"/>
                  </a:lnTo>
                  <a:lnTo>
                    <a:pt x="204" y="496"/>
                  </a:lnTo>
                  <a:lnTo>
                    <a:pt x="210" y="504"/>
                  </a:lnTo>
                  <a:lnTo>
                    <a:pt x="220" y="512"/>
                  </a:lnTo>
                  <a:lnTo>
                    <a:pt x="230" y="516"/>
                  </a:lnTo>
                  <a:lnTo>
                    <a:pt x="244" y="520"/>
                  </a:lnTo>
                  <a:lnTo>
                    <a:pt x="260" y="522"/>
                  </a:lnTo>
                  <a:lnTo>
                    <a:pt x="260" y="538"/>
                  </a:lnTo>
                  <a:lnTo>
                    <a:pt x="4" y="538"/>
                  </a:lnTo>
                  <a:lnTo>
                    <a:pt x="4" y="520"/>
                  </a:lnTo>
                  <a:lnTo>
                    <a:pt x="4" y="520"/>
                  </a:lnTo>
                  <a:lnTo>
                    <a:pt x="20" y="520"/>
                  </a:lnTo>
                  <a:lnTo>
                    <a:pt x="34" y="516"/>
                  </a:lnTo>
                  <a:lnTo>
                    <a:pt x="44" y="512"/>
                  </a:lnTo>
                  <a:lnTo>
                    <a:pt x="52" y="506"/>
                  </a:lnTo>
                  <a:lnTo>
                    <a:pt x="58" y="496"/>
                  </a:lnTo>
                  <a:lnTo>
                    <a:pt x="62" y="484"/>
                  </a:lnTo>
                  <a:lnTo>
                    <a:pt x="64" y="468"/>
                  </a:lnTo>
                  <a:lnTo>
                    <a:pt x="66" y="450"/>
                  </a:lnTo>
                  <a:lnTo>
                    <a:pt x="66" y="70"/>
                  </a:lnTo>
                  <a:lnTo>
                    <a:pt x="66" y="70"/>
                  </a:lnTo>
                  <a:lnTo>
                    <a:pt x="64" y="56"/>
                  </a:lnTo>
                  <a:lnTo>
                    <a:pt x="62" y="44"/>
                  </a:lnTo>
                  <a:lnTo>
                    <a:pt x="56" y="36"/>
                  </a:lnTo>
                  <a:lnTo>
                    <a:pt x="50" y="30"/>
                  </a:lnTo>
                  <a:lnTo>
                    <a:pt x="42" y="24"/>
                  </a:lnTo>
                  <a:lnTo>
                    <a:pt x="30" y="20"/>
                  </a:lnTo>
                  <a:lnTo>
                    <a:pt x="18" y="1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98" y="0"/>
                  </a:lnTo>
                  <a:lnTo>
                    <a:pt x="198" y="454"/>
                  </a:lnTo>
                  <a:lnTo>
                    <a:pt x="198" y="454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3177" y="1591"/>
              <a:ext cx="412" cy="416"/>
            </a:xfrm>
            <a:custGeom>
              <a:avLst/>
              <a:gdLst/>
              <a:ahLst/>
              <a:cxnLst>
                <a:cxn ang="0">
                  <a:pos x="240" y="294"/>
                </a:cxn>
                <a:cxn ang="0">
                  <a:pos x="232" y="332"/>
                </a:cxn>
                <a:cxn ang="0">
                  <a:pos x="206" y="354"/>
                </a:cxn>
                <a:cxn ang="0">
                  <a:pos x="180" y="360"/>
                </a:cxn>
                <a:cxn ang="0">
                  <a:pos x="140" y="346"/>
                </a:cxn>
                <a:cxn ang="0">
                  <a:pos x="120" y="314"/>
                </a:cxn>
                <a:cxn ang="0">
                  <a:pos x="116" y="290"/>
                </a:cxn>
                <a:cxn ang="0">
                  <a:pos x="136" y="246"/>
                </a:cxn>
                <a:cxn ang="0">
                  <a:pos x="240" y="196"/>
                </a:cxn>
                <a:cxn ang="0">
                  <a:pos x="26" y="132"/>
                </a:cxn>
                <a:cxn ang="0">
                  <a:pos x="44" y="82"/>
                </a:cxn>
                <a:cxn ang="0">
                  <a:pos x="74" y="44"/>
                </a:cxn>
                <a:cxn ang="0">
                  <a:pos x="114" y="18"/>
                </a:cxn>
                <a:cxn ang="0">
                  <a:pos x="174" y="2"/>
                </a:cxn>
                <a:cxn ang="0">
                  <a:pos x="232" y="2"/>
                </a:cxn>
                <a:cxn ang="0">
                  <a:pos x="310" y="32"/>
                </a:cxn>
                <a:cxn ang="0">
                  <a:pos x="340" y="58"/>
                </a:cxn>
                <a:cxn ang="0">
                  <a:pos x="358" y="90"/>
                </a:cxn>
                <a:cxn ang="0">
                  <a:pos x="362" y="316"/>
                </a:cxn>
                <a:cxn ang="0">
                  <a:pos x="366" y="340"/>
                </a:cxn>
                <a:cxn ang="0">
                  <a:pos x="382" y="356"/>
                </a:cxn>
                <a:cxn ang="0">
                  <a:pos x="412" y="350"/>
                </a:cxn>
                <a:cxn ang="0">
                  <a:pos x="398" y="378"/>
                </a:cxn>
                <a:cxn ang="0">
                  <a:pos x="366" y="406"/>
                </a:cxn>
                <a:cxn ang="0">
                  <a:pos x="330" y="416"/>
                </a:cxn>
                <a:cxn ang="0">
                  <a:pos x="304" y="414"/>
                </a:cxn>
                <a:cxn ang="0">
                  <a:pos x="270" y="394"/>
                </a:cxn>
                <a:cxn ang="0">
                  <a:pos x="244" y="354"/>
                </a:cxn>
                <a:cxn ang="0">
                  <a:pos x="212" y="380"/>
                </a:cxn>
                <a:cxn ang="0">
                  <a:pos x="164" y="406"/>
                </a:cxn>
                <a:cxn ang="0">
                  <a:pos x="110" y="416"/>
                </a:cxn>
                <a:cxn ang="0">
                  <a:pos x="84" y="414"/>
                </a:cxn>
                <a:cxn ang="0">
                  <a:pos x="52" y="404"/>
                </a:cxn>
                <a:cxn ang="0">
                  <a:pos x="16" y="368"/>
                </a:cxn>
                <a:cxn ang="0">
                  <a:pos x="0" y="316"/>
                </a:cxn>
                <a:cxn ang="0">
                  <a:pos x="4" y="282"/>
                </a:cxn>
                <a:cxn ang="0">
                  <a:pos x="32" y="240"/>
                </a:cxn>
                <a:cxn ang="0">
                  <a:pos x="84" y="212"/>
                </a:cxn>
                <a:cxn ang="0">
                  <a:pos x="224" y="168"/>
                </a:cxn>
                <a:cxn ang="0">
                  <a:pos x="236" y="156"/>
                </a:cxn>
                <a:cxn ang="0">
                  <a:pos x="234" y="120"/>
                </a:cxn>
                <a:cxn ang="0">
                  <a:pos x="200" y="88"/>
                </a:cxn>
                <a:cxn ang="0">
                  <a:pos x="174" y="80"/>
                </a:cxn>
                <a:cxn ang="0">
                  <a:pos x="126" y="80"/>
                </a:cxn>
                <a:cxn ang="0">
                  <a:pos x="60" y="110"/>
                </a:cxn>
                <a:cxn ang="0">
                  <a:pos x="24" y="150"/>
                </a:cxn>
              </a:cxnLst>
              <a:rect l="0" t="0" r="r" b="b"/>
              <a:pathLst>
                <a:path w="412" h="416">
                  <a:moveTo>
                    <a:pt x="240" y="196"/>
                  </a:moveTo>
                  <a:lnTo>
                    <a:pt x="240" y="294"/>
                  </a:lnTo>
                  <a:lnTo>
                    <a:pt x="240" y="294"/>
                  </a:lnTo>
                  <a:lnTo>
                    <a:pt x="240" y="308"/>
                  </a:lnTo>
                  <a:lnTo>
                    <a:pt x="236" y="320"/>
                  </a:lnTo>
                  <a:lnTo>
                    <a:pt x="232" y="332"/>
                  </a:lnTo>
                  <a:lnTo>
                    <a:pt x="226" y="342"/>
                  </a:lnTo>
                  <a:lnTo>
                    <a:pt x="216" y="350"/>
                  </a:lnTo>
                  <a:lnTo>
                    <a:pt x="206" y="354"/>
                  </a:lnTo>
                  <a:lnTo>
                    <a:pt x="194" y="358"/>
                  </a:lnTo>
                  <a:lnTo>
                    <a:pt x="180" y="360"/>
                  </a:lnTo>
                  <a:lnTo>
                    <a:pt x="180" y="360"/>
                  </a:lnTo>
                  <a:lnTo>
                    <a:pt x="164" y="358"/>
                  </a:lnTo>
                  <a:lnTo>
                    <a:pt x="152" y="354"/>
                  </a:lnTo>
                  <a:lnTo>
                    <a:pt x="140" y="346"/>
                  </a:lnTo>
                  <a:lnTo>
                    <a:pt x="132" y="338"/>
                  </a:lnTo>
                  <a:lnTo>
                    <a:pt x="124" y="326"/>
                  </a:lnTo>
                  <a:lnTo>
                    <a:pt x="120" y="314"/>
                  </a:lnTo>
                  <a:lnTo>
                    <a:pt x="116" y="302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20" y="272"/>
                  </a:lnTo>
                  <a:lnTo>
                    <a:pt x="126" y="258"/>
                  </a:lnTo>
                  <a:lnTo>
                    <a:pt x="136" y="246"/>
                  </a:lnTo>
                  <a:lnTo>
                    <a:pt x="148" y="238"/>
                  </a:lnTo>
                  <a:lnTo>
                    <a:pt x="240" y="196"/>
                  </a:lnTo>
                  <a:lnTo>
                    <a:pt x="240" y="196"/>
                  </a:lnTo>
                  <a:close/>
                  <a:moveTo>
                    <a:pt x="24" y="150"/>
                  </a:moveTo>
                  <a:lnTo>
                    <a:pt x="24" y="150"/>
                  </a:lnTo>
                  <a:lnTo>
                    <a:pt x="26" y="132"/>
                  </a:lnTo>
                  <a:lnTo>
                    <a:pt x="30" y="114"/>
                  </a:lnTo>
                  <a:lnTo>
                    <a:pt x="36" y="96"/>
                  </a:lnTo>
                  <a:lnTo>
                    <a:pt x="44" y="82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4" y="44"/>
                  </a:lnTo>
                  <a:lnTo>
                    <a:pt x="88" y="34"/>
                  </a:lnTo>
                  <a:lnTo>
                    <a:pt x="100" y="26"/>
                  </a:lnTo>
                  <a:lnTo>
                    <a:pt x="114" y="18"/>
                  </a:lnTo>
                  <a:lnTo>
                    <a:pt x="130" y="12"/>
                  </a:lnTo>
                  <a:lnTo>
                    <a:pt x="144" y="8"/>
                  </a:lnTo>
                  <a:lnTo>
                    <a:pt x="174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32" y="2"/>
                  </a:lnTo>
                  <a:lnTo>
                    <a:pt x="260" y="8"/>
                  </a:lnTo>
                  <a:lnTo>
                    <a:pt x="286" y="18"/>
                  </a:lnTo>
                  <a:lnTo>
                    <a:pt x="310" y="32"/>
                  </a:lnTo>
                  <a:lnTo>
                    <a:pt x="322" y="40"/>
                  </a:lnTo>
                  <a:lnTo>
                    <a:pt x="332" y="50"/>
                  </a:lnTo>
                  <a:lnTo>
                    <a:pt x="340" y="58"/>
                  </a:lnTo>
                  <a:lnTo>
                    <a:pt x="348" y="68"/>
                  </a:lnTo>
                  <a:lnTo>
                    <a:pt x="354" y="80"/>
                  </a:lnTo>
                  <a:lnTo>
                    <a:pt x="358" y="90"/>
                  </a:lnTo>
                  <a:lnTo>
                    <a:pt x="362" y="102"/>
                  </a:lnTo>
                  <a:lnTo>
                    <a:pt x="362" y="114"/>
                  </a:lnTo>
                  <a:lnTo>
                    <a:pt x="362" y="316"/>
                  </a:lnTo>
                  <a:lnTo>
                    <a:pt x="362" y="316"/>
                  </a:lnTo>
                  <a:lnTo>
                    <a:pt x="362" y="330"/>
                  </a:lnTo>
                  <a:lnTo>
                    <a:pt x="366" y="340"/>
                  </a:lnTo>
                  <a:lnTo>
                    <a:pt x="370" y="348"/>
                  </a:lnTo>
                  <a:lnTo>
                    <a:pt x="374" y="352"/>
                  </a:lnTo>
                  <a:lnTo>
                    <a:pt x="382" y="356"/>
                  </a:lnTo>
                  <a:lnTo>
                    <a:pt x="390" y="358"/>
                  </a:lnTo>
                  <a:lnTo>
                    <a:pt x="400" y="356"/>
                  </a:lnTo>
                  <a:lnTo>
                    <a:pt x="412" y="350"/>
                  </a:lnTo>
                  <a:lnTo>
                    <a:pt x="412" y="350"/>
                  </a:lnTo>
                  <a:lnTo>
                    <a:pt x="406" y="364"/>
                  </a:lnTo>
                  <a:lnTo>
                    <a:pt x="398" y="378"/>
                  </a:lnTo>
                  <a:lnTo>
                    <a:pt x="388" y="388"/>
                  </a:lnTo>
                  <a:lnTo>
                    <a:pt x="378" y="398"/>
                  </a:lnTo>
                  <a:lnTo>
                    <a:pt x="366" y="406"/>
                  </a:lnTo>
                  <a:lnTo>
                    <a:pt x="354" y="412"/>
                  </a:lnTo>
                  <a:lnTo>
                    <a:pt x="342" y="416"/>
                  </a:lnTo>
                  <a:lnTo>
                    <a:pt x="330" y="416"/>
                  </a:lnTo>
                  <a:lnTo>
                    <a:pt x="330" y="416"/>
                  </a:lnTo>
                  <a:lnTo>
                    <a:pt x="316" y="416"/>
                  </a:lnTo>
                  <a:lnTo>
                    <a:pt x="304" y="414"/>
                  </a:lnTo>
                  <a:lnTo>
                    <a:pt x="290" y="410"/>
                  </a:lnTo>
                  <a:lnTo>
                    <a:pt x="280" y="402"/>
                  </a:lnTo>
                  <a:lnTo>
                    <a:pt x="270" y="394"/>
                  </a:lnTo>
                  <a:lnTo>
                    <a:pt x="260" y="384"/>
                  </a:lnTo>
                  <a:lnTo>
                    <a:pt x="250" y="370"/>
                  </a:lnTo>
                  <a:lnTo>
                    <a:pt x="244" y="354"/>
                  </a:lnTo>
                  <a:lnTo>
                    <a:pt x="244" y="354"/>
                  </a:lnTo>
                  <a:lnTo>
                    <a:pt x="228" y="368"/>
                  </a:lnTo>
                  <a:lnTo>
                    <a:pt x="212" y="380"/>
                  </a:lnTo>
                  <a:lnTo>
                    <a:pt x="196" y="390"/>
                  </a:lnTo>
                  <a:lnTo>
                    <a:pt x="180" y="400"/>
                  </a:lnTo>
                  <a:lnTo>
                    <a:pt x="164" y="406"/>
                  </a:lnTo>
                  <a:lnTo>
                    <a:pt x="146" y="412"/>
                  </a:lnTo>
                  <a:lnTo>
                    <a:pt x="128" y="414"/>
                  </a:lnTo>
                  <a:lnTo>
                    <a:pt x="110" y="416"/>
                  </a:lnTo>
                  <a:lnTo>
                    <a:pt x="110" y="416"/>
                  </a:lnTo>
                  <a:lnTo>
                    <a:pt x="98" y="416"/>
                  </a:lnTo>
                  <a:lnTo>
                    <a:pt x="84" y="414"/>
                  </a:lnTo>
                  <a:lnTo>
                    <a:pt x="72" y="412"/>
                  </a:lnTo>
                  <a:lnTo>
                    <a:pt x="62" y="408"/>
                  </a:lnTo>
                  <a:lnTo>
                    <a:pt x="52" y="404"/>
                  </a:lnTo>
                  <a:lnTo>
                    <a:pt x="44" y="398"/>
                  </a:lnTo>
                  <a:lnTo>
                    <a:pt x="28" y="384"/>
                  </a:lnTo>
                  <a:lnTo>
                    <a:pt x="16" y="368"/>
                  </a:lnTo>
                  <a:lnTo>
                    <a:pt x="8" y="352"/>
                  </a:lnTo>
                  <a:lnTo>
                    <a:pt x="2" y="334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98"/>
                  </a:lnTo>
                  <a:lnTo>
                    <a:pt x="4" y="282"/>
                  </a:lnTo>
                  <a:lnTo>
                    <a:pt x="10" y="266"/>
                  </a:lnTo>
                  <a:lnTo>
                    <a:pt x="20" y="252"/>
                  </a:lnTo>
                  <a:lnTo>
                    <a:pt x="32" y="240"/>
                  </a:lnTo>
                  <a:lnTo>
                    <a:pt x="46" y="228"/>
                  </a:lnTo>
                  <a:lnTo>
                    <a:pt x="64" y="218"/>
                  </a:lnTo>
                  <a:lnTo>
                    <a:pt x="84" y="212"/>
                  </a:lnTo>
                  <a:lnTo>
                    <a:pt x="218" y="172"/>
                  </a:lnTo>
                  <a:lnTo>
                    <a:pt x="218" y="172"/>
                  </a:lnTo>
                  <a:lnTo>
                    <a:pt x="224" y="168"/>
                  </a:lnTo>
                  <a:lnTo>
                    <a:pt x="230" y="166"/>
                  </a:lnTo>
                  <a:lnTo>
                    <a:pt x="234" y="162"/>
                  </a:lnTo>
                  <a:lnTo>
                    <a:pt x="236" y="156"/>
                  </a:lnTo>
                  <a:lnTo>
                    <a:pt x="240" y="146"/>
                  </a:lnTo>
                  <a:lnTo>
                    <a:pt x="238" y="132"/>
                  </a:lnTo>
                  <a:lnTo>
                    <a:pt x="234" y="120"/>
                  </a:lnTo>
                  <a:lnTo>
                    <a:pt x="226" y="108"/>
                  </a:lnTo>
                  <a:lnTo>
                    <a:pt x="214" y="9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188" y="84"/>
                  </a:lnTo>
                  <a:lnTo>
                    <a:pt x="174" y="80"/>
                  </a:lnTo>
                  <a:lnTo>
                    <a:pt x="162" y="78"/>
                  </a:lnTo>
                  <a:lnTo>
                    <a:pt x="150" y="78"/>
                  </a:lnTo>
                  <a:lnTo>
                    <a:pt x="126" y="80"/>
                  </a:lnTo>
                  <a:lnTo>
                    <a:pt x="102" y="86"/>
                  </a:lnTo>
                  <a:lnTo>
                    <a:pt x="80" y="96"/>
                  </a:lnTo>
                  <a:lnTo>
                    <a:pt x="60" y="110"/>
                  </a:lnTo>
                  <a:lnTo>
                    <a:pt x="42" y="130"/>
                  </a:lnTo>
                  <a:lnTo>
                    <a:pt x="24" y="150"/>
                  </a:lnTo>
                  <a:lnTo>
                    <a:pt x="24" y="15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2831" y="1589"/>
              <a:ext cx="380" cy="418"/>
            </a:xfrm>
            <a:custGeom>
              <a:avLst/>
              <a:gdLst/>
              <a:ahLst/>
              <a:cxnLst>
                <a:cxn ang="0">
                  <a:pos x="188" y="8"/>
                </a:cxn>
                <a:cxn ang="0">
                  <a:pos x="264" y="18"/>
                </a:cxn>
                <a:cxn ang="0">
                  <a:pos x="272" y="10"/>
                </a:cxn>
                <a:cxn ang="0">
                  <a:pos x="296" y="0"/>
                </a:cxn>
                <a:cxn ang="0">
                  <a:pos x="326" y="2"/>
                </a:cxn>
                <a:cxn ang="0">
                  <a:pos x="362" y="16"/>
                </a:cxn>
                <a:cxn ang="0">
                  <a:pos x="352" y="180"/>
                </a:cxn>
                <a:cxn ang="0">
                  <a:pos x="342" y="166"/>
                </a:cxn>
                <a:cxn ang="0">
                  <a:pos x="318" y="142"/>
                </a:cxn>
                <a:cxn ang="0">
                  <a:pos x="292" y="124"/>
                </a:cxn>
                <a:cxn ang="0">
                  <a:pos x="266" y="114"/>
                </a:cxn>
                <a:cxn ang="0">
                  <a:pos x="252" y="114"/>
                </a:cxn>
                <a:cxn ang="0">
                  <a:pos x="228" y="118"/>
                </a:cxn>
                <a:cxn ang="0">
                  <a:pos x="208" y="132"/>
                </a:cxn>
                <a:cxn ang="0">
                  <a:pos x="192" y="154"/>
                </a:cxn>
                <a:cxn ang="0">
                  <a:pos x="188" y="188"/>
                </a:cxn>
                <a:cxn ang="0">
                  <a:pos x="188" y="324"/>
                </a:cxn>
                <a:cxn ang="0">
                  <a:pos x="192" y="356"/>
                </a:cxn>
                <a:cxn ang="0">
                  <a:pos x="204" y="378"/>
                </a:cxn>
                <a:cxn ang="0">
                  <a:pos x="228" y="390"/>
                </a:cxn>
                <a:cxn ang="0">
                  <a:pos x="258" y="396"/>
                </a:cxn>
                <a:cxn ang="0">
                  <a:pos x="98" y="404"/>
                </a:cxn>
                <a:cxn ang="0">
                  <a:pos x="10" y="392"/>
                </a:cxn>
                <a:cxn ang="0">
                  <a:pos x="38" y="382"/>
                </a:cxn>
                <a:cxn ang="0">
                  <a:pos x="54" y="372"/>
                </a:cxn>
                <a:cxn ang="0">
                  <a:pos x="62" y="354"/>
                </a:cxn>
                <a:cxn ang="0">
                  <a:pos x="66" y="324"/>
                </a:cxn>
                <a:cxn ang="0">
                  <a:pos x="66" y="82"/>
                </a:cxn>
                <a:cxn ang="0">
                  <a:pos x="62" y="54"/>
                </a:cxn>
                <a:cxn ang="0">
                  <a:pos x="50" y="36"/>
                </a:cxn>
                <a:cxn ang="0">
                  <a:pos x="30" y="28"/>
                </a:cxn>
                <a:cxn ang="0">
                  <a:pos x="0" y="24"/>
                </a:cxn>
                <a:cxn ang="0">
                  <a:pos x="0" y="8"/>
                </a:cxn>
              </a:cxnLst>
              <a:rect l="0" t="0" r="r" b="b"/>
              <a:pathLst>
                <a:path w="380" h="418">
                  <a:moveTo>
                    <a:pt x="0" y="8"/>
                  </a:moveTo>
                  <a:lnTo>
                    <a:pt x="188" y="8"/>
                  </a:lnTo>
                  <a:lnTo>
                    <a:pt x="188" y="112"/>
                  </a:lnTo>
                  <a:lnTo>
                    <a:pt x="264" y="18"/>
                  </a:lnTo>
                  <a:lnTo>
                    <a:pt x="264" y="18"/>
                  </a:lnTo>
                  <a:lnTo>
                    <a:pt x="272" y="10"/>
                  </a:lnTo>
                  <a:lnTo>
                    <a:pt x="284" y="4"/>
                  </a:lnTo>
                  <a:lnTo>
                    <a:pt x="296" y="0"/>
                  </a:lnTo>
                  <a:lnTo>
                    <a:pt x="310" y="0"/>
                  </a:lnTo>
                  <a:lnTo>
                    <a:pt x="326" y="2"/>
                  </a:lnTo>
                  <a:lnTo>
                    <a:pt x="344" y="6"/>
                  </a:lnTo>
                  <a:lnTo>
                    <a:pt x="362" y="16"/>
                  </a:lnTo>
                  <a:lnTo>
                    <a:pt x="380" y="28"/>
                  </a:lnTo>
                  <a:lnTo>
                    <a:pt x="352" y="180"/>
                  </a:lnTo>
                  <a:lnTo>
                    <a:pt x="352" y="180"/>
                  </a:lnTo>
                  <a:lnTo>
                    <a:pt x="342" y="166"/>
                  </a:lnTo>
                  <a:lnTo>
                    <a:pt x="330" y="152"/>
                  </a:lnTo>
                  <a:lnTo>
                    <a:pt x="318" y="142"/>
                  </a:lnTo>
                  <a:lnTo>
                    <a:pt x="304" y="132"/>
                  </a:lnTo>
                  <a:lnTo>
                    <a:pt x="292" y="124"/>
                  </a:lnTo>
                  <a:lnTo>
                    <a:pt x="278" y="118"/>
                  </a:lnTo>
                  <a:lnTo>
                    <a:pt x="266" y="114"/>
                  </a:lnTo>
                  <a:lnTo>
                    <a:pt x="252" y="114"/>
                  </a:lnTo>
                  <a:lnTo>
                    <a:pt x="252" y="114"/>
                  </a:lnTo>
                  <a:lnTo>
                    <a:pt x="240" y="114"/>
                  </a:lnTo>
                  <a:lnTo>
                    <a:pt x="228" y="118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200" y="142"/>
                  </a:lnTo>
                  <a:lnTo>
                    <a:pt x="192" y="154"/>
                  </a:lnTo>
                  <a:lnTo>
                    <a:pt x="188" y="170"/>
                  </a:lnTo>
                  <a:lnTo>
                    <a:pt x="188" y="188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42"/>
                  </a:lnTo>
                  <a:lnTo>
                    <a:pt x="192" y="356"/>
                  </a:lnTo>
                  <a:lnTo>
                    <a:pt x="198" y="368"/>
                  </a:lnTo>
                  <a:lnTo>
                    <a:pt x="204" y="378"/>
                  </a:lnTo>
                  <a:lnTo>
                    <a:pt x="216" y="384"/>
                  </a:lnTo>
                  <a:lnTo>
                    <a:pt x="228" y="390"/>
                  </a:lnTo>
                  <a:lnTo>
                    <a:pt x="242" y="394"/>
                  </a:lnTo>
                  <a:lnTo>
                    <a:pt x="258" y="396"/>
                  </a:lnTo>
                  <a:lnTo>
                    <a:pt x="258" y="418"/>
                  </a:lnTo>
                  <a:lnTo>
                    <a:pt x="98" y="404"/>
                  </a:lnTo>
                  <a:lnTo>
                    <a:pt x="4" y="410"/>
                  </a:lnTo>
                  <a:lnTo>
                    <a:pt x="10" y="392"/>
                  </a:lnTo>
                  <a:lnTo>
                    <a:pt x="10" y="392"/>
                  </a:lnTo>
                  <a:lnTo>
                    <a:pt x="38" y="382"/>
                  </a:lnTo>
                  <a:lnTo>
                    <a:pt x="48" y="378"/>
                  </a:lnTo>
                  <a:lnTo>
                    <a:pt x="54" y="372"/>
                  </a:lnTo>
                  <a:lnTo>
                    <a:pt x="60" y="364"/>
                  </a:lnTo>
                  <a:lnTo>
                    <a:pt x="62" y="354"/>
                  </a:lnTo>
                  <a:lnTo>
                    <a:pt x="64" y="342"/>
                  </a:lnTo>
                  <a:lnTo>
                    <a:pt x="66" y="324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4" y="66"/>
                  </a:lnTo>
                  <a:lnTo>
                    <a:pt x="62" y="54"/>
                  </a:lnTo>
                  <a:lnTo>
                    <a:pt x="58" y="44"/>
                  </a:lnTo>
                  <a:lnTo>
                    <a:pt x="50" y="36"/>
                  </a:lnTo>
                  <a:lnTo>
                    <a:pt x="42" y="32"/>
                  </a:lnTo>
                  <a:lnTo>
                    <a:pt x="30" y="28"/>
                  </a:lnTo>
                  <a:lnTo>
                    <a:pt x="18" y="26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3555" y="1467"/>
              <a:ext cx="486" cy="532"/>
            </a:xfrm>
            <a:custGeom>
              <a:avLst/>
              <a:gdLst/>
              <a:ahLst/>
              <a:cxnLst>
                <a:cxn ang="0">
                  <a:pos x="428" y="0"/>
                </a:cxn>
                <a:cxn ang="0">
                  <a:pos x="428" y="452"/>
                </a:cxn>
                <a:cxn ang="0">
                  <a:pos x="432" y="474"/>
                </a:cxn>
                <a:cxn ang="0">
                  <a:pos x="442" y="492"/>
                </a:cxn>
                <a:cxn ang="0">
                  <a:pos x="460" y="506"/>
                </a:cxn>
                <a:cxn ang="0">
                  <a:pos x="486" y="516"/>
                </a:cxn>
                <a:cxn ang="0">
                  <a:pos x="220" y="532"/>
                </a:cxn>
                <a:cxn ang="0">
                  <a:pos x="190" y="530"/>
                </a:cxn>
                <a:cxn ang="0">
                  <a:pos x="140" y="522"/>
                </a:cxn>
                <a:cxn ang="0">
                  <a:pos x="98" y="508"/>
                </a:cxn>
                <a:cxn ang="0">
                  <a:pos x="64" y="486"/>
                </a:cxn>
                <a:cxn ang="0">
                  <a:pos x="38" y="458"/>
                </a:cxn>
                <a:cxn ang="0">
                  <a:pos x="18" y="426"/>
                </a:cxn>
                <a:cxn ang="0">
                  <a:pos x="6" y="390"/>
                </a:cxn>
                <a:cxn ang="0">
                  <a:pos x="2" y="350"/>
                </a:cxn>
                <a:cxn ang="0">
                  <a:pos x="0" y="330"/>
                </a:cxn>
                <a:cxn ang="0">
                  <a:pos x="4" y="294"/>
                </a:cxn>
                <a:cxn ang="0">
                  <a:pos x="14" y="258"/>
                </a:cxn>
                <a:cxn ang="0">
                  <a:pos x="30" y="224"/>
                </a:cxn>
                <a:cxn ang="0">
                  <a:pos x="52" y="194"/>
                </a:cxn>
                <a:cxn ang="0">
                  <a:pos x="78" y="168"/>
                </a:cxn>
                <a:cxn ang="0">
                  <a:pos x="110" y="146"/>
                </a:cxn>
                <a:cxn ang="0">
                  <a:pos x="148" y="134"/>
                </a:cxn>
                <a:cxn ang="0">
                  <a:pos x="188" y="130"/>
                </a:cxn>
                <a:cxn ang="0">
                  <a:pos x="220" y="132"/>
                </a:cxn>
                <a:cxn ang="0">
                  <a:pos x="250" y="138"/>
                </a:cxn>
                <a:cxn ang="0">
                  <a:pos x="278" y="150"/>
                </a:cxn>
                <a:cxn ang="0">
                  <a:pos x="304" y="170"/>
                </a:cxn>
                <a:cxn ang="0">
                  <a:pos x="306" y="68"/>
                </a:cxn>
                <a:cxn ang="0">
                  <a:pos x="302" y="38"/>
                </a:cxn>
                <a:cxn ang="0">
                  <a:pos x="292" y="24"/>
                </a:cxn>
                <a:cxn ang="0">
                  <a:pos x="272" y="18"/>
                </a:cxn>
                <a:cxn ang="0">
                  <a:pos x="242" y="0"/>
                </a:cxn>
                <a:cxn ang="0">
                  <a:pos x="224" y="170"/>
                </a:cxn>
                <a:cxn ang="0">
                  <a:pos x="240" y="170"/>
                </a:cxn>
                <a:cxn ang="0">
                  <a:pos x="270" y="178"/>
                </a:cxn>
                <a:cxn ang="0">
                  <a:pos x="292" y="194"/>
                </a:cxn>
                <a:cxn ang="0">
                  <a:pos x="304" y="222"/>
                </a:cxn>
                <a:cxn ang="0">
                  <a:pos x="306" y="462"/>
                </a:cxn>
                <a:cxn ang="0">
                  <a:pos x="306" y="468"/>
                </a:cxn>
                <a:cxn ang="0">
                  <a:pos x="300" y="482"/>
                </a:cxn>
                <a:cxn ang="0">
                  <a:pos x="288" y="494"/>
                </a:cxn>
                <a:cxn ang="0">
                  <a:pos x="270" y="502"/>
                </a:cxn>
                <a:cxn ang="0">
                  <a:pos x="260" y="502"/>
                </a:cxn>
                <a:cxn ang="0">
                  <a:pos x="230" y="498"/>
                </a:cxn>
                <a:cxn ang="0">
                  <a:pos x="206" y="486"/>
                </a:cxn>
                <a:cxn ang="0">
                  <a:pos x="182" y="468"/>
                </a:cxn>
                <a:cxn ang="0">
                  <a:pos x="162" y="446"/>
                </a:cxn>
                <a:cxn ang="0">
                  <a:pos x="146" y="418"/>
                </a:cxn>
                <a:cxn ang="0">
                  <a:pos x="126" y="358"/>
                </a:cxn>
                <a:cxn ang="0">
                  <a:pos x="122" y="326"/>
                </a:cxn>
                <a:cxn ang="0">
                  <a:pos x="128" y="276"/>
                </a:cxn>
                <a:cxn ang="0">
                  <a:pos x="146" y="224"/>
                </a:cxn>
                <a:cxn ang="0">
                  <a:pos x="160" y="202"/>
                </a:cxn>
                <a:cxn ang="0">
                  <a:pos x="178" y="186"/>
                </a:cxn>
                <a:cxn ang="0">
                  <a:pos x="198" y="174"/>
                </a:cxn>
                <a:cxn ang="0">
                  <a:pos x="224" y="170"/>
                </a:cxn>
              </a:cxnLst>
              <a:rect l="0" t="0" r="r" b="b"/>
              <a:pathLst>
                <a:path w="486" h="532">
                  <a:moveTo>
                    <a:pt x="242" y="0"/>
                  </a:moveTo>
                  <a:lnTo>
                    <a:pt x="428" y="0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28" y="464"/>
                  </a:lnTo>
                  <a:lnTo>
                    <a:pt x="432" y="474"/>
                  </a:lnTo>
                  <a:lnTo>
                    <a:pt x="436" y="484"/>
                  </a:lnTo>
                  <a:lnTo>
                    <a:pt x="442" y="492"/>
                  </a:lnTo>
                  <a:lnTo>
                    <a:pt x="450" y="500"/>
                  </a:lnTo>
                  <a:lnTo>
                    <a:pt x="460" y="506"/>
                  </a:lnTo>
                  <a:lnTo>
                    <a:pt x="472" y="512"/>
                  </a:lnTo>
                  <a:lnTo>
                    <a:pt x="486" y="516"/>
                  </a:lnTo>
                  <a:lnTo>
                    <a:pt x="486" y="532"/>
                  </a:lnTo>
                  <a:lnTo>
                    <a:pt x="220" y="532"/>
                  </a:lnTo>
                  <a:lnTo>
                    <a:pt x="220" y="532"/>
                  </a:lnTo>
                  <a:lnTo>
                    <a:pt x="190" y="530"/>
                  </a:lnTo>
                  <a:lnTo>
                    <a:pt x="164" y="528"/>
                  </a:lnTo>
                  <a:lnTo>
                    <a:pt x="140" y="522"/>
                  </a:lnTo>
                  <a:lnTo>
                    <a:pt x="118" y="516"/>
                  </a:lnTo>
                  <a:lnTo>
                    <a:pt x="98" y="508"/>
                  </a:lnTo>
                  <a:lnTo>
                    <a:pt x="80" y="498"/>
                  </a:lnTo>
                  <a:lnTo>
                    <a:pt x="64" y="486"/>
                  </a:lnTo>
                  <a:lnTo>
                    <a:pt x="50" y="474"/>
                  </a:lnTo>
                  <a:lnTo>
                    <a:pt x="38" y="458"/>
                  </a:lnTo>
                  <a:lnTo>
                    <a:pt x="28" y="444"/>
                  </a:lnTo>
                  <a:lnTo>
                    <a:pt x="18" y="426"/>
                  </a:lnTo>
                  <a:lnTo>
                    <a:pt x="12" y="408"/>
                  </a:lnTo>
                  <a:lnTo>
                    <a:pt x="6" y="390"/>
                  </a:lnTo>
                  <a:lnTo>
                    <a:pt x="4" y="370"/>
                  </a:lnTo>
                  <a:lnTo>
                    <a:pt x="2" y="35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4" y="294"/>
                  </a:lnTo>
                  <a:lnTo>
                    <a:pt x="8" y="276"/>
                  </a:lnTo>
                  <a:lnTo>
                    <a:pt x="14" y="258"/>
                  </a:lnTo>
                  <a:lnTo>
                    <a:pt x="22" y="240"/>
                  </a:lnTo>
                  <a:lnTo>
                    <a:pt x="30" y="224"/>
                  </a:lnTo>
                  <a:lnTo>
                    <a:pt x="40" y="208"/>
                  </a:lnTo>
                  <a:lnTo>
                    <a:pt x="52" y="194"/>
                  </a:lnTo>
                  <a:lnTo>
                    <a:pt x="64" y="180"/>
                  </a:lnTo>
                  <a:lnTo>
                    <a:pt x="78" y="168"/>
                  </a:lnTo>
                  <a:lnTo>
                    <a:pt x="94" y="156"/>
                  </a:lnTo>
                  <a:lnTo>
                    <a:pt x="110" y="146"/>
                  </a:lnTo>
                  <a:lnTo>
                    <a:pt x="128" y="140"/>
                  </a:lnTo>
                  <a:lnTo>
                    <a:pt x="148" y="134"/>
                  </a:lnTo>
                  <a:lnTo>
                    <a:pt x="166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220" y="132"/>
                  </a:lnTo>
                  <a:lnTo>
                    <a:pt x="236" y="134"/>
                  </a:lnTo>
                  <a:lnTo>
                    <a:pt x="250" y="138"/>
                  </a:lnTo>
                  <a:lnTo>
                    <a:pt x="266" y="144"/>
                  </a:lnTo>
                  <a:lnTo>
                    <a:pt x="278" y="150"/>
                  </a:lnTo>
                  <a:lnTo>
                    <a:pt x="292" y="160"/>
                  </a:lnTo>
                  <a:lnTo>
                    <a:pt x="304" y="170"/>
                  </a:lnTo>
                  <a:lnTo>
                    <a:pt x="306" y="68"/>
                  </a:lnTo>
                  <a:lnTo>
                    <a:pt x="306" y="68"/>
                  </a:lnTo>
                  <a:lnTo>
                    <a:pt x="304" y="52"/>
                  </a:lnTo>
                  <a:lnTo>
                    <a:pt x="302" y="38"/>
                  </a:lnTo>
                  <a:lnTo>
                    <a:pt x="298" y="30"/>
                  </a:lnTo>
                  <a:lnTo>
                    <a:pt x="292" y="24"/>
                  </a:lnTo>
                  <a:lnTo>
                    <a:pt x="284" y="20"/>
                  </a:lnTo>
                  <a:lnTo>
                    <a:pt x="272" y="18"/>
                  </a:lnTo>
                  <a:lnTo>
                    <a:pt x="242" y="14"/>
                  </a:lnTo>
                  <a:lnTo>
                    <a:pt x="242" y="0"/>
                  </a:lnTo>
                  <a:lnTo>
                    <a:pt x="242" y="0"/>
                  </a:lnTo>
                  <a:close/>
                  <a:moveTo>
                    <a:pt x="224" y="170"/>
                  </a:moveTo>
                  <a:lnTo>
                    <a:pt x="224" y="170"/>
                  </a:lnTo>
                  <a:lnTo>
                    <a:pt x="240" y="170"/>
                  </a:lnTo>
                  <a:lnTo>
                    <a:pt x="256" y="172"/>
                  </a:lnTo>
                  <a:lnTo>
                    <a:pt x="270" y="178"/>
                  </a:lnTo>
                  <a:lnTo>
                    <a:pt x="282" y="184"/>
                  </a:lnTo>
                  <a:lnTo>
                    <a:pt x="292" y="194"/>
                  </a:lnTo>
                  <a:lnTo>
                    <a:pt x="300" y="206"/>
                  </a:lnTo>
                  <a:lnTo>
                    <a:pt x="304" y="222"/>
                  </a:lnTo>
                  <a:lnTo>
                    <a:pt x="306" y="24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8"/>
                  </a:lnTo>
                  <a:lnTo>
                    <a:pt x="304" y="476"/>
                  </a:lnTo>
                  <a:lnTo>
                    <a:pt x="300" y="482"/>
                  </a:lnTo>
                  <a:lnTo>
                    <a:pt x="294" y="490"/>
                  </a:lnTo>
                  <a:lnTo>
                    <a:pt x="288" y="494"/>
                  </a:lnTo>
                  <a:lnTo>
                    <a:pt x="280" y="500"/>
                  </a:lnTo>
                  <a:lnTo>
                    <a:pt x="270" y="502"/>
                  </a:lnTo>
                  <a:lnTo>
                    <a:pt x="260" y="502"/>
                  </a:lnTo>
                  <a:lnTo>
                    <a:pt x="260" y="502"/>
                  </a:lnTo>
                  <a:lnTo>
                    <a:pt x="244" y="502"/>
                  </a:lnTo>
                  <a:lnTo>
                    <a:pt x="230" y="498"/>
                  </a:lnTo>
                  <a:lnTo>
                    <a:pt x="218" y="492"/>
                  </a:lnTo>
                  <a:lnTo>
                    <a:pt x="206" y="486"/>
                  </a:lnTo>
                  <a:lnTo>
                    <a:pt x="194" y="478"/>
                  </a:lnTo>
                  <a:lnTo>
                    <a:pt x="182" y="468"/>
                  </a:lnTo>
                  <a:lnTo>
                    <a:pt x="172" y="458"/>
                  </a:lnTo>
                  <a:lnTo>
                    <a:pt x="162" y="446"/>
                  </a:lnTo>
                  <a:lnTo>
                    <a:pt x="154" y="432"/>
                  </a:lnTo>
                  <a:lnTo>
                    <a:pt x="146" y="418"/>
                  </a:lnTo>
                  <a:lnTo>
                    <a:pt x="134" y="390"/>
                  </a:lnTo>
                  <a:lnTo>
                    <a:pt x="126" y="358"/>
                  </a:lnTo>
                  <a:lnTo>
                    <a:pt x="122" y="326"/>
                  </a:lnTo>
                  <a:lnTo>
                    <a:pt x="122" y="326"/>
                  </a:lnTo>
                  <a:lnTo>
                    <a:pt x="124" y="302"/>
                  </a:lnTo>
                  <a:lnTo>
                    <a:pt x="128" y="276"/>
                  </a:lnTo>
                  <a:lnTo>
                    <a:pt x="134" y="250"/>
                  </a:lnTo>
                  <a:lnTo>
                    <a:pt x="146" y="224"/>
                  </a:lnTo>
                  <a:lnTo>
                    <a:pt x="152" y="214"/>
                  </a:lnTo>
                  <a:lnTo>
                    <a:pt x="160" y="202"/>
                  </a:lnTo>
                  <a:lnTo>
                    <a:pt x="168" y="194"/>
                  </a:lnTo>
                  <a:lnTo>
                    <a:pt x="178" y="186"/>
                  </a:lnTo>
                  <a:lnTo>
                    <a:pt x="188" y="178"/>
                  </a:lnTo>
                  <a:lnTo>
                    <a:pt x="198" y="174"/>
                  </a:lnTo>
                  <a:lnTo>
                    <a:pt x="210" y="170"/>
                  </a:lnTo>
                  <a:lnTo>
                    <a:pt x="224" y="170"/>
                  </a:lnTo>
                  <a:lnTo>
                    <a:pt x="224" y="170"/>
                  </a:lnTo>
                  <a:close/>
                </a:path>
              </a:pathLst>
            </a:custGeom>
            <a:solidFill>
              <a:srgbClr val="13694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465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2944"/>
            <a:ext cx="9013907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Target: All Students Incl. Distance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68" y="1439376"/>
            <a:ext cx="529492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Advising, planning</a:t>
            </a:r>
            <a:endParaRPr lang="en-US" dirty="0" smtClean="0"/>
          </a:p>
          <a:p>
            <a:r>
              <a:rPr lang="en-US" dirty="0" smtClean="0"/>
              <a:t>Academic support</a:t>
            </a:r>
          </a:p>
          <a:p>
            <a:r>
              <a:rPr lang="en-US" dirty="0" smtClean="0"/>
              <a:t>Support teams</a:t>
            </a:r>
          </a:p>
          <a:p>
            <a:r>
              <a:rPr lang="en-US" dirty="0" smtClean="0"/>
              <a:t>Co-curricular involvements</a:t>
            </a:r>
          </a:p>
          <a:p>
            <a:endParaRPr lang="en-US" dirty="0"/>
          </a:p>
          <a:p>
            <a:r>
              <a:rPr lang="en-US" dirty="0" smtClean="0"/>
              <a:t>Homework</a:t>
            </a:r>
          </a:p>
          <a:p>
            <a:r>
              <a:rPr lang="en-US" dirty="0" smtClean="0"/>
              <a:t>Grades</a:t>
            </a:r>
          </a:p>
          <a:p>
            <a:r>
              <a:rPr lang="en-US" dirty="0" smtClean="0"/>
              <a:t>Chats</a:t>
            </a:r>
          </a:p>
          <a:p>
            <a:r>
              <a:rPr lang="en-US" dirty="0" smtClean="0"/>
              <a:t>Threaded discussions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1994" y="1183177"/>
            <a:ext cx="1723549" cy="2246769"/>
          </a:xfrm>
          <a:prstGeom prst="rect">
            <a:avLst/>
          </a:prstGeom>
          <a:solidFill>
            <a:srgbClr val="FFCF36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B</a:t>
            </a:r>
            <a:r>
              <a:rPr lang="en-US" sz="5400" b="1" dirty="0" smtClean="0">
                <a:solidFill>
                  <a:schemeClr val="bg1"/>
                </a:solidFill>
              </a:rPr>
              <a:t>e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____________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chemeClr val="bg1"/>
                </a:solidFill>
              </a:rPr>
              <a:t>Beacon</a:t>
            </a:r>
          </a:p>
          <a:p>
            <a:endParaRPr lang="en-US" sz="20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30" y="3823274"/>
            <a:ext cx="2325077" cy="1920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461" y="3429946"/>
            <a:ext cx="2305539" cy="163810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10/11/13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IPAS at CSU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51CA-F4CC-7643-BB78-266ADD9893CB}" type="slidenum">
              <a:rPr lang="en-US" smtClean="0"/>
              <a:t>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93803" y="1204072"/>
            <a:ext cx="2983144" cy="12362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u.direct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®</a:t>
            </a:r>
          </a:p>
          <a:p>
            <a:pPr algn="ctr">
              <a:lnSpc>
                <a:spcPct val="90000"/>
              </a:lnSpc>
            </a:pP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+</a:t>
            </a:r>
          </a:p>
          <a:p>
            <a:pPr algn="ctr">
              <a:lnSpc>
                <a:spcPct val="90000"/>
              </a:lnSpc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u.achieve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05627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834</Words>
  <Application>Microsoft Macintosh PowerPoint</Application>
  <PresentationFormat>On-screen Show (4:3)</PresentationFormat>
  <Paragraphs>234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IPAS Status Colorado State University</vt:lpstr>
      <vt:lpstr>Outline</vt:lpstr>
      <vt:lpstr>Why?</vt:lpstr>
      <vt:lpstr>Via IPAS Grant, Improve Student Success</vt:lpstr>
      <vt:lpstr>WhAT?</vt:lpstr>
      <vt:lpstr>Our IPAS Systems</vt:lpstr>
      <vt:lpstr>Our IPAS Team</vt:lpstr>
      <vt:lpstr>WhO?</vt:lpstr>
      <vt:lpstr>Target: All Students Incl. Distance</vt:lpstr>
      <vt:lpstr>HOW?</vt:lpstr>
      <vt:lpstr>Integrated Planning &amp; Advising Systems</vt:lpstr>
      <vt:lpstr>Integration: Data Fusion</vt:lpstr>
      <vt:lpstr>Integrated Planning &amp; Advising Systems</vt:lpstr>
      <vt:lpstr>Student Planning</vt:lpstr>
      <vt:lpstr>University Planning</vt:lpstr>
      <vt:lpstr>Integrated Planning &amp; Advising Systems</vt:lpstr>
      <vt:lpstr>Advising</vt:lpstr>
      <vt:lpstr>360o – Advising/Interventions</vt:lpstr>
      <vt:lpstr>PowerPoint Presentation</vt:lpstr>
      <vt:lpstr>Regression: Calculus 1 Predictor</vt:lpstr>
      <vt:lpstr>Big Analytics @ an Unprecedented Scale</vt:lpstr>
      <vt:lpstr>Huge Regression</vt:lpstr>
      <vt:lpstr>Make Work as Easy as Possible</vt:lpstr>
      <vt:lpstr>WhEN?</vt:lpstr>
      <vt:lpstr>Status: Our IPAS Systems</vt:lpstr>
      <vt:lpstr>How will we measure success?</vt:lpstr>
      <vt:lpstr>Two Types of Measures</vt:lpstr>
      <vt:lpstr>PowerPoint Presentation</vt:lpstr>
      <vt:lpstr>Finis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IPAS at Colorado State University</dc:title>
  <dc:creator>Pat Burns</dc:creator>
  <cp:lastModifiedBy>Pat Burns</cp:lastModifiedBy>
  <cp:revision>102</cp:revision>
  <dcterms:created xsi:type="dcterms:W3CDTF">2013-07-02T13:54:51Z</dcterms:created>
  <dcterms:modified xsi:type="dcterms:W3CDTF">2013-10-12T16:09:25Z</dcterms:modified>
</cp:coreProperties>
</file>