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activeX/activeX1.xml" ContentType="application/vnd.ms-office.activeX+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activeX/activeX2.xml" ContentType="application/vnd.ms-office.activeX+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activeX/activeX3.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342" r:id="rId3"/>
    <p:sldId id="286" r:id="rId4"/>
    <p:sldId id="287" r:id="rId5"/>
    <p:sldId id="343" r:id="rId6"/>
    <p:sldId id="284" r:id="rId7"/>
    <p:sldId id="371" r:id="rId8"/>
    <p:sldId id="345" r:id="rId9"/>
    <p:sldId id="344" r:id="rId10"/>
    <p:sldId id="258" r:id="rId11"/>
    <p:sldId id="346" r:id="rId12"/>
    <p:sldId id="347" r:id="rId13"/>
    <p:sldId id="353" r:id="rId14"/>
    <p:sldId id="349" r:id="rId15"/>
    <p:sldId id="348" r:id="rId16"/>
    <p:sldId id="352" r:id="rId17"/>
    <p:sldId id="350" r:id="rId18"/>
    <p:sldId id="351" r:id="rId19"/>
    <p:sldId id="363" r:id="rId20"/>
    <p:sldId id="355" r:id="rId21"/>
    <p:sldId id="354" r:id="rId22"/>
    <p:sldId id="356" r:id="rId23"/>
    <p:sldId id="368" r:id="rId24"/>
    <p:sldId id="372" r:id="rId25"/>
    <p:sldId id="370" r:id="rId26"/>
    <p:sldId id="357" r:id="rId27"/>
    <p:sldId id="359" r:id="rId28"/>
    <p:sldId id="361" r:id="rId29"/>
    <p:sldId id="362" r:id="rId30"/>
    <p:sldId id="364" r:id="rId31"/>
    <p:sldId id="360" r:id="rId32"/>
    <p:sldId id="369" r:id="rId33"/>
    <p:sldId id="373" r:id="rId34"/>
    <p:sldId id="367" r:id="rId35"/>
    <p:sldId id="338" r:id="rId36"/>
    <p:sldId id="365" r:id="rId37"/>
    <p:sldId id="358" r:id="rId38"/>
    <p:sldId id="305" r:id="rId39"/>
    <p:sldId id="366" r:id="rId40"/>
    <p:sldId id="340" r:id="rId41"/>
    <p:sldId id="260" r:id="rId42"/>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2B"/>
    <a:srgbClr val="9478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88101" autoAdjust="0"/>
  </p:normalViewPr>
  <p:slideViewPr>
    <p:cSldViewPr snapToGrid="0" snapToObjects="1">
      <p:cViewPr>
        <p:scale>
          <a:sx n="60" d="100"/>
          <a:sy n="60" d="100"/>
        </p:scale>
        <p:origin x="-3084" y="-10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Sheet1!$A$2:$A$4</c:f>
              <c:strCache>
                <c:ptCount val="3"/>
                <c:pt idx="0">
                  <c:v>Meh, we are taking it in stride</c:v>
                </c:pt>
                <c:pt idx="1">
                  <c:v>Whatevs, it will work itself out</c:v>
                </c:pt>
                <c:pt idx="2">
                  <c:v>OMG!, we are kind of freaking out about it</c:v>
                </c:pt>
              </c:strCache>
            </c:strRef>
          </c:cat>
          <c:val>
            <c:numRef>
              <c:f>Sheet1!$B$2:$B$4</c:f>
              <c:numCache>
                <c:formatCode>0%</c:formatCode>
                <c:ptCount val="3"/>
                <c:pt idx="0">
                  <c:v>0.43689320388349512</c:v>
                </c:pt>
                <c:pt idx="1">
                  <c:v>0.3300970873786408</c:v>
                </c:pt>
                <c:pt idx="2">
                  <c:v>0.23300970873786409</c:v>
                </c:pt>
              </c:numCache>
            </c:numRef>
          </c:val>
        </c:ser>
        <c:dLbls>
          <c:showLegendKey val="0"/>
          <c:showVal val="0"/>
          <c:showCatName val="0"/>
          <c:showSerName val="0"/>
          <c:showPercent val="0"/>
          <c:showBubbleSize val="0"/>
        </c:dLbls>
        <c:gapWidth val="150"/>
        <c:axId val="100726272"/>
        <c:axId val="98059392"/>
      </c:barChart>
      <c:catAx>
        <c:axId val="100726272"/>
        <c:scaling>
          <c:orientation val="minMax"/>
        </c:scaling>
        <c:delete val="0"/>
        <c:axPos val="b"/>
        <c:majorTickMark val="out"/>
        <c:minorTickMark val="none"/>
        <c:tickLblPos val="nextTo"/>
        <c:crossAx val="98059392"/>
        <c:crosses val="autoZero"/>
        <c:auto val="1"/>
        <c:lblAlgn val="ctr"/>
        <c:lblOffset val="100"/>
        <c:noMultiLvlLbl val="0"/>
      </c:catAx>
      <c:valAx>
        <c:axId val="98059392"/>
        <c:scaling>
          <c:orientation val="minMax"/>
          <c:max val="0.5"/>
        </c:scaling>
        <c:delete val="0"/>
        <c:axPos val="l"/>
        <c:majorGridlines/>
        <c:numFmt formatCode="0%" sourceLinked="1"/>
        <c:majorTickMark val="out"/>
        <c:minorTickMark val="none"/>
        <c:tickLblPos val="nextTo"/>
        <c:crossAx val="100726272"/>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Lbls>
            <c:dLbl>
              <c:idx val="0"/>
              <c:spPr/>
              <c:txPr>
                <a:bodyPr/>
                <a:lstStyle/>
                <a:p>
                  <a:pPr>
                    <a:defRPr sz="1200"/>
                  </a:pPr>
                  <a:endParaRPr lang="en-US"/>
                </a:p>
              </c:txPr>
              <c:showLegendKey val="0"/>
              <c:showVal val="1"/>
              <c:showCatName val="1"/>
              <c:showSerName val="0"/>
              <c:showPercent val="0"/>
              <c:showBubbleSize val="0"/>
            </c:dLbl>
            <c:dLbl>
              <c:idx val="1"/>
              <c:spPr/>
              <c:txPr>
                <a:bodyPr/>
                <a:lstStyle/>
                <a:p>
                  <a:pPr>
                    <a:defRPr sz="1200"/>
                  </a:pPr>
                  <a:endParaRPr lang="en-US"/>
                </a:p>
              </c:txPr>
              <c:showLegendKey val="0"/>
              <c:showVal val="1"/>
              <c:showCatName val="1"/>
              <c:showSerName val="0"/>
              <c:showPercent val="0"/>
              <c:showBubbleSize val="0"/>
            </c:dLbl>
            <c:dLbl>
              <c:idx val="2"/>
              <c:spPr/>
              <c:txPr>
                <a:bodyPr/>
                <a:lstStyle/>
                <a:p>
                  <a:pPr>
                    <a:defRPr sz="1200"/>
                  </a:pPr>
                  <a:endParaRPr lang="en-US"/>
                </a:p>
              </c:txPr>
              <c:showLegendKey val="0"/>
              <c:showVal val="1"/>
              <c:showCatName val="1"/>
              <c:showSerName val="0"/>
              <c:showPercent val="0"/>
              <c:showBubbleSize val="0"/>
            </c:dLbl>
            <c:dLbl>
              <c:idx val="3"/>
              <c:layout>
                <c:manualLayout>
                  <c:x val="0.11074969816035572"/>
                  <c:y val="0.19374118810800048"/>
                </c:manualLayout>
              </c:layout>
              <c:spPr/>
              <c:txPr>
                <a:bodyPr/>
                <a:lstStyle/>
                <a:p>
                  <a:pPr>
                    <a:defRPr sz="1200"/>
                  </a:pPr>
                  <a:endParaRPr lang="en-US"/>
                </a:p>
              </c:txPr>
              <c:showLegendKey val="0"/>
              <c:showVal val="1"/>
              <c:showCatName val="1"/>
              <c:showSerName val="0"/>
              <c:showPercent val="0"/>
              <c:showBubbleSize val="0"/>
            </c:dLbl>
            <c:showLegendKey val="0"/>
            <c:showVal val="1"/>
            <c:showCatName val="1"/>
            <c:showSerName val="0"/>
            <c:showPercent val="0"/>
            <c:showBubbleSize val="0"/>
            <c:showLeaderLines val="1"/>
          </c:dLbls>
          <c:cat>
            <c:strRef>
              <c:f>Sheet1!$A$2:$A$5</c:f>
              <c:strCache>
                <c:ptCount val="4"/>
                <c:pt idx="0">
                  <c:v>Web or smartphone</c:v>
                </c:pt>
                <c:pt idx="1">
                  <c:v>Text (US)</c:v>
                </c:pt>
                <c:pt idx="2">
                  <c:v>Text (CA)</c:v>
                </c:pt>
                <c:pt idx="3">
                  <c:v>Twitter</c:v>
                </c:pt>
              </c:strCache>
            </c:strRef>
          </c:cat>
          <c:val>
            <c:numRef>
              <c:f>Sheet1!$B$2:$B$5</c:f>
              <c:numCache>
                <c:formatCode>0%</c:formatCode>
                <c:ptCount val="4"/>
                <c:pt idx="0">
                  <c:v>0.30097087378640774</c:v>
                </c:pt>
                <c:pt idx="1">
                  <c:v>0.5436893203883495</c:v>
                </c:pt>
                <c:pt idx="2">
                  <c:v>3.8834951456310676E-2</c:v>
                </c:pt>
                <c:pt idx="3">
                  <c:v>0.11650485436893204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7386614647852564"/>
          <c:y val="5.1297672923479289E-2"/>
          <c:w val="0.66315615611339718"/>
          <c:h val="0.78240530210593107"/>
        </c:manualLayout>
      </c:layout>
      <c:barChart>
        <c:barDir val="bar"/>
        <c:grouping val="clustered"/>
        <c:varyColors val="0"/>
        <c:ser>
          <c:idx val="0"/>
          <c:order val="0"/>
          <c:tx>
            <c:strRef>
              <c:f>Sheet1!$B$1</c:f>
              <c:strCache>
                <c:ptCount val="1"/>
                <c:pt idx="0">
                  <c:v>2011</c:v>
                </c:pt>
              </c:strCache>
            </c:strRef>
          </c:tx>
          <c:spPr>
            <a:solidFill>
              <a:schemeClr val="accent4">
                <a:lumMod val="75000"/>
              </a:schemeClr>
            </a:solidFill>
          </c:spPr>
          <c:invertIfNegative val="0"/>
          <c:dLbls>
            <c:showLegendKey val="0"/>
            <c:showVal val="1"/>
            <c:showCatName val="0"/>
            <c:showSerName val="0"/>
            <c:showPercent val="0"/>
            <c:showBubbleSize val="0"/>
            <c:showLeaderLines val="0"/>
          </c:dLbls>
          <c:cat>
            <c:strRef>
              <c:f>Sheet1!$A$2</c:f>
              <c:strCache>
                <c:ptCount val="1"/>
                <c:pt idx="0">
                  <c:v>Smartphone Ownership</c:v>
                </c:pt>
              </c:strCache>
            </c:strRef>
          </c:cat>
          <c:val>
            <c:numRef>
              <c:f>Sheet1!$B$2</c:f>
              <c:numCache>
                <c:formatCode>0%</c:formatCode>
                <c:ptCount val="1"/>
                <c:pt idx="0">
                  <c:v>0.55000000000000004</c:v>
                </c:pt>
              </c:numCache>
            </c:numRef>
          </c:val>
        </c:ser>
        <c:ser>
          <c:idx val="1"/>
          <c:order val="1"/>
          <c:tx>
            <c:strRef>
              <c:f>Sheet1!$C$1</c:f>
              <c:strCache>
                <c:ptCount val="1"/>
                <c:pt idx="0">
                  <c:v>2012</c:v>
                </c:pt>
              </c:strCache>
            </c:strRef>
          </c:tx>
          <c:spPr>
            <a:solidFill>
              <a:srgbClr val="FFC000"/>
            </a:solidFill>
          </c:spPr>
          <c:invertIfNegative val="0"/>
          <c:dLbls>
            <c:showLegendKey val="0"/>
            <c:showVal val="1"/>
            <c:showCatName val="0"/>
            <c:showSerName val="0"/>
            <c:showPercent val="0"/>
            <c:showBubbleSize val="0"/>
            <c:showLeaderLines val="0"/>
          </c:dLbls>
          <c:cat>
            <c:strRef>
              <c:f>Sheet1!$A$2</c:f>
              <c:strCache>
                <c:ptCount val="1"/>
                <c:pt idx="0">
                  <c:v>Smartphone Ownership</c:v>
                </c:pt>
              </c:strCache>
            </c:strRef>
          </c:cat>
          <c:val>
            <c:numRef>
              <c:f>Sheet1!$C$2</c:f>
              <c:numCache>
                <c:formatCode>0%</c:formatCode>
                <c:ptCount val="1"/>
                <c:pt idx="0">
                  <c:v>0.62</c:v>
                </c:pt>
              </c:numCache>
            </c:numRef>
          </c:val>
        </c:ser>
        <c:ser>
          <c:idx val="2"/>
          <c:order val="2"/>
          <c:tx>
            <c:strRef>
              <c:f>Sheet1!$D$1</c:f>
              <c:strCache>
                <c:ptCount val="1"/>
                <c:pt idx="0">
                  <c:v>2013</c:v>
                </c:pt>
              </c:strCache>
            </c:strRef>
          </c:tx>
          <c:spPr>
            <a:solidFill>
              <a:schemeClr val="accent2">
                <a:lumMod val="75000"/>
              </a:schemeClr>
            </a:solidFill>
          </c:spPr>
          <c:invertIfNegative val="0"/>
          <c:dLbls>
            <c:showLegendKey val="0"/>
            <c:showVal val="1"/>
            <c:showCatName val="0"/>
            <c:showSerName val="0"/>
            <c:showPercent val="0"/>
            <c:showBubbleSize val="0"/>
            <c:showLeaderLines val="0"/>
          </c:dLbls>
          <c:cat>
            <c:strRef>
              <c:f>Sheet1!$A$2</c:f>
              <c:strCache>
                <c:ptCount val="1"/>
                <c:pt idx="0">
                  <c:v>Smartphone Ownership</c:v>
                </c:pt>
              </c:strCache>
            </c:strRef>
          </c:cat>
          <c:val>
            <c:numRef>
              <c:f>Sheet1!$D$2</c:f>
              <c:numCache>
                <c:formatCode>0%</c:formatCode>
                <c:ptCount val="1"/>
                <c:pt idx="0">
                  <c:v>0.76</c:v>
                </c:pt>
              </c:numCache>
            </c:numRef>
          </c:val>
        </c:ser>
        <c:dLbls>
          <c:showLegendKey val="0"/>
          <c:showVal val="0"/>
          <c:showCatName val="0"/>
          <c:showSerName val="0"/>
          <c:showPercent val="0"/>
          <c:showBubbleSize val="0"/>
        </c:dLbls>
        <c:gapWidth val="150"/>
        <c:axId val="127552512"/>
        <c:axId val="127574784"/>
      </c:barChart>
      <c:catAx>
        <c:axId val="127552512"/>
        <c:scaling>
          <c:orientation val="minMax"/>
        </c:scaling>
        <c:delete val="0"/>
        <c:axPos val="l"/>
        <c:majorTickMark val="out"/>
        <c:minorTickMark val="none"/>
        <c:tickLblPos val="nextTo"/>
        <c:crossAx val="127574784"/>
        <c:crosses val="autoZero"/>
        <c:auto val="1"/>
        <c:lblAlgn val="ctr"/>
        <c:lblOffset val="100"/>
        <c:noMultiLvlLbl val="0"/>
      </c:catAx>
      <c:valAx>
        <c:axId val="127574784"/>
        <c:scaling>
          <c:orientation val="minMax"/>
          <c:max val="1"/>
        </c:scaling>
        <c:delete val="0"/>
        <c:axPos val="b"/>
        <c:numFmt formatCode="0%" sourceLinked="1"/>
        <c:majorTickMark val="out"/>
        <c:minorTickMark val="none"/>
        <c:tickLblPos val="nextTo"/>
        <c:crossAx val="127552512"/>
        <c:crosses val="autoZero"/>
        <c:crossBetween val="between"/>
        <c:majorUnit val="0.2"/>
      </c:valAx>
    </c:plotArea>
    <c:legend>
      <c:legendPos val="r"/>
      <c:layout>
        <c:manualLayout>
          <c:xMode val="edge"/>
          <c:yMode val="edge"/>
          <c:x val="4.6949637624410831E-2"/>
          <c:y val="0.55714220798782854"/>
          <c:w val="0.15015705315316599"/>
          <c:h val="0.3559442524895696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Lbls>
            <c:dLbl>
              <c:idx val="0"/>
              <c:spPr/>
              <c:txPr>
                <a:bodyPr/>
                <a:lstStyle/>
                <a:p>
                  <a:pPr>
                    <a:defRPr sz="1200"/>
                  </a:pPr>
                  <a:endParaRPr lang="en-US"/>
                </a:p>
              </c:txPr>
              <c:showLegendKey val="0"/>
              <c:showVal val="1"/>
              <c:showCatName val="1"/>
              <c:showSerName val="0"/>
              <c:showPercent val="0"/>
              <c:showBubbleSize val="0"/>
            </c:dLbl>
            <c:dLbl>
              <c:idx val="1"/>
              <c:spPr/>
              <c:txPr>
                <a:bodyPr/>
                <a:lstStyle/>
                <a:p>
                  <a:pPr>
                    <a:defRPr sz="1200"/>
                  </a:pPr>
                  <a:endParaRPr lang="en-US"/>
                </a:p>
              </c:txPr>
              <c:showLegendKey val="0"/>
              <c:showVal val="1"/>
              <c:showCatName val="1"/>
              <c:showSerName val="0"/>
              <c:showPercent val="0"/>
              <c:showBubbleSize val="0"/>
            </c:dLbl>
            <c:dLbl>
              <c:idx val="2"/>
              <c:spPr/>
              <c:txPr>
                <a:bodyPr/>
                <a:lstStyle/>
                <a:p>
                  <a:pPr>
                    <a:defRPr sz="1200"/>
                  </a:pPr>
                  <a:endParaRPr lang="en-US"/>
                </a:p>
              </c:txPr>
              <c:showLegendKey val="0"/>
              <c:showVal val="1"/>
              <c:showCatName val="1"/>
              <c:showSerName val="0"/>
              <c:showPercent val="0"/>
              <c:showBubbleSize val="0"/>
            </c:dLbl>
            <c:dLbl>
              <c:idx val="3"/>
              <c:layout>
                <c:manualLayout>
                  <c:x val="0.11074969816035572"/>
                  <c:y val="0.19374118810800048"/>
                </c:manualLayout>
              </c:layout>
              <c:spPr/>
              <c:txPr>
                <a:bodyPr/>
                <a:lstStyle/>
                <a:p>
                  <a:pPr>
                    <a:defRPr sz="1200"/>
                  </a:pPr>
                  <a:endParaRPr lang="en-US"/>
                </a:p>
              </c:txPr>
              <c:showLegendKey val="0"/>
              <c:showVal val="1"/>
              <c:showCatName val="1"/>
              <c:showSerName val="0"/>
              <c:showPercent val="0"/>
              <c:showBubbleSize val="0"/>
            </c:dLbl>
            <c:showLegendKey val="0"/>
            <c:showVal val="1"/>
            <c:showCatName val="1"/>
            <c:showSerName val="0"/>
            <c:showPercent val="0"/>
            <c:showBubbleSize val="0"/>
            <c:showLeaderLines val="1"/>
          </c:dLbls>
          <c:cat>
            <c:strRef>
              <c:f>Sheet1!$A$2:$A$6</c:f>
              <c:strCache>
                <c:ptCount val="4"/>
                <c:pt idx="0">
                  <c:v>Web or smartphone</c:v>
                </c:pt>
                <c:pt idx="1">
                  <c:v>Text (US)</c:v>
                </c:pt>
                <c:pt idx="2">
                  <c:v>Text (CA)</c:v>
                </c:pt>
                <c:pt idx="3">
                  <c:v>Twitter</c:v>
                </c:pt>
              </c:strCache>
            </c:strRef>
          </c:cat>
          <c:val>
            <c:numRef>
              <c:f>Sheet1!$B$2:$B$6</c:f>
              <c:numCache>
                <c:formatCode>0%</c:formatCode>
                <c:ptCount val="5"/>
                <c:pt idx="0">
                  <c:v>0.34328358208955223</c:v>
                </c:pt>
                <c:pt idx="1">
                  <c:v>0.46268656716417911</c:v>
                </c:pt>
                <c:pt idx="2">
                  <c:v>2.9850746268656716E-2</c:v>
                </c:pt>
                <c:pt idx="3">
                  <c:v>0.16417910447761194</c:v>
                </c:pt>
              </c:numCache>
            </c:numRef>
          </c:val>
        </c:ser>
        <c:ser>
          <c:idx val="1"/>
          <c:order val="1"/>
          <c:tx>
            <c:strRef>
              <c:f>Sheet1!$C$1</c:f>
              <c:strCache>
                <c:ptCount val="1"/>
                <c:pt idx="0">
                  <c:v>Series 2</c:v>
                </c:pt>
              </c:strCache>
            </c:strRef>
          </c:tx>
          <c:cat>
            <c:strRef>
              <c:f>Sheet1!$A$2:$A$6</c:f>
              <c:strCache>
                <c:ptCount val="4"/>
                <c:pt idx="0">
                  <c:v>Web or smartphone</c:v>
                </c:pt>
                <c:pt idx="1">
                  <c:v>Text (US)</c:v>
                </c:pt>
                <c:pt idx="2">
                  <c:v>Text (CA)</c:v>
                </c:pt>
                <c:pt idx="3">
                  <c:v>Twitter</c:v>
                </c:pt>
              </c:strCache>
            </c:strRef>
          </c:cat>
          <c:val>
            <c:numRef>
              <c:f>Sheet1!$C$2:$C$6</c:f>
              <c:numCache>
                <c:formatCode>General</c:formatCode>
                <c:ptCount val="5"/>
                <c:pt idx="0">
                  <c:v>23</c:v>
                </c:pt>
                <c:pt idx="1">
                  <c:v>31</c:v>
                </c:pt>
                <c:pt idx="2">
                  <c:v>2</c:v>
                </c:pt>
                <c:pt idx="3">
                  <c:v>11</c:v>
                </c:pt>
                <c:pt idx="4">
                  <c:v>67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Placeholder</c:v>
                </c:pt>
              </c:strCache>
            </c:strRef>
          </c:tx>
          <c:invertIfNegative val="0"/>
          <c:cat>
            <c:strRef>
              <c:f>Sheet1!$A$2:$A$4</c:f>
              <c:strCache>
                <c:ptCount val="3"/>
                <c:pt idx="0">
                  <c:v>Category 1</c:v>
                </c:pt>
                <c:pt idx="1">
                  <c:v>Category 2</c:v>
                </c:pt>
                <c:pt idx="2">
                  <c:v>Category 3</c:v>
                </c:pt>
              </c:strCache>
            </c:strRef>
          </c:cat>
          <c:val>
            <c:numRef>
              <c:f>Sheet1!$B$2:$B$4</c:f>
              <c:numCache>
                <c:formatCode>General</c:formatCode>
                <c:ptCount val="3"/>
                <c:pt idx="0">
                  <c:v>2</c:v>
                </c:pt>
                <c:pt idx="1">
                  <c:v>4</c:v>
                </c:pt>
                <c:pt idx="2">
                  <c:v>6</c:v>
                </c:pt>
              </c:numCache>
            </c:numRef>
          </c:val>
        </c:ser>
        <c:dLbls>
          <c:showLegendKey val="0"/>
          <c:showVal val="0"/>
          <c:showCatName val="0"/>
          <c:showSerName val="0"/>
          <c:showPercent val="0"/>
          <c:showBubbleSize val="0"/>
        </c:dLbls>
        <c:gapWidth val="150"/>
        <c:axId val="127308160"/>
        <c:axId val="127309696"/>
      </c:barChart>
      <c:catAx>
        <c:axId val="127308160"/>
        <c:scaling>
          <c:orientation val="minMax"/>
        </c:scaling>
        <c:delete val="0"/>
        <c:axPos val="b"/>
        <c:majorTickMark val="out"/>
        <c:minorTickMark val="none"/>
        <c:tickLblPos val="nextTo"/>
        <c:crossAx val="127309696"/>
        <c:crosses val="autoZero"/>
        <c:auto val="1"/>
        <c:lblAlgn val="ctr"/>
        <c:lblOffset val="100"/>
        <c:noMultiLvlLbl val="0"/>
      </c:catAx>
      <c:valAx>
        <c:axId val="127309696"/>
        <c:scaling>
          <c:orientation val="minMax"/>
        </c:scaling>
        <c:delete val="0"/>
        <c:axPos val="l"/>
        <c:majorGridlines/>
        <c:numFmt formatCode="General" sourceLinked="1"/>
        <c:majorTickMark val="out"/>
        <c:minorTickMark val="none"/>
        <c:tickLblPos val="nextTo"/>
        <c:crossAx val="127308160"/>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Lbls>
            <c:dLbl>
              <c:idx val="0"/>
              <c:spPr/>
              <c:txPr>
                <a:bodyPr/>
                <a:lstStyle/>
                <a:p>
                  <a:pPr>
                    <a:defRPr sz="1200"/>
                  </a:pPr>
                  <a:endParaRPr lang="en-US"/>
                </a:p>
              </c:txPr>
              <c:showLegendKey val="0"/>
              <c:showVal val="1"/>
              <c:showCatName val="1"/>
              <c:showSerName val="0"/>
              <c:showPercent val="0"/>
              <c:showBubbleSize val="0"/>
            </c:dLbl>
            <c:dLbl>
              <c:idx val="1"/>
              <c:spPr/>
              <c:txPr>
                <a:bodyPr/>
                <a:lstStyle/>
                <a:p>
                  <a:pPr>
                    <a:defRPr sz="1200"/>
                  </a:pPr>
                  <a:endParaRPr lang="en-US"/>
                </a:p>
              </c:txPr>
              <c:showLegendKey val="0"/>
              <c:showVal val="1"/>
              <c:showCatName val="1"/>
              <c:showSerName val="0"/>
              <c:showPercent val="0"/>
              <c:showBubbleSize val="0"/>
            </c:dLbl>
            <c:dLbl>
              <c:idx val="2"/>
              <c:spPr/>
              <c:txPr>
                <a:bodyPr/>
                <a:lstStyle/>
                <a:p>
                  <a:pPr>
                    <a:defRPr sz="1200"/>
                  </a:pPr>
                  <a:endParaRPr lang="en-US"/>
                </a:p>
              </c:txPr>
              <c:showLegendKey val="0"/>
              <c:showVal val="1"/>
              <c:showCatName val="1"/>
              <c:showSerName val="0"/>
              <c:showPercent val="0"/>
              <c:showBubbleSize val="0"/>
            </c:dLbl>
            <c:dLbl>
              <c:idx val="3"/>
              <c:layout>
                <c:manualLayout>
                  <c:x val="0.11074969816035572"/>
                  <c:y val="0.19374118810800048"/>
                </c:manualLayout>
              </c:layout>
              <c:spPr/>
              <c:txPr>
                <a:bodyPr/>
                <a:lstStyle/>
                <a:p>
                  <a:pPr>
                    <a:defRPr sz="1200"/>
                  </a:pPr>
                  <a:endParaRPr lang="en-US"/>
                </a:p>
              </c:txPr>
              <c:showLegendKey val="0"/>
              <c:showVal val="1"/>
              <c:showCatName val="1"/>
              <c:showSerName val="0"/>
              <c:showPercent val="0"/>
              <c:showBubbleSize val="0"/>
            </c:dLbl>
            <c:showLegendKey val="0"/>
            <c:showVal val="1"/>
            <c:showCatName val="1"/>
            <c:showSerName val="0"/>
            <c:showPercent val="0"/>
            <c:showBubbleSize val="0"/>
            <c:showLeaderLines val="1"/>
          </c:dLbls>
          <c:cat>
            <c:strRef>
              <c:f>Sheet1!$A$2:$A$5</c:f>
              <c:strCache>
                <c:ptCount val="4"/>
                <c:pt idx="0">
                  <c:v>Text (CA)</c:v>
                </c:pt>
                <c:pt idx="1">
                  <c:v>Text (US)</c:v>
                </c:pt>
                <c:pt idx="2">
                  <c:v>Web or smartphone</c:v>
                </c:pt>
                <c:pt idx="3">
                  <c:v>Twitter</c:v>
                </c:pt>
              </c:strCache>
            </c:strRef>
          </c:cat>
          <c:val>
            <c:numRef>
              <c:f>Sheet1!$B$2:$B$5</c:f>
              <c:numCache>
                <c:formatCode>0%</c:formatCode>
                <c:ptCount val="4"/>
                <c:pt idx="0">
                  <c:v>1.8867924528301886E-2</c:v>
                </c:pt>
                <c:pt idx="1">
                  <c:v>0.52830188679245282</c:v>
                </c:pt>
                <c:pt idx="2">
                  <c:v>0.24528301886792453</c:v>
                </c:pt>
                <c:pt idx="3">
                  <c:v>0.20754716981132076</c:v>
                </c:pt>
              </c:numCache>
            </c:numRef>
          </c:val>
        </c:ser>
        <c:ser>
          <c:idx val="1"/>
          <c:order val="1"/>
          <c:tx>
            <c:strRef>
              <c:f>Sheet1!$C$1</c:f>
              <c:strCache>
                <c:ptCount val="1"/>
                <c:pt idx="0">
                  <c:v>Series 2</c:v>
                </c:pt>
              </c:strCache>
            </c:strRef>
          </c:tx>
          <c:cat>
            <c:strRef>
              <c:f>Sheet1!$A$2:$A$5</c:f>
              <c:strCache>
                <c:ptCount val="4"/>
                <c:pt idx="0">
                  <c:v>Text (CA)</c:v>
                </c:pt>
                <c:pt idx="1">
                  <c:v>Text (US)</c:v>
                </c:pt>
                <c:pt idx="2">
                  <c:v>Web or smartphone</c:v>
                </c:pt>
                <c:pt idx="3">
                  <c:v>Twitter</c:v>
                </c:pt>
              </c:strCache>
            </c:strRef>
          </c:cat>
          <c:val>
            <c:numRef>
              <c:f>Sheet1!$C$2:$C$5</c:f>
              <c:numCache>
                <c:formatCode>General</c:formatCode>
                <c:ptCount val="4"/>
                <c:pt idx="0">
                  <c:v>1</c:v>
                </c:pt>
                <c:pt idx="1">
                  <c:v>28</c:v>
                </c:pt>
                <c:pt idx="2">
                  <c:v>13</c:v>
                </c:pt>
                <c:pt idx="3">
                  <c:v>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Placeholder</c:v>
                </c:pt>
              </c:strCache>
            </c:strRef>
          </c:tx>
          <c:invertIfNegative val="0"/>
          <c:cat>
            <c:strRef>
              <c:f>Sheet1!$A$2:$A$4</c:f>
              <c:strCache>
                <c:ptCount val="3"/>
                <c:pt idx="0">
                  <c:v>Category 1</c:v>
                </c:pt>
                <c:pt idx="1">
                  <c:v>Category 2</c:v>
                </c:pt>
                <c:pt idx="2">
                  <c:v>Category 3</c:v>
                </c:pt>
              </c:strCache>
            </c:strRef>
          </c:cat>
          <c:val>
            <c:numRef>
              <c:f>Sheet1!$B$2:$B$4</c:f>
              <c:numCache>
                <c:formatCode>General</c:formatCode>
                <c:ptCount val="3"/>
                <c:pt idx="0">
                  <c:v>2</c:v>
                </c:pt>
                <c:pt idx="1">
                  <c:v>4</c:v>
                </c:pt>
                <c:pt idx="2">
                  <c:v>6</c:v>
                </c:pt>
              </c:numCache>
            </c:numRef>
          </c:val>
        </c:ser>
        <c:dLbls>
          <c:showLegendKey val="0"/>
          <c:showVal val="0"/>
          <c:showCatName val="0"/>
          <c:showSerName val="0"/>
          <c:showPercent val="0"/>
          <c:showBubbleSize val="0"/>
        </c:dLbls>
        <c:gapWidth val="150"/>
        <c:axId val="127390848"/>
        <c:axId val="127427328"/>
      </c:barChart>
      <c:catAx>
        <c:axId val="127390848"/>
        <c:scaling>
          <c:orientation val="minMax"/>
        </c:scaling>
        <c:delete val="0"/>
        <c:axPos val="b"/>
        <c:majorTickMark val="out"/>
        <c:minorTickMark val="none"/>
        <c:tickLblPos val="nextTo"/>
        <c:crossAx val="127427328"/>
        <c:crosses val="autoZero"/>
        <c:auto val="1"/>
        <c:lblAlgn val="ctr"/>
        <c:lblOffset val="100"/>
        <c:noMultiLvlLbl val="0"/>
      </c:catAx>
      <c:valAx>
        <c:axId val="127427328"/>
        <c:scaling>
          <c:orientation val="minMax"/>
        </c:scaling>
        <c:delete val="0"/>
        <c:axPos val="l"/>
        <c:majorGridlines/>
        <c:numFmt formatCode="General" sourceLinked="1"/>
        <c:majorTickMark val="out"/>
        <c:minorTickMark val="none"/>
        <c:tickLblPos val="nextTo"/>
        <c:crossAx val="127390848"/>
        <c:crosses val="autoZero"/>
        <c:crossBetween val="between"/>
      </c:valAx>
    </c:plotArea>
    <c:plotVisOnly val="1"/>
    <c:dispBlanksAs val="gap"/>
    <c:showDLblsOverMax val="0"/>
  </c:chart>
  <c:txPr>
    <a:bodyPr/>
    <a:lstStyle/>
    <a:p>
      <a:pPr>
        <a:defRPr sz="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7D6CC382-C8F3-4CE8-92CD-99B741F5D58D}" type="datetimeFigureOut">
              <a:rPr lang="en-US" smtClean="0"/>
              <a:t>10/25/2013</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9ED9A90A-8651-4359-A231-33890AB2CEAA}" type="slidenum">
              <a:rPr lang="en-US" smtClean="0"/>
              <a:t>‹#›</a:t>
            </a:fld>
            <a:endParaRPr lang="en-US"/>
          </a:p>
        </p:txBody>
      </p:sp>
    </p:spTree>
    <p:extLst>
      <p:ext uri="{BB962C8B-B14F-4D97-AF65-F5344CB8AC3E}">
        <p14:creationId xmlns:p14="http://schemas.microsoft.com/office/powerpoint/2010/main" val="3122057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2B335F2-7C8A-47B4-B209-FE67F0DE1DEC}" type="datetimeFigureOut">
              <a:rPr lang="en-US" smtClean="0"/>
              <a:t>10/25/2013</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5DC7E36-B02B-4764-A592-A24E00B87BF8}" type="slidenum">
              <a:rPr lang="en-US" smtClean="0"/>
              <a:t>‹#›</a:t>
            </a:fld>
            <a:endParaRPr lang="en-US"/>
          </a:p>
        </p:txBody>
      </p:sp>
    </p:spTree>
    <p:extLst>
      <p:ext uri="{BB962C8B-B14F-4D97-AF65-F5344CB8AC3E}">
        <p14:creationId xmlns:p14="http://schemas.microsoft.com/office/powerpoint/2010/main" val="16460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http://www.polleverywhere.com/free_text_polls/g9cBZSGgjy6GqTf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5DC7E36-B02B-4764-A592-A24E00B87BF8}" type="slidenum">
              <a:rPr lang="en-US" smtClean="0"/>
              <a:t>25</a:t>
            </a:fld>
            <a:endParaRPr lang="en-US"/>
          </a:p>
        </p:txBody>
      </p:sp>
    </p:spTree>
    <p:extLst>
      <p:ext uri="{BB962C8B-B14F-4D97-AF65-F5344CB8AC3E}">
        <p14:creationId xmlns:p14="http://schemas.microsoft.com/office/powerpoint/2010/main" val="206720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http://www.polleverywhere.com/free_text_polls/9xKFx5iSx33hvkZ</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5DC7E36-B02B-4764-A592-A24E00B87BF8}" type="slidenum">
              <a:rPr lang="en-US" smtClean="0"/>
              <a:t>34</a:t>
            </a:fld>
            <a:endParaRPr lang="en-US"/>
          </a:p>
        </p:txBody>
      </p:sp>
    </p:spTree>
    <p:extLst>
      <p:ext uri="{BB962C8B-B14F-4D97-AF65-F5344CB8AC3E}">
        <p14:creationId xmlns:p14="http://schemas.microsoft.com/office/powerpoint/2010/main" val="210537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time being…MOOCs are not a threat to traditional higher education institutions or programs of study but instead are emerging as an alternative educational platform that can supplement and expand the market for higher education rather than supplant college/university experiences.”</a:t>
            </a:r>
          </a:p>
          <a:p>
            <a:endParaRPr lang="en-US" dirty="0"/>
          </a:p>
        </p:txBody>
      </p:sp>
      <p:sp>
        <p:nvSpPr>
          <p:cNvPr id="4" name="Slide Number Placeholder 3"/>
          <p:cNvSpPr>
            <a:spLocks noGrp="1"/>
          </p:cNvSpPr>
          <p:nvPr>
            <p:ph type="sldNum" sz="quarter" idx="10"/>
          </p:nvPr>
        </p:nvSpPr>
        <p:spPr/>
        <p:txBody>
          <a:bodyPr/>
          <a:lstStyle/>
          <a:p>
            <a:fld id="{55DC7E36-B02B-4764-A592-A24E00B87BF8}" type="slidenum">
              <a:rPr lang="en-US" smtClean="0"/>
              <a:t>40</a:t>
            </a:fld>
            <a:endParaRPr lang="en-US"/>
          </a:p>
        </p:txBody>
      </p:sp>
    </p:spTree>
    <p:extLst>
      <p:ext uri="{BB962C8B-B14F-4D97-AF65-F5344CB8AC3E}">
        <p14:creationId xmlns:p14="http://schemas.microsoft.com/office/powerpoint/2010/main" val="169095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476492"/>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37942"/>
            <a:ext cx="8229600" cy="1143000"/>
          </a:xfrm>
          <a:prstGeom prst="rect">
            <a:avLst/>
          </a:prstGeom>
        </p:spPr>
        <p:txBody>
          <a:bodyPr vert="horz"/>
          <a:lstStyle>
            <a:lvl1pPr>
              <a:lnSpc>
                <a:spcPts val="6500"/>
              </a:lnSpc>
              <a:defRPr sz="65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90558"/>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61"/>
            <a:ext cx="8158162" cy="662610"/>
          </a:xfrm>
          <a:prstGeom prst="rect">
            <a:avLst/>
          </a:prstGeom>
        </p:spPr>
        <p:txBody>
          <a:bodyPr vert="horz"/>
          <a:lstStyle>
            <a:lvl1pPr algn="l">
              <a:lnSpc>
                <a:spcPts val="4000"/>
              </a:lnSpc>
              <a:defRPr sz="4000">
                <a:solidFill>
                  <a:srgbClr val="B7002B"/>
                </a:solidFill>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236871"/>
            <a:ext cx="8158163" cy="4803567"/>
          </a:xfrm>
          <a:prstGeom prst="rect">
            <a:avLst/>
          </a:prstGeom>
        </p:spPr>
        <p:txBody>
          <a:bodyPr vert="horz"/>
          <a:lstStyle>
            <a:lvl1pPr marL="342900" indent="-3429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1pPr>
            <a:lvl2pPr marL="742950" indent="-28575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2pPr>
            <a:lvl3pPr marL="11430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3pPr>
            <a:lvl4pPr marL="16002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4pPr>
            <a:lvl5pPr marL="20574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359940"/>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376434"/>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mc:AlternateContent xmlns:mc="http://schemas.openxmlformats.org/markup-compatibility/2006" xmlns:p14="http://schemas.microsoft.com/office/powerpoint/2010/main">
    <mc:Choice Requires="p14">
      <p:transition spd="slow" p14:dur="275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7.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educause.edu/library/resources/byod-and-consumerization-it-higher-education-research-2013" TargetMode="External"/><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mailto:edahlstrom@educause.edu" TargetMode="External"/><Relationship Id="rId7"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hyperlink" Target="http://www.educause.edu/ecar" TargetMode="External"/><Relationship Id="rId4" Type="http://schemas.openxmlformats.org/officeDocument/2006/relationships/hyperlink" Target="mailto:sdifilipo@gmail.com" TargetMode="Externa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0124" y="5494247"/>
            <a:ext cx="9294124"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The </a:t>
            </a:r>
            <a:r>
              <a:rPr lang="en-US" dirty="0" err="1" smtClean="0">
                <a:solidFill>
                  <a:schemeClr val="bg1"/>
                </a:solidFill>
              </a:rPr>
              <a:t>Consumerization</a:t>
            </a:r>
            <a:r>
              <a:rPr lang="en-US" dirty="0" smtClean="0">
                <a:solidFill>
                  <a:schemeClr val="bg1"/>
                </a:solidFill>
              </a:rPr>
              <a:t> of IT - BYOD</a:t>
            </a:r>
            <a:endParaRPr lang="en-US" sz="3000" dirty="0" smtClean="0">
              <a:solidFill>
                <a:schemeClr val="bg1"/>
              </a:solidFill>
            </a:endParaRPr>
          </a:p>
        </p:txBody>
      </p:sp>
    </p:spTree>
    <p:extLst>
      <p:ext uri="{BB962C8B-B14F-4D97-AF65-F5344CB8AC3E}">
        <p14:creationId xmlns:p14="http://schemas.microsoft.com/office/powerpoint/2010/main" val="3513213387"/>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887" y="2030266"/>
            <a:ext cx="6318913" cy="1143000"/>
          </a:xfrm>
        </p:spPr>
        <p:txBody>
          <a:bodyPr/>
          <a:lstStyle/>
          <a:p>
            <a:pPr algn="l"/>
            <a:r>
              <a:rPr lang="en-US" dirty="0" smtClean="0"/>
              <a:t>Findings</a:t>
            </a:r>
            <a:endParaRPr lang="en-US" dirty="0"/>
          </a:p>
        </p:txBody>
      </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84033"/>
            <a:ext cx="1743075" cy="167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892319"/>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Most</a:t>
            </a:r>
            <a:endParaRPr lang="en-US" dirty="0"/>
          </a:p>
        </p:txBody>
      </p:sp>
      <p:sp>
        <p:nvSpPr>
          <p:cNvPr id="4" name="Content Placeholder 2"/>
          <p:cNvSpPr>
            <a:spLocks noGrp="1"/>
          </p:cNvSpPr>
          <p:nvPr>
            <p:ph idx="4294967295"/>
          </p:nvPr>
        </p:nvSpPr>
        <p:spPr>
          <a:xfrm>
            <a:off x="742950" y="1200150"/>
            <a:ext cx="8610600" cy="1524000"/>
          </a:xfrm>
          <a:prstGeom prst="rect">
            <a:avLst/>
          </a:prstGeom>
        </p:spPr>
        <p:txBody>
          <a:bodyPr>
            <a:noAutofit/>
          </a:bodyPr>
          <a:lstStyle/>
          <a:p>
            <a:pPr marL="514350" indent="-514350">
              <a:buClr>
                <a:srgbClr val="C00000"/>
              </a:buClr>
              <a:buFont typeface="+mj-lt"/>
              <a:buAutoNum type="arabicPeriod"/>
            </a:pPr>
            <a:r>
              <a:rPr lang="en-US" sz="2400" dirty="0" smtClean="0">
                <a:solidFill>
                  <a:schemeClr val="bg1">
                    <a:lumMod val="50000"/>
                  </a:schemeClr>
                </a:solidFill>
                <a:latin typeface="+mn-lt"/>
                <a:cs typeface="+mn-cs"/>
              </a:rPr>
              <a:t>Planning Doesn’t Necessarily Precede Action for BYOE</a:t>
            </a:r>
          </a:p>
          <a:p>
            <a:pPr marL="514350" indent="-514350">
              <a:buClr>
                <a:srgbClr val="C00000"/>
              </a:buClr>
              <a:buFont typeface="+mj-lt"/>
              <a:buAutoNum type="arabicPeriod"/>
            </a:pPr>
            <a:endParaRPr lang="en-US" sz="2400" dirty="0" smtClean="0">
              <a:solidFill>
                <a:schemeClr val="bg1">
                  <a:lumMod val="50000"/>
                </a:schemeClr>
              </a:solidFill>
              <a:latin typeface="+mn-lt"/>
              <a:cs typeface="+mn-cs"/>
            </a:endParaRPr>
          </a:p>
          <a:p>
            <a:pPr marL="514350" indent="-514350">
              <a:buClr>
                <a:srgbClr val="C00000"/>
              </a:buClr>
              <a:buFont typeface="+mj-lt"/>
              <a:buAutoNum type="arabicPeriod"/>
            </a:pPr>
            <a:r>
              <a:rPr lang="en-US" sz="2400" dirty="0" smtClean="0">
                <a:solidFill>
                  <a:schemeClr val="bg1">
                    <a:lumMod val="50000"/>
                  </a:schemeClr>
                </a:solidFill>
                <a:latin typeface="+mn-lt"/>
                <a:cs typeface="+mn-cs"/>
              </a:rPr>
              <a:t>A Solid Security Presence and Plan Can Adjust to Most BYOE Security Challenges</a:t>
            </a:r>
          </a:p>
          <a:p>
            <a:pPr>
              <a:buClr>
                <a:srgbClr val="C00000"/>
              </a:buClr>
              <a:buFont typeface="+mj-lt"/>
              <a:buAutoNum type="arabicPeriod"/>
            </a:pPr>
            <a:endParaRPr lang="en-US" sz="1000" dirty="0" smtClean="0">
              <a:solidFill>
                <a:schemeClr val="bg1">
                  <a:lumMod val="50000"/>
                </a:schemeClr>
              </a:solidFill>
              <a:latin typeface="+mn-lt"/>
              <a:cs typeface="+mn-cs"/>
            </a:endParaRPr>
          </a:p>
          <a:p>
            <a:pPr marL="514350" indent="-514350">
              <a:buClr>
                <a:srgbClr val="C00000"/>
              </a:buClr>
              <a:buFont typeface="+mj-lt"/>
              <a:buAutoNum type="arabicPeriod"/>
            </a:pPr>
            <a:r>
              <a:rPr lang="en-US" sz="2400" dirty="0" smtClean="0">
                <a:solidFill>
                  <a:schemeClr val="bg1">
                    <a:lumMod val="50000"/>
                  </a:schemeClr>
                </a:solidFill>
                <a:latin typeface="+mn-lt"/>
                <a:cs typeface="+mn-cs"/>
              </a:rPr>
              <a:t>Cost Savings from BYO Can Be Elusive</a:t>
            </a:r>
          </a:p>
          <a:p>
            <a:pPr marL="514350" indent="-514350">
              <a:buClr>
                <a:srgbClr val="C00000"/>
              </a:buClr>
              <a:buFont typeface="+mj-lt"/>
              <a:buAutoNum type="arabicPeriod"/>
            </a:pPr>
            <a:endParaRPr lang="en-US" sz="2400" dirty="0" smtClean="0">
              <a:solidFill>
                <a:schemeClr val="bg1">
                  <a:lumMod val="50000"/>
                </a:schemeClr>
              </a:solidFill>
              <a:latin typeface="+mn-lt"/>
              <a:cs typeface="+mn-cs"/>
            </a:endParaRPr>
          </a:p>
          <a:p>
            <a:pPr marL="514350" indent="-514350">
              <a:buClr>
                <a:srgbClr val="C00000"/>
              </a:buClr>
              <a:buFont typeface="+mj-lt"/>
              <a:buAutoNum type="arabicPeriod"/>
            </a:pPr>
            <a:r>
              <a:rPr lang="en-US" sz="2400" dirty="0" smtClean="0">
                <a:solidFill>
                  <a:schemeClr val="bg1">
                    <a:lumMod val="50000"/>
                  </a:schemeClr>
                </a:solidFill>
                <a:latin typeface="+mn-lt"/>
                <a:cs typeface="+mn-cs"/>
              </a:rPr>
              <a:t>Think of IT Infrastructure as “Middleware”</a:t>
            </a:r>
          </a:p>
          <a:p>
            <a:pPr marL="514350" indent="-514350">
              <a:buClr>
                <a:srgbClr val="C00000"/>
              </a:buClr>
              <a:buFont typeface="+mj-lt"/>
              <a:buAutoNum type="arabicPeriod"/>
            </a:pPr>
            <a:endParaRPr lang="en-US" sz="2400" dirty="0" smtClean="0">
              <a:solidFill>
                <a:schemeClr val="bg1">
                  <a:lumMod val="50000"/>
                </a:schemeClr>
              </a:solidFill>
              <a:latin typeface="+mn-lt"/>
              <a:cs typeface="+mn-cs"/>
            </a:endParaRPr>
          </a:p>
          <a:p>
            <a:pPr marL="514350" indent="-514350">
              <a:buClr>
                <a:srgbClr val="C00000"/>
              </a:buClr>
              <a:buFont typeface="+mj-lt"/>
              <a:buAutoNum type="arabicPeriod"/>
            </a:pPr>
            <a:r>
              <a:rPr lang="en-US" sz="2400" dirty="0" smtClean="0">
                <a:solidFill>
                  <a:schemeClr val="bg1">
                    <a:lumMod val="50000"/>
                  </a:schemeClr>
                </a:solidFill>
                <a:latin typeface="+mn-lt"/>
                <a:cs typeface="+mn-cs"/>
              </a:rPr>
              <a:t>Support Strategies Will Need to Adapt to BYOE Environments</a:t>
            </a:r>
          </a:p>
          <a:p>
            <a:pPr>
              <a:buClr>
                <a:srgbClr val="C00000"/>
              </a:buClr>
              <a:buFont typeface="+mj-lt"/>
              <a:buAutoNum type="arabicPeriod"/>
            </a:pPr>
            <a:endParaRPr lang="en-US" sz="2400" dirty="0" smtClean="0">
              <a:solidFill>
                <a:schemeClr val="bg1">
                  <a:lumMod val="50000"/>
                </a:schemeClr>
              </a:solidFill>
              <a:latin typeface="+mn-lt"/>
              <a:cs typeface="+mn-cs"/>
            </a:endParaRPr>
          </a:p>
          <a:p>
            <a:pPr marL="514350" indent="-514350">
              <a:buClr>
                <a:srgbClr val="C00000"/>
              </a:buClr>
              <a:buFont typeface="+mj-lt"/>
              <a:buAutoNum type="arabicPeriod"/>
            </a:pPr>
            <a:r>
              <a:rPr lang="en-US" sz="2400" dirty="0" smtClean="0">
                <a:solidFill>
                  <a:schemeClr val="bg1">
                    <a:lumMod val="50000"/>
                  </a:schemeClr>
                </a:solidFill>
                <a:latin typeface="+mn-lt"/>
                <a:cs typeface="+mn-cs"/>
              </a:rPr>
              <a:t>Implications for Teaching and Learning Excite IT Professionals the Most about BYO</a:t>
            </a:r>
            <a:endParaRPr lang="en-US" sz="2400" dirty="0" smtClean="0">
              <a:solidFill>
                <a:srgbClr val="1F497D"/>
              </a:solidFill>
            </a:endParaRPr>
          </a:p>
          <a:p>
            <a:pPr>
              <a:buClr>
                <a:srgbClr val="C00000"/>
              </a:buClr>
            </a:pPr>
            <a:endParaRPr lang="en-US" sz="2400" dirty="0">
              <a:solidFill>
                <a:srgbClr val="1F497D"/>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123950"/>
            <a:ext cx="695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990725"/>
            <a:ext cx="685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3009900"/>
            <a:ext cx="6572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3905249"/>
            <a:ext cx="5905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 y="4867273"/>
            <a:ext cx="581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5657849"/>
            <a:ext cx="5905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133350" y="3790950"/>
            <a:ext cx="8839200" cy="781050"/>
          </a:xfrm>
          <a:prstGeom prst="roundRect">
            <a:avLst/>
          </a:prstGeom>
          <a:solidFill>
            <a:srgbClr val="B7002B">
              <a:alpha val="32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33350" y="5576886"/>
            <a:ext cx="8839200" cy="862014"/>
          </a:xfrm>
          <a:prstGeom prst="roundRect">
            <a:avLst/>
          </a:prstGeom>
          <a:solidFill>
            <a:srgbClr val="B7002B">
              <a:alpha val="32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27049"/>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Infrastructure</a:t>
            </a:r>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236870"/>
            <a:ext cx="5762625" cy="529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858758"/>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IT Practices that Relate to BYOE</a:t>
            </a:r>
            <a:endParaRPr lang="en-US" dirty="0"/>
          </a:p>
        </p:txBody>
      </p:sp>
      <p:pic>
        <p:nvPicPr>
          <p:cNvPr id="4" name="Picture 3" descr="Figure 21.png"/>
          <p:cNvPicPr>
            <a:picLocks noChangeAspect="1"/>
          </p:cNvPicPr>
          <p:nvPr/>
        </p:nvPicPr>
        <p:blipFill rotWithShape="1">
          <a:blip r:embed="rId2" cstate="print">
            <a:extLst>
              <a:ext uri="{28A0092B-C50C-407E-A947-70E740481C1C}">
                <a14:useLocalDpi xmlns:a14="http://schemas.microsoft.com/office/drawing/2010/main" val="0"/>
              </a:ext>
            </a:extLst>
          </a:blip>
          <a:srcRect b="2403"/>
          <a:stretch/>
        </p:blipFill>
        <p:spPr>
          <a:xfrm>
            <a:off x="0" y="1568792"/>
            <a:ext cx="7435850" cy="4903297"/>
          </a:xfrm>
          <a:prstGeom prst="rect">
            <a:avLst/>
          </a:prstGeom>
        </p:spPr>
      </p:pic>
      <p:sp>
        <p:nvSpPr>
          <p:cNvPr id="5" name="Content Placeholder 2"/>
          <p:cNvSpPr txBox="1">
            <a:spLocks/>
          </p:cNvSpPr>
          <p:nvPr/>
        </p:nvSpPr>
        <p:spPr>
          <a:xfrm>
            <a:off x="6510829" y="1219201"/>
            <a:ext cx="1990724" cy="783809"/>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dirty="0" smtClean="0"/>
              <a:t>Source:</a:t>
            </a:r>
            <a:endParaRPr lang="en-US" dirty="0"/>
          </a:p>
        </p:txBody>
      </p:sp>
      <p:pic>
        <p:nvPicPr>
          <p:cNvPr id="6" name="Picture 5"/>
          <p:cNvPicPr>
            <a:picLocks noChangeAspect="1" noChangeArrowheads="1"/>
          </p:cNvPicPr>
          <p:nvPr/>
        </p:nvPicPr>
        <p:blipFill>
          <a:blip r:embed="rId3"/>
          <a:srcRect/>
          <a:stretch>
            <a:fillRect/>
          </a:stretch>
        </p:blipFill>
        <p:spPr bwMode="auto">
          <a:xfrm>
            <a:off x="7973407" y="1715880"/>
            <a:ext cx="1056293" cy="79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904991"/>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and Frictionless Access</a:t>
            </a:r>
            <a:endParaRPr lang="en-US" dirty="0"/>
          </a:p>
        </p:txBody>
      </p:sp>
      <p:sp>
        <p:nvSpPr>
          <p:cNvPr id="5" name="Content Placeholder 2"/>
          <p:cNvSpPr txBox="1">
            <a:spLocks/>
          </p:cNvSpPr>
          <p:nvPr/>
        </p:nvSpPr>
        <p:spPr>
          <a:xfrm>
            <a:off x="-47627" y="4004504"/>
            <a:ext cx="3105152" cy="2124075"/>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dirty="0"/>
              <a:t>Including </a:t>
            </a:r>
            <a:r>
              <a:rPr lang="en-US" dirty="0" smtClean="0"/>
              <a:t>bandwidth </a:t>
            </a:r>
            <a:r>
              <a:rPr lang="en-US" dirty="0"/>
              <a:t>and Wi-Fi density ratios (i.e., number of devices per user)</a:t>
            </a:r>
          </a:p>
        </p:txBody>
      </p:sp>
      <p:sp>
        <p:nvSpPr>
          <p:cNvPr id="4" name="Content Placeholder 2"/>
          <p:cNvSpPr>
            <a:spLocks noGrp="1"/>
          </p:cNvSpPr>
          <p:nvPr>
            <p:ph sz="quarter" idx="10"/>
          </p:nvPr>
        </p:nvSpPr>
        <p:spPr>
          <a:xfrm>
            <a:off x="0" y="1579770"/>
            <a:ext cx="3057526" cy="2124075"/>
          </a:xfrm>
        </p:spPr>
        <p:txBody>
          <a:bodyPr/>
          <a:lstStyle/>
          <a:p>
            <a:pPr marL="0" indent="0" algn="ctr">
              <a:lnSpc>
                <a:spcPct val="100000"/>
              </a:lnSpc>
              <a:buNone/>
            </a:pPr>
            <a:r>
              <a:rPr lang="en-US" dirty="0"/>
              <a:t>Including campus penetration of cellular coverage from main </a:t>
            </a:r>
            <a:r>
              <a:rPr lang="en-US" dirty="0" smtClean="0"/>
              <a:t>providers</a:t>
            </a:r>
            <a:endParaRPr lang="en-US" dirty="0"/>
          </a:p>
        </p:txBody>
      </p:sp>
      <p:sp>
        <p:nvSpPr>
          <p:cNvPr id="6" name="Content Placeholder 2"/>
          <p:cNvSpPr txBox="1">
            <a:spLocks/>
          </p:cNvSpPr>
          <p:nvPr/>
        </p:nvSpPr>
        <p:spPr>
          <a:xfrm>
            <a:off x="5819776" y="1254541"/>
            <a:ext cx="3209924" cy="2124075"/>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dirty="0"/>
              <a:t>Including network Wi-Fi capabilities and open public Wi-Fi versus restricted network access</a:t>
            </a:r>
          </a:p>
        </p:txBody>
      </p:sp>
      <p:sp>
        <p:nvSpPr>
          <p:cNvPr id="7" name="Content Placeholder 2"/>
          <p:cNvSpPr txBox="1">
            <a:spLocks/>
          </p:cNvSpPr>
          <p:nvPr/>
        </p:nvSpPr>
        <p:spPr>
          <a:xfrm>
            <a:off x="5614988" y="4016790"/>
            <a:ext cx="3619500" cy="2124075"/>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00000"/>
              </a:lnSpc>
              <a:buNone/>
            </a:pPr>
            <a:r>
              <a:rPr lang="en-US" dirty="0"/>
              <a:t>Including access capabilities through device, </a:t>
            </a:r>
            <a:r>
              <a:rPr lang="en-US" dirty="0" smtClean="0"/>
              <a:t>apps, </a:t>
            </a:r>
            <a:r>
              <a:rPr lang="en-US" dirty="0"/>
              <a:t>browsers, virtualized desktops, identify management tools, </a:t>
            </a:r>
            <a:r>
              <a:rPr lang="en-US" dirty="0" smtClean="0"/>
              <a:t>and </a:t>
            </a:r>
            <a:r>
              <a:rPr lang="en-US" dirty="0"/>
              <a:t>cloud services</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1971675"/>
            <a:ext cx="23241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327038"/>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BYOE “Middleware”</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Figure 20.png"/>
          <p:cNvPicPr>
            <a:picLocks noChangeAspect="1"/>
          </p:cNvPicPr>
          <p:nvPr/>
        </p:nvPicPr>
        <p:blipFill rotWithShape="1">
          <a:blip r:embed="rId3" cstate="print">
            <a:extLst>
              <a:ext uri="{28A0092B-C50C-407E-A947-70E740481C1C}">
                <a14:useLocalDpi xmlns:a14="http://schemas.microsoft.com/office/drawing/2010/main" val="0"/>
              </a:ext>
            </a:extLst>
          </a:blip>
          <a:srcRect t="6946"/>
          <a:stretch/>
        </p:blipFill>
        <p:spPr>
          <a:xfrm>
            <a:off x="0" y="1390651"/>
            <a:ext cx="8881753" cy="3257550"/>
          </a:xfrm>
          <a:prstGeom prst="rect">
            <a:avLst/>
          </a:prstGeom>
        </p:spPr>
      </p:pic>
      <p:sp>
        <p:nvSpPr>
          <p:cNvPr id="8" name="Content Placeholder 2"/>
          <p:cNvSpPr>
            <a:spLocks noGrp="1"/>
          </p:cNvSpPr>
          <p:nvPr>
            <p:ph sz="quarter" idx="10"/>
          </p:nvPr>
        </p:nvSpPr>
        <p:spPr>
          <a:xfrm>
            <a:off x="1600806" y="5086350"/>
            <a:ext cx="6181119" cy="935038"/>
          </a:xfrm>
        </p:spPr>
        <p:txBody>
          <a:bodyPr/>
          <a:lstStyle/>
          <a:p>
            <a:pPr marL="0" indent="0" algn="ctr">
              <a:lnSpc>
                <a:spcPct val="100000"/>
              </a:lnSpc>
              <a:buNone/>
            </a:pPr>
            <a:r>
              <a:rPr lang="en-US" dirty="0" smtClean="0"/>
              <a:t>The </a:t>
            </a:r>
            <a:r>
              <a:rPr lang="en-US" dirty="0"/>
              <a:t>commodities that </a:t>
            </a:r>
            <a:r>
              <a:rPr lang="en-US" dirty="0" smtClean="0"/>
              <a:t>bridge users, their devices, and their consumer-level applications to the institution’s data.</a:t>
            </a:r>
            <a:endParaRPr lang="en-US" dirty="0"/>
          </a:p>
        </p:txBody>
      </p:sp>
      <p:sp>
        <p:nvSpPr>
          <p:cNvPr id="9" name="Rectangle 8"/>
          <p:cNvSpPr/>
          <p:nvPr/>
        </p:nvSpPr>
        <p:spPr>
          <a:xfrm>
            <a:off x="342900" y="1962151"/>
            <a:ext cx="3143250" cy="190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738503" y="2019302"/>
            <a:ext cx="3143250" cy="190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1914525"/>
            <a:ext cx="23241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8656" y="2314575"/>
            <a:ext cx="35623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2400301"/>
            <a:ext cx="33528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7127"/>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9551" y="574261"/>
            <a:ext cx="8934450" cy="662610"/>
          </a:xfrm>
        </p:spPr>
        <p:txBody>
          <a:bodyPr/>
          <a:lstStyle/>
          <a:p>
            <a:r>
              <a:rPr lang="en-US" dirty="0" smtClean="0"/>
              <a:t>Infrastructure Adequacy and Upgrades</a:t>
            </a:r>
            <a:endParaRPr lang="en-US" dirty="0"/>
          </a:p>
        </p:txBody>
      </p:sp>
      <p:sp>
        <p:nvSpPr>
          <p:cNvPr id="3" name="Content Placeholder 2"/>
          <p:cNvSpPr>
            <a:spLocks noGrp="1"/>
          </p:cNvSpPr>
          <p:nvPr>
            <p:ph sz="quarter" idx="10"/>
          </p:nvPr>
        </p:nvSpPr>
        <p:spPr>
          <a:xfrm>
            <a:off x="9839325" y="1354741"/>
            <a:ext cx="2600325" cy="4803567"/>
          </a:xfrm>
        </p:spPr>
        <p:txBody>
          <a:bodyPr/>
          <a:lstStyle/>
          <a:p>
            <a:pPr marL="0" indent="0">
              <a:lnSpc>
                <a:spcPct val="100000"/>
              </a:lnSpc>
              <a:buNone/>
            </a:pPr>
            <a:r>
              <a:rPr lang="en-US" dirty="0" smtClean="0"/>
              <a:t>Though present accommodation of BYOE is adequate, most respondents expect infrastructure upgrades within two years for Wi-Fi and networks, in particular.</a:t>
            </a:r>
            <a:endParaRPr lang="en-US" dirty="0"/>
          </a:p>
          <a:p>
            <a:endParaRPr lang="en-US"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6" y="1806992"/>
            <a:ext cx="2733675" cy="46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50080" y="1236871"/>
            <a:ext cx="2809875" cy="887555"/>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chemeClr val="tx1"/>
                </a:solidFill>
              </a:rPr>
              <a:t>Present Adequacy of IT Infrastructure</a:t>
            </a:r>
          </a:p>
          <a:p>
            <a:endParaRPr lang="en-US" dirty="0"/>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8" y="2490725"/>
            <a:ext cx="2433637" cy="59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864" y="1806991"/>
            <a:ext cx="2421798" cy="46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3852864" y="1218172"/>
            <a:ext cx="2809875" cy="887555"/>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chemeClr val="tx1"/>
                </a:solidFill>
              </a:rPr>
              <a:t>Need to Upgrade IT Infrastructure</a:t>
            </a:r>
          </a:p>
          <a:p>
            <a:endParaRPr 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544" y="2459576"/>
            <a:ext cx="2433637" cy="59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4392183" y="2471306"/>
            <a:ext cx="2116998" cy="589916"/>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sz="1400" dirty="0" smtClean="0">
                <a:solidFill>
                  <a:schemeClr val="tx1"/>
                </a:solidFill>
              </a:rPr>
              <a:t>Need to upgrade</a:t>
            </a:r>
          </a:p>
          <a:p>
            <a:pPr marL="0" indent="0">
              <a:lnSpc>
                <a:spcPct val="100000"/>
              </a:lnSpc>
              <a:buFont typeface="Wingdings" charset="2"/>
              <a:buNone/>
            </a:pPr>
            <a:r>
              <a:rPr lang="en-US" sz="1400" dirty="0" smtClean="0">
                <a:solidFill>
                  <a:schemeClr val="tx1"/>
                </a:solidFill>
              </a:rPr>
              <a:t>No need to upgrade</a:t>
            </a:r>
          </a:p>
          <a:p>
            <a:endParaRPr lang="en-US" dirty="0"/>
          </a:p>
        </p:txBody>
      </p:sp>
      <p:sp>
        <p:nvSpPr>
          <p:cNvPr id="15" name="Content Placeholder 2"/>
          <p:cNvSpPr txBox="1">
            <a:spLocks/>
          </p:cNvSpPr>
          <p:nvPr/>
        </p:nvSpPr>
        <p:spPr>
          <a:xfrm>
            <a:off x="772680" y="2498754"/>
            <a:ext cx="2726597" cy="589916"/>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sz="1400" dirty="0" smtClean="0">
                <a:solidFill>
                  <a:schemeClr val="tx1"/>
                </a:solidFill>
              </a:rPr>
              <a:t>Have adequate coverage</a:t>
            </a:r>
          </a:p>
          <a:p>
            <a:pPr marL="0" indent="0">
              <a:lnSpc>
                <a:spcPct val="100000"/>
              </a:lnSpc>
              <a:buFont typeface="Wingdings" charset="2"/>
              <a:buNone/>
            </a:pPr>
            <a:r>
              <a:rPr lang="en-US" sz="1400" dirty="0" smtClean="0">
                <a:solidFill>
                  <a:schemeClr val="tx1"/>
                </a:solidFill>
              </a:rPr>
              <a:t>Do not have adequate coverage</a:t>
            </a:r>
          </a:p>
          <a:p>
            <a:endParaRPr lang="en-US" dirty="0"/>
          </a:p>
        </p:txBody>
      </p:sp>
      <p:sp>
        <p:nvSpPr>
          <p:cNvPr id="16" name="Content Placeholder 2"/>
          <p:cNvSpPr txBox="1">
            <a:spLocks/>
          </p:cNvSpPr>
          <p:nvPr/>
        </p:nvSpPr>
        <p:spPr>
          <a:xfrm>
            <a:off x="6509181" y="3057521"/>
            <a:ext cx="2805114" cy="3253186"/>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rgbClr val="C00000"/>
                </a:solidFill>
              </a:rPr>
              <a:t>Cellular Service:</a:t>
            </a:r>
          </a:p>
          <a:p>
            <a:pPr>
              <a:lnSpc>
                <a:spcPct val="100000"/>
              </a:lnSpc>
            </a:pPr>
            <a:r>
              <a:rPr lang="en-US" dirty="0" smtClean="0"/>
              <a:t>Adequate coverage is moderate</a:t>
            </a:r>
          </a:p>
          <a:p>
            <a:pPr>
              <a:lnSpc>
                <a:spcPct val="100000"/>
              </a:lnSpc>
            </a:pPr>
            <a:r>
              <a:rPr lang="en-US" dirty="0" smtClean="0"/>
              <a:t>Plans to upgrade are (mostly) modest</a:t>
            </a:r>
          </a:p>
          <a:p>
            <a:endParaRPr lang="en-US" dirty="0"/>
          </a:p>
        </p:txBody>
      </p:sp>
    </p:spTree>
    <p:extLst>
      <p:ext uri="{BB962C8B-B14F-4D97-AF65-F5344CB8AC3E}">
        <p14:creationId xmlns:p14="http://schemas.microsoft.com/office/powerpoint/2010/main" val="3134538586"/>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40292"/>
            <a:ext cx="2520653" cy="487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25" y="1126197"/>
            <a:ext cx="344074" cy="513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14" y="1224026"/>
            <a:ext cx="2719386" cy="524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650080" y="1236871"/>
            <a:ext cx="2809875" cy="887555"/>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chemeClr val="tx1"/>
                </a:solidFill>
              </a:rPr>
              <a:t>Present Adequacy of IT Infrastructure</a:t>
            </a:r>
          </a:p>
          <a:p>
            <a:endParaRPr lang="en-US" dirty="0"/>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080" y="2287101"/>
            <a:ext cx="2433637" cy="59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a:xfrm>
            <a:off x="3852864" y="1218172"/>
            <a:ext cx="2809875" cy="887555"/>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chemeClr val="tx1"/>
                </a:solidFill>
              </a:rPr>
              <a:t>Need to Upgrade IT Infrastructure</a:t>
            </a:r>
          </a:p>
          <a:p>
            <a:endParaRPr lang="en-US" dirty="0"/>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0426" y="1825453"/>
            <a:ext cx="2433637" cy="59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2"/>
          <p:cNvSpPr txBox="1">
            <a:spLocks/>
          </p:cNvSpPr>
          <p:nvPr/>
        </p:nvSpPr>
        <p:spPr>
          <a:xfrm>
            <a:off x="6477000" y="1886007"/>
            <a:ext cx="2116998" cy="589916"/>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sz="1400" dirty="0" smtClean="0">
                <a:solidFill>
                  <a:schemeClr val="tx1"/>
                </a:solidFill>
              </a:rPr>
              <a:t>Need to upgrade</a:t>
            </a:r>
          </a:p>
          <a:p>
            <a:pPr marL="0" indent="0">
              <a:lnSpc>
                <a:spcPct val="100000"/>
              </a:lnSpc>
              <a:buFont typeface="Wingdings" charset="2"/>
              <a:buNone/>
            </a:pPr>
            <a:r>
              <a:rPr lang="en-US" sz="1400" dirty="0" smtClean="0">
                <a:solidFill>
                  <a:schemeClr val="tx1"/>
                </a:solidFill>
              </a:rPr>
              <a:t>No need to upgrade</a:t>
            </a:r>
          </a:p>
          <a:p>
            <a:endParaRPr lang="en-US" dirty="0"/>
          </a:p>
        </p:txBody>
      </p:sp>
      <p:sp>
        <p:nvSpPr>
          <p:cNvPr id="19" name="Content Placeholder 2"/>
          <p:cNvSpPr txBox="1">
            <a:spLocks/>
          </p:cNvSpPr>
          <p:nvPr/>
        </p:nvSpPr>
        <p:spPr>
          <a:xfrm>
            <a:off x="934091" y="2277105"/>
            <a:ext cx="2726597" cy="589916"/>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sz="1400" dirty="0" smtClean="0">
                <a:solidFill>
                  <a:schemeClr val="tx1"/>
                </a:solidFill>
              </a:rPr>
              <a:t>Have adequate coverage</a:t>
            </a:r>
          </a:p>
          <a:p>
            <a:pPr marL="0" indent="0">
              <a:lnSpc>
                <a:spcPct val="100000"/>
              </a:lnSpc>
              <a:buFont typeface="Wingdings" charset="2"/>
              <a:buNone/>
            </a:pPr>
            <a:r>
              <a:rPr lang="en-US" sz="1400" dirty="0" smtClean="0">
                <a:solidFill>
                  <a:schemeClr val="tx1"/>
                </a:solidFill>
              </a:rPr>
              <a:t>Do not have adequate coverage</a:t>
            </a:r>
          </a:p>
          <a:p>
            <a:endParaRPr lang="en-US" dirty="0"/>
          </a:p>
        </p:txBody>
      </p:sp>
      <p:sp>
        <p:nvSpPr>
          <p:cNvPr id="21" name="Content Placeholder 2"/>
          <p:cNvSpPr txBox="1">
            <a:spLocks/>
          </p:cNvSpPr>
          <p:nvPr/>
        </p:nvSpPr>
        <p:spPr>
          <a:xfrm>
            <a:off x="6662739" y="3057521"/>
            <a:ext cx="2805114" cy="3253186"/>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rgbClr val="C00000"/>
                </a:solidFill>
              </a:rPr>
              <a:t>Wi-Fi Coverage:</a:t>
            </a:r>
          </a:p>
          <a:p>
            <a:pPr>
              <a:lnSpc>
                <a:spcPct val="100000"/>
              </a:lnSpc>
            </a:pPr>
            <a:r>
              <a:rPr lang="en-US" dirty="0" smtClean="0"/>
              <a:t>Adequate coverage is moderate</a:t>
            </a:r>
          </a:p>
          <a:p>
            <a:pPr>
              <a:lnSpc>
                <a:spcPct val="100000"/>
              </a:lnSpc>
            </a:pPr>
            <a:r>
              <a:rPr lang="en-US" dirty="0" smtClean="0"/>
              <a:t>Plans to upgrade are (mostly) robust</a:t>
            </a:r>
          </a:p>
          <a:p>
            <a:endParaRPr lang="en-US" dirty="0"/>
          </a:p>
        </p:txBody>
      </p:sp>
      <p:sp>
        <p:nvSpPr>
          <p:cNvPr id="24" name="Title 1"/>
          <p:cNvSpPr>
            <a:spLocks noGrp="1"/>
          </p:cNvSpPr>
          <p:nvPr>
            <p:ph type="title"/>
          </p:nvPr>
        </p:nvSpPr>
        <p:spPr>
          <a:xfrm>
            <a:off x="209551" y="574261"/>
            <a:ext cx="8934450" cy="662610"/>
          </a:xfrm>
        </p:spPr>
        <p:txBody>
          <a:bodyPr/>
          <a:lstStyle/>
          <a:p>
            <a:r>
              <a:rPr lang="en-US" dirty="0" smtClean="0"/>
              <a:t>Infrastructure Adequacy and Upgrades</a:t>
            </a:r>
            <a:endParaRPr lang="en-US" dirty="0"/>
          </a:p>
        </p:txBody>
      </p:sp>
    </p:spTree>
    <p:extLst>
      <p:ext uri="{BB962C8B-B14F-4D97-AF65-F5344CB8AC3E}">
        <p14:creationId xmlns:p14="http://schemas.microsoft.com/office/powerpoint/2010/main" val="1374046558"/>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33" y="1218172"/>
            <a:ext cx="335166" cy="500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688" y="1314450"/>
            <a:ext cx="2732332"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1343595"/>
            <a:ext cx="2681328" cy="508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478629" y="1218172"/>
            <a:ext cx="2809875" cy="887555"/>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chemeClr val="tx1"/>
                </a:solidFill>
              </a:rPr>
              <a:t>Present Adequacy of IT Infrastructure</a:t>
            </a:r>
          </a:p>
          <a:p>
            <a:endParaRPr lang="en-US"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29" y="3317111"/>
            <a:ext cx="2433637" cy="59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3852864" y="1218172"/>
            <a:ext cx="2809875" cy="887555"/>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chemeClr val="tx1"/>
                </a:solidFill>
              </a:rPr>
              <a:t>Need to Upgrade IT Infrastructure</a:t>
            </a:r>
          </a:p>
          <a:p>
            <a:endParaRPr lang="en-US" dirty="0"/>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854" y="3365476"/>
            <a:ext cx="2647414" cy="65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a:xfrm>
            <a:off x="4043428" y="3426030"/>
            <a:ext cx="2330840" cy="589916"/>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sz="1400" dirty="0" smtClean="0">
                <a:solidFill>
                  <a:schemeClr val="tx1"/>
                </a:solidFill>
              </a:rPr>
              <a:t>Need to upgrade</a:t>
            </a:r>
          </a:p>
          <a:p>
            <a:pPr marL="0" indent="0">
              <a:lnSpc>
                <a:spcPct val="100000"/>
              </a:lnSpc>
              <a:buFont typeface="Wingdings" charset="2"/>
              <a:buNone/>
            </a:pPr>
            <a:r>
              <a:rPr lang="en-US" sz="1400" dirty="0" smtClean="0">
                <a:solidFill>
                  <a:schemeClr val="tx1"/>
                </a:solidFill>
              </a:rPr>
              <a:t>No need to upgrade</a:t>
            </a:r>
          </a:p>
          <a:p>
            <a:endParaRPr lang="en-US" dirty="0"/>
          </a:p>
        </p:txBody>
      </p:sp>
      <p:sp>
        <p:nvSpPr>
          <p:cNvPr id="17" name="Content Placeholder 2"/>
          <p:cNvSpPr txBox="1">
            <a:spLocks/>
          </p:cNvSpPr>
          <p:nvPr/>
        </p:nvSpPr>
        <p:spPr>
          <a:xfrm>
            <a:off x="762640" y="3317111"/>
            <a:ext cx="2726597" cy="597944"/>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sz="1400" dirty="0" smtClean="0">
                <a:solidFill>
                  <a:schemeClr val="tx1"/>
                </a:solidFill>
              </a:rPr>
              <a:t>Have adequate coverage</a:t>
            </a:r>
          </a:p>
          <a:p>
            <a:pPr marL="0" indent="0">
              <a:lnSpc>
                <a:spcPct val="100000"/>
              </a:lnSpc>
              <a:buFont typeface="Wingdings" charset="2"/>
              <a:buNone/>
            </a:pPr>
            <a:r>
              <a:rPr lang="en-US" sz="1400" dirty="0" smtClean="0">
                <a:solidFill>
                  <a:schemeClr val="tx1"/>
                </a:solidFill>
              </a:rPr>
              <a:t>Do not have adequate coverage</a:t>
            </a:r>
          </a:p>
          <a:p>
            <a:endParaRPr lang="en-US" dirty="0"/>
          </a:p>
        </p:txBody>
      </p:sp>
      <p:sp>
        <p:nvSpPr>
          <p:cNvPr id="18" name="Content Placeholder 2"/>
          <p:cNvSpPr txBox="1">
            <a:spLocks/>
          </p:cNvSpPr>
          <p:nvPr/>
        </p:nvSpPr>
        <p:spPr>
          <a:xfrm>
            <a:off x="6496051" y="3057521"/>
            <a:ext cx="2805114" cy="3253186"/>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solidFill>
                  <a:srgbClr val="C00000"/>
                </a:solidFill>
              </a:rPr>
              <a:t>Networks:</a:t>
            </a:r>
          </a:p>
          <a:p>
            <a:pPr>
              <a:lnSpc>
                <a:spcPct val="100000"/>
              </a:lnSpc>
            </a:pPr>
            <a:r>
              <a:rPr lang="en-US" dirty="0" smtClean="0"/>
              <a:t>Adequate coverage is robust</a:t>
            </a:r>
          </a:p>
          <a:p>
            <a:pPr>
              <a:lnSpc>
                <a:spcPct val="100000"/>
              </a:lnSpc>
            </a:pPr>
            <a:r>
              <a:rPr lang="en-US" dirty="0" smtClean="0"/>
              <a:t>Plans to upgrade are robust</a:t>
            </a:r>
          </a:p>
          <a:p>
            <a:endParaRPr lang="en-US" dirty="0"/>
          </a:p>
        </p:txBody>
      </p:sp>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le 1"/>
          <p:cNvSpPr>
            <a:spLocks noGrp="1"/>
          </p:cNvSpPr>
          <p:nvPr>
            <p:ph type="title"/>
          </p:nvPr>
        </p:nvSpPr>
        <p:spPr>
          <a:xfrm>
            <a:off x="209551" y="574261"/>
            <a:ext cx="8934450" cy="662610"/>
          </a:xfrm>
        </p:spPr>
        <p:txBody>
          <a:bodyPr/>
          <a:lstStyle/>
          <a:p>
            <a:r>
              <a:rPr lang="en-US" dirty="0" smtClean="0"/>
              <a:t>Infrastructure Adequacy and Upgrades</a:t>
            </a:r>
            <a:endParaRPr lang="en-US" dirty="0"/>
          </a:p>
        </p:txBody>
      </p:sp>
    </p:spTree>
    <p:extLst>
      <p:ext uri="{BB962C8B-B14F-4D97-AF65-F5344CB8AC3E}">
        <p14:creationId xmlns:p14="http://schemas.microsoft.com/office/powerpoint/2010/main" val="3134538586"/>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Infrastructure and the Student Experience</a:t>
            </a:r>
            <a:endParaRPr lang="en-US" dirty="0"/>
          </a:p>
        </p:txBody>
      </p:sp>
      <p:sp>
        <p:nvSpPr>
          <p:cNvPr id="4" name="Content Placeholder 2"/>
          <p:cNvSpPr txBox="1">
            <a:spLocks/>
          </p:cNvSpPr>
          <p:nvPr/>
        </p:nvSpPr>
        <p:spPr>
          <a:xfrm>
            <a:off x="0" y="1772066"/>
            <a:ext cx="4848224" cy="4535279"/>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Wingdings" charset="2"/>
              <a:buNone/>
            </a:pPr>
            <a:r>
              <a:rPr lang="en-US" dirty="0" smtClean="0"/>
              <a:t>Ten challenges for using smartphones as learning tools.</a:t>
            </a:r>
          </a:p>
          <a:p>
            <a:pPr marL="0" indent="0">
              <a:lnSpc>
                <a:spcPct val="100000"/>
              </a:lnSpc>
              <a:buFont typeface="Wingdings" charset="2"/>
              <a:buNone/>
            </a:pPr>
            <a:endParaRPr lang="en-US" dirty="0" smtClean="0"/>
          </a:p>
          <a:p>
            <a:pPr>
              <a:lnSpc>
                <a:spcPct val="100000"/>
              </a:lnSpc>
              <a:buFont typeface="Wingdings" charset="2"/>
              <a:buAutoNum type="arabicParenR"/>
            </a:pPr>
            <a:r>
              <a:rPr lang="en-US" sz="1600" dirty="0" smtClean="0"/>
              <a:t>34% slow network</a:t>
            </a:r>
          </a:p>
          <a:p>
            <a:pPr>
              <a:lnSpc>
                <a:spcPct val="100000"/>
              </a:lnSpc>
              <a:buFont typeface="Wingdings" charset="2"/>
              <a:buAutoNum type="arabicParenR"/>
            </a:pPr>
            <a:r>
              <a:rPr lang="en-US" sz="1600" dirty="0" smtClean="0"/>
              <a:t>34% inadequate battery</a:t>
            </a:r>
          </a:p>
          <a:p>
            <a:pPr>
              <a:lnSpc>
                <a:spcPct val="100000"/>
              </a:lnSpc>
              <a:buFont typeface="Wingdings" charset="2"/>
              <a:buAutoNum type="arabicParenR"/>
            </a:pPr>
            <a:r>
              <a:rPr lang="en-US" sz="1600" strike="sngStrike" dirty="0" smtClean="0"/>
              <a:t>32% device usability issues </a:t>
            </a:r>
          </a:p>
          <a:p>
            <a:pPr>
              <a:lnSpc>
                <a:spcPct val="100000"/>
              </a:lnSpc>
              <a:buFont typeface="Wingdings" charset="2"/>
              <a:buAutoNum type="arabicParenR"/>
            </a:pPr>
            <a:r>
              <a:rPr lang="en-US" sz="1600" dirty="0" smtClean="0"/>
              <a:t>31% cost of data service </a:t>
            </a:r>
          </a:p>
          <a:p>
            <a:pPr>
              <a:lnSpc>
                <a:spcPct val="100000"/>
              </a:lnSpc>
              <a:buFont typeface="Wingdings" charset="2"/>
              <a:buAutoNum type="arabicParenR"/>
            </a:pPr>
            <a:r>
              <a:rPr lang="en-US" sz="1600" dirty="0" smtClean="0"/>
              <a:t>29% limited network access</a:t>
            </a:r>
          </a:p>
          <a:p>
            <a:pPr>
              <a:lnSpc>
                <a:spcPct val="100000"/>
              </a:lnSpc>
              <a:buFont typeface="Wingdings" charset="2"/>
              <a:buAutoNum type="arabicParenR"/>
            </a:pPr>
            <a:r>
              <a:rPr lang="en-US" sz="1600" strike="sngStrike" dirty="0" smtClean="0"/>
              <a:t>25% cost of device </a:t>
            </a:r>
          </a:p>
          <a:p>
            <a:pPr>
              <a:lnSpc>
                <a:spcPct val="100000"/>
              </a:lnSpc>
              <a:buFont typeface="Wingdings" charset="2"/>
              <a:buAutoNum type="arabicParenR"/>
            </a:pPr>
            <a:r>
              <a:rPr lang="en-US" sz="1600" strike="sngStrike" dirty="0" smtClean="0"/>
              <a:t>20% lack of apps </a:t>
            </a:r>
          </a:p>
          <a:p>
            <a:pPr>
              <a:lnSpc>
                <a:spcPct val="100000"/>
              </a:lnSpc>
              <a:buFont typeface="Wingdings" charset="2"/>
              <a:buAutoNum type="arabicParenR"/>
            </a:pPr>
            <a:r>
              <a:rPr lang="en-US" sz="1600" strike="sngStrike" dirty="0" smtClean="0"/>
              <a:t>18% cost of apps</a:t>
            </a:r>
          </a:p>
          <a:p>
            <a:pPr>
              <a:lnSpc>
                <a:spcPct val="100000"/>
              </a:lnSpc>
              <a:buFont typeface="Wingdings" charset="2"/>
              <a:buAutoNum type="arabicParenR"/>
            </a:pPr>
            <a:r>
              <a:rPr lang="en-US" sz="1600" strike="sngStrike" dirty="0" smtClean="0"/>
              <a:t>12% security/privacy concern</a:t>
            </a:r>
          </a:p>
          <a:p>
            <a:pPr>
              <a:lnSpc>
                <a:spcPct val="100000"/>
              </a:lnSpc>
              <a:buFont typeface="Wingdings" charset="2"/>
              <a:buAutoNum type="arabicParenR"/>
            </a:pPr>
            <a:r>
              <a:rPr lang="en-US" sz="1600" strike="sngStrike" dirty="0" smtClean="0"/>
              <a:t>4% health concern</a:t>
            </a:r>
          </a:p>
          <a:p>
            <a:pPr marL="0" indent="0">
              <a:lnSpc>
                <a:spcPct val="100000"/>
              </a:lnSpc>
              <a:buFont typeface="Wingdings" charset="2"/>
              <a:buNone/>
            </a:pP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076" y="1391066"/>
            <a:ext cx="1193904" cy="133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Chart 10"/>
          <p:cNvGraphicFramePr/>
          <p:nvPr>
            <p:extLst>
              <p:ext uri="{D42A27DB-BD31-4B8C-83A1-F6EECF244321}">
                <p14:modId xmlns:p14="http://schemas.microsoft.com/office/powerpoint/2010/main" val="1283812946"/>
              </p:ext>
            </p:extLst>
          </p:nvPr>
        </p:nvGraphicFramePr>
        <p:xfrm>
          <a:off x="3823681" y="3208546"/>
          <a:ext cx="5267325" cy="29708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0659743"/>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1"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76925" y="2933700"/>
            <a:ext cx="2895600" cy="2708434"/>
          </a:xfrm>
          <a:prstGeom prst="rect">
            <a:avLst/>
          </a:prstGeom>
          <a:noFill/>
        </p:spPr>
        <p:txBody>
          <a:bodyPr wrap="square" rtlCol="0">
            <a:spAutoFit/>
          </a:bodyPr>
          <a:lstStyle/>
          <a:p>
            <a:r>
              <a:rPr lang="en-US" sz="2800" b="1" dirty="0" smtClean="0"/>
              <a:t>Eden Dahlstrom,</a:t>
            </a:r>
          </a:p>
          <a:p>
            <a:r>
              <a:rPr lang="en-US" b="1" dirty="0" smtClean="0"/>
              <a:t>Director of Research EDUCAUSE</a:t>
            </a:r>
          </a:p>
          <a:p>
            <a:endParaRPr lang="en-US" sz="2400" b="1" dirty="0" smtClean="0"/>
          </a:p>
          <a:p>
            <a:r>
              <a:rPr lang="en-US" sz="2800" b="1" dirty="0" smtClean="0"/>
              <a:t>Stephen </a:t>
            </a:r>
            <a:r>
              <a:rPr lang="en-US" sz="2800" b="1" dirty="0" err="1" smtClean="0"/>
              <a:t>diFilipo</a:t>
            </a:r>
            <a:r>
              <a:rPr lang="en-US" sz="2800" b="1" dirty="0" smtClean="0"/>
              <a:t>,</a:t>
            </a:r>
          </a:p>
          <a:p>
            <a:r>
              <a:rPr lang="en-US" b="1" dirty="0" smtClean="0"/>
              <a:t>Vice President and CIO, </a:t>
            </a:r>
          </a:p>
          <a:p>
            <a:r>
              <a:rPr lang="en-US" b="1" dirty="0" smtClean="0"/>
              <a:t>Cecil College</a:t>
            </a:r>
          </a:p>
          <a:p>
            <a:r>
              <a:rPr lang="en-US" dirty="0" smtClean="0"/>
              <a:t> </a:t>
            </a:r>
            <a:endParaRPr lang="en-US" dirty="0"/>
          </a:p>
        </p:txBody>
      </p:sp>
      <p:sp>
        <p:nvSpPr>
          <p:cNvPr id="7" name="Title 1"/>
          <p:cNvSpPr>
            <a:spLocks noGrp="1"/>
          </p:cNvSpPr>
          <p:nvPr>
            <p:ph type="title"/>
          </p:nvPr>
        </p:nvSpPr>
        <p:spPr>
          <a:xfrm>
            <a:off x="457200" y="574261"/>
            <a:ext cx="8158162" cy="662610"/>
          </a:xfrm>
        </p:spPr>
        <p:txBody>
          <a:bodyPr/>
          <a:lstStyle/>
          <a:p>
            <a:r>
              <a:rPr lang="en-US" dirty="0" smtClean="0"/>
              <a:t>BYOD</a:t>
            </a: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59293"/>
            <a:ext cx="5347651"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761" y="710072"/>
            <a:ext cx="1769927" cy="1699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458695"/>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for Improving IT Infrastructure</a:t>
            </a:r>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19496"/>
            <a:ext cx="9020175" cy="269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296272"/>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Upgrades and Budget</a:t>
            </a:r>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516088"/>
            <a:ext cx="2114550" cy="241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647699"/>
            <a:ext cx="3981450" cy="41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 y="4143375"/>
            <a:ext cx="78581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944543"/>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ECAR Recommends</a:t>
            </a:r>
            <a:endParaRPr lang="en-US" dirty="0"/>
          </a:p>
        </p:txBody>
      </p:sp>
      <p:sp>
        <p:nvSpPr>
          <p:cNvPr id="3" name="Content Placeholder 2"/>
          <p:cNvSpPr>
            <a:spLocks noGrp="1"/>
          </p:cNvSpPr>
          <p:nvPr>
            <p:ph sz="quarter" idx="10"/>
          </p:nvPr>
        </p:nvSpPr>
        <p:spPr/>
        <p:txBody>
          <a:bodyPr/>
          <a:lstStyle/>
          <a:p>
            <a:pPr>
              <a:lnSpc>
                <a:spcPct val="100000"/>
              </a:lnSpc>
            </a:pPr>
            <a:r>
              <a:rPr lang="en-US" dirty="0" smtClean="0"/>
              <a:t>Accepting that the </a:t>
            </a:r>
            <a:r>
              <a:rPr lang="en-US" dirty="0">
                <a:solidFill>
                  <a:srgbClr val="C00000"/>
                </a:solidFill>
              </a:rPr>
              <a:t>cost</a:t>
            </a:r>
            <a:r>
              <a:rPr lang="en-US" dirty="0"/>
              <a:t> to update/upgrade IT infrastructure </a:t>
            </a:r>
            <a:r>
              <a:rPr lang="en-US" dirty="0">
                <a:solidFill>
                  <a:srgbClr val="C00000"/>
                </a:solidFill>
              </a:rPr>
              <a:t>can outweigh </a:t>
            </a:r>
            <a:r>
              <a:rPr lang="en-US" dirty="0"/>
              <a:t>the cost </a:t>
            </a:r>
            <a:r>
              <a:rPr lang="en-US" dirty="0">
                <a:solidFill>
                  <a:srgbClr val="C00000"/>
                </a:solidFill>
              </a:rPr>
              <a:t>savings</a:t>
            </a:r>
            <a:r>
              <a:rPr lang="en-US" dirty="0"/>
              <a:t> from providing fewer institutionally provisioned devices and other technologies.</a:t>
            </a:r>
          </a:p>
          <a:p>
            <a:pPr>
              <a:lnSpc>
                <a:spcPct val="100000"/>
              </a:lnSpc>
            </a:pPr>
            <a:r>
              <a:rPr lang="en-US" dirty="0" smtClean="0">
                <a:solidFill>
                  <a:srgbClr val="C00000"/>
                </a:solidFill>
              </a:rPr>
              <a:t>When</a:t>
            </a:r>
            <a:r>
              <a:rPr lang="en-US" dirty="0" smtClean="0"/>
              <a:t> retiring </a:t>
            </a:r>
            <a:r>
              <a:rPr lang="en-US" dirty="0"/>
              <a:t>or </a:t>
            </a:r>
            <a:r>
              <a:rPr lang="en-US" dirty="0">
                <a:solidFill>
                  <a:srgbClr val="C00000"/>
                </a:solidFill>
              </a:rPr>
              <a:t>downsizing</a:t>
            </a:r>
            <a:r>
              <a:rPr lang="en-US" dirty="0"/>
              <a:t> underused technologies and </a:t>
            </a:r>
            <a:r>
              <a:rPr lang="en-US" dirty="0">
                <a:solidFill>
                  <a:srgbClr val="C00000"/>
                </a:solidFill>
              </a:rPr>
              <a:t>applying</a:t>
            </a:r>
            <a:r>
              <a:rPr lang="en-US" dirty="0"/>
              <a:t> the </a:t>
            </a:r>
            <a:r>
              <a:rPr lang="en-US" dirty="0">
                <a:solidFill>
                  <a:srgbClr val="C00000"/>
                </a:solidFill>
              </a:rPr>
              <a:t>savings to </a:t>
            </a:r>
            <a:r>
              <a:rPr lang="en-US" dirty="0"/>
              <a:t>upgrade </a:t>
            </a:r>
            <a:r>
              <a:rPr lang="en-US" dirty="0">
                <a:solidFill>
                  <a:srgbClr val="C00000"/>
                </a:solidFill>
              </a:rPr>
              <a:t>infrastructure</a:t>
            </a:r>
            <a:r>
              <a:rPr lang="en-US" dirty="0"/>
              <a:t> is a wise investment</a:t>
            </a:r>
            <a:r>
              <a:rPr lang="en-US" dirty="0" smtClean="0"/>
              <a:t>.</a:t>
            </a:r>
          </a:p>
          <a:p>
            <a:pPr>
              <a:lnSpc>
                <a:spcPct val="100000"/>
              </a:lnSpc>
            </a:pPr>
            <a:r>
              <a:rPr lang="en-US" dirty="0" smtClean="0">
                <a:solidFill>
                  <a:srgbClr val="C00000"/>
                </a:solidFill>
              </a:rPr>
              <a:t>Invest in IT infrastructure “middleware”</a:t>
            </a:r>
            <a:r>
              <a:rPr lang="en-US" dirty="0" smtClean="0"/>
              <a:t> that is invisible, frictionless, and robust yet nimble in order to bridge the connection of users/devices and systems/services/data. </a:t>
            </a:r>
            <a:endParaRPr lang="en-US" dirty="0"/>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023991"/>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2:</a:t>
            </a:r>
            <a:endParaRPr lang="en-US" dirty="0"/>
          </a:p>
        </p:txBody>
      </p:sp>
      <p:sp>
        <p:nvSpPr>
          <p:cNvPr id="3" name="Content Placeholder 2"/>
          <p:cNvSpPr>
            <a:spLocks noGrp="1"/>
          </p:cNvSpPr>
          <p:nvPr>
            <p:ph sz="quarter" idx="10"/>
          </p:nvPr>
        </p:nvSpPr>
        <p:spPr>
          <a:xfrm>
            <a:off x="457200" y="1236872"/>
            <a:ext cx="6772273" cy="3420854"/>
          </a:xfrm>
        </p:spPr>
        <p:txBody>
          <a:bodyPr/>
          <a:lstStyle/>
          <a:p>
            <a:pPr marL="0" indent="0">
              <a:buNone/>
            </a:pPr>
            <a:r>
              <a:rPr lang="en-US" dirty="0" smtClean="0"/>
              <a:t>What IT Infrastructure solutions are you seeking at your institution?</a:t>
            </a:r>
            <a:endParaRPr lang="en-US" dirty="0"/>
          </a:p>
        </p:txBody>
      </p:sp>
      <p:sp>
        <p:nvSpPr>
          <p:cNvPr id="14" name="TextBox 13"/>
          <p:cNvSpPr txBox="1"/>
          <p:nvPr/>
        </p:nvSpPr>
        <p:spPr>
          <a:xfrm>
            <a:off x="4152897" y="3336075"/>
            <a:ext cx="4629150" cy="2862322"/>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SMS Text</a:t>
            </a:r>
            <a:r>
              <a:rPr lang="en-US" dirty="0" smtClean="0">
                <a:solidFill>
                  <a:schemeClr val="bg1">
                    <a:lumMod val="50000"/>
                  </a:schemeClr>
                </a:solidFill>
                <a:latin typeface="Arial" pitchFamily="34" charset="0"/>
                <a:cs typeface="Arial" pitchFamily="34" charset="0"/>
              </a:rPr>
              <a:t>: send a text to </a:t>
            </a:r>
            <a:r>
              <a:rPr lang="en-US" dirty="0" smtClean="0">
                <a:solidFill>
                  <a:srgbClr val="B7002B"/>
                </a:solidFill>
                <a:latin typeface="Arial" pitchFamily="34" charset="0"/>
                <a:cs typeface="Arial" pitchFamily="34" charset="0"/>
              </a:rPr>
              <a:t>37607 </a:t>
            </a:r>
            <a:r>
              <a:rPr lang="en-US" dirty="0">
                <a:solidFill>
                  <a:schemeClr val="bg1">
                    <a:lumMod val="50000"/>
                  </a:schemeClr>
                </a:solidFill>
                <a:latin typeface="Arial" pitchFamily="34" charset="0"/>
                <a:cs typeface="Arial" pitchFamily="34" charset="0"/>
              </a:rPr>
              <a:t>and </a:t>
            </a:r>
            <a:r>
              <a:rPr lang="en-US" dirty="0" smtClean="0">
                <a:solidFill>
                  <a:schemeClr val="bg1">
                    <a:lumMod val="50000"/>
                  </a:schemeClr>
                </a:solidFill>
                <a:latin typeface="Arial" pitchFamily="34" charset="0"/>
                <a:cs typeface="Arial" pitchFamily="34" charset="0"/>
              </a:rPr>
              <a:t>include </a:t>
            </a:r>
            <a:r>
              <a:rPr lang="en-US" dirty="0" smtClean="0">
                <a:solidFill>
                  <a:srgbClr val="B7002B"/>
                </a:solidFill>
                <a:latin typeface="Arial" pitchFamily="34" charset="0"/>
                <a:cs typeface="Arial" pitchFamily="34" charset="0"/>
              </a:rPr>
              <a:t>955628 </a:t>
            </a:r>
            <a:r>
              <a:rPr lang="en-US" dirty="0" smtClean="0">
                <a:solidFill>
                  <a:schemeClr val="bg1">
                    <a:lumMod val="50000"/>
                  </a:schemeClr>
                </a:solidFill>
                <a:latin typeface="Arial" pitchFamily="34" charset="0"/>
                <a:cs typeface="Arial" pitchFamily="34" charset="0"/>
              </a:rPr>
              <a:t>with your answer in the message</a:t>
            </a:r>
            <a:endParaRPr lang="en-US" i="1"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endParaRPr lang="en-US"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Twitter</a:t>
            </a:r>
            <a:r>
              <a:rPr lang="en-US" dirty="0" smtClean="0">
                <a:solidFill>
                  <a:schemeClr val="bg1">
                    <a:lumMod val="50000"/>
                  </a:schemeClr>
                </a:solidFill>
                <a:latin typeface="Arial" pitchFamily="34" charset="0"/>
                <a:cs typeface="Arial" pitchFamily="34" charset="0"/>
              </a:rPr>
              <a:t>: Tweet </a:t>
            </a:r>
            <a:r>
              <a:rPr lang="en-US" dirty="0" smtClean="0">
                <a:solidFill>
                  <a:srgbClr val="B7002B"/>
                </a:solidFill>
                <a:latin typeface="Arial" pitchFamily="34" charset="0"/>
                <a:cs typeface="Arial" pitchFamily="34" charset="0"/>
              </a:rPr>
              <a:t>@Poll </a:t>
            </a:r>
            <a:r>
              <a:rPr lang="en-US" dirty="0">
                <a:solidFill>
                  <a:schemeClr val="bg1">
                    <a:lumMod val="50000"/>
                  </a:schemeClr>
                </a:solidFill>
                <a:latin typeface="Arial" pitchFamily="34" charset="0"/>
                <a:cs typeface="Arial" pitchFamily="34" charset="0"/>
              </a:rPr>
              <a:t>and </a:t>
            </a:r>
            <a:r>
              <a:rPr lang="en-US" dirty="0" smtClean="0">
                <a:solidFill>
                  <a:srgbClr val="B7002B"/>
                </a:solidFill>
                <a:latin typeface="Arial" pitchFamily="34" charset="0"/>
                <a:cs typeface="Arial" pitchFamily="34" charset="0"/>
              </a:rPr>
              <a:t>955628 </a:t>
            </a:r>
            <a:r>
              <a:rPr lang="en-US" dirty="0" smtClean="0">
                <a:solidFill>
                  <a:schemeClr val="bg1">
                    <a:lumMod val="50000"/>
                  </a:schemeClr>
                </a:solidFill>
                <a:latin typeface="Arial" pitchFamily="34" charset="0"/>
                <a:cs typeface="Arial" pitchFamily="34" charset="0"/>
              </a:rPr>
              <a:t>with your answer</a:t>
            </a:r>
            <a:endParaRPr lang="en-US" i="1"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endParaRPr lang="en-US"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Direct Link</a:t>
            </a:r>
            <a:r>
              <a:rPr lang="en-US" dirty="0" smtClean="0">
                <a:solidFill>
                  <a:schemeClr val="bg1">
                    <a:lumMod val="50000"/>
                  </a:schemeClr>
                </a:solidFill>
                <a:latin typeface="Arial" pitchFamily="34" charset="0"/>
                <a:cs typeface="Arial" pitchFamily="34" charset="0"/>
              </a:rPr>
              <a:t>: Go to </a:t>
            </a:r>
            <a:r>
              <a:rPr lang="en-US" dirty="0" smtClean="0">
                <a:solidFill>
                  <a:srgbClr val="B7002B"/>
                </a:solidFill>
                <a:latin typeface="Arial" pitchFamily="34" charset="0"/>
                <a:cs typeface="Arial" pitchFamily="34" charset="0"/>
              </a:rPr>
              <a:t>http://PollEv.com </a:t>
            </a:r>
            <a:r>
              <a:rPr lang="en-US" dirty="0" smtClean="0">
                <a:solidFill>
                  <a:schemeClr val="bg1">
                    <a:lumMod val="50000"/>
                  </a:schemeClr>
                </a:solidFill>
                <a:latin typeface="Arial" pitchFamily="34" charset="0"/>
                <a:cs typeface="Arial" pitchFamily="34" charset="0"/>
              </a:rPr>
              <a:t>and include </a:t>
            </a:r>
            <a:r>
              <a:rPr lang="en-US" dirty="0" smtClean="0">
                <a:solidFill>
                  <a:srgbClr val="B7002B"/>
                </a:solidFill>
                <a:latin typeface="Arial" pitchFamily="34" charset="0"/>
                <a:cs typeface="Arial" pitchFamily="34" charset="0"/>
              </a:rPr>
              <a:t>955628 </a:t>
            </a:r>
            <a:r>
              <a:rPr lang="en-US" dirty="0" smtClean="0">
                <a:solidFill>
                  <a:schemeClr val="bg1">
                    <a:lumMod val="50000"/>
                  </a:schemeClr>
                </a:solidFill>
                <a:latin typeface="Arial" pitchFamily="34" charset="0"/>
                <a:cs typeface="Arial" pitchFamily="34" charset="0"/>
              </a:rPr>
              <a:t>with your answer in the text box</a:t>
            </a:r>
            <a:endParaRPr lang="en-US" i="1" dirty="0">
              <a:solidFill>
                <a:schemeClr val="bg1">
                  <a:lumMod val="50000"/>
                </a:schemeClr>
              </a:solidFill>
              <a:latin typeface="Arial" pitchFamily="34" charset="0"/>
              <a:cs typeface="Arial" pitchFamily="34" charset="0"/>
            </a:endParaRPr>
          </a:p>
        </p:txBody>
      </p:sp>
      <p:sp>
        <p:nvSpPr>
          <p:cNvPr id="15" name="TextBox 14"/>
          <p:cNvSpPr txBox="1"/>
          <p:nvPr/>
        </p:nvSpPr>
        <p:spPr>
          <a:xfrm>
            <a:off x="0" y="4484578"/>
            <a:ext cx="4029075" cy="461665"/>
          </a:xfrm>
          <a:prstGeom prst="rect">
            <a:avLst/>
          </a:prstGeom>
          <a:noFill/>
        </p:spPr>
        <p:txBody>
          <a:bodyPr wrap="square" rtlCol="0">
            <a:spAutoFit/>
          </a:bodyPr>
          <a:lstStyle/>
          <a:p>
            <a:r>
              <a:rPr lang="en-US" sz="2400" dirty="0">
                <a:solidFill>
                  <a:srgbClr val="B7002B"/>
                </a:solidFill>
                <a:latin typeface="Arial" pitchFamily="34" charset="0"/>
                <a:cs typeface="Arial" pitchFamily="34" charset="0"/>
              </a:rPr>
              <a:t>Pick </a:t>
            </a:r>
            <a:r>
              <a:rPr lang="en-US" sz="2400" dirty="0" smtClean="0">
                <a:solidFill>
                  <a:srgbClr val="B7002B"/>
                </a:solidFill>
                <a:latin typeface="Arial" pitchFamily="34" charset="0"/>
                <a:cs typeface="Arial" pitchFamily="34" charset="0"/>
              </a:rPr>
              <a:t>your response method</a:t>
            </a:r>
            <a:endParaRPr lang="en-US" sz="2400" dirty="0">
              <a:solidFill>
                <a:srgbClr val="B7002B"/>
              </a:solidFill>
              <a:latin typeface="Arial" pitchFamily="34" charset="0"/>
              <a:cs typeface="Arial" pitchFamily="34" charset="0"/>
            </a:endParaRPr>
          </a:p>
        </p:txBody>
      </p:sp>
      <p:sp>
        <p:nvSpPr>
          <p:cNvPr id="16" name="Right Brace 15"/>
          <p:cNvSpPr/>
          <p:nvPr/>
        </p:nvSpPr>
        <p:spPr>
          <a:xfrm rot="10800000">
            <a:off x="3962398" y="3242758"/>
            <a:ext cx="381000" cy="2945306"/>
          </a:xfrm>
          <a:prstGeom prst="rightBrace">
            <a:avLst>
              <a:gd name="adj1" fmla="val 0"/>
              <a:gd name="adj2"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329096" y="2580481"/>
            <a:ext cx="2433279" cy="1569660"/>
          </a:xfrm>
          <a:prstGeom prst="rect">
            <a:avLst/>
          </a:prstGeom>
          <a:noFill/>
        </p:spPr>
        <p:txBody>
          <a:bodyPr wrap="square" rtlCol="0">
            <a:spAutoFit/>
          </a:bodyPr>
          <a:lstStyle/>
          <a:p>
            <a:r>
              <a:rPr lang="en-US" sz="9600" dirty="0">
                <a:solidFill>
                  <a:schemeClr val="bg1">
                    <a:lumMod val="50000"/>
                  </a:schemeClr>
                </a:solidFill>
                <a:latin typeface="Arial" pitchFamily="34" charset="0"/>
                <a:cs typeface="Arial" pitchFamily="34" charset="0"/>
              </a:rPr>
              <a:t>??</a:t>
            </a:r>
          </a:p>
        </p:txBody>
      </p: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744" y="0"/>
            <a:ext cx="751262" cy="76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53205"/>
      </p:ext>
    </p:extLst>
  </p:cSld>
  <p:clrMapOvr>
    <a:masterClrMapping/>
  </p:clrMapOvr>
  <mc:AlternateContent xmlns:mc="http://schemas.openxmlformats.org/markup-compatibility/2006">
    <mc:Choice xmlns:p14="http://schemas.microsoft.com/office/powerpoint/2010/main" Requires="p14">
      <p:transition spd="slow" p14:dur="2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38799" y="1649946"/>
            <a:ext cx="6561905" cy="5190477"/>
          </a:xfrm>
          <a:prstGeom prst="rect">
            <a:avLst/>
          </a:prstGeom>
        </p:spPr>
      </p:pic>
      <p:sp>
        <p:nvSpPr>
          <p:cNvPr id="2" name="Title 1"/>
          <p:cNvSpPr>
            <a:spLocks noGrp="1"/>
          </p:cNvSpPr>
          <p:nvPr>
            <p:ph type="title"/>
          </p:nvPr>
        </p:nvSpPr>
        <p:spPr/>
        <p:txBody>
          <a:bodyPr/>
          <a:lstStyle/>
          <a:p>
            <a:r>
              <a:rPr lang="en-US" dirty="0" smtClean="0"/>
              <a:t>Results: </a:t>
            </a:r>
            <a:r>
              <a:rPr lang="en-US" dirty="0"/>
              <a:t>What IT Infrastructure solutions are you seeking at your institution?</a:t>
            </a:r>
            <a:br>
              <a:rPr lang="en-US" dirty="0"/>
            </a:b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859470146"/>
              </p:ext>
            </p:extLst>
          </p:nvPr>
        </p:nvGraphicFramePr>
        <p:xfrm>
          <a:off x="6082862" y="1275563"/>
          <a:ext cx="3565635" cy="2490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56611207"/>
              </p:ext>
            </p:extLst>
          </p:nvPr>
        </p:nvGraphicFramePr>
        <p:xfrm>
          <a:off x="0" y="5596759"/>
          <a:ext cx="1038799" cy="79440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0" y="4996594"/>
            <a:ext cx="1680753" cy="646331"/>
          </a:xfrm>
          <a:prstGeom prst="rect">
            <a:avLst/>
          </a:prstGeom>
          <a:noFill/>
        </p:spPr>
        <p:txBody>
          <a:bodyPr wrap="square" rtlCol="0">
            <a:spAutoFit/>
          </a:bodyPr>
          <a:lstStyle/>
          <a:p>
            <a:r>
              <a:rPr lang="en-US" sz="1200" dirty="0" smtClean="0"/>
              <a:t>Click chart below for access to raw poll results:</a:t>
            </a:r>
            <a:endParaRPr lang="en-US" sz="1200" dirty="0"/>
          </a:p>
        </p:txBody>
      </p:sp>
      <p:sp>
        <p:nvSpPr>
          <p:cNvPr id="9" name="TextBox 8"/>
          <p:cNvSpPr txBox="1"/>
          <p:nvPr/>
        </p:nvSpPr>
        <p:spPr>
          <a:xfrm>
            <a:off x="7827088" y="220716"/>
            <a:ext cx="1292772" cy="646331"/>
          </a:xfrm>
          <a:prstGeom prst="rect">
            <a:avLst/>
          </a:prstGeom>
          <a:noFill/>
        </p:spPr>
        <p:txBody>
          <a:bodyPr wrap="square" rtlCol="0">
            <a:spAutoFit/>
          </a:bodyPr>
          <a:lstStyle/>
          <a:p>
            <a:pPr algn="r"/>
            <a:r>
              <a:rPr lang="en-US" sz="1200" dirty="0" smtClean="0">
                <a:solidFill>
                  <a:schemeClr val="bg1">
                    <a:lumMod val="65000"/>
                  </a:schemeClr>
                </a:solidFill>
              </a:rPr>
              <a:t>67, on-demand responses at #EDU13</a:t>
            </a:r>
            <a:endParaRPr lang="en-US" sz="1200" dirty="0">
              <a:solidFill>
                <a:schemeClr val="bg1">
                  <a:lumMod val="65000"/>
                </a:schemeClr>
              </a:solidFill>
            </a:endParaRPr>
          </a:p>
        </p:txBody>
      </p:sp>
    </p:spTree>
    <p:extLst>
      <p:ext uri="{BB962C8B-B14F-4D97-AF65-F5344CB8AC3E}">
        <p14:creationId xmlns:p14="http://schemas.microsoft.com/office/powerpoint/2010/main" val="3247217297"/>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51205" name="ShockwaveFlash1" r:id="rId2" imgW="8229600" imgH="6212426"/>
        </mc:Choice>
        <mc:Fallback>
          <p:control name="ShockwaveFlash1" r:id="rId2" imgW="8229600" imgH="621242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4638"/>
                  <a:ext cx="8229600" cy="62118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56627751"/>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Learning</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4" y="1137971"/>
            <a:ext cx="5391151" cy="5319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389" y="38788"/>
            <a:ext cx="616434" cy="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66822"/>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4" y="1600200"/>
            <a:ext cx="6388880" cy="4818075"/>
          </a:xfrm>
          <a:prstGeom prst="rect">
            <a:avLst/>
          </a:prstGeom>
        </p:spPr>
      </p:pic>
      <p:sp>
        <p:nvSpPr>
          <p:cNvPr id="2" name="Title 1"/>
          <p:cNvSpPr>
            <a:spLocks noGrp="1"/>
          </p:cNvSpPr>
          <p:nvPr>
            <p:ph type="title"/>
          </p:nvPr>
        </p:nvSpPr>
        <p:spPr/>
        <p:txBody>
          <a:bodyPr/>
          <a:lstStyle/>
          <a:p>
            <a:r>
              <a:rPr lang="en-US" dirty="0" smtClean="0"/>
              <a:t>Facilitating Anytime, Anywhere Access is a Priority</a:t>
            </a:r>
            <a:endParaRPr lang="en-US" dirty="0"/>
          </a:p>
        </p:txBody>
      </p:sp>
      <p:sp>
        <p:nvSpPr>
          <p:cNvPr id="5" name="Rectangle 4"/>
          <p:cNvSpPr/>
          <p:nvPr/>
        </p:nvSpPr>
        <p:spPr>
          <a:xfrm>
            <a:off x="6687329" y="2286000"/>
            <a:ext cx="2362200" cy="3046988"/>
          </a:xfrm>
          <a:prstGeom prst="rect">
            <a:avLst/>
          </a:prstGeom>
        </p:spPr>
        <p:txBody>
          <a:bodyPr wrap="square">
            <a:spAutoFit/>
          </a:bodyPr>
          <a:lstStyle/>
          <a:p>
            <a:r>
              <a:rPr lang="en-US" sz="2400" dirty="0">
                <a:solidFill>
                  <a:schemeClr val="bg1">
                    <a:lumMod val="50000"/>
                  </a:schemeClr>
                </a:solidFill>
                <a:latin typeface="Arial" pitchFamily="34" charset="0"/>
                <a:cs typeface="Arial" pitchFamily="34" charset="0"/>
              </a:rPr>
              <a:t>Utilizing mobile technologies for T&amp;L is a priority, but providing students guidance for how to do so is still rare.</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389" y="38788"/>
            <a:ext cx="616434" cy="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58945"/>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Innovative Teaching Opportunities is a Priority</a:t>
            </a:r>
            <a:endParaRPr lang="en-US" dirty="0"/>
          </a:p>
        </p:txBody>
      </p:sp>
      <p:sp>
        <p:nvSpPr>
          <p:cNvPr id="5" name="Rectangle 4"/>
          <p:cNvSpPr/>
          <p:nvPr/>
        </p:nvSpPr>
        <p:spPr>
          <a:xfrm>
            <a:off x="305579" y="2134237"/>
            <a:ext cx="2362200" cy="3785652"/>
          </a:xfrm>
          <a:prstGeom prst="rect">
            <a:avLst/>
          </a:prstGeom>
        </p:spPr>
        <p:txBody>
          <a:bodyPr wrap="square">
            <a:spAutoFit/>
          </a:bodyPr>
          <a:lstStyle/>
          <a:p>
            <a:r>
              <a:rPr lang="en-US" sz="2400" dirty="0">
                <a:solidFill>
                  <a:schemeClr val="bg1">
                    <a:lumMod val="50000"/>
                  </a:schemeClr>
                </a:solidFill>
                <a:latin typeface="Arial" pitchFamily="34" charset="0"/>
                <a:cs typeface="Arial" pitchFamily="34" charset="0"/>
              </a:rPr>
              <a:t>Balancing academic freedom, professional development, and expectations for end-user experiences is important.</a:t>
            </a:r>
          </a:p>
        </p:txBody>
      </p:sp>
      <p:pic>
        <p:nvPicPr>
          <p:cNvPr id="6" name="Picture 5" descr="FIgure 2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674" y="1889298"/>
            <a:ext cx="5493026" cy="4275529"/>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389" y="38788"/>
            <a:ext cx="616434" cy="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278806"/>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for Allowing/Disallowing Mobile Devices in F2F Courses</a:t>
            </a:r>
            <a:endParaRPr lang="en-US" dirty="0"/>
          </a:p>
        </p:txBody>
      </p:sp>
      <p:sp>
        <p:nvSpPr>
          <p:cNvPr id="5" name="Rectangle 4"/>
          <p:cNvSpPr/>
          <p:nvPr/>
        </p:nvSpPr>
        <p:spPr>
          <a:xfrm>
            <a:off x="305579" y="2134237"/>
            <a:ext cx="2362200" cy="1569660"/>
          </a:xfrm>
          <a:prstGeom prst="rect">
            <a:avLst/>
          </a:prstGeom>
        </p:spPr>
        <p:txBody>
          <a:bodyPr wrap="square">
            <a:spAutoFit/>
          </a:bodyPr>
          <a:lstStyle/>
          <a:p>
            <a:r>
              <a:rPr lang="en-US" sz="2400" dirty="0" smtClean="0">
                <a:solidFill>
                  <a:schemeClr val="bg1">
                    <a:lumMod val="50000"/>
                  </a:schemeClr>
                </a:solidFill>
                <a:latin typeface="Arial" pitchFamily="34" charset="0"/>
                <a:cs typeface="Arial" pitchFamily="34" charset="0"/>
              </a:rPr>
              <a:t>How does this impact the student experience?</a:t>
            </a:r>
            <a:endParaRPr lang="en-US" sz="2400" dirty="0">
              <a:solidFill>
                <a:schemeClr val="bg1">
                  <a:lumMod val="50000"/>
                </a:schemeClr>
              </a:solidFill>
              <a:latin typeface="Arial" pitchFamily="34" charset="0"/>
              <a:cs typeface="Arial" pitchFamily="34" charset="0"/>
            </a:endParaRPr>
          </a:p>
        </p:txBody>
      </p:sp>
      <p:pic>
        <p:nvPicPr>
          <p:cNvPr id="7" name="Picture 6" descr="Figure 3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0874" y="1794631"/>
            <a:ext cx="5257800" cy="4464861"/>
          </a:xfrm>
          <a:prstGeom prst="rect">
            <a:avLst/>
          </a:prstGeom>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389" y="38788"/>
            <a:ext cx="616434" cy="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574924"/>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5-02 at 5.27.41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465980"/>
            <a:ext cx="5029199" cy="3715561"/>
          </a:xfrm>
          <a:prstGeom prst="rect">
            <a:avLst/>
          </a:prstGeom>
        </p:spPr>
      </p:pic>
      <p:sp>
        <p:nvSpPr>
          <p:cNvPr id="7" name="Title 1"/>
          <p:cNvSpPr>
            <a:spLocks noGrp="1"/>
          </p:cNvSpPr>
          <p:nvPr>
            <p:ph type="title"/>
          </p:nvPr>
        </p:nvSpPr>
        <p:spPr>
          <a:xfrm>
            <a:off x="457200" y="574261"/>
            <a:ext cx="8158162" cy="662610"/>
          </a:xfrm>
        </p:spPr>
        <p:txBody>
          <a:bodyPr/>
          <a:lstStyle/>
          <a:p>
            <a:r>
              <a:rPr lang="en-US" dirty="0" smtClean="0"/>
              <a:t>BYOD</a:t>
            </a:r>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3246"/>
            <a:ext cx="9144000" cy="273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Connector 20"/>
          <p:cNvCxnSpPr/>
          <p:nvPr/>
        </p:nvCxnSpPr>
        <p:spPr>
          <a:xfrm flipH="1">
            <a:off x="457200" y="465980"/>
            <a:ext cx="1476375" cy="667495"/>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128561"/>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in-class BYOD Experience</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227" y="3179190"/>
            <a:ext cx="4960161" cy="173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253" y="4761411"/>
            <a:ext cx="4629150" cy="151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1230"/>
            <a:ext cx="3295291" cy="27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025" y="4107094"/>
            <a:ext cx="820004" cy="105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99" y="4044894"/>
            <a:ext cx="895283" cy="118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2381" y="2775948"/>
            <a:ext cx="1210136" cy="119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0290" y="2745756"/>
            <a:ext cx="1212091" cy="125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661" y="2645886"/>
            <a:ext cx="1303841" cy="139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2313" y="2165834"/>
            <a:ext cx="1848749" cy="5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017524"/>
            <a:ext cx="2127743" cy="216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2676" y="1427916"/>
            <a:ext cx="5254488" cy="73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4389" y="38788"/>
            <a:ext cx="616434" cy="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4307" y="72156"/>
            <a:ext cx="1193904" cy="133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1062" y="2161130"/>
            <a:ext cx="3441878" cy="116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830670"/>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ECAR Recommends</a:t>
            </a:r>
            <a:endParaRPr lang="en-US" dirty="0"/>
          </a:p>
        </p:txBody>
      </p:sp>
      <p:sp>
        <p:nvSpPr>
          <p:cNvPr id="3" name="Content Placeholder 2"/>
          <p:cNvSpPr>
            <a:spLocks noGrp="1"/>
          </p:cNvSpPr>
          <p:nvPr>
            <p:ph sz="quarter" idx="10"/>
          </p:nvPr>
        </p:nvSpPr>
        <p:spPr/>
        <p:txBody>
          <a:bodyPr/>
          <a:lstStyle/>
          <a:p>
            <a:pPr>
              <a:lnSpc>
                <a:spcPct val="100000"/>
              </a:lnSpc>
            </a:pPr>
            <a:r>
              <a:rPr lang="en-US" dirty="0"/>
              <a:t>Be </a:t>
            </a:r>
            <a:r>
              <a:rPr lang="en-US" dirty="0">
                <a:solidFill>
                  <a:srgbClr val="C00000"/>
                </a:solidFill>
              </a:rPr>
              <a:t>mobile ready, willing, and able</a:t>
            </a:r>
            <a:r>
              <a:rPr lang="en-US" dirty="0"/>
              <a:t> with a mobile-friendly environment that meets student, faculty, and staff expectations.</a:t>
            </a:r>
          </a:p>
          <a:p>
            <a:pPr>
              <a:lnSpc>
                <a:spcPct val="100000"/>
              </a:lnSpc>
            </a:pPr>
            <a:r>
              <a:rPr lang="en-US" dirty="0">
                <a:solidFill>
                  <a:srgbClr val="C00000"/>
                </a:solidFill>
              </a:rPr>
              <a:t>Collaborate with other units </a:t>
            </a:r>
            <a:r>
              <a:rPr lang="en-US" dirty="0"/>
              <a:t>to formalize systems for guiding students and faculty in incorporating mobile, networkable devices into the curriculum and pedagogy</a:t>
            </a:r>
            <a:r>
              <a:rPr lang="en-US" dirty="0" smtClean="0"/>
              <a:t>.</a:t>
            </a:r>
          </a:p>
          <a:p>
            <a:pPr>
              <a:lnSpc>
                <a:spcPct val="100000"/>
              </a:lnSpc>
            </a:pPr>
            <a:r>
              <a:rPr lang="en-US" dirty="0" smtClean="0"/>
              <a:t>Consider the </a:t>
            </a:r>
            <a:r>
              <a:rPr lang="en-US" dirty="0" smtClean="0">
                <a:solidFill>
                  <a:srgbClr val="C00000"/>
                </a:solidFill>
              </a:rPr>
              <a:t>student perspective </a:t>
            </a:r>
            <a:r>
              <a:rPr lang="en-US" dirty="0" smtClean="0"/>
              <a:t>around BYOD policy and practices.</a:t>
            </a:r>
          </a:p>
          <a:p>
            <a:pPr>
              <a:lnSpc>
                <a:spcPct val="100000"/>
              </a:lnSpc>
            </a:pPr>
            <a:r>
              <a:rPr lang="en-US" dirty="0" smtClean="0"/>
              <a:t>Provide faculty and students </a:t>
            </a:r>
            <a:r>
              <a:rPr lang="en-US" dirty="0" smtClean="0">
                <a:solidFill>
                  <a:srgbClr val="C00000"/>
                </a:solidFill>
              </a:rPr>
              <a:t>guidance</a:t>
            </a:r>
            <a:r>
              <a:rPr lang="en-US" dirty="0" smtClean="0"/>
              <a:t> about the ways in which </a:t>
            </a:r>
            <a:r>
              <a:rPr lang="en-US" dirty="0" smtClean="0">
                <a:solidFill>
                  <a:srgbClr val="C00000"/>
                </a:solidFill>
              </a:rPr>
              <a:t>to use mobile devices as learning tools</a:t>
            </a:r>
            <a:r>
              <a:rPr lang="en-US" dirty="0" smtClean="0"/>
              <a:t>. </a:t>
            </a:r>
            <a:endParaRPr lang="en-US" dirty="0"/>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89" y="38788"/>
            <a:ext cx="616434" cy="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615518"/>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3:</a:t>
            </a:r>
            <a:endParaRPr lang="en-US" dirty="0"/>
          </a:p>
        </p:txBody>
      </p:sp>
      <p:sp>
        <p:nvSpPr>
          <p:cNvPr id="3" name="Content Placeholder 2"/>
          <p:cNvSpPr>
            <a:spLocks noGrp="1"/>
          </p:cNvSpPr>
          <p:nvPr>
            <p:ph sz="quarter" idx="10"/>
          </p:nvPr>
        </p:nvSpPr>
        <p:spPr>
          <a:xfrm>
            <a:off x="457200" y="1236872"/>
            <a:ext cx="7381875" cy="3420854"/>
          </a:xfrm>
        </p:spPr>
        <p:txBody>
          <a:bodyPr/>
          <a:lstStyle/>
          <a:p>
            <a:pPr marL="0" indent="0">
              <a:buNone/>
            </a:pPr>
            <a:r>
              <a:rPr lang="en-US" dirty="0" smtClean="0"/>
              <a:t>What are the greatest </a:t>
            </a:r>
            <a:r>
              <a:rPr lang="en-US" i="1" u="sng" dirty="0" smtClean="0"/>
              <a:t>unrealized</a:t>
            </a:r>
            <a:r>
              <a:rPr lang="en-US" dirty="0" smtClean="0"/>
              <a:t> BYOE-related teaching and learning  opportunities on your campus?</a:t>
            </a:r>
            <a:endParaRPr lang="en-US" dirty="0"/>
          </a:p>
        </p:txBody>
      </p:sp>
      <p:sp>
        <p:nvSpPr>
          <p:cNvPr id="14" name="TextBox 13"/>
          <p:cNvSpPr txBox="1"/>
          <p:nvPr/>
        </p:nvSpPr>
        <p:spPr>
          <a:xfrm>
            <a:off x="4152897" y="3336075"/>
            <a:ext cx="4629150" cy="2862322"/>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SMS Text</a:t>
            </a:r>
            <a:r>
              <a:rPr lang="en-US" dirty="0" smtClean="0">
                <a:solidFill>
                  <a:schemeClr val="bg1">
                    <a:lumMod val="50000"/>
                  </a:schemeClr>
                </a:solidFill>
                <a:latin typeface="Arial" pitchFamily="34" charset="0"/>
                <a:cs typeface="Arial" pitchFamily="34" charset="0"/>
              </a:rPr>
              <a:t>: send a text to </a:t>
            </a:r>
            <a:r>
              <a:rPr lang="en-US" dirty="0" smtClean="0">
                <a:solidFill>
                  <a:srgbClr val="B7002B"/>
                </a:solidFill>
                <a:latin typeface="Arial" pitchFamily="34" charset="0"/>
                <a:cs typeface="Arial" pitchFamily="34" charset="0"/>
              </a:rPr>
              <a:t>37607 </a:t>
            </a:r>
            <a:r>
              <a:rPr lang="en-US" dirty="0">
                <a:solidFill>
                  <a:schemeClr val="bg1">
                    <a:lumMod val="50000"/>
                  </a:schemeClr>
                </a:solidFill>
                <a:latin typeface="Arial" pitchFamily="34" charset="0"/>
                <a:cs typeface="Arial" pitchFamily="34" charset="0"/>
              </a:rPr>
              <a:t>and </a:t>
            </a:r>
            <a:r>
              <a:rPr lang="en-US" dirty="0" smtClean="0">
                <a:solidFill>
                  <a:schemeClr val="bg1">
                    <a:lumMod val="50000"/>
                  </a:schemeClr>
                </a:solidFill>
                <a:latin typeface="Arial" pitchFamily="34" charset="0"/>
                <a:cs typeface="Arial" pitchFamily="34" charset="0"/>
              </a:rPr>
              <a:t>include </a:t>
            </a:r>
            <a:r>
              <a:rPr lang="en-US" dirty="0" smtClean="0">
                <a:solidFill>
                  <a:srgbClr val="B7002B"/>
                </a:solidFill>
                <a:latin typeface="Arial" pitchFamily="34" charset="0"/>
                <a:cs typeface="Arial" pitchFamily="34" charset="0"/>
              </a:rPr>
              <a:t>955629 </a:t>
            </a:r>
            <a:r>
              <a:rPr lang="en-US" dirty="0" smtClean="0">
                <a:solidFill>
                  <a:schemeClr val="bg1">
                    <a:lumMod val="50000"/>
                  </a:schemeClr>
                </a:solidFill>
                <a:latin typeface="Arial" pitchFamily="34" charset="0"/>
                <a:cs typeface="Arial" pitchFamily="34" charset="0"/>
              </a:rPr>
              <a:t>with your answer in the message</a:t>
            </a:r>
            <a:endParaRPr lang="en-US" i="1"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endParaRPr lang="en-US"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Twitter</a:t>
            </a:r>
            <a:r>
              <a:rPr lang="en-US" dirty="0" smtClean="0">
                <a:solidFill>
                  <a:schemeClr val="bg1">
                    <a:lumMod val="50000"/>
                  </a:schemeClr>
                </a:solidFill>
                <a:latin typeface="Arial" pitchFamily="34" charset="0"/>
                <a:cs typeface="Arial" pitchFamily="34" charset="0"/>
              </a:rPr>
              <a:t>: Tweet </a:t>
            </a:r>
            <a:r>
              <a:rPr lang="en-US" dirty="0" smtClean="0">
                <a:solidFill>
                  <a:srgbClr val="B7002B"/>
                </a:solidFill>
                <a:latin typeface="Arial" pitchFamily="34" charset="0"/>
                <a:cs typeface="Arial" pitchFamily="34" charset="0"/>
              </a:rPr>
              <a:t>@Poll </a:t>
            </a:r>
            <a:r>
              <a:rPr lang="en-US" dirty="0">
                <a:solidFill>
                  <a:schemeClr val="bg1">
                    <a:lumMod val="50000"/>
                  </a:schemeClr>
                </a:solidFill>
                <a:latin typeface="Arial" pitchFamily="34" charset="0"/>
                <a:cs typeface="Arial" pitchFamily="34" charset="0"/>
              </a:rPr>
              <a:t>and </a:t>
            </a:r>
            <a:r>
              <a:rPr lang="en-US" dirty="0">
                <a:solidFill>
                  <a:srgbClr val="B7002B"/>
                </a:solidFill>
                <a:latin typeface="Arial" pitchFamily="34" charset="0"/>
                <a:cs typeface="Arial" pitchFamily="34" charset="0"/>
              </a:rPr>
              <a:t>955629 </a:t>
            </a:r>
            <a:r>
              <a:rPr lang="en-US" dirty="0" smtClean="0">
                <a:solidFill>
                  <a:schemeClr val="bg1">
                    <a:lumMod val="50000"/>
                  </a:schemeClr>
                </a:solidFill>
                <a:latin typeface="Arial" pitchFamily="34" charset="0"/>
                <a:cs typeface="Arial" pitchFamily="34" charset="0"/>
              </a:rPr>
              <a:t>with your answer</a:t>
            </a:r>
            <a:endParaRPr lang="en-US" i="1"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endParaRPr lang="en-US"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Direct Link</a:t>
            </a:r>
            <a:r>
              <a:rPr lang="en-US" dirty="0" smtClean="0">
                <a:solidFill>
                  <a:schemeClr val="bg1">
                    <a:lumMod val="50000"/>
                  </a:schemeClr>
                </a:solidFill>
                <a:latin typeface="Arial" pitchFamily="34" charset="0"/>
                <a:cs typeface="Arial" pitchFamily="34" charset="0"/>
              </a:rPr>
              <a:t>: Go to </a:t>
            </a:r>
            <a:r>
              <a:rPr lang="en-US" dirty="0" smtClean="0">
                <a:solidFill>
                  <a:srgbClr val="B7002B"/>
                </a:solidFill>
                <a:latin typeface="Arial" pitchFamily="34" charset="0"/>
                <a:cs typeface="Arial" pitchFamily="34" charset="0"/>
              </a:rPr>
              <a:t>http://PollEv.com </a:t>
            </a:r>
            <a:r>
              <a:rPr lang="en-US" dirty="0" smtClean="0">
                <a:solidFill>
                  <a:schemeClr val="bg1">
                    <a:lumMod val="50000"/>
                  </a:schemeClr>
                </a:solidFill>
                <a:latin typeface="Arial" pitchFamily="34" charset="0"/>
                <a:cs typeface="Arial" pitchFamily="34" charset="0"/>
              </a:rPr>
              <a:t>and include </a:t>
            </a:r>
            <a:r>
              <a:rPr lang="en-US" dirty="0">
                <a:solidFill>
                  <a:srgbClr val="B7002B"/>
                </a:solidFill>
                <a:latin typeface="Arial" pitchFamily="34" charset="0"/>
                <a:cs typeface="Arial" pitchFamily="34" charset="0"/>
              </a:rPr>
              <a:t>955629 </a:t>
            </a:r>
            <a:r>
              <a:rPr lang="en-US" dirty="0" smtClean="0">
                <a:solidFill>
                  <a:schemeClr val="bg1">
                    <a:lumMod val="50000"/>
                  </a:schemeClr>
                </a:solidFill>
                <a:latin typeface="Arial" pitchFamily="34" charset="0"/>
                <a:cs typeface="Arial" pitchFamily="34" charset="0"/>
              </a:rPr>
              <a:t>with your answer in the text box</a:t>
            </a:r>
            <a:endParaRPr lang="en-US" i="1" dirty="0">
              <a:solidFill>
                <a:schemeClr val="bg1">
                  <a:lumMod val="50000"/>
                </a:schemeClr>
              </a:solidFill>
              <a:latin typeface="Arial" pitchFamily="34" charset="0"/>
              <a:cs typeface="Arial" pitchFamily="34" charset="0"/>
            </a:endParaRPr>
          </a:p>
        </p:txBody>
      </p:sp>
      <p:sp>
        <p:nvSpPr>
          <p:cNvPr id="15" name="TextBox 14"/>
          <p:cNvSpPr txBox="1"/>
          <p:nvPr/>
        </p:nvSpPr>
        <p:spPr>
          <a:xfrm>
            <a:off x="0" y="4484578"/>
            <a:ext cx="4029075" cy="461665"/>
          </a:xfrm>
          <a:prstGeom prst="rect">
            <a:avLst/>
          </a:prstGeom>
          <a:noFill/>
        </p:spPr>
        <p:txBody>
          <a:bodyPr wrap="square" rtlCol="0">
            <a:spAutoFit/>
          </a:bodyPr>
          <a:lstStyle/>
          <a:p>
            <a:r>
              <a:rPr lang="en-US" sz="2400" dirty="0">
                <a:solidFill>
                  <a:srgbClr val="B7002B"/>
                </a:solidFill>
                <a:latin typeface="Arial" pitchFamily="34" charset="0"/>
                <a:cs typeface="Arial" pitchFamily="34" charset="0"/>
              </a:rPr>
              <a:t>Pick </a:t>
            </a:r>
            <a:r>
              <a:rPr lang="en-US" sz="2400" dirty="0" smtClean="0">
                <a:solidFill>
                  <a:srgbClr val="B7002B"/>
                </a:solidFill>
                <a:latin typeface="Arial" pitchFamily="34" charset="0"/>
                <a:cs typeface="Arial" pitchFamily="34" charset="0"/>
              </a:rPr>
              <a:t>your response method</a:t>
            </a:r>
            <a:endParaRPr lang="en-US" sz="2400" dirty="0">
              <a:solidFill>
                <a:srgbClr val="B7002B"/>
              </a:solidFill>
              <a:latin typeface="Arial" pitchFamily="34" charset="0"/>
              <a:cs typeface="Arial" pitchFamily="34" charset="0"/>
            </a:endParaRPr>
          </a:p>
        </p:txBody>
      </p:sp>
      <p:sp>
        <p:nvSpPr>
          <p:cNvPr id="16" name="Right Brace 15"/>
          <p:cNvSpPr/>
          <p:nvPr/>
        </p:nvSpPr>
        <p:spPr>
          <a:xfrm rot="10800000">
            <a:off x="3962398" y="3242758"/>
            <a:ext cx="381000" cy="2945306"/>
          </a:xfrm>
          <a:prstGeom prst="rightBrace">
            <a:avLst>
              <a:gd name="adj1" fmla="val 0"/>
              <a:gd name="adj2"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329096" y="2580481"/>
            <a:ext cx="2433279" cy="1569660"/>
          </a:xfrm>
          <a:prstGeom prst="rect">
            <a:avLst/>
          </a:prstGeom>
          <a:noFill/>
        </p:spPr>
        <p:txBody>
          <a:bodyPr wrap="square" rtlCol="0">
            <a:spAutoFit/>
          </a:bodyPr>
          <a:lstStyle/>
          <a:p>
            <a:r>
              <a:rPr lang="en-US" sz="9600" dirty="0">
                <a:solidFill>
                  <a:schemeClr val="bg1">
                    <a:lumMod val="50000"/>
                  </a:schemeClr>
                </a:solidFill>
                <a:latin typeface="Arial" pitchFamily="34" charset="0"/>
                <a:cs typeface="Arial" pitchFamily="34" charset="0"/>
              </a:rPr>
              <a:t>??</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389" y="38788"/>
            <a:ext cx="616434" cy="6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542168"/>
      </p:ext>
    </p:extLst>
  </p:cSld>
  <p:clrMapOvr>
    <a:masterClrMapping/>
  </p:clrMapOvr>
  <mc:AlternateContent xmlns:mc="http://schemas.openxmlformats.org/markup-compatibility/2006">
    <mc:Choice xmlns:p14="http://schemas.microsoft.com/office/powerpoint/2010/main" Requires="p14">
      <p:transition spd="slow" p14:dur="2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672000" y="1858000"/>
            <a:ext cx="5800000" cy="5000000"/>
          </a:xfrm>
          <a:prstGeom prst="rect">
            <a:avLst/>
          </a:prstGeom>
        </p:spPr>
      </p:pic>
      <p:sp>
        <p:nvSpPr>
          <p:cNvPr id="2" name="Title 1"/>
          <p:cNvSpPr>
            <a:spLocks noGrp="1"/>
          </p:cNvSpPr>
          <p:nvPr>
            <p:ph type="title"/>
          </p:nvPr>
        </p:nvSpPr>
        <p:spPr>
          <a:xfrm>
            <a:off x="492919" y="463902"/>
            <a:ext cx="8158162" cy="662610"/>
          </a:xfrm>
        </p:spPr>
        <p:txBody>
          <a:bodyPr/>
          <a:lstStyle/>
          <a:p>
            <a:r>
              <a:rPr lang="en-US" dirty="0" smtClean="0"/>
              <a:t>Results: </a:t>
            </a:r>
            <a:r>
              <a:rPr lang="en-US" dirty="0"/>
              <a:t>What are the greatest </a:t>
            </a:r>
            <a:r>
              <a:rPr lang="en-US" i="1" u="sng" dirty="0"/>
              <a:t>unrealized</a:t>
            </a:r>
            <a:r>
              <a:rPr lang="en-US" dirty="0"/>
              <a:t> BYOE-related teaching and learning </a:t>
            </a:r>
            <a:r>
              <a:rPr lang="en-US" dirty="0" smtClean="0"/>
              <a:t>opportunities </a:t>
            </a:r>
            <a:r>
              <a:rPr lang="en-US" dirty="0"/>
              <a:t>on your campus?</a:t>
            </a:r>
            <a:br>
              <a:rPr lang="en-US" dirty="0"/>
            </a:br>
            <a:r>
              <a:rPr lang="en-US" dirty="0"/>
              <a:t/>
            </a:r>
            <a:br>
              <a:rPr lang="en-US" dirty="0"/>
            </a:b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108298134"/>
              </p:ext>
            </p:extLst>
          </p:nvPr>
        </p:nvGraphicFramePr>
        <p:xfrm>
          <a:off x="6240517" y="1825025"/>
          <a:ext cx="3565635" cy="2490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48291448"/>
              </p:ext>
            </p:extLst>
          </p:nvPr>
        </p:nvGraphicFramePr>
        <p:xfrm>
          <a:off x="0" y="5596759"/>
          <a:ext cx="1038799" cy="79440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0" y="4996594"/>
            <a:ext cx="1680753" cy="646331"/>
          </a:xfrm>
          <a:prstGeom prst="rect">
            <a:avLst/>
          </a:prstGeom>
          <a:noFill/>
        </p:spPr>
        <p:txBody>
          <a:bodyPr wrap="square" rtlCol="0">
            <a:spAutoFit/>
          </a:bodyPr>
          <a:lstStyle/>
          <a:p>
            <a:r>
              <a:rPr lang="en-US" sz="1200" dirty="0" smtClean="0"/>
              <a:t>Click chart below for access to raw poll results:</a:t>
            </a:r>
            <a:endParaRPr lang="en-US" sz="1200" dirty="0"/>
          </a:p>
        </p:txBody>
      </p:sp>
      <p:sp>
        <p:nvSpPr>
          <p:cNvPr id="10" name="TextBox 9"/>
          <p:cNvSpPr txBox="1"/>
          <p:nvPr/>
        </p:nvSpPr>
        <p:spPr>
          <a:xfrm>
            <a:off x="7827088" y="220716"/>
            <a:ext cx="1292772" cy="646331"/>
          </a:xfrm>
          <a:prstGeom prst="rect">
            <a:avLst/>
          </a:prstGeom>
          <a:noFill/>
        </p:spPr>
        <p:txBody>
          <a:bodyPr wrap="square" rtlCol="0">
            <a:spAutoFit/>
          </a:bodyPr>
          <a:lstStyle/>
          <a:p>
            <a:pPr algn="r"/>
            <a:r>
              <a:rPr lang="en-US" sz="1200" dirty="0" smtClean="0">
                <a:solidFill>
                  <a:schemeClr val="bg1">
                    <a:lumMod val="65000"/>
                  </a:schemeClr>
                </a:solidFill>
              </a:rPr>
              <a:t>53, on-demand responses at #EDU13</a:t>
            </a:r>
            <a:endParaRPr lang="en-US" sz="1200" dirty="0">
              <a:solidFill>
                <a:schemeClr val="bg1">
                  <a:lumMod val="65000"/>
                </a:schemeClr>
              </a:solidFill>
            </a:endParaRPr>
          </a:p>
        </p:txBody>
      </p:sp>
    </p:spTree>
    <p:extLst>
      <p:ext uri="{BB962C8B-B14F-4D97-AF65-F5344CB8AC3E}">
        <p14:creationId xmlns:p14="http://schemas.microsoft.com/office/powerpoint/2010/main" val="3105984578"/>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52229" name="ShockwaveFlash1" r:id="rId2" imgW="8229600" imgH="6212426"/>
        </mc:Choice>
        <mc:Fallback>
          <p:control name="ShockwaveFlash1" r:id="rId2" imgW="8229600" imgH="621242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4638"/>
                  <a:ext cx="8229600" cy="62118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36665770"/>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2030266"/>
            <a:ext cx="6318913" cy="1143000"/>
          </a:xfrm>
        </p:spPr>
        <p:txBody>
          <a:bodyPr/>
          <a:lstStyle/>
          <a:p>
            <a:r>
              <a:rPr lang="en-US" dirty="0" smtClean="0"/>
              <a:t>So Much More To Share…</a:t>
            </a:r>
            <a:endParaRPr lang="en-US" dirty="0"/>
          </a:p>
        </p:txBody>
      </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84033"/>
            <a:ext cx="1743075" cy="167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374227"/>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Not Enough Time</a:t>
            </a:r>
            <a:endParaRPr lang="en-US" dirty="0"/>
          </a:p>
        </p:txBody>
      </p:sp>
      <p:pic>
        <p:nvPicPr>
          <p:cNvPr id="4" name="Picture 3" descr="Screen Shot 2013-05-03 at 12.00.3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74" y="1162050"/>
            <a:ext cx="6198357" cy="5621020"/>
          </a:xfrm>
          <a:prstGeom prst="rect">
            <a:avLst/>
          </a:prstGeom>
        </p:spPr>
      </p:pic>
    </p:spTree>
    <p:extLst>
      <p:ext uri="{BB962C8B-B14F-4D97-AF65-F5344CB8AC3E}">
        <p14:creationId xmlns:p14="http://schemas.microsoft.com/office/powerpoint/2010/main" val="1309821963"/>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 the BYOD Research Hub</a:t>
            </a:r>
            <a:endParaRPr lang="en-US" dirty="0"/>
          </a:p>
        </p:txBody>
      </p:sp>
      <p:sp>
        <p:nvSpPr>
          <p:cNvPr id="3" name="Content Placeholder 2"/>
          <p:cNvSpPr>
            <a:spLocks noGrp="1"/>
          </p:cNvSpPr>
          <p:nvPr>
            <p:ph sz="quarter" idx="10"/>
          </p:nvPr>
        </p:nvSpPr>
        <p:spPr/>
        <p:txBody>
          <a:bodyPr/>
          <a:lstStyle/>
          <a:p>
            <a:endParaRPr lang="en-US"/>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9029"/>
            <a:ext cx="9001125" cy="5758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76475" y="123825"/>
            <a:ext cx="11068050" cy="276999"/>
          </a:xfrm>
          <a:prstGeom prst="rect">
            <a:avLst/>
          </a:prstGeom>
          <a:noFill/>
        </p:spPr>
        <p:txBody>
          <a:bodyPr wrap="square" rtlCol="0">
            <a:spAutoFit/>
          </a:bodyPr>
          <a:lstStyle/>
          <a:p>
            <a:r>
              <a:rPr lang="en-US" sz="1200" dirty="0">
                <a:hlinkClick r:id="rId3"/>
              </a:rPr>
              <a:t>http://</a:t>
            </a:r>
            <a:r>
              <a:rPr lang="en-US" sz="1200" dirty="0" smtClean="0">
                <a:hlinkClick r:id="rId3"/>
              </a:rPr>
              <a:t>www.educause.edu/library/resources/byod-and-consumerization-it-higher-education-research-2013</a:t>
            </a:r>
            <a:r>
              <a:rPr lang="en-US" sz="1200" dirty="0" smtClean="0"/>
              <a:t> </a:t>
            </a:r>
            <a:endParaRPr lang="en-US" sz="1200" dirty="0"/>
          </a:p>
        </p:txBody>
      </p:sp>
    </p:spTree>
    <p:extLst>
      <p:ext uri="{BB962C8B-B14F-4D97-AF65-F5344CB8AC3E}">
        <p14:creationId xmlns:p14="http://schemas.microsoft.com/office/powerpoint/2010/main" val="1316740053"/>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BYOD Research Products</a:t>
            </a:r>
            <a:endParaRPr lang="en-US" dirty="0"/>
          </a:p>
        </p:txBody>
      </p:sp>
      <p:sp>
        <p:nvSpPr>
          <p:cNvPr id="12" name="Rectangle 11"/>
          <p:cNvSpPr/>
          <p:nvPr/>
        </p:nvSpPr>
        <p:spPr>
          <a:xfrm>
            <a:off x="-32358" y="6953249"/>
            <a:ext cx="9176357" cy="3762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157288"/>
            <a:ext cx="38576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690" y="1157288"/>
            <a:ext cx="1755755"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2080" y="80272"/>
            <a:ext cx="1731919" cy="677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451" y="4705350"/>
            <a:ext cx="2510739"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7690" y="3469135"/>
            <a:ext cx="3186113" cy="224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993881"/>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2030266"/>
            <a:ext cx="6318913" cy="1143000"/>
          </a:xfrm>
        </p:spPr>
        <p:txBody>
          <a:bodyPr/>
          <a:lstStyle/>
          <a:p>
            <a:r>
              <a:rPr lang="en-US" dirty="0" smtClean="0"/>
              <a:t>Q&amp;A</a:t>
            </a:r>
            <a:endParaRPr lang="en-US" dirty="0"/>
          </a:p>
        </p:txBody>
      </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84033"/>
            <a:ext cx="1743075" cy="167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367177"/>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ECAR Investigate?</a:t>
            </a:r>
            <a:endParaRPr lang="en-US" dirty="0"/>
          </a:p>
        </p:txBody>
      </p:sp>
      <p:sp>
        <p:nvSpPr>
          <p:cNvPr id="3" name="Content Placeholder 2"/>
          <p:cNvSpPr>
            <a:spLocks noGrp="1"/>
          </p:cNvSpPr>
          <p:nvPr>
            <p:ph sz="quarter" idx="10"/>
          </p:nvPr>
        </p:nvSpPr>
        <p:spPr>
          <a:xfrm>
            <a:off x="457200" y="1236871"/>
            <a:ext cx="4448175" cy="4803567"/>
          </a:xfrm>
        </p:spPr>
        <p:txBody>
          <a:bodyPr/>
          <a:lstStyle/>
          <a:p>
            <a:r>
              <a:rPr lang="en-US" dirty="0"/>
              <a:t>Inside and Outside Industry Trends for BYO</a:t>
            </a:r>
          </a:p>
          <a:p>
            <a:r>
              <a:rPr lang="en-US" dirty="0" smtClean="0"/>
              <a:t>IT Leader Interviews</a:t>
            </a:r>
          </a:p>
          <a:p>
            <a:r>
              <a:rPr lang="en-US" dirty="0" smtClean="0"/>
              <a:t>Focus Groups</a:t>
            </a:r>
          </a:p>
          <a:p>
            <a:r>
              <a:rPr lang="en-US" dirty="0" smtClean="0"/>
              <a:t>ECAR Survey </a:t>
            </a:r>
          </a:p>
        </p:txBody>
      </p:sp>
      <p:sp>
        <p:nvSpPr>
          <p:cNvPr id="5" name="Content Placeholder 2"/>
          <p:cNvSpPr txBox="1">
            <a:spLocks/>
          </p:cNvSpPr>
          <p:nvPr/>
        </p:nvSpPr>
        <p:spPr>
          <a:xfrm>
            <a:off x="5310187" y="1494042"/>
            <a:ext cx="3724275" cy="3230358"/>
          </a:xfrm>
          <a:prstGeom prst="rect">
            <a:avLst/>
          </a:prstGeom>
          <a:solidFill>
            <a:schemeClr val="bg1"/>
          </a:solidFill>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i="1" dirty="0" smtClean="0">
                <a:solidFill>
                  <a:srgbClr val="B7002B"/>
                </a:solidFill>
              </a:rPr>
              <a:t>A thematic ECAR study of about the current trends, issues, and practices for BYOE in higher education.</a:t>
            </a:r>
            <a:endParaRPr lang="en-US" i="1" dirty="0">
              <a:solidFill>
                <a:srgbClr val="B7002B"/>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9642"/>
            <a:ext cx="49053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896063"/>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 Follow Us</a:t>
            </a:r>
            <a:endParaRPr lang="en-US" dirty="0"/>
          </a:p>
        </p:txBody>
      </p:sp>
      <p:sp>
        <p:nvSpPr>
          <p:cNvPr id="3" name="Content Placeholder 2"/>
          <p:cNvSpPr>
            <a:spLocks noGrp="1"/>
          </p:cNvSpPr>
          <p:nvPr>
            <p:ph sz="quarter" idx="10"/>
          </p:nvPr>
        </p:nvSpPr>
        <p:spPr>
          <a:xfrm>
            <a:off x="581026" y="1204985"/>
            <a:ext cx="5048250" cy="1992103"/>
          </a:xfrm>
        </p:spPr>
        <p:txBody>
          <a:bodyPr/>
          <a:lstStyle/>
          <a:p>
            <a:pPr>
              <a:lnSpc>
                <a:spcPct val="100000"/>
              </a:lnSpc>
              <a:buFont typeface="Wingdings" panose="05000000000000000000" pitchFamily="2" charset="2"/>
              <a:buChar char="§"/>
            </a:pPr>
            <a:r>
              <a:rPr lang="en-US" dirty="0" smtClean="0"/>
              <a:t> Eden Dahlstrom, </a:t>
            </a:r>
          </a:p>
          <a:p>
            <a:pPr marL="400050" lvl="1" indent="0">
              <a:lnSpc>
                <a:spcPct val="100000"/>
              </a:lnSpc>
              <a:buNone/>
            </a:pPr>
            <a:r>
              <a:rPr lang="en-US" dirty="0" smtClean="0"/>
              <a:t>Director of Research at EDUCAUSE</a:t>
            </a:r>
          </a:p>
          <a:p>
            <a:pPr marL="457200" lvl="1" indent="0">
              <a:lnSpc>
                <a:spcPct val="100000"/>
              </a:lnSpc>
              <a:buNone/>
            </a:pPr>
            <a:r>
              <a:rPr lang="en-US" dirty="0" smtClean="0">
                <a:hlinkClick r:id="rId3"/>
              </a:rPr>
              <a:t>edahlstrom@educause.edu</a:t>
            </a:r>
            <a:endParaRPr lang="en-US" dirty="0" smtClean="0"/>
          </a:p>
          <a:p>
            <a:pPr marL="457200" lvl="1" indent="0">
              <a:lnSpc>
                <a:spcPct val="100000"/>
              </a:lnSpc>
              <a:buNone/>
            </a:pPr>
            <a:r>
              <a:rPr lang="en-US" dirty="0" smtClean="0"/>
              <a:t>@</a:t>
            </a:r>
            <a:r>
              <a:rPr lang="en-US" dirty="0" err="1" smtClean="0"/>
              <a:t>DataDeeva</a:t>
            </a:r>
            <a:endParaRPr lang="en-US" dirty="0" smtClean="0"/>
          </a:p>
          <a:p>
            <a:pPr>
              <a:lnSpc>
                <a:spcPct val="100000"/>
              </a:lnSpc>
              <a:buFont typeface="Wingdings" panose="05000000000000000000" pitchFamily="2" charset="2"/>
              <a:buChar char="§"/>
            </a:pPr>
            <a:endParaRPr lang="en-US" dirty="0" smtClean="0"/>
          </a:p>
          <a:p>
            <a:pPr>
              <a:lnSpc>
                <a:spcPct val="100000"/>
              </a:lnSpc>
              <a:buFont typeface="Wingdings" panose="05000000000000000000" pitchFamily="2" charset="2"/>
              <a:buChar char="§"/>
            </a:pPr>
            <a:endParaRPr lang="en-US" dirty="0"/>
          </a:p>
          <a:p>
            <a:pPr>
              <a:lnSpc>
                <a:spcPct val="100000"/>
              </a:lnSpc>
              <a:buFont typeface="Wingdings" panose="05000000000000000000" pitchFamily="2" charset="2"/>
              <a:buChar char="§"/>
            </a:pPr>
            <a:r>
              <a:rPr lang="en-US" dirty="0" smtClean="0"/>
              <a:t> Stephen </a:t>
            </a:r>
            <a:r>
              <a:rPr lang="en-US" dirty="0" err="1" smtClean="0"/>
              <a:t>diFilipo</a:t>
            </a:r>
            <a:r>
              <a:rPr lang="en-US" dirty="0" smtClean="0"/>
              <a:t>, </a:t>
            </a:r>
          </a:p>
          <a:p>
            <a:pPr marL="0" indent="0">
              <a:lnSpc>
                <a:spcPct val="100000"/>
              </a:lnSpc>
              <a:buNone/>
            </a:pPr>
            <a:r>
              <a:rPr lang="en-US" dirty="0"/>
              <a:t>	</a:t>
            </a:r>
            <a:r>
              <a:rPr lang="en-US" dirty="0" smtClean="0"/>
              <a:t>VP/CIO at Cecil College</a:t>
            </a:r>
          </a:p>
          <a:p>
            <a:pPr marL="400050" lvl="1" indent="0">
              <a:lnSpc>
                <a:spcPct val="100000"/>
              </a:lnSpc>
              <a:buNone/>
            </a:pPr>
            <a:r>
              <a:rPr lang="en-US" dirty="0" smtClean="0">
                <a:hlinkClick r:id="rId4"/>
              </a:rPr>
              <a:t>sdifilipo@gmail.com</a:t>
            </a:r>
            <a:endParaRPr lang="en-US" dirty="0" smtClean="0"/>
          </a:p>
          <a:p>
            <a:pPr marL="400050" lvl="1" indent="0">
              <a:lnSpc>
                <a:spcPct val="100000"/>
              </a:lnSpc>
              <a:buNone/>
            </a:pPr>
            <a:r>
              <a:rPr lang="en-US" dirty="0" smtClean="0"/>
              <a:t>@</a:t>
            </a:r>
            <a:r>
              <a:rPr lang="en-US" dirty="0" err="1" smtClean="0"/>
              <a:t>S_dF</a:t>
            </a:r>
            <a:endParaRPr lang="en-US" dirty="0"/>
          </a:p>
          <a:p>
            <a:pPr marL="0" indent="0">
              <a:buNone/>
            </a:pPr>
            <a:endParaRPr lang="en-US" dirty="0"/>
          </a:p>
        </p:txBody>
      </p:sp>
      <p:sp>
        <p:nvSpPr>
          <p:cNvPr id="18" name="TextBox 17"/>
          <p:cNvSpPr txBox="1"/>
          <p:nvPr/>
        </p:nvSpPr>
        <p:spPr>
          <a:xfrm>
            <a:off x="6183772" y="2825566"/>
            <a:ext cx="3068954"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hlinkClick r:id="rId5"/>
              </a:rPr>
              <a:t>www.educause.edu/ecar</a:t>
            </a:r>
            <a:r>
              <a:rPr lang="en-US" sz="2000" dirty="0" smtClean="0">
                <a:latin typeface="Arial" panose="020B0604020202020204" pitchFamily="34" charset="0"/>
                <a:cs typeface="Arial" panose="020B0604020202020204" pitchFamily="34" charset="0"/>
              </a:rPr>
              <a:t>	</a:t>
            </a:r>
            <a:endParaRPr lang="en-US" sz="2000" dirty="0"/>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423" y="2472915"/>
            <a:ext cx="540319" cy="52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84" y="1984680"/>
            <a:ext cx="471398" cy="46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6220" y="2894869"/>
            <a:ext cx="517851" cy="55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a:off x="5904491" y="2808735"/>
            <a:ext cx="3035169" cy="8626"/>
          </a:xfrm>
          <a:prstGeom prst="line">
            <a:avLst/>
          </a:prstGeom>
        </p:spPr>
        <p:style>
          <a:lnRef idx="2">
            <a:schemeClr val="accent2"/>
          </a:lnRef>
          <a:fillRef idx="0">
            <a:schemeClr val="accent2"/>
          </a:fillRef>
          <a:effectRef idx="1">
            <a:schemeClr val="accent2"/>
          </a:effectRef>
          <a:fontRef idx="minor">
            <a:schemeClr val="tx1"/>
          </a:fontRef>
        </p:style>
      </p:cxnSp>
      <p:pic>
        <p:nvPicPr>
          <p:cNvPr id="1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963" y="4995357"/>
            <a:ext cx="471398" cy="46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963" y="5474271"/>
            <a:ext cx="540319" cy="52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1770" y="1050938"/>
            <a:ext cx="1743075" cy="167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13911"/>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01957"/>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Framework</a:t>
            </a:r>
            <a:endParaRPr lang="en-US" dirty="0"/>
          </a:p>
        </p:txBody>
      </p:sp>
      <p:pic>
        <p:nvPicPr>
          <p:cNvPr id="5" name="Picture 4" descr="Screen Shot 2013-05-03 at 12.00.3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599" y="1057275"/>
            <a:ext cx="6198357" cy="5621020"/>
          </a:xfrm>
          <a:prstGeom prst="rect">
            <a:avLst/>
          </a:prstGeom>
        </p:spPr>
      </p:pic>
    </p:spTree>
    <p:extLst>
      <p:ext uri="{BB962C8B-B14F-4D97-AF65-F5344CB8AC3E}">
        <p14:creationId xmlns:p14="http://schemas.microsoft.com/office/powerpoint/2010/main" val="1497846406"/>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 1:</a:t>
            </a:r>
            <a:endParaRPr lang="en-US" dirty="0"/>
          </a:p>
        </p:txBody>
      </p:sp>
      <p:sp>
        <p:nvSpPr>
          <p:cNvPr id="3" name="Content Placeholder 2"/>
          <p:cNvSpPr>
            <a:spLocks noGrp="1"/>
          </p:cNvSpPr>
          <p:nvPr>
            <p:ph sz="quarter" idx="10"/>
          </p:nvPr>
        </p:nvSpPr>
        <p:spPr>
          <a:xfrm>
            <a:off x="457200" y="1236872"/>
            <a:ext cx="6772273" cy="3420854"/>
          </a:xfrm>
        </p:spPr>
        <p:txBody>
          <a:bodyPr/>
          <a:lstStyle/>
          <a:p>
            <a:pPr marL="0" indent="0">
              <a:buNone/>
            </a:pPr>
            <a:r>
              <a:rPr lang="en-US" dirty="0" smtClean="0"/>
              <a:t>What is the impact of BYOE on your campus?</a:t>
            </a:r>
            <a:endParaRPr lang="en-US" dirty="0"/>
          </a:p>
          <a:p>
            <a:r>
              <a:rPr lang="en-US" dirty="0" smtClean="0"/>
              <a:t>Meh, we are taking it in stride </a:t>
            </a:r>
            <a:r>
              <a:rPr lang="en-US" sz="1800" dirty="0" smtClean="0">
                <a:solidFill>
                  <a:srgbClr val="B7002B"/>
                </a:solidFill>
                <a:latin typeface="+mn-lt"/>
                <a:cs typeface="+mn-cs"/>
              </a:rPr>
              <a:t>–</a:t>
            </a:r>
          </a:p>
          <a:p>
            <a:r>
              <a:rPr lang="en-US" dirty="0" smtClean="0"/>
              <a:t>OMG!, we are kind of freaking out about it </a:t>
            </a:r>
            <a:r>
              <a:rPr lang="en-US" dirty="0">
                <a:solidFill>
                  <a:srgbClr val="B7002B"/>
                </a:solidFill>
              </a:rPr>
              <a:t>–</a:t>
            </a:r>
          </a:p>
          <a:p>
            <a:r>
              <a:rPr lang="en-US" dirty="0" err="1" smtClean="0"/>
              <a:t>Whatevs</a:t>
            </a:r>
            <a:r>
              <a:rPr lang="en-US" dirty="0"/>
              <a:t>, </a:t>
            </a:r>
            <a:r>
              <a:rPr lang="en-US" dirty="0" smtClean="0"/>
              <a:t>it will work itself out </a:t>
            </a:r>
            <a:r>
              <a:rPr lang="en-US" dirty="0" smtClean="0">
                <a:solidFill>
                  <a:srgbClr val="B7002B"/>
                </a:solidFill>
              </a:rPr>
              <a:t>–</a:t>
            </a:r>
            <a:endParaRPr lang="en-US" dirty="0">
              <a:solidFill>
                <a:srgbClr val="B7002B"/>
              </a:solidFill>
            </a:endParaRPr>
          </a:p>
        </p:txBody>
      </p:sp>
      <p:sp>
        <p:nvSpPr>
          <p:cNvPr id="5" name="TextBox 4"/>
          <p:cNvSpPr txBox="1"/>
          <p:nvPr/>
        </p:nvSpPr>
        <p:spPr>
          <a:xfrm>
            <a:off x="4157663" y="3885566"/>
            <a:ext cx="4629150" cy="2308324"/>
          </a:xfrm>
          <a:prstGeom prst="rect">
            <a:avLst/>
          </a:prstGeom>
          <a:noFill/>
        </p:spPr>
        <p:txBody>
          <a:bodyPr wrap="square" rtlCol="0">
            <a:spAutoFit/>
          </a:bodyPr>
          <a:lstStyle/>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SMS Text</a:t>
            </a:r>
            <a:r>
              <a:rPr lang="en-US" dirty="0" smtClean="0">
                <a:solidFill>
                  <a:schemeClr val="bg1">
                    <a:lumMod val="50000"/>
                  </a:schemeClr>
                </a:solidFill>
                <a:latin typeface="Arial" pitchFamily="34" charset="0"/>
                <a:cs typeface="Arial" pitchFamily="34" charset="0"/>
              </a:rPr>
              <a:t>: </a:t>
            </a:r>
            <a:r>
              <a:rPr lang="en-US" dirty="0" smtClean="0">
                <a:solidFill>
                  <a:srgbClr val="B7002B"/>
                </a:solidFill>
                <a:latin typeface="Arial" pitchFamily="34" charset="0"/>
                <a:cs typeface="Arial" pitchFamily="34" charset="0"/>
              </a:rPr>
              <a:t>37607 </a:t>
            </a:r>
            <a:r>
              <a:rPr lang="en-US" dirty="0" smtClean="0">
                <a:solidFill>
                  <a:schemeClr val="bg1">
                    <a:lumMod val="50000"/>
                  </a:schemeClr>
                </a:solidFill>
                <a:latin typeface="Arial" pitchFamily="34" charset="0"/>
                <a:cs typeface="Arial" pitchFamily="34" charset="0"/>
              </a:rPr>
              <a:t>with </a:t>
            </a:r>
            <a:r>
              <a:rPr lang="en-US" dirty="0" smtClean="0">
                <a:solidFill>
                  <a:srgbClr val="C00000"/>
                </a:solidFill>
                <a:latin typeface="Arial" pitchFamily="34" charset="0"/>
                <a:cs typeface="Arial" pitchFamily="34" charset="0"/>
              </a:rPr>
              <a:t>[your answer code]</a:t>
            </a:r>
            <a:r>
              <a:rPr lang="en-US" dirty="0" smtClean="0">
                <a:solidFill>
                  <a:schemeClr val="bg1">
                    <a:lumMod val="50000"/>
                  </a:schemeClr>
                </a:solidFill>
                <a:latin typeface="Arial" pitchFamily="34" charset="0"/>
                <a:cs typeface="Arial" pitchFamily="34" charset="0"/>
              </a:rPr>
              <a:t> </a:t>
            </a:r>
            <a:r>
              <a:rPr lang="en-US" i="1" dirty="0" smtClean="0">
                <a:solidFill>
                  <a:schemeClr val="bg1">
                    <a:lumMod val="50000"/>
                  </a:schemeClr>
                </a:solidFill>
                <a:latin typeface="Arial" pitchFamily="34" charset="0"/>
                <a:cs typeface="Arial" pitchFamily="34" charset="0"/>
              </a:rPr>
              <a:t>as the message</a:t>
            </a:r>
            <a:endParaRPr lang="en-US" i="1"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endParaRPr lang="en-US"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Twitter</a:t>
            </a:r>
            <a:r>
              <a:rPr lang="en-US" dirty="0" smtClean="0">
                <a:solidFill>
                  <a:schemeClr val="bg1">
                    <a:lumMod val="50000"/>
                  </a:schemeClr>
                </a:solidFill>
                <a:latin typeface="Arial" pitchFamily="34" charset="0"/>
                <a:cs typeface="Arial" pitchFamily="34" charset="0"/>
              </a:rPr>
              <a:t>: </a:t>
            </a:r>
            <a:r>
              <a:rPr lang="en-US" dirty="0" smtClean="0">
                <a:solidFill>
                  <a:srgbClr val="B7002B"/>
                </a:solidFill>
                <a:latin typeface="Arial" pitchFamily="34" charset="0"/>
                <a:cs typeface="Arial" pitchFamily="34" charset="0"/>
              </a:rPr>
              <a:t>@Poll </a:t>
            </a:r>
            <a:r>
              <a:rPr lang="en-US" dirty="0">
                <a:solidFill>
                  <a:schemeClr val="bg1">
                    <a:lumMod val="50000"/>
                  </a:schemeClr>
                </a:solidFill>
                <a:latin typeface="Arial" pitchFamily="34" charset="0"/>
                <a:cs typeface="Arial" pitchFamily="34" charset="0"/>
              </a:rPr>
              <a:t>with </a:t>
            </a:r>
            <a:r>
              <a:rPr lang="en-US" dirty="0" smtClean="0">
                <a:solidFill>
                  <a:srgbClr val="C00000"/>
                </a:solidFill>
                <a:latin typeface="Arial" pitchFamily="34" charset="0"/>
                <a:cs typeface="Arial" pitchFamily="34" charset="0"/>
              </a:rPr>
              <a:t>[your answer code] </a:t>
            </a:r>
            <a:r>
              <a:rPr lang="en-US" i="1" dirty="0" smtClean="0">
                <a:solidFill>
                  <a:schemeClr val="bg1">
                    <a:lumMod val="50000"/>
                  </a:schemeClr>
                </a:solidFill>
                <a:latin typeface="Arial" pitchFamily="34" charset="0"/>
                <a:cs typeface="Arial" pitchFamily="34" charset="0"/>
              </a:rPr>
              <a:t>as the Tweet</a:t>
            </a:r>
            <a:endParaRPr lang="en-US" i="1"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endParaRPr lang="en-US" dirty="0">
              <a:solidFill>
                <a:schemeClr val="bg1">
                  <a:lumMod val="50000"/>
                </a:schemeClr>
              </a:solidFill>
              <a:latin typeface="Arial" pitchFamily="34" charset="0"/>
              <a:cs typeface="Arial" pitchFamily="34" charset="0"/>
            </a:endParaRPr>
          </a:p>
          <a:p>
            <a:pPr marL="342900" indent="-342900">
              <a:buClr>
                <a:srgbClr val="C00000"/>
              </a:buClr>
              <a:buFont typeface="Wingdings" panose="05000000000000000000" pitchFamily="2" charset="2"/>
              <a:buChar char="§"/>
            </a:pPr>
            <a:r>
              <a:rPr lang="en-US" dirty="0">
                <a:solidFill>
                  <a:schemeClr val="bg1">
                    <a:lumMod val="50000"/>
                  </a:schemeClr>
                </a:solidFill>
                <a:latin typeface="Arial" pitchFamily="34" charset="0"/>
                <a:cs typeface="Arial" pitchFamily="34" charset="0"/>
              </a:rPr>
              <a:t>Direct Link</a:t>
            </a:r>
            <a:r>
              <a:rPr lang="en-US" dirty="0" smtClean="0">
                <a:solidFill>
                  <a:schemeClr val="bg1">
                    <a:lumMod val="50000"/>
                  </a:schemeClr>
                </a:solidFill>
                <a:latin typeface="Arial" pitchFamily="34" charset="0"/>
                <a:cs typeface="Arial" pitchFamily="34" charset="0"/>
              </a:rPr>
              <a:t>: </a:t>
            </a:r>
            <a:r>
              <a:rPr lang="en-US" dirty="0" smtClean="0">
                <a:solidFill>
                  <a:srgbClr val="B7002B"/>
                </a:solidFill>
                <a:latin typeface="Arial" pitchFamily="34" charset="0"/>
                <a:cs typeface="Arial" pitchFamily="34" charset="0"/>
              </a:rPr>
              <a:t>http://PollEv.com </a:t>
            </a:r>
            <a:r>
              <a:rPr lang="en-US" dirty="0">
                <a:solidFill>
                  <a:schemeClr val="bg1">
                    <a:lumMod val="50000"/>
                  </a:schemeClr>
                </a:solidFill>
                <a:latin typeface="Arial" pitchFamily="34" charset="0"/>
                <a:cs typeface="Arial" pitchFamily="34" charset="0"/>
              </a:rPr>
              <a:t>with </a:t>
            </a:r>
            <a:r>
              <a:rPr lang="en-US" dirty="0" smtClean="0">
                <a:solidFill>
                  <a:srgbClr val="C00000"/>
                </a:solidFill>
                <a:latin typeface="Arial" pitchFamily="34" charset="0"/>
                <a:cs typeface="Arial" pitchFamily="34" charset="0"/>
              </a:rPr>
              <a:t>[your answer code]</a:t>
            </a:r>
            <a:r>
              <a:rPr lang="en-US" dirty="0" smtClean="0">
                <a:solidFill>
                  <a:schemeClr val="bg1">
                    <a:lumMod val="50000"/>
                  </a:schemeClr>
                </a:solidFill>
                <a:latin typeface="Arial" pitchFamily="34" charset="0"/>
                <a:cs typeface="Arial" pitchFamily="34" charset="0"/>
              </a:rPr>
              <a:t> </a:t>
            </a:r>
            <a:r>
              <a:rPr lang="en-US" i="1" dirty="0" smtClean="0">
                <a:solidFill>
                  <a:schemeClr val="bg1">
                    <a:lumMod val="50000"/>
                  </a:schemeClr>
                </a:solidFill>
                <a:latin typeface="Arial" pitchFamily="34" charset="0"/>
                <a:cs typeface="Arial" pitchFamily="34" charset="0"/>
              </a:rPr>
              <a:t>in the box</a:t>
            </a:r>
            <a:endParaRPr lang="en-US" i="1" dirty="0">
              <a:solidFill>
                <a:schemeClr val="bg1">
                  <a:lumMod val="50000"/>
                </a:schemeClr>
              </a:solidFill>
              <a:latin typeface="Arial" pitchFamily="34" charset="0"/>
              <a:cs typeface="Arial" pitchFamily="34" charset="0"/>
            </a:endParaRPr>
          </a:p>
        </p:txBody>
      </p:sp>
      <p:sp>
        <p:nvSpPr>
          <p:cNvPr id="6" name="TextBox 5"/>
          <p:cNvSpPr txBox="1"/>
          <p:nvPr/>
        </p:nvSpPr>
        <p:spPr>
          <a:xfrm rot="5400000">
            <a:off x="6859637" y="2542218"/>
            <a:ext cx="3657600" cy="461665"/>
          </a:xfrm>
          <a:prstGeom prst="rect">
            <a:avLst/>
          </a:prstGeom>
          <a:noFill/>
        </p:spPr>
        <p:txBody>
          <a:bodyPr wrap="square" rtlCol="0">
            <a:spAutoFit/>
          </a:bodyPr>
          <a:lstStyle/>
          <a:p>
            <a:r>
              <a:rPr lang="en-US" sz="2400" dirty="0">
                <a:solidFill>
                  <a:srgbClr val="B7002B"/>
                </a:solidFill>
                <a:latin typeface="Arial" pitchFamily="34" charset="0"/>
                <a:cs typeface="Arial" pitchFamily="34" charset="0"/>
              </a:rPr>
              <a:t>Pick your answer code</a:t>
            </a:r>
          </a:p>
        </p:txBody>
      </p:sp>
      <p:sp>
        <p:nvSpPr>
          <p:cNvPr id="7" name="Right Brace 6"/>
          <p:cNvSpPr/>
          <p:nvPr/>
        </p:nvSpPr>
        <p:spPr>
          <a:xfrm>
            <a:off x="7924800" y="1683529"/>
            <a:ext cx="419100" cy="1990725"/>
          </a:xfrm>
          <a:prstGeom prst="rightBrace">
            <a:avLst>
              <a:gd name="adj1" fmla="val 0"/>
              <a:gd name="adj2"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5095874" y="1989768"/>
            <a:ext cx="1304925" cy="369332"/>
          </a:xfrm>
          <a:prstGeom prst="rect">
            <a:avLst/>
          </a:prstGeom>
          <a:noFill/>
        </p:spPr>
        <p:txBody>
          <a:bodyPr wrap="square" rtlCol="0">
            <a:spAutoFit/>
          </a:bodyPr>
          <a:lstStyle/>
          <a:p>
            <a:r>
              <a:rPr lang="en-US" dirty="0">
                <a:solidFill>
                  <a:srgbClr val="B7002B"/>
                </a:solidFill>
              </a:rPr>
              <a:t>945729</a:t>
            </a:r>
          </a:p>
        </p:txBody>
      </p:sp>
      <p:sp>
        <p:nvSpPr>
          <p:cNvPr id="9" name="TextBox 8"/>
          <p:cNvSpPr txBox="1"/>
          <p:nvPr/>
        </p:nvSpPr>
        <p:spPr>
          <a:xfrm>
            <a:off x="-42864" y="4727248"/>
            <a:ext cx="4029075" cy="461665"/>
          </a:xfrm>
          <a:prstGeom prst="rect">
            <a:avLst/>
          </a:prstGeom>
          <a:noFill/>
        </p:spPr>
        <p:txBody>
          <a:bodyPr wrap="square" rtlCol="0">
            <a:spAutoFit/>
          </a:bodyPr>
          <a:lstStyle/>
          <a:p>
            <a:r>
              <a:rPr lang="en-US" sz="2400" dirty="0">
                <a:solidFill>
                  <a:srgbClr val="B7002B"/>
                </a:solidFill>
                <a:latin typeface="Arial" pitchFamily="34" charset="0"/>
                <a:cs typeface="Arial" pitchFamily="34" charset="0"/>
              </a:rPr>
              <a:t>Pick </a:t>
            </a:r>
            <a:r>
              <a:rPr lang="en-US" sz="2400" dirty="0" smtClean="0">
                <a:solidFill>
                  <a:srgbClr val="B7002B"/>
                </a:solidFill>
                <a:latin typeface="Arial" pitchFamily="34" charset="0"/>
                <a:cs typeface="Arial" pitchFamily="34" charset="0"/>
              </a:rPr>
              <a:t>your response method</a:t>
            </a:r>
            <a:endParaRPr lang="en-US" sz="2400" dirty="0">
              <a:solidFill>
                <a:srgbClr val="B7002B"/>
              </a:solidFill>
              <a:latin typeface="Arial" pitchFamily="34" charset="0"/>
              <a:cs typeface="Arial" pitchFamily="34" charset="0"/>
            </a:endParaRPr>
          </a:p>
        </p:txBody>
      </p:sp>
      <p:sp>
        <p:nvSpPr>
          <p:cNvPr id="10" name="Right Brace 9"/>
          <p:cNvSpPr/>
          <p:nvPr/>
        </p:nvSpPr>
        <p:spPr>
          <a:xfrm rot="10800000">
            <a:off x="3776663" y="3962719"/>
            <a:ext cx="419100" cy="1990725"/>
          </a:xfrm>
          <a:prstGeom prst="rightBrace">
            <a:avLst>
              <a:gd name="adj1" fmla="val 0"/>
              <a:gd name="adj2"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829425" y="2588384"/>
            <a:ext cx="1304925" cy="369332"/>
          </a:xfrm>
          <a:prstGeom prst="rect">
            <a:avLst/>
          </a:prstGeom>
          <a:noFill/>
        </p:spPr>
        <p:txBody>
          <a:bodyPr wrap="square" rtlCol="0">
            <a:spAutoFit/>
          </a:bodyPr>
          <a:lstStyle/>
          <a:p>
            <a:r>
              <a:rPr lang="en-US" dirty="0" smtClean="0">
                <a:solidFill>
                  <a:srgbClr val="B7002B"/>
                </a:solidFill>
              </a:rPr>
              <a:t>945730</a:t>
            </a:r>
            <a:endParaRPr lang="en-US" dirty="0">
              <a:solidFill>
                <a:srgbClr val="B7002B"/>
              </a:solidFill>
            </a:endParaRPr>
          </a:p>
        </p:txBody>
      </p:sp>
      <p:sp>
        <p:nvSpPr>
          <p:cNvPr id="13" name="TextBox 12"/>
          <p:cNvSpPr txBox="1"/>
          <p:nvPr/>
        </p:nvSpPr>
        <p:spPr>
          <a:xfrm>
            <a:off x="5162549" y="3185745"/>
            <a:ext cx="1304925" cy="369332"/>
          </a:xfrm>
          <a:prstGeom prst="rect">
            <a:avLst/>
          </a:prstGeom>
          <a:noFill/>
        </p:spPr>
        <p:txBody>
          <a:bodyPr wrap="square" rtlCol="0">
            <a:spAutoFit/>
          </a:bodyPr>
          <a:lstStyle/>
          <a:p>
            <a:r>
              <a:rPr lang="en-US" dirty="0" smtClean="0">
                <a:solidFill>
                  <a:srgbClr val="B7002B"/>
                </a:solidFill>
              </a:rPr>
              <a:t>945731</a:t>
            </a:r>
            <a:endParaRPr lang="en-US" dirty="0">
              <a:solidFill>
                <a:srgbClr val="B7002B"/>
              </a:solidFill>
            </a:endParaRPr>
          </a:p>
        </p:txBody>
      </p:sp>
    </p:spTree>
    <p:extLst>
      <p:ext uri="{BB962C8B-B14F-4D97-AF65-F5344CB8AC3E}">
        <p14:creationId xmlns:p14="http://schemas.microsoft.com/office/powerpoint/2010/main" val="308063707"/>
      </p:ext>
    </p:extLst>
  </p:cSld>
  <p:clrMapOvr>
    <a:masterClrMapping/>
  </p:clrMapOvr>
  <mc:AlternateContent xmlns:mc="http://schemas.openxmlformats.org/markup-compatibility/2006">
    <mc:Choice xmlns:p14="http://schemas.microsoft.com/office/powerpoint/2010/main" Requires="p14">
      <p:transition spd="slow" p14:dur="2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0"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What is the impact of BYOE on your campus?</a:t>
            </a:r>
            <a:br>
              <a:rPr lang="en-US" dirty="0"/>
            </a:b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779628441"/>
              </p:ext>
            </p:extLst>
          </p:nvPr>
        </p:nvGraphicFramePr>
        <p:xfrm>
          <a:off x="457200" y="1599269"/>
          <a:ext cx="8158163" cy="4803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984133484"/>
              </p:ext>
            </p:extLst>
          </p:nvPr>
        </p:nvGraphicFramePr>
        <p:xfrm>
          <a:off x="6082862" y="1040527"/>
          <a:ext cx="3565635" cy="24909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827088" y="220716"/>
            <a:ext cx="1292772" cy="646331"/>
          </a:xfrm>
          <a:prstGeom prst="rect">
            <a:avLst/>
          </a:prstGeom>
          <a:noFill/>
        </p:spPr>
        <p:txBody>
          <a:bodyPr wrap="square" rtlCol="0">
            <a:spAutoFit/>
          </a:bodyPr>
          <a:lstStyle/>
          <a:p>
            <a:pPr algn="r"/>
            <a:r>
              <a:rPr lang="en-US" sz="1200" dirty="0" smtClean="0">
                <a:solidFill>
                  <a:schemeClr val="bg1">
                    <a:lumMod val="65000"/>
                  </a:schemeClr>
                </a:solidFill>
              </a:rPr>
              <a:t>103, on-demand responses at #EDU13</a:t>
            </a:r>
            <a:endParaRPr lang="en-US" sz="1200" dirty="0">
              <a:solidFill>
                <a:schemeClr val="bg1">
                  <a:lumMod val="65000"/>
                </a:schemeClr>
              </a:solidFill>
            </a:endParaRPr>
          </a:p>
        </p:txBody>
      </p:sp>
    </p:spTree>
    <p:extLst>
      <p:ext uri="{BB962C8B-B14F-4D97-AF65-F5344CB8AC3E}">
        <p14:creationId xmlns:p14="http://schemas.microsoft.com/office/powerpoint/2010/main" val="1000241836"/>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7893" name="ShockwaveFlash1" r:id="rId2" imgW="8229600" imgH="6212426"/>
        </mc:Choice>
        <mc:Fallback>
          <p:control name="ShockwaveFlash1" r:id="rId2" imgW="8229600" imgH="6212426">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60338"/>
                  <a:ext cx="8229600" cy="62118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02777958"/>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Proliferation Provides Opportunities and Challenges</a:t>
            </a:r>
            <a:endParaRPr lang="en-US" dirty="0"/>
          </a:p>
        </p:txBody>
      </p:sp>
      <p:pic>
        <p:nvPicPr>
          <p:cNvPr id="4" name="Picture 3" descr="Screen Shot 2013-05-02 at 5.31.14 PM.png"/>
          <p:cNvPicPr>
            <a:picLocks noChangeAspect="1"/>
          </p:cNvPicPr>
          <p:nvPr/>
        </p:nvPicPr>
        <p:blipFill rotWithShape="1">
          <a:blip r:embed="rId2">
            <a:extLst>
              <a:ext uri="{28A0092B-C50C-407E-A947-70E740481C1C}">
                <a14:useLocalDpi xmlns:a14="http://schemas.microsoft.com/office/drawing/2010/main" val="0"/>
              </a:ext>
            </a:extLst>
          </a:blip>
          <a:srcRect t="9688" b="2310"/>
          <a:stretch/>
        </p:blipFill>
        <p:spPr>
          <a:xfrm>
            <a:off x="274544" y="2209800"/>
            <a:ext cx="8793256" cy="3886200"/>
          </a:xfrm>
          <a:prstGeom prst="rect">
            <a:avLst/>
          </a:prstGeom>
        </p:spPr>
      </p:pic>
    </p:spTree>
    <p:extLst>
      <p:ext uri="{BB962C8B-B14F-4D97-AF65-F5344CB8AC3E}">
        <p14:creationId xmlns:p14="http://schemas.microsoft.com/office/powerpoint/2010/main" val="622704300"/>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37318</TotalTime>
  <Words>1144</Words>
  <Application>Microsoft Office PowerPoint</Application>
  <PresentationFormat>On-screen Show (4:3)</PresentationFormat>
  <Paragraphs>181</Paragraphs>
  <Slides>41</Slides>
  <Notes>3</Notes>
  <HiddenSlides>7</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BYOD</vt:lpstr>
      <vt:lpstr>BYOD</vt:lpstr>
      <vt:lpstr>What Did ECAR Investigate?</vt:lpstr>
      <vt:lpstr>Our Framework</vt:lpstr>
      <vt:lpstr>Poll Question 1:</vt:lpstr>
      <vt:lpstr>Results: What is the impact of BYOE on your campus? </vt:lpstr>
      <vt:lpstr>PowerPoint Presentation</vt:lpstr>
      <vt:lpstr>Device Proliferation Provides Opportunities and Challenges</vt:lpstr>
      <vt:lpstr>Findings</vt:lpstr>
      <vt:lpstr>What Matters Most</vt:lpstr>
      <vt:lpstr>Technology Infrastructure</vt:lpstr>
      <vt:lpstr>Current IT Practices that Relate to BYOE</vt:lpstr>
      <vt:lpstr>Ubiquitous and Frictionless Access</vt:lpstr>
      <vt:lpstr>BYOE “Middleware”</vt:lpstr>
      <vt:lpstr>Infrastructure Adequacy and Upgrades</vt:lpstr>
      <vt:lpstr>Infrastructure Adequacy and Upgrades</vt:lpstr>
      <vt:lpstr>Infrastructure Adequacy and Upgrades</vt:lpstr>
      <vt:lpstr>IT Infrastructure and the Student Experience</vt:lpstr>
      <vt:lpstr>Priority for Improving IT Infrastructure</vt:lpstr>
      <vt:lpstr>Infrastructure Upgrades and Budget</vt:lpstr>
      <vt:lpstr>ECAR Recommends</vt:lpstr>
      <vt:lpstr>Poll Question 2:</vt:lpstr>
      <vt:lpstr>Results: What IT Infrastructure solutions are you seeking at your institution? </vt:lpstr>
      <vt:lpstr>PowerPoint Presentation</vt:lpstr>
      <vt:lpstr>Teaching and Learning</vt:lpstr>
      <vt:lpstr>Facilitating Anytime, Anywhere Access is a Priority</vt:lpstr>
      <vt:lpstr>Supporting Innovative Teaching Opportunities is a Priority</vt:lpstr>
      <vt:lpstr>Authority for Allowing/Disallowing Mobile Devices in F2F Courses</vt:lpstr>
      <vt:lpstr>Students’ in-class BYOD Experience</vt:lpstr>
      <vt:lpstr>ECAR Recommends</vt:lpstr>
      <vt:lpstr>Poll Question 3:</vt:lpstr>
      <vt:lpstr>Results: What are the greatest unrealized BYOE-related teaching and learning opportunities on your campus?  </vt:lpstr>
      <vt:lpstr>PowerPoint Presentation</vt:lpstr>
      <vt:lpstr>So Much More To Share…</vt:lpstr>
      <vt:lpstr>…but Not Enough Time</vt:lpstr>
      <vt:lpstr>Visit the BYOD Research Hub</vt:lpstr>
      <vt:lpstr>BYOD Research Products</vt:lpstr>
      <vt:lpstr>Q&amp;A</vt:lpstr>
      <vt:lpstr>Contact Us; Follow Us</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Eden Dahlstrom</cp:lastModifiedBy>
  <cp:revision>177</cp:revision>
  <cp:lastPrinted>2013-10-11T23:13:24Z</cp:lastPrinted>
  <dcterms:created xsi:type="dcterms:W3CDTF">2013-06-12T15:30:12Z</dcterms:created>
  <dcterms:modified xsi:type="dcterms:W3CDTF">2013-10-25T12:44:43Z</dcterms:modified>
</cp:coreProperties>
</file>