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xlsx" ContentType="application/vnd.openxmlformats-officedocument.spreadsheetml.sheet"/>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5.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84" r:id="rId2"/>
    <p:sldId id="359" r:id="rId3"/>
    <p:sldId id="360" r:id="rId4"/>
    <p:sldId id="361" r:id="rId5"/>
    <p:sldId id="362" r:id="rId6"/>
    <p:sldId id="288" r:id="rId7"/>
    <p:sldId id="287" r:id="rId8"/>
    <p:sldId id="363" r:id="rId9"/>
    <p:sldId id="364" r:id="rId10"/>
    <p:sldId id="292" r:id="rId11"/>
    <p:sldId id="291" r:id="rId12"/>
    <p:sldId id="366" r:id="rId13"/>
    <p:sldId id="367" r:id="rId14"/>
    <p:sldId id="296" r:id="rId15"/>
    <p:sldId id="295" r:id="rId16"/>
    <p:sldId id="337" r:id="rId17"/>
    <p:sldId id="338" r:id="rId18"/>
    <p:sldId id="339" r:id="rId19"/>
    <p:sldId id="340" r:id="rId20"/>
    <p:sldId id="368" r:id="rId21"/>
    <p:sldId id="369" r:id="rId22"/>
    <p:sldId id="300" r:id="rId23"/>
    <p:sldId id="299" r:id="rId24"/>
    <p:sldId id="358" r:id="rId25"/>
    <p:sldId id="342" r:id="rId26"/>
    <p:sldId id="384" r:id="rId27"/>
    <p:sldId id="387" r:id="rId28"/>
    <p:sldId id="385" r:id="rId29"/>
    <p:sldId id="386" r:id="rId30"/>
    <p:sldId id="343" r:id="rId31"/>
    <p:sldId id="370" r:id="rId32"/>
    <p:sldId id="371" r:id="rId33"/>
    <p:sldId id="304" r:id="rId34"/>
    <p:sldId id="303" r:id="rId35"/>
    <p:sldId id="344" r:id="rId36"/>
    <p:sldId id="345" r:id="rId37"/>
    <p:sldId id="383" r:id="rId38"/>
    <p:sldId id="372" r:id="rId39"/>
    <p:sldId id="373" r:id="rId40"/>
    <p:sldId id="307" r:id="rId41"/>
    <p:sldId id="308" r:id="rId42"/>
    <p:sldId id="346" r:id="rId43"/>
    <p:sldId id="347" r:id="rId44"/>
    <p:sldId id="374" r:id="rId45"/>
    <p:sldId id="375" r:id="rId46"/>
    <p:sldId id="312" r:id="rId47"/>
    <p:sldId id="388" r:id="rId48"/>
    <p:sldId id="389" r:id="rId49"/>
    <p:sldId id="348" r:id="rId50"/>
    <p:sldId id="349" r:id="rId51"/>
    <p:sldId id="376" r:id="rId52"/>
    <p:sldId id="377" r:id="rId53"/>
    <p:sldId id="316" r:id="rId54"/>
    <p:sldId id="315" r:id="rId55"/>
    <p:sldId id="378" r:id="rId56"/>
    <p:sldId id="379" r:id="rId57"/>
    <p:sldId id="319" r:id="rId58"/>
    <p:sldId id="320" r:id="rId59"/>
    <p:sldId id="357" r:id="rId60"/>
    <p:sldId id="380" r:id="rId61"/>
    <p:sldId id="381" r:id="rId62"/>
    <p:sldId id="323" r:id="rId63"/>
    <p:sldId id="324" r:id="rId64"/>
    <p:sldId id="336" r:id="rId65"/>
    <p:sldId id="335" r:id="rId66"/>
    <p:sldId id="382" r:id="rId67"/>
    <p:sldId id="325" r:id="rId68"/>
    <p:sldId id="390"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822" autoAdjust="0"/>
  </p:normalViewPr>
  <p:slideViewPr>
    <p:cSldViewPr>
      <p:cViewPr>
        <p:scale>
          <a:sx n="150" d="100"/>
          <a:sy n="150" d="100"/>
        </p:scale>
        <p:origin x="-2064" y="-39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notesMaster" Target="notesMasters/notesMaster1.xml"/><Relationship Id="rId71" Type="http://schemas.openxmlformats.org/officeDocument/2006/relationships/printerSettings" Target="printerSettings/printerSettings1.bin"/><Relationship Id="rId72"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 Id="rId2"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1200">
                <a:solidFill>
                  <a:srgbClr val="000000"/>
                </a:solidFill>
                <a:latin typeface="Arial"/>
                <a:cs typeface="Arial"/>
              </a:defRPr>
            </a:pPr>
            <a:r>
              <a:rPr lang="en-US" sz="1200" dirty="0" smtClean="0">
                <a:solidFill>
                  <a:srgbClr val="000000"/>
                </a:solidFill>
                <a:latin typeface="Arial"/>
                <a:cs typeface="Arial"/>
              </a:rPr>
              <a:t>BA</a:t>
            </a:r>
            <a:r>
              <a:rPr lang="en-US" sz="1200" baseline="0" dirty="0" smtClean="0">
                <a:solidFill>
                  <a:srgbClr val="000000"/>
                </a:solidFill>
                <a:latin typeface="Arial"/>
                <a:cs typeface="Arial"/>
              </a:rPr>
              <a:t> </a:t>
            </a:r>
            <a:r>
              <a:rPr lang="en-US" sz="1200" baseline="0" dirty="0" err="1" smtClean="0">
                <a:solidFill>
                  <a:srgbClr val="000000"/>
                </a:solidFill>
                <a:latin typeface="Arial"/>
                <a:cs typeface="Arial"/>
              </a:rPr>
              <a:t>priv</a:t>
            </a:r>
            <a:endParaRPr lang="en-US" sz="1200" dirty="0">
              <a:solidFill>
                <a:srgbClr val="000000"/>
              </a:solidFill>
              <a:latin typeface="Arial"/>
              <a:cs typeface="Arial"/>
            </a:endParaRPr>
          </a:p>
        </c:rich>
      </c:tx>
      <c:layout/>
      <c:overlay val="0"/>
    </c:title>
    <c:autoTitleDeleted val="0"/>
    <c:plotArea>
      <c:layout/>
      <c:pieChart>
        <c:varyColors val="1"/>
        <c:dLbls>
          <c:showLegendKey val="0"/>
          <c:showVal val="0"/>
          <c:showCatName val="0"/>
          <c:showSerName val="0"/>
          <c:showPercent val="1"/>
          <c:showBubbleSize val="0"/>
          <c:showLeaderLines val="1"/>
        </c:dLbls>
        <c:firstSliceAng val="120"/>
      </c:pieChart>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IT Funding </a:t>
            </a:r>
            <a:r>
              <a:rPr lang="en-US" dirty="0" smtClean="0"/>
              <a:t>Models</a:t>
            </a:r>
            <a:endParaRPr lang="en-US" dirty="0"/>
          </a:p>
        </c:rich>
      </c:tx>
      <c:layout/>
      <c:overlay val="0"/>
    </c:title>
    <c:autoTitleDeleted val="0"/>
    <c:plotArea>
      <c:layout/>
      <c:doughnutChart>
        <c:varyColors val="1"/>
        <c:ser>
          <c:idx val="0"/>
          <c:order val="0"/>
          <c:tx>
            <c:strRef>
              <c:f>Sheet1!$B$1</c:f>
              <c:strCache>
                <c:ptCount val="1"/>
                <c:pt idx="0">
                  <c:v>IT Funding Model</c:v>
                </c:pt>
              </c:strCache>
            </c:strRef>
          </c:tx>
          <c:dPt>
            <c:idx val="1"/>
            <c:bubble3D val="0"/>
            <c:spPr>
              <a:solidFill>
                <a:schemeClr val="tx2">
                  <a:lumMod val="40000"/>
                  <a:lumOff val="60000"/>
                </a:schemeClr>
              </a:solidFill>
            </c:spPr>
          </c:dPt>
          <c:dPt>
            <c:idx val="2"/>
            <c:bubble3D val="0"/>
            <c:spPr>
              <a:solidFill>
                <a:schemeClr val="accent2">
                  <a:lumMod val="60000"/>
                  <a:lumOff val="40000"/>
                </a:schemeClr>
              </a:solidFill>
            </c:spPr>
          </c:dPt>
          <c:dPt>
            <c:idx val="3"/>
            <c:bubble3D val="0"/>
            <c:spPr>
              <a:solidFill>
                <a:schemeClr val="accent2"/>
              </a:solidFill>
            </c:spPr>
          </c:dPt>
          <c:dPt>
            <c:idx val="4"/>
            <c:bubble3D val="0"/>
            <c:spPr>
              <a:solidFill>
                <a:schemeClr val="bg1">
                  <a:lumMod val="75000"/>
                </a:schemeClr>
              </a:solidFill>
            </c:spPr>
          </c:dPt>
          <c:dLbls>
            <c:txPr>
              <a:bodyPr/>
              <a:lstStyle/>
              <a:p>
                <a:pPr>
                  <a:defRPr sz="1600"/>
                </a:pPr>
                <a:endParaRPr lang="en-US"/>
              </a:p>
            </c:txPr>
            <c:showLegendKey val="0"/>
            <c:showVal val="1"/>
            <c:showCatName val="0"/>
            <c:showSerName val="0"/>
            <c:showPercent val="0"/>
            <c:showBubbleSize val="0"/>
            <c:showLeaderLines val="1"/>
          </c:dLbls>
          <c:cat>
            <c:strRef>
              <c:f>Sheet1!$A$2:$A$6</c:f>
              <c:strCache>
                <c:ptCount val="5"/>
                <c:pt idx="0">
                  <c:v>Good and adaptable</c:v>
                </c:pt>
                <c:pt idx="1">
                  <c:v>Good but needs revision</c:v>
                </c:pt>
                <c:pt idx="2">
                  <c:v>Poor and assessing</c:v>
                </c:pt>
                <c:pt idx="3">
                  <c:v>Poor, not assessing</c:v>
                </c:pt>
                <c:pt idx="4">
                  <c:v>Other</c:v>
                </c:pt>
              </c:strCache>
            </c:strRef>
          </c:cat>
          <c:val>
            <c:numRef>
              <c:f>Sheet1!$B$2:$B$6</c:f>
              <c:numCache>
                <c:formatCode>0%</c:formatCode>
                <c:ptCount val="5"/>
                <c:pt idx="0">
                  <c:v>0.31</c:v>
                </c:pt>
                <c:pt idx="1">
                  <c:v>0.44</c:v>
                </c:pt>
                <c:pt idx="2">
                  <c:v>0.16</c:v>
                </c:pt>
                <c:pt idx="3">
                  <c:v>0.06</c:v>
                </c:pt>
                <c:pt idx="4">
                  <c:v>0.03</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615162119886529"/>
          <c:y val="0.243486062087067"/>
          <c:w val="0.369686364961956"/>
          <c:h val="0.518544664675536"/>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576855653357672"/>
          <c:y val="0.0335195530726257"/>
          <c:w val="0.907281035843015"/>
          <c:h val="0.887765363128492"/>
        </c:manualLayout>
      </c:layout>
      <c:scatterChart>
        <c:scatterStyle val="lineMarker"/>
        <c:varyColors val="0"/>
        <c:ser>
          <c:idx val="0"/>
          <c:order val="0"/>
          <c:tx>
            <c:strRef>
              <c:f>Sheet1!$B$1</c:f>
              <c:strCache>
                <c:ptCount val="1"/>
                <c:pt idx="0">
                  <c:v>Ability to communicate effectively</c:v>
                </c:pt>
              </c:strCache>
            </c:strRef>
          </c:tx>
          <c:spPr>
            <a:ln w="47625">
              <a:noFill/>
            </a:ln>
          </c:spPr>
          <c:marker>
            <c:symbol val="diamond"/>
            <c:size val="11"/>
            <c:spPr>
              <a:solidFill>
                <a:schemeClr val="accent2">
                  <a:lumMod val="75000"/>
                </a:schemeClr>
              </a:solidFill>
              <a:ln>
                <a:noFill/>
              </a:ln>
            </c:spPr>
          </c:marker>
          <c:xVal>
            <c:numRef>
              <c:f>Sheet1!$A$2:$A$17</c:f>
              <c:numCache>
                <c:formatCode>0.00</c:formatCode>
                <c:ptCount val="16"/>
                <c:pt idx="0">
                  <c:v>4.86</c:v>
                </c:pt>
                <c:pt idx="1">
                  <c:v>4.64</c:v>
                </c:pt>
                <c:pt idx="2">
                  <c:v>4.52</c:v>
                </c:pt>
                <c:pt idx="3">
                  <c:v>4.47</c:v>
                </c:pt>
                <c:pt idx="4">
                  <c:v>4.44</c:v>
                </c:pt>
                <c:pt idx="5">
                  <c:v>4.41</c:v>
                </c:pt>
                <c:pt idx="6">
                  <c:v>4.41</c:v>
                </c:pt>
                <c:pt idx="7">
                  <c:v>4.4</c:v>
                </c:pt>
                <c:pt idx="8">
                  <c:v>4.32</c:v>
                </c:pt>
                <c:pt idx="9">
                  <c:v>4.24</c:v>
                </c:pt>
                <c:pt idx="10">
                  <c:v>4.2</c:v>
                </c:pt>
                <c:pt idx="11">
                  <c:v>3.93</c:v>
                </c:pt>
                <c:pt idx="12">
                  <c:v>3.91</c:v>
                </c:pt>
                <c:pt idx="13">
                  <c:v>3.75</c:v>
                </c:pt>
                <c:pt idx="14">
                  <c:v>3.7</c:v>
                </c:pt>
                <c:pt idx="15">
                  <c:v>3.56</c:v>
                </c:pt>
              </c:numCache>
            </c:numRef>
          </c:xVal>
          <c:yVal>
            <c:numRef>
              <c:f>Sheet1!$B$2:$B$17</c:f>
              <c:numCache>
                <c:formatCode>0.00</c:formatCode>
                <c:ptCount val="16"/>
                <c:pt idx="0">
                  <c:v>4.3</c:v>
                </c:pt>
              </c:numCache>
            </c:numRef>
          </c:yVal>
          <c:smooth val="0"/>
        </c:ser>
        <c:ser>
          <c:idx val="1"/>
          <c:order val="1"/>
          <c:tx>
            <c:strRef>
              <c:f>Sheet1!$C$1</c:f>
              <c:strCache>
                <c:ptCount val="1"/>
                <c:pt idx="0">
                  <c:v>Strategic thinking and planning</c:v>
                </c:pt>
              </c:strCache>
            </c:strRef>
          </c:tx>
          <c:spPr>
            <a:ln w="47625">
              <a:noFill/>
            </a:ln>
          </c:spPr>
          <c:marker>
            <c:symbol val="diamond"/>
            <c:size val="11"/>
            <c:spPr>
              <a:solidFill>
                <a:schemeClr val="accent2">
                  <a:lumMod val="75000"/>
                </a:schemeClr>
              </a:solidFill>
              <a:ln>
                <a:noFill/>
              </a:ln>
            </c:spPr>
          </c:marker>
          <c:xVal>
            <c:numRef>
              <c:f>Sheet1!$A$2:$A$17</c:f>
              <c:numCache>
                <c:formatCode>0.00</c:formatCode>
                <c:ptCount val="16"/>
                <c:pt idx="0">
                  <c:v>4.86</c:v>
                </c:pt>
                <c:pt idx="1">
                  <c:v>4.64</c:v>
                </c:pt>
                <c:pt idx="2">
                  <c:v>4.52</c:v>
                </c:pt>
                <c:pt idx="3">
                  <c:v>4.47</c:v>
                </c:pt>
                <c:pt idx="4">
                  <c:v>4.44</c:v>
                </c:pt>
                <c:pt idx="5">
                  <c:v>4.41</c:v>
                </c:pt>
                <c:pt idx="6">
                  <c:v>4.41</c:v>
                </c:pt>
                <c:pt idx="7">
                  <c:v>4.4</c:v>
                </c:pt>
                <c:pt idx="8">
                  <c:v>4.32</c:v>
                </c:pt>
                <c:pt idx="9">
                  <c:v>4.24</c:v>
                </c:pt>
                <c:pt idx="10">
                  <c:v>4.2</c:v>
                </c:pt>
                <c:pt idx="11">
                  <c:v>3.93</c:v>
                </c:pt>
                <c:pt idx="12">
                  <c:v>3.91</c:v>
                </c:pt>
                <c:pt idx="13">
                  <c:v>3.75</c:v>
                </c:pt>
                <c:pt idx="14">
                  <c:v>3.7</c:v>
                </c:pt>
                <c:pt idx="15">
                  <c:v>3.56</c:v>
                </c:pt>
              </c:numCache>
            </c:numRef>
          </c:xVal>
          <c:yVal>
            <c:numRef>
              <c:f>Sheet1!$C$2:$C$17</c:f>
              <c:numCache>
                <c:formatCode>0.00</c:formatCode>
                <c:ptCount val="16"/>
                <c:pt idx="1">
                  <c:v>4.19</c:v>
                </c:pt>
              </c:numCache>
            </c:numRef>
          </c:yVal>
          <c:smooth val="0"/>
        </c:ser>
        <c:ser>
          <c:idx val="2"/>
          <c:order val="2"/>
          <c:tx>
            <c:strRef>
              <c:f>Sheet1!$D$1</c:f>
              <c:strCache>
                <c:ptCount val="1"/>
                <c:pt idx="0">
                  <c:v>Ability to influence others</c:v>
                </c:pt>
              </c:strCache>
            </c:strRef>
          </c:tx>
          <c:spPr>
            <a:ln w="47625">
              <a:noFill/>
            </a:ln>
          </c:spPr>
          <c:marker>
            <c:symbol val="diamond"/>
            <c:size val="11"/>
            <c:spPr>
              <a:solidFill>
                <a:schemeClr val="accent2">
                  <a:lumMod val="75000"/>
                </a:schemeClr>
              </a:solidFill>
              <a:ln>
                <a:noFill/>
              </a:ln>
            </c:spPr>
          </c:marker>
          <c:xVal>
            <c:numRef>
              <c:f>Sheet1!$A$2:$A$17</c:f>
              <c:numCache>
                <c:formatCode>0.00</c:formatCode>
                <c:ptCount val="16"/>
                <c:pt idx="0">
                  <c:v>4.86</c:v>
                </c:pt>
                <c:pt idx="1">
                  <c:v>4.64</c:v>
                </c:pt>
                <c:pt idx="2">
                  <c:v>4.52</c:v>
                </c:pt>
                <c:pt idx="3">
                  <c:v>4.47</c:v>
                </c:pt>
                <c:pt idx="4">
                  <c:v>4.44</c:v>
                </c:pt>
                <c:pt idx="5">
                  <c:v>4.41</c:v>
                </c:pt>
                <c:pt idx="6">
                  <c:v>4.41</c:v>
                </c:pt>
                <c:pt idx="7">
                  <c:v>4.4</c:v>
                </c:pt>
                <c:pt idx="8">
                  <c:v>4.32</c:v>
                </c:pt>
                <c:pt idx="9">
                  <c:v>4.24</c:v>
                </c:pt>
                <c:pt idx="10">
                  <c:v>4.2</c:v>
                </c:pt>
                <c:pt idx="11">
                  <c:v>3.93</c:v>
                </c:pt>
                <c:pt idx="12">
                  <c:v>3.91</c:v>
                </c:pt>
                <c:pt idx="13">
                  <c:v>3.75</c:v>
                </c:pt>
                <c:pt idx="14">
                  <c:v>3.7</c:v>
                </c:pt>
                <c:pt idx="15">
                  <c:v>3.56</c:v>
                </c:pt>
              </c:numCache>
            </c:numRef>
          </c:xVal>
          <c:yVal>
            <c:numRef>
              <c:f>Sheet1!$D$2:$D$17</c:f>
              <c:numCache>
                <c:formatCode>0.00</c:formatCode>
                <c:ptCount val="16"/>
                <c:pt idx="2">
                  <c:v>3.87</c:v>
                </c:pt>
              </c:numCache>
            </c:numRef>
          </c:yVal>
          <c:smooth val="0"/>
        </c:ser>
        <c:ser>
          <c:idx val="3"/>
          <c:order val="3"/>
          <c:tx>
            <c:strRef>
              <c:f>Sheet1!$E$1</c:f>
              <c:strCache>
                <c:ptCount val="1"/>
                <c:pt idx="0">
                  <c:v>Ability to manage other relationships within my institution</c:v>
                </c:pt>
              </c:strCache>
            </c:strRef>
          </c:tx>
          <c:spPr>
            <a:ln w="47625">
              <a:noFill/>
            </a:ln>
          </c:spPr>
          <c:marker>
            <c:symbol val="diamond"/>
            <c:size val="11"/>
            <c:spPr>
              <a:solidFill>
                <a:schemeClr val="accent2">
                  <a:lumMod val="75000"/>
                </a:schemeClr>
              </a:solidFill>
              <a:ln>
                <a:noFill/>
              </a:ln>
            </c:spPr>
          </c:marker>
          <c:xVal>
            <c:numRef>
              <c:f>Sheet1!$A$2:$A$17</c:f>
              <c:numCache>
                <c:formatCode>0.00</c:formatCode>
                <c:ptCount val="16"/>
                <c:pt idx="0">
                  <c:v>4.86</c:v>
                </c:pt>
                <c:pt idx="1">
                  <c:v>4.64</c:v>
                </c:pt>
                <c:pt idx="2">
                  <c:v>4.52</c:v>
                </c:pt>
                <c:pt idx="3">
                  <c:v>4.47</c:v>
                </c:pt>
                <c:pt idx="4">
                  <c:v>4.44</c:v>
                </c:pt>
                <c:pt idx="5">
                  <c:v>4.41</c:v>
                </c:pt>
                <c:pt idx="6">
                  <c:v>4.41</c:v>
                </c:pt>
                <c:pt idx="7">
                  <c:v>4.4</c:v>
                </c:pt>
                <c:pt idx="8">
                  <c:v>4.32</c:v>
                </c:pt>
                <c:pt idx="9">
                  <c:v>4.24</c:v>
                </c:pt>
                <c:pt idx="10">
                  <c:v>4.2</c:v>
                </c:pt>
                <c:pt idx="11">
                  <c:v>3.93</c:v>
                </c:pt>
                <c:pt idx="12">
                  <c:v>3.91</c:v>
                </c:pt>
                <c:pt idx="13">
                  <c:v>3.75</c:v>
                </c:pt>
                <c:pt idx="14">
                  <c:v>3.7</c:v>
                </c:pt>
                <c:pt idx="15">
                  <c:v>3.56</c:v>
                </c:pt>
              </c:numCache>
            </c:numRef>
          </c:xVal>
          <c:yVal>
            <c:numRef>
              <c:f>Sheet1!$E$2:$E$17</c:f>
              <c:numCache>
                <c:formatCode>0.00</c:formatCode>
                <c:ptCount val="16"/>
                <c:pt idx="3">
                  <c:v>4.0</c:v>
                </c:pt>
              </c:numCache>
            </c:numRef>
          </c:yVal>
          <c:smooth val="0"/>
        </c:ser>
        <c:ser>
          <c:idx val="4"/>
          <c:order val="4"/>
          <c:tx>
            <c:strRef>
              <c:f>Sheet1!$F$1</c:f>
              <c:strCache>
                <c:ptCount val="1"/>
                <c:pt idx="0">
                  <c:v>Ability to manage complex projects</c:v>
                </c:pt>
              </c:strCache>
            </c:strRef>
          </c:tx>
          <c:spPr>
            <a:ln w="47625">
              <a:noFill/>
            </a:ln>
          </c:spPr>
          <c:marker>
            <c:symbol val="diamond"/>
            <c:size val="11"/>
            <c:spPr>
              <a:solidFill>
                <a:schemeClr val="accent2">
                  <a:lumMod val="75000"/>
                </a:schemeClr>
              </a:solidFill>
              <a:ln>
                <a:noFill/>
              </a:ln>
            </c:spPr>
          </c:marker>
          <c:xVal>
            <c:numRef>
              <c:f>Sheet1!$A$2:$A$17</c:f>
              <c:numCache>
                <c:formatCode>0.00</c:formatCode>
                <c:ptCount val="16"/>
                <c:pt idx="0">
                  <c:v>4.86</c:v>
                </c:pt>
                <c:pt idx="1">
                  <c:v>4.64</c:v>
                </c:pt>
                <c:pt idx="2">
                  <c:v>4.52</c:v>
                </c:pt>
                <c:pt idx="3">
                  <c:v>4.47</c:v>
                </c:pt>
                <c:pt idx="4">
                  <c:v>4.44</c:v>
                </c:pt>
                <c:pt idx="5">
                  <c:v>4.41</c:v>
                </c:pt>
                <c:pt idx="6">
                  <c:v>4.41</c:v>
                </c:pt>
                <c:pt idx="7">
                  <c:v>4.4</c:v>
                </c:pt>
                <c:pt idx="8">
                  <c:v>4.32</c:v>
                </c:pt>
                <c:pt idx="9">
                  <c:v>4.24</c:v>
                </c:pt>
                <c:pt idx="10">
                  <c:v>4.2</c:v>
                </c:pt>
                <c:pt idx="11">
                  <c:v>3.93</c:v>
                </c:pt>
                <c:pt idx="12">
                  <c:v>3.91</c:v>
                </c:pt>
                <c:pt idx="13">
                  <c:v>3.75</c:v>
                </c:pt>
                <c:pt idx="14">
                  <c:v>3.7</c:v>
                </c:pt>
                <c:pt idx="15">
                  <c:v>3.56</c:v>
                </c:pt>
              </c:numCache>
            </c:numRef>
          </c:xVal>
          <c:yVal>
            <c:numRef>
              <c:f>Sheet1!$F$2:$F$17</c:f>
              <c:numCache>
                <c:formatCode>0.00</c:formatCode>
                <c:ptCount val="16"/>
                <c:pt idx="4">
                  <c:v>3.98</c:v>
                </c:pt>
              </c:numCache>
            </c:numRef>
          </c:yVal>
          <c:smooth val="0"/>
        </c:ser>
        <c:ser>
          <c:idx val="5"/>
          <c:order val="5"/>
          <c:tx>
            <c:strRef>
              <c:f>Sheet1!$G$1</c:f>
              <c:strCache>
                <c:ptCount val="1"/>
                <c:pt idx="0">
                  <c:v>Ability to negotiate</c:v>
                </c:pt>
              </c:strCache>
            </c:strRef>
          </c:tx>
          <c:spPr>
            <a:ln w="47625">
              <a:noFill/>
            </a:ln>
          </c:spPr>
          <c:marker>
            <c:symbol val="diamond"/>
            <c:size val="11"/>
            <c:spPr>
              <a:solidFill>
                <a:schemeClr val="accent2">
                  <a:lumMod val="75000"/>
                </a:schemeClr>
              </a:solidFill>
              <a:ln>
                <a:noFill/>
              </a:ln>
            </c:spPr>
          </c:marker>
          <c:xVal>
            <c:numRef>
              <c:f>Sheet1!$A$2:$A$17</c:f>
              <c:numCache>
                <c:formatCode>0.00</c:formatCode>
                <c:ptCount val="16"/>
                <c:pt idx="0">
                  <c:v>4.86</c:v>
                </c:pt>
                <c:pt idx="1">
                  <c:v>4.64</c:v>
                </c:pt>
                <c:pt idx="2">
                  <c:v>4.52</c:v>
                </c:pt>
                <c:pt idx="3">
                  <c:v>4.47</c:v>
                </c:pt>
                <c:pt idx="4">
                  <c:v>4.44</c:v>
                </c:pt>
                <c:pt idx="5">
                  <c:v>4.41</c:v>
                </c:pt>
                <c:pt idx="6">
                  <c:v>4.41</c:v>
                </c:pt>
                <c:pt idx="7">
                  <c:v>4.4</c:v>
                </c:pt>
                <c:pt idx="8">
                  <c:v>4.32</c:v>
                </c:pt>
                <c:pt idx="9">
                  <c:v>4.24</c:v>
                </c:pt>
                <c:pt idx="10">
                  <c:v>4.2</c:v>
                </c:pt>
                <c:pt idx="11">
                  <c:v>3.93</c:v>
                </c:pt>
                <c:pt idx="12">
                  <c:v>3.91</c:v>
                </c:pt>
                <c:pt idx="13">
                  <c:v>3.75</c:v>
                </c:pt>
                <c:pt idx="14">
                  <c:v>3.7</c:v>
                </c:pt>
                <c:pt idx="15">
                  <c:v>3.56</c:v>
                </c:pt>
              </c:numCache>
            </c:numRef>
          </c:xVal>
          <c:yVal>
            <c:numRef>
              <c:f>Sheet1!$G$2:$G$17</c:f>
              <c:numCache>
                <c:formatCode>0.00</c:formatCode>
                <c:ptCount val="16"/>
                <c:pt idx="5">
                  <c:v>3.79</c:v>
                </c:pt>
              </c:numCache>
            </c:numRef>
          </c:yVal>
          <c:smooth val="0"/>
        </c:ser>
        <c:ser>
          <c:idx val="6"/>
          <c:order val="6"/>
          <c:tx>
            <c:strRef>
              <c:f>Sheet1!$H$1</c:f>
              <c:strCache>
                <c:ptCount val="1"/>
                <c:pt idx="0">
                  <c:v>Ability to manage my staff</c:v>
                </c:pt>
              </c:strCache>
            </c:strRef>
          </c:tx>
          <c:spPr>
            <a:ln w="47625">
              <a:noFill/>
            </a:ln>
          </c:spPr>
          <c:marker>
            <c:symbol val="diamond"/>
            <c:size val="11"/>
            <c:spPr>
              <a:solidFill>
                <a:schemeClr val="accent2">
                  <a:lumMod val="75000"/>
                </a:schemeClr>
              </a:solidFill>
              <a:ln>
                <a:noFill/>
              </a:ln>
            </c:spPr>
          </c:marker>
          <c:xVal>
            <c:numRef>
              <c:f>Sheet1!$A$2:$A$17</c:f>
              <c:numCache>
                <c:formatCode>0.00</c:formatCode>
                <c:ptCount val="16"/>
                <c:pt idx="0">
                  <c:v>4.86</c:v>
                </c:pt>
                <c:pt idx="1">
                  <c:v>4.64</c:v>
                </c:pt>
                <c:pt idx="2">
                  <c:v>4.52</c:v>
                </c:pt>
                <c:pt idx="3">
                  <c:v>4.47</c:v>
                </c:pt>
                <c:pt idx="4">
                  <c:v>4.44</c:v>
                </c:pt>
                <c:pt idx="5">
                  <c:v>4.41</c:v>
                </c:pt>
                <c:pt idx="6">
                  <c:v>4.41</c:v>
                </c:pt>
                <c:pt idx="7">
                  <c:v>4.4</c:v>
                </c:pt>
                <c:pt idx="8">
                  <c:v>4.32</c:v>
                </c:pt>
                <c:pt idx="9">
                  <c:v>4.24</c:v>
                </c:pt>
                <c:pt idx="10">
                  <c:v>4.2</c:v>
                </c:pt>
                <c:pt idx="11">
                  <c:v>3.93</c:v>
                </c:pt>
                <c:pt idx="12">
                  <c:v>3.91</c:v>
                </c:pt>
                <c:pt idx="13">
                  <c:v>3.75</c:v>
                </c:pt>
                <c:pt idx="14">
                  <c:v>3.7</c:v>
                </c:pt>
                <c:pt idx="15">
                  <c:v>3.56</c:v>
                </c:pt>
              </c:numCache>
            </c:numRef>
          </c:xVal>
          <c:yVal>
            <c:numRef>
              <c:f>Sheet1!$H$2:$H$17</c:f>
              <c:numCache>
                <c:formatCode>0.00</c:formatCode>
                <c:ptCount val="16"/>
                <c:pt idx="6">
                  <c:v>4.0</c:v>
                </c:pt>
              </c:numCache>
            </c:numRef>
          </c:yVal>
          <c:smooth val="0"/>
        </c:ser>
        <c:ser>
          <c:idx val="7"/>
          <c:order val="7"/>
          <c:tx>
            <c:strRef>
              <c:f>Sheet1!$I$1</c:f>
              <c:strCache>
                <c:ptCount val="1"/>
                <c:pt idx="0">
                  <c:v>Ability to use data to make decisions, plan, manage, etc</c:v>
                </c:pt>
              </c:strCache>
            </c:strRef>
          </c:tx>
          <c:spPr>
            <a:ln w="47625">
              <a:noFill/>
            </a:ln>
          </c:spPr>
          <c:marker>
            <c:symbol val="diamond"/>
            <c:size val="11"/>
            <c:spPr>
              <a:solidFill>
                <a:schemeClr val="accent2">
                  <a:lumMod val="75000"/>
                </a:schemeClr>
              </a:solidFill>
              <a:ln>
                <a:noFill/>
              </a:ln>
            </c:spPr>
          </c:marker>
          <c:xVal>
            <c:numRef>
              <c:f>Sheet1!$A$2:$A$17</c:f>
              <c:numCache>
                <c:formatCode>0.00</c:formatCode>
                <c:ptCount val="16"/>
                <c:pt idx="0">
                  <c:v>4.86</c:v>
                </c:pt>
                <c:pt idx="1">
                  <c:v>4.64</c:v>
                </c:pt>
                <c:pt idx="2">
                  <c:v>4.52</c:v>
                </c:pt>
                <c:pt idx="3">
                  <c:v>4.47</c:v>
                </c:pt>
                <c:pt idx="4">
                  <c:v>4.44</c:v>
                </c:pt>
                <c:pt idx="5">
                  <c:v>4.41</c:v>
                </c:pt>
                <c:pt idx="6">
                  <c:v>4.41</c:v>
                </c:pt>
                <c:pt idx="7">
                  <c:v>4.4</c:v>
                </c:pt>
                <c:pt idx="8">
                  <c:v>4.32</c:v>
                </c:pt>
                <c:pt idx="9">
                  <c:v>4.24</c:v>
                </c:pt>
                <c:pt idx="10">
                  <c:v>4.2</c:v>
                </c:pt>
                <c:pt idx="11">
                  <c:v>3.93</c:v>
                </c:pt>
                <c:pt idx="12">
                  <c:v>3.91</c:v>
                </c:pt>
                <c:pt idx="13">
                  <c:v>3.75</c:v>
                </c:pt>
                <c:pt idx="14">
                  <c:v>3.7</c:v>
                </c:pt>
                <c:pt idx="15">
                  <c:v>3.56</c:v>
                </c:pt>
              </c:numCache>
            </c:numRef>
          </c:xVal>
          <c:yVal>
            <c:numRef>
              <c:f>Sheet1!$I$2:$I$17</c:f>
              <c:numCache>
                <c:formatCode>0.00</c:formatCode>
                <c:ptCount val="16"/>
                <c:pt idx="7">
                  <c:v>4.1</c:v>
                </c:pt>
              </c:numCache>
            </c:numRef>
          </c:yVal>
          <c:smooth val="0"/>
        </c:ser>
        <c:ser>
          <c:idx val="8"/>
          <c:order val="8"/>
          <c:tx>
            <c:strRef>
              <c:f>Sheet1!$J$1</c:f>
              <c:strCache>
                <c:ptCount val="1"/>
                <c:pt idx="0">
                  <c:v>Ability to manage processes</c:v>
                </c:pt>
              </c:strCache>
            </c:strRef>
          </c:tx>
          <c:spPr>
            <a:ln w="47625">
              <a:noFill/>
            </a:ln>
          </c:spPr>
          <c:marker>
            <c:symbol val="diamond"/>
            <c:size val="11"/>
            <c:spPr>
              <a:solidFill>
                <a:schemeClr val="accent2">
                  <a:lumMod val="75000"/>
                </a:schemeClr>
              </a:solidFill>
              <a:ln>
                <a:noFill/>
              </a:ln>
            </c:spPr>
          </c:marker>
          <c:xVal>
            <c:numRef>
              <c:f>Sheet1!$A$2:$A$17</c:f>
              <c:numCache>
                <c:formatCode>0.00</c:formatCode>
                <c:ptCount val="16"/>
                <c:pt idx="0">
                  <c:v>4.86</c:v>
                </c:pt>
                <c:pt idx="1">
                  <c:v>4.64</c:v>
                </c:pt>
                <c:pt idx="2">
                  <c:v>4.52</c:v>
                </c:pt>
                <c:pt idx="3">
                  <c:v>4.47</c:v>
                </c:pt>
                <c:pt idx="4">
                  <c:v>4.44</c:v>
                </c:pt>
                <c:pt idx="5">
                  <c:v>4.41</c:v>
                </c:pt>
                <c:pt idx="6">
                  <c:v>4.41</c:v>
                </c:pt>
                <c:pt idx="7">
                  <c:v>4.4</c:v>
                </c:pt>
                <c:pt idx="8">
                  <c:v>4.32</c:v>
                </c:pt>
                <c:pt idx="9">
                  <c:v>4.24</c:v>
                </c:pt>
                <c:pt idx="10">
                  <c:v>4.2</c:v>
                </c:pt>
                <c:pt idx="11">
                  <c:v>3.93</c:v>
                </c:pt>
                <c:pt idx="12">
                  <c:v>3.91</c:v>
                </c:pt>
                <c:pt idx="13">
                  <c:v>3.75</c:v>
                </c:pt>
                <c:pt idx="14">
                  <c:v>3.7</c:v>
                </c:pt>
                <c:pt idx="15">
                  <c:v>3.56</c:v>
                </c:pt>
              </c:numCache>
            </c:numRef>
          </c:xVal>
          <c:yVal>
            <c:numRef>
              <c:f>Sheet1!$J$2:$J$17</c:f>
              <c:numCache>
                <c:formatCode>0.00</c:formatCode>
                <c:ptCount val="16"/>
                <c:pt idx="8">
                  <c:v>4.01</c:v>
                </c:pt>
              </c:numCache>
            </c:numRef>
          </c:yVal>
          <c:smooth val="0"/>
        </c:ser>
        <c:ser>
          <c:idx val="9"/>
          <c:order val="9"/>
          <c:tx>
            <c:strRef>
              <c:f>Sheet1!$K$1</c:f>
              <c:strCache>
                <c:ptCount val="1"/>
                <c:pt idx="0">
                  <c:v>Understanding non-IT business processes and operations</c:v>
                </c:pt>
              </c:strCache>
            </c:strRef>
          </c:tx>
          <c:spPr>
            <a:ln w="47625">
              <a:noFill/>
            </a:ln>
          </c:spPr>
          <c:marker>
            <c:symbol val="diamond"/>
            <c:size val="11"/>
            <c:spPr>
              <a:solidFill>
                <a:schemeClr val="accent2">
                  <a:lumMod val="75000"/>
                </a:schemeClr>
              </a:solidFill>
              <a:ln>
                <a:noFill/>
              </a:ln>
            </c:spPr>
          </c:marker>
          <c:xVal>
            <c:numRef>
              <c:f>Sheet1!$A$2:$A$17</c:f>
              <c:numCache>
                <c:formatCode>0.00</c:formatCode>
                <c:ptCount val="16"/>
                <c:pt idx="0">
                  <c:v>4.86</c:v>
                </c:pt>
                <c:pt idx="1">
                  <c:v>4.64</c:v>
                </c:pt>
                <c:pt idx="2">
                  <c:v>4.52</c:v>
                </c:pt>
                <c:pt idx="3">
                  <c:v>4.47</c:v>
                </c:pt>
                <c:pt idx="4">
                  <c:v>4.44</c:v>
                </c:pt>
                <c:pt idx="5">
                  <c:v>4.41</c:v>
                </c:pt>
                <c:pt idx="6">
                  <c:v>4.41</c:v>
                </c:pt>
                <c:pt idx="7">
                  <c:v>4.4</c:v>
                </c:pt>
                <c:pt idx="8">
                  <c:v>4.32</c:v>
                </c:pt>
                <c:pt idx="9">
                  <c:v>4.24</c:v>
                </c:pt>
                <c:pt idx="10">
                  <c:v>4.2</c:v>
                </c:pt>
                <c:pt idx="11">
                  <c:v>3.93</c:v>
                </c:pt>
                <c:pt idx="12">
                  <c:v>3.91</c:v>
                </c:pt>
                <c:pt idx="13">
                  <c:v>3.75</c:v>
                </c:pt>
                <c:pt idx="14">
                  <c:v>3.7</c:v>
                </c:pt>
                <c:pt idx="15">
                  <c:v>3.56</c:v>
                </c:pt>
              </c:numCache>
            </c:numRef>
          </c:xVal>
          <c:yVal>
            <c:numRef>
              <c:f>Sheet1!$K$2:$K$17</c:f>
              <c:numCache>
                <c:formatCode>0.00</c:formatCode>
                <c:ptCount val="16"/>
                <c:pt idx="9">
                  <c:v>4.0</c:v>
                </c:pt>
              </c:numCache>
            </c:numRef>
          </c:yVal>
          <c:smooth val="0"/>
        </c:ser>
        <c:ser>
          <c:idx val="10"/>
          <c:order val="10"/>
          <c:tx>
            <c:strRef>
              <c:f>Sheet1!$L$1</c:f>
              <c:strCache>
                <c:ptCount val="1"/>
                <c:pt idx="0">
                  <c:v>Ability to manage services</c:v>
                </c:pt>
              </c:strCache>
            </c:strRef>
          </c:tx>
          <c:spPr>
            <a:ln w="47625">
              <a:noFill/>
            </a:ln>
          </c:spPr>
          <c:marker>
            <c:symbol val="diamond"/>
            <c:size val="11"/>
            <c:spPr>
              <a:solidFill>
                <a:schemeClr val="accent2">
                  <a:lumMod val="75000"/>
                </a:schemeClr>
              </a:solidFill>
              <a:ln>
                <a:noFill/>
              </a:ln>
            </c:spPr>
          </c:marker>
          <c:xVal>
            <c:numRef>
              <c:f>Sheet1!$A$2:$A$17</c:f>
              <c:numCache>
                <c:formatCode>0.00</c:formatCode>
                <c:ptCount val="16"/>
                <c:pt idx="0">
                  <c:v>4.86</c:v>
                </c:pt>
                <c:pt idx="1">
                  <c:v>4.64</c:v>
                </c:pt>
                <c:pt idx="2">
                  <c:v>4.52</c:v>
                </c:pt>
                <c:pt idx="3">
                  <c:v>4.47</c:v>
                </c:pt>
                <c:pt idx="4">
                  <c:v>4.44</c:v>
                </c:pt>
                <c:pt idx="5">
                  <c:v>4.41</c:v>
                </c:pt>
                <c:pt idx="6">
                  <c:v>4.41</c:v>
                </c:pt>
                <c:pt idx="7">
                  <c:v>4.4</c:v>
                </c:pt>
                <c:pt idx="8">
                  <c:v>4.32</c:v>
                </c:pt>
                <c:pt idx="9">
                  <c:v>4.24</c:v>
                </c:pt>
                <c:pt idx="10">
                  <c:v>4.2</c:v>
                </c:pt>
                <c:pt idx="11">
                  <c:v>3.93</c:v>
                </c:pt>
                <c:pt idx="12">
                  <c:v>3.91</c:v>
                </c:pt>
                <c:pt idx="13">
                  <c:v>3.75</c:v>
                </c:pt>
                <c:pt idx="14">
                  <c:v>3.7</c:v>
                </c:pt>
                <c:pt idx="15">
                  <c:v>3.56</c:v>
                </c:pt>
              </c:numCache>
            </c:numRef>
          </c:xVal>
          <c:yVal>
            <c:numRef>
              <c:f>Sheet1!$L$2:$L$17</c:f>
              <c:numCache>
                <c:formatCode>0.00</c:formatCode>
                <c:ptCount val="16"/>
                <c:pt idx="10">
                  <c:v>3.98</c:v>
                </c:pt>
              </c:numCache>
            </c:numRef>
          </c:yVal>
          <c:smooth val="0"/>
        </c:ser>
        <c:ser>
          <c:idx val="11"/>
          <c:order val="11"/>
          <c:tx>
            <c:strRef>
              <c:f>Sheet1!$M$1</c:f>
              <c:strCache>
                <c:ptCount val="1"/>
                <c:pt idx="0">
                  <c:v>Technical proficiency</c:v>
                </c:pt>
              </c:strCache>
            </c:strRef>
          </c:tx>
          <c:spPr>
            <a:ln w="47625">
              <a:noFill/>
            </a:ln>
          </c:spPr>
          <c:marker>
            <c:symbol val="diamond"/>
            <c:size val="11"/>
            <c:spPr>
              <a:solidFill>
                <a:schemeClr val="accent2">
                  <a:lumMod val="75000"/>
                </a:schemeClr>
              </a:solidFill>
              <a:ln>
                <a:noFill/>
              </a:ln>
            </c:spPr>
          </c:marker>
          <c:xVal>
            <c:numRef>
              <c:f>Sheet1!$A$2:$A$17</c:f>
              <c:numCache>
                <c:formatCode>0.00</c:formatCode>
                <c:ptCount val="16"/>
                <c:pt idx="0">
                  <c:v>4.86</c:v>
                </c:pt>
                <c:pt idx="1">
                  <c:v>4.64</c:v>
                </c:pt>
                <c:pt idx="2">
                  <c:v>4.52</c:v>
                </c:pt>
                <c:pt idx="3">
                  <c:v>4.47</c:v>
                </c:pt>
                <c:pt idx="4">
                  <c:v>4.44</c:v>
                </c:pt>
                <c:pt idx="5">
                  <c:v>4.41</c:v>
                </c:pt>
                <c:pt idx="6">
                  <c:v>4.41</c:v>
                </c:pt>
                <c:pt idx="7">
                  <c:v>4.4</c:v>
                </c:pt>
                <c:pt idx="8">
                  <c:v>4.32</c:v>
                </c:pt>
                <c:pt idx="9">
                  <c:v>4.24</c:v>
                </c:pt>
                <c:pt idx="10">
                  <c:v>4.2</c:v>
                </c:pt>
                <c:pt idx="11">
                  <c:v>3.93</c:v>
                </c:pt>
                <c:pt idx="12">
                  <c:v>3.91</c:v>
                </c:pt>
                <c:pt idx="13">
                  <c:v>3.75</c:v>
                </c:pt>
                <c:pt idx="14">
                  <c:v>3.7</c:v>
                </c:pt>
                <c:pt idx="15">
                  <c:v>3.56</c:v>
                </c:pt>
              </c:numCache>
            </c:numRef>
          </c:xVal>
          <c:yVal>
            <c:numRef>
              <c:f>Sheet1!$M$2:$M$17</c:f>
              <c:numCache>
                <c:formatCode>0.00</c:formatCode>
                <c:ptCount val="16"/>
                <c:pt idx="11">
                  <c:v>3.82</c:v>
                </c:pt>
              </c:numCache>
            </c:numRef>
          </c:yVal>
          <c:smooth val="0"/>
        </c:ser>
        <c:ser>
          <c:idx val="12"/>
          <c:order val="12"/>
          <c:tx>
            <c:strRef>
              <c:f>Sheet1!$N$1</c:f>
              <c:strCache>
                <c:ptCount val="1"/>
                <c:pt idx="0">
                  <c:v>Ability to manage my boss</c:v>
                </c:pt>
              </c:strCache>
            </c:strRef>
          </c:tx>
          <c:spPr>
            <a:ln w="47625">
              <a:noFill/>
            </a:ln>
          </c:spPr>
          <c:marker>
            <c:symbol val="diamond"/>
            <c:size val="11"/>
            <c:spPr>
              <a:solidFill>
                <a:schemeClr val="accent2">
                  <a:lumMod val="75000"/>
                </a:schemeClr>
              </a:solidFill>
              <a:ln>
                <a:noFill/>
              </a:ln>
            </c:spPr>
          </c:marker>
          <c:xVal>
            <c:numRef>
              <c:f>Sheet1!$A$2:$A$17</c:f>
              <c:numCache>
                <c:formatCode>0.00</c:formatCode>
                <c:ptCount val="16"/>
                <c:pt idx="0">
                  <c:v>4.86</c:v>
                </c:pt>
                <c:pt idx="1">
                  <c:v>4.64</c:v>
                </c:pt>
                <c:pt idx="2">
                  <c:v>4.52</c:v>
                </c:pt>
                <c:pt idx="3">
                  <c:v>4.47</c:v>
                </c:pt>
                <c:pt idx="4">
                  <c:v>4.44</c:v>
                </c:pt>
                <c:pt idx="5">
                  <c:v>4.41</c:v>
                </c:pt>
                <c:pt idx="6">
                  <c:v>4.41</c:v>
                </c:pt>
                <c:pt idx="7">
                  <c:v>4.4</c:v>
                </c:pt>
                <c:pt idx="8">
                  <c:v>4.32</c:v>
                </c:pt>
                <c:pt idx="9">
                  <c:v>4.24</c:v>
                </c:pt>
                <c:pt idx="10">
                  <c:v>4.2</c:v>
                </c:pt>
                <c:pt idx="11">
                  <c:v>3.93</c:v>
                </c:pt>
                <c:pt idx="12">
                  <c:v>3.91</c:v>
                </c:pt>
                <c:pt idx="13">
                  <c:v>3.75</c:v>
                </c:pt>
                <c:pt idx="14">
                  <c:v>3.7</c:v>
                </c:pt>
                <c:pt idx="15">
                  <c:v>3.56</c:v>
                </c:pt>
              </c:numCache>
            </c:numRef>
          </c:xVal>
          <c:yVal>
            <c:numRef>
              <c:f>Sheet1!$N$2:$N$17</c:f>
              <c:numCache>
                <c:formatCode>0.00</c:formatCode>
                <c:ptCount val="16"/>
                <c:pt idx="12">
                  <c:v>3.43</c:v>
                </c:pt>
              </c:numCache>
            </c:numRef>
          </c:yVal>
          <c:smooth val="0"/>
        </c:ser>
        <c:ser>
          <c:idx val="13"/>
          <c:order val="13"/>
          <c:tx>
            <c:strRef>
              <c:f>Sheet1!$O$1</c:f>
              <c:strCache>
                <c:ptCount val="1"/>
                <c:pt idx="0">
                  <c:v>Ability to manage vendors</c:v>
                </c:pt>
              </c:strCache>
            </c:strRef>
          </c:tx>
          <c:spPr>
            <a:ln w="47625">
              <a:noFill/>
            </a:ln>
          </c:spPr>
          <c:marker>
            <c:symbol val="diamond"/>
            <c:size val="11"/>
            <c:spPr>
              <a:solidFill>
                <a:schemeClr val="accent2">
                  <a:lumMod val="75000"/>
                </a:schemeClr>
              </a:solidFill>
              <a:ln>
                <a:noFill/>
              </a:ln>
            </c:spPr>
          </c:marker>
          <c:xVal>
            <c:numRef>
              <c:f>Sheet1!$A$2:$A$17</c:f>
              <c:numCache>
                <c:formatCode>0.00</c:formatCode>
                <c:ptCount val="16"/>
                <c:pt idx="0">
                  <c:v>4.86</c:v>
                </c:pt>
                <c:pt idx="1">
                  <c:v>4.64</c:v>
                </c:pt>
                <c:pt idx="2">
                  <c:v>4.52</c:v>
                </c:pt>
                <c:pt idx="3">
                  <c:v>4.47</c:v>
                </c:pt>
                <c:pt idx="4">
                  <c:v>4.44</c:v>
                </c:pt>
                <c:pt idx="5">
                  <c:v>4.41</c:v>
                </c:pt>
                <c:pt idx="6">
                  <c:v>4.41</c:v>
                </c:pt>
                <c:pt idx="7">
                  <c:v>4.4</c:v>
                </c:pt>
                <c:pt idx="8">
                  <c:v>4.32</c:v>
                </c:pt>
                <c:pt idx="9">
                  <c:v>4.24</c:v>
                </c:pt>
                <c:pt idx="10">
                  <c:v>4.2</c:v>
                </c:pt>
                <c:pt idx="11">
                  <c:v>3.93</c:v>
                </c:pt>
                <c:pt idx="12">
                  <c:v>3.91</c:v>
                </c:pt>
                <c:pt idx="13">
                  <c:v>3.75</c:v>
                </c:pt>
                <c:pt idx="14">
                  <c:v>3.7</c:v>
                </c:pt>
                <c:pt idx="15">
                  <c:v>3.56</c:v>
                </c:pt>
              </c:numCache>
            </c:numRef>
          </c:xVal>
          <c:yVal>
            <c:numRef>
              <c:f>Sheet1!$O$2:$O$17</c:f>
              <c:numCache>
                <c:formatCode>0.00</c:formatCode>
                <c:ptCount val="16"/>
                <c:pt idx="13">
                  <c:v>3.69</c:v>
                </c:pt>
              </c:numCache>
            </c:numRef>
          </c:yVal>
          <c:smooth val="0"/>
        </c:ser>
        <c:ser>
          <c:idx val="14"/>
          <c:order val="14"/>
          <c:tx>
            <c:strRef>
              <c:f>Sheet1!$P$1</c:f>
              <c:strCache>
                <c:ptCount val="1"/>
                <c:pt idx="0">
                  <c:v>Ability to manage relationships outside my institution</c:v>
                </c:pt>
              </c:strCache>
            </c:strRef>
          </c:tx>
          <c:spPr>
            <a:ln w="47625">
              <a:noFill/>
            </a:ln>
          </c:spPr>
          <c:marker>
            <c:symbol val="diamond"/>
            <c:size val="11"/>
            <c:spPr>
              <a:solidFill>
                <a:schemeClr val="accent2">
                  <a:lumMod val="75000"/>
                </a:schemeClr>
              </a:solidFill>
              <a:ln>
                <a:noFill/>
              </a:ln>
            </c:spPr>
          </c:marker>
          <c:trendline>
            <c:trendlineType val="linear"/>
            <c:dispRSqr val="0"/>
            <c:dispEq val="0"/>
          </c:trendline>
          <c:xVal>
            <c:numRef>
              <c:f>Sheet1!$A$2:$A$17</c:f>
              <c:numCache>
                <c:formatCode>0.00</c:formatCode>
                <c:ptCount val="16"/>
                <c:pt idx="0">
                  <c:v>4.86</c:v>
                </c:pt>
                <c:pt idx="1">
                  <c:v>4.64</c:v>
                </c:pt>
                <c:pt idx="2">
                  <c:v>4.52</c:v>
                </c:pt>
                <c:pt idx="3">
                  <c:v>4.47</c:v>
                </c:pt>
                <c:pt idx="4">
                  <c:v>4.44</c:v>
                </c:pt>
                <c:pt idx="5">
                  <c:v>4.41</c:v>
                </c:pt>
                <c:pt idx="6">
                  <c:v>4.41</c:v>
                </c:pt>
                <c:pt idx="7">
                  <c:v>4.4</c:v>
                </c:pt>
                <c:pt idx="8">
                  <c:v>4.32</c:v>
                </c:pt>
                <c:pt idx="9">
                  <c:v>4.24</c:v>
                </c:pt>
                <c:pt idx="10">
                  <c:v>4.2</c:v>
                </c:pt>
                <c:pt idx="11">
                  <c:v>3.93</c:v>
                </c:pt>
                <c:pt idx="12">
                  <c:v>3.91</c:v>
                </c:pt>
                <c:pt idx="13">
                  <c:v>3.75</c:v>
                </c:pt>
                <c:pt idx="14">
                  <c:v>3.7</c:v>
                </c:pt>
                <c:pt idx="15">
                  <c:v>3.56</c:v>
                </c:pt>
              </c:numCache>
            </c:numRef>
          </c:xVal>
          <c:yVal>
            <c:numRef>
              <c:f>Sheet1!$P$2:$P$17</c:f>
              <c:numCache>
                <c:formatCode>0.00</c:formatCode>
                <c:ptCount val="16"/>
                <c:pt idx="14">
                  <c:v>3.78</c:v>
                </c:pt>
              </c:numCache>
            </c:numRef>
          </c:yVal>
          <c:smooth val="0"/>
        </c:ser>
        <c:ser>
          <c:idx val="15"/>
          <c:order val="15"/>
          <c:tx>
            <c:strRef>
              <c:f>Sheet1!$Q$1</c:f>
              <c:strCache>
                <c:ptCount val="1"/>
                <c:pt idx="0">
                  <c:v>Ability to manage complex budgets</c:v>
                </c:pt>
              </c:strCache>
            </c:strRef>
          </c:tx>
          <c:spPr>
            <a:ln w="47625">
              <a:noFill/>
            </a:ln>
          </c:spPr>
          <c:marker>
            <c:symbol val="diamond"/>
            <c:size val="11"/>
            <c:spPr>
              <a:solidFill>
                <a:schemeClr val="accent2">
                  <a:lumMod val="75000"/>
                </a:schemeClr>
              </a:solidFill>
              <a:ln>
                <a:noFill/>
              </a:ln>
            </c:spPr>
          </c:marker>
          <c:trendline>
            <c:trendlineType val="linear"/>
            <c:dispRSqr val="0"/>
            <c:dispEq val="0"/>
          </c:trendline>
          <c:xVal>
            <c:numRef>
              <c:f>Sheet1!$A$2:$A$17</c:f>
              <c:numCache>
                <c:formatCode>0.00</c:formatCode>
                <c:ptCount val="16"/>
                <c:pt idx="0">
                  <c:v>4.86</c:v>
                </c:pt>
                <c:pt idx="1">
                  <c:v>4.64</c:v>
                </c:pt>
                <c:pt idx="2">
                  <c:v>4.52</c:v>
                </c:pt>
                <c:pt idx="3">
                  <c:v>4.47</c:v>
                </c:pt>
                <c:pt idx="4">
                  <c:v>4.44</c:v>
                </c:pt>
                <c:pt idx="5">
                  <c:v>4.41</c:v>
                </c:pt>
                <c:pt idx="6">
                  <c:v>4.41</c:v>
                </c:pt>
                <c:pt idx="7">
                  <c:v>4.4</c:v>
                </c:pt>
                <c:pt idx="8">
                  <c:v>4.32</c:v>
                </c:pt>
                <c:pt idx="9">
                  <c:v>4.24</c:v>
                </c:pt>
                <c:pt idx="10">
                  <c:v>4.2</c:v>
                </c:pt>
                <c:pt idx="11">
                  <c:v>3.93</c:v>
                </c:pt>
                <c:pt idx="12">
                  <c:v>3.91</c:v>
                </c:pt>
                <c:pt idx="13">
                  <c:v>3.75</c:v>
                </c:pt>
                <c:pt idx="14">
                  <c:v>3.7</c:v>
                </c:pt>
                <c:pt idx="15">
                  <c:v>3.56</c:v>
                </c:pt>
              </c:numCache>
            </c:numRef>
          </c:xVal>
          <c:yVal>
            <c:numRef>
              <c:f>Sheet1!$Q$2:$Q$17</c:f>
              <c:numCache>
                <c:formatCode>0.00</c:formatCode>
                <c:ptCount val="16"/>
                <c:pt idx="15">
                  <c:v>3.54</c:v>
                </c:pt>
              </c:numCache>
            </c:numRef>
          </c:yVal>
          <c:smooth val="0"/>
        </c:ser>
        <c:dLbls>
          <c:showLegendKey val="0"/>
          <c:showVal val="0"/>
          <c:showCatName val="0"/>
          <c:showSerName val="0"/>
          <c:showPercent val="0"/>
          <c:showBubbleSize val="0"/>
        </c:dLbls>
        <c:axId val="-2084377368"/>
        <c:axId val="-2084397848"/>
      </c:scatterChart>
      <c:valAx>
        <c:axId val="-2084377368"/>
        <c:scaling>
          <c:orientation val="minMax"/>
          <c:min val="3.0"/>
        </c:scaling>
        <c:delete val="0"/>
        <c:axPos val="b"/>
        <c:numFmt formatCode="0.00" sourceLinked="1"/>
        <c:majorTickMark val="out"/>
        <c:minorTickMark val="none"/>
        <c:tickLblPos val="nextTo"/>
        <c:txPr>
          <a:bodyPr/>
          <a:lstStyle/>
          <a:p>
            <a:pPr>
              <a:defRPr sz="1100">
                <a:solidFill>
                  <a:schemeClr val="bg1"/>
                </a:solidFill>
              </a:defRPr>
            </a:pPr>
            <a:endParaRPr lang="en-US"/>
          </a:p>
        </c:txPr>
        <c:crossAx val="-2084397848"/>
        <c:crosses val="autoZero"/>
        <c:crossBetween val="midCat"/>
      </c:valAx>
      <c:valAx>
        <c:axId val="-2084397848"/>
        <c:scaling>
          <c:orientation val="minMax"/>
          <c:max val="5.0"/>
          <c:min val="3.0"/>
        </c:scaling>
        <c:delete val="0"/>
        <c:axPos val="l"/>
        <c:numFmt formatCode="0.00" sourceLinked="1"/>
        <c:majorTickMark val="out"/>
        <c:minorTickMark val="none"/>
        <c:tickLblPos val="nextTo"/>
        <c:txPr>
          <a:bodyPr/>
          <a:lstStyle/>
          <a:p>
            <a:pPr>
              <a:defRPr sz="1100">
                <a:solidFill>
                  <a:schemeClr val="bg1"/>
                </a:solidFill>
              </a:defRPr>
            </a:pPr>
            <a:endParaRPr lang="en-US"/>
          </a:p>
        </c:txPr>
        <c:crossAx val="-2084377368"/>
        <c:crosses val="autoZero"/>
        <c:crossBetween val="midCat"/>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 rating important</c:v>
                </c:pt>
              </c:strCache>
            </c:strRef>
          </c:tx>
          <c:invertIfNegative val="0"/>
          <c:cat>
            <c:strRef>
              <c:f>Sheet1!$A$2:$A$6</c:f>
              <c:strCache>
                <c:ptCount val="5"/>
                <c:pt idx="0">
                  <c:v>Ability to influence others</c:v>
                </c:pt>
                <c:pt idx="1">
                  <c:v>Ability to manage other relationships within my institution</c:v>
                </c:pt>
                <c:pt idx="2">
                  <c:v>Ability to manage complex projects</c:v>
                </c:pt>
                <c:pt idx="3">
                  <c:v>Ability to negotiate</c:v>
                </c:pt>
                <c:pt idx="4">
                  <c:v>Ability to manage my boss</c:v>
                </c:pt>
              </c:strCache>
            </c:strRef>
          </c:cat>
          <c:val>
            <c:numRef>
              <c:f>Sheet1!$B$2:$B$6</c:f>
              <c:numCache>
                <c:formatCode>0.00%</c:formatCode>
                <c:ptCount val="5"/>
                <c:pt idx="0">
                  <c:v>0.914</c:v>
                </c:pt>
                <c:pt idx="1">
                  <c:v>0.906</c:v>
                </c:pt>
                <c:pt idx="2">
                  <c:v>0.9</c:v>
                </c:pt>
                <c:pt idx="3">
                  <c:v>0.876</c:v>
                </c:pt>
                <c:pt idx="4">
                  <c:v>0.693</c:v>
                </c:pt>
              </c:numCache>
            </c:numRef>
          </c:val>
        </c:ser>
        <c:ser>
          <c:idx val="1"/>
          <c:order val="1"/>
          <c:tx>
            <c:strRef>
              <c:f>Sheet1!$C$1</c:f>
              <c:strCache>
                <c:ptCount val="1"/>
                <c:pt idx="0">
                  <c:v>% rating themselves proficient</c:v>
                </c:pt>
              </c:strCache>
            </c:strRef>
          </c:tx>
          <c:invertIfNegative val="0"/>
          <c:cat>
            <c:strRef>
              <c:f>Sheet1!$A$2:$A$6</c:f>
              <c:strCache>
                <c:ptCount val="5"/>
                <c:pt idx="0">
                  <c:v>Ability to influence others</c:v>
                </c:pt>
                <c:pt idx="1">
                  <c:v>Ability to manage other relationships within my institution</c:v>
                </c:pt>
                <c:pt idx="2">
                  <c:v>Ability to manage complex projects</c:v>
                </c:pt>
                <c:pt idx="3">
                  <c:v>Ability to negotiate</c:v>
                </c:pt>
                <c:pt idx="4">
                  <c:v>Ability to manage my boss</c:v>
                </c:pt>
              </c:strCache>
            </c:strRef>
          </c:cat>
          <c:val>
            <c:numRef>
              <c:f>Sheet1!$C$2:$C$6</c:f>
              <c:numCache>
                <c:formatCode>0.00%</c:formatCode>
                <c:ptCount val="5"/>
                <c:pt idx="0">
                  <c:v>0.695</c:v>
                </c:pt>
                <c:pt idx="1">
                  <c:v>0.77</c:v>
                </c:pt>
                <c:pt idx="2">
                  <c:v>0.732</c:v>
                </c:pt>
                <c:pt idx="3">
                  <c:v>0.648</c:v>
                </c:pt>
                <c:pt idx="4">
                  <c:v>0.496</c:v>
                </c:pt>
              </c:numCache>
            </c:numRef>
          </c:val>
        </c:ser>
        <c:dLbls>
          <c:showLegendKey val="0"/>
          <c:showVal val="0"/>
          <c:showCatName val="0"/>
          <c:showSerName val="0"/>
          <c:showPercent val="0"/>
          <c:showBubbleSize val="0"/>
        </c:dLbls>
        <c:gapWidth val="150"/>
        <c:axId val="-2052507304"/>
        <c:axId val="-2052977064"/>
      </c:barChart>
      <c:catAx>
        <c:axId val="-2052507304"/>
        <c:scaling>
          <c:orientation val="minMax"/>
        </c:scaling>
        <c:delete val="0"/>
        <c:axPos val="b"/>
        <c:majorTickMark val="out"/>
        <c:minorTickMark val="none"/>
        <c:tickLblPos val="nextTo"/>
        <c:txPr>
          <a:bodyPr/>
          <a:lstStyle/>
          <a:p>
            <a:pPr>
              <a:defRPr sz="1600">
                <a:latin typeface="Arial"/>
              </a:defRPr>
            </a:pPr>
            <a:endParaRPr lang="en-US"/>
          </a:p>
        </c:txPr>
        <c:crossAx val="-2052977064"/>
        <c:crosses val="autoZero"/>
        <c:auto val="1"/>
        <c:lblAlgn val="ctr"/>
        <c:lblOffset val="100"/>
        <c:noMultiLvlLbl val="0"/>
      </c:catAx>
      <c:valAx>
        <c:axId val="-2052977064"/>
        <c:scaling>
          <c:orientation val="minMax"/>
          <c:min val="0.4"/>
        </c:scaling>
        <c:delete val="0"/>
        <c:axPos val="l"/>
        <c:majorGridlines/>
        <c:numFmt formatCode="0%" sourceLinked="0"/>
        <c:majorTickMark val="out"/>
        <c:minorTickMark val="none"/>
        <c:tickLblPos val="nextTo"/>
        <c:txPr>
          <a:bodyPr/>
          <a:lstStyle/>
          <a:p>
            <a:pPr>
              <a:defRPr sz="1600"/>
            </a:pPr>
            <a:endParaRPr lang="en-US"/>
          </a:p>
        </c:txPr>
        <c:crossAx val="-2052507304"/>
        <c:crosses val="autoZero"/>
        <c:crossBetween val="between"/>
      </c:valAx>
    </c:plotArea>
    <c:legend>
      <c:legendPos val="b"/>
      <c:layout/>
      <c:overlay val="0"/>
      <c:txPr>
        <a:bodyPr/>
        <a:lstStyle/>
        <a:p>
          <a:pPr>
            <a:defRPr sz="1600">
              <a:latin typeface="Arial"/>
              <a:cs typeface="Aria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0"/>
    <c:plotArea>
      <c:layout/>
      <c:barChart>
        <c:barDir val="bar"/>
        <c:grouping val="stacked"/>
        <c:varyColors val="0"/>
        <c:ser>
          <c:idx val="0"/>
          <c:order val="0"/>
          <c:tx>
            <c:strRef>
              <c:f>Sheet1!$B$1</c:f>
              <c:strCache>
                <c:ptCount val="1"/>
                <c:pt idx="0">
                  <c:v>Deployed broadly</c:v>
                </c:pt>
              </c:strCache>
            </c:strRef>
          </c:tx>
          <c:invertIfNegative val="0"/>
          <c:cat>
            <c:strRef>
              <c:f>Sheet1!$A$2:$A$23</c:f>
              <c:strCache>
                <c:ptCount val="22"/>
                <c:pt idx="0">
                  <c:v>Document management tools</c:v>
                </c:pt>
                <c:pt idx="1">
                  <c:v>Hybrid</c:v>
                </c:pt>
                <c:pt idx="2">
                  <c:v>Collaboration tools</c:v>
                </c:pt>
                <c:pt idx="3">
                  <c:v>Blogs</c:v>
                </c:pt>
                <c:pt idx="4">
                  <c:v>Clickers</c:v>
                </c:pt>
                <c:pt idx="5">
                  <c:v>Dist: local instructor. remote students</c:v>
                </c:pt>
                <c:pt idx="6">
                  <c:v>E-learning (wholly online)</c:v>
                </c:pt>
                <c:pt idx="7">
                  <c:v>Wikis</c:v>
                </c:pt>
                <c:pt idx="8">
                  <c:v>Interactive Learning</c:v>
                </c:pt>
                <c:pt idx="9">
                  <c:v>Lecture capture</c:v>
                </c:pt>
                <c:pt idx="10">
                  <c:v>Learning objects</c:v>
                </c:pt>
                <c:pt idx="11">
                  <c:v>Mobile apps</c:v>
                </c:pt>
                <c:pt idx="12">
                  <c:v>E-portfolios</c:v>
                </c:pt>
                <c:pt idx="13">
                  <c:v>Facebook</c:v>
                </c:pt>
                <c:pt idx="14">
                  <c:v>E-books</c:v>
                </c:pt>
                <c:pt idx="15">
                  <c:v>E-textbooks</c:v>
                </c:pt>
                <c:pt idx="16">
                  <c:v>Dist: local students, remote instructor</c:v>
                </c:pt>
                <c:pt idx="17">
                  <c:v>Simulations</c:v>
                </c:pt>
                <c:pt idx="18">
                  <c:v>Twitter</c:v>
                </c:pt>
                <c:pt idx="19">
                  <c:v>Info Literacy Requirement</c:v>
                </c:pt>
                <c:pt idx="20">
                  <c:v>Open content</c:v>
                </c:pt>
                <c:pt idx="21">
                  <c:v>Gaming</c:v>
                </c:pt>
              </c:strCache>
            </c:strRef>
          </c:cat>
          <c:val>
            <c:numRef>
              <c:f>Sheet1!$B$2:$B$23</c:f>
              <c:numCache>
                <c:formatCode>0.00%</c:formatCode>
                <c:ptCount val="22"/>
                <c:pt idx="0">
                  <c:v>0.537764350453172</c:v>
                </c:pt>
                <c:pt idx="1">
                  <c:v>0.436555891238671</c:v>
                </c:pt>
                <c:pt idx="2">
                  <c:v>0.377643504531722</c:v>
                </c:pt>
                <c:pt idx="3">
                  <c:v>0.262839879154079</c:v>
                </c:pt>
                <c:pt idx="4">
                  <c:v>0.214501510574018</c:v>
                </c:pt>
                <c:pt idx="5">
                  <c:v>0.371601208459214</c:v>
                </c:pt>
                <c:pt idx="6">
                  <c:v>0.386706948640483</c:v>
                </c:pt>
                <c:pt idx="7">
                  <c:v>0.212990936555891</c:v>
                </c:pt>
                <c:pt idx="8">
                  <c:v>0.312688821752266</c:v>
                </c:pt>
                <c:pt idx="9">
                  <c:v>0.205438066465257</c:v>
                </c:pt>
                <c:pt idx="10">
                  <c:v>0.199395770392749</c:v>
                </c:pt>
                <c:pt idx="11">
                  <c:v>0.158610271903323</c:v>
                </c:pt>
                <c:pt idx="12">
                  <c:v>0.123867069486405</c:v>
                </c:pt>
                <c:pt idx="13">
                  <c:v>0.117824773413897</c:v>
                </c:pt>
                <c:pt idx="14">
                  <c:v>0.0966767371601208</c:v>
                </c:pt>
                <c:pt idx="15">
                  <c:v>0.0468277945619335</c:v>
                </c:pt>
                <c:pt idx="16">
                  <c:v>0.157099697885196</c:v>
                </c:pt>
                <c:pt idx="17">
                  <c:v>0.0362537764350453</c:v>
                </c:pt>
                <c:pt idx="18">
                  <c:v>0.0453172205438066</c:v>
                </c:pt>
                <c:pt idx="19">
                  <c:v>0.29607250755287</c:v>
                </c:pt>
                <c:pt idx="20">
                  <c:v>0.0362537764350453</c:v>
                </c:pt>
                <c:pt idx="21">
                  <c:v>0.00906344410876133</c:v>
                </c:pt>
              </c:numCache>
            </c:numRef>
          </c:val>
        </c:ser>
        <c:ser>
          <c:idx val="1"/>
          <c:order val="1"/>
          <c:tx>
            <c:strRef>
              <c:f>Sheet1!$C$1</c:f>
              <c:strCache>
                <c:ptCount val="1"/>
                <c:pt idx="0">
                  <c:v>Deployed sparsely</c:v>
                </c:pt>
              </c:strCache>
            </c:strRef>
          </c:tx>
          <c:invertIfNegative val="0"/>
          <c:cat>
            <c:strRef>
              <c:f>Sheet1!$A$2:$A$23</c:f>
              <c:strCache>
                <c:ptCount val="22"/>
                <c:pt idx="0">
                  <c:v>Document management tools</c:v>
                </c:pt>
                <c:pt idx="1">
                  <c:v>Hybrid</c:v>
                </c:pt>
                <c:pt idx="2">
                  <c:v>Collaboration tools</c:v>
                </c:pt>
                <c:pt idx="3">
                  <c:v>Blogs</c:v>
                </c:pt>
                <c:pt idx="4">
                  <c:v>Clickers</c:v>
                </c:pt>
                <c:pt idx="5">
                  <c:v>Dist: local instructor. remote students</c:v>
                </c:pt>
                <c:pt idx="6">
                  <c:v>E-learning (wholly online)</c:v>
                </c:pt>
                <c:pt idx="7">
                  <c:v>Wikis</c:v>
                </c:pt>
                <c:pt idx="8">
                  <c:v>Interactive Learning</c:v>
                </c:pt>
                <c:pt idx="9">
                  <c:v>Lecture capture</c:v>
                </c:pt>
                <c:pt idx="10">
                  <c:v>Learning objects</c:v>
                </c:pt>
                <c:pt idx="11">
                  <c:v>Mobile apps</c:v>
                </c:pt>
                <c:pt idx="12">
                  <c:v>E-portfolios</c:v>
                </c:pt>
                <c:pt idx="13">
                  <c:v>Facebook</c:v>
                </c:pt>
                <c:pt idx="14">
                  <c:v>E-books</c:v>
                </c:pt>
                <c:pt idx="15">
                  <c:v>E-textbooks</c:v>
                </c:pt>
                <c:pt idx="16">
                  <c:v>Dist: local students, remote instructor</c:v>
                </c:pt>
                <c:pt idx="17">
                  <c:v>Simulations</c:v>
                </c:pt>
                <c:pt idx="18">
                  <c:v>Twitter</c:v>
                </c:pt>
                <c:pt idx="19">
                  <c:v>Info Literacy Requirement</c:v>
                </c:pt>
                <c:pt idx="20">
                  <c:v>Open content</c:v>
                </c:pt>
                <c:pt idx="21">
                  <c:v>Gaming</c:v>
                </c:pt>
              </c:strCache>
            </c:strRef>
          </c:cat>
          <c:val>
            <c:numRef>
              <c:f>Sheet1!$C$2:$C$23</c:f>
              <c:numCache>
                <c:formatCode>0.00%</c:formatCode>
                <c:ptCount val="22"/>
                <c:pt idx="0">
                  <c:v>0.323262839879154</c:v>
                </c:pt>
                <c:pt idx="1">
                  <c:v>0.392749244712991</c:v>
                </c:pt>
                <c:pt idx="2">
                  <c:v>0.389728096676737</c:v>
                </c:pt>
                <c:pt idx="3">
                  <c:v>0.563444108761329</c:v>
                </c:pt>
                <c:pt idx="4">
                  <c:v>0.619335347432024</c:v>
                </c:pt>
                <c:pt idx="5">
                  <c:v>0.418429003021148</c:v>
                </c:pt>
                <c:pt idx="6">
                  <c:v>0.385196374622356</c:v>
                </c:pt>
                <c:pt idx="7">
                  <c:v>0.575528700906344</c:v>
                </c:pt>
                <c:pt idx="8">
                  <c:v>0.41238670694864</c:v>
                </c:pt>
                <c:pt idx="9">
                  <c:v>0.457703927492447</c:v>
                </c:pt>
                <c:pt idx="10">
                  <c:v>0.447129909365559</c:v>
                </c:pt>
                <c:pt idx="11">
                  <c:v>0.356495468277946</c:v>
                </c:pt>
                <c:pt idx="12">
                  <c:v>0.454682779456193</c:v>
                </c:pt>
                <c:pt idx="13">
                  <c:v>0.498489425981873</c:v>
                </c:pt>
                <c:pt idx="14">
                  <c:v>0.422960725075529</c:v>
                </c:pt>
                <c:pt idx="15">
                  <c:v>0.453172205438066</c:v>
                </c:pt>
                <c:pt idx="16">
                  <c:v>0.462235649546828</c:v>
                </c:pt>
                <c:pt idx="17">
                  <c:v>0.537764350453172</c:v>
                </c:pt>
                <c:pt idx="18">
                  <c:v>0.486404833836858</c:v>
                </c:pt>
                <c:pt idx="19">
                  <c:v>0.161631419939577</c:v>
                </c:pt>
                <c:pt idx="20">
                  <c:v>0.314199395770393</c:v>
                </c:pt>
                <c:pt idx="21">
                  <c:v>0.308157099697885</c:v>
                </c:pt>
              </c:numCache>
            </c:numRef>
          </c:val>
        </c:ser>
        <c:ser>
          <c:idx val="2"/>
          <c:order val="2"/>
          <c:tx>
            <c:strRef>
              <c:f>Sheet1!$D$1</c:f>
              <c:strCache>
                <c:ptCount val="1"/>
                <c:pt idx="0">
                  <c:v>Experimenting</c:v>
                </c:pt>
              </c:strCache>
            </c:strRef>
          </c:tx>
          <c:invertIfNegative val="0"/>
          <c:cat>
            <c:strRef>
              <c:f>Sheet1!$A$2:$A$23</c:f>
              <c:strCache>
                <c:ptCount val="22"/>
                <c:pt idx="0">
                  <c:v>Document management tools</c:v>
                </c:pt>
                <c:pt idx="1">
                  <c:v>Hybrid</c:v>
                </c:pt>
                <c:pt idx="2">
                  <c:v>Collaboration tools</c:v>
                </c:pt>
                <c:pt idx="3">
                  <c:v>Blogs</c:v>
                </c:pt>
                <c:pt idx="4">
                  <c:v>Clickers</c:v>
                </c:pt>
                <c:pt idx="5">
                  <c:v>Dist: local instructor. remote students</c:v>
                </c:pt>
                <c:pt idx="6">
                  <c:v>E-learning (wholly online)</c:v>
                </c:pt>
                <c:pt idx="7">
                  <c:v>Wikis</c:v>
                </c:pt>
                <c:pt idx="8">
                  <c:v>Interactive Learning</c:v>
                </c:pt>
                <c:pt idx="9">
                  <c:v>Lecture capture</c:v>
                </c:pt>
                <c:pt idx="10">
                  <c:v>Learning objects</c:v>
                </c:pt>
                <c:pt idx="11">
                  <c:v>Mobile apps</c:v>
                </c:pt>
                <c:pt idx="12">
                  <c:v>E-portfolios</c:v>
                </c:pt>
                <c:pt idx="13">
                  <c:v>Facebook</c:v>
                </c:pt>
                <c:pt idx="14">
                  <c:v>E-books</c:v>
                </c:pt>
                <c:pt idx="15">
                  <c:v>E-textbooks</c:v>
                </c:pt>
                <c:pt idx="16">
                  <c:v>Dist: local students, remote instructor</c:v>
                </c:pt>
                <c:pt idx="17">
                  <c:v>Simulations</c:v>
                </c:pt>
                <c:pt idx="18">
                  <c:v>Twitter</c:v>
                </c:pt>
                <c:pt idx="19">
                  <c:v>Info Literacy Requirement</c:v>
                </c:pt>
                <c:pt idx="20">
                  <c:v>Open content</c:v>
                </c:pt>
                <c:pt idx="21">
                  <c:v>Gaming</c:v>
                </c:pt>
              </c:strCache>
            </c:strRef>
          </c:cat>
          <c:val>
            <c:numRef>
              <c:f>Sheet1!$D$2:$D$23</c:f>
              <c:numCache>
                <c:formatCode>0.00%</c:formatCode>
                <c:ptCount val="22"/>
                <c:pt idx="0">
                  <c:v>0.0438066465256798</c:v>
                </c:pt>
                <c:pt idx="1">
                  <c:v>0.0649546827794562</c:v>
                </c:pt>
                <c:pt idx="2">
                  <c:v>0.0966767371601208</c:v>
                </c:pt>
                <c:pt idx="3">
                  <c:v>0.0634441087613293</c:v>
                </c:pt>
                <c:pt idx="4">
                  <c:v>0.0483383685800604</c:v>
                </c:pt>
                <c:pt idx="5">
                  <c:v>0.0528700906344411</c:v>
                </c:pt>
                <c:pt idx="6">
                  <c:v>0.0528700906344411</c:v>
                </c:pt>
                <c:pt idx="7">
                  <c:v>0.0906344410876133</c:v>
                </c:pt>
                <c:pt idx="8">
                  <c:v>0.123867069486405</c:v>
                </c:pt>
                <c:pt idx="9">
                  <c:v>0.140483383685801</c:v>
                </c:pt>
                <c:pt idx="10">
                  <c:v>0.125377643504532</c:v>
                </c:pt>
                <c:pt idx="11">
                  <c:v>0.211480362537764</c:v>
                </c:pt>
                <c:pt idx="12">
                  <c:v>0.152567975830816</c:v>
                </c:pt>
                <c:pt idx="13">
                  <c:v>0.167673716012085</c:v>
                </c:pt>
                <c:pt idx="14">
                  <c:v>0.246223564954683</c:v>
                </c:pt>
                <c:pt idx="15">
                  <c:v>0.250755287009063</c:v>
                </c:pt>
                <c:pt idx="16">
                  <c:v>0.0921450151057402</c:v>
                </c:pt>
                <c:pt idx="17">
                  <c:v>0.137462235649547</c:v>
                </c:pt>
                <c:pt idx="18">
                  <c:v>0.185800604229607</c:v>
                </c:pt>
                <c:pt idx="19">
                  <c:v>0.101208459214502</c:v>
                </c:pt>
                <c:pt idx="20">
                  <c:v>0.20392749244713</c:v>
                </c:pt>
                <c:pt idx="21">
                  <c:v>0.202416918429003</c:v>
                </c:pt>
              </c:numCache>
            </c:numRef>
          </c:val>
        </c:ser>
        <c:ser>
          <c:idx val="3"/>
          <c:order val="3"/>
          <c:tx>
            <c:strRef>
              <c:f>Sheet1!$E$1</c:f>
              <c:strCache>
                <c:ptCount val="1"/>
                <c:pt idx="0">
                  <c:v>In planning</c:v>
                </c:pt>
              </c:strCache>
            </c:strRef>
          </c:tx>
          <c:invertIfNegative val="0"/>
          <c:cat>
            <c:strRef>
              <c:f>Sheet1!$A$2:$A$23</c:f>
              <c:strCache>
                <c:ptCount val="22"/>
                <c:pt idx="0">
                  <c:v>Document management tools</c:v>
                </c:pt>
                <c:pt idx="1">
                  <c:v>Hybrid</c:v>
                </c:pt>
                <c:pt idx="2">
                  <c:v>Collaboration tools</c:v>
                </c:pt>
                <c:pt idx="3">
                  <c:v>Blogs</c:v>
                </c:pt>
                <c:pt idx="4">
                  <c:v>Clickers</c:v>
                </c:pt>
                <c:pt idx="5">
                  <c:v>Dist: local instructor. remote students</c:v>
                </c:pt>
                <c:pt idx="6">
                  <c:v>E-learning (wholly online)</c:v>
                </c:pt>
                <c:pt idx="7">
                  <c:v>Wikis</c:v>
                </c:pt>
                <c:pt idx="8">
                  <c:v>Interactive Learning</c:v>
                </c:pt>
                <c:pt idx="9">
                  <c:v>Lecture capture</c:v>
                </c:pt>
                <c:pt idx="10">
                  <c:v>Learning objects</c:v>
                </c:pt>
                <c:pt idx="11">
                  <c:v>Mobile apps</c:v>
                </c:pt>
                <c:pt idx="12">
                  <c:v>E-portfolios</c:v>
                </c:pt>
                <c:pt idx="13">
                  <c:v>Facebook</c:v>
                </c:pt>
                <c:pt idx="14">
                  <c:v>E-books</c:v>
                </c:pt>
                <c:pt idx="15">
                  <c:v>E-textbooks</c:v>
                </c:pt>
                <c:pt idx="16">
                  <c:v>Dist: local students, remote instructor</c:v>
                </c:pt>
                <c:pt idx="17">
                  <c:v>Simulations</c:v>
                </c:pt>
                <c:pt idx="18">
                  <c:v>Twitter</c:v>
                </c:pt>
                <c:pt idx="19">
                  <c:v>Info Literacy Requirement</c:v>
                </c:pt>
                <c:pt idx="20">
                  <c:v>Open content</c:v>
                </c:pt>
                <c:pt idx="21">
                  <c:v>Gaming</c:v>
                </c:pt>
              </c:strCache>
            </c:strRef>
          </c:cat>
          <c:val>
            <c:numRef>
              <c:f>Sheet1!$E$2:$E$23</c:f>
              <c:numCache>
                <c:formatCode>0.00%</c:formatCode>
                <c:ptCount val="22"/>
                <c:pt idx="0">
                  <c:v>0.0453172205438066</c:v>
                </c:pt>
                <c:pt idx="1">
                  <c:v>0.0211480362537764</c:v>
                </c:pt>
                <c:pt idx="2">
                  <c:v>0.0770392749244713</c:v>
                </c:pt>
                <c:pt idx="3">
                  <c:v>0.0105740181268882</c:v>
                </c:pt>
                <c:pt idx="4">
                  <c:v>0.0151057401812689</c:v>
                </c:pt>
                <c:pt idx="5">
                  <c:v>0.0181268882175227</c:v>
                </c:pt>
                <c:pt idx="6">
                  <c:v>0.0287009063444109</c:v>
                </c:pt>
                <c:pt idx="7">
                  <c:v>0.0196374622356495</c:v>
                </c:pt>
                <c:pt idx="8">
                  <c:v>0.0317220543806646</c:v>
                </c:pt>
                <c:pt idx="9">
                  <c:v>0.0876132930513595</c:v>
                </c:pt>
                <c:pt idx="10">
                  <c:v>0.0438066465256798</c:v>
                </c:pt>
                <c:pt idx="11">
                  <c:v>0.163141993957704</c:v>
                </c:pt>
                <c:pt idx="12">
                  <c:v>0.11631419939577</c:v>
                </c:pt>
                <c:pt idx="13">
                  <c:v>0.0211480362537764</c:v>
                </c:pt>
                <c:pt idx="14">
                  <c:v>0.105740181268882</c:v>
                </c:pt>
                <c:pt idx="15">
                  <c:v>0.117824773413897</c:v>
                </c:pt>
                <c:pt idx="16">
                  <c:v>0.0317220543806646</c:v>
                </c:pt>
                <c:pt idx="17">
                  <c:v>0.0347432024169184</c:v>
                </c:pt>
                <c:pt idx="18">
                  <c:v>0.0332326283987915</c:v>
                </c:pt>
                <c:pt idx="19">
                  <c:v>0.0861027190332326</c:v>
                </c:pt>
                <c:pt idx="20">
                  <c:v>0.0694864048338368</c:v>
                </c:pt>
                <c:pt idx="21">
                  <c:v>0.0287009063444109</c:v>
                </c:pt>
              </c:numCache>
            </c:numRef>
          </c:val>
        </c:ser>
        <c:ser>
          <c:idx val="4"/>
          <c:order val="4"/>
          <c:tx>
            <c:strRef>
              <c:f>Sheet1!$F$1</c:f>
              <c:strCache>
                <c:ptCount val="1"/>
                <c:pt idx="0">
                  <c:v>Considered, not pursued</c:v>
                </c:pt>
              </c:strCache>
            </c:strRef>
          </c:tx>
          <c:invertIfNegative val="0"/>
          <c:cat>
            <c:strRef>
              <c:f>Sheet1!$A$2:$A$23</c:f>
              <c:strCache>
                <c:ptCount val="22"/>
                <c:pt idx="0">
                  <c:v>Document management tools</c:v>
                </c:pt>
                <c:pt idx="1">
                  <c:v>Hybrid</c:v>
                </c:pt>
                <c:pt idx="2">
                  <c:v>Collaboration tools</c:v>
                </c:pt>
                <c:pt idx="3">
                  <c:v>Blogs</c:v>
                </c:pt>
                <c:pt idx="4">
                  <c:v>Clickers</c:v>
                </c:pt>
                <c:pt idx="5">
                  <c:v>Dist: local instructor. remote students</c:v>
                </c:pt>
                <c:pt idx="6">
                  <c:v>E-learning (wholly online)</c:v>
                </c:pt>
                <c:pt idx="7">
                  <c:v>Wikis</c:v>
                </c:pt>
                <c:pt idx="8">
                  <c:v>Interactive Learning</c:v>
                </c:pt>
                <c:pt idx="9">
                  <c:v>Lecture capture</c:v>
                </c:pt>
                <c:pt idx="10">
                  <c:v>Learning objects</c:v>
                </c:pt>
                <c:pt idx="11">
                  <c:v>Mobile apps</c:v>
                </c:pt>
                <c:pt idx="12">
                  <c:v>E-portfolios</c:v>
                </c:pt>
                <c:pt idx="13">
                  <c:v>Facebook</c:v>
                </c:pt>
                <c:pt idx="14">
                  <c:v>E-books</c:v>
                </c:pt>
                <c:pt idx="15">
                  <c:v>E-textbooks</c:v>
                </c:pt>
                <c:pt idx="16">
                  <c:v>Dist: local students, remote instructor</c:v>
                </c:pt>
                <c:pt idx="17">
                  <c:v>Simulations</c:v>
                </c:pt>
                <c:pt idx="18">
                  <c:v>Twitter</c:v>
                </c:pt>
                <c:pt idx="19">
                  <c:v>Info Literacy Requirement</c:v>
                </c:pt>
                <c:pt idx="20">
                  <c:v>Open content</c:v>
                </c:pt>
                <c:pt idx="21">
                  <c:v>Gaming</c:v>
                </c:pt>
              </c:strCache>
            </c:strRef>
          </c:cat>
          <c:val>
            <c:numRef>
              <c:f>Sheet1!$F$2:$F$23</c:f>
              <c:numCache>
                <c:formatCode>0.00%</c:formatCode>
                <c:ptCount val="22"/>
                <c:pt idx="0">
                  <c:v>0.0181268882175227</c:v>
                </c:pt>
                <c:pt idx="1">
                  <c:v>0.0287009063444109</c:v>
                </c:pt>
                <c:pt idx="2">
                  <c:v>0.0332326283987915</c:v>
                </c:pt>
                <c:pt idx="3">
                  <c:v>0.0468277945619335</c:v>
                </c:pt>
                <c:pt idx="4">
                  <c:v>0.0332326283987915</c:v>
                </c:pt>
                <c:pt idx="5">
                  <c:v>0.0302114803625378</c:v>
                </c:pt>
                <c:pt idx="6">
                  <c:v>0.0362537764350453</c:v>
                </c:pt>
                <c:pt idx="7">
                  <c:v>0.027190332326284</c:v>
                </c:pt>
                <c:pt idx="8">
                  <c:v>0.0151057401812689</c:v>
                </c:pt>
                <c:pt idx="9">
                  <c:v>0.0634441087613293</c:v>
                </c:pt>
                <c:pt idx="10">
                  <c:v>0.0377643504531722</c:v>
                </c:pt>
                <c:pt idx="11">
                  <c:v>0.0483383685800604</c:v>
                </c:pt>
                <c:pt idx="12">
                  <c:v>0.0861027190332326</c:v>
                </c:pt>
                <c:pt idx="13">
                  <c:v>0.0558912386706949</c:v>
                </c:pt>
                <c:pt idx="14">
                  <c:v>0.054380664652568</c:v>
                </c:pt>
                <c:pt idx="15">
                  <c:v>0.0513595166163142</c:v>
                </c:pt>
                <c:pt idx="16">
                  <c:v>0.0589123867069486</c:v>
                </c:pt>
                <c:pt idx="17">
                  <c:v>0.0513595166163142</c:v>
                </c:pt>
                <c:pt idx="18">
                  <c:v>0.0483383685800604</c:v>
                </c:pt>
                <c:pt idx="19">
                  <c:v>0.157099697885196</c:v>
                </c:pt>
                <c:pt idx="20">
                  <c:v>0.0951661631419939</c:v>
                </c:pt>
                <c:pt idx="21">
                  <c:v>0.0845921450151057</c:v>
                </c:pt>
              </c:numCache>
            </c:numRef>
          </c:val>
        </c:ser>
        <c:ser>
          <c:idx val="5"/>
          <c:order val="5"/>
          <c:tx>
            <c:strRef>
              <c:f>Sheet1!$G$1</c:f>
              <c:strCache>
                <c:ptCount val="1"/>
                <c:pt idx="0">
                  <c:v>No discussion</c:v>
                </c:pt>
              </c:strCache>
            </c:strRef>
          </c:tx>
          <c:invertIfNegative val="0"/>
          <c:cat>
            <c:strRef>
              <c:f>Sheet1!$A$2:$A$23</c:f>
              <c:strCache>
                <c:ptCount val="22"/>
                <c:pt idx="0">
                  <c:v>Document management tools</c:v>
                </c:pt>
                <c:pt idx="1">
                  <c:v>Hybrid</c:v>
                </c:pt>
                <c:pt idx="2">
                  <c:v>Collaboration tools</c:v>
                </c:pt>
                <c:pt idx="3">
                  <c:v>Blogs</c:v>
                </c:pt>
                <c:pt idx="4">
                  <c:v>Clickers</c:v>
                </c:pt>
                <c:pt idx="5">
                  <c:v>Dist: local instructor. remote students</c:v>
                </c:pt>
                <c:pt idx="6">
                  <c:v>E-learning (wholly online)</c:v>
                </c:pt>
                <c:pt idx="7">
                  <c:v>Wikis</c:v>
                </c:pt>
                <c:pt idx="8">
                  <c:v>Interactive Learning</c:v>
                </c:pt>
                <c:pt idx="9">
                  <c:v>Lecture capture</c:v>
                </c:pt>
                <c:pt idx="10">
                  <c:v>Learning objects</c:v>
                </c:pt>
                <c:pt idx="11">
                  <c:v>Mobile apps</c:v>
                </c:pt>
                <c:pt idx="12">
                  <c:v>E-portfolios</c:v>
                </c:pt>
                <c:pt idx="13">
                  <c:v>Facebook</c:v>
                </c:pt>
                <c:pt idx="14">
                  <c:v>E-books</c:v>
                </c:pt>
                <c:pt idx="15">
                  <c:v>E-textbooks</c:v>
                </c:pt>
                <c:pt idx="16">
                  <c:v>Dist: local students, remote instructor</c:v>
                </c:pt>
                <c:pt idx="17">
                  <c:v>Simulations</c:v>
                </c:pt>
                <c:pt idx="18">
                  <c:v>Twitter</c:v>
                </c:pt>
                <c:pt idx="19">
                  <c:v>Info Literacy Requirement</c:v>
                </c:pt>
                <c:pt idx="20">
                  <c:v>Open content</c:v>
                </c:pt>
                <c:pt idx="21">
                  <c:v>Gaming</c:v>
                </c:pt>
              </c:strCache>
            </c:strRef>
          </c:cat>
          <c:val>
            <c:numRef>
              <c:f>Sheet1!$G$2:$G$23</c:f>
              <c:numCache>
                <c:formatCode>0.00%</c:formatCode>
                <c:ptCount val="22"/>
                <c:pt idx="0">
                  <c:v>0.0317220543806646</c:v>
                </c:pt>
                <c:pt idx="1">
                  <c:v>0.0558912386706949</c:v>
                </c:pt>
                <c:pt idx="2">
                  <c:v>0.0256797583081571</c:v>
                </c:pt>
                <c:pt idx="3">
                  <c:v>0.0528700906344411</c:v>
                </c:pt>
                <c:pt idx="4">
                  <c:v>0.0694864048338368</c:v>
                </c:pt>
                <c:pt idx="5">
                  <c:v>0.108761329305136</c:v>
                </c:pt>
                <c:pt idx="6">
                  <c:v>0.110271903323263</c:v>
                </c:pt>
                <c:pt idx="7">
                  <c:v>0.0740181268882175</c:v>
                </c:pt>
                <c:pt idx="8">
                  <c:v>0.104229607250755</c:v>
                </c:pt>
                <c:pt idx="9">
                  <c:v>0.0453172205438066</c:v>
                </c:pt>
                <c:pt idx="10">
                  <c:v>0.146525679758308</c:v>
                </c:pt>
                <c:pt idx="11">
                  <c:v>0.0619335347432024</c:v>
                </c:pt>
                <c:pt idx="12">
                  <c:v>0.0664652567975831</c:v>
                </c:pt>
                <c:pt idx="13">
                  <c:v>0.138972809667674</c:v>
                </c:pt>
                <c:pt idx="14">
                  <c:v>0.0740181268882175</c:v>
                </c:pt>
                <c:pt idx="15">
                  <c:v>0.0800604229607251</c:v>
                </c:pt>
                <c:pt idx="16">
                  <c:v>0.197885196374622</c:v>
                </c:pt>
                <c:pt idx="17">
                  <c:v>0.202416918429003</c:v>
                </c:pt>
                <c:pt idx="18">
                  <c:v>0.200906344410876</c:v>
                </c:pt>
                <c:pt idx="19">
                  <c:v>0.197885196374622</c:v>
                </c:pt>
                <c:pt idx="20">
                  <c:v>0.280966767371601</c:v>
                </c:pt>
                <c:pt idx="21">
                  <c:v>0.367069486404834</c:v>
                </c:pt>
              </c:numCache>
            </c:numRef>
          </c:val>
        </c:ser>
        <c:dLbls>
          <c:showLegendKey val="0"/>
          <c:showVal val="0"/>
          <c:showCatName val="0"/>
          <c:showSerName val="0"/>
          <c:showPercent val="0"/>
          <c:showBubbleSize val="0"/>
        </c:dLbls>
        <c:gapWidth val="30"/>
        <c:overlap val="100"/>
        <c:axId val="2068191640"/>
        <c:axId val="2068194808"/>
      </c:barChart>
      <c:catAx>
        <c:axId val="2068191640"/>
        <c:scaling>
          <c:orientation val="minMax"/>
        </c:scaling>
        <c:delete val="0"/>
        <c:axPos val="l"/>
        <c:majorTickMark val="out"/>
        <c:minorTickMark val="none"/>
        <c:tickLblPos val="nextTo"/>
        <c:txPr>
          <a:bodyPr/>
          <a:lstStyle/>
          <a:p>
            <a:pPr>
              <a:defRPr sz="1200"/>
            </a:pPr>
            <a:endParaRPr lang="en-US"/>
          </a:p>
        </c:txPr>
        <c:crossAx val="2068194808"/>
        <c:crosses val="autoZero"/>
        <c:auto val="1"/>
        <c:lblAlgn val="ctr"/>
        <c:lblOffset val="100"/>
        <c:noMultiLvlLbl val="0"/>
      </c:catAx>
      <c:valAx>
        <c:axId val="2068194808"/>
        <c:scaling>
          <c:orientation val="minMax"/>
          <c:max val="1.0"/>
        </c:scaling>
        <c:delete val="0"/>
        <c:axPos val="b"/>
        <c:numFmt formatCode="0%" sourceLinked="0"/>
        <c:majorTickMark val="out"/>
        <c:minorTickMark val="none"/>
        <c:tickLblPos val="nextTo"/>
        <c:txPr>
          <a:bodyPr/>
          <a:lstStyle/>
          <a:p>
            <a:pPr>
              <a:defRPr sz="1200"/>
            </a:pPr>
            <a:endParaRPr lang="en-US"/>
          </a:p>
        </c:txPr>
        <c:crossAx val="2068191640"/>
        <c:crosses val="autoZero"/>
        <c:crossBetween val="between"/>
      </c:valAx>
    </c:plotArea>
    <c:legend>
      <c:legendPos val="r"/>
      <c:layout>
        <c:manualLayout>
          <c:xMode val="edge"/>
          <c:yMode val="edge"/>
          <c:x val="0.776534528011585"/>
          <c:y val="0.51548687664042"/>
          <c:w val="0.20335052945968"/>
          <c:h val="0.32140719910011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0.28291</cdr:x>
      <cdr:y>0.73743</cdr:y>
    </cdr:from>
    <cdr:to>
      <cdr:x>0.4055</cdr:x>
      <cdr:y>0.77095</cdr:y>
    </cdr:to>
    <cdr:sp macro="" textlink="">
      <cdr:nvSpPr>
        <cdr:cNvPr id="2" name="TextBox 1"/>
        <cdr:cNvSpPr txBox="1"/>
      </cdr:nvSpPr>
      <cdr:spPr>
        <a:xfrm xmlns:a="http://schemas.openxmlformats.org/drawingml/2006/main">
          <a:off x="2286000" y="3352800"/>
          <a:ext cx="990600" cy="152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900" dirty="0">
            <a:latin typeface="Arial"/>
            <a:cs typeface="Arial"/>
          </a:endParaRPr>
        </a:p>
      </cdr:txBody>
    </cdr:sp>
  </cdr:relSizeAnchor>
  <cdr:relSizeAnchor xmlns:cdr="http://schemas.openxmlformats.org/drawingml/2006/chartDrawing">
    <cdr:from>
      <cdr:x>0.14145</cdr:x>
      <cdr:y>0.65363</cdr:y>
    </cdr:from>
    <cdr:to>
      <cdr:x>0.34892</cdr:x>
      <cdr:y>0.70391</cdr:y>
    </cdr:to>
    <cdr:sp macro="" textlink="">
      <cdr:nvSpPr>
        <cdr:cNvPr id="3" name="TextBox 2"/>
        <cdr:cNvSpPr txBox="1"/>
      </cdr:nvSpPr>
      <cdr:spPr>
        <a:xfrm xmlns:a="http://schemas.openxmlformats.org/drawingml/2006/main">
          <a:off x="1143000" y="2971800"/>
          <a:ext cx="16764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00" dirty="0" smtClean="0">
              <a:latin typeface="Arial"/>
              <a:cs typeface="Arial"/>
            </a:rPr>
            <a:t>Manage complex budgets</a:t>
          </a:r>
          <a:endParaRPr lang="en-US" sz="800" dirty="0">
            <a:latin typeface="Arial"/>
            <a:cs typeface="Arial"/>
          </a:endParaRPr>
        </a:p>
      </cdr:txBody>
    </cdr:sp>
  </cdr:relSizeAnchor>
  <cdr:relSizeAnchor xmlns:cdr="http://schemas.openxmlformats.org/drawingml/2006/chartDrawing">
    <cdr:from>
      <cdr:x>0.47387</cdr:x>
      <cdr:y>0.70391</cdr:y>
    </cdr:from>
    <cdr:to>
      <cdr:x>0.61532</cdr:x>
      <cdr:y>0.75419</cdr:y>
    </cdr:to>
    <cdr:sp macro="" textlink="">
      <cdr:nvSpPr>
        <cdr:cNvPr id="4" name="TextBox 3"/>
        <cdr:cNvSpPr txBox="1"/>
      </cdr:nvSpPr>
      <cdr:spPr>
        <a:xfrm xmlns:a="http://schemas.openxmlformats.org/drawingml/2006/main">
          <a:off x="3829050" y="3200400"/>
          <a:ext cx="1143000"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dirty="0" smtClean="0">
              <a:latin typeface="Arial"/>
              <a:cs typeface="Arial"/>
            </a:rPr>
            <a:t>Manage </a:t>
          </a:r>
          <a:r>
            <a:rPr lang="en-US" sz="800" dirty="0" smtClean="0">
              <a:latin typeface="Arial"/>
              <a:cs typeface="Arial"/>
            </a:rPr>
            <a:t>my boss</a:t>
          </a:r>
          <a:endParaRPr lang="en-US" sz="800" dirty="0">
            <a:latin typeface="Arial"/>
            <a:cs typeface="Arial"/>
          </a:endParaRPr>
        </a:p>
      </cdr:txBody>
    </cdr:sp>
  </cdr:relSizeAnchor>
  <cdr:relSizeAnchor xmlns:cdr="http://schemas.openxmlformats.org/drawingml/2006/chartDrawing">
    <cdr:from>
      <cdr:x>0.39607</cdr:x>
      <cdr:y>0.58659</cdr:y>
    </cdr:from>
    <cdr:to>
      <cdr:x>0.53752</cdr:x>
      <cdr:y>0.63687</cdr:y>
    </cdr:to>
    <cdr:sp macro="" textlink="">
      <cdr:nvSpPr>
        <cdr:cNvPr id="5" name="TextBox 4"/>
        <cdr:cNvSpPr txBox="1"/>
      </cdr:nvSpPr>
      <cdr:spPr>
        <a:xfrm xmlns:a="http://schemas.openxmlformats.org/drawingml/2006/main">
          <a:off x="3200400" y="2667000"/>
          <a:ext cx="1143000"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dirty="0" smtClean="0">
              <a:latin typeface="Arial"/>
              <a:cs typeface="Arial"/>
            </a:rPr>
            <a:t>Manage vendors</a:t>
          </a:r>
          <a:endParaRPr lang="en-US" sz="800" dirty="0">
            <a:latin typeface="Arial"/>
            <a:cs typeface="Arial"/>
          </a:endParaRPr>
        </a:p>
      </cdr:txBody>
    </cdr:sp>
  </cdr:relSizeAnchor>
  <cdr:relSizeAnchor xmlns:cdr="http://schemas.openxmlformats.org/drawingml/2006/chartDrawing">
    <cdr:from>
      <cdr:x>0.13202</cdr:x>
      <cdr:y>0.55307</cdr:y>
    </cdr:from>
    <cdr:to>
      <cdr:x>0.39607</cdr:x>
      <cdr:y>0.62011</cdr:y>
    </cdr:to>
    <cdr:sp macro="" textlink="">
      <cdr:nvSpPr>
        <cdr:cNvPr id="6" name="TextBox 5"/>
        <cdr:cNvSpPr txBox="1"/>
      </cdr:nvSpPr>
      <cdr:spPr>
        <a:xfrm xmlns:a="http://schemas.openxmlformats.org/drawingml/2006/main">
          <a:off x="1066800" y="2514600"/>
          <a:ext cx="21336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dirty="0" smtClean="0">
              <a:latin typeface="Arial"/>
              <a:cs typeface="Arial"/>
            </a:rPr>
            <a:t>Manage </a:t>
          </a:r>
          <a:r>
            <a:rPr lang="en-US" sz="800" dirty="0" smtClean="0">
              <a:latin typeface="Arial"/>
              <a:cs typeface="Arial"/>
            </a:rPr>
            <a:t>relationships outside institution</a:t>
          </a:r>
          <a:endParaRPr lang="en-US" sz="800" dirty="0">
            <a:latin typeface="Arial"/>
            <a:cs typeface="Arial"/>
          </a:endParaRPr>
        </a:p>
      </cdr:txBody>
    </cdr:sp>
  </cdr:relSizeAnchor>
  <cdr:relSizeAnchor xmlns:cdr="http://schemas.openxmlformats.org/drawingml/2006/chartDrawing">
    <cdr:from>
      <cdr:x>0.48094</cdr:x>
      <cdr:y>0.53631</cdr:y>
    </cdr:from>
    <cdr:to>
      <cdr:x>0.6224</cdr:x>
      <cdr:y>0.58659</cdr:y>
    </cdr:to>
    <cdr:sp macro="" textlink="">
      <cdr:nvSpPr>
        <cdr:cNvPr id="7" name="TextBox 6"/>
        <cdr:cNvSpPr txBox="1"/>
      </cdr:nvSpPr>
      <cdr:spPr>
        <a:xfrm xmlns:a="http://schemas.openxmlformats.org/drawingml/2006/main">
          <a:off x="3886200" y="2438400"/>
          <a:ext cx="1143000"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dirty="0" smtClean="0">
              <a:latin typeface="Arial"/>
              <a:cs typeface="Arial"/>
            </a:rPr>
            <a:t>Technical proficiency</a:t>
          </a:r>
          <a:endParaRPr lang="en-US" sz="800" dirty="0">
            <a:latin typeface="Arial"/>
            <a:cs typeface="Arial"/>
          </a:endParaRPr>
        </a:p>
      </cdr:txBody>
    </cdr:sp>
  </cdr:relSizeAnchor>
  <cdr:relSizeAnchor xmlns:cdr="http://schemas.openxmlformats.org/drawingml/2006/chartDrawing">
    <cdr:from>
      <cdr:x>0.49037</cdr:x>
      <cdr:y>0.46927</cdr:y>
    </cdr:from>
    <cdr:to>
      <cdr:x>0.61297</cdr:x>
      <cdr:y>0.51955</cdr:y>
    </cdr:to>
    <cdr:sp macro="" textlink="">
      <cdr:nvSpPr>
        <cdr:cNvPr id="8" name="TextBox 7"/>
        <cdr:cNvSpPr txBox="1"/>
      </cdr:nvSpPr>
      <cdr:spPr>
        <a:xfrm xmlns:a="http://schemas.openxmlformats.org/drawingml/2006/main">
          <a:off x="3962400" y="2133600"/>
          <a:ext cx="990600"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dirty="0" smtClean="0">
              <a:latin typeface="Arial"/>
              <a:cs typeface="Arial"/>
            </a:rPr>
            <a:t>Manage services</a:t>
          </a:r>
          <a:endParaRPr lang="en-US" sz="800" dirty="0">
            <a:latin typeface="Arial"/>
            <a:cs typeface="Arial"/>
          </a:endParaRPr>
        </a:p>
      </cdr:txBody>
    </cdr:sp>
  </cdr:relSizeAnchor>
  <cdr:relSizeAnchor xmlns:cdr="http://schemas.openxmlformats.org/drawingml/2006/chartDrawing">
    <cdr:from>
      <cdr:x>0.34892</cdr:x>
      <cdr:y>0.43575</cdr:y>
    </cdr:from>
    <cdr:to>
      <cdr:x>0.65069</cdr:x>
      <cdr:y>0.50279</cdr:y>
    </cdr:to>
    <cdr:sp macro="" textlink="">
      <cdr:nvSpPr>
        <cdr:cNvPr id="9" name="TextBox 8"/>
        <cdr:cNvSpPr txBox="1"/>
      </cdr:nvSpPr>
      <cdr:spPr>
        <a:xfrm xmlns:a="http://schemas.openxmlformats.org/drawingml/2006/main">
          <a:off x="2819400" y="1981200"/>
          <a:ext cx="24384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800" dirty="0" smtClean="0">
              <a:latin typeface="Arial"/>
              <a:cs typeface="Arial"/>
            </a:rPr>
            <a:t>Understand non-IT processes and operations</a:t>
          </a:r>
          <a:endParaRPr lang="en-US" sz="800" dirty="0">
            <a:latin typeface="Arial"/>
            <a:cs typeface="Arial"/>
          </a:endParaRPr>
        </a:p>
      </cdr:txBody>
    </cdr:sp>
  </cdr:relSizeAnchor>
  <cdr:relSizeAnchor xmlns:cdr="http://schemas.openxmlformats.org/drawingml/2006/chartDrawing">
    <cdr:from>
      <cdr:x>0.54695</cdr:x>
      <cdr:y>0.31844</cdr:y>
    </cdr:from>
    <cdr:to>
      <cdr:x>0.64126</cdr:x>
      <cdr:y>0.35196</cdr:y>
    </cdr:to>
    <cdr:sp macro="" textlink="">
      <cdr:nvSpPr>
        <cdr:cNvPr id="10" name="TextBox 9"/>
        <cdr:cNvSpPr txBox="1"/>
      </cdr:nvSpPr>
      <cdr:spPr>
        <a:xfrm xmlns:a="http://schemas.openxmlformats.org/drawingml/2006/main">
          <a:off x="4419600" y="1447800"/>
          <a:ext cx="762000" cy="152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800" dirty="0" smtClean="0">
              <a:latin typeface="Arial"/>
              <a:cs typeface="Arial"/>
            </a:rPr>
            <a:t>Manage processes</a:t>
          </a:r>
          <a:endParaRPr lang="en-US" sz="800" dirty="0">
            <a:latin typeface="Arial"/>
            <a:cs typeface="Arial"/>
          </a:endParaRPr>
        </a:p>
      </cdr:txBody>
    </cdr:sp>
  </cdr:relSizeAnchor>
  <cdr:relSizeAnchor xmlns:cdr="http://schemas.openxmlformats.org/drawingml/2006/chartDrawing">
    <cdr:from>
      <cdr:x>0.63183</cdr:x>
      <cdr:y>0.56983</cdr:y>
    </cdr:from>
    <cdr:to>
      <cdr:x>0.72613</cdr:x>
      <cdr:y>0.62011</cdr:y>
    </cdr:to>
    <cdr:sp macro="" textlink="">
      <cdr:nvSpPr>
        <cdr:cNvPr id="11" name="TextBox 10"/>
        <cdr:cNvSpPr txBox="1"/>
      </cdr:nvSpPr>
      <cdr:spPr>
        <a:xfrm xmlns:a="http://schemas.openxmlformats.org/drawingml/2006/main">
          <a:off x="5105400" y="2590800"/>
          <a:ext cx="762000"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900" b="1" dirty="0" smtClean="0">
              <a:solidFill>
                <a:srgbClr val="FF0000"/>
              </a:solidFill>
              <a:latin typeface="Arial"/>
              <a:cs typeface="Arial"/>
            </a:rPr>
            <a:t>Negotiate</a:t>
          </a:r>
          <a:endParaRPr lang="en-US" sz="900" b="1" dirty="0">
            <a:solidFill>
              <a:srgbClr val="FF0000"/>
            </a:solidFill>
            <a:latin typeface="Arial"/>
            <a:cs typeface="Arial"/>
          </a:endParaRPr>
        </a:p>
      </cdr:txBody>
    </cdr:sp>
  </cdr:relSizeAnchor>
  <cdr:relSizeAnchor xmlns:cdr="http://schemas.openxmlformats.org/drawingml/2006/chartDrawing">
    <cdr:from>
      <cdr:x>0.74499</cdr:x>
      <cdr:y>0.51955</cdr:y>
    </cdr:from>
    <cdr:to>
      <cdr:x>0.87701</cdr:x>
      <cdr:y>0.56983</cdr:y>
    </cdr:to>
    <cdr:sp macro="" textlink="">
      <cdr:nvSpPr>
        <cdr:cNvPr id="12" name="TextBox 11"/>
        <cdr:cNvSpPr txBox="1"/>
      </cdr:nvSpPr>
      <cdr:spPr>
        <a:xfrm xmlns:a="http://schemas.openxmlformats.org/drawingml/2006/main">
          <a:off x="6019800" y="2362200"/>
          <a:ext cx="1066800"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900" b="1" dirty="0" smtClean="0">
              <a:solidFill>
                <a:srgbClr val="FF0000"/>
              </a:solidFill>
              <a:latin typeface="Arial"/>
              <a:cs typeface="Arial"/>
            </a:rPr>
            <a:t>Influence others</a:t>
          </a:r>
          <a:endParaRPr lang="en-US" sz="900" b="1" dirty="0">
            <a:solidFill>
              <a:srgbClr val="FF0000"/>
            </a:solidFill>
            <a:latin typeface="Arial"/>
            <a:cs typeface="Arial"/>
          </a:endParaRPr>
        </a:p>
      </cdr:txBody>
    </cdr:sp>
  </cdr:relSizeAnchor>
  <cdr:relSizeAnchor xmlns:cdr="http://schemas.openxmlformats.org/drawingml/2006/chartDrawing">
    <cdr:from>
      <cdr:x>0.68841</cdr:x>
      <cdr:y>0.40223</cdr:y>
    </cdr:from>
    <cdr:to>
      <cdr:x>0.91473</cdr:x>
      <cdr:y>0.45251</cdr:y>
    </cdr:to>
    <cdr:sp macro="" textlink="">
      <cdr:nvSpPr>
        <cdr:cNvPr id="13" name="TextBox 12"/>
        <cdr:cNvSpPr txBox="1"/>
      </cdr:nvSpPr>
      <cdr:spPr>
        <a:xfrm xmlns:a="http://schemas.openxmlformats.org/drawingml/2006/main">
          <a:off x="5562600" y="1828800"/>
          <a:ext cx="1828800"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800" dirty="0" smtClean="0">
              <a:latin typeface="Arial"/>
              <a:cs typeface="Arial"/>
            </a:rPr>
            <a:t>Use data to make decisions</a:t>
          </a:r>
          <a:endParaRPr lang="en-US" sz="800" dirty="0">
            <a:latin typeface="Arial"/>
            <a:cs typeface="Arial"/>
          </a:endParaRPr>
        </a:p>
      </cdr:txBody>
    </cdr:sp>
  </cdr:relSizeAnchor>
  <cdr:relSizeAnchor xmlns:cdr="http://schemas.openxmlformats.org/drawingml/2006/chartDrawing">
    <cdr:from>
      <cdr:x>0.64126</cdr:x>
      <cdr:y>0.30168</cdr:y>
    </cdr:from>
    <cdr:to>
      <cdr:x>0.7167</cdr:x>
      <cdr:y>0.36872</cdr:y>
    </cdr:to>
    <cdr:sp macro="" textlink="">
      <cdr:nvSpPr>
        <cdr:cNvPr id="14" name="TextBox 13"/>
        <cdr:cNvSpPr txBox="1"/>
      </cdr:nvSpPr>
      <cdr:spPr>
        <a:xfrm xmlns:a="http://schemas.openxmlformats.org/drawingml/2006/main">
          <a:off x="5181600" y="1371600"/>
          <a:ext cx="6096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800" dirty="0" smtClean="0">
              <a:latin typeface="Arial"/>
              <a:cs typeface="Arial"/>
            </a:rPr>
            <a:t>Manage staff</a:t>
          </a:r>
          <a:endParaRPr lang="en-US" sz="800" dirty="0">
            <a:latin typeface="Arial"/>
            <a:cs typeface="Arial"/>
          </a:endParaRPr>
        </a:p>
      </cdr:txBody>
    </cdr:sp>
  </cdr:relSizeAnchor>
  <cdr:relSizeAnchor xmlns:cdr="http://schemas.openxmlformats.org/drawingml/2006/chartDrawing">
    <cdr:from>
      <cdr:x>0.72613</cdr:x>
      <cdr:y>0.45251</cdr:y>
    </cdr:from>
    <cdr:to>
      <cdr:x>0.99018</cdr:x>
      <cdr:y>0.50279</cdr:y>
    </cdr:to>
    <cdr:sp macro="" textlink="">
      <cdr:nvSpPr>
        <cdr:cNvPr id="15" name="TextBox 14"/>
        <cdr:cNvSpPr txBox="1"/>
      </cdr:nvSpPr>
      <cdr:spPr>
        <a:xfrm xmlns:a="http://schemas.openxmlformats.org/drawingml/2006/main">
          <a:off x="5867400" y="2057400"/>
          <a:ext cx="2133600"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800" dirty="0" smtClean="0">
              <a:latin typeface="Arial"/>
              <a:cs typeface="Arial"/>
            </a:rPr>
            <a:t>Manage relationships within institution</a:t>
          </a:r>
          <a:endParaRPr lang="en-US" sz="800" dirty="0">
            <a:latin typeface="Arial"/>
            <a:cs typeface="Arial"/>
          </a:endParaRPr>
        </a:p>
      </cdr:txBody>
    </cdr:sp>
  </cdr:relSizeAnchor>
  <cdr:relSizeAnchor xmlns:cdr="http://schemas.openxmlformats.org/drawingml/2006/chartDrawing">
    <cdr:from>
      <cdr:x>0.69784</cdr:x>
      <cdr:y>0.63687</cdr:y>
    </cdr:from>
    <cdr:to>
      <cdr:x>0.87701</cdr:x>
      <cdr:y>0.68715</cdr:y>
    </cdr:to>
    <cdr:sp macro="" textlink="">
      <cdr:nvSpPr>
        <cdr:cNvPr id="16" name="TextBox 15"/>
        <cdr:cNvSpPr txBox="1"/>
      </cdr:nvSpPr>
      <cdr:spPr>
        <a:xfrm xmlns:a="http://schemas.openxmlformats.org/drawingml/2006/main">
          <a:off x="5638800" y="2895600"/>
          <a:ext cx="1447800"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800" dirty="0" smtClean="0">
              <a:latin typeface="Arial"/>
              <a:cs typeface="Arial"/>
            </a:rPr>
            <a:t>Manage complex projects</a:t>
          </a:r>
          <a:endParaRPr lang="en-US" sz="800" dirty="0">
            <a:latin typeface="Arial"/>
            <a:cs typeface="Arial"/>
          </a:endParaRPr>
        </a:p>
      </cdr:txBody>
    </cdr:sp>
  </cdr:relSizeAnchor>
  <cdr:relSizeAnchor xmlns:cdr="http://schemas.openxmlformats.org/drawingml/2006/chartDrawing">
    <cdr:from>
      <cdr:x>0.76385</cdr:x>
      <cdr:y>0.28492</cdr:y>
    </cdr:from>
    <cdr:to>
      <cdr:x>0.85815</cdr:x>
      <cdr:y>0.40223</cdr:y>
    </cdr:to>
    <cdr:sp macro="" textlink="">
      <cdr:nvSpPr>
        <cdr:cNvPr id="17" name="TextBox 16"/>
        <cdr:cNvSpPr txBox="1"/>
      </cdr:nvSpPr>
      <cdr:spPr>
        <a:xfrm xmlns:a="http://schemas.openxmlformats.org/drawingml/2006/main">
          <a:off x="6172200" y="1295400"/>
          <a:ext cx="762000" cy="533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800" dirty="0" smtClean="0">
              <a:latin typeface="Arial"/>
              <a:cs typeface="Arial"/>
            </a:rPr>
            <a:t>Strategic thinking and planning</a:t>
          </a:r>
          <a:endParaRPr lang="en-US" sz="800" dirty="0">
            <a:latin typeface="Arial"/>
            <a:cs typeface="Arial"/>
          </a:endParaRPr>
        </a:p>
      </cdr:txBody>
    </cdr:sp>
  </cdr:relSizeAnchor>
  <cdr:relSizeAnchor xmlns:cdr="http://schemas.openxmlformats.org/drawingml/2006/chartDrawing">
    <cdr:from>
      <cdr:x>0.85815</cdr:x>
      <cdr:y>0.26816</cdr:y>
    </cdr:from>
    <cdr:to>
      <cdr:x>0.97132</cdr:x>
      <cdr:y>0.35196</cdr:y>
    </cdr:to>
    <cdr:sp macro="" textlink="">
      <cdr:nvSpPr>
        <cdr:cNvPr id="18" name="TextBox 17"/>
        <cdr:cNvSpPr txBox="1"/>
      </cdr:nvSpPr>
      <cdr:spPr>
        <a:xfrm xmlns:a="http://schemas.openxmlformats.org/drawingml/2006/main">
          <a:off x="6934200" y="1219200"/>
          <a:ext cx="914400" cy="381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800" dirty="0" smtClean="0">
              <a:latin typeface="Arial"/>
              <a:cs typeface="Arial"/>
            </a:rPr>
            <a:t>Communicate effectively</a:t>
          </a:r>
          <a:endParaRPr lang="en-US" sz="800" dirty="0">
            <a:latin typeface="Arial"/>
            <a:cs typeface="Arial"/>
          </a:endParaRPr>
        </a:p>
      </cdr:txBody>
    </cdr:sp>
  </cdr:relSizeAnchor>
  <cdr:relSizeAnchor xmlns:cdr="http://schemas.openxmlformats.org/drawingml/2006/chartDrawing">
    <cdr:from>
      <cdr:x>0.65069</cdr:x>
      <cdr:y>0.03352</cdr:y>
    </cdr:from>
    <cdr:to>
      <cdr:x>0.65069</cdr:x>
      <cdr:y>0.92179</cdr:y>
    </cdr:to>
    <cdr:cxnSp macro="">
      <cdr:nvCxnSpPr>
        <cdr:cNvPr id="20" name="Straight Connector 19"/>
        <cdr:cNvCxnSpPr/>
      </cdr:nvCxnSpPr>
      <cdr:spPr>
        <a:xfrm xmlns:a="http://schemas.openxmlformats.org/drawingml/2006/main" flipV="1">
          <a:off x="5257800" y="152400"/>
          <a:ext cx="0" cy="4038600"/>
        </a:xfrm>
        <a:prstGeom xmlns:a="http://schemas.openxmlformats.org/drawingml/2006/main" prst="line">
          <a:avLst/>
        </a:prstGeom>
        <a:ln xmlns:a="http://schemas.openxmlformats.org/drawingml/2006/main" w="12700">
          <a:solidFill>
            <a:schemeClr val="tx1"/>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0.05658</cdr:x>
      <cdr:y>0.50279</cdr:y>
    </cdr:from>
    <cdr:to>
      <cdr:x>0.96189</cdr:x>
      <cdr:y>0.50279</cdr:y>
    </cdr:to>
    <cdr:cxnSp macro="">
      <cdr:nvCxnSpPr>
        <cdr:cNvPr id="21" name="Straight Connector 20"/>
        <cdr:cNvCxnSpPr/>
      </cdr:nvCxnSpPr>
      <cdr:spPr>
        <a:xfrm xmlns:a="http://schemas.openxmlformats.org/drawingml/2006/main" flipH="1">
          <a:off x="457200" y="2286000"/>
          <a:ext cx="7315200" cy="0"/>
        </a:xfrm>
        <a:prstGeom xmlns:a="http://schemas.openxmlformats.org/drawingml/2006/main" prst="line">
          <a:avLst/>
        </a:prstGeom>
        <a:ln xmlns:a="http://schemas.openxmlformats.org/drawingml/2006/main" w="12700">
          <a:solidFill>
            <a:schemeClr val="tx1"/>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0.7167</cdr:x>
      <cdr:y>0.48603</cdr:y>
    </cdr:from>
    <cdr:to>
      <cdr:x>0.72613</cdr:x>
      <cdr:y>0.65363</cdr:y>
    </cdr:to>
    <cdr:cxnSp macro="">
      <cdr:nvCxnSpPr>
        <cdr:cNvPr id="25" name="Straight Arrow Connector 24"/>
        <cdr:cNvCxnSpPr/>
      </cdr:nvCxnSpPr>
      <cdr:spPr>
        <a:xfrm xmlns:a="http://schemas.openxmlformats.org/drawingml/2006/main" flipH="1" flipV="1">
          <a:off x="5791200" y="2209800"/>
          <a:ext cx="76200" cy="762000"/>
        </a:xfrm>
        <a:prstGeom xmlns:a="http://schemas.openxmlformats.org/drawingml/2006/main" prst="straightConnector1">
          <a:avLst/>
        </a:prstGeom>
        <a:ln xmlns:a="http://schemas.openxmlformats.org/drawingml/2006/main" w="12700">
          <a:solidFill>
            <a:schemeClr val="tx1"/>
          </a:solidFill>
          <a:tailEnd type="triangle"/>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0.61297</cdr:x>
      <cdr:y>0.38547</cdr:y>
    </cdr:from>
    <cdr:to>
      <cdr:x>0.65069</cdr:x>
      <cdr:y>0.46927</cdr:y>
    </cdr:to>
    <cdr:cxnSp macro="">
      <cdr:nvCxnSpPr>
        <cdr:cNvPr id="31" name="Straight Arrow Connector 30"/>
        <cdr:cNvCxnSpPr/>
      </cdr:nvCxnSpPr>
      <cdr:spPr>
        <a:xfrm xmlns:a="http://schemas.openxmlformats.org/drawingml/2006/main">
          <a:off x="4953000" y="1752600"/>
          <a:ext cx="304800" cy="381000"/>
        </a:xfrm>
        <a:prstGeom xmlns:a="http://schemas.openxmlformats.org/drawingml/2006/main" prst="straightConnector1">
          <a:avLst/>
        </a:prstGeom>
        <a:ln xmlns:a="http://schemas.openxmlformats.org/drawingml/2006/main" w="12700">
          <a:solidFill>
            <a:schemeClr val="tx1"/>
          </a:solidFill>
          <a:tailEnd type="triangle"/>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0.66012</cdr:x>
      <cdr:y>0.36872</cdr:y>
    </cdr:from>
    <cdr:to>
      <cdr:x>0.69784</cdr:x>
      <cdr:y>0.48603</cdr:y>
    </cdr:to>
    <cdr:cxnSp macro="">
      <cdr:nvCxnSpPr>
        <cdr:cNvPr id="35" name="Straight Arrow Connector 34"/>
        <cdr:cNvCxnSpPr/>
      </cdr:nvCxnSpPr>
      <cdr:spPr>
        <a:xfrm xmlns:a="http://schemas.openxmlformats.org/drawingml/2006/main">
          <a:off x="5334000" y="1676400"/>
          <a:ext cx="304800" cy="533400"/>
        </a:xfrm>
        <a:prstGeom xmlns:a="http://schemas.openxmlformats.org/drawingml/2006/main" prst="straightConnector1">
          <a:avLst/>
        </a:prstGeom>
        <a:ln xmlns:a="http://schemas.openxmlformats.org/drawingml/2006/main" w="12700">
          <a:solidFill>
            <a:schemeClr val="tx1"/>
          </a:solidFill>
          <a:tailEnd type="triangle"/>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7C6817-7D46-46BF-B07A-3EE31383CADE}" type="datetimeFigureOut">
              <a:rPr lang="en-US" smtClean="0"/>
              <a:t>10/1/13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6B2311-E3A6-46C3-BF37-48EB1B89DD11}" type="slidenum">
              <a:rPr lang="en-US" smtClean="0"/>
              <a:t>‹#›</a:t>
            </a:fld>
            <a:endParaRPr lang="en-US"/>
          </a:p>
        </p:txBody>
      </p:sp>
    </p:spTree>
    <p:extLst>
      <p:ext uri="{BB962C8B-B14F-4D97-AF65-F5344CB8AC3E}">
        <p14:creationId xmlns:p14="http://schemas.microsoft.com/office/powerpoint/2010/main" val="764570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ＭＳ Ｐゴシック" pitchFamily="-111" charset="-128"/>
                <a:cs typeface="ＭＳ Ｐゴシック" charset="0"/>
              </a:rPr>
              <a:t>Are the institution’s IT governance principles and structure widely understood?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Is the institution’s IT governance deemed effective? If not, how can IT leaders improve it?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What is the IT governance’s institutional realm of influence?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How does the institution’s IT governance structure adapt to new circumstances and issues such as the decentralization of information technology, new technologies, outsourcing, and cloud-based services? </a:t>
            </a:r>
          </a:p>
          <a:p>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6</a:t>
            </a:fld>
            <a:endParaRPr lang="en-US"/>
          </a:p>
        </p:txBody>
      </p:sp>
    </p:spTree>
    <p:extLst>
      <p:ext uri="{BB962C8B-B14F-4D97-AF65-F5344CB8AC3E}">
        <p14:creationId xmlns:p14="http://schemas.microsoft.com/office/powerpoint/2010/main" val="3277639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pitchFamily="-111" charset="-128"/>
                <a:cs typeface="ＭＳ Ｐゴシック" charset="0"/>
              </a:rPr>
              <a:t>Research computing: What we know</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19</a:t>
            </a:fld>
            <a:endParaRPr lang="en-US"/>
          </a:p>
        </p:txBody>
      </p:sp>
    </p:spTree>
    <p:extLst>
      <p:ext uri="{BB962C8B-B14F-4D97-AF65-F5344CB8AC3E}">
        <p14:creationId xmlns:p14="http://schemas.microsoft.com/office/powerpoint/2010/main" val="1174119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ＭＳ Ｐゴシック" pitchFamily="-111" charset="-128"/>
                <a:cs typeface="ＭＳ Ｐゴシック" charset="0"/>
              </a:rPr>
              <a:t>How can IT leaders verify they are doing the very best with available IT resources?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How can IT leaders create an institution-wide view of IT funding and expenditures? What relationships and partnerships will they need to cultivate? What business processes might need to be changed?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How can IT leaders interweave an IT funding component into broader, institutional initiatives to ensure IT is appropriately funded to deliver what is needed? </a:t>
            </a:r>
          </a:p>
          <a:p>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22</a:t>
            </a:fld>
            <a:endParaRPr lang="en-US"/>
          </a:p>
        </p:txBody>
      </p:sp>
    </p:spTree>
    <p:extLst>
      <p:ext uri="{BB962C8B-B14F-4D97-AF65-F5344CB8AC3E}">
        <p14:creationId xmlns:p14="http://schemas.microsoft.com/office/powerpoint/2010/main" val="4013343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dirty="0" smtClean="0"/>
              <a:t>Distributed</a:t>
            </a:r>
            <a:r>
              <a:rPr lang="en-US" baseline="0" dirty="0" smtClean="0"/>
              <a:t> </a:t>
            </a:r>
            <a:r>
              <a:rPr lang="en-US" baseline="0" dirty="0" err="1" smtClean="0"/>
              <a:t>vs</a:t>
            </a:r>
            <a:r>
              <a:rPr lang="en-US" baseline="0" dirty="0" smtClean="0"/>
              <a:t> central IT. Varies greatly from </a:t>
            </a:r>
            <a:r>
              <a:rPr lang="en-US" baseline="0" dirty="0" err="1" smtClean="0"/>
              <a:t>instituiton</a:t>
            </a:r>
            <a:r>
              <a:rPr lang="en-US" baseline="0" dirty="0" smtClean="0"/>
              <a:t> to institution, range is about 50-50 to 100 (all central)</a:t>
            </a:r>
            <a:endParaRPr lang="en-US" dirty="0" smtClean="0"/>
          </a:p>
          <a:p>
            <a:endParaRPr lang="en-US" dirty="0" smtClean="0"/>
          </a:p>
          <a:p>
            <a:r>
              <a:rPr lang="en-US" dirty="0" smtClean="0"/>
              <a:t>Run—optimize the execution of activities and processes already in place. Seek organizational growth through offering products and services faster and cheaper than the competition.  </a:t>
            </a:r>
          </a:p>
          <a:p>
            <a:endParaRPr lang="en-US" dirty="0" smtClean="0"/>
          </a:p>
          <a:p>
            <a:r>
              <a:rPr lang="en-US" dirty="0" smtClean="0"/>
              <a:t>Grow—increase market reach, product and service offerings, expand market share, and so on. Seek organizational growth by taking market share from the competition (i.e., get a bigger piece of the pie).  </a:t>
            </a:r>
          </a:p>
          <a:p>
            <a:endParaRPr lang="en-US" dirty="0" smtClean="0"/>
          </a:p>
          <a:p>
            <a:r>
              <a:rPr lang="en-US" dirty="0" smtClean="0"/>
              <a:t>Transform—innovate business processes and/or products and services in a completely new way, move into seemingly different markets, and so on. Seek organizational growth through new and different means.   </a:t>
            </a:r>
          </a:p>
          <a:p>
            <a:endParaRPr lang="en-US" dirty="0" smtClean="0"/>
          </a:p>
          <a:p>
            <a:r>
              <a:rPr lang="en-US" dirty="0" smtClean="0"/>
              <a:t>As you can see, the RGT framework is similar in many ways to both Porter’s three generic strategies and a top-line versus bottom-line approach as follows:</a:t>
            </a:r>
          </a:p>
          <a:p>
            <a:endParaRPr lang="en-US" dirty="0" smtClean="0"/>
          </a:p>
          <a:p>
            <a:r>
              <a:rPr lang="en-US" dirty="0" smtClean="0"/>
              <a:t>   Run   overall cost leadership   bottom line  </a:t>
            </a:r>
          </a:p>
          <a:p>
            <a:endParaRPr lang="en-US" dirty="0" smtClean="0"/>
          </a:p>
          <a:p>
            <a:r>
              <a:rPr lang="en-US" dirty="0" smtClean="0"/>
              <a:t>  Grow    focus and differentiation   top line  </a:t>
            </a:r>
          </a:p>
          <a:p>
            <a:endParaRPr lang="en-US" dirty="0" smtClean="0"/>
          </a:p>
          <a:p>
            <a:r>
              <a:rPr lang="en-US" dirty="0" smtClean="0"/>
              <a:t>  Transform    (new) differentiation   top line (when the focus is innovation) </a:t>
            </a:r>
          </a:p>
          <a:p>
            <a:endParaRPr lang="en-US" dirty="0" smtClean="0"/>
          </a:p>
          <a:p>
            <a:r>
              <a:rPr lang="en-US" dirty="0" smtClean="0"/>
              <a:t>Gartner</a:t>
            </a:r>
          </a:p>
          <a:p>
            <a:r>
              <a:rPr lang="en-US" dirty="0" smtClean="0"/>
              <a:t>Run the business: This is an indicator of how much of the IT resource is consumed and focused on the continuing operation of the business. It includes all nondiscretionary expenses as part of the run-the-business cost. Examples include capital expenses for replacement of laptops at the end of their useful life, operating expenses for software maintenance contracts, operating expenses help desk outsourcing, infrastructure utility computing for human resources applications and software maintenance for regulatory software.</a:t>
            </a:r>
          </a:p>
          <a:p>
            <a:endParaRPr lang="en-US" dirty="0" smtClean="0"/>
          </a:p>
          <a:p>
            <a:r>
              <a:rPr lang="en-US" dirty="0" smtClean="0"/>
              <a:t>Grow the business: This is an indicator of how much of the IT resource is consumed and focused on developing and enhancing IT systems in support of business growth (typically organic growth). Discretionary investments are more likely to be included in the grow-the-business or transform-the-business cost. Examples include ERP upgrade project capital expenses to expand the capacity to include organic growth in software users, bandwidth capacity expansion project capital expenses to accommodate an organic forecast increase in customers using existing Internet applications, or software license upgrade for engineering software.</a:t>
            </a:r>
          </a:p>
          <a:p>
            <a:endParaRPr lang="en-US" dirty="0" smtClean="0"/>
          </a:p>
          <a:p>
            <a:r>
              <a:rPr lang="en-US" dirty="0" smtClean="0"/>
              <a:t>Transform the business: This is an indicator of how much of the IT resource is consumed and focused on implementing technology systems that enable the enterprise to enact new business models. This is very much a venture category, and would be represented by activities such as a brick-and-mortar retailer moving to online shopping, a traditional bank offering online banking (or moving into offering insurance services) or a commercial airline offering new freight services.</a:t>
            </a:r>
          </a:p>
        </p:txBody>
      </p:sp>
      <p:sp>
        <p:nvSpPr>
          <p:cNvPr id="4" name="Slide Number Placeholder 3"/>
          <p:cNvSpPr>
            <a:spLocks noGrp="1"/>
          </p:cNvSpPr>
          <p:nvPr>
            <p:ph type="sldNum" sz="quarter" idx="10"/>
          </p:nvPr>
        </p:nvSpPr>
        <p:spPr/>
        <p:txBody>
          <a:bodyPr/>
          <a:lstStyle/>
          <a:p>
            <a:fld id="{E20786E7-0CB6-034F-9095-EA9F20A84740}" type="slidenum">
              <a:rPr lang="en-US" smtClean="0"/>
              <a:pPr/>
              <a:t>23</a:t>
            </a:fld>
            <a:endParaRPr lang="en-US"/>
          </a:p>
        </p:txBody>
      </p:sp>
    </p:spTree>
    <p:extLst>
      <p:ext uri="{BB962C8B-B14F-4D97-AF65-F5344CB8AC3E}">
        <p14:creationId xmlns:p14="http://schemas.microsoft.com/office/powerpoint/2010/main" val="3328491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dirty="0" smtClean="0"/>
              <a:t>Distributed</a:t>
            </a:r>
            <a:r>
              <a:rPr lang="en-US" baseline="0" dirty="0" smtClean="0"/>
              <a:t> </a:t>
            </a:r>
            <a:r>
              <a:rPr lang="en-US" baseline="0" dirty="0" err="1" smtClean="0"/>
              <a:t>vs</a:t>
            </a:r>
            <a:r>
              <a:rPr lang="en-US" baseline="0" dirty="0" smtClean="0"/>
              <a:t> central IT. Varies greatly from </a:t>
            </a:r>
            <a:r>
              <a:rPr lang="en-US" baseline="0" dirty="0" err="1" smtClean="0"/>
              <a:t>instituiton</a:t>
            </a:r>
            <a:r>
              <a:rPr lang="en-US" baseline="0" dirty="0" smtClean="0"/>
              <a:t> to institution, range is about 50-50 to 100 (all central)</a:t>
            </a:r>
            <a:endParaRPr lang="en-US" dirty="0" smtClean="0"/>
          </a:p>
          <a:p>
            <a:endParaRPr lang="en-US" dirty="0" smtClean="0"/>
          </a:p>
          <a:p>
            <a:r>
              <a:rPr lang="en-US" dirty="0" smtClean="0"/>
              <a:t>Run—optimize the execution of activities and processes already in place. Seek organizational growth through offering products and services faster and cheaper than the competition.  </a:t>
            </a:r>
          </a:p>
          <a:p>
            <a:endParaRPr lang="en-US" dirty="0" smtClean="0"/>
          </a:p>
          <a:p>
            <a:r>
              <a:rPr lang="en-US" dirty="0" smtClean="0"/>
              <a:t>Grow—increase market reach, product and service offerings, expand market share, and so on. Seek organizational growth by taking market share from the competition (i.e., get a bigger piece of the pie).  </a:t>
            </a:r>
          </a:p>
          <a:p>
            <a:endParaRPr lang="en-US" dirty="0" smtClean="0"/>
          </a:p>
          <a:p>
            <a:r>
              <a:rPr lang="en-US" dirty="0" smtClean="0"/>
              <a:t>Transform—innovate business processes and/or products and services in a completely new way, move into seemingly different markets, and so on. Seek organizational growth through new and different means.   </a:t>
            </a:r>
          </a:p>
          <a:p>
            <a:endParaRPr lang="en-US" dirty="0" smtClean="0"/>
          </a:p>
          <a:p>
            <a:r>
              <a:rPr lang="en-US" dirty="0" smtClean="0"/>
              <a:t>As you can see, the RGT framework is similar in many ways to both Porter’s three generic strategies and a top-line versus bottom-line approach as follows:</a:t>
            </a:r>
          </a:p>
          <a:p>
            <a:endParaRPr lang="en-US" dirty="0" smtClean="0"/>
          </a:p>
          <a:p>
            <a:r>
              <a:rPr lang="en-US" dirty="0" smtClean="0"/>
              <a:t>   Run   overall cost leadership   bottom line  </a:t>
            </a:r>
          </a:p>
          <a:p>
            <a:endParaRPr lang="en-US" dirty="0" smtClean="0"/>
          </a:p>
          <a:p>
            <a:r>
              <a:rPr lang="en-US" dirty="0" smtClean="0"/>
              <a:t>  Grow    focus and differentiation   top line  </a:t>
            </a:r>
          </a:p>
          <a:p>
            <a:endParaRPr lang="en-US" dirty="0" smtClean="0"/>
          </a:p>
          <a:p>
            <a:r>
              <a:rPr lang="en-US" dirty="0" smtClean="0"/>
              <a:t>  Transform    (new) differentiation   top line (when the focus is innovation) </a:t>
            </a:r>
          </a:p>
          <a:p>
            <a:endParaRPr lang="en-US" dirty="0" smtClean="0"/>
          </a:p>
          <a:p>
            <a:r>
              <a:rPr lang="en-US" dirty="0" smtClean="0"/>
              <a:t>Gartner</a:t>
            </a:r>
          </a:p>
          <a:p>
            <a:r>
              <a:rPr lang="en-US" dirty="0" smtClean="0"/>
              <a:t>Run the business: This is an indicator of how much of the IT resource is consumed and focused on the continuing operation of the business. It includes all nondiscretionary expenses as part of the run-the-business cost. Examples include capital expenses for replacement of laptops at the end of their useful life, operating expenses for software maintenance contracts, operating expenses help desk outsourcing, infrastructure utility computing for human resources applications and software maintenance for regulatory software.</a:t>
            </a:r>
          </a:p>
          <a:p>
            <a:endParaRPr lang="en-US" dirty="0" smtClean="0"/>
          </a:p>
          <a:p>
            <a:r>
              <a:rPr lang="en-US" dirty="0" smtClean="0"/>
              <a:t>Grow the business: This is an indicator of how much of the IT resource is consumed and focused on developing and enhancing IT systems in support of business growth (typically organic growth). Discretionary investments are more likely to be included in the grow-the-business or transform-the-business cost. Examples include ERP upgrade project capital expenses to expand the capacity to include organic growth in software users, bandwidth capacity expansion project capital expenses to accommodate an organic forecast increase in customers using existing Internet applications, or software license upgrade for engineering software.</a:t>
            </a:r>
          </a:p>
          <a:p>
            <a:endParaRPr lang="en-US" dirty="0" smtClean="0"/>
          </a:p>
          <a:p>
            <a:r>
              <a:rPr lang="en-US" dirty="0" smtClean="0"/>
              <a:t>Transform the business: This is an indicator of how much of the IT resource is consumed and focused on implementing technology systems that enable the enterprise to enact new business models. This is very much a venture category, and would be represented by activities such as a brick-and-mortar retailer moving to online shopping, a traditional bank offering online banking (or moving into offering insurance services) or a commercial airline offering new freight services.</a:t>
            </a:r>
          </a:p>
        </p:txBody>
      </p:sp>
      <p:sp>
        <p:nvSpPr>
          <p:cNvPr id="4" name="Slide Number Placeholder 3"/>
          <p:cNvSpPr>
            <a:spLocks noGrp="1"/>
          </p:cNvSpPr>
          <p:nvPr>
            <p:ph type="sldNum" sz="quarter" idx="10"/>
          </p:nvPr>
        </p:nvSpPr>
        <p:spPr/>
        <p:txBody>
          <a:bodyPr/>
          <a:lstStyle/>
          <a:p>
            <a:fld id="{E20786E7-0CB6-034F-9095-EA9F20A84740}" type="slidenum">
              <a:rPr lang="en-US" smtClean="0"/>
              <a:pPr/>
              <a:t>24</a:t>
            </a:fld>
            <a:endParaRPr lang="en-US"/>
          </a:p>
        </p:txBody>
      </p:sp>
    </p:spTree>
    <p:extLst>
      <p:ext uri="{BB962C8B-B14F-4D97-AF65-F5344CB8AC3E}">
        <p14:creationId xmlns:p14="http://schemas.microsoft.com/office/powerpoint/2010/main" val="3328491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dirty="0" smtClean="0"/>
              <a:t>Distributed</a:t>
            </a:r>
            <a:r>
              <a:rPr lang="en-US" baseline="0" dirty="0" smtClean="0"/>
              <a:t> </a:t>
            </a:r>
            <a:r>
              <a:rPr lang="en-US" baseline="0" dirty="0" err="1" smtClean="0"/>
              <a:t>vs</a:t>
            </a:r>
            <a:r>
              <a:rPr lang="en-US" baseline="0" dirty="0" smtClean="0"/>
              <a:t> central IT. Varies greatly from </a:t>
            </a:r>
            <a:r>
              <a:rPr lang="en-US" baseline="0" dirty="0" err="1" smtClean="0"/>
              <a:t>instituiton</a:t>
            </a:r>
            <a:r>
              <a:rPr lang="en-US" baseline="0" dirty="0" smtClean="0"/>
              <a:t> to institution, range is about 50-50 to 100 (all central)</a:t>
            </a:r>
            <a:endParaRPr lang="en-US" dirty="0" smtClean="0"/>
          </a:p>
          <a:p>
            <a:endParaRPr lang="en-US" dirty="0" smtClean="0"/>
          </a:p>
          <a:p>
            <a:r>
              <a:rPr lang="en-US" dirty="0" smtClean="0"/>
              <a:t>Run—optimize the execution of activities and processes already in place. Seek organizational growth through offering products and services faster and cheaper than the competition.  </a:t>
            </a:r>
          </a:p>
          <a:p>
            <a:endParaRPr lang="en-US" dirty="0" smtClean="0"/>
          </a:p>
          <a:p>
            <a:r>
              <a:rPr lang="en-US" dirty="0" smtClean="0"/>
              <a:t>Grow—increase market reach, product and service offerings, expand market share, and so on. Seek organizational growth by taking market share from the competition (i.e., get a bigger piece of the pie).  </a:t>
            </a:r>
          </a:p>
          <a:p>
            <a:endParaRPr lang="en-US" dirty="0" smtClean="0"/>
          </a:p>
          <a:p>
            <a:r>
              <a:rPr lang="en-US" dirty="0" smtClean="0"/>
              <a:t>Transform—innovate business processes and/or products and services in a completely new way, move into seemingly different markets, and so on. Seek organizational growth through new and different means.   </a:t>
            </a:r>
          </a:p>
          <a:p>
            <a:endParaRPr lang="en-US" dirty="0" smtClean="0"/>
          </a:p>
          <a:p>
            <a:r>
              <a:rPr lang="en-US" dirty="0" smtClean="0"/>
              <a:t>As you can see, the RGT framework is similar in many ways to both Porter’s three generic strategies and a top-line versus bottom-line approach as follows:</a:t>
            </a:r>
          </a:p>
          <a:p>
            <a:endParaRPr lang="en-US" dirty="0" smtClean="0"/>
          </a:p>
          <a:p>
            <a:r>
              <a:rPr lang="en-US" dirty="0" smtClean="0"/>
              <a:t>   Run   overall cost leadership   bottom line  </a:t>
            </a:r>
          </a:p>
          <a:p>
            <a:endParaRPr lang="en-US" dirty="0" smtClean="0"/>
          </a:p>
          <a:p>
            <a:r>
              <a:rPr lang="en-US" dirty="0" smtClean="0"/>
              <a:t>  Grow    focus and differentiation   top line  </a:t>
            </a:r>
          </a:p>
          <a:p>
            <a:endParaRPr lang="en-US" dirty="0" smtClean="0"/>
          </a:p>
          <a:p>
            <a:r>
              <a:rPr lang="en-US" dirty="0" smtClean="0"/>
              <a:t>  Transform    (new) differentiation   top line (when the focus is innovation) </a:t>
            </a:r>
          </a:p>
          <a:p>
            <a:endParaRPr lang="en-US" dirty="0" smtClean="0"/>
          </a:p>
          <a:p>
            <a:r>
              <a:rPr lang="en-US" dirty="0" smtClean="0"/>
              <a:t>Gartner</a:t>
            </a:r>
          </a:p>
          <a:p>
            <a:r>
              <a:rPr lang="en-US" dirty="0" smtClean="0"/>
              <a:t>Run the business: This is an indicator of how much of the IT resource is consumed and focused on the continuing operation of the business. It includes all nondiscretionary expenses as part of the run-the-business cost. Examples include capital expenses for replacement of laptops at the end of their useful life, operating expenses for software maintenance contracts, operating expenses help desk outsourcing, infrastructure utility computing for human resources applications and software maintenance for regulatory software.</a:t>
            </a:r>
          </a:p>
          <a:p>
            <a:endParaRPr lang="en-US" dirty="0" smtClean="0"/>
          </a:p>
          <a:p>
            <a:r>
              <a:rPr lang="en-US" dirty="0" smtClean="0"/>
              <a:t>Grow the business: This is an indicator of how much of the IT resource is consumed and focused on developing and enhancing IT systems in support of business growth (typically organic growth). Discretionary investments are more likely to be included in the grow-the-business or transform-the-business cost. Examples include ERP upgrade project capital expenses to expand the capacity to include organic growth in software users, bandwidth capacity expansion project capital expenses to accommodate an organic forecast increase in customers using existing Internet applications, or software license upgrade for engineering software.</a:t>
            </a:r>
          </a:p>
          <a:p>
            <a:endParaRPr lang="en-US" dirty="0" smtClean="0"/>
          </a:p>
          <a:p>
            <a:r>
              <a:rPr lang="en-US" dirty="0" smtClean="0"/>
              <a:t>Transform the business: This is an indicator of how much of the IT resource is consumed and focused on implementing technology systems that enable the enterprise to enact new business models. This is very much a venture category, and would be represented by activities such as a brick-and-mortar retailer moving to online shopping, a traditional bank offering online banking (or moving into offering insurance services) or a commercial airline offering new freight services.</a:t>
            </a:r>
          </a:p>
        </p:txBody>
      </p:sp>
      <p:sp>
        <p:nvSpPr>
          <p:cNvPr id="4" name="Slide Number Placeholder 3"/>
          <p:cNvSpPr>
            <a:spLocks noGrp="1"/>
          </p:cNvSpPr>
          <p:nvPr>
            <p:ph type="sldNum" sz="quarter" idx="10"/>
          </p:nvPr>
        </p:nvSpPr>
        <p:spPr/>
        <p:txBody>
          <a:bodyPr/>
          <a:lstStyle/>
          <a:p>
            <a:fld id="{E20786E7-0CB6-034F-9095-EA9F20A84740}" type="slidenum">
              <a:rPr lang="en-US" smtClean="0"/>
              <a:pPr/>
              <a:t>25</a:t>
            </a:fld>
            <a:endParaRPr lang="en-US"/>
          </a:p>
        </p:txBody>
      </p:sp>
    </p:spTree>
    <p:extLst>
      <p:ext uri="{BB962C8B-B14F-4D97-AF65-F5344CB8AC3E}">
        <p14:creationId xmlns:p14="http://schemas.microsoft.com/office/powerpoint/2010/main" val="3328491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dirty="0" smtClean="0"/>
              <a:t>Distributed</a:t>
            </a:r>
            <a:r>
              <a:rPr lang="en-US" baseline="0" dirty="0" smtClean="0"/>
              <a:t> </a:t>
            </a:r>
            <a:r>
              <a:rPr lang="en-US" baseline="0" dirty="0" err="1" smtClean="0"/>
              <a:t>vs</a:t>
            </a:r>
            <a:r>
              <a:rPr lang="en-US" baseline="0" dirty="0" smtClean="0"/>
              <a:t> central IT. Varies greatly from </a:t>
            </a:r>
            <a:r>
              <a:rPr lang="en-US" baseline="0" dirty="0" err="1" smtClean="0"/>
              <a:t>instituiton</a:t>
            </a:r>
            <a:r>
              <a:rPr lang="en-US" baseline="0" dirty="0" smtClean="0"/>
              <a:t> to institution, range is about 50-50 to 100 (all central)</a:t>
            </a:r>
            <a:endParaRPr lang="en-US" dirty="0" smtClean="0"/>
          </a:p>
          <a:p>
            <a:endParaRPr lang="en-US" dirty="0" smtClean="0"/>
          </a:p>
          <a:p>
            <a:r>
              <a:rPr lang="en-US" dirty="0" smtClean="0"/>
              <a:t>Run—optimize the execution of activities and processes already in place. Seek organizational growth through offering products and services faster and cheaper than the competition.  </a:t>
            </a:r>
          </a:p>
          <a:p>
            <a:endParaRPr lang="en-US" dirty="0" smtClean="0"/>
          </a:p>
          <a:p>
            <a:r>
              <a:rPr lang="en-US" dirty="0" smtClean="0"/>
              <a:t>Grow—increase market reach, product and service offerings, expand market share, and so on. Seek organizational growth by taking market share from the competition (i.e., get a bigger piece of the pie).  </a:t>
            </a:r>
          </a:p>
          <a:p>
            <a:endParaRPr lang="en-US" dirty="0" smtClean="0"/>
          </a:p>
          <a:p>
            <a:r>
              <a:rPr lang="en-US" dirty="0" smtClean="0"/>
              <a:t>Transform—innovate business processes and/or products and services in a completely new way, move into seemingly different markets, and so on. Seek organizational growth through new and different means.   </a:t>
            </a:r>
          </a:p>
          <a:p>
            <a:endParaRPr lang="en-US" dirty="0" smtClean="0"/>
          </a:p>
          <a:p>
            <a:r>
              <a:rPr lang="en-US" dirty="0" smtClean="0"/>
              <a:t>As you can see, the RGT framework is similar in many ways to both Porter’s three generic strategies and a top-line versus bottom-line approach as follows:</a:t>
            </a:r>
          </a:p>
          <a:p>
            <a:endParaRPr lang="en-US" dirty="0" smtClean="0"/>
          </a:p>
          <a:p>
            <a:r>
              <a:rPr lang="en-US" dirty="0" smtClean="0"/>
              <a:t>   Run   overall cost leadership   bottom line  </a:t>
            </a:r>
          </a:p>
          <a:p>
            <a:endParaRPr lang="en-US" dirty="0" smtClean="0"/>
          </a:p>
          <a:p>
            <a:r>
              <a:rPr lang="en-US" dirty="0" smtClean="0"/>
              <a:t>  Grow    focus and differentiation   top line  </a:t>
            </a:r>
          </a:p>
          <a:p>
            <a:endParaRPr lang="en-US" dirty="0" smtClean="0"/>
          </a:p>
          <a:p>
            <a:r>
              <a:rPr lang="en-US" dirty="0" smtClean="0"/>
              <a:t>  Transform    (new) differentiation   top line (when the focus is innovation) </a:t>
            </a:r>
          </a:p>
          <a:p>
            <a:endParaRPr lang="en-US" dirty="0" smtClean="0"/>
          </a:p>
          <a:p>
            <a:r>
              <a:rPr lang="en-US" dirty="0" smtClean="0"/>
              <a:t>Gartner</a:t>
            </a:r>
          </a:p>
          <a:p>
            <a:r>
              <a:rPr lang="en-US" dirty="0" smtClean="0"/>
              <a:t>Run the business: This is an indicator of how much of the IT resource is consumed and focused on the continuing operation of the business. It includes all nondiscretionary expenses as part of the run-the-business cost. Examples include capital expenses for replacement of laptops at the end of their useful life, operating expenses for software maintenance contracts, operating expenses help desk outsourcing, infrastructure utility computing for human resources applications and software maintenance for regulatory software.</a:t>
            </a:r>
          </a:p>
          <a:p>
            <a:endParaRPr lang="en-US" dirty="0" smtClean="0"/>
          </a:p>
          <a:p>
            <a:r>
              <a:rPr lang="en-US" dirty="0" smtClean="0"/>
              <a:t>Grow the business: This is an indicator of how much of the IT resource is consumed and focused on developing and enhancing IT systems in support of business growth (typically organic growth). Discretionary investments are more likely to be included in the grow-the-business or transform-the-business cost. Examples include ERP upgrade project capital expenses to expand the capacity to include organic growth in software users, bandwidth capacity expansion project capital expenses to accommodate an organic forecast increase in customers using existing Internet applications, or software license upgrade for engineering software.</a:t>
            </a:r>
          </a:p>
          <a:p>
            <a:endParaRPr lang="en-US" dirty="0" smtClean="0"/>
          </a:p>
          <a:p>
            <a:r>
              <a:rPr lang="en-US" dirty="0" smtClean="0"/>
              <a:t>Transform the business: This is an indicator of how much of the IT resource is consumed and focused on implementing technology systems that enable the enterprise to enact new business models. This is very much a venture category, and would be represented by activities such as a brick-and-mortar retailer moving to online shopping, a traditional bank offering online banking (or moving into offering insurance services) or a commercial airline offering new freight services.</a:t>
            </a:r>
          </a:p>
        </p:txBody>
      </p:sp>
      <p:sp>
        <p:nvSpPr>
          <p:cNvPr id="4" name="Slide Number Placeholder 3"/>
          <p:cNvSpPr>
            <a:spLocks noGrp="1"/>
          </p:cNvSpPr>
          <p:nvPr>
            <p:ph type="sldNum" sz="quarter" idx="10"/>
          </p:nvPr>
        </p:nvSpPr>
        <p:spPr/>
        <p:txBody>
          <a:bodyPr/>
          <a:lstStyle/>
          <a:p>
            <a:fld id="{E20786E7-0CB6-034F-9095-EA9F20A84740}" type="slidenum">
              <a:rPr lang="en-US" smtClean="0"/>
              <a:pPr/>
              <a:t>30</a:t>
            </a:fld>
            <a:endParaRPr lang="en-US"/>
          </a:p>
        </p:txBody>
      </p:sp>
    </p:spTree>
    <p:extLst>
      <p:ext uri="{BB962C8B-B14F-4D97-AF65-F5344CB8AC3E}">
        <p14:creationId xmlns:p14="http://schemas.microsoft.com/office/powerpoint/2010/main" val="3328491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ＭＳ Ｐゴシック" pitchFamily="-111" charset="-128"/>
                <a:cs typeface="ＭＳ Ｐゴシック" charset="0"/>
              </a:rPr>
              <a:t>What strategic problems or issues can analytics help the institution address and what will be the institution’s initial focus?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What are the institution’s existing analytics capabilities and requirements for data, infrastructure, governance, and staffing?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What is the role of the IT organization?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What are the institution’s cultural issues around buy-in and adoption of analytics? How does analytics relate to accountability? </a:t>
            </a:r>
            <a:endParaRPr lang="en-US" sz="1200" kern="1200" dirty="0">
              <a:solidFill>
                <a:schemeClr val="tx1"/>
              </a:solidFill>
              <a:effectLst/>
              <a:latin typeface="+mn-lt"/>
              <a:ea typeface="ＭＳ Ｐゴシック" pitchFamily="-111" charset="-128"/>
              <a:cs typeface="ＭＳ Ｐゴシック" charset="0"/>
            </a:endParaRPr>
          </a:p>
        </p:txBody>
      </p:sp>
      <p:sp>
        <p:nvSpPr>
          <p:cNvPr id="4" name="Slide Number Placeholder 3"/>
          <p:cNvSpPr>
            <a:spLocks noGrp="1"/>
          </p:cNvSpPr>
          <p:nvPr>
            <p:ph type="sldNum" sz="quarter" idx="10"/>
          </p:nvPr>
        </p:nvSpPr>
        <p:spPr/>
        <p:txBody>
          <a:bodyPr/>
          <a:lstStyle/>
          <a:p>
            <a:fld id="{E20786E7-0CB6-034F-9095-EA9F20A84740}" type="slidenum">
              <a:rPr lang="en-US" smtClean="0"/>
              <a:pPr/>
              <a:t>33</a:t>
            </a:fld>
            <a:endParaRPr lang="en-US"/>
          </a:p>
        </p:txBody>
      </p:sp>
    </p:spTree>
    <p:extLst>
      <p:ext uri="{BB962C8B-B14F-4D97-AF65-F5344CB8AC3E}">
        <p14:creationId xmlns:p14="http://schemas.microsoft.com/office/powerpoint/2010/main" val="1018580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ＭＳ Ｐゴシック" pitchFamily="-111" charset="-128"/>
                <a:cs typeface="ＭＳ Ｐゴシック" charset="0"/>
              </a:rPr>
              <a:t>What strategic problems or issues can analytics help the institution address and what will be the institution’s initial focus?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What are the institution’s existing analytics capabilities and requirements for data, infrastructure, governance, and staffing?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What is the role of the IT organization?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What are the institution’s cultural issues around buy-in and adoption of analytics? How does analytics relate to accountability? </a:t>
            </a:r>
            <a:endParaRPr lang="en-US" sz="1200" kern="1200" dirty="0">
              <a:solidFill>
                <a:schemeClr val="tx1"/>
              </a:solidFill>
              <a:effectLst/>
              <a:latin typeface="+mn-lt"/>
              <a:ea typeface="ＭＳ Ｐゴシック" pitchFamily="-111" charset="-128"/>
              <a:cs typeface="ＭＳ Ｐゴシック" charset="0"/>
            </a:endParaRPr>
          </a:p>
        </p:txBody>
      </p:sp>
      <p:sp>
        <p:nvSpPr>
          <p:cNvPr id="4" name="Slide Number Placeholder 3"/>
          <p:cNvSpPr>
            <a:spLocks noGrp="1"/>
          </p:cNvSpPr>
          <p:nvPr>
            <p:ph type="sldNum" sz="quarter" idx="10"/>
          </p:nvPr>
        </p:nvSpPr>
        <p:spPr/>
        <p:txBody>
          <a:bodyPr/>
          <a:lstStyle/>
          <a:p>
            <a:fld id="{E20786E7-0CB6-034F-9095-EA9F20A84740}" type="slidenum">
              <a:rPr lang="en-US" smtClean="0"/>
              <a:pPr/>
              <a:t>34</a:t>
            </a:fld>
            <a:endParaRPr lang="en-US"/>
          </a:p>
        </p:txBody>
      </p:sp>
    </p:spTree>
    <p:extLst>
      <p:ext uri="{BB962C8B-B14F-4D97-AF65-F5344CB8AC3E}">
        <p14:creationId xmlns:p14="http://schemas.microsoft.com/office/powerpoint/2010/main" val="1018580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ＭＳ Ｐゴシック" pitchFamily="-111" charset="-128"/>
                <a:cs typeface="ＭＳ Ｐゴシック" charset="0"/>
              </a:rPr>
              <a:t>What strategic problems or issues can analytics help the institution address and what will be the institution’s initial focus?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What are the institution’s existing analytics capabilities and requirements for data, infrastructure, governance, and staffing?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What is the role of the IT organization?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What are the institution’s cultural issues around buy-in and adoption of analytics? How does analytics relate to accountability? </a:t>
            </a:r>
            <a:endParaRPr lang="en-US" sz="1200" kern="1200" dirty="0">
              <a:solidFill>
                <a:schemeClr val="tx1"/>
              </a:solidFill>
              <a:effectLst/>
              <a:latin typeface="+mn-lt"/>
              <a:ea typeface="ＭＳ Ｐゴシック" pitchFamily="-111" charset="-128"/>
              <a:cs typeface="ＭＳ Ｐゴシック" charset="0"/>
            </a:endParaRPr>
          </a:p>
        </p:txBody>
      </p:sp>
      <p:sp>
        <p:nvSpPr>
          <p:cNvPr id="4" name="Slide Number Placeholder 3"/>
          <p:cNvSpPr>
            <a:spLocks noGrp="1"/>
          </p:cNvSpPr>
          <p:nvPr>
            <p:ph type="sldNum" sz="quarter" idx="10"/>
          </p:nvPr>
        </p:nvSpPr>
        <p:spPr/>
        <p:txBody>
          <a:bodyPr/>
          <a:lstStyle/>
          <a:p>
            <a:fld id="{E20786E7-0CB6-034F-9095-EA9F20A84740}" type="slidenum">
              <a:rPr lang="en-US" smtClean="0"/>
              <a:pPr/>
              <a:t>35</a:t>
            </a:fld>
            <a:endParaRPr lang="en-US"/>
          </a:p>
        </p:txBody>
      </p:sp>
    </p:spTree>
    <p:extLst>
      <p:ext uri="{BB962C8B-B14F-4D97-AF65-F5344CB8AC3E}">
        <p14:creationId xmlns:p14="http://schemas.microsoft.com/office/powerpoint/2010/main" val="1018580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ＭＳ Ｐゴシック" pitchFamily="-111" charset="-128"/>
                <a:cs typeface="ＭＳ Ｐゴシック" charset="0"/>
              </a:rPr>
              <a:t>What strategic problems or issues can analytics help the institution address and what will be the institution’s initial focus?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What are the institution’s existing analytics capabilities and requirements for data, infrastructure, governance, and staffing?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What is the role of the IT organization?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What are the institution’s cultural issues around buy-in and adoption of analytics? How does analytics relate to accountability? </a:t>
            </a:r>
            <a:endParaRPr lang="en-US" sz="1200" kern="1200" dirty="0">
              <a:solidFill>
                <a:schemeClr val="tx1"/>
              </a:solidFill>
              <a:effectLst/>
              <a:latin typeface="+mn-lt"/>
              <a:ea typeface="ＭＳ Ｐゴシック" pitchFamily="-111" charset="-128"/>
              <a:cs typeface="ＭＳ Ｐゴシック" charset="0"/>
            </a:endParaRPr>
          </a:p>
        </p:txBody>
      </p:sp>
      <p:sp>
        <p:nvSpPr>
          <p:cNvPr id="4" name="Slide Number Placeholder 3"/>
          <p:cNvSpPr>
            <a:spLocks noGrp="1"/>
          </p:cNvSpPr>
          <p:nvPr>
            <p:ph type="sldNum" sz="quarter" idx="10"/>
          </p:nvPr>
        </p:nvSpPr>
        <p:spPr/>
        <p:txBody>
          <a:bodyPr/>
          <a:lstStyle/>
          <a:p>
            <a:fld id="{E20786E7-0CB6-034F-9095-EA9F20A84740}" type="slidenum">
              <a:rPr lang="en-US" smtClean="0"/>
              <a:pPr/>
              <a:t>36</a:t>
            </a:fld>
            <a:endParaRPr lang="en-US"/>
          </a:p>
        </p:txBody>
      </p:sp>
    </p:spTree>
    <p:extLst>
      <p:ext uri="{BB962C8B-B14F-4D97-AF65-F5344CB8AC3E}">
        <p14:creationId xmlns:p14="http://schemas.microsoft.com/office/powerpoint/2010/main" val="1018580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7</a:t>
            </a:fld>
            <a:endParaRPr lang="en-US"/>
          </a:p>
        </p:txBody>
      </p:sp>
    </p:spTree>
    <p:extLst>
      <p:ext uri="{BB962C8B-B14F-4D97-AF65-F5344CB8AC3E}">
        <p14:creationId xmlns:p14="http://schemas.microsoft.com/office/powerpoint/2010/main" val="3277639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ＭＳ Ｐゴシック" pitchFamily="-111" charset="-128"/>
                <a:cs typeface="ＭＳ Ｐゴシック" charset="0"/>
              </a:rPr>
              <a:t>Do the goals of the IT organization align with the institution’s strategic goals?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How can CIOs transform sidebar discussions about “technology” into a discussion about the tools, capabilities, and services the institution needs to be successful?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Do IT leaders possess the communications, strategic thinking, and negotiation skills to interact effectively with executive leadership?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Does the entire IT organization understand the nature of the many “businesses” at the institution well enough?</a:t>
            </a:r>
          </a:p>
          <a:p>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40</a:t>
            </a:fld>
            <a:endParaRPr lang="en-US"/>
          </a:p>
        </p:txBody>
      </p:sp>
    </p:spTree>
    <p:extLst>
      <p:ext uri="{BB962C8B-B14F-4D97-AF65-F5344CB8AC3E}">
        <p14:creationId xmlns:p14="http://schemas.microsoft.com/office/powerpoint/2010/main" val="5620437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pitchFamily="-111" charset="-128"/>
                <a:cs typeface="ＭＳ Ｐゴシック" charset="0"/>
              </a:rPr>
              <a:t>Themes:</a:t>
            </a:r>
          </a:p>
          <a:p>
            <a:pPr marL="171450" lvl="0" indent="-171450">
              <a:buFont typeface="Arial"/>
              <a:buChar char="•"/>
            </a:pPr>
            <a:r>
              <a:rPr lang="en-US" sz="1200" kern="1200" dirty="0" smtClean="0">
                <a:solidFill>
                  <a:schemeClr val="tx1"/>
                </a:solidFill>
                <a:effectLst/>
                <a:latin typeface="+mn-lt"/>
                <a:ea typeface="ＭＳ Ｐゴシック" pitchFamily="-111" charset="-128"/>
                <a:cs typeface="ＭＳ Ｐゴシック" charset="0"/>
              </a:rPr>
              <a:t>The future will not be as busy as the present</a:t>
            </a:r>
          </a:p>
          <a:p>
            <a:pPr marL="171450" lvl="0" indent="-171450">
              <a:buFont typeface="Arial"/>
              <a:buChar char="•"/>
            </a:pPr>
            <a:endParaRPr lang="en-US" sz="1200" kern="1200" dirty="0" smtClean="0">
              <a:solidFill>
                <a:schemeClr val="tx1"/>
              </a:solidFill>
              <a:effectLst/>
              <a:latin typeface="+mn-lt"/>
              <a:ea typeface="ＭＳ Ｐゴシック" pitchFamily="-111" charset="-128"/>
              <a:cs typeface="ＭＳ Ｐゴシック" charset="0"/>
            </a:endParaRPr>
          </a:p>
          <a:p>
            <a:pPr marL="171450" lvl="0" indent="-171450">
              <a:buFont typeface="Arial"/>
              <a:buChar char="•"/>
            </a:pPr>
            <a:r>
              <a:rPr lang="en-US" sz="1200" kern="1200" dirty="0" smtClean="0">
                <a:solidFill>
                  <a:schemeClr val="tx1"/>
                </a:solidFill>
                <a:effectLst/>
                <a:latin typeface="+mn-lt"/>
                <a:ea typeface="ＭＳ Ｐゴシック" pitchFamily="-111" charset="-128"/>
                <a:cs typeface="ＭＳ Ｐゴシック" charset="0"/>
              </a:rPr>
              <a:t>Move from tactics and technology to strategy</a:t>
            </a:r>
          </a:p>
          <a:p>
            <a:pPr marL="171450" lvl="0" indent="-171450">
              <a:buFont typeface="Arial"/>
              <a:buChar char="•"/>
            </a:pPr>
            <a:endParaRPr lang="en-US" sz="1200" kern="1200" dirty="0" smtClean="0">
              <a:solidFill>
                <a:schemeClr val="tx1"/>
              </a:solidFill>
              <a:effectLst/>
              <a:latin typeface="+mn-lt"/>
              <a:ea typeface="ＭＳ Ｐゴシック" pitchFamily="-111" charset="-128"/>
              <a:cs typeface="ＭＳ Ｐゴシック" charset="0"/>
            </a:endParaRPr>
          </a:p>
          <a:p>
            <a:pPr marL="171450" lvl="0" indent="-171450">
              <a:buFont typeface="Arial"/>
              <a:buChar char="•"/>
            </a:pPr>
            <a:r>
              <a:rPr lang="en-US" sz="1200" kern="1200" dirty="0" smtClean="0">
                <a:solidFill>
                  <a:schemeClr val="tx1"/>
                </a:solidFill>
                <a:effectLst/>
                <a:latin typeface="+mn-lt"/>
                <a:ea typeface="ＭＳ Ｐゴシック" pitchFamily="-111" charset="-128"/>
                <a:cs typeface="ＭＳ Ｐゴシック" charset="0"/>
              </a:rPr>
              <a:t>Multidimensional nature of the IT leadership role</a:t>
            </a:r>
          </a:p>
          <a:p>
            <a:pPr marL="171450" lvl="0" indent="-171450">
              <a:buFont typeface="Arial"/>
              <a:buChar char="•"/>
            </a:pPr>
            <a:endParaRPr lang="en-US" sz="1200" kern="1200" dirty="0" smtClean="0">
              <a:solidFill>
                <a:schemeClr val="tx1"/>
              </a:solidFill>
              <a:effectLst/>
              <a:latin typeface="+mn-lt"/>
              <a:ea typeface="ＭＳ Ｐゴシック" pitchFamily="-111" charset="-128"/>
              <a:cs typeface="ＭＳ Ｐゴシック" charset="0"/>
            </a:endParaRPr>
          </a:p>
          <a:p>
            <a:pPr marL="171450" lvl="0" indent="-171450">
              <a:buFont typeface="Arial"/>
              <a:buChar char="•"/>
            </a:pPr>
            <a:r>
              <a:rPr lang="en-US" sz="1200" kern="1200" dirty="0" smtClean="0">
                <a:solidFill>
                  <a:schemeClr val="tx1"/>
                </a:solidFill>
                <a:effectLst/>
                <a:latin typeface="+mn-lt"/>
                <a:ea typeface="ＭＳ Ｐゴシック" pitchFamily="-111" charset="-128"/>
                <a:cs typeface="ＭＳ Ｐゴシック" charset="0"/>
              </a:rPr>
              <a:t>Emergent role of innovation</a:t>
            </a:r>
            <a:endParaRPr lang="en-US" sz="1200" kern="1200" dirty="0">
              <a:solidFill>
                <a:schemeClr val="tx1"/>
              </a:solidFill>
              <a:effectLst/>
              <a:latin typeface="+mn-lt"/>
              <a:ea typeface="ＭＳ Ｐゴシック" pitchFamily="-111" charset="-128"/>
              <a:cs typeface="ＭＳ Ｐゴシック" charset="0"/>
            </a:endParaRPr>
          </a:p>
        </p:txBody>
      </p:sp>
      <p:sp>
        <p:nvSpPr>
          <p:cNvPr id="4" name="Slide Number Placeholder 3"/>
          <p:cNvSpPr>
            <a:spLocks noGrp="1"/>
          </p:cNvSpPr>
          <p:nvPr>
            <p:ph type="sldNum" sz="quarter" idx="10"/>
          </p:nvPr>
        </p:nvSpPr>
        <p:spPr/>
        <p:txBody>
          <a:bodyPr/>
          <a:lstStyle/>
          <a:p>
            <a:fld id="{E20786E7-0CB6-034F-9095-EA9F20A84740}" type="slidenum">
              <a:rPr lang="en-US" smtClean="0"/>
              <a:pPr/>
              <a:t>41</a:t>
            </a:fld>
            <a:endParaRPr lang="en-US"/>
          </a:p>
        </p:txBody>
      </p:sp>
    </p:spTree>
    <p:extLst>
      <p:ext uri="{BB962C8B-B14F-4D97-AF65-F5344CB8AC3E}">
        <p14:creationId xmlns:p14="http://schemas.microsoft.com/office/powerpoint/2010/main" val="5674650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pitchFamily="-111" charset="-128"/>
                <a:cs typeface="ＭＳ Ｐゴシック" charset="0"/>
              </a:rPr>
              <a:t>Themes:</a:t>
            </a:r>
          </a:p>
          <a:p>
            <a:pPr marL="171450" lvl="0" indent="-171450">
              <a:buFont typeface="Arial"/>
              <a:buChar char="•"/>
            </a:pPr>
            <a:r>
              <a:rPr lang="en-US" sz="1200" kern="1200" dirty="0" smtClean="0">
                <a:solidFill>
                  <a:schemeClr val="tx1"/>
                </a:solidFill>
                <a:effectLst/>
                <a:latin typeface="+mn-lt"/>
                <a:ea typeface="ＭＳ Ｐゴシック" pitchFamily="-111" charset="-128"/>
                <a:cs typeface="ＭＳ Ｐゴシック" charset="0"/>
              </a:rPr>
              <a:t>The future will not be as busy as the present</a:t>
            </a:r>
          </a:p>
          <a:p>
            <a:pPr marL="171450" lvl="0" indent="-171450">
              <a:buFont typeface="Arial"/>
              <a:buChar char="•"/>
            </a:pPr>
            <a:endParaRPr lang="en-US" sz="1200" kern="1200" dirty="0" smtClean="0">
              <a:solidFill>
                <a:schemeClr val="tx1"/>
              </a:solidFill>
              <a:effectLst/>
              <a:latin typeface="+mn-lt"/>
              <a:ea typeface="ＭＳ Ｐゴシック" pitchFamily="-111" charset="-128"/>
              <a:cs typeface="ＭＳ Ｐゴシック" charset="0"/>
            </a:endParaRPr>
          </a:p>
          <a:p>
            <a:pPr marL="171450" lvl="0" indent="-171450">
              <a:buFont typeface="Arial"/>
              <a:buChar char="•"/>
            </a:pPr>
            <a:r>
              <a:rPr lang="en-US" sz="1200" kern="1200" dirty="0" smtClean="0">
                <a:solidFill>
                  <a:schemeClr val="tx1"/>
                </a:solidFill>
                <a:effectLst/>
                <a:latin typeface="+mn-lt"/>
                <a:ea typeface="ＭＳ Ｐゴシック" pitchFamily="-111" charset="-128"/>
                <a:cs typeface="ＭＳ Ｐゴシック" charset="0"/>
              </a:rPr>
              <a:t>Move from tactics and technology to strategy</a:t>
            </a:r>
          </a:p>
          <a:p>
            <a:pPr marL="171450" lvl="0" indent="-171450">
              <a:buFont typeface="Arial"/>
              <a:buChar char="•"/>
            </a:pPr>
            <a:endParaRPr lang="en-US" sz="1200" kern="1200" dirty="0" smtClean="0">
              <a:solidFill>
                <a:schemeClr val="tx1"/>
              </a:solidFill>
              <a:effectLst/>
              <a:latin typeface="+mn-lt"/>
              <a:ea typeface="ＭＳ Ｐゴシック" pitchFamily="-111" charset="-128"/>
              <a:cs typeface="ＭＳ Ｐゴシック" charset="0"/>
            </a:endParaRPr>
          </a:p>
          <a:p>
            <a:pPr marL="171450" lvl="0" indent="-171450">
              <a:buFont typeface="Arial"/>
              <a:buChar char="•"/>
            </a:pPr>
            <a:r>
              <a:rPr lang="en-US" sz="1200" kern="1200" dirty="0" smtClean="0">
                <a:solidFill>
                  <a:schemeClr val="tx1"/>
                </a:solidFill>
                <a:effectLst/>
                <a:latin typeface="+mn-lt"/>
                <a:ea typeface="ＭＳ Ｐゴシック" pitchFamily="-111" charset="-128"/>
                <a:cs typeface="ＭＳ Ｐゴシック" charset="0"/>
              </a:rPr>
              <a:t>Multidimensional nature of the IT leadership role</a:t>
            </a:r>
          </a:p>
          <a:p>
            <a:pPr marL="171450" lvl="0" indent="-171450">
              <a:buFont typeface="Arial"/>
              <a:buChar char="•"/>
            </a:pPr>
            <a:endParaRPr lang="en-US" sz="1200" kern="1200" dirty="0" smtClean="0">
              <a:solidFill>
                <a:schemeClr val="tx1"/>
              </a:solidFill>
              <a:effectLst/>
              <a:latin typeface="+mn-lt"/>
              <a:ea typeface="ＭＳ Ｐゴシック" pitchFamily="-111" charset="-128"/>
              <a:cs typeface="ＭＳ Ｐゴシック" charset="0"/>
            </a:endParaRPr>
          </a:p>
          <a:p>
            <a:pPr marL="171450" lvl="0" indent="-171450">
              <a:buFont typeface="Arial"/>
              <a:buChar char="•"/>
            </a:pPr>
            <a:r>
              <a:rPr lang="en-US" sz="1200" kern="1200" dirty="0" smtClean="0">
                <a:solidFill>
                  <a:schemeClr val="tx1"/>
                </a:solidFill>
                <a:effectLst/>
                <a:latin typeface="+mn-lt"/>
                <a:ea typeface="ＭＳ Ｐゴシック" pitchFamily="-111" charset="-128"/>
                <a:cs typeface="ＭＳ Ｐゴシック" charset="0"/>
              </a:rPr>
              <a:t>Emergent role of innovation</a:t>
            </a:r>
            <a:endParaRPr lang="en-US" sz="1200" kern="1200" dirty="0">
              <a:solidFill>
                <a:schemeClr val="tx1"/>
              </a:solidFill>
              <a:effectLst/>
              <a:latin typeface="+mn-lt"/>
              <a:ea typeface="ＭＳ Ｐゴシック" pitchFamily="-111" charset="-128"/>
              <a:cs typeface="ＭＳ Ｐゴシック" charset="0"/>
            </a:endParaRPr>
          </a:p>
        </p:txBody>
      </p:sp>
      <p:sp>
        <p:nvSpPr>
          <p:cNvPr id="4" name="Slide Number Placeholder 3"/>
          <p:cNvSpPr>
            <a:spLocks noGrp="1"/>
          </p:cNvSpPr>
          <p:nvPr>
            <p:ph type="sldNum" sz="quarter" idx="10"/>
          </p:nvPr>
        </p:nvSpPr>
        <p:spPr/>
        <p:txBody>
          <a:bodyPr/>
          <a:lstStyle/>
          <a:p>
            <a:fld id="{E20786E7-0CB6-034F-9095-EA9F20A84740}" type="slidenum">
              <a:rPr lang="en-US" smtClean="0"/>
              <a:pPr/>
              <a:t>42</a:t>
            </a:fld>
            <a:endParaRPr lang="en-US"/>
          </a:p>
        </p:txBody>
      </p:sp>
    </p:spTree>
    <p:extLst>
      <p:ext uri="{BB962C8B-B14F-4D97-AF65-F5344CB8AC3E}">
        <p14:creationId xmlns:p14="http://schemas.microsoft.com/office/powerpoint/2010/main" val="567465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pitchFamily="-111" charset="-128"/>
                <a:cs typeface="ＭＳ Ｐゴシック" charset="0"/>
              </a:rPr>
              <a:t>Themes:</a:t>
            </a:r>
          </a:p>
          <a:p>
            <a:pPr marL="171450" lvl="0" indent="-171450">
              <a:buFont typeface="Arial"/>
              <a:buChar char="•"/>
            </a:pPr>
            <a:r>
              <a:rPr lang="en-US" sz="1200" kern="1200" dirty="0" smtClean="0">
                <a:solidFill>
                  <a:schemeClr val="tx1"/>
                </a:solidFill>
                <a:effectLst/>
                <a:latin typeface="+mn-lt"/>
                <a:ea typeface="ＭＳ Ｐゴシック" pitchFamily="-111" charset="-128"/>
                <a:cs typeface="ＭＳ Ｐゴシック" charset="0"/>
              </a:rPr>
              <a:t>The future will not be as busy as the present</a:t>
            </a:r>
          </a:p>
          <a:p>
            <a:pPr marL="171450" lvl="0" indent="-171450">
              <a:buFont typeface="Arial"/>
              <a:buChar char="•"/>
            </a:pPr>
            <a:endParaRPr lang="en-US" sz="1200" kern="1200" dirty="0" smtClean="0">
              <a:solidFill>
                <a:schemeClr val="tx1"/>
              </a:solidFill>
              <a:effectLst/>
              <a:latin typeface="+mn-lt"/>
              <a:ea typeface="ＭＳ Ｐゴシック" pitchFamily="-111" charset="-128"/>
              <a:cs typeface="ＭＳ Ｐゴシック" charset="0"/>
            </a:endParaRPr>
          </a:p>
          <a:p>
            <a:pPr marL="171450" lvl="0" indent="-171450">
              <a:buFont typeface="Arial"/>
              <a:buChar char="•"/>
            </a:pPr>
            <a:r>
              <a:rPr lang="en-US" sz="1200" kern="1200" dirty="0" smtClean="0">
                <a:solidFill>
                  <a:schemeClr val="tx1"/>
                </a:solidFill>
                <a:effectLst/>
                <a:latin typeface="+mn-lt"/>
                <a:ea typeface="ＭＳ Ｐゴシック" pitchFamily="-111" charset="-128"/>
                <a:cs typeface="ＭＳ Ｐゴシック" charset="0"/>
              </a:rPr>
              <a:t>Move from tactics and technology to strategy</a:t>
            </a:r>
          </a:p>
          <a:p>
            <a:pPr marL="171450" lvl="0" indent="-171450">
              <a:buFont typeface="Arial"/>
              <a:buChar char="•"/>
            </a:pPr>
            <a:endParaRPr lang="en-US" sz="1200" kern="1200" dirty="0" smtClean="0">
              <a:solidFill>
                <a:schemeClr val="tx1"/>
              </a:solidFill>
              <a:effectLst/>
              <a:latin typeface="+mn-lt"/>
              <a:ea typeface="ＭＳ Ｐゴシック" pitchFamily="-111" charset="-128"/>
              <a:cs typeface="ＭＳ Ｐゴシック" charset="0"/>
            </a:endParaRPr>
          </a:p>
          <a:p>
            <a:pPr marL="171450" lvl="0" indent="-171450">
              <a:buFont typeface="Arial"/>
              <a:buChar char="•"/>
            </a:pPr>
            <a:r>
              <a:rPr lang="en-US" sz="1200" kern="1200" dirty="0" smtClean="0">
                <a:solidFill>
                  <a:schemeClr val="tx1"/>
                </a:solidFill>
                <a:effectLst/>
                <a:latin typeface="+mn-lt"/>
                <a:ea typeface="ＭＳ Ｐゴシック" pitchFamily="-111" charset="-128"/>
                <a:cs typeface="ＭＳ Ｐゴシック" charset="0"/>
              </a:rPr>
              <a:t>Multidimensional nature of the IT leadership role</a:t>
            </a:r>
          </a:p>
          <a:p>
            <a:pPr marL="171450" lvl="0" indent="-171450">
              <a:buFont typeface="Arial"/>
              <a:buChar char="•"/>
            </a:pPr>
            <a:endParaRPr lang="en-US" sz="1200" kern="1200" dirty="0" smtClean="0">
              <a:solidFill>
                <a:schemeClr val="tx1"/>
              </a:solidFill>
              <a:effectLst/>
              <a:latin typeface="+mn-lt"/>
              <a:ea typeface="ＭＳ Ｐゴシック" pitchFamily="-111" charset="-128"/>
              <a:cs typeface="ＭＳ Ｐゴシック" charset="0"/>
            </a:endParaRPr>
          </a:p>
          <a:p>
            <a:pPr marL="171450" lvl="0" indent="-171450">
              <a:buFont typeface="Arial"/>
              <a:buChar char="•"/>
            </a:pPr>
            <a:r>
              <a:rPr lang="en-US" sz="1200" kern="1200" dirty="0" smtClean="0">
                <a:solidFill>
                  <a:schemeClr val="tx1"/>
                </a:solidFill>
                <a:effectLst/>
                <a:latin typeface="+mn-lt"/>
                <a:ea typeface="ＭＳ Ｐゴシック" pitchFamily="-111" charset="-128"/>
                <a:cs typeface="ＭＳ Ｐゴシック" charset="0"/>
              </a:rPr>
              <a:t>Emergent role of innovation</a:t>
            </a:r>
            <a:endParaRPr lang="en-US" sz="1200" kern="1200" dirty="0">
              <a:solidFill>
                <a:schemeClr val="tx1"/>
              </a:solidFill>
              <a:effectLst/>
              <a:latin typeface="+mn-lt"/>
              <a:ea typeface="ＭＳ Ｐゴシック" pitchFamily="-111" charset="-128"/>
              <a:cs typeface="ＭＳ Ｐゴシック" charset="0"/>
            </a:endParaRPr>
          </a:p>
        </p:txBody>
      </p:sp>
      <p:sp>
        <p:nvSpPr>
          <p:cNvPr id="4" name="Slide Number Placeholder 3"/>
          <p:cNvSpPr>
            <a:spLocks noGrp="1"/>
          </p:cNvSpPr>
          <p:nvPr>
            <p:ph type="sldNum" sz="quarter" idx="10"/>
          </p:nvPr>
        </p:nvSpPr>
        <p:spPr/>
        <p:txBody>
          <a:bodyPr/>
          <a:lstStyle/>
          <a:p>
            <a:fld id="{E20786E7-0CB6-034F-9095-EA9F20A84740}" type="slidenum">
              <a:rPr lang="en-US" smtClean="0"/>
              <a:pPr/>
              <a:t>43</a:t>
            </a:fld>
            <a:endParaRPr lang="en-US"/>
          </a:p>
        </p:txBody>
      </p:sp>
    </p:spTree>
    <p:extLst>
      <p:ext uri="{BB962C8B-B14F-4D97-AF65-F5344CB8AC3E}">
        <p14:creationId xmlns:p14="http://schemas.microsoft.com/office/powerpoint/2010/main" val="5674650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ＭＳ Ｐゴシック" pitchFamily="-111" charset="-128"/>
                <a:cs typeface="ＭＳ Ｐゴシック" charset="0"/>
              </a:rPr>
              <a:t>What business processes could most benefit from greater operational efficiencies using IT?</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Does the IT organization have strong-enough institutional partners and partnerships to define new processes and to champion and implement change?</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What needed technology pieces (e.g., workflow, electronic forms, and digital signing) are in place now?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What are the institutional strategies, policies, and governance models to map out and redefine business processes? </a:t>
            </a:r>
          </a:p>
          <a:p>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46</a:t>
            </a:fld>
            <a:endParaRPr lang="en-US"/>
          </a:p>
        </p:txBody>
      </p:sp>
    </p:spTree>
    <p:extLst>
      <p:ext uri="{BB962C8B-B14F-4D97-AF65-F5344CB8AC3E}">
        <p14:creationId xmlns:p14="http://schemas.microsoft.com/office/powerpoint/2010/main" val="21588121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dirty="0" smtClean="0"/>
              <a:t>Distributed</a:t>
            </a:r>
            <a:r>
              <a:rPr lang="en-US" baseline="0" dirty="0" smtClean="0"/>
              <a:t> </a:t>
            </a:r>
            <a:r>
              <a:rPr lang="en-US" baseline="0" dirty="0" err="1" smtClean="0"/>
              <a:t>vs</a:t>
            </a:r>
            <a:r>
              <a:rPr lang="en-US" baseline="0" dirty="0" smtClean="0"/>
              <a:t> central IT. Varies greatly from </a:t>
            </a:r>
            <a:r>
              <a:rPr lang="en-US" baseline="0" dirty="0" err="1" smtClean="0"/>
              <a:t>instituiton</a:t>
            </a:r>
            <a:r>
              <a:rPr lang="en-US" baseline="0" dirty="0" smtClean="0"/>
              <a:t> to institution, range is about 50-50 to 100 (all central)</a:t>
            </a:r>
            <a:endParaRPr lang="en-US" dirty="0" smtClean="0"/>
          </a:p>
          <a:p>
            <a:endParaRPr lang="en-US" dirty="0" smtClean="0"/>
          </a:p>
          <a:p>
            <a:r>
              <a:rPr lang="en-US" dirty="0" smtClean="0"/>
              <a:t>Run—optimize the execution of activities and processes already in place. Seek organizational growth through offering products and services faster and cheaper than the competition.  </a:t>
            </a:r>
          </a:p>
          <a:p>
            <a:endParaRPr lang="en-US" dirty="0" smtClean="0"/>
          </a:p>
          <a:p>
            <a:r>
              <a:rPr lang="en-US" dirty="0" smtClean="0"/>
              <a:t>Grow—increase market reach, product and service offerings, expand market share, and so on. Seek organizational growth by taking market share from the competition (i.e., get a bigger piece of the pie).  </a:t>
            </a:r>
          </a:p>
          <a:p>
            <a:endParaRPr lang="en-US" dirty="0" smtClean="0"/>
          </a:p>
          <a:p>
            <a:r>
              <a:rPr lang="en-US" dirty="0" smtClean="0"/>
              <a:t>Transform—innovate business processes and/or products and services in a completely new way, move into seemingly different markets, and so on. Seek organizational growth through new and different means.   </a:t>
            </a:r>
          </a:p>
          <a:p>
            <a:endParaRPr lang="en-US" dirty="0" smtClean="0"/>
          </a:p>
          <a:p>
            <a:r>
              <a:rPr lang="en-US" dirty="0" smtClean="0"/>
              <a:t>As you can see, the RGT framework is similar in many ways to both Porter’s three generic strategies and a top-line versus bottom-line approach as follows:</a:t>
            </a:r>
          </a:p>
          <a:p>
            <a:endParaRPr lang="en-US" dirty="0" smtClean="0"/>
          </a:p>
          <a:p>
            <a:r>
              <a:rPr lang="en-US" dirty="0" smtClean="0"/>
              <a:t>   Run   overall cost leadership   bottom line  </a:t>
            </a:r>
          </a:p>
          <a:p>
            <a:endParaRPr lang="en-US" dirty="0" smtClean="0"/>
          </a:p>
          <a:p>
            <a:r>
              <a:rPr lang="en-US" dirty="0" smtClean="0"/>
              <a:t>  Grow    focus and differentiation   top line  </a:t>
            </a:r>
          </a:p>
          <a:p>
            <a:endParaRPr lang="en-US" dirty="0" smtClean="0"/>
          </a:p>
          <a:p>
            <a:r>
              <a:rPr lang="en-US" dirty="0" smtClean="0"/>
              <a:t>  Transform    (new) differentiation   top line (when the focus is innovation) </a:t>
            </a:r>
          </a:p>
          <a:p>
            <a:endParaRPr lang="en-US" dirty="0" smtClean="0"/>
          </a:p>
          <a:p>
            <a:r>
              <a:rPr lang="en-US" dirty="0" smtClean="0"/>
              <a:t>Gartner</a:t>
            </a:r>
          </a:p>
          <a:p>
            <a:r>
              <a:rPr lang="en-US" dirty="0" smtClean="0"/>
              <a:t>Run the business: This is an indicator of how much of the IT resource is consumed and focused on the continuing operation of the business. It includes all nondiscretionary expenses as part of the run-the-business cost. Examples include capital expenses for replacement of laptops at the end of their useful life, operating expenses for software maintenance contracts, operating expenses help desk outsourcing, infrastructure utility computing for human resources applications and software maintenance for regulatory software.</a:t>
            </a:r>
          </a:p>
          <a:p>
            <a:endParaRPr lang="en-US" dirty="0" smtClean="0"/>
          </a:p>
          <a:p>
            <a:r>
              <a:rPr lang="en-US" dirty="0" smtClean="0"/>
              <a:t>Grow the business: This is an indicator of how much of the IT resource is consumed and focused on developing and enhancing IT systems in support of business growth (typically organic growth). Discretionary investments are more likely to be included in the grow-the-business or transform-the-business cost. Examples include ERP upgrade project capital expenses to expand the capacity to include organic growth in software users, bandwidth capacity expansion project capital expenses to accommodate an organic forecast increase in customers using existing Internet applications, or software license upgrade for engineering software.</a:t>
            </a:r>
          </a:p>
          <a:p>
            <a:endParaRPr lang="en-US" dirty="0" smtClean="0"/>
          </a:p>
          <a:p>
            <a:r>
              <a:rPr lang="en-US" dirty="0" smtClean="0"/>
              <a:t>Transform the business: This is an indicator of how much of the IT resource is consumed and focused on implementing technology systems that enable the enterprise to enact new business models. This is very much a venture category, and would be represented by activities such as a brick-and-mortar retailer moving to online shopping, a traditional bank offering online banking (or moving into offering insurance services) or a commercial airline offering new freight services.</a:t>
            </a:r>
          </a:p>
        </p:txBody>
      </p:sp>
      <p:sp>
        <p:nvSpPr>
          <p:cNvPr id="4" name="Slide Number Placeholder 3"/>
          <p:cNvSpPr>
            <a:spLocks noGrp="1"/>
          </p:cNvSpPr>
          <p:nvPr>
            <p:ph type="sldNum" sz="quarter" idx="10"/>
          </p:nvPr>
        </p:nvSpPr>
        <p:spPr/>
        <p:txBody>
          <a:bodyPr/>
          <a:lstStyle/>
          <a:p>
            <a:fld id="{E20786E7-0CB6-034F-9095-EA9F20A84740}" type="slidenum">
              <a:rPr lang="en-US" smtClean="0"/>
              <a:pPr/>
              <a:t>49</a:t>
            </a:fld>
            <a:endParaRPr lang="en-US"/>
          </a:p>
        </p:txBody>
      </p:sp>
    </p:spTree>
    <p:extLst>
      <p:ext uri="{BB962C8B-B14F-4D97-AF65-F5344CB8AC3E}">
        <p14:creationId xmlns:p14="http://schemas.microsoft.com/office/powerpoint/2010/main" val="33284914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dirty="0" smtClean="0"/>
              <a:t>Distributed</a:t>
            </a:r>
            <a:r>
              <a:rPr lang="en-US" baseline="0" dirty="0" smtClean="0"/>
              <a:t> </a:t>
            </a:r>
            <a:r>
              <a:rPr lang="en-US" baseline="0" dirty="0" err="1" smtClean="0"/>
              <a:t>vs</a:t>
            </a:r>
            <a:r>
              <a:rPr lang="en-US" baseline="0" dirty="0" smtClean="0"/>
              <a:t> central IT. Varies greatly from </a:t>
            </a:r>
            <a:r>
              <a:rPr lang="en-US" baseline="0" dirty="0" err="1" smtClean="0"/>
              <a:t>instituiton</a:t>
            </a:r>
            <a:r>
              <a:rPr lang="en-US" baseline="0" dirty="0" smtClean="0"/>
              <a:t> to institution, range is about 50-50 to 100 (all central)</a:t>
            </a:r>
            <a:endParaRPr lang="en-US" dirty="0" smtClean="0"/>
          </a:p>
          <a:p>
            <a:endParaRPr lang="en-US" dirty="0" smtClean="0"/>
          </a:p>
          <a:p>
            <a:r>
              <a:rPr lang="en-US" dirty="0" smtClean="0"/>
              <a:t>Run—optimize the execution of activities and processes already in place. Seek organizational growth through offering products and services faster and cheaper than the competition.  </a:t>
            </a:r>
          </a:p>
          <a:p>
            <a:endParaRPr lang="en-US" dirty="0" smtClean="0"/>
          </a:p>
          <a:p>
            <a:r>
              <a:rPr lang="en-US" dirty="0" smtClean="0"/>
              <a:t>Grow—increase market reach, product and service offerings, expand market share, and so on. Seek organizational growth by taking market share from the competition (i.e., get a bigger piece of the pie).  </a:t>
            </a:r>
          </a:p>
          <a:p>
            <a:endParaRPr lang="en-US" dirty="0" smtClean="0"/>
          </a:p>
          <a:p>
            <a:r>
              <a:rPr lang="en-US" dirty="0" smtClean="0"/>
              <a:t>Transform—innovate business processes and/or products and services in a completely new way, move into seemingly different markets, and so on. Seek organizational growth through new and different means.   </a:t>
            </a:r>
          </a:p>
          <a:p>
            <a:endParaRPr lang="en-US" dirty="0" smtClean="0"/>
          </a:p>
          <a:p>
            <a:r>
              <a:rPr lang="en-US" dirty="0" smtClean="0"/>
              <a:t>As you can see, the RGT framework is similar in many ways to both Porter’s three generic strategies and a top-line versus bottom-line approach as follows:</a:t>
            </a:r>
          </a:p>
          <a:p>
            <a:endParaRPr lang="en-US" dirty="0" smtClean="0"/>
          </a:p>
          <a:p>
            <a:r>
              <a:rPr lang="en-US" dirty="0" smtClean="0"/>
              <a:t>   Run   overall cost leadership   bottom line  </a:t>
            </a:r>
          </a:p>
          <a:p>
            <a:endParaRPr lang="en-US" dirty="0" smtClean="0"/>
          </a:p>
          <a:p>
            <a:r>
              <a:rPr lang="en-US" dirty="0" smtClean="0"/>
              <a:t>  Grow    focus and differentiation   top line  </a:t>
            </a:r>
          </a:p>
          <a:p>
            <a:endParaRPr lang="en-US" dirty="0" smtClean="0"/>
          </a:p>
          <a:p>
            <a:r>
              <a:rPr lang="en-US" dirty="0" smtClean="0"/>
              <a:t>  Transform    (new) differentiation   top line (when the focus is innovation) </a:t>
            </a:r>
          </a:p>
          <a:p>
            <a:endParaRPr lang="en-US" dirty="0" smtClean="0"/>
          </a:p>
          <a:p>
            <a:r>
              <a:rPr lang="en-US" dirty="0" smtClean="0"/>
              <a:t>Gartner</a:t>
            </a:r>
          </a:p>
          <a:p>
            <a:r>
              <a:rPr lang="en-US" dirty="0" smtClean="0"/>
              <a:t>Run the business: This is an indicator of how much of the IT resource is consumed and focused on the continuing operation of the business. It includes all nondiscretionary expenses as part of the run-the-business cost. Examples include capital expenses for replacement of laptops at the end of their useful life, operating expenses for software maintenance contracts, operating expenses help desk outsourcing, infrastructure utility computing for human resources applications and software maintenance for regulatory software.</a:t>
            </a:r>
          </a:p>
          <a:p>
            <a:endParaRPr lang="en-US" dirty="0" smtClean="0"/>
          </a:p>
          <a:p>
            <a:r>
              <a:rPr lang="en-US" dirty="0" smtClean="0"/>
              <a:t>Grow the business: This is an indicator of how much of the IT resource is consumed and focused on developing and enhancing IT systems in support of business growth (typically organic growth). Discretionary investments are more likely to be included in the grow-the-business or transform-the-business cost. Examples include ERP upgrade project capital expenses to expand the capacity to include organic growth in software users, bandwidth capacity expansion project capital expenses to accommodate an organic forecast increase in customers using existing Internet applications, or software license upgrade for engineering software.</a:t>
            </a:r>
          </a:p>
          <a:p>
            <a:endParaRPr lang="en-US" dirty="0" smtClean="0"/>
          </a:p>
          <a:p>
            <a:r>
              <a:rPr lang="en-US" dirty="0" smtClean="0"/>
              <a:t>Transform the business: This is an indicator of how much of the IT resource is consumed and focused on implementing technology systems that enable the enterprise to enact new business models. This is very much a venture category, and would be represented by activities such as a brick-and-mortar retailer moving to online shopping, a traditional bank offering online banking (or moving into offering insurance services) or a commercial airline offering new freight services.</a:t>
            </a:r>
          </a:p>
        </p:txBody>
      </p:sp>
      <p:sp>
        <p:nvSpPr>
          <p:cNvPr id="4" name="Slide Number Placeholder 3"/>
          <p:cNvSpPr>
            <a:spLocks noGrp="1"/>
          </p:cNvSpPr>
          <p:nvPr>
            <p:ph type="sldNum" sz="quarter" idx="10"/>
          </p:nvPr>
        </p:nvSpPr>
        <p:spPr/>
        <p:txBody>
          <a:bodyPr/>
          <a:lstStyle/>
          <a:p>
            <a:fld id="{E20786E7-0CB6-034F-9095-EA9F20A84740}" type="slidenum">
              <a:rPr lang="en-US" smtClean="0"/>
              <a:pPr/>
              <a:t>50</a:t>
            </a:fld>
            <a:endParaRPr lang="en-US"/>
          </a:p>
        </p:txBody>
      </p:sp>
    </p:spTree>
    <p:extLst>
      <p:ext uri="{BB962C8B-B14F-4D97-AF65-F5344CB8AC3E}">
        <p14:creationId xmlns:p14="http://schemas.microsoft.com/office/powerpoint/2010/main" val="33284914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ＭＳ Ｐゴシック" pitchFamily="-111" charset="-128"/>
                <a:cs typeface="ＭＳ Ｐゴシック" charset="0"/>
              </a:rPr>
              <a:t>How will the cloud service add value to the institution?</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What are the cost, security, support, and staffing implications?</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How to secure end-users’ buy-in and adoption?</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Has the ROI estimate adequately accounted for the financial, political, and organizational costs?</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What are the vendor selection criteria?</a:t>
            </a:r>
          </a:p>
          <a:p>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53</a:t>
            </a:fld>
            <a:endParaRPr lang="en-US"/>
          </a:p>
        </p:txBody>
      </p:sp>
    </p:spTree>
    <p:extLst>
      <p:ext uri="{BB962C8B-B14F-4D97-AF65-F5344CB8AC3E}">
        <p14:creationId xmlns:p14="http://schemas.microsoft.com/office/powerpoint/2010/main" val="12559905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54</a:t>
            </a:fld>
            <a:endParaRPr lang="en-US"/>
          </a:p>
        </p:txBody>
      </p:sp>
    </p:spTree>
    <p:extLst>
      <p:ext uri="{BB962C8B-B14F-4D97-AF65-F5344CB8AC3E}">
        <p14:creationId xmlns:p14="http://schemas.microsoft.com/office/powerpoint/2010/main" val="3626726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ＭＳ Ｐゴシック" pitchFamily="-111" charset="-128"/>
                <a:cs typeface="ＭＳ Ｐゴシック" charset="0"/>
              </a:rPr>
              <a:t>What devices, operating systems, applications, and services fall under this umbrella?</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What are the infrastructure implications, such as bandwidth and connectivity?</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How does BYOD affect the IT organization’s support strategy?</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What are the security implications?</a:t>
            </a:r>
          </a:p>
          <a:p>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57</a:t>
            </a:fld>
            <a:endParaRPr lang="en-US"/>
          </a:p>
        </p:txBody>
      </p:sp>
    </p:spTree>
    <p:extLst>
      <p:ext uri="{BB962C8B-B14F-4D97-AF65-F5344CB8AC3E}">
        <p14:creationId xmlns:p14="http://schemas.microsoft.com/office/powerpoint/2010/main" val="1049701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ＭＳ Ｐゴシック" pitchFamily="-111" charset="-128"/>
                <a:cs typeface="ＭＳ Ｐゴシック" charset="0"/>
              </a:rPr>
              <a:t>What is the institution’s strategy for funding IT research infrastructure?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What is the balance between the central IT organization and decentralized IT support for the institution’s research mission?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What are the infrastructure, application, support, and staffing (levels and specialized roles) implications for central IT in supporting research?</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What are the opportunities for cross-institutional collaborations? How do IT leaders evaluate the worth and risks of such collaborations? How do they foster participation and buy-in? </a:t>
            </a:r>
          </a:p>
          <a:p>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10</a:t>
            </a:fld>
            <a:endParaRPr lang="en-US"/>
          </a:p>
        </p:txBody>
      </p:sp>
    </p:spTree>
    <p:extLst>
      <p:ext uri="{BB962C8B-B14F-4D97-AF65-F5344CB8AC3E}">
        <p14:creationId xmlns:p14="http://schemas.microsoft.com/office/powerpoint/2010/main" val="40573016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Source:</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Building a Flexible BYOD Program</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To succeed at BYOD, organizations must have the flexibility to respond quickly as technologies evolve.</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MITCH DAVIS</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posted August 13, 2012  |  Appears in the Summer 2012 issue of </a:t>
            </a:r>
            <a:r>
              <a:rPr lang="en-US" dirty="0" err="1" smtClean="0"/>
              <a:t>EdTech</a:t>
            </a:r>
            <a:r>
              <a:rPr lang="en-US" dirty="0" smtClean="0"/>
              <a:t> Magazine.</a:t>
            </a:r>
          </a:p>
          <a:p>
            <a:endParaRPr lang="en-US" dirty="0" smtClean="0"/>
          </a:p>
          <a:p>
            <a:r>
              <a:rPr lang="en-US" dirty="0" smtClean="0"/>
              <a:t>Know what's important to your users. A BYOD program can succeed only if users are happy, so find out what they want. In doing outreach with students, we found that printing from a tablet was at the top of the list. We then moved printers to spaces where students congregate. Now that we've put printers in more convenient locations, there's less need for students to run back to their dorms or apartments to print.</a:t>
            </a:r>
          </a:p>
          <a:p>
            <a:endParaRPr lang="en-US" dirty="0" smtClean="0"/>
          </a:p>
          <a:p>
            <a:r>
              <a:rPr lang="en-US" dirty="0" smtClean="0"/>
              <a:t>Support as many devices as possible. What's unique about mobility today is that everyone has access to a device, and they all want to join the conversation and share information. Don't stand in the way by restricting people to specific devices. Be there to educate, support and deliver service. Also be prepared to support all the main platforms, and deliver exceptional service to the ones that work best. Today, we have people across the IT organization doing research on the many different flavors of mobile devices.</a:t>
            </a:r>
          </a:p>
          <a:p>
            <a:endParaRPr lang="en-US" dirty="0" smtClean="0"/>
          </a:p>
          <a:p>
            <a:r>
              <a:rPr lang="en-US" dirty="0" smtClean="0"/>
              <a:t>Make the technology available to everyone. For a BYOD program to evolve, your stakeholders on campus need access to mobility tools, and not everyone can afford to buy them. That's why we offer free access to equipment through a loaner pool. In the past, users could obtain technology only through their department. Now, everyone has access to every type of mobile device, from tablets and MP3 players to projectors and portable video equipment. Having a loaner program also gives people an opportunity to try new technology before they buy it.</a:t>
            </a:r>
          </a:p>
          <a:p>
            <a:endParaRPr lang="en-US" dirty="0" smtClean="0"/>
          </a:p>
          <a:p>
            <a:r>
              <a:rPr lang="en-US" dirty="0" smtClean="0"/>
              <a:t>Be proactive, not reactive, when building a robust network. Start by creating a specific plan for delivering adequate wired and wireless bandwidth, including adding switches and access points where necessary. Effective BYOD requires a highly available network that never goes down. With the proper infrastructure and a financial model for funding upgrades in place, it's easier to more flexibly support new technologies as they evolve.</a:t>
            </a:r>
          </a:p>
          <a:p>
            <a:endParaRPr lang="en-US" dirty="0" smtClean="0"/>
          </a:p>
          <a:p>
            <a:r>
              <a:rPr lang="en-US" dirty="0" smtClean="0"/>
              <a:t>For example, the need for high-performance computing in classes has greatly expanded over the past three to five years. Students and faculty from the sociology, history and geology departments are now asking for access to major systems that store massive amounts of data — and they want access to that information on all of their devices. The IT staff must build a network that's robust and flexible enough so that when technology changes and users are ready to deploy new devices, the network is ready for them.</a:t>
            </a:r>
          </a:p>
          <a:p>
            <a:endParaRPr lang="en-US" dirty="0" smtClean="0"/>
          </a:p>
          <a:p>
            <a:r>
              <a:rPr lang="en-US" dirty="0" smtClean="0"/>
              <a:t>Keep IT staff engaged and well trained. Create a culture in which continuous learning among IT staff is encouraged and properly funded. It costs time and money to send people to classes, but without the proper training, the IT department will continue to implement old solutions, resist change and be unprepared for a fast-approaching future. The organizational disruption and technology failure that results will hinder everything, from academic research to fundraising.</a:t>
            </a:r>
          </a:p>
          <a:p>
            <a:endParaRPr lang="en-US" dirty="0" smtClean="0"/>
          </a:p>
          <a:p>
            <a:r>
              <a:rPr lang="en-US" dirty="0" smtClean="0"/>
              <a:t>Bottom-line financial managers may have a hard time understanding that IT skills and technology are a strategic advantage. The time-lost multiplier makes it easy to justify having an informed technology staff. Technology changes every three months. When the staff has limited skills, the group's ability to support innovative programs such as BYOD is diminished</a:t>
            </a:r>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58</a:t>
            </a:fld>
            <a:endParaRPr lang="en-US"/>
          </a:p>
        </p:txBody>
      </p:sp>
    </p:spTree>
    <p:extLst>
      <p:ext uri="{BB962C8B-B14F-4D97-AF65-F5344CB8AC3E}">
        <p14:creationId xmlns:p14="http://schemas.microsoft.com/office/powerpoint/2010/main" val="37473868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dirty="0" smtClean="0"/>
              <a:t>Distributed</a:t>
            </a:r>
            <a:r>
              <a:rPr lang="en-US" baseline="0" dirty="0" smtClean="0"/>
              <a:t> </a:t>
            </a:r>
            <a:r>
              <a:rPr lang="en-US" baseline="0" dirty="0" err="1" smtClean="0"/>
              <a:t>vs</a:t>
            </a:r>
            <a:r>
              <a:rPr lang="en-US" baseline="0" dirty="0" smtClean="0"/>
              <a:t> central IT. Varies greatly from </a:t>
            </a:r>
            <a:r>
              <a:rPr lang="en-US" baseline="0" dirty="0" err="1" smtClean="0"/>
              <a:t>instituiton</a:t>
            </a:r>
            <a:r>
              <a:rPr lang="en-US" baseline="0" dirty="0" smtClean="0"/>
              <a:t> to institution, range is about 50-50 to 100 (all central)</a:t>
            </a:r>
            <a:endParaRPr lang="en-US" dirty="0" smtClean="0"/>
          </a:p>
          <a:p>
            <a:endParaRPr lang="en-US" dirty="0" smtClean="0"/>
          </a:p>
          <a:p>
            <a:r>
              <a:rPr lang="en-US" dirty="0" smtClean="0"/>
              <a:t>Run—optimize the execution of activities and processes already in place. Seek organizational growth through offering products and services faster and cheaper than the competition.  </a:t>
            </a:r>
          </a:p>
          <a:p>
            <a:endParaRPr lang="en-US" dirty="0" smtClean="0"/>
          </a:p>
          <a:p>
            <a:r>
              <a:rPr lang="en-US" dirty="0" smtClean="0"/>
              <a:t>Grow—increase market reach, product and service offerings, expand market share, and so on. Seek organizational growth by taking market share from the competition (i.e., get a bigger piece of the pie).  </a:t>
            </a:r>
          </a:p>
          <a:p>
            <a:endParaRPr lang="en-US" dirty="0" smtClean="0"/>
          </a:p>
          <a:p>
            <a:r>
              <a:rPr lang="en-US" dirty="0" smtClean="0"/>
              <a:t>Transform—innovate business processes and/or products and services in a completely new way, move into seemingly different markets, and so on. Seek organizational growth through new and different means.   </a:t>
            </a:r>
          </a:p>
          <a:p>
            <a:endParaRPr lang="en-US" dirty="0" smtClean="0"/>
          </a:p>
          <a:p>
            <a:r>
              <a:rPr lang="en-US" dirty="0" smtClean="0"/>
              <a:t>As you can see, the RGT framework is similar in many ways to both Porter’s three generic strategies and a top-line versus bottom-line approach as follows:</a:t>
            </a:r>
          </a:p>
          <a:p>
            <a:endParaRPr lang="en-US" dirty="0" smtClean="0"/>
          </a:p>
          <a:p>
            <a:r>
              <a:rPr lang="en-US" dirty="0" smtClean="0"/>
              <a:t>   Run   overall cost leadership   bottom line  </a:t>
            </a:r>
          </a:p>
          <a:p>
            <a:endParaRPr lang="en-US" dirty="0" smtClean="0"/>
          </a:p>
          <a:p>
            <a:r>
              <a:rPr lang="en-US" dirty="0" smtClean="0"/>
              <a:t>  Grow    focus and differentiation   top line  </a:t>
            </a:r>
          </a:p>
          <a:p>
            <a:endParaRPr lang="en-US" dirty="0" smtClean="0"/>
          </a:p>
          <a:p>
            <a:r>
              <a:rPr lang="en-US" dirty="0" smtClean="0"/>
              <a:t>  Transform    (new) differentiation   top line (when the focus is innovation) </a:t>
            </a:r>
          </a:p>
          <a:p>
            <a:endParaRPr lang="en-US" dirty="0" smtClean="0"/>
          </a:p>
          <a:p>
            <a:r>
              <a:rPr lang="en-US" dirty="0" smtClean="0"/>
              <a:t>Gartner</a:t>
            </a:r>
          </a:p>
          <a:p>
            <a:r>
              <a:rPr lang="en-US" dirty="0" smtClean="0"/>
              <a:t>Run the business: This is an indicator of how much of the IT resource is consumed and focused on the continuing operation of the business. It includes all nondiscretionary expenses as part of the run-the-business cost. Examples include capital expenses for replacement of laptops at the end of their useful life, operating expenses for software maintenance contracts, operating expenses help desk outsourcing, infrastructure utility computing for human resources applications and software maintenance for regulatory software.</a:t>
            </a:r>
          </a:p>
          <a:p>
            <a:endParaRPr lang="en-US" dirty="0" smtClean="0"/>
          </a:p>
          <a:p>
            <a:r>
              <a:rPr lang="en-US" dirty="0" smtClean="0"/>
              <a:t>Grow the business: This is an indicator of how much of the IT resource is consumed and focused on developing and enhancing IT systems in support of business growth (typically organic growth). Discretionary investments are more likely to be included in the grow-the-business or transform-the-business cost. Examples include ERP upgrade project capital expenses to expand the capacity to include organic growth in software users, bandwidth capacity expansion project capital expenses to accommodate an organic forecast increase in customers using existing Internet applications, or software license upgrade for engineering software.</a:t>
            </a:r>
          </a:p>
          <a:p>
            <a:endParaRPr lang="en-US" dirty="0" smtClean="0"/>
          </a:p>
          <a:p>
            <a:r>
              <a:rPr lang="en-US" dirty="0" smtClean="0"/>
              <a:t>Transform the business: This is an indicator of how much of the IT resource is consumed and focused on implementing technology systems that enable the enterprise to enact new business models. This is very much a venture category, and would be represented by activities such as a brick-and-mortar retailer moving to online shopping, a traditional bank offering online banking (or moving into offering insurance services) or a commercial airline offering new freight services.</a:t>
            </a:r>
          </a:p>
        </p:txBody>
      </p:sp>
      <p:sp>
        <p:nvSpPr>
          <p:cNvPr id="4" name="Slide Number Placeholder 3"/>
          <p:cNvSpPr>
            <a:spLocks noGrp="1"/>
          </p:cNvSpPr>
          <p:nvPr>
            <p:ph type="sldNum" sz="quarter" idx="10"/>
          </p:nvPr>
        </p:nvSpPr>
        <p:spPr/>
        <p:txBody>
          <a:bodyPr/>
          <a:lstStyle/>
          <a:p>
            <a:fld id="{E20786E7-0CB6-034F-9095-EA9F20A84740}" type="slidenum">
              <a:rPr lang="en-US" smtClean="0"/>
              <a:pPr/>
              <a:t>59</a:t>
            </a:fld>
            <a:endParaRPr lang="en-US"/>
          </a:p>
        </p:txBody>
      </p:sp>
    </p:spTree>
    <p:extLst>
      <p:ext uri="{BB962C8B-B14F-4D97-AF65-F5344CB8AC3E}">
        <p14:creationId xmlns:p14="http://schemas.microsoft.com/office/powerpoint/2010/main" val="33284914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ＭＳ Ｐゴシック" pitchFamily="-111" charset="-128"/>
                <a:cs typeface="ＭＳ Ｐゴシック" charset="0"/>
              </a:rPr>
              <a:t>What non-technical skills are required?</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Do we need entirely new roles?</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What is our professional development strategy to close these gaps?</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How to balance professional development with ongoing workloads?</a:t>
            </a:r>
          </a:p>
          <a:p>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62</a:t>
            </a:fld>
            <a:endParaRPr lang="en-US"/>
          </a:p>
        </p:txBody>
      </p:sp>
    </p:spTree>
    <p:extLst>
      <p:ext uri="{BB962C8B-B14F-4D97-AF65-F5344CB8AC3E}">
        <p14:creationId xmlns:p14="http://schemas.microsoft.com/office/powerpoint/2010/main" val="40949527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ＭＳ Ｐゴシック" pitchFamily="-111" charset="-128"/>
                <a:cs typeface="ＭＳ Ｐゴシック" charset="0"/>
              </a:rPr>
              <a:t>What non-technical skills are required?</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Do we need entirely new roles?</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What is our professional development strategy to close these gaps?</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How to balance professional development with ongoing workloads?</a:t>
            </a:r>
          </a:p>
          <a:p>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63</a:t>
            </a:fld>
            <a:endParaRPr lang="en-US"/>
          </a:p>
        </p:txBody>
      </p:sp>
    </p:spTree>
    <p:extLst>
      <p:ext uri="{BB962C8B-B14F-4D97-AF65-F5344CB8AC3E}">
        <p14:creationId xmlns:p14="http://schemas.microsoft.com/office/powerpoint/2010/main" val="40949527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ＭＳ Ｐゴシック" pitchFamily="-111" charset="-128"/>
                <a:cs typeface="ＭＳ Ｐゴシック" charset="0"/>
              </a:rPr>
              <a:t>What non-technical skills are required?</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Do we need entirely new roles?</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What is our professional development strategy to close these gaps?</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How to balance professional development with ongoing workloads?</a:t>
            </a:r>
          </a:p>
          <a:p>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64</a:t>
            </a:fld>
            <a:endParaRPr lang="en-US"/>
          </a:p>
        </p:txBody>
      </p:sp>
    </p:spTree>
    <p:extLst>
      <p:ext uri="{BB962C8B-B14F-4D97-AF65-F5344CB8AC3E}">
        <p14:creationId xmlns:p14="http://schemas.microsoft.com/office/powerpoint/2010/main" val="40949527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ＭＳ Ｐゴシック" pitchFamily="-111" charset="-128"/>
                <a:cs typeface="ＭＳ Ｐゴシック" charset="0"/>
              </a:rPr>
              <a:t>What non-technical skills are required?</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Do we need entirely new roles?</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What is our professional development strategy to close these gaps?</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How to balance professional development with ongoing workloads?</a:t>
            </a:r>
          </a:p>
          <a:p>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65</a:t>
            </a:fld>
            <a:endParaRPr lang="en-US"/>
          </a:p>
        </p:txBody>
      </p:sp>
    </p:spTree>
    <p:extLst>
      <p:ext uri="{BB962C8B-B14F-4D97-AF65-F5344CB8AC3E}">
        <p14:creationId xmlns:p14="http://schemas.microsoft.com/office/powerpoint/2010/main" val="40949527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6B2311-E3A6-46C3-BF37-48EB1B89DD11}" type="slidenum">
              <a:rPr lang="en-US" smtClean="0"/>
              <a:t>67</a:t>
            </a:fld>
            <a:endParaRPr lang="en-US"/>
          </a:p>
        </p:txBody>
      </p:sp>
    </p:spTree>
    <p:extLst>
      <p:ext uri="{BB962C8B-B14F-4D97-AF65-F5344CB8AC3E}">
        <p14:creationId xmlns:p14="http://schemas.microsoft.com/office/powerpoint/2010/main" val="2057394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pitchFamily="-111" charset="-128"/>
                <a:cs typeface="ＭＳ Ｐゴシック" charset="0"/>
              </a:rPr>
              <a:t>Research computing: What we know</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11</a:t>
            </a:fld>
            <a:endParaRPr lang="en-US"/>
          </a:p>
        </p:txBody>
      </p:sp>
    </p:spTree>
    <p:extLst>
      <p:ext uri="{BB962C8B-B14F-4D97-AF65-F5344CB8AC3E}">
        <p14:creationId xmlns:p14="http://schemas.microsoft.com/office/powerpoint/2010/main" val="1174119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ＭＳ Ｐゴシック" pitchFamily="-111" charset="-128"/>
                <a:cs typeface="ＭＳ Ｐゴシック" charset="0"/>
              </a:rPr>
              <a:t>Does the institution’s strategic plan include transformative objectives?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Is the IT organization viewed as a trusted partner in institutional transformation?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How can the institution support experimentation with technology to transform teaching and learning without unduly risking students’ learning outcomes? </a:t>
            </a:r>
          </a:p>
          <a:p>
            <a:pPr lvl="0"/>
            <a:endParaRPr lang="en-US" sz="1200" kern="1200" dirty="0" smtClean="0">
              <a:solidFill>
                <a:schemeClr val="tx1"/>
              </a:solidFill>
              <a:effectLst/>
              <a:latin typeface="+mn-lt"/>
              <a:ea typeface="ＭＳ Ｐゴシック" pitchFamily="-111" charset="-128"/>
              <a:cs typeface="ＭＳ Ｐゴシック" charset="0"/>
            </a:endParaRPr>
          </a:p>
          <a:p>
            <a:pPr lvl="0"/>
            <a:r>
              <a:rPr lang="en-US" sz="1200" kern="1200" dirty="0" smtClean="0">
                <a:solidFill>
                  <a:schemeClr val="tx1"/>
                </a:solidFill>
                <a:effectLst/>
                <a:latin typeface="+mn-lt"/>
                <a:ea typeface="ＭＳ Ｐゴシック" pitchFamily="-111" charset="-128"/>
                <a:cs typeface="ＭＳ Ｐゴシック" charset="0"/>
              </a:rPr>
              <a:t>Are the process reengineering and continuous improvement capabilities in place to enable transformative information technology? </a:t>
            </a:r>
          </a:p>
          <a:p>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14</a:t>
            </a:fld>
            <a:endParaRPr lang="en-US"/>
          </a:p>
        </p:txBody>
      </p:sp>
    </p:spTree>
    <p:extLst>
      <p:ext uri="{BB962C8B-B14F-4D97-AF65-F5344CB8AC3E}">
        <p14:creationId xmlns:p14="http://schemas.microsoft.com/office/powerpoint/2010/main" val="1494890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pitchFamily="-111" charset="-128"/>
                <a:cs typeface="ＭＳ Ｐゴシック" charset="0"/>
              </a:rPr>
              <a:t>Research computing: What we know</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15</a:t>
            </a:fld>
            <a:endParaRPr lang="en-US"/>
          </a:p>
        </p:txBody>
      </p:sp>
    </p:spTree>
    <p:extLst>
      <p:ext uri="{BB962C8B-B14F-4D97-AF65-F5344CB8AC3E}">
        <p14:creationId xmlns:p14="http://schemas.microsoft.com/office/powerpoint/2010/main" val="1174119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pitchFamily="-111" charset="-128"/>
                <a:cs typeface="ＭＳ Ｐゴシック" charset="0"/>
              </a:rPr>
              <a:t>Research computing: What we know</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16</a:t>
            </a:fld>
            <a:endParaRPr lang="en-US"/>
          </a:p>
        </p:txBody>
      </p:sp>
    </p:spTree>
    <p:extLst>
      <p:ext uri="{BB962C8B-B14F-4D97-AF65-F5344CB8AC3E}">
        <p14:creationId xmlns:p14="http://schemas.microsoft.com/office/powerpoint/2010/main" val="1174119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pitchFamily="-111" charset="-128"/>
                <a:cs typeface="ＭＳ Ｐゴシック" charset="0"/>
              </a:rPr>
              <a:t>Research computing: What we know</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17</a:t>
            </a:fld>
            <a:endParaRPr lang="en-US"/>
          </a:p>
        </p:txBody>
      </p:sp>
    </p:spTree>
    <p:extLst>
      <p:ext uri="{BB962C8B-B14F-4D97-AF65-F5344CB8AC3E}">
        <p14:creationId xmlns:p14="http://schemas.microsoft.com/office/powerpoint/2010/main" val="1174119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pitchFamily="-111" charset="-128"/>
                <a:cs typeface="ＭＳ Ｐゴシック" charset="0"/>
              </a:rPr>
              <a:t>Research computing: What we know</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20786E7-0CB6-034F-9095-EA9F20A84740}" type="slidenum">
              <a:rPr lang="en-US" smtClean="0"/>
              <a:pPr/>
              <a:t>18</a:t>
            </a:fld>
            <a:endParaRPr lang="en-US"/>
          </a:p>
        </p:txBody>
      </p:sp>
    </p:spTree>
    <p:extLst>
      <p:ext uri="{BB962C8B-B14F-4D97-AF65-F5344CB8AC3E}">
        <p14:creationId xmlns:p14="http://schemas.microsoft.com/office/powerpoint/2010/main" val="1174119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DU Title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370676"/>
            <a:ext cx="7866612" cy="905924"/>
          </a:xfrm>
          <a:prstGeom prst="rect">
            <a:avLst/>
          </a:prstGeom>
        </p:spPr>
        <p:txBody>
          <a:bodyPr anchor="t"/>
          <a:lstStyle>
            <a:lvl1pPr algn="l">
              <a:defRPr sz="4000" b="0" cap="none">
                <a:solidFill>
                  <a:schemeClr val="tx1">
                    <a:lumMod val="75000"/>
                    <a:lumOff val="25000"/>
                  </a:schemeClr>
                </a:solidFill>
                <a:latin typeface="Arial"/>
                <a:cs typeface="Arial"/>
              </a:defRPr>
            </a:lvl1pPr>
          </a:lstStyle>
          <a:p>
            <a:r>
              <a:rPr lang="en-US" dirty="0" smtClean="0"/>
              <a:t>Presentation Title</a:t>
            </a:r>
            <a:endParaRPr lang="en-US" dirty="0"/>
          </a:p>
        </p:txBody>
      </p:sp>
      <p:sp>
        <p:nvSpPr>
          <p:cNvPr id="12" name="Text Placeholder 2"/>
          <p:cNvSpPr>
            <a:spLocks noGrp="1"/>
          </p:cNvSpPr>
          <p:nvPr>
            <p:ph type="body" idx="12" hasCustomPrompt="1"/>
          </p:nvPr>
        </p:nvSpPr>
        <p:spPr>
          <a:xfrm>
            <a:off x="609600" y="5500255"/>
            <a:ext cx="8096595" cy="500732"/>
          </a:xfrm>
          <a:prstGeom prst="rect">
            <a:avLst/>
          </a:prstGeom>
        </p:spPr>
        <p:txBody>
          <a:bodyPr anchor="t"/>
          <a:lstStyle>
            <a:lvl1pPr marL="0" indent="0" algn="r">
              <a:buNone/>
              <a:defRPr sz="18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Month Day, Year</a:t>
            </a:r>
          </a:p>
        </p:txBody>
      </p:sp>
      <p:sp>
        <p:nvSpPr>
          <p:cNvPr id="3" name="Text Placeholder 2"/>
          <p:cNvSpPr>
            <a:spLocks noGrp="1"/>
          </p:cNvSpPr>
          <p:nvPr>
            <p:ph type="body" idx="1" hasCustomPrompt="1"/>
          </p:nvPr>
        </p:nvSpPr>
        <p:spPr>
          <a:xfrm>
            <a:off x="609600" y="3276600"/>
            <a:ext cx="7866611" cy="500732"/>
          </a:xfrm>
          <a:prstGeom prst="rect">
            <a:avLst/>
          </a:prstGeom>
        </p:spPr>
        <p:txBody>
          <a:bodyPr anchor="t"/>
          <a:lstStyle>
            <a:lvl1pPr marL="0" indent="0" algn="l">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Speaker Name</a:t>
            </a:r>
          </a:p>
        </p:txBody>
      </p:sp>
    </p:spTree>
    <p:extLst>
      <p:ext uri="{BB962C8B-B14F-4D97-AF65-F5344CB8AC3E}">
        <p14:creationId xmlns:p14="http://schemas.microsoft.com/office/powerpoint/2010/main" val="3160995178"/>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EDU Quote">
    <p:spTree>
      <p:nvGrpSpPr>
        <p:cNvPr id="1" name=""/>
        <p:cNvGrpSpPr/>
        <p:nvPr/>
      </p:nvGrpSpPr>
      <p:grpSpPr>
        <a:xfrm>
          <a:off x="0" y="0"/>
          <a:ext cx="0" cy="0"/>
          <a:chOff x="0" y="0"/>
          <a:chExt cx="0" cy="0"/>
        </a:xfrm>
      </p:grpSpPr>
      <p:sp>
        <p:nvSpPr>
          <p:cNvPr id="4" name="Content Placeholder 2"/>
          <p:cNvSpPr>
            <a:spLocks noGrp="1"/>
          </p:cNvSpPr>
          <p:nvPr>
            <p:ph idx="10" hasCustomPrompt="1"/>
          </p:nvPr>
        </p:nvSpPr>
        <p:spPr>
          <a:xfrm>
            <a:off x="609600" y="2362200"/>
            <a:ext cx="5791200" cy="2971800"/>
          </a:xfrm>
          <a:prstGeom prst="rect">
            <a:avLst/>
          </a:prstGeom>
        </p:spPr>
        <p:txBody>
          <a:bodyPr>
            <a:noAutofit/>
          </a:bodyPr>
          <a:lstStyle>
            <a:lvl1pPr marL="0" indent="0" algn="l">
              <a:buClr>
                <a:srgbClr val="C00000"/>
              </a:buClr>
              <a:buFontTx/>
              <a:buNone/>
              <a:defRPr sz="3600" baseline="0">
                <a:solidFill>
                  <a:schemeClr val="bg1"/>
                </a:solidFill>
                <a:latin typeface="Arial"/>
                <a:cs typeface="Arial"/>
              </a:defRPr>
            </a:lvl1pPr>
            <a:lvl2pPr marL="457200" indent="0" algn="ctr">
              <a:buClr>
                <a:srgbClr val="C00000"/>
              </a:buClr>
              <a:buFontTx/>
              <a:buNone/>
              <a:defRPr sz="1800">
                <a:solidFill>
                  <a:schemeClr val="tx1">
                    <a:lumMod val="75000"/>
                    <a:lumOff val="25000"/>
                  </a:schemeClr>
                </a:solidFill>
                <a:latin typeface="Arial"/>
                <a:cs typeface="Arial"/>
              </a:defRPr>
            </a:lvl2pPr>
            <a:lvl3pPr marL="1257300" indent="-342900">
              <a:buClr>
                <a:srgbClr val="C00000"/>
              </a:buClr>
              <a:buFont typeface="Wingdings" pitchFamily="2" charset="2"/>
              <a:buChar char="§"/>
              <a:defRPr sz="2400">
                <a:solidFill>
                  <a:schemeClr val="tx1">
                    <a:lumMod val="75000"/>
                    <a:lumOff val="25000"/>
                  </a:schemeClr>
                </a:solidFill>
                <a:latin typeface="Arial"/>
                <a:cs typeface="Arial"/>
              </a:defRPr>
            </a:lvl3pPr>
            <a:lvl4pPr marL="1714500" indent="-342900">
              <a:buClr>
                <a:srgbClr val="C00000"/>
              </a:buClr>
              <a:buFont typeface="Wingdings" pitchFamily="2" charset="2"/>
              <a:buChar char="§"/>
              <a:defRPr sz="2100">
                <a:solidFill>
                  <a:schemeClr val="tx1">
                    <a:lumMod val="75000"/>
                    <a:lumOff val="25000"/>
                  </a:schemeClr>
                </a:solidFill>
                <a:latin typeface="Arial"/>
                <a:cs typeface="Arial"/>
              </a:defRPr>
            </a:lvl4pPr>
            <a:lvl5pPr marL="2171700" indent="-342900">
              <a:buClr>
                <a:srgbClr val="C00000"/>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“Enter a quote here …”</a:t>
            </a:r>
          </a:p>
        </p:txBody>
      </p:sp>
    </p:spTree>
    <p:extLst>
      <p:ext uri="{BB962C8B-B14F-4D97-AF65-F5344CB8AC3E}">
        <p14:creationId xmlns:p14="http://schemas.microsoft.com/office/powerpoint/2010/main" val="1703241964"/>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DU End">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09599" y="2370676"/>
            <a:ext cx="7866612" cy="905924"/>
          </a:xfrm>
          <a:prstGeom prst="rect">
            <a:avLst/>
          </a:prstGeom>
        </p:spPr>
        <p:txBody>
          <a:bodyPr anchor="t"/>
          <a:lstStyle>
            <a:lvl1pPr algn="l">
              <a:defRPr sz="4000" b="0" cap="none" baseline="0">
                <a:solidFill>
                  <a:schemeClr val="tx1">
                    <a:lumMod val="75000"/>
                    <a:lumOff val="25000"/>
                  </a:schemeClr>
                </a:solidFill>
                <a:latin typeface="Arial"/>
                <a:cs typeface="Arial"/>
              </a:defRPr>
            </a:lvl1pPr>
          </a:lstStyle>
          <a:p>
            <a:r>
              <a:rPr lang="en-US" dirty="0" smtClean="0"/>
              <a:t>End Title</a:t>
            </a:r>
            <a:endParaRPr lang="en-US" dirty="0"/>
          </a:p>
        </p:txBody>
      </p:sp>
      <p:sp>
        <p:nvSpPr>
          <p:cNvPr id="13" name="Text Placeholder 2"/>
          <p:cNvSpPr>
            <a:spLocks noGrp="1"/>
          </p:cNvSpPr>
          <p:nvPr>
            <p:ph type="body" idx="1" hasCustomPrompt="1"/>
          </p:nvPr>
        </p:nvSpPr>
        <p:spPr>
          <a:xfrm>
            <a:off x="609600" y="3276600"/>
            <a:ext cx="7866611" cy="457200"/>
          </a:xfrm>
          <a:prstGeom prst="rect">
            <a:avLst/>
          </a:prstGeom>
        </p:spPr>
        <p:txBody>
          <a:bodyPr anchor="t"/>
          <a:lstStyle>
            <a:lvl1pPr marL="0" indent="0" algn="l">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Contact Information</a:t>
            </a:r>
          </a:p>
        </p:txBody>
      </p:sp>
    </p:spTree>
    <p:extLst>
      <p:ext uri="{BB962C8B-B14F-4D97-AF65-F5344CB8AC3E}">
        <p14:creationId xmlns:p14="http://schemas.microsoft.com/office/powerpoint/2010/main" val="3437792943"/>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C5AFE466-FCFE-0D46-90C4-349E4F3B7CEA}" type="datetime1">
              <a:rPr lang="en-US"/>
              <a:pPr>
                <a:defRPr/>
              </a:pPr>
              <a:t>10/1/13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13DE5B1-1E2C-E141-A659-A6802FB2E1CC}" type="slidenum">
              <a:rPr lang="en-US"/>
              <a:pPr>
                <a:defRPr/>
              </a:pPr>
              <a:t>‹#›</a:t>
            </a:fld>
            <a:endParaRPr lang="en-US"/>
          </a:p>
        </p:txBody>
      </p:sp>
    </p:spTree>
    <p:extLst>
      <p:ext uri="{BB962C8B-B14F-4D97-AF65-F5344CB8AC3E}">
        <p14:creationId xmlns:p14="http://schemas.microsoft.com/office/powerpoint/2010/main" val="4199678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8788"/>
            <a:ext cx="83820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CD44A1BB-1F06-2F47-8C2A-21F526A0A1EC}" type="datetime1">
              <a:rPr lang="en-US"/>
              <a:pPr>
                <a:defRPr/>
              </a:pPr>
              <a:t>10/1/13</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t>Presentation 1</a:t>
            </a:r>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3D641F3-D9F0-E34D-AE97-D3D6DABE8DB4}" type="slidenum">
              <a:rPr lang="en-US"/>
              <a:pPr>
                <a:defRPr/>
              </a:pPr>
              <a:t>‹#›</a:t>
            </a:fld>
            <a:endParaRPr lang="en-US"/>
          </a:p>
        </p:txBody>
      </p:sp>
    </p:spTree>
    <p:extLst>
      <p:ext uri="{BB962C8B-B14F-4D97-AF65-F5344CB8AC3E}">
        <p14:creationId xmlns:p14="http://schemas.microsoft.com/office/powerpoint/2010/main" val="2166772628"/>
      </p:ext>
    </p:extLst>
  </p:cSld>
  <p:clrMapOvr>
    <a:masterClrMapping/>
  </p:clrMapOvr>
  <p:transition xmlns:p14="http://schemas.microsoft.com/office/powerpoint/2010/mai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DU Agenda">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4000" b="0" cap="none">
                <a:solidFill>
                  <a:schemeClr val="tx1">
                    <a:lumMod val="75000"/>
                    <a:lumOff val="25000"/>
                  </a:schemeClr>
                </a:solidFill>
                <a:latin typeface="Arial"/>
                <a:cs typeface="Arial"/>
              </a:defRPr>
            </a:lvl1pPr>
          </a:lstStyle>
          <a:p>
            <a:r>
              <a:rPr lang="en-US" dirty="0" smtClean="0"/>
              <a:t>Agenda</a:t>
            </a:r>
            <a:endParaRPr lang="en-US" dirty="0"/>
          </a:p>
        </p:txBody>
      </p:sp>
      <p:sp>
        <p:nvSpPr>
          <p:cNvPr id="8" name="Text Placeholder 2"/>
          <p:cNvSpPr>
            <a:spLocks noGrp="1"/>
          </p:cNvSpPr>
          <p:nvPr>
            <p:ph type="body" idx="10" hasCustomPrompt="1"/>
          </p:nvPr>
        </p:nvSpPr>
        <p:spPr>
          <a:xfrm>
            <a:off x="1676400" y="1143000"/>
            <a:ext cx="6952211" cy="4673600"/>
          </a:xfrm>
          <a:prstGeom prst="rect">
            <a:avLst/>
          </a:prstGeom>
        </p:spPr>
        <p:txBody>
          <a:bodyPr anchor="t"/>
          <a:lstStyle>
            <a:lvl1pPr marL="0" indent="0" algn="l">
              <a:lnSpc>
                <a:spcPct val="200000"/>
              </a:lnSpc>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First Level</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p>
        </p:txBody>
      </p:sp>
    </p:spTree>
    <p:extLst>
      <p:ext uri="{BB962C8B-B14F-4D97-AF65-F5344CB8AC3E}">
        <p14:creationId xmlns:p14="http://schemas.microsoft.com/office/powerpoint/2010/main" val="1660416730"/>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DU Section">
    <p:spTree>
      <p:nvGrpSpPr>
        <p:cNvPr id="1" name=""/>
        <p:cNvGrpSpPr/>
        <p:nvPr/>
      </p:nvGrpSpPr>
      <p:grpSpPr>
        <a:xfrm>
          <a:off x="0" y="0"/>
          <a:ext cx="0" cy="0"/>
          <a:chOff x="0" y="0"/>
          <a:chExt cx="0" cy="0"/>
        </a:xfrm>
      </p:grpSpPr>
      <p:sp>
        <p:nvSpPr>
          <p:cNvPr id="19" name="Text Placeholder 2"/>
          <p:cNvSpPr>
            <a:spLocks noGrp="1"/>
          </p:cNvSpPr>
          <p:nvPr>
            <p:ph type="body" idx="11" hasCustomPrompt="1"/>
          </p:nvPr>
        </p:nvSpPr>
        <p:spPr>
          <a:xfrm>
            <a:off x="665018" y="3385468"/>
            <a:ext cx="8021782" cy="500732"/>
          </a:xfrm>
          <a:prstGeom prst="rect">
            <a:avLst/>
          </a:prstGeom>
        </p:spPr>
        <p:txBody>
          <a:bodyPr anchor="t"/>
          <a:lstStyle>
            <a:lvl1pPr marL="0" indent="0" algn="l">
              <a:buNone/>
              <a:defRPr sz="18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Presentation Title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627663"/>
            <a:ext cx="9143999" cy="739681"/>
          </a:xfrm>
          <a:prstGeom prst="rect">
            <a:avLst/>
          </a:prstGeom>
        </p:spPr>
      </p:pic>
      <p:sp>
        <p:nvSpPr>
          <p:cNvPr id="13" name="Text Placeholder 2"/>
          <p:cNvSpPr>
            <a:spLocks noGrp="1"/>
          </p:cNvSpPr>
          <p:nvPr>
            <p:ph type="body" idx="13" hasCustomPrompt="1"/>
          </p:nvPr>
        </p:nvSpPr>
        <p:spPr>
          <a:xfrm>
            <a:off x="600595" y="2667000"/>
            <a:ext cx="7942810" cy="914400"/>
          </a:xfrm>
          <a:prstGeom prst="rect">
            <a:avLst/>
          </a:prstGeom>
        </p:spPr>
        <p:txBody>
          <a:bodyPr anchor="t">
            <a:noAutofit/>
          </a:bodyPr>
          <a:lstStyle>
            <a:lvl1pPr marL="0" indent="0" algn="l">
              <a:buNone/>
              <a:defRPr sz="36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solidFill>
                  <a:schemeClr val="bg1"/>
                </a:solidFill>
              </a:rPr>
              <a:t>Section Title</a:t>
            </a:r>
            <a:endParaRPr lang="en-US" dirty="0">
              <a:solidFill>
                <a:schemeClr val="bg1"/>
              </a:solidFill>
            </a:endParaRPr>
          </a:p>
        </p:txBody>
      </p:sp>
    </p:spTree>
    <p:extLst>
      <p:ext uri="{BB962C8B-B14F-4D97-AF65-F5344CB8AC3E}">
        <p14:creationId xmlns:p14="http://schemas.microsoft.com/office/powerpoint/2010/main" val="2997328322"/>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DU Bod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0778533"/>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DU Body - 2 column with imag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40413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2"/>
          <p:cNvSpPr>
            <a:spLocks noGrp="1"/>
          </p:cNvSpPr>
          <p:nvPr>
            <p:ph idx="10" hasCustomPrompt="1"/>
          </p:nvPr>
        </p:nvSpPr>
        <p:spPr>
          <a:xfrm>
            <a:off x="4800601" y="1371600"/>
            <a:ext cx="3886200" cy="4546599"/>
          </a:xfrm>
          <a:prstGeom prst="rect">
            <a:avLst/>
          </a:prstGeom>
        </p:spPr>
        <p:txBody>
          <a:bodyPr/>
          <a:lstStyle>
            <a:lvl1pPr marL="0" indent="0">
              <a:buClr>
                <a:srgbClr val="B20838"/>
              </a:buClr>
              <a:buFont typeface="Wingdings" pitchFamily="2" charset="2"/>
              <a:buNone/>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Add image here</a:t>
            </a:r>
            <a:endParaRPr lang="en-US" dirty="0"/>
          </a:p>
        </p:txBody>
      </p:sp>
    </p:spTree>
    <p:extLst>
      <p:ext uri="{BB962C8B-B14F-4D97-AF65-F5344CB8AC3E}">
        <p14:creationId xmlns:p14="http://schemas.microsoft.com/office/powerpoint/2010/main" val="1464355133"/>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DU Body B - No header backgroun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16877007"/>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lain White - Room for a full screen im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8057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DU Sta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1371600"/>
            <a:ext cx="3644514" cy="1885406"/>
          </a:xfrm>
          <a:prstGeom prst="rect">
            <a:avLst/>
          </a:prstGeom>
        </p:spPr>
        <p:txBody>
          <a:bodyPr anchor="t">
            <a:noAutofit/>
          </a:bodyPr>
          <a:lstStyle>
            <a:lvl1pPr algn="l">
              <a:defRPr sz="11000" b="1" cap="none">
                <a:solidFill>
                  <a:schemeClr val="bg1"/>
                </a:solidFill>
                <a:latin typeface="Arial"/>
                <a:cs typeface="Arial"/>
              </a:defRPr>
            </a:lvl1pPr>
          </a:lstStyle>
          <a:p>
            <a:r>
              <a:rPr lang="en-US" dirty="0" smtClean="0"/>
              <a:t>Stat</a:t>
            </a:r>
            <a:endParaRPr lang="en-US" dirty="0"/>
          </a:p>
        </p:txBody>
      </p:sp>
      <p:sp>
        <p:nvSpPr>
          <p:cNvPr id="9" name="Content Placeholder 2"/>
          <p:cNvSpPr>
            <a:spLocks noGrp="1"/>
          </p:cNvSpPr>
          <p:nvPr>
            <p:ph idx="1" hasCustomPrompt="1"/>
          </p:nvPr>
        </p:nvSpPr>
        <p:spPr>
          <a:xfrm>
            <a:off x="609600" y="3429000"/>
            <a:ext cx="3644514" cy="3485606"/>
          </a:xfrm>
          <a:prstGeom prst="rect">
            <a:avLst/>
          </a:prstGeom>
        </p:spPr>
        <p:txBody>
          <a:bodyPr>
            <a:noAutofit/>
          </a:bodyPr>
          <a:lstStyle>
            <a:lvl1pPr marL="0" indent="0" algn="l">
              <a:buClr>
                <a:srgbClr val="C00000"/>
              </a:buClr>
              <a:buFontTx/>
              <a:buNone/>
              <a:defRPr sz="3200" baseline="0">
                <a:solidFill>
                  <a:schemeClr val="bg1"/>
                </a:solidFill>
                <a:latin typeface="Arial"/>
                <a:cs typeface="Arial"/>
              </a:defRPr>
            </a:lvl1pPr>
            <a:lvl2pPr marL="457200" indent="0" algn="ctr">
              <a:buClr>
                <a:srgbClr val="C00000"/>
              </a:buClr>
              <a:buFontTx/>
              <a:buNone/>
              <a:defRPr sz="1800">
                <a:solidFill>
                  <a:schemeClr val="tx1">
                    <a:lumMod val="75000"/>
                    <a:lumOff val="25000"/>
                  </a:schemeClr>
                </a:solidFill>
                <a:latin typeface="Arial"/>
                <a:cs typeface="Arial"/>
              </a:defRPr>
            </a:lvl2pPr>
            <a:lvl3pPr marL="1257300" indent="-342900">
              <a:buClr>
                <a:srgbClr val="C00000"/>
              </a:buClr>
              <a:buFont typeface="Wingdings" pitchFamily="2" charset="2"/>
              <a:buChar char="§"/>
              <a:defRPr sz="2400">
                <a:solidFill>
                  <a:schemeClr val="tx1">
                    <a:lumMod val="75000"/>
                    <a:lumOff val="25000"/>
                  </a:schemeClr>
                </a:solidFill>
                <a:latin typeface="Arial"/>
                <a:cs typeface="Arial"/>
              </a:defRPr>
            </a:lvl3pPr>
            <a:lvl4pPr marL="1714500" indent="-342900">
              <a:buClr>
                <a:srgbClr val="C00000"/>
              </a:buClr>
              <a:buFont typeface="Wingdings" pitchFamily="2" charset="2"/>
              <a:buChar char="§"/>
              <a:defRPr sz="2100">
                <a:solidFill>
                  <a:schemeClr val="tx1">
                    <a:lumMod val="75000"/>
                    <a:lumOff val="25000"/>
                  </a:schemeClr>
                </a:solidFill>
                <a:latin typeface="Arial"/>
                <a:cs typeface="Arial"/>
              </a:defRPr>
            </a:lvl4pPr>
            <a:lvl5pPr marL="2171700" indent="-342900">
              <a:buClr>
                <a:srgbClr val="C00000"/>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Stat description</a:t>
            </a:r>
          </a:p>
        </p:txBody>
      </p:sp>
    </p:spTree>
    <p:extLst>
      <p:ext uri="{BB962C8B-B14F-4D97-AF65-F5344CB8AC3E}">
        <p14:creationId xmlns:p14="http://schemas.microsoft.com/office/powerpoint/2010/main" val="1465728664"/>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020633"/>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6225953"/>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60" r:id="rId4"/>
    <p:sldLayoutId id="2147483664" r:id="rId5"/>
    <p:sldLayoutId id="2147483662" r:id="rId6"/>
    <p:sldLayoutId id="2147483663" r:id="rId7"/>
    <p:sldLayoutId id="2147483654" r:id="rId8"/>
    <p:sldLayoutId id="2147483656" r:id="rId9"/>
    <p:sldLayoutId id="2147483657" r:id="rId10"/>
    <p:sldLayoutId id="2147483658" r:id="rId11"/>
    <p:sldLayoutId id="2147483665" r:id="rId12"/>
    <p:sldLayoutId id="2147483666"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png"/><Relationship Id="rId3" Type="http://schemas.openxmlformats.org/officeDocument/2006/relationships/image" Target="../media/image2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png"/><Relationship Id="rId3"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3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3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3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chart" Target="../charts/char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4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41.png"/></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5.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6.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4.xm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4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0.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3.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chart" Target="../charts/chart5.xml"/></Relationships>
</file>

<file path=ppt/slides/_rels/slide59.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7.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8.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63.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6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6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8.emf"/><Relationship Id="rId5" Type="http://schemas.openxmlformats.org/officeDocument/2006/relationships/image" Target="../media/image9.emf"/><Relationship Id="rId6" Type="http://schemas.openxmlformats.org/officeDocument/2006/relationships/image" Target="../media/image10.emf"/><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tle-Intr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89406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marL="0" lvl="0" indent="0">
              <a:lnSpc>
                <a:spcPct val="114000"/>
              </a:lnSpc>
            </a:pPr>
            <a:r>
              <a:rPr lang="en-US" sz="3200" dirty="0"/>
              <a:t>Transforming the institution's business with information technology</a:t>
            </a:r>
          </a:p>
        </p:txBody>
      </p:sp>
      <p:sp>
        <p:nvSpPr>
          <p:cNvPr id="4" name="Content Placeholder 3"/>
          <p:cNvSpPr>
            <a:spLocks noGrp="1"/>
          </p:cNvSpPr>
          <p:nvPr>
            <p:ph idx="1"/>
          </p:nvPr>
        </p:nvSpPr>
        <p:spPr>
          <a:xfrm>
            <a:off x="609600" y="1676400"/>
            <a:ext cx="6022571" cy="4546599"/>
          </a:xfrm>
        </p:spPr>
        <p:txBody>
          <a:bodyPr/>
          <a:lstStyle/>
          <a:p>
            <a:pPr marL="0" lvl="0" indent="0">
              <a:buNone/>
            </a:pPr>
            <a:r>
              <a:rPr lang="en-US" sz="2800" dirty="0" smtClean="0"/>
              <a:t>Strategic questions to ask</a:t>
            </a:r>
            <a:r>
              <a:rPr lang="en-US" dirty="0" smtClean="0"/>
              <a:t>:</a:t>
            </a:r>
          </a:p>
          <a:p>
            <a:pPr>
              <a:spcAft>
                <a:spcPts val="1100"/>
              </a:spcAft>
            </a:pPr>
            <a:r>
              <a:rPr lang="en-US" sz="2400" dirty="0"/>
              <a:t>How can </a:t>
            </a:r>
            <a:r>
              <a:rPr lang="en-US" sz="2400" b="1" dirty="0"/>
              <a:t>innovation be encouraged </a:t>
            </a:r>
            <a:r>
              <a:rPr lang="en-US" sz="2400" dirty="0"/>
              <a:t>in both the institution and the IT </a:t>
            </a:r>
            <a:r>
              <a:rPr lang="en-US" sz="2400" dirty="0" smtClean="0"/>
              <a:t>organization? </a:t>
            </a:r>
            <a:endParaRPr lang="en-US" sz="2400" dirty="0"/>
          </a:p>
          <a:p>
            <a:pPr>
              <a:spcAft>
                <a:spcPts val="1100"/>
              </a:spcAft>
            </a:pPr>
            <a:r>
              <a:rPr lang="en-US" sz="2400" dirty="0"/>
              <a:t>Is the organization </a:t>
            </a:r>
            <a:r>
              <a:rPr lang="en-US" sz="2400" b="1" dirty="0"/>
              <a:t>willing to change business process</a:t>
            </a:r>
            <a:r>
              <a:rPr lang="en-US" sz="2400" dirty="0"/>
              <a:t> or practice to garner effective and efficient use of its information </a:t>
            </a:r>
            <a:r>
              <a:rPr lang="en-US" sz="2400" dirty="0" smtClean="0"/>
              <a:t>technology? </a:t>
            </a:r>
            <a:endParaRPr lang="en-US" sz="2400" dirty="0"/>
          </a:p>
          <a:p>
            <a:pPr lvl="0">
              <a:spcAft>
                <a:spcPts val="1100"/>
              </a:spcAft>
            </a:pPr>
            <a:r>
              <a:rPr lang="en-US" sz="2400" dirty="0"/>
              <a:t>Does the </a:t>
            </a:r>
            <a:r>
              <a:rPr lang="en-US" sz="2400" b="1" dirty="0"/>
              <a:t>institutional funding model </a:t>
            </a:r>
            <a:r>
              <a:rPr lang="en-US" sz="2400" dirty="0"/>
              <a:t>incentivize or undermine achieving the full benefits of business </a:t>
            </a:r>
            <a:r>
              <a:rPr lang="en-US" sz="2400" dirty="0" smtClean="0"/>
              <a:t>transformation? </a:t>
            </a:r>
            <a:endParaRPr lang="en-US" sz="2400" dirty="0"/>
          </a:p>
        </p:txBody>
      </p:sp>
      <p:sp>
        <p:nvSpPr>
          <p:cNvPr id="14" name="Text Box 21"/>
          <p:cNvSpPr txBox="1"/>
          <p:nvPr/>
        </p:nvSpPr>
        <p:spPr>
          <a:xfrm>
            <a:off x="6781800" y="1676400"/>
            <a:ext cx="2171700" cy="2895600"/>
          </a:xfrm>
          <a:prstGeom prst="rect">
            <a:avLst/>
          </a:prstGeom>
          <a:noFill/>
          <a:ln w="31750" cmpd="dbl">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b="1" i="1" dirty="0" smtClean="0">
                <a:solidFill>
                  <a:srgbClr val="4F81BD"/>
                </a:solidFill>
                <a:latin typeface="Times New Roman"/>
                <a:ea typeface="Calibri"/>
              </a:rPr>
              <a:t>“</a:t>
            </a:r>
            <a:r>
              <a:rPr lang="en-US" b="1" i="1" dirty="0">
                <a:solidFill>
                  <a:srgbClr val="4F81BD"/>
                </a:solidFill>
                <a:latin typeface="Times New Roman"/>
                <a:ea typeface="Calibri"/>
              </a:rPr>
              <a:t>Higher education IT will need to change its mindset; it can’t provide everything in-house any more. We need to move from 'service provider' to 'solutions architect.' It’s an opportunity and a key challenge </a:t>
            </a:r>
            <a:r>
              <a:rPr lang="en-US" b="1" i="1" dirty="0" smtClean="0">
                <a:solidFill>
                  <a:srgbClr val="4F81BD"/>
                </a:solidFill>
                <a:latin typeface="Times New Roman"/>
                <a:ea typeface="Calibri"/>
              </a:rPr>
              <a:t>.” </a:t>
            </a:r>
            <a:endParaRPr lang="en-US" b="1" i="1" dirty="0">
              <a:solidFill>
                <a:srgbClr val="4F81BD"/>
              </a:solidFill>
              <a:latin typeface="Times New Roman"/>
              <a:ea typeface="Calibri"/>
            </a:endParaRPr>
          </a:p>
          <a:p>
            <a:pPr marL="0" marR="0">
              <a:lnSpc>
                <a:spcPct val="115000"/>
              </a:lnSpc>
              <a:spcBef>
                <a:spcPts val="0"/>
              </a:spcBef>
              <a:spcAft>
                <a:spcPts val="0"/>
              </a:spcAft>
            </a:pPr>
            <a:r>
              <a:rPr lang="en-US" sz="1300" i="1" dirty="0" smtClean="0">
                <a:solidFill>
                  <a:srgbClr val="000000"/>
                </a:solidFill>
                <a:effectLst/>
                <a:latin typeface="Times New Roman"/>
                <a:ea typeface="Calibri"/>
              </a:rPr>
              <a:t>—CIO</a:t>
            </a:r>
            <a:endParaRPr lang="en-US" sz="1300" i="1" dirty="0">
              <a:solidFill>
                <a:srgbClr val="000000"/>
              </a:solidFill>
              <a:effectLst/>
              <a:latin typeface="Times New Roman"/>
              <a:ea typeface="Calibri"/>
            </a:endParaRPr>
          </a:p>
        </p:txBody>
      </p:sp>
    </p:spTree>
    <p:extLst>
      <p:ext uri="{BB962C8B-B14F-4D97-AF65-F5344CB8AC3E}">
        <p14:creationId xmlns:p14="http://schemas.microsoft.com/office/powerpoint/2010/main" val="3673260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021782" cy="729971"/>
          </a:xfrm>
        </p:spPr>
        <p:txBody>
          <a:bodyPr>
            <a:normAutofit fontScale="90000"/>
          </a:bodyPr>
          <a:lstStyle/>
          <a:p>
            <a:r>
              <a:rPr lang="en-US" dirty="0"/>
              <a:t>Transforming the institution's business with information </a:t>
            </a:r>
            <a:r>
              <a:rPr lang="en-US" dirty="0" smtClean="0"/>
              <a:t>technology: What we know</a:t>
            </a:r>
            <a:endParaRPr lang="en-US" dirty="0"/>
          </a:p>
        </p:txBody>
      </p:sp>
      <p:pic>
        <p:nvPicPr>
          <p:cNvPr id="4" name="Picture 3" descr="Issue 9 IT Costs study fig_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7172" y="1447800"/>
            <a:ext cx="4311916" cy="4800600"/>
          </a:xfrm>
          <a:prstGeom prst="rect">
            <a:avLst/>
          </a:prstGeom>
        </p:spPr>
      </p:pic>
      <p:sp>
        <p:nvSpPr>
          <p:cNvPr id="5" name="Content Placeholder 2"/>
          <p:cNvSpPr>
            <a:spLocks noGrp="1"/>
          </p:cNvSpPr>
          <p:nvPr>
            <p:ph idx="1"/>
          </p:nvPr>
        </p:nvSpPr>
        <p:spPr>
          <a:xfrm>
            <a:off x="304800" y="1524000"/>
            <a:ext cx="4193771" cy="5257801"/>
          </a:xfrm>
        </p:spPr>
        <p:txBody>
          <a:bodyPr/>
          <a:lstStyle/>
          <a:p>
            <a:r>
              <a:rPr lang="en-US" sz="2700" dirty="0" smtClean="0"/>
              <a:t>Need to develop stronger capabilities to support transformation</a:t>
            </a:r>
          </a:p>
          <a:p>
            <a:r>
              <a:rPr lang="en-US" sz="2700" dirty="0" smtClean="0"/>
              <a:t>Financial capabilities are strongest; process transformation the weakest </a:t>
            </a:r>
          </a:p>
          <a:p>
            <a:endParaRPr lang="en-US" sz="2700" dirty="0"/>
          </a:p>
        </p:txBody>
      </p:sp>
      <p:sp>
        <p:nvSpPr>
          <p:cNvPr id="6" name="TextBox 5"/>
          <p:cNvSpPr txBox="1"/>
          <p:nvPr/>
        </p:nvSpPr>
        <p:spPr>
          <a:xfrm>
            <a:off x="0" y="6248400"/>
            <a:ext cx="8610600" cy="230832"/>
          </a:xfrm>
          <a:prstGeom prst="rect">
            <a:avLst/>
          </a:prstGeom>
          <a:noFill/>
        </p:spPr>
        <p:txBody>
          <a:bodyPr wrap="square" rtlCol="0">
            <a:spAutoFit/>
          </a:bodyPr>
          <a:lstStyle/>
          <a:p>
            <a:r>
              <a:rPr lang="en-US" sz="900" dirty="0" smtClean="0">
                <a:latin typeface="Arial"/>
                <a:cs typeface="Arial"/>
              </a:rPr>
              <a:t>Source</a:t>
            </a:r>
            <a:r>
              <a:rPr lang="en-US" sz="900" dirty="0">
                <a:latin typeface="Arial"/>
                <a:cs typeface="Arial"/>
              </a:rPr>
              <a:t>: </a:t>
            </a:r>
            <a:r>
              <a:rPr lang="en-US" sz="900" i="1" dirty="0">
                <a:latin typeface="Arial"/>
                <a:cs typeface="Arial"/>
              </a:rPr>
              <a:t>Assessing Your Fiscal Bandwidth: Current Practices for Measuring IT Costs in Higher </a:t>
            </a:r>
            <a:r>
              <a:rPr lang="en-US" sz="900" i="1" dirty="0" smtClean="0">
                <a:latin typeface="Arial"/>
                <a:cs typeface="Arial"/>
              </a:rPr>
              <a:t>Education</a:t>
            </a:r>
            <a:r>
              <a:rPr lang="en-US" sz="900" dirty="0" smtClean="0">
                <a:latin typeface="Arial"/>
                <a:cs typeface="Arial"/>
              </a:rPr>
              <a:t>, ECAR, May 2013</a:t>
            </a:r>
            <a:endParaRPr lang="en-US" sz="900" dirty="0">
              <a:latin typeface="Arial"/>
              <a:cs typeface="Arial"/>
            </a:endParaRPr>
          </a:p>
        </p:txBody>
      </p:sp>
    </p:spTree>
    <p:extLst>
      <p:ext uri="{BB962C8B-B14F-4D97-AF65-F5344CB8AC3E}">
        <p14:creationId xmlns:p14="http://schemas.microsoft.com/office/powerpoint/2010/main" val="7383915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8-Title-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8428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8-Title-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8428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t>Supporting the trends toward IT </a:t>
            </a:r>
            <a:r>
              <a:rPr lang="en-US" sz="3200" dirty="0" err="1"/>
              <a:t>consumerization</a:t>
            </a:r>
            <a:r>
              <a:rPr lang="en-US" sz="3200" dirty="0"/>
              <a:t> and </a:t>
            </a:r>
            <a:r>
              <a:rPr lang="en-US" sz="3200" dirty="0" smtClean="0"/>
              <a:t>BYOD</a:t>
            </a:r>
            <a:endParaRPr lang="en-US" sz="3200" dirty="0"/>
          </a:p>
        </p:txBody>
      </p:sp>
      <p:sp>
        <p:nvSpPr>
          <p:cNvPr id="4" name="Content Placeholder 3"/>
          <p:cNvSpPr>
            <a:spLocks noGrp="1"/>
          </p:cNvSpPr>
          <p:nvPr>
            <p:ph idx="1"/>
          </p:nvPr>
        </p:nvSpPr>
        <p:spPr>
          <a:xfrm>
            <a:off x="606829" y="1371599"/>
            <a:ext cx="6098771" cy="4546599"/>
          </a:xfrm>
        </p:spPr>
        <p:txBody>
          <a:bodyPr/>
          <a:lstStyle/>
          <a:p>
            <a:pPr marL="0" lvl="0" indent="0">
              <a:buNone/>
            </a:pPr>
            <a:r>
              <a:rPr lang="en-US" sz="2800" dirty="0" smtClean="0"/>
              <a:t>Strategic questions to ask:</a:t>
            </a:r>
          </a:p>
          <a:p>
            <a:pPr>
              <a:spcAft>
                <a:spcPts val="1100"/>
              </a:spcAft>
            </a:pPr>
            <a:r>
              <a:rPr lang="en-US" sz="2000" dirty="0" smtClean="0"/>
              <a:t>Do you have appropriate polices in place for data retention and storage, procurement, and data security? </a:t>
            </a:r>
            <a:endParaRPr lang="en-US" sz="2000" dirty="0"/>
          </a:p>
          <a:p>
            <a:pPr>
              <a:spcAft>
                <a:spcPts val="1100"/>
              </a:spcAft>
            </a:pPr>
            <a:r>
              <a:rPr lang="en-US" sz="2000" dirty="0"/>
              <a:t>Is </a:t>
            </a:r>
            <a:r>
              <a:rPr lang="en-US" sz="2000" dirty="0" smtClean="0"/>
              <a:t>it time to rethink providing employees with cell phones, tablets and other “personal” devices?</a:t>
            </a:r>
          </a:p>
          <a:p>
            <a:pPr>
              <a:spcAft>
                <a:spcPts val="1100"/>
              </a:spcAft>
            </a:pPr>
            <a:r>
              <a:rPr lang="en-US" sz="2000" dirty="0"/>
              <a:t>Do students still require institutionally-equipped computer labs? </a:t>
            </a:r>
            <a:r>
              <a:rPr lang="en-US" sz="2000" dirty="0" smtClean="0"/>
              <a:t> </a:t>
            </a:r>
            <a:endParaRPr lang="en-US" sz="2000" dirty="0"/>
          </a:p>
          <a:p>
            <a:pPr>
              <a:spcAft>
                <a:spcPts val="1100"/>
              </a:spcAft>
            </a:pPr>
            <a:r>
              <a:rPr lang="en-US" sz="2000" dirty="0"/>
              <a:t>How to minimize support time and expense in an increasingly diverse technology </a:t>
            </a:r>
            <a:r>
              <a:rPr lang="en-US" sz="2000" dirty="0" smtClean="0"/>
              <a:t>environment? </a:t>
            </a:r>
            <a:endParaRPr lang="en-US" sz="2000" dirty="0"/>
          </a:p>
          <a:p>
            <a:pPr>
              <a:spcAft>
                <a:spcPts val="1100"/>
              </a:spcAft>
            </a:pPr>
            <a:r>
              <a:rPr lang="en-US" sz="2000" dirty="0" smtClean="0"/>
              <a:t>Should you provide services internally </a:t>
            </a:r>
            <a:r>
              <a:rPr lang="en-US" sz="2000" dirty="0"/>
              <a:t>that </a:t>
            </a:r>
            <a:r>
              <a:rPr lang="en-US" sz="2000" dirty="0" smtClean="0"/>
              <a:t>are similar to existing </a:t>
            </a:r>
            <a:r>
              <a:rPr lang="en-US" sz="2000" dirty="0"/>
              <a:t>external </a:t>
            </a:r>
            <a:r>
              <a:rPr lang="en-US" sz="2000" dirty="0" smtClean="0"/>
              <a:t>offerings? </a:t>
            </a:r>
            <a:endParaRPr lang="en-US" sz="2000" dirty="0"/>
          </a:p>
        </p:txBody>
      </p:sp>
      <p:sp>
        <p:nvSpPr>
          <p:cNvPr id="14" name="Text Box 21"/>
          <p:cNvSpPr txBox="1"/>
          <p:nvPr/>
        </p:nvSpPr>
        <p:spPr>
          <a:xfrm>
            <a:off x="6781800" y="1634067"/>
            <a:ext cx="2243666" cy="3763433"/>
          </a:xfrm>
          <a:prstGeom prst="rect">
            <a:avLst/>
          </a:prstGeom>
          <a:noFill/>
          <a:ln w="31750" cmpd="dbl">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b="1" i="1" dirty="0" smtClean="0">
                <a:solidFill>
                  <a:srgbClr val="4F81BD"/>
                </a:solidFill>
                <a:latin typeface="Times New Roman"/>
                <a:ea typeface="Calibri"/>
              </a:rPr>
              <a:t>“</a:t>
            </a:r>
            <a:r>
              <a:rPr lang="en-US" b="1" i="1" dirty="0">
                <a:solidFill>
                  <a:srgbClr val="4F81BD"/>
                </a:solidFill>
                <a:latin typeface="Times New Roman"/>
                <a:ea typeface="Calibri"/>
              </a:rPr>
              <a:t>Students </a:t>
            </a:r>
            <a:r>
              <a:rPr lang="en-US" b="1" i="1" dirty="0" smtClean="0">
                <a:solidFill>
                  <a:srgbClr val="4F81BD"/>
                </a:solidFill>
                <a:latin typeface="Times New Roman"/>
                <a:ea typeface="Calibri"/>
              </a:rPr>
              <a:t>have already-established channels </a:t>
            </a:r>
            <a:r>
              <a:rPr lang="en-US" b="1" i="1" dirty="0">
                <a:solidFill>
                  <a:srgbClr val="4F81BD"/>
                </a:solidFill>
                <a:latin typeface="Times New Roman"/>
                <a:ea typeface="Calibri"/>
              </a:rPr>
              <a:t>for acquiring and distributing information. </a:t>
            </a:r>
            <a:r>
              <a:rPr lang="en-US" b="1" i="1" dirty="0" smtClean="0">
                <a:solidFill>
                  <a:srgbClr val="4F81BD"/>
                </a:solidFill>
                <a:latin typeface="Times New Roman"/>
                <a:ea typeface="Calibri"/>
              </a:rPr>
              <a:t>To what </a:t>
            </a:r>
            <a:r>
              <a:rPr lang="en-US" b="1" i="1" dirty="0">
                <a:solidFill>
                  <a:srgbClr val="4F81BD"/>
                </a:solidFill>
                <a:latin typeface="Times New Roman"/>
                <a:ea typeface="Calibri"/>
              </a:rPr>
              <a:t>level</a:t>
            </a:r>
            <a:r>
              <a:rPr lang="en-US" b="1" i="1" dirty="0" smtClean="0">
                <a:solidFill>
                  <a:srgbClr val="4F81BD"/>
                </a:solidFill>
                <a:latin typeface="Times New Roman"/>
                <a:ea typeface="Calibri"/>
              </a:rPr>
              <a:t>— </a:t>
            </a:r>
            <a:r>
              <a:rPr lang="en-US" b="1" i="1" dirty="0">
                <a:solidFill>
                  <a:srgbClr val="4F81BD"/>
                </a:solidFill>
                <a:latin typeface="Times New Roman"/>
                <a:ea typeface="Calibri"/>
              </a:rPr>
              <a:t>if at all</a:t>
            </a:r>
            <a:r>
              <a:rPr lang="en-US" b="1" i="1" dirty="0" smtClean="0">
                <a:solidFill>
                  <a:srgbClr val="4F81BD"/>
                </a:solidFill>
                <a:latin typeface="Times New Roman"/>
                <a:ea typeface="Calibri"/>
              </a:rPr>
              <a:t>—do we </a:t>
            </a:r>
            <a:r>
              <a:rPr lang="en-US" b="1" i="1" dirty="0">
                <a:solidFill>
                  <a:srgbClr val="4F81BD"/>
                </a:solidFill>
                <a:latin typeface="Times New Roman"/>
                <a:ea typeface="Calibri"/>
              </a:rPr>
              <a:t>want to accommodate those channels or drive all of the use into the university-sanctioned environment that we </a:t>
            </a:r>
            <a:r>
              <a:rPr lang="en-US" b="1" i="1" dirty="0" smtClean="0">
                <a:solidFill>
                  <a:srgbClr val="4F81BD"/>
                </a:solidFill>
                <a:latin typeface="Times New Roman"/>
                <a:ea typeface="Calibri"/>
              </a:rPr>
              <a:t>currently support?” </a:t>
            </a:r>
            <a:endParaRPr lang="en-US" b="1" i="1" dirty="0">
              <a:solidFill>
                <a:srgbClr val="4F81BD"/>
              </a:solidFill>
              <a:latin typeface="Times New Roman"/>
              <a:ea typeface="Calibri"/>
            </a:endParaRPr>
          </a:p>
          <a:p>
            <a:pPr marL="0" marR="0">
              <a:lnSpc>
                <a:spcPct val="115000"/>
              </a:lnSpc>
              <a:spcBef>
                <a:spcPts val="0"/>
              </a:spcBef>
              <a:spcAft>
                <a:spcPts val="0"/>
              </a:spcAft>
            </a:pPr>
            <a:r>
              <a:rPr lang="en-US" sz="1300" i="1" dirty="0" smtClean="0">
                <a:solidFill>
                  <a:srgbClr val="000000"/>
                </a:solidFill>
                <a:effectLst/>
                <a:latin typeface="Times New Roman"/>
                <a:ea typeface="Calibri"/>
              </a:rPr>
              <a:t>—Academic Technology Specialist</a:t>
            </a:r>
            <a:endParaRPr lang="en-US" sz="1300" i="1" dirty="0">
              <a:solidFill>
                <a:srgbClr val="000000"/>
              </a:solidFill>
              <a:effectLst/>
              <a:latin typeface="Times New Roman"/>
              <a:ea typeface="Calibri"/>
            </a:endParaRPr>
          </a:p>
        </p:txBody>
      </p:sp>
    </p:spTree>
    <p:extLst>
      <p:ext uri="{BB962C8B-B14F-4D97-AF65-F5344CB8AC3E}">
        <p14:creationId xmlns:p14="http://schemas.microsoft.com/office/powerpoint/2010/main" val="2290454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down)">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sue 8 BYOD fig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599" y="1143001"/>
            <a:ext cx="5135839" cy="5107887"/>
          </a:xfrm>
          <a:prstGeom prst="rect">
            <a:avLst/>
          </a:prstGeom>
        </p:spPr>
      </p:pic>
      <p:sp>
        <p:nvSpPr>
          <p:cNvPr id="6" name="TextBox 5"/>
          <p:cNvSpPr txBox="1"/>
          <p:nvPr/>
        </p:nvSpPr>
        <p:spPr>
          <a:xfrm>
            <a:off x="0" y="6248400"/>
            <a:ext cx="8610600" cy="230832"/>
          </a:xfrm>
          <a:prstGeom prst="rect">
            <a:avLst/>
          </a:prstGeom>
          <a:noFill/>
        </p:spPr>
        <p:txBody>
          <a:bodyPr wrap="square" rtlCol="0">
            <a:spAutoFit/>
          </a:bodyPr>
          <a:lstStyle/>
          <a:p>
            <a:r>
              <a:rPr lang="en-US" sz="900" dirty="0" smtClean="0">
                <a:latin typeface="Arial"/>
                <a:cs typeface="Arial"/>
              </a:rPr>
              <a:t>Source</a:t>
            </a:r>
            <a:r>
              <a:rPr lang="en-US" sz="900" dirty="0">
                <a:latin typeface="Arial"/>
                <a:cs typeface="Arial"/>
              </a:rPr>
              <a:t>: </a:t>
            </a:r>
            <a:r>
              <a:rPr lang="en-US" sz="900" i="1" dirty="0" smtClean="0">
                <a:latin typeface="Arial"/>
                <a:cs typeface="Arial"/>
              </a:rPr>
              <a:t>The </a:t>
            </a:r>
            <a:r>
              <a:rPr lang="en-US" sz="900" i="1" dirty="0" err="1" smtClean="0">
                <a:latin typeface="Arial"/>
                <a:cs typeface="Arial"/>
              </a:rPr>
              <a:t>Consumerization</a:t>
            </a:r>
            <a:r>
              <a:rPr lang="en-US" sz="900" i="1" dirty="0">
                <a:latin typeface="Arial"/>
                <a:cs typeface="Arial"/>
              </a:rPr>
              <a:t> </a:t>
            </a:r>
            <a:r>
              <a:rPr lang="en-US" sz="900" i="1" dirty="0" smtClean="0">
                <a:latin typeface="Arial"/>
                <a:cs typeface="Arial"/>
              </a:rPr>
              <a:t>of Technology and the Bring-Your-Own-Everything (BYOE) Era of Higher Education</a:t>
            </a:r>
            <a:r>
              <a:rPr lang="en-US" sz="900" dirty="0" smtClean="0">
                <a:latin typeface="Arial"/>
                <a:cs typeface="Arial"/>
              </a:rPr>
              <a:t>, ECAR, March 2013</a:t>
            </a:r>
            <a:endParaRPr lang="en-US" sz="900" dirty="0">
              <a:latin typeface="Arial"/>
              <a:cs typeface="Arial"/>
            </a:endParaRPr>
          </a:p>
        </p:txBody>
      </p:sp>
      <p:sp>
        <p:nvSpPr>
          <p:cNvPr id="2" name="Title 1"/>
          <p:cNvSpPr>
            <a:spLocks noGrp="1"/>
          </p:cNvSpPr>
          <p:nvPr>
            <p:ph type="title"/>
          </p:nvPr>
        </p:nvSpPr>
        <p:spPr>
          <a:xfrm>
            <a:off x="609600" y="228600"/>
            <a:ext cx="8021782" cy="729971"/>
          </a:xfrm>
        </p:spPr>
        <p:txBody>
          <a:bodyPr>
            <a:normAutofit fontScale="90000"/>
          </a:bodyPr>
          <a:lstStyle/>
          <a:p>
            <a:r>
              <a:rPr lang="en-US" dirty="0" smtClean="0"/>
              <a:t>IT </a:t>
            </a:r>
            <a:r>
              <a:rPr lang="en-US" dirty="0" err="1" smtClean="0"/>
              <a:t>Consumerization</a:t>
            </a:r>
            <a:r>
              <a:rPr lang="en-US" dirty="0" smtClean="0"/>
              <a:t> and BYOD: </a:t>
            </a:r>
            <a:br>
              <a:rPr lang="en-US" dirty="0" smtClean="0"/>
            </a:br>
            <a:r>
              <a:rPr lang="en-US" dirty="0" smtClean="0"/>
              <a:t>What we know</a:t>
            </a:r>
            <a:endParaRPr lang="en-US" dirty="0"/>
          </a:p>
        </p:txBody>
      </p:sp>
    </p:spTree>
    <p:extLst>
      <p:ext uri="{BB962C8B-B14F-4D97-AF65-F5344CB8AC3E}">
        <p14:creationId xmlns:p14="http://schemas.microsoft.com/office/powerpoint/2010/main" val="10358674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6248400"/>
            <a:ext cx="8610600" cy="230832"/>
          </a:xfrm>
          <a:prstGeom prst="rect">
            <a:avLst/>
          </a:prstGeom>
          <a:noFill/>
        </p:spPr>
        <p:txBody>
          <a:bodyPr wrap="square" rtlCol="0">
            <a:spAutoFit/>
          </a:bodyPr>
          <a:lstStyle/>
          <a:p>
            <a:r>
              <a:rPr lang="en-US" sz="900" dirty="0" smtClean="0">
                <a:latin typeface="Arial"/>
                <a:cs typeface="Arial"/>
              </a:rPr>
              <a:t>Source</a:t>
            </a:r>
            <a:r>
              <a:rPr lang="en-US" sz="900" dirty="0">
                <a:latin typeface="Arial"/>
                <a:cs typeface="Arial"/>
              </a:rPr>
              <a:t>: </a:t>
            </a:r>
            <a:r>
              <a:rPr lang="en-US" sz="900" i="1" dirty="0" smtClean="0">
                <a:latin typeface="Arial"/>
                <a:cs typeface="Arial"/>
              </a:rPr>
              <a:t>The </a:t>
            </a:r>
            <a:r>
              <a:rPr lang="en-US" sz="900" i="1" dirty="0" err="1" smtClean="0">
                <a:latin typeface="Arial"/>
                <a:cs typeface="Arial"/>
              </a:rPr>
              <a:t>Consumerization</a:t>
            </a:r>
            <a:r>
              <a:rPr lang="en-US" sz="900" i="1" dirty="0">
                <a:latin typeface="Arial"/>
                <a:cs typeface="Arial"/>
              </a:rPr>
              <a:t> </a:t>
            </a:r>
            <a:r>
              <a:rPr lang="en-US" sz="900" i="1" dirty="0" smtClean="0">
                <a:latin typeface="Arial"/>
                <a:cs typeface="Arial"/>
              </a:rPr>
              <a:t>of Technology and the Bring-Your-Own-Everything (BYOE) Era of Higher Education</a:t>
            </a:r>
            <a:r>
              <a:rPr lang="en-US" sz="900" dirty="0" smtClean="0">
                <a:latin typeface="Arial"/>
                <a:cs typeface="Arial"/>
              </a:rPr>
              <a:t>, ECAR, March 2013</a:t>
            </a:r>
            <a:endParaRPr lang="en-US" sz="900" dirty="0">
              <a:latin typeface="Arial"/>
              <a:cs typeface="Arial"/>
            </a:endParaRPr>
          </a:p>
        </p:txBody>
      </p:sp>
      <p:sp>
        <p:nvSpPr>
          <p:cNvPr id="2" name="Title 1"/>
          <p:cNvSpPr>
            <a:spLocks noGrp="1"/>
          </p:cNvSpPr>
          <p:nvPr>
            <p:ph type="title"/>
          </p:nvPr>
        </p:nvSpPr>
        <p:spPr>
          <a:xfrm>
            <a:off x="609600" y="228600"/>
            <a:ext cx="8021782" cy="729971"/>
          </a:xfrm>
        </p:spPr>
        <p:txBody>
          <a:bodyPr>
            <a:normAutofit fontScale="90000"/>
          </a:bodyPr>
          <a:lstStyle/>
          <a:p>
            <a:r>
              <a:rPr lang="en-US" dirty="0" smtClean="0"/>
              <a:t>IT </a:t>
            </a:r>
            <a:r>
              <a:rPr lang="en-US" dirty="0" err="1" smtClean="0"/>
              <a:t>Consumerization</a:t>
            </a:r>
            <a:r>
              <a:rPr lang="en-US" dirty="0" smtClean="0"/>
              <a:t> and BYOD: </a:t>
            </a:r>
            <a:br>
              <a:rPr lang="en-US" dirty="0" smtClean="0"/>
            </a:br>
            <a:r>
              <a:rPr lang="en-US" dirty="0" smtClean="0"/>
              <a:t>What we know</a:t>
            </a:r>
            <a:endParaRPr lang="en-US" dirty="0"/>
          </a:p>
        </p:txBody>
      </p:sp>
      <p:pic>
        <p:nvPicPr>
          <p:cNvPr id="3" name="Picture 2" descr="Issue 8 BYOD fig 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676400"/>
            <a:ext cx="5033980" cy="4547361"/>
          </a:xfrm>
          <a:prstGeom prst="rect">
            <a:avLst/>
          </a:prstGeom>
        </p:spPr>
      </p:pic>
      <p:sp>
        <p:nvSpPr>
          <p:cNvPr id="7" name="Content Placeholder 3"/>
          <p:cNvSpPr>
            <a:spLocks noGrp="1"/>
          </p:cNvSpPr>
          <p:nvPr>
            <p:ph idx="1"/>
          </p:nvPr>
        </p:nvSpPr>
        <p:spPr>
          <a:xfrm>
            <a:off x="6324600" y="1371600"/>
            <a:ext cx="2819400" cy="3784598"/>
          </a:xfrm>
        </p:spPr>
        <p:txBody>
          <a:bodyPr/>
          <a:lstStyle/>
          <a:p>
            <a:pPr marL="228600" indent="-228600">
              <a:spcBef>
                <a:spcPts val="0"/>
              </a:spcBef>
              <a:spcAft>
                <a:spcPts val="800"/>
              </a:spcAft>
            </a:pPr>
            <a:r>
              <a:rPr lang="en-US" sz="2000" dirty="0" smtClean="0"/>
              <a:t>BYO </a:t>
            </a:r>
            <a:r>
              <a:rPr lang="en-US" sz="2000" dirty="0"/>
              <a:t>more likely to increase than lower IT costs</a:t>
            </a:r>
          </a:p>
          <a:p>
            <a:pPr marL="228600" indent="-228600">
              <a:spcBef>
                <a:spcPts val="0"/>
              </a:spcBef>
              <a:spcAft>
                <a:spcPts val="800"/>
              </a:spcAft>
            </a:pPr>
            <a:r>
              <a:rPr lang="en-US" sz="2000" dirty="0" smtClean="0"/>
              <a:t>Especially with infrastructure</a:t>
            </a:r>
          </a:p>
          <a:p>
            <a:pPr marL="228600" indent="-228600">
              <a:spcBef>
                <a:spcPts val="0"/>
              </a:spcBef>
              <a:spcAft>
                <a:spcPts val="800"/>
              </a:spcAft>
            </a:pPr>
            <a:r>
              <a:rPr lang="en-US" sz="2000" dirty="0" smtClean="0"/>
              <a:t>Increased cost pressures for services and infrastructure, perhaps some relief with devices</a:t>
            </a:r>
          </a:p>
          <a:p>
            <a:pPr marL="228600" indent="-228600">
              <a:spcBef>
                <a:spcPts val="0"/>
              </a:spcBef>
              <a:spcAft>
                <a:spcPts val="800"/>
              </a:spcAft>
            </a:pPr>
            <a:r>
              <a:rPr lang="en-US" sz="2000" dirty="0" smtClean="0"/>
              <a:t>Consistent results across all institutional types</a:t>
            </a:r>
          </a:p>
        </p:txBody>
      </p:sp>
      <p:sp>
        <p:nvSpPr>
          <p:cNvPr id="8" name="TextBox 7"/>
          <p:cNvSpPr txBox="1"/>
          <p:nvPr/>
        </p:nvSpPr>
        <p:spPr>
          <a:xfrm>
            <a:off x="838200" y="1371600"/>
            <a:ext cx="4800600" cy="369332"/>
          </a:xfrm>
          <a:prstGeom prst="rect">
            <a:avLst/>
          </a:prstGeom>
          <a:noFill/>
        </p:spPr>
        <p:txBody>
          <a:bodyPr wrap="square" rtlCol="0">
            <a:spAutoFit/>
          </a:bodyPr>
          <a:lstStyle/>
          <a:p>
            <a:r>
              <a:rPr lang="en-US" b="1" dirty="0" smtClean="0">
                <a:latin typeface="Arial"/>
                <a:cs typeface="Arial"/>
              </a:rPr>
              <a:t>Financial Impact of BYO on IT Budgets</a:t>
            </a:r>
            <a:endParaRPr lang="en-US" b="1" dirty="0">
              <a:latin typeface="Arial"/>
              <a:cs typeface="Arial"/>
            </a:endParaRPr>
          </a:p>
        </p:txBody>
      </p:sp>
    </p:spTree>
    <p:extLst>
      <p:ext uri="{BB962C8B-B14F-4D97-AF65-F5344CB8AC3E}">
        <p14:creationId xmlns:p14="http://schemas.microsoft.com/office/powerpoint/2010/main" val="5522748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143" y="6248400"/>
            <a:ext cx="8610600" cy="230832"/>
          </a:xfrm>
          <a:prstGeom prst="rect">
            <a:avLst/>
          </a:prstGeom>
          <a:noFill/>
        </p:spPr>
        <p:txBody>
          <a:bodyPr wrap="square" rtlCol="0">
            <a:spAutoFit/>
          </a:bodyPr>
          <a:lstStyle/>
          <a:p>
            <a:r>
              <a:rPr lang="en-US" sz="900" dirty="0" smtClean="0">
                <a:latin typeface="Arial"/>
                <a:cs typeface="Arial"/>
              </a:rPr>
              <a:t>Source</a:t>
            </a:r>
            <a:r>
              <a:rPr lang="en-US" sz="900" dirty="0">
                <a:latin typeface="Arial"/>
                <a:cs typeface="Arial"/>
              </a:rPr>
              <a:t>: </a:t>
            </a:r>
            <a:r>
              <a:rPr lang="en-US" sz="900" i="1" dirty="0" smtClean="0">
                <a:latin typeface="Arial"/>
                <a:cs typeface="Arial"/>
              </a:rPr>
              <a:t>The </a:t>
            </a:r>
            <a:r>
              <a:rPr lang="en-US" sz="900" i="1" dirty="0" err="1" smtClean="0">
                <a:latin typeface="Arial"/>
                <a:cs typeface="Arial"/>
              </a:rPr>
              <a:t>Consumerization</a:t>
            </a:r>
            <a:r>
              <a:rPr lang="en-US" sz="900" i="1" dirty="0">
                <a:latin typeface="Arial"/>
                <a:cs typeface="Arial"/>
              </a:rPr>
              <a:t> </a:t>
            </a:r>
            <a:r>
              <a:rPr lang="en-US" sz="900" i="1" dirty="0" smtClean="0">
                <a:latin typeface="Arial"/>
                <a:cs typeface="Arial"/>
              </a:rPr>
              <a:t>of Technology and the Bring-Your-Own-Everything (BYOE) Era of Higher Education</a:t>
            </a:r>
            <a:r>
              <a:rPr lang="en-US" sz="900" dirty="0" smtClean="0">
                <a:latin typeface="Arial"/>
                <a:cs typeface="Arial"/>
              </a:rPr>
              <a:t>, ECAR, March 2013</a:t>
            </a:r>
            <a:endParaRPr lang="en-US" sz="900" dirty="0">
              <a:latin typeface="Arial"/>
              <a:cs typeface="Arial"/>
            </a:endParaRPr>
          </a:p>
        </p:txBody>
      </p:sp>
      <p:sp>
        <p:nvSpPr>
          <p:cNvPr id="2" name="Title 1"/>
          <p:cNvSpPr>
            <a:spLocks noGrp="1"/>
          </p:cNvSpPr>
          <p:nvPr>
            <p:ph type="title"/>
          </p:nvPr>
        </p:nvSpPr>
        <p:spPr>
          <a:xfrm>
            <a:off x="609600" y="228600"/>
            <a:ext cx="8021782" cy="729971"/>
          </a:xfrm>
        </p:spPr>
        <p:txBody>
          <a:bodyPr>
            <a:normAutofit fontScale="90000"/>
          </a:bodyPr>
          <a:lstStyle/>
          <a:p>
            <a:r>
              <a:rPr lang="en-US" dirty="0" smtClean="0"/>
              <a:t>IT </a:t>
            </a:r>
            <a:r>
              <a:rPr lang="en-US" dirty="0" err="1" smtClean="0"/>
              <a:t>Consumerization</a:t>
            </a:r>
            <a:r>
              <a:rPr lang="en-US" dirty="0" smtClean="0"/>
              <a:t> and BYOD: </a:t>
            </a:r>
            <a:br>
              <a:rPr lang="en-US" dirty="0" smtClean="0"/>
            </a:br>
            <a:r>
              <a:rPr lang="en-US" dirty="0" smtClean="0"/>
              <a:t>What we know</a:t>
            </a:r>
            <a:endParaRPr lang="en-US" dirty="0"/>
          </a:p>
        </p:txBody>
      </p:sp>
      <p:pic>
        <p:nvPicPr>
          <p:cNvPr id="3" name="Picture 2" descr="Issue 8 BYOD fig1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6701" y="1752600"/>
            <a:ext cx="3911150" cy="4419600"/>
          </a:xfrm>
          <a:prstGeom prst="rect">
            <a:avLst/>
          </a:prstGeom>
        </p:spPr>
      </p:pic>
      <p:sp>
        <p:nvSpPr>
          <p:cNvPr id="7" name="Content Placeholder 3"/>
          <p:cNvSpPr>
            <a:spLocks noGrp="1"/>
          </p:cNvSpPr>
          <p:nvPr>
            <p:ph idx="1"/>
          </p:nvPr>
        </p:nvSpPr>
        <p:spPr>
          <a:xfrm>
            <a:off x="609600" y="1524000"/>
            <a:ext cx="3352800" cy="3784598"/>
          </a:xfrm>
        </p:spPr>
        <p:txBody>
          <a:bodyPr/>
          <a:lstStyle/>
          <a:p>
            <a:pPr marL="228600" indent="-228600">
              <a:spcBef>
                <a:spcPts val="0"/>
              </a:spcBef>
              <a:spcAft>
                <a:spcPts val="800"/>
              </a:spcAft>
            </a:pPr>
            <a:r>
              <a:rPr lang="en-US" sz="2000" dirty="0" smtClean="0"/>
              <a:t>About half of institutions have a policy to reimburse faculty and staff for personally-owned technologies</a:t>
            </a:r>
            <a:endParaRPr lang="en-US" sz="2000" dirty="0"/>
          </a:p>
          <a:p>
            <a:pPr marL="228600" indent="-228600">
              <a:spcBef>
                <a:spcPts val="0"/>
              </a:spcBef>
              <a:spcAft>
                <a:spcPts val="800"/>
              </a:spcAft>
            </a:pPr>
            <a:r>
              <a:rPr lang="en-US" sz="2000" dirty="0" smtClean="0"/>
              <a:t>Policy reflects practice: only 20% of those without a policy reimburse</a:t>
            </a:r>
          </a:p>
          <a:p>
            <a:pPr marL="228600" indent="-228600">
              <a:spcBef>
                <a:spcPts val="0"/>
              </a:spcBef>
              <a:spcAft>
                <a:spcPts val="800"/>
              </a:spcAft>
            </a:pPr>
            <a:r>
              <a:rPr lang="en-US" sz="2000" dirty="0" smtClean="0"/>
              <a:t>Very few plans to stop reimbursements</a:t>
            </a:r>
          </a:p>
          <a:p>
            <a:pPr marL="228600" indent="-228600">
              <a:spcBef>
                <a:spcPts val="0"/>
              </a:spcBef>
              <a:spcAft>
                <a:spcPts val="800"/>
              </a:spcAft>
            </a:pPr>
            <a:r>
              <a:rPr lang="en-US" sz="2000" dirty="0" smtClean="0"/>
              <a:t>No patterns, consistency to reimbursement practices (what, when, who, how much)</a:t>
            </a:r>
          </a:p>
          <a:p>
            <a:pPr marL="228600" indent="-228600">
              <a:spcBef>
                <a:spcPts val="0"/>
              </a:spcBef>
              <a:spcAft>
                <a:spcPts val="800"/>
              </a:spcAft>
            </a:pPr>
            <a:endParaRPr lang="en-US" sz="2000" dirty="0" smtClean="0"/>
          </a:p>
        </p:txBody>
      </p:sp>
      <p:sp>
        <p:nvSpPr>
          <p:cNvPr id="8" name="TextBox 7"/>
          <p:cNvSpPr txBox="1"/>
          <p:nvPr/>
        </p:nvSpPr>
        <p:spPr>
          <a:xfrm>
            <a:off x="4555067" y="1066800"/>
            <a:ext cx="4572000" cy="646331"/>
          </a:xfrm>
          <a:prstGeom prst="rect">
            <a:avLst/>
          </a:prstGeom>
          <a:noFill/>
        </p:spPr>
        <p:txBody>
          <a:bodyPr wrap="square" rtlCol="0">
            <a:spAutoFit/>
          </a:bodyPr>
          <a:lstStyle/>
          <a:p>
            <a:pPr algn="ctr"/>
            <a:r>
              <a:rPr lang="en-US" b="1" dirty="0" smtClean="0">
                <a:latin typeface="Arial"/>
                <a:cs typeface="Arial"/>
              </a:rPr>
              <a:t>Prevalence of Employee Reimbursement Policies and Practices</a:t>
            </a:r>
            <a:endParaRPr lang="en-US" b="1" dirty="0">
              <a:latin typeface="Arial"/>
              <a:cs typeface="Arial"/>
            </a:endParaRPr>
          </a:p>
        </p:txBody>
      </p:sp>
    </p:spTree>
    <p:extLst>
      <p:ext uri="{BB962C8B-B14F-4D97-AF65-F5344CB8AC3E}">
        <p14:creationId xmlns:p14="http://schemas.microsoft.com/office/powerpoint/2010/main" val="28027978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6172200"/>
            <a:ext cx="8610600" cy="230832"/>
          </a:xfrm>
          <a:prstGeom prst="rect">
            <a:avLst/>
          </a:prstGeom>
          <a:noFill/>
        </p:spPr>
        <p:txBody>
          <a:bodyPr wrap="square" rtlCol="0">
            <a:spAutoFit/>
          </a:bodyPr>
          <a:lstStyle/>
          <a:p>
            <a:r>
              <a:rPr lang="en-US" sz="900" dirty="0" smtClean="0">
                <a:latin typeface="Arial"/>
                <a:cs typeface="Arial"/>
              </a:rPr>
              <a:t>Source</a:t>
            </a:r>
            <a:r>
              <a:rPr lang="en-US" sz="900" dirty="0">
                <a:latin typeface="Arial"/>
                <a:cs typeface="Arial"/>
              </a:rPr>
              <a:t>: </a:t>
            </a:r>
            <a:r>
              <a:rPr lang="en-US" sz="900" i="1" dirty="0" smtClean="0">
                <a:latin typeface="Arial"/>
                <a:cs typeface="Arial"/>
              </a:rPr>
              <a:t>The </a:t>
            </a:r>
            <a:r>
              <a:rPr lang="en-US" sz="900" i="1" dirty="0" err="1" smtClean="0">
                <a:latin typeface="Arial"/>
                <a:cs typeface="Arial"/>
              </a:rPr>
              <a:t>Consumerization</a:t>
            </a:r>
            <a:r>
              <a:rPr lang="en-US" sz="900" i="1" dirty="0">
                <a:latin typeface="Arial"/>
                <a:cs typeface="Arial"/>
              </a:rPr>
              <a:t> </a:t>
            </a:r>
            <a:r>
              <a:rPr lang="en-US" sz="900" i="1" dirty="0" smtClean="0">
                <a:latin typeface="Arial"/>
                <a:cs typeface="Arial"/>
              </a:rPr>
              <a:t>of Technology and the Bring-Your-Own-Everything (BYOE) Era of Higher Education</a:t>
            </a:r>
            <a:r>
              <a:rPr lang="en-US" sz="900" dirty="0" smtClean="0">
                <a:latin typeface="Arial"/>
                <a:cs typeface="Arial"/>
              </a:rPr>
              <a:t>, ECAR, March 2013</a:t>
            </a:r>
            <a:endParaRPr lang="en-US" sz="900" dirty="0">
              <a:latin typeface="Arial"/>
              <a:cs typeface="Arial"/>
            </a:endParaRPr>
          </a:p>
        </p:txBody>
      </p:sp>
      <p:sp>
        <p:nvSpPr>
          <p:cNvPr id="2" name="Title 1"/>
          <p:cNvSpPr>
            <a:spLocks noGrp="1"/>
          </p:cNvSpPr>
          <p:nvPr>
            <p:ph type="title"/>
          </p:nvPr>
        </p:nvSpPr>
        <p:spPr>
          <a:xfrm>
            <a:off x="609600" y="228600"/>
            <a:ext cx="8021782" cy="729971"/>
          </a:xfrm>
        </p:spPr>
        <p:txBody>
          <a:bodyPr>
            <a:normAutofit fontScale="90000"/>
          </a:bodyPr>
          <a:lstStyle/>
          <a:p>
            <a:r>
              <a:rPr lang="en-US" dirty="0" smtClean="0"/>
              <a:t>IT </a:t>
            </a:r>
            <a:r>
              <a:rPr lang="en-US" dirty="0" err="1" smtClean="0"/>
              <a:t>Consumerization</a:t>
            </a:r>
            <a:r>
              <a:rPr lang="en-US" dirty="0" smtClean="0"/>
              <a:t> and BYOD: </a:t>
            </a:r>
            <a:br>
              <a:rPr lang="en-US" dirty="0" smtClean="0"/>
            </a:br>
            <a:r>
              <a:rPr lang="en-US" dirty="0" smtClean="0"/>
              <a:t>What we know</a:t>
            </a:r>
            <a:endParaRPr lang="en-US" dirty="0"/>
          </a:p>
        </p:txBody>
      </p:sp>
      <p:pic>
        <p:nvPicPr>
          <p:cNvPr id="3" name="Picture 2" descr="Issue 8 BYOD fig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2514600"/>
            <a:ext cx="5155259" cy="3479800"/>
          </a:xfrm>
          <a:prstGeom prst="rect">
            <a:avLst/>
          </a:prstGeom>
        </p:spPr>
      </p:pic>
      <p:sp>
        <p:nvSpPr>
          <p:cNvPr id="7" name="TextBox 6"/>
          <p:cNvSpPr txBox="1"/>
          <p:nvPr/>
        </p:nvSpPr>
        <p:spPr>
          <a:xfrm>
            <a:off x="4038600" y="1752600"/>
            <a:ext cx="4572000" cy="646331"/>
          </a:xfrm>
          <a:prstGeom prst="rect">
            <a:avLst/>
          </a:prstGeom>
          <a:noFill/>
        </p:spPr>
        <p:txBody>
          <a:bodyPr wrap="square" rtlCol="0">
            <a:spAutoFit/>
          </a:bodyPr>
          <a:lstStyle/>
          <a:p>
            <a:pPr algn="ctr"/>
            <a:r>
              <a:rPr lang="en-US" b="1" dirty="0" smtClean="0">
                <a:latin typeface="Arial"/>
                <a:cs typeface="Arial"/>
              </a:rPr>
              <a:t>Plans to Reduce Institutionally Provisioned Student Devices (Labs, </a:t>
            </a:r>
            <a:r>
              <a:rPr lang="en-US" b="1" dirty="0" err="1" smtClean="0">
                <a:latin typeface="Arial"/>
                <a:cs typeface="Arial"/>
              </a:rPr>
              <a:t>etc</a:t>
            </a:r>
            <a:r>
              <a:rPr lang="en-US" b="1" dirty="0" smtClean="0">
                <a:latin typeface="Arial"/>
                <a:cs typeface="Arial"/>
              </a:rPr>
              <a:t>)</a:t>
            </a:r>
            <a:endParaRPr lang="en-US" b="1" dirty="0">
              <a:latin typeface="Arial"/>
              <a:cs typeface="Arial"/>
            </a:endParaRPr>
          </a:p>
        </p:txBody>
      </p:sp>
      <p:sp>
        <p:nvSpPr>
          <p:cNvPr id="8" name="Content Placeholder 3"/>
          <p:cNvSpPr>
            <a:spLocks noGrp="1"/>
          </p:cNvSpPr>
          <p:nvPr>
            <p:ph idx="1"/>
          </p:nvPr>
        </p:nvSpPr>
        <p:spPr>
          <a:xfrm>
            <a:off x="304800" y="1676400"/>
            <a:ext cx="2819400" cy="3784598"/>
          </a:xfrm>
        </p:spPr>
        <p:txBody>
          <a:bodyPr/>
          <a:lstStyle/>
          <a:p>
            <a:pPr marL="228600" indent="-228600">
              <a:spcBef>
                <a:spcPts val="0"/>
              </a:spcBef>
              <a:spcAft>
                <a:spcPts val="800"/>
              </a:spcAft>
            </a:pPr>
            <a:r>
              <a:rPr lang="en-US" sz="2000" dirty="0" smtClean="0"/>
              <a:t>Few institutions plan to substantially reduce the number of student-accessible devices</a:t>
            </a:r>
          </a:p>
          <a:p>
            <a:pPr marL="228600" indent="-228600">
              <a:spcBef>
                <a:spcPts val="0"/>
              </a:spcBef>
              <a:spcAft>
                <a:spcPts val="800"/>
              </a:spcAft>
            </a:pPr>
            <a:r>
              <a:rPr lang="en-US" sz="2000" dirty="0" smtClean="0"/>
              <a:t>Those who do will repurpose the spaces but retain their focus on students (lab, classroom, flexible learning space, hoteling space)</a:t>
            </a:r>
          </a:p>
        </p:txBody>
      </p:sp>
    </p:spTree>
    <p:extLst>
      <p:ext uri="{BB962C8B-B14F-4D97-AF65-F5344CB8AC3E}">
        <p14:creationId xmlns:p14="http://schemas.microsoft.com/office/powerpoint/2010/main" val="1821182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a:grpSpLocks/>
          </p:cNvGrpSpPr>
          <p:nvPr/>
        </p:nvGrpSpPr>
        <p:grpSpPr>
          <a:xfrm>
            <a:off x="3352800" y="1752601"/>
            <a:ext cx="5623560" cy="4419600"/>
            <a:chOff x="2819400" y="1219200"/>
            <a:chExt cx="6248400" cy="4985925"/>
          </a:xfrm>
        </p:grpSpPr>
        <p:pic>
          <p:nvPicPr>
            <p:cNvPr id="3" name="Picture 2" descr="Issue 8 BYOD fig24.png"/>
            <p:cNvPicPr>
              <a:picLocks noChangeAspect="1"/>
            </p:cNvPicPr>
            <p:nvPr/>
          </p:nvPicPr>
          <p:blipFill rotWithShape="1">
            <a:blip r:embed="rId3">
              <a:extLst>
                <a:ext uri="{28A0092B-C50C-407E-A947-70E740481C1C}">
                  <a14:useLocalDpi xmlns:a14="http://schemas.microsoft.com/office/drawing/2010/main" val="0"/>
                </a:ext>
              </a:extLst>
            </a:blip>
            <a:srcRect t="13411" b="2526"/>
            <a:stretch/>
          </p:blipFill>
          <p:spPr>
            <a:xfrm>
              <a:off x="2819400" y="3657600"/>
              <a:ext cx="6248400" cy="2547525"/>
            </a:xfrm>
            <a:prstGeom prst="rect">
              <a:avLst/>
            </a:prstGeom>
          </p:spPr>
        </p:pic>
        <p:pic>
          <p:nvPicPr>
            <p:cNvPr id="4" name="Picture 3" descr="Issue 8 BYOD fig25.png"/>
            <p:cNvPicPr>
              <a:picLocks noChangeAspect="1"/>
            </p:cNvPicPr>
            <p:nvPr/>
          </p:nvPicPr>
          <p:blipFill rotWithShape="1">
            <a:blip r:embed="rId4">
              <a:extLst>
                <a:ext uri="{28A0092B-C50C-407E-A947-70E740481C1C}">
                  <a14:useLocalDpi xmlns:a14="http://schemas.microsoft.com/office/drawing/2010/main" val="0"/>
                </a:ext>
              </a:extLst>
            </a:blip>
            <a:srcRect t="5788" b="15945"/>
            <a:stretch/>
          </p:blipFill>
          <p:spPr>
            <a:xfrm>
              <a:off x="2819400" y="1219200"/>
              <a:ext cx="6223000" cy="2362200"/>
            </a:xfrm>
            <a:prstGeom prst="rect">
              <a:avLst/>
            </a:prstGeom>
          </p:spPr>
        </p:pic>
      </p:grpSp>
      <p:sp>
        <p:nvSpPr>
          <p:cNvPr id="6" name="TextBox 5"/>
          <p:cNvSpPr txBox="1"/>
          <p:nvPr/>
        </p:nvSpPr>
        <p:spPr>
          <a:xfrm>
            <a:off x="0" y="6248400"/>
            <a:ext cx="8610600" cy="230832"/>
          </a:xfrm>
          <a:prstGeom prst="rect">
            <a:avLst/>
          </a:prstGeom>
          <a:noFill/>
        </p:spPr>
        <p:txBody>
          <a:bodyPr wrap="square" rtlCol="0">
            <a:spAutoFit/>
          </a:bodyPr>
          <a:lstStyle/>
          <a:p>
            <a:r>
              <a:rPr lang="en-US" sz="900" dirty="0" smtClean="0">
                <a:latin typeface="Arial"/>
                <a:cs typeface="Arial"/>
              </a:rPr>
              <a:t>Source</a:t>
            </a:r>
            <a:r>
              <a:rPr lang="en-US" sz="900" dirty="0">
                <a:latin typeface="Arial"/>
                <a:cs typeface="Arial"/>
              </a:rPr>
              <a:t>: </a:t>
            </a:r>
            <a:r>
              <a:rPr lang="en-US" sz="900" i="1" dirty="0" smtClean="0">
                <a:latin typeface="Arial"/>
                <a:cs typeface="Arial"/>
              </a:rPr>
              <a:t>The </a:t>
            </a:r>
            <a:r>
              <a:rPr lang="en-US" sz="900" i="1" dirty="0" err="1" smtClean="0">
                <a:latin typeface="Arial"/>
                <a:cs typeface="Arial"/>
              </a:rPr>
              <a:t>Consumerization</a:t>
            </a:r>
            <a:r>
              <a:rPr lang="en-US" sz="900" i="1" dirty="0">
                <a:latin typeface="Arial"/>
                <a:cs typeface="Arial"/>
              </a:rPr>
              <a:t> </a:t>
            </a:r>
            <a:r>
              <a:rPr lang="en-US" sz="900" i="1" dirty="0" smtClean="0">
                <a:latin typeface="Arial"/>
                <a:cs typeface="Arial"/>
              </a:rPr>
              <a:t>of Technology and the Bring-Your-Own-Everything (BYOE) Era of Higher Education</a:t>
            </a:r>
            <a:r>
              <a:rPr lang="en-US" sz="900" dirty="0" smtClean="0">
                <a:latin typeface="Arial"/>
                <a:cs typeface="Arial"/>
              </a:rPr>
              <a:t>, ECAR, March 2013</a:t>
            </a:r>
            <a:endParaRPr lang="en-US" sz="900" dirty="0">
              <a:latin typeface="Arial"/>
              <a:cs typeface="Arial"/>
            </a:endParaRPr>
          </a:p>
        </p:txBody>
      </p:sp>
      <p:sp>
        <p:nvSpPr>
          <p:cNvPr id="2" name="Title 1"/>
          <p:cNvSpPr>
            <a:spLocks noGrp="1"/>
          </p:cNvSpPr>
          <p:nvPr>
            <p:ph type="title"/>
          </p:nvPr>
        </p:nvSpPr>
        <p:spPr>
          <a:xfrm>
            <a:off x="609600" y="228600"/>
            <a:ext cx="8021782" cy="729971"/>
          </a:xfrm>
        </p:spPr>
        <p:txBody>
          <a:bodyPr>
            <a:normAutofit fontScale="90000"/>
          </a:bodyPr>
          <a:lstStyle/>
          <a:p>
            <a:r>
              <a:rPr lang="en-US" dirty="0" smtClean="0"/>
              <a:t>IT </a:t>
            </a:r>
            <a:r>
              <a:rPr lang="en-US" dirty="0" err="1" smtClean="0"/>
              <a:t>Consumerization</a:t>
            </a:r>
            <a:r>
              <a:rPr lang="en-US" dirty="0" smtClean="0"/>
              <a:t> and BYOD: </a:t>
            </a:r>
            <a:br>
              <a:rPr lang="en-US" dirty="0" smtClean="0"/>
            </a:br>
            <a:r>
              <a:rPr lang="en-US" dirty="0" smtClean="0"/>
              <a:t>What we know</a:t>
            </a:r>
            <a:endParaRPr lang="en-US" dirty="0"/>
          </a:p>
        </p:txBody>
      </p:sp>
      <p:sp>
        <p:nvSpPr>
          <p:cNvPr id="7" name="Content Placeholder 3"/>
          <p:cNvSpPr>
            <a:spLocks noGrp="1"/>
          </p:cNvSpPr>
          <p:nvPr>
            <p:ph idx="1"/>
          </p:nvPr>
        </p:nvSpPr>
        <p:spPr>
          <a:xfrm>
            <a:off x="228600" y="1752600"/>
            <a:ext cx="2514600" cy="3784598"/>
          </a:xfrm>
        </p:spPr>
        <p:txBody>
          <a:bodyPr/>
          <a:lstStyle/>
          <a:p>
            <a:pPr marL="228600" indent="-228600">
              <a:spcBef>
                <a:spcPts val="0"/>
              </a:spcBef>
              <a:spcAft>
                <a:spcPts val="800"/>
              </a:spcAft>
            </a:pPr>
            <a:r>
              <a:rPr lang="en-US" sz="2000" dirty="0" smtClean="0"/>
              <a:t>IT Support for BYO is best effort rather than full</a:t>
            </a:r>
          </a:p>
          <a:p>
            <a:pPr marL="228600" indent="-228600">
              <a:spcBef>
                <a:spcPts val="0"/>
              </a:spcBef>
              <a:spcAft>
                <a:spcPts val="800"/>
              </a:spcAft>
            </a:pPr>
            <a:r>
              <a:rPr lang="en-US" sz="2000" dirty="0" smtClean="0"/>
              <a:t>Highest service levels for laptops, with tablets second</a:t>
            </a:r>
          </a:p>
        </p:txBody>
      </p:sp>
      <p:sp>
        <p:nvSpPr>
          <p:cNvPr id="8" name="TextBox 7"/>
          <p:cNvSpPr txBox="1"/>
          <p:nvPr/>
        </p:nvSpPr>
        <p:spPr>
          <a:xfrm>
            <a:off x="4038600" y="1447800"/>
            <a:ext cx="4572000" cy="369332"/>
          </a:xfrm>
          <a:prstGeom prst="rect">
            <a:avLst/>
          </a:prstGeom>
          <a:noFill/>
        </p:spPr>
        <p:txBody>
          <a:bodyPr wrap="square" rtlCol="0">
            <a:spAutoFit/>
          </a:bodyPr>
          <a:lstStyle/>
          <a:p>
            <a:pPr algn="ctr"/>
            <a:r>
              <a:rPr lang="en-US" b="1" dirty="0" smtClean="0">
                <a:latin typeface="Arial"/>
                <a:cs typeface="Arial"/>
              </a:rPr>
              <a:t>IT Support</a:t>
            </a:r>
            <a:endParaRPr lang="en-US" b="1" dirty="0">
              <a:latin typeface="Arial"/>
              <a:cs typeface="Arial"/>
            </a:endParaRPr>
          </a:p>
        </p:txBody>
      </p:sp>
      <p:sp>
        <p:nvSpPr>
          <p:cNvPr id="10" name="TextBox 9"/>
          <p:cNvSpPr txBox="1"/>
          <p:nvPr/>
        </p:nvSpPr>
        <p:spPr>
          <a:xfrm rot="16200000">
            <a:off x="2226677" y="2726323"/>
            <a:ext cx="1828800" cy="338554"/>
          </a:xfrm>
          <a:prstGeom prst="rect">
            <a:avLst/>
          </a:prstGeom>
          <a:noFill/>
        </p:spPr>
        <p:txBody>
          <a:bodyPr wrap="square" rtlCol="0">
            <a:spAutoFit/>
          </a:bodyPr>
          <a:lstStyle/>
          <a:p>
            <a:pPr algn="ctr"/>
            <a:r>
              <a:rPr lang="en-US" sz="1600" dirty="0" smtClean="0">
                <a:latin typeface="Arial"/>
                <a:cs typeface="Arial"/>
              </a:rPr>
              <a:t>For Students</a:t>
            </a:r>
            <a:endParaRPr lang="en-US" sz="1600" dirty="0">
              <a:latin typeface="Arial"/>
              <a:cs typeface="Arial"/>
            </a:endParaRPr>
          </a:p>
        </p:txBody>
      </p:sp>
      <p:sp>
        <p:nvSpPr>
          <p:cNvPr id="11" name="TextBox 10"/>
          <p:cNvSpPr txBox="1"/>
          <p:nvPr/>
        </p:nvSpPr>
        <p:spPr>
          <a:xfrm rot="16200000">
            <a:off x="2036177" y="4745623"/>
            <a:ext cx="2209800" cy="338554"/>
          </a:xfrm>
          <a:prstGeom prst="rect">
            <a:avLst/>
          </a:prstGeom>
          <a:noFill/>
        </p:spPr>
        <p:txBody>
          <a:bodyPr wrap="square" rtlCol="0">
            <a:spAutoFit/>
          </a:bodyPr>
          <a:lstStyle/>
          <a:p>
            <a:pPr algn="ctr"/>
            <a:r>
              <a:rPr lang="en-US" sz="1600" dirty="0" smtClean="0">
                <a:latin typeface="Arial"/>
                <a:cs typeface="Arial"/>
              </a:rPr>
              <a:t>For Faculty and staff</a:t>
            </a:r>
            <a:endParaRPr lang="en-US" sz="1600" dirty="0">
              <a:latin typeface="Arial"/>
              <a:cs typeface="Arial"/>
            </a:endParaRPr>
          </a:p>
        </p:txBody>
      </p:sp>
    </p:spTree>
    <p:extLst>
      <p:ext uri="{BB962C8B-B14F-4D97-AF65-F5344CB8AC3E}">
        <p14:creationId xmlns:p14="http://schemas.microsoft.com/office/powerpoint/2010/main" val="14526159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itle-Title-Tex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8428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Intr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8428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Tit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8428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52400"/>
            <a:ext cx="8021782" cy="729971"/>
          </a:xfrm>
        </p:spPr>
        <p:txBody>
          <a:bodyPr>
            <a:noAutofit/>
          </a:bodyPr>
          <a:lstStyle/>
          <a:p>
            <a:pPr lvl="0"/>
            <a:r>
              <a:rPr lang="en-US" sz="3200" dirty="0"/>
              <a:t>Determining the role of online learning and developing a sustainable strategy for that role </a:t>
            </a:r>
          </a:p>
        </p:txBody>
      </p:sp>
      <p:sp>
        <p:nvSpPr>
          <p:cNvPr id="4" name="Content Placeholder 3"/>
          <p:cNvSpPr>
            <a:spLocks noGrp="1"/>
          </p:cNvSpPr>
          <p:nvPr>
            <p:ph idx="1"/>
          </p:nvPr>
        </p:nvSpPr>
        <p:spPr>
          <a:xfrm>
            <a:off x="609601" y="1676400"/>
            <a:ext cx="5943600" cy="4546599"/>
          </a:xfrm>
        </p:spPr>
        <p:txBody>
          <a:bodyPr/>
          <a:lstStyle/>
          <a:p>
            <a:pPr marL="0" lvl="0" indent="0">
              <a:buNone/>
            </a:pPr>
            <a:r>
              <a:rPr lang="en-US" sz="2800" dirty="0" smtClean="0"/>
              <a:t>Strategic questions to ask:</a:t>
            </a:r>
          </a:p>
          <a:p>
            <a:pPr>
              <a:spcAft>
                <a:spcPts val="1100"/>
              </a:spcAft>
            </a:pPr>
            <a:r>
              <a:rPr lang="en-US" sz="2400" dirty="0"/>
              <a:t>Are faculty actively engaged in the discussion </a:t>
            </a:r>
            <a:r>
              <a:rPr lang="en-US" sz="2400" dirty="0" smtClean="0"/>
              <a:t>about online learning? </a:t>
            </a:r>
            <a:endParaRPr lang="en-US" sz="2400" dirty="0"/>
          </a:p>
          <a:p>
            <a:pPr>
              <a:spcAft>
                <a:spcPts val="1100"/>
              </a:spcAft>
            </a:pPr>
            <a:r>
              <a:rPr lang="en-US" sz="2400" dirty="0" smtClean="0"/>
              <a:t>Do you have a strategy for online learning?</a:t>
            </a:r>
            <a:endParaRPr lang="en-US" sz="2400" dirty="0"/>
          </a:p>
          <a:p>
            <a:pPr>
              <a:spcAft>
                <a:spcPts val="1100"/>
              </a:spcAft>
            </a:pPr>
            <a:r>
              <a:rPr lang="en-US" sz="2400" dirty="0" smtClean="0"/>
              <a:t>Do you provide the resources and incentives to create and deliver online learning?</a:t>
            </a:r>
          </a:p>
          <a:p>
            <a:pPr>
              <a:spcAft>
                <a:spcPts val="1100"/>
              </a:spcAft>
            </a:pPr>
            <a:r>
              <a:rPr lang="en-US" sz="2400" dirty="0" smtClean="0"/>
              <a:t>What assessment techniques are in place? </a:t>
            </a:r>
            <a:endParaRPr lang="en-US" sz="2400" dirty="0"/>
          </a:p>
        </p:txBody>
      </p:sp>
      <p:sp>
        <p:nvSpPr>
          <p:cNvPr id="14" name="Text Box 21"/>
          <p:cNvSpPr txBox="1"/>
          <p:nvPr/>
        </p:nvSpPr>
        <p:spPr>
          <a:xfrm>
            <a:off x="6616700" y="1722967"/>
            <a:ext cx="2222500" cy="3763433"/>
          </a:xfrm>
          <a:prstGeom prst="rect">
            <a:avLst/>
          </a:prstGeom>
          <a:noFill/>
          <a:ln w="31750" cmpd="dbl">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600"/>
              </a:spcAft>
            </a:pPr>
            <a:r>
              <a:rPr lang="en-US" b="1" i="1" dirty="0" smtClean="0">
                <a:solidFill>
                  <a:srgbClr val="4F81BD"/>
                </a:solidFill>
                <a:latin typeface="Times New Roman"/>
                <a:ea typeface="Calibri"/>
              </a:rPr>
              <a:t>“</a:t>
            </a:r>
            <a:r>
              <a:rPr lang="en-US" b="1" i="1" dirty="0">
                <a:solidFill>
                  <a:srgbClr val="4F81BD"/>
                </a:solidFill>
                <a:latin typeface="Times New Roman"/>
                <a:ea typeface="Calibri"/>
              </a:rPr>
              <a:t>The role of online learning as a sustainable strategy for postsecondary institutions rests a good deal with the ability of faculty to adjust to new ways of instructing </a:t>
            </a:r>
            <a:r>
              <a:rPr lang="en-US" b="1" i="1" dirty="0" smtClean="0">
                <a:solidFill>
                  <a:srgbClr val="4F81BD"/>
                </a:solidFill>
                <a:latin typeface="Times New Roman"/>
                <a:ea typeface="Calibri"/>
              </a:rPr>
              <a:t>learners.” </a:t>
            </a:r>
          </a:p>
          <a:p>
            <a:pPr marL="0" marR="0">
              <a:lnSpc>
                <a:spcPct val="115000"/>
              </a:lnSpc>
              <a:spcBef>
                <a:spcPts val="0"/>
              </a:spcBef>
              <a:spcAft>
                <a:spcPts val="0"/>
              </a:spcAft>
            </a:pPr>
            <a:r>
              <a:rPr lang="en-US" sz="1300" i="1" dirty="0" smtClean="0">
                <a:solidFill>
                  <a:srgbClr val="000000"/>
                </a:solidFill>
                <a:effectLst/>
                <a:latin typeface="Times New Roman"/>
                <a:ea typeface="Calibri"/>
              </a:rPr>
              <a:t>—Associate Dean, Distance Learning</a:t>
            </a:r>
            <a:endParaRPr lang="en-US" sz="1300" i="1" dirty="0">
              <a:solidFill>
                <a:srgbClr val="000000"/>
              </a:solidFill>
              <a:effectLst/>
              <a:latin typeface="Times New Roman"/>
              <a:ea typeface="Calibri"/>
            </a:endParaRPr>
          </a:p>
        </p:txBody>
      </p:sp>
    </p:spTree>
    <p:extLst>
      <p:ext uri="{BB962C8B-B14F-4D97-AF65-F5344CB8AC3E}">
        <p14:creationId xmlns:p14="http://schemas.microsoft.com/office/powerpoint/2010/main" val="111494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a:t>
            </a:r>
            <a:r>
              <a:rPr lang="en-US" dirty="0"/>
              <a:t>l</a:t>
            </a:r>
            <a:r>
              <a:rPr lang="en-US" dirty="0" smtClean="0"/>
              <a:t>earning: What we know</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sp>
        <p:nvSpPr>
          <p:cNvPr id="5" name="TextBox 4"/>
          <p:cNvSpPr txBox="1"/>
          <p:nvPr/>
        </p:nvSpPr>
        <p:spPr>
          <a:xfrm>
            <a:off x="7257" y="6248400"/>
            <a:ext cx="8610600" cy="230832"/>
          </a:xfrm>
          <a:prstGeom prst="rect">
            <a:avLst/>
          </a:prstGeom>
          <a:noFill/>
        </p:spPr>
        <p:txBody>
          <a:bodyPr wrap="square" rtlCol="0">
            <a:spAutoFit/>
          </a:bodyPr>
          <a:lstStyle/>
          <a:p>
            <a:r>
              <a:rPr lang="en-US" sz="900" dirty="0" smtClean="0">
                <a:latin typeface="Arial"/>
                <a:cs typeface="Arial"/>
              </a:rPr>
              <a:t>Source</a:t>
            </a:r>
            <a:r>
              <a:rPr lang="en-US" sz="900" dirty="0">
                <a:latin typeface="Arial"/>
                <a:cs typeface="Arial"/>
              </a:rPr>
              <a:t>: </a:t>
            </a:r>
            <a:r>
              <a:rPr lang="en-US" sz="900" i="1" dirty="0">
                <a:latin typeface="Arial"/>
                <a:cs typeface="Arial"/>
              </a:rPr>
              <a:t>The State of E-Learning in Higher Education: An Eye Toward Growth and Increased </a:t>
            </a:r>
            <a:r>
              <a:rPr lang="en-US" sz="900" i="1" dirty="0" smtClean="0">
                <a:latin typeface="Arial"/>
                <a:cs typeface="Arial"/>
              </a:rPr>
              <a:t>Access</a:t>
            </a:r>
            <a:r>
              <a:rPr lang="en-US" sz="900" dirty="0" smtClean="0">
                <a:latin typeface="Arial"/>
                <a:cs typeface="Arial"/>
              </a:rPr>
              <a:t>, ECAR, June 2013</a:t>
            </a:r>
            <a:endParaRPr lang="en-US" sz="900" dirty="0">
              <a:latin typeface="Arial"/>
              <a:cs typeface="Arial"/>
            </a:endParaRPr>
          </a:p>
        </p:txBody>
      </p:sp>
      <p:grpSp>
        <p:nvGrpSpPr>
          <p:cNvPr id="10" name="Group 9"/>
          <p:cNvGrpSpPr/>
          <p:nvPr/>
        </p:nvGrpSpPr>
        <p:grpSpPr>
          <a:xfrm>
            <a:off x="4114800" y="990600"/>
            <a:ext cx="4954196" cy="2667000"/>
            <a:chOff x="152400" y="3581400"/>
            <a:chExt cx="5106596" cy="2819400"/>
          </a:xfrm>
        </p:grpSpPr>
        <p:pic>
          <p:nvPicPr>
            <p:cNvPr id="4" name="Picture 3" descr="Issue 7 elearning wordclou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3962400"/>
              <a:ext cx="5106596" cy="2438400"/>
            </a:xfrm>
            <a:prstGeom prst="rect">
              <a:avLst/>
            </a:prstGeom>
          </p:spPr>
        </p:pic>
        <p:sp>
          <p:nvSpPr>
            <p:cNvPr id="9" name="TextBox 8"/>
            <p:cNvSpPr txBox="1"/>
            <p:nvPr/>
          </p:nvSpPr>
          <p:spPr>
            <a:xfrm>
              <a:off x="304800" y="3581400"/>
              <a:ext cx="4572000" cy="369332"/>
            </a:xfrm>
            <a:prstGeom prst="rect">
              <a:avLst/>
            </a:prstGeom>
            <a:noFill/>
          </p:spPr>
          <p:txBody>
            <a:bodyPr wrap="square" rtlCol="0">
              <a:spAutoFit/>
            </a:bodyPr>
            <a:lstStyle/>
            <a:p>
              <a:pPr algn="ctr"/>
              <a:r>
                <a:rPr lang="en-US" b="1" dirty="0" smtClean="0">
                  <a:latin typeface="Arial"/>
                  <a:cs typeface="Arial"/>
                </a:rPr>
                <a:t>Benefits of online learning</a:t>
              </a:r>
              <a:endParaRPr lang="en-US" b="1" dirty="0">
                <a:latin typeface="Arial"/>
                <a:cs typeface="Arial"/>
              </a:endParaRPr>
            </a:p>
          </p:txBody>
        </p:sp>
      </p:grpSp>
      <p:grpSp>
        <p:nvGrpSpPr>
          <p:cNvPr id="11" name="Group 10"/>
          <p:cNvGrpSpPr/>
          <p:nvPr/>
        </p:nvGrpSpPr>
        <p:grpSpPr>
          <a:xfrm>
            <a:off x="76200" y="3505200"/>
            <a:ext cx="5257800" cy="2590800"/>
            <a:chOff x="3352800" y="1143000"/>
            <a:chExt cx="5334000" cy="2777490"/>
          </a:xfrm>
        </p:grpSpPr>
        <p:pic>
          <p:nvPicPr>
            <p:cNvPr id="7" name="Picture 6" descr="Issue 7 elearning fig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1600200"/>
              <a:ext cx="5258448" cy="2320290"/>
            </a:xfrm>
            <a:prstGeom prst="rect">
              <a:avLst/>
            </a:prstGeom>
          </p:spPr>
        </p:pic>
        <p:sp>
          <p:nvSpPr>
            <p:cNvPr id="8" name="TextBox 7"/>
            <p:cNvSpPr txBox="1"/>
            <p:nvPr/>
          </p:nvSpPr>
          <p:spPr>
            <a:xfrm>
              <a:off x="3507409" y="1143000"/>
              <a:ext cx="5179391" cy="395946"/>
            </a:xfrm>
            <a:prstGeom prst="rect">
              <a:avLst/>
            </a:prstGeom>
            <a:noFill/>
          </p:spPr>
          <p:txBody>
            <a:bodyPr wrap="square" rtlCol="0">
              <a:spAutoFit/>
            </a:bodyPr>
            <a:lstStyle/>
            <a:p>
              <a:pPr algn="ctr"/>
              <a:r>
                <a:rPr lang="en-US" b="1" dirty="0" smtClean="0">
                  <a:latin typeface="Arial"/>
                  <a:cs typeface="Arial"/>
                </a:rPr>
                <a:t>Reasons for </a:t>
              </a:r>
              <a:r>
                <a:rPr lang="en-US" b="1" i="1" dirty="0" smtClean="0">
                  <a:latin typeface="Arial"/>
                  <a:cs typeface="Arial"/>
                </a:rPr>
                <a:t>not</a:t>
              </a:r>
              <a:r>
                <a:rPr lang="en-US" b="1" dirty="0" smtClean="0">
                  <a:latin typeface="Arial"/>
                  <a:cs typeface="Arial"/>
                </a:rPr>
                <a:t> offering online courses</a:t>
              </a:r>
              <a:endParaRPr lang="en-US" b="1" dirty="0">
                <a:latin typeface="Arial"/>
                <a:cs typeface="Arial"/>
              </a:endParaRPr>
            </a:p>
          </p:txBody>
        </p:sp>
      </p:grpSp>
    </p:spTree>
    <p:extLst>
      <p:ext uri="{BB962C8B-B14F-4D97-AF65-F5344CB8AC3E}">
        <p14:creationId xmlns:p14="http://schemas.microsoft.com/office/powerpoint/2010/main" val="1850006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a:t>
            </a:r>
            <a:r>
              <a:rPr lang="en-US" dirty="0"/>
              <a:t>l</a:t>
            </a:r>
            <a:r>
              <a:rPr lang="en-US" dirty="0" smtClean="0"/>
              <a:t>earning: What we know</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sp>
        <p:nvSpPr>
          <p:cNvPr id="5" name="TextBox 4"/>
          <p:cNvSpPr txBox="1"/>
          <p:nvPr/>
        </p:nvSpPr>
        <p:spPr>
          <a:xfrm>
            <a:off x="0" y="6248400"/>
            <a:ext cx="8610600" cy="230832"/>
          </a:xfrm>
          <a:prstGeom prst="rect">
            <a:avLst/>
          </a:prstGeom>
          <a:noFill/>
        </p:spPr>
        <p:txBody>
          <a:bodyPr wrap="square" rtlCol="0">
            <a:spAutoFit/>
          </a:bodyPr>
          <a:lstStyle/>
          <a:p>
            <a:r>
              <a:rPr lang="en-US" sz="900" dirty="0" smtClean="0">
                <a:latin typeface="Arial"/>
                <a:cs typeface="Arial"/>
              </a:rPr>
              <a:t>Source</a:t>
            </a:r>
            <a:r>
              <a:rPr lang="en-US" sz="900" dirty="0">
                <a:latin typeface="Arial"/>
                <a:cs typeface="Arial"/>
              </a:rPr>
              <a:t>: </a:t>
            </a:r>
            <a:r>
              <a:rPr lang="en-US" sz="900" i="1" dirty="0">
                <a:latin typeface="Arial"/>
                <a:cs typeface="Arial"/>
              </a:rPr>
              <a:t>The State of E-Learning in Higher Education: An Eye Toward Growth and Increased </a:t>
            </a:r>
            <a:r>
              <a:rPr lang="en-US" sz="900" i="1" dirty="0" smtClean="0">
                <a:latin typeface="Arial"/>
                <a:cs typeface="Arial"/>
              </a:rPr>
              <a:t>Access</a:t>
            </a:r>
            <a:r>
              <a:rPr lang="en-US" sz="900" dirty="0" smtClean="0">
                <a:latin typeface="Arial"/>
                <a:cs typeface="Arial"/>
              </a:rPr>
              <a:t>, ECAR, June 2013</a:t>
            </a:r>
            <a:endParaRPr lang="en-US" sz="900" dirty="0">
              <a:latin typeface="Arial"/>
              <a:cs typeface="Arial"/>
            </a:endParaRPr>
          </a:p>
        </p:txBody>
      </p:sp>
      <p:sp>
        <p:nvSpPr>
          <p:cNvPr id="6" name="TextBox 5"/>
          <p:cNvSpPr txBox="1"/>
          <p:nvPr/>
        </p:nvSpPr>
        <p:spPr>
          <a:xfrm>
            <a:off x="2057400" y="1066800"/>
            <a:ext cx="6705600" cy="369332"/>
          </a:xfrm>
          <a:prstGeom prst="rect">
            <a:avLst/>
          </a:prstGeom>
          <a:noFill/>
        </p:spPr>
        <p:txBody>
          <a:bodyPr wrap="square" rtlCol="0">
            <a:spAutoFit/>
          </a:bodyPr>
          <a:lstStyle/>
          <a:p>
            <a:pPr algn="ctr"/>
            <a:r>
              <a:rPr lang="en-US" b="1" dirty="0" smtClean="0">
                <a:latin typeface="Arial"/>
                <a:cs typeface="Arial"/>
              </a:rPr>
              <a:t>Number of Online Courses Offered by Institutional Type</a:t>
            </a:r>
            <a:endParaRPr lang="en-US" b="1" dirty="0">
              <a:latin typeface="Arial"/>
              <a:cs typeface="Arial"/>
            </a:endParaRPr>
          </a:p>
        </p:txBody>
      </p:sp>
      <p:pic>
        <p:nvPicPr>
          <p:cNvPr id="7" name="Picture 6" descr="Issue 7 elearning courses_offer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1371600"/>
            <a:ext cx="5237046" cy="4831175"/>
          </a:xfrm>
          <a:prstGeom prst="rect">
            <a:avLst/>
          </a:prstGeom>
        </p:spPr>
      </p:pic>
      <p:sp>
        <p:nvSpPr>
          <p:cNvPr id="8" name="Content Placeholder 3"/>
          <p:cNvSpPr txBox="1">
            <a:spLocks/>
          </p:cNvSpPr>
          <p:nvPr/>
        </p:nvSpPr>
        <p:spPr>
          <a:xfrm>
            <a:off x="228600" y="1752600"/>
            <a:ext cx="2514600" cy="3784598"/>
          </a:xfrm>
          <a:prstGeom prst="rect">
            <a:avLst/>
          </a:prstGeom>
        </p:spPr>
        <p:txBody>
          <a:bodyPr/>
          <a:lstStyle>
            <a:lvl1pPr marL="457200" indent="-457200" algn="l" defTabSz="914400" rtl="0" eaLnBrk="1" latinLnBrk="0" hangingPunct="1">
              <a:spcBef>
                <a:spcPct val="20000"/>
              </a:spcBef>
              <a:buClr>
                <a:srgbClr val="B20838"/>
              </a:buClr>
              <a:buFont typeface="Wingdings" pitchFamily="2" charset="2"/>
              <a:buChar char="§"/>
              <a:defRPr sz="3000" kern="1200" baseline="0">
                <a:solidFill>
                  <a:schemeClr val="tx1">
                    <a:lumMod val="75000"/>
                    <a:lumOff val="25000"/>
                  </a:schemeClr>
                </a:solidFill>
                <a:latin typeface="Arial"/>
                <a:ea typeface="+mn-ea"/>
                <a:cs typeface="Arial"/>
              </a:defRPr>
            </a:lvl1pPr>
            <a:lvl2pPr marL="914400" indent="-457200" algn="l" defTabSz="914400" rtl="0" eaLnBrk="1" latinLnBrk="0" hangingPunct="1">
              <a:spcBef>
                <a:spcPct val="20000"/>
              </a:spcBef>
              <a:buClr>
                <a:srgbClr val="B20838"/>
              </a:buClr>
              <a:buFont typeface="Wingdings" pitchFamily="2" charset="2"/>
              <a:buChar char="§"/>
              <a:defRPr sz="2700" kern="1200">
                <a:solidFill>
                  <a:schemeClr val="tx1">
                    <a:lumMod val="75000"/>
                    <a:lumOff val="25000"/>
                  </a:schemeClr>
                </a:solidFill>
                <a:latin typeface="Arial"/>
                <a:ea typeface="+mn-ea"/>
                <a:cs typeface="Arial"/>
              </a:defRPr>
            </a:lvl2pPr>
            <a:lvl3pPr marL="1257300" indent="-342900" algn="l" defTabSz="914400" rtl="0" eaLnBrk="1" latinLnBrk="0" hangingPunct="1">
              <a:spcBef>
                <a:spcPct val="20000"/>
              </a:spcBef>
              <a:buClr>
                <a:srgbClr val="B20838"/>
              </a:buClr>
              <a:buFont typeface="Wingdings" pitchFamily="2" charset="2"/>
              <a:buChar char="§"/>
              <a:defRPr sz="2400" kern="1200">
                <a:solidFill>
                  <a:schemeClr val="tx1">
                    <a:lumMod val="75000"/>
                    <a:lumOff val="25000"/>
                  </a:schemeClr>
                </a:solidFill>
                <a:latin typeface="Arial"/>
                <a:ea typeface="+mn-ea"/>
                <a:cs typeface="Arial"/>
              </a:defRPr>
            </a:lvl3pPr>
            <a:lvl4pPr marL="1714500" indent="-342900" algn="l" defTabSz="914400" rtl="0" eaLnBrk="1" latinLnBrk="0" hangingPunct="1">
              <a:spcBef>
                <a:spcPct val="20000"/>
              </a:spcBef>
              <a:buClr>
                <a:srgbClr val="B20838"/>
              </a:buClr>
              <a:buFont typeface="Wingdings" pitchFamily="2" charset="2"/>
              <a:buChar char="§"/>
              <a:defRPr sz="2100" kern="1200">
                <a:solidFill>
                  <a:schemeClr val="tx1">
                    <a:lumMod val="75000"/>
                    <a:lumOff val="25000"/>
                  </a:schemeClr>
                </a:solidFill>
                <a:latin typeface="Arial"/>
                <a:ea typeface="+mn-ea"/>
                <a:cs typeface="Arial"/>
              </a:defRPr>
            </a:lvl4pPr>
            <a:lvl5pPr marL="2114550" indent="-285750" algn="l" defTabSz="914400" rtl="0" eaLnBrk="1" latinLnBrk="0" hangingPunct="1">
              <a:spcBef>
                <a:spcPct val="20000"/>
              </a:spcBef>
              <a:buClr>
                <a:srgbClr val="B20838"/>
              </a:buClr>
              <a:buFont typeface="Wingdings" pitchFamily="2" charset="2"/>
              <a:buChar char="§"/>
              <a:defRPr sz="1800" kern="1200">
                <a:solidFill>
                  <a:schemeClr val="tx1">
                    <a:lumMod val="75000"/>
                    <a:lumOff val="25000"/>
                  </a:schemeClr>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a:spcBef>
                <a:spcPts val="0"/>
              </a:spcBef>
              <a:spcAft>
                <a:spcPts val="800"/>
              </a:spcAft>
            </a:pPr>
            <a:r>
              <a:rPr lang="en-US" sz="2000" dirty="0" smtClean="0"/>
              <a:t>Private BA and private </a:t>
            </a:r>
            <a:r>
              <a:rPr lang="en-US" sz="2000" dirty="0" err="1" smtClean="0"/>
              <a:t>doctorals</a:t>
            </a:r>
            <a:r>
              <a:rPr lang="en-US" sz="2000" dirty="0" smtClean="0"/>
              <a:t> least likely to offer online courses</a:t>
            </a:r>
          </a:p>
          <a:p>
            <a:pPr marL="228600" indent="-228600">
              <a:spcBef>
                <a:spcPts val="0"/>
              </a:spcBef>
              <a:spcAft>
                <a:spcPts val="800"/>
              </a:spcAft>
            </a:pPr>
            <a:r>
              <a:rPr lang="en-US" sz="2000" dirty="0" smtClean="0"/>
              <a:t>Community colleges most likely to offer online courses</a:t>
            </a:r>
          </a:p>
        </p:txBody>
      </p:sp>
    </p:spTree>
    <p:extLst>
      <p:ext uri="{BB962C8B-B14F-4D97-AF65-F5344CB8AC3E}">
        <p14:creationId xmlns:p14="http://schemas.microsoft.com/office/powerpoint/2010/main" val="4170594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a:t>
            </a:r>
            <a:r>
              <a:rPr lang="en-US" dirty="0"/>
              <a:t>l</a:t>
            </a:r>
            <a:r>
              <a:rPr lang="en-US" dirty="0" smtClean="0"/>
              <a:t>earning: What we know</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pic>
        <p:nvPicPr>
          <p:cNvPr id="4" name="Picture 3" descr="Issue 7 elearning concern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1371600"/>
            <a:ext cx="3986156" cy="5029200"/>
          </a:xfrm>
          <a:prstGeom prst="rect">
            <a:avLst/>
          </a:prstGeom>
        </p:spPr>
      </p:pic>
      <p:sp>
        <p:nvSpPr>
          <p:cNvPr id="5" name="TextBox 4"/>
          <p:cNvSpPr txBox="1"/>
          <p:nvPr/>
        </p:nvSpPr>
        <p:spPr>
          <a:xfrm>
            <a:off x="0" y="6248400"/>
            <a:ext cx="8610600" cy="230832"/>
          </a:xfrm>
          <a:prstGeom prst="rect">
            <a:avLst/>
          </a:prstGeom>
          <a:noFill/>
        </p:spPr>
        <p:txBody>
          <a:bodyPr wrap="square" rtlCol="0">
            <a:spAutoFit/>
          </a:bodyPr>
          <a:lstStyle/>
          <a:p>
            <a:r>
              <a:rPr lang="en-US" sz="900" dirty="0" smtClean="0">
                <a:latin typeface="Arial"/>
                <a:cs typeface="Arial"/>
              </a:rPr>
              <a:t>Source</a:t>
            </a:r>
            <a:r>
              <a:rPr lang="en-US" sz="900" dirty="0">
                <a:latin typeface="Arial"/>
                <a:cs typeface="Arial"/>
              </a:rPr>
              <a:t>: </a:t>
            </a:r>
            <a:r>
              <a:rPr lang="en-US" sz="900" i="1" dirty="0">
                <a:latin typeface="Arial"/>
                <a:cs typeface="Arial"/>
              </a:rPr>
              <a:t>The State of E-Learning in Higher Education: An Eye Toward Growth and Increased </a:t>
            </a:r>
            <a:r>
              <a:rPr lang="en-US" sz="900" i="1" dirty="0" smtClean="0">
                <a:latin typeface="Arial"/>
                <a:cs typeface="Arial"/>
              </a:rPr>
              <a:t>Access</a:t>
            </a:r>
            <a:r>
              <a:rPr lang="en-US" sz="900" dirty="0" smtClean="0">
                <a:latin typeface="Arial"/>
                <a:cs typeface="Arial"/>
              </a:rPr>
              <a:t>, ECAR, June 2013</a:t>
            </a:r>
            <a:endParaRPr lang="en-US" sz="900" dirty="0">
              <a:latin typeface="Arial"/>
              <a:cs typeface="Arial"/>
            </a:endParaRPr>
          </a:p>
        </p:txBody>
      </p:sp>
      <p:sp>
        <p:nvSpPr>
          <p:cNvPr id="6" name="TextBox 5"/>
          <p:cNvSpPr txBox="1"/>
          <p:nvPr/>
        </p:nvSpPr>
        <p:spPr>
          <a:xfrm>
            <a:off x="2362200" y="990600"/>
            <a:ext cx="4572000" cy="369332"/>
          </a:xfrm>
          <a:prstGeom prst="rect">
            <a:avLst/>
          </a:prstGeom>
          <a:noFill/>
        </p:spPr>
        <p:txBody>
          <a:bodyPr wrap="square" rtlCol="0">
            <a:spAutoFit/>
          </a:bodyPr>
          <a:lstStyle/>
          <a:p>
            <a:pPr algn="ctr"/>
            <a:r>
              <a:rPr lang="en-US" b="1" dirty="0" smtClean="0">
                <a:latin typeface="Arial"/>
                <a:cs typeface="Arial"/>
              </a:rPr>
              <a:t>Concerns about E-Learning Initiatives</a:t>
            </a:r>
            <a:endParaRPr lang="en-US" b="1" dirty="0">
              <a:latin typeface="Arial"/>
              <a:cs typeface="Arial"/>
            </a:endParaRPr>
          </a:p>
        </p:txBody>
      </p:sp>
    </p:spTree>
    <p:extLst>
      <p:ext uri="{BB962C8B-B14F-4D97-AF65-F5344CB8AC3E}">
        <p14:creationId xmlns:p14="http://schemas.microsoft.com/office/powerpoint/2010/main" val="2400039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MOOCs?</a:t>
            </a:r>
            <a:endParaRPr lang="en-US" dirty="0"/>
          </a:p>
        </p:txBody>
      </p:sp>
      <p:pic>
        <p:nvPicPr>
          <p:cNvPr id="8" name="Picture 7" descr="mooc_v_on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066800"/>
            <a:ext cx="4579234" cy="5306187"/>
          </a:xfrm>
          <a:prstGeom prst="rect">
            <a:avLst/>
          </a:prstGeom>
        </p:spPr>
      </p:pic>
    </p:spTree>
    <p:extLst>
      <p:ext uri="{BB962C8B-B14F-4D97-AF65-F5344CB8AC3E}">
        <p14:creationId xmlns:p14="http://schemas.microsoft.com/office/powerpoint/2010/main" val="348784434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MOOCs?</a:t>
            </a:r>
            <a:endParaRPr lang="en-US" dirty="0"/>
          </a:p>
        </p:txBody>
      </p:sp>
      <p:pic>
        <p:nvPicPr>
          <p:cNvPr id="8" name="Picture 7" descr="mooc_v_onlin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066800"/>
            <a:ext cx="4579234" cy="5306187"/>
          </a:xfrm>
          <a:prstGeom prst="rect">
            <a:avLst/>
          </a:prstGeom>
        </p:spPr>
      </p:pic>
      <p:pic>
        <p:nvPicPr>
          <p:cNvPr id="11" name="Picture 10" descr="Educause crash course MOOC.jpg"/>
          <p:cNvPicPr>
            <a:picLocks noChangeAspect="1"/>
          </p:cNvPicPr>
          <p:nvPr/>
        </p:nvPicPr>
        <p:blipFill rotWithShape="1">
          <a:blip r:embed="rId3" cstate="print">
            <a:extLst>
              <a:ext uri="{28A0092B-C50C-407E-A947-70E740481C1C}">
                <a14:useLocalDpi xmlns:a14="http://schemas.microsoft.com/office/drawing/2010/main" val="0"/>
              </a:ext>
            </a:extLst>
          </a:blip>
          <a:srcRect l="4669" t="74553" r="52589" b="14550"/>
          <a:stretch/>
        </p:blipFill>
        <p:spPr>
          <a:xfrm>
            <a:off x="5486400" y="2458356"/>
            <a:ext cx="3163185" cy="2189843"/>
          </a:xfrm>
          <a:prstGeom prst="rect">
            <a:avLst/>
          </a:prstGeom>
        </p:spPr>
      </p:pic>
    </p:spTree>
    <p:extLst>
      <p:ext uri="{BB962C8B-B14F-4D97-AF65-F5344CB8AC3E}">
        <p14:creationId xmlns:p14="http://schemas.microsoft.com/office/powerpoint/2010/main" val="98602549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MOOCs?</a:t>
            </a:r>
            <a:endParaRPr lang="en-US" dirty="0"/>
          </a:p>
        </p:txBody>
      </p:sp>
      <p:pic>
        <p:nvPicPr>
          <p:cNvPr id="7" name="Picture 6" descr="offer_mooc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600200"/>
            <a:ext cx="4909038" cy="3403600"/>
          </a:xfrm>
          <a:prstGeom prst="rect">
            <a:avLst/>
          </a:prstGeom>
        </p:spPr>
      </p:pic>
    </p:spTree>
    <p:extLst>
      <p:ext uri="{BB962C8B-B14F-4D97-AF65-F5344CB8AC3E}">
        <p14:creationId xmlns:p14="http://schemas.microsoft.com/office/powerpoint/2010/main" val="356941404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MOOCs?</a:t>
            </a:r>
            <a:endParaRPr lang="en-US" dirty="0"/>
          </a:p>
        </p:txBody>
      </p:sp>
      <p:pic>
        <p:nvPicPr>
          <p:cNvPr id="5" name="Picture 4" descr="reasons_not_off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1752600"/>
            <a:ext cx="4343400" cy="3040380"/>
          </a:xfrm>
          <a:prstGeom prst="rect">
            <a:avLst/>
          </a:prstGeom>
        </p:spPr>
      </p:pic>
      <p:pic>
        <p:nvPicPr>
          <p:cNvPr id="6" name="Picture 5" descr="reasons_off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4114800" cy="3954780"/>
          </a:xfrm>
          <a:prstGeom prst="rect">
            <a:avLst/>
          </a:prstGeom>
        </p:spPr>
      </p:pic>
      <p:sp>
        <p:nvSpPr>
          <p:cNvPr id="3" name="TextBox 2"/>
          <p:cNvSpPr txBox="1"/>
          <p:nvPr/>
        </p:nvSpPr>
        <p:spPr>
          <a:xfrm>
            <a:off x="609600" y="1143000"/>
            <a:ext cx="3657600" cy="369332"/>
          </a:xfrm>
          <a:prstGeom prst="rect">
            <a:avLst/>
          </a:prstGeom>
          <a:noFill/>
        </p:spPr>
        <p:txBody>
          <a:bodyPr wrap="square" rtlCol="0">
            <a:spAutoFit/>
          </a:bodyPr>
          <a:lstStyle/>
          <a:p>
            <a:r>
              <a:rPr lang="en-US" dirty="0" smtClean="0"/>
              <a:t>Why institutions are doing MOOCs</a:t>
            </a:r>
            <a:endParaRPr lang="en-US" dirty="0"/>
          </a:p>
        </p:txBody>
      </p:sp>
      <p:sp>
        <p:nvSpPr>
          <p:cNvPr id="9" name="TextBox 8"/>
          <p:cNvSpPr txBox="1"/>
          <p:nvPr/>
        </p:nvSpPr>
        <p:spPr>
          <a:xfrm>
            <a:off x="5105400" y="1143000"/>
            <a:ext cx="3962400" cy="369332"/>
          </a:xfrm>
          <a:prstGeom prst="rect">
            <a:avLst/>
          </a:prstGeom>
          <a:noFill/>
        </p:spPr>
        <p:txBody>
          <a:bodyPr wrap="square" rtlCol="0">
            <a:spAutoFit/>
          </a:bodyPr>
          <a:lstStyle/>
          <a:p>
            <a:r>
              <a:rPr lang="en-US" dirty="0" smtClean="0"/>
              <a:t>Why institutions are </a:t>
            </a:r>
            <a:r>
              <a:rPr lang="en-US" b="1" i="1" dirty="0" smtClean="0"/>
              <a:t>not</a:t>
            </a:r>
            <a:r>
              <a:rPr lang="en-US" dirty="0" smtClean="0"/>
              <a:t> doing MOOCs</a:t>
            </a:r>
            <a:endParaRPr lang="en-US" dirty="0"/>
          </a:p>
        </p:txBody>
      </p:sp>
    </p:spTree>
    <p:extLst>
      <p:ext uri="{BB962C8B-B14F-4D97-AF65-F5344CB8AC3E}">
        <p14:creationId xmlns:p14="http://schemas.microsoft.com/office/powerpoint/2010/main" val="130306841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nected-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8428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a:t>
            </a:r>
            <a:r>
              <a:rPr lang="en-US" dirty="0"/>
              <a:t>l</a:t>
            </a:r>
            <a:r>
              <a:rPr lang="en-US" dirty="0" smtClean="0"/>
              <a:t>earning: What we know</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pic>
        <p:nvPicPr>
          <p:cNvPr id="4" name="Picture 3" descr="Issue 7 elearning M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600200"/>
            <a:ext cx="7723438" cy="4267200"/>
          </a:xfrm>
          <a:prstGeom prst="rect">
            <a:avLst/>
          </a:prstGeom>
        </p:spPr>
      </p:pic>
      <p:sp>
        <p:nvSpPr>
          <p:cNvPr id="8" name="TextBox 7"/>
          <p:cNvSpPr txBox="1"/>
          <p:nvPr/>
        </p:nvSpPr>
        <p:spPr>
          <a:xfrm>
            <a:off x="16329" y="6248400"/>
            <a:ext cx="8610600" cy="230832"/>
          </a:xfrm>
          <a:prstGeom prst="rect">
            <a:avLst/>
          </a:prstGeom>
          <a:noFill/>
        </p:spPr>
        <p:txBody>
          <a:bodyPr wrap="square" rtlCol="0">
            <a:spAutoFit/>
          </a:bodyPr>
          <a:lstStyle/>
          <a:p>
            <a:r>
              <a:rPr lang="en-US" sz="900" dirty="0" smtClean="0">
                <a:latin typeface="Arial"/>
                <a:cs typeface="Arial"/>
              </a:rPr>
              <a:t>Source</a:t>
            </a:r>
            <a:r>
              <a:rPr lang="en-US" sz="900" dirty="0">
                <a:latin typeface="Arial"/>
                <a:cs typeface="Arial"/>
              </a:rPr>
              <a:t>: </a:t>
            </a:r>
            <a:r>
              <a:rPr lang="en-US" sz="900" i="1" dirty="0">
                <a:latin typeface="Arial"/>
                <a:cs typeface="Arial"/>
              </a:rPr>
              <a:t>The State of E-Learning in Higher Education: An Eye Toward Growth and Increased </a:t>
            </a:r>
            <a:r>
              <a:rPr lang="en-US" sz="900" i="1" dirty="0" smtClean="0">
                <a:latin typeface="Arial"/>
                <a:cs typeface="Arial"/>
              </a:rPr>
              <a:t>Access</a:t>
            </a:r>
            <a:r>
              <a:rPr lang="en-US" sz="900" dirty="0" smtClean="0">
                <a:latin typeface="Arial"/>
                <a:cs typeface="Arial"/>
              </a:rPr>
              <a:t>, ECAR, June 2013</a:t>
            </a:r>
            <a:endParaRPr lang="en-US" sz="900" dirty="0">
              <a:latin typeface="Arial"/>
              <a:cs typeface="Arial"/>
            </a:endParaRPr>
          </a:p>
        </p:txBody>
      </p:sp>
      <p:sp>
        <p:nvSpPr>
          <p:cNvPr id="10" name="TextBox 9"/>
          <p:cNvSpPr txBox="1"/>
          <p:nvPr/>
        </p:nvSpPr>
        <p:spPr>
          <a:xfrm>
            <a:off x="2209800" y="1219200"/>
            <a:ext cx="4572000" cy="369332"/>
          </a:xfrm>
          <a:prstGeom prst="rect">
            <a:avLst/>
          </a:prstGeom>
          <a:noFill/>
        </p:spPr>
        <p:txBody>
          <a:bodyPr wrap="square" rtlCol="0">
            <a:spAutoFit/>
          </a:bodyPr>
          <a:lstStyle/>
          <a:p>
            <a:pPr algn="ctr"/>
            <a:r>
              <a:rPr lang="en-US" b="1" dirty="0" smtClean="0">
                <a:latin typeface="Arial"/>
                <a:cs typeface="Arial"/>
              </a:rPr>
              <a:t>E-Learning Maturity Index</a:t>
            </a:r>
            <a:endParaRPr lang="en-US" b="1" dirty="0">
              <a:latin typeface="Arial"/>
              <a:cs typeface="Arial"/>
            </a:endParaRPr>
          </a:p>
        </p:txBody>
      </p:sp>
    </p:spTree>
    <p:extLst>
      <p:ext uri="{BB962C8B-B14F-4D97-AF65-F5344CB8AC3E}">
        <p14:creationId xmlns:p14="http://schemas.microsoft.com/office/powerpoint/2010/main" val="3952232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Intr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8428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Tit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8428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228600"/>
            <a:ext cx="8021782" cy="729971"/>
          </a:xfrm>
        </p:spPr>
        <p:txBody>
          <a:bodyPr>
            <a:noAutofit/>
          </a:bodyPr>
          <a:lstStyle/>
          <a:p>
            <a:r>
              <a:rPr lang="en-US" sz="3200" dirty="0"/>
              <a:t>Funding information technology </a:t>
            </a:r>
            <a:r>
              <a:rPr lang="en-US" sz="3200" dirty="0" smtClean="0"/>
              <a:t>strategically</a:t>
            </a:r>
            <a:endParaRPr lang="en-US" sz="3200" dirty="0"/>
          </a:p>
        </p:txBody>
      </p:sp>
      <p:sp>
        <p:nvSpPr>
          <p:cNvPr id="4" name="Content Placeholder 3"/>
          <p:cNvSpPr>
            <a:spLocks noGrp="1"/>
          </p:cNvSpPr>
          <p:nvPr>
            <p:ph idx="1"/>
          </p:nvPr>
        </p:nvSpPr>
        <p:spPr>
          <a:xfrm>
            <a:off x="606829" y="1371599"/>
            <a:ext cx="5870171" cy="4546599"/>
          </a:xfrm>
        </p:spPr>
        <p:txBody>
          <a:bodyPr/>
          <a:lstStyle/>
          <a:p>
            <a:pPr marL="0" lvl="0" indent="0">
              <a:buNone/>
            </a:pPr>
            <a:r>
              <a:rPr lang="en-US" sz="2800" dirty="0" smtClean="0"/>
              <a:t>Strategic questions to ask:</a:t>
            </a:r>
          </a:p>
          <a:p>
            <a:pPr>
              <a:spcAft>
                <a:spcPts val="1100"/>
              </a:spcAft>
            </a:pPr>
            <a:r>
              <a:rPr lang="en-US" sz="2400" dirty="0" smtClean="0"/>
              <a:t>Do you establish </a:t>
            </a:r>
            <a:r>
              <a:rPr lang="en-US" sz="2400" dirty="0"/>
              <a:t>and manage IT investments using a transparent and inclusive governance process </a:t>
            </a:r>
            <a:r>
              <a:rPr lang="en-US" sz="2400" dirty="0" smtClean="0"/>
              <a:t>?  </a:t>
            </a:r>
            <a:endParaRPr lang="en-US" sz="2400" dirty="0"/>
          </a:p>
          <a:p>
            <a:pPr>
              <a:spcAft>
                <a:spcPts val="1100"/>
              </a:spcAft>
            </a:pPr>
            <a:r>
              <a:rPr lang="en-US" sz="2400" dirty="0"/>
              <a:t>Can </a:t>
            </a:r>
            <a:r>
              <a:rPr lang="en-US" sz="2400" dirty="0" smtClean="0"/>
              <a:t>you calculate </a:t>
            </a:r>
            <a:r>
              <a:rPr lang="en-US" sz="2400" dirty="0"/>
              <a:t>the costs of its services to permit comparison with alternative sourcing options </a:t>
            </a:r>
            <a:r>
              <a:rPr lang="en-US" sz="2400" dirty="0" smtClean="0"/>
              <a:t>? </a:t>
            </a:r>
            <a:endParaRPr lang="en-US" sz="2400" dirty="0"/>
          </a:p>
          <a:p>
            <a:pPr>
              <a:spcAft>
                <a:spcPts val="1100"/>
              </a:spcAft>
            </a:pPr>
            <a:r>
              <a:rPr lang="en-US" sz="2400" dirty="0"/>
              <a:t>Does the current distributed IT model need to be revisited to ensure the right balance between optimizing costs and service </a:t>
            </a:r>
            <a:r>
              <a:rPr lang="en-US" sz="2400" dirty="0" smtClean="0"/>
              <a:t>levels? </a:t>
            </a:r>
            <a:endParaRPr lang="en-US" sz="2400" dirty="0"/>
          </a:p>
        </p:txBody>
      </p:sp>
      <p:sp>
        <p:nvSpPr>
          <p:cNvPr id="14" name="Text Box 21"/>
          <p:cNvSpPr txBox="1"/>
          <p:nvPr/>
        </p:nvSpPr>
        <p:spPr>
          <a:xfrm>
            <a:off x="6616700" y="1253066"/>
            <a:ext cx="2374900" cy="3763433"/>
          </a:xfrm>
          <a:prstGeom prst="rect">
            <a:avLst/>
          </a:prstGeom>
          <a:noFill/>
          <a:ln w="31750" cmpd="dbl">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600"/>
              </a:spcAft>
            </a:pPr>
            <a:r>
              <a:rPr lang="en-US" b="1" i="1" dirty="0" smtClean="0">
                <a:solidFill>
                  <a:srgbClr val="4F81BD"/>
                </a:solidFill>
                <a:latin typeface="Times New Roman"/>
                <a:ea typeface="Calibri"/>
              </a:rPr>
              <a:t>“</a:t>
            </a:r>
            <a:r>
              <a:rPr lang="en-US" b="1" i="1" dirty="0">
                <a:solidFill>
                  <a:srgbClr val="4F81BD"/>
                </a:solidFill>
                <a:latin typeface="Times New Roman"/>
                <a:ea typeface="Calibri"/>
              </a:rPr>
              <a:t>Strategic investment in IT depends critically on having a strategic plan for campus IT. Too many campuses make investment decisions on the basis of chasing technology (e.g., devices) without determining where the institution should be </a:t>
            </a:r>
            <a:r>
              <a:rPr lang="en-US" b="1" i="1" dirty="0" smtClean="0">
                <a:solidFill>
                  <a:srgbClr val="4F81BD"/>
                </a:solidFill>
                <a:latin typeface="Times New Roman"/>
                <a:ea typeface="Calibri"/>
              </a:rPr>
              <a:t>heading.” </a:t>
            </a:r>
            <a:endParaRPr lang="en-US" b="1" i="1" dirty="0">
              <a:solidFill>
                <a:srgbClr val="4F81BD"/>
              </a:solidFill>
              <a:latin typeface="Times New Roman"/>
              <a:ea typeface="Calibri"/>
            </a:endParaRPr>
          </a:p>
          <a:p>
            <a:pPr marL="0" marR="0">
              <a:lnSpc>
                <a:spcPct val="115000"/>
              </a:lnSpc>
              <a:spcBef>
                <a:spcPts val="0"/>
              </a:spcBef>
              <a:spcAft>
                <a:spcPts val="0"/>
              </a:spcAft>
            </a:pPr>
            <a:r>
              <a:rPr lang="en-US" sz="1300" i="1" dirty="0" smtClean="0">
                <a:solidFill>
                  <a:srgbClr val="000000"/>
                </a:solidFill>
                <a:effectLst/>
                <a:latin typeface="Times New Roman"/>
                <a:ea typeface="Calibri"/>
              </a:rPr>
              <a:t>—President and Chief Executive Officer</a:t>
            </a:r>
            <a:endParaRPr lang="en-US" sz="1300" i="1" dirty="0">
              <a:solidFill>
                <a:srgbClr val="000000"/>
              </a:solidFill>
              <a:effectLst/>
              <a:latin typeface="Times New Roman"/>
              <a:ea typeface="Calibri"/>
            </a:endParaRPr>
          </a:p>
        </p:txBody>
      </p:sp>
    </p:spTree>
    <p:extLst>
      <p:ext uri="{BB962C8B-B14F-4D97-AF65-F5344CB8AC3E}">
        <p14:creationId xmlns:p14="http://schemas.microsoft.com/office/powerpoint/2010/main" val="4199139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52401"/>
            <a:ext cx="8021782" cy="1143000"/>
          </a:xfrm>
        </p:spPr>
        <p:txBody>
          <a:bodyPr>
            <a:noAutofit/>
          </a:bodyPr>
          <a:lstStyle/>
          <a:p>
            <a:r>
              <a:rPr lang="en-US" dirty="0"/>
              <a:t>Funding information technology </a:t>
            </a:r>
            <a:r>
              <a:rPr lang="en-US" dirty="0" smtClean="0"/>
              <a:t>strategically: What we know</a:t>
            </a:r>
            <a:endParaRPr lang="en-US" dirty="0"/>
          </a:p>
        </p:txBody>
      </p:sp>
      <p:pic>
        <p:nvPicPr>
          <p:cNvPr id="4" name="Picture 3" descr="Issue 6 IT Costs fig_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9972" y="1676400"/>
            <a:ext cx="3739514" cy="4800600"/>
          </a:xfrm>
          <a:prstGeom prst="rect">
            <a:avLst/>
          </a:prstGeom>
        </p:spPr>
      </p:pic>
      <p:sp>
        <p:nvSpPr>
          <p:cNvPr id="5" name="TextBox 4"/>
          <p:cNvSpPr txBox="1"/>
          <p:nvPr/>
        </p:nvSpPr>
        <p:spPr>
          <a:xfrm>
            <a:off x="-16329" y="6248400"/>
            <a:ext cx="8610600" cy="230832"/>
          </a:xfrm>
          <a:prstGeom prst="rect">
            <a:avLst/>
          </a:prstGeom>
          <a:noFill/>
        </p:spPr>
        <p:txBody>
          <a:bodyPr wrap="square" rtlCol="0">
            <a:spAutoFit/>
          </a:bodyPr>
          <a:lstStyle/>
          <a:p>
            <a:r>
              <a:rPr lang="en-US" sz="900" dirty="0" smtClean="0">
                <a:latin typeface="Arial"/>
                <a:cs typeface="Arial"/>
              </a:rPr>
              <a:t>Source</a:t>
            </a:r>
            <a:r>
              <a:rPr lang="en-US" sz="900" dirty="0">
                <a:latin typeface="Arial"/>
                <a:cs typeface="Arial"/>
              </a:rPr>
              <a:t>: </a:t>
            </a:r>
            <a:r>
              <a:rPr lang="en-US" sz="900" i="1" dirty="0" smtClean="0">
                <a:latin typeface="Arial"/>
                <a:cs typeface="Arial"/>
              </a:rPr>
              <a:t>Assessing Your Fiscal Bandwidth: Current Practices for Measuring IT Costs in Higher Education</a:t>
            </a:r>
            <a:r>
              <a:rPr lang="en-US" sz="900" dirty="0" smtClean="0">
                <a:latin typeface="Arial"/>
                <a:cs typeface="Arial"/>
              </a:rPr>
              <a:t>, ECAR, May 2013</a:t>
            </a:r>
            <a:endParaRPr lang="en-US" sz="900" dirty="0">
              <a:latin typeface="Arial"/>
              <a:cs typeface="Arial"/>
            </a:endParaRPr>
          </a:p>
        </p:txBody>
      </p:sp>
      <p:sp>
        <p:nvSpPr>
          <p:cNvPr id="6" name="TextBox 5"/>
          <p:cNvSpPr txBox="1"/>
          <p:nvPr/>
        </p:nvSpPr>
        <p:spPr>
          <a:xfrm>
            <a:off x="4114800" y="1371600"/>
            <a:ext cx="5029200" cy="369332"/>
          </a:xfrm>
          <a:prstGeom prst="rect">
            <a:avLst/>
          </a:prstGeom>
          <a:noFill/>
        </p:spPr>
        <p:txBody>
          <a:bodyPr wrap="square" rtlCol="0">
            <a:spAutoFit/>
          </a:bodyPr>
          <a:lstStyle/>
          <a:p>
            <a:pPr algn="ctr"/>
            <a:r>
              <a:rPr lang="en-US" b="1" dirty="0" smtClean="0">
                <a:latin typeface="Arial"/>
                <a:cs typeface="Arial"/>
              </a:rPr>
              <a:t>Effectiveness in Measuring the Cost of IT</a:t>
            </a:r>
            <a:endParaRPr lang="en-US" b="1" dirty="0">
              <a:latin typeface="Arial"/>
              <a:cs typeface="Arial"/>
            </a:endParaRPr>
          </a:p>
        </p:txBody>
      </p:sp>
      <p:sp>
        <p:nvSpPr>
          <p:cNvPr id="8" name="Content Placeholder 3"/>
          <p:cNvSpPr txBox="1">
            <a:spLocks/>
          </p:cNvSpPr>
          <p:nvPr/>
        </p:nvSpPr>
        <p:spPr>
          <a:xfrm>
            <a:off x="838200" y="1676400"/>
            <a:ext cx="3048000" cy="2362200"/>
          </a:xfrm>
          <a:prstGeom prst="rect">
            <a:avLst/>
          </a:prstGeom>
        </p:spPr>
        <p:txBody>
          <a:bodyPr/>
          <a:lstStyle>
            <a:lvl1pPr marL="457200" indent="-457200" algn="l" defTabSz="914400" rtl="0" eaLnBrk="1" latinLnBrk="0" hangingPunct="1">
              <a:spcBef>
                <a:spcPct val="20000"/>
              </a:spcBef>
              <a:buClr>
                <a:srgbClr val="B20838"/>
              </a:buClr>
              <a:buFont typeface="Wingdings" pitchFamily="2" charset="2"/>
              <a:buChar char="§"/>
              <a:defRPr sz="3000" kern="1200" baseline="0">
                <a:solidFill>
                  <a:schemeClr val="tx1">
                    <a:lumMod val="75000"/>
                    <a:lumOff val="25000"/>
                  </a:schemeClr>
                </a:solidFill>
                <a:latin typeface="Arial"/>
                <a:ea typeface="+mn-ea"/>
                <a:cs typeface="Arial"/>
              </a:defRPr>
            </a:lvl1pPr>
            <a:lvl2pPr marL="914400" indent="-457200" algn="l" defTabSz="914400" rtl="0" eaLnBrk="1" latinLnBrk="0" hangingPunct="1">
              <a:spcBef>
                <a:spcPct val="20000"/>
              </a:spcBef>
              <a:buClr>
                <a:srgbClr val="B20838"/>
              </a:buClr>
              <a:buFont typeface="Wingdings" pitchFamily="2" charset="2"/>
              <a:buChar char="§"/>
              <a:defRPr sz="2700" kern="1200">
                <a:solidFill>
                  <a:schemeClr val="tx1">
                    <a:lumMod val="75000"/>
                    <a:lumOff val="25000"/>
                  </a:schemeClr>
                </a:solidFill>
                <a:latin typeface="Arial"/>
                <a:ea typeface="+mn-ea"/>
                <a:cs typeface="Arial"/>
              </a:defRPr>
            </a:lvl2pPr>
            <a:lvl3pPr marL="1257300" indent="-342900" algn="l" defTabSz="914400" rtl="0" eaLnBrk="1" latinLnBrk="0" hangingPunct="1">
              <a:spcBef>
                <a:spcPct val="20000"/>
              </a:spcBef>
              <a:buClr>
                <a:srgbClr val="B20838"/>
              </a:buClr>
              <a:buFont typeface="Wingdings" pitchFamily="2" charset="2"/>
              <a:buChar char="§"/>
              <a:defRPr sz="2400" kern="1200">
                <a:solidFill>
                  <a:schemeClr val="tx1">
                    <a:lumMod val="75000"/>
                    <a:lumOff val="25000"/>
                  </a:schemeClr>
                </a:solidFill>
                <a:latin typeface="Arial"/>
                <a:ea typeface="+mn-ea"/>
                <a:cs typeface="Arial"/>
              </a:defRPr>
            </a:lvl3pPr>
            <a:lvl4pPr marL="1714500" indent="-342900" algn="l" defTabSz="914400" rtl="0" eaLnBrk="1" latinLnBrk="0" hangingPunct="1">
              <a:spcBef>
                <a:spcPct val="20000"/>
              </a:spcBef>
              <a:buClr>
                <a:srgbClr val="B20838"/>
              </a:buClr>
              <a:buFont typeface="Wingdings" pitchFamily="2" charset="2"/>
              <a:buChar char="§"/>
              <a:defRPr sz="2100" kern="1200">
                <a:solidFill>
                  <a:schemeClr val="tx1">
                    <a:lumMod val="75000"/>
                    <a:lumOff val="25000"/>
                  </a:schemeClr>
                </a:solidFill>
                <a:latin typeface="Arial"/>
                <a:ea typeface="+mn-ea"/>
                <a:cs typeface="Arial"/>
              </a:defRPr>
            </a:lvl4pPr>
            <a:lvl5pPr marL="2114550" indent="-285750" algn="l" defTabSz="914400" rtl="0" eaLnBrk="1" latinLnBrk="0" hangingPunct="1">
              <a:spcBef>
                <a:spcPct val="20000"/>
              </a:spcBef>
              <a:buClr>
                <a:srgbClr val="B20838"/>
              </a:buClr>
              <a:buFont typeface="Wingdings" pitchFamily="2" charset="2"/>
              <a:buChar char="§"/>
              <a:defRPr sz="1800" kern="1200">
                <a:solidFill>
                  <a:schemeClr val="tx1">
                    <a:lumMod val="75000"/>
                    <a:lumOff val="25000"/>
                  </a:schemeClr>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800"/>
              </a:spcAft>
              <a:buNone/>
            </a:pPr>
            <a:r>
              <a:rPr lang="en-US" sz="2000" dirty="0" smtClean="0"/>
              <a:t>Institutions that participate in the EDUCAUSE Core Data Service are more effective at benchmarking IT costs.</a:t>
            </a:r>
          </a:p>
        </p:txBody>
      </p:sp>
    </p:spTree>
    <p:extLst>
      <p:ext uri="{BB962C8B-B14F-4D97-AF65-F5344CB8AC3E}">
        <p14:creationId xmlns:p14="http://schemas.microsoft.com/office/powerpoint/2010/main" val="3193659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Funding information technology </a:t>
            </a:r>
            <a:r>
              <a:rPr lang="en-US" dirty="0" smtClean="0"/>
              <a:t>strategically: What we know</a:t>
            </a:r>
            <a:endParaRPr lang="en-US" dirty="0"/>
          </a:p>
        </p:txBody>
      </p:sp>
      <p:sp>
        <p:nvSpPr>
          <p:cNvPr id="5" name="TextBox 4"/>
          <p:cNvSpPr txBox="1"/>
          <p:nvPr/>
        </p:nvSpPr>
        <p:spPr>
          <a:xfrm>
            <a:off x="0" y="6248400"/>
            <a:ext cx="8610600" cy="230832"/>
          </a:xfrm>
          <a:prstGeom prst="rect">
            <a:avLst/>
          </a:prstGeom>
          <a:noFill/>
        </p:spPr>
        <p:txBody>
          <a:bodyPr wrap="square" rtlCol="0">
            <a:spAutoFit/>
          </a:bodyPr>
          <a:lstStyle/>
          <a:p>
            <a:r>
              <a:rPr lang="en-US" sz="900" dirty="0" smtClean="0">
                <a:latin typeface="Arial"/>
                <a:cs typeface="Arial"/>
              </a:rPr>
              <a:t>Source</a:t>
            </a:r>
            <a:r>
              <a:rPr lang="en-US" sz="900" dirty="0">
                <a:latin typeface="Arial"/>
                <a:cs typeface="Arial"/>
              </a:rPr>
              <a:t>: </a:t>
            </a:r>
            <a:r>
              <a:rPr lang="en-US" sz="900" i="1" dirty="0" smtClean="0">
                <a:latin typeface="Arial"/>
                <a:cs typeface="Arial"/>
              </a:rPr>
              <a:t>2012 EDUCAUSE Core Data Survey</a:t>
            </a:r>
            <a:endParaRPr lang="en-US" sz="900" dirty="0">
              <a:latin typeface="Arial"/>
              <a:cs typeface="Arial"/>
            </a:endParaRPr>
          </a:p>
        </p:txBody>
      </p:sp>
      <p:sp>
        <p:nvSpPr>
          <p:cNvPr id="8" name="Content Placeholder 3"/>
          <p:cNvSpPr txBox="1">
            <a:spLocks/>
          </p:cNvSpPr>
          <p:nvPr/>
        </p:nvSpPr>
        <p:spPr>
          <a:xfrm>
            <a:off x="685800" y="1905000"/>
            <a:ext cx="3048000" cy="914400"/>
          </a:xfrm>
          <a:prstGeom prst="rect">
            <a:avLst/>
          </a:prstGeom>
        </p:spPr>
        <p:txBody>
          <a:bodyPr/>
          <a:lstStyle>
            <a:lvl1pPr marL="457200" indent="-457200" algn="l" defTabSz="914400" rtl="0" eaLnBrk="1" latinLnBrk="0" hangingPunct="1">
              <a:spcBef>
                <a:spcPct val="20000"/>
              </a:spcBef>
              <a:buClr>
                <a:srgbClr val="B20838"/>
              </a:buClr>
              <a:buFont typeface="Wingdings" pitchFamily="2" charset="2"/>
              <a:buChar char="§"/>
              <a:defRPr sz="3000" kern="1200" baseline="0">
                <a:solidFill>
                  <a:schemeClr val="tx1">
                    <a:lumMod val="75000"/>
                    <a:lumOff val="25000"/>
                  </a:schemeClr>
                </a:solidFill>
                <a:latin typeface="Arial"/>
                <a:ea typeface="+mn-ea"/>
                <a:cs typeface="Arial"/>
              </a:defRPr>
            </a:lvl1pPr>
            <a:lvl2pPr marL="914400" indent="-457200" algn="l" defTabSz="914400" rtl="0" eaLnBrk="1" latinLnBrk="0" hangingPunct="1">
              <a:spcBef>
                <a:spcPct val="20000"/>
              </a:spcBef>
              <a:buClr>
                <a:srgbClr val="B20838"/>
              </a:buClr>
              <a:buFont typeface="Wingdings" pitchFamily="2" charset="2"/>
              <a:buChar char="§"/>
              <a:defRPr sz="2700" kern="1200">
                <a:solidFill>
                  <a:schemeClr val="tx1">
                    <a:lumMod val="75000"/>
                    <a:lumOff val="25000"/>
                  </a:schemeClr>
                </a:solidFill>
                <a:latin typeface="Arial"/>
                <a:ea typeface="+mn-ea"/>
                <a:cs typeface="Arial"/>
              </a:defRPr>
            </a:lvl2pPr>
            <a:lvl3pPr marL="1257300" indent="-342900" algn="l" defTabSz="914400" rtl="0" eaLnBrk="1" latinLnBrk="0" hangingPunct="1">
              <a:spcBef>
                <a:spcPct val="20000"/>
              </a:spcBef>
              <a:buClr>
                <a:srgbClr val="B20838"/>
              </a:buClr>
              <a:buFont typeface="Wingdings" pitchFamily="2" charset="2"/>
              <a:buChar char="§"/>
              <a:defRPr sz="2400" kern="1200">
                <a:solidFill>
                  <a:schemeClr val="tx1">
                    <a:lumMod val="75000"/>
                    <a:lumOff val="25000"/>
                  </a:schemeClr>
                </a:solidFill>
                <a:latin typeface="Arial"/>
                <a:ea typeface="+mn-ea"/>
                <a:cs typeface="Arial"/>
              </a:defRPr>
            </a:lvl3pPr>
            <a:lvl4pPr marL="1714500" indent="-342900" algn="l" defTabSz="914400" rtl="0" eaLnBrk="1" latinLnBrk="0" hangingPunct="1">
              <a:spcBef>
                <a:spcPct val="20000"/>
              </a:spcBef>
              <a:buClr>
                <a:srgbClr val="B20838"/>
              </a:buClr>
              <a:buFont typeface="Wingdings" pitchFamily="2" charset="2"/>
              <a:buChar char="§"/>
              <a:defRPr sz="2100" kern="1200">
                <a:solidFill>
                  <a:schemeClr val="tx1">
                    <a:lumMod val="75000"/>
                    <a:lumOff val="25000"/>
                  </a:schemeClr>
                </a:solidFill>
                <a:latin typeface="Arial"/>
                <a:ea typeface="+mn-ea"/>
                <a:cs typeface="Arial"/>
              </a:defRPr>
            </a:lvl4pPr>
            <a:lvl5pPr marL="2114550" indent="-285750" algn="l" defTabSz="914400" rtl="0" eaLnBrk="1" latinLnBrk="0" hangingPunct="1">
              <a:spcBef>
                <a:spcPct val="20000"/>
              </a:spcBef>
              <a:buClr>
                <a:srgbClr val="B20838"/>
              </a:buClr>
              <a:buFont typeface="Wingdings" pitchFamily="2" charset="2"/>
              <a:buChar char="§"/>
              <a:defRPr sz="1800" kern="1200">
                <a:solidFill>
                  <a:schemeClr val="tx1">
                    <a:lumMod val="75000"/>
                    <a:lumOff val="25000"/>
                  </a:schemeClr>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a:spcBef>
                <a:spcPts val="0"/>
              </a:spcBef>
              <a:spcAft>
                <a:spcPts val="800"/>
              </a:spcAft>
            </a:pPr>
            <a:r>
              <a:rPr lang="en-US" sz="2000" dirty="0" smtClean="0"/>
              <a:t>Distributed IT accounts for 29% of institutional IT costs.</a:t>
            </a:r>
          </a:p>
        </p:txBody>
      </p:sp>
      <p:grpSp>
        <p:nvGrpSpPr>
          <p:cNvPr id="7" name="Group 6"/>
          <p:cNvGrpSpPr/>
          <p:nvPr/>
        </p:nvGrpSpPr>
        <p:grpSpPr>
          <a:xfrm>
            <a:off x="0" y="3352800"/>
            <a:ext cx="9144000" cy="2807203"/>
            <a:chOff x="0" y="3276600"/>
            <a:chExt cx="9144000" cy="2807203"/>
          </a:xfrm>
        </p:grpSpPr>
        <p:sp>
          <p:nvSpPr>
            <p:cNvPr id="6" name="TextBox 5"/>
            <p:cNvSpPr txBox="1"/>
            <p:nvPr/>
          </p:nvSpPr>
          <p:spPr>
            <a:xfrm>
              <a:off x="1981200" y="3276600"/>
              <a:ext cx="5029200" cy="369332"/>
            </a:xfrm>
            <a:prstGeom prst="rect">
              <a:avLst/>
            </a:prstGeom>
            <a:noFill/>
          </p:spPr>
          <p:txBody>
            <a:bodyPr wrap="square" rtlCol="0">
              <a:spAutoFit/>
            </a:bodyPr>
            <a:lstStyle/>
            <a:p>
              <a:pPr algn="ctr"/>
              <a:r>
                <a:rPr lang="en-US" b="1" dirty="0" smtClean="0">
                  <a:latin typeface="Arial"/>
                  <a:cs typeface="Arial"/>
                </a:rPr>
                <a:t>Responsibility for IT Functions</a:t>
              </a:r>
              <a:endParaRPr lang="en-US" b="1" dirty="0">
                <a:latin typeface="Arial"/>
                <a:cs typeface="Arial"/>
              </a:endParaRPr>
            </a:p>
          </p:txBody>
        </p:sp>
        <p:pic>
          <p:nvPicPr>
            <p:cNvPr id="2" name="Picture 1" descr="Screen Shot 2013-05-24 at 12.31.1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81400"/>
              <a:ext cx="9144000" cy="2502403"/>
            </a:xfrm>
            <a:prstGeom prst="rect">
              <a:avLst/>
            </a:prstGeom>
          </p:spPr>
        </p:pic>
      </p:grpSp>
      <p:sp>
        <p:nvSpPr>
          <p:cNvPr id="9" name="Content Placeholder 3"/>
          <p:cNvSpPr txBox="1">
            <a:spLocks/>
          </p:cNvSpPr>
          <p:nvPr/>
        </p:nvSpPr>
        <p:spPr>
          <a:xfrm>
            <a:off x="4953000" y="1828800"/>
            <a:ext cx="3505200" cy="1371600"/>
          </a:xfrm>
          <a:prstGeom prst="rect">
            <a:avLst/>
          </a:prstGeom>
        </p:spPr>
        <p:txBody>
          <a:bodyPr/>
          <a:lstStyle>
            <a:lvl1pPr marL="457200" indent="-457200" algn="l" defTabSz="914400" rtl="0" eaLnBrk="1" latinLnBrk="0" hangingPunct="1">
              <a:spcBef>
                <a:spcPct val="20000"/>
              </a:spcBef>
              <a:buClr>
                <a:srgbClr val="B20838"/>
              </a:buClr>
              <a:buFont typeface="Wingdings" pitchFamily="2" charset="2"/>
              <a:buChar char="§"/>
              <a:defRPr sz="3000" kern="1200" baseline="0">
                <a:solidFill>
                  <a:schemeClr val="tx1">
                    <a:lumMod val="75000"/>
                    <a:lumOff val="25000"/>
                  </a:schemeClr>
                </a:solidFill>
                <a:latin typeface="Arial"/>
                <a:ea typeface="+mn-ea"/>
                <a:cs typeface="Arial"/>
              </a:defRPr>
            </a:lvl1pPr>
            <a:lvl2pPr marL="914400" indent="-457200" algn="l" defTabSz="914400" rtl="0" eaLnBrk="1" latinLnBrk="0" hangingPunct="1">
              <a:spcBef>
                <a:spcPct val="20000"/>
              </a:spcBef>
              <a:buClr>
                <a:srgbClr val="B20838"/>
              </a:buClr>
              <a:buFont typeface="Wingdings" pitchFamily="2" charset="2"/>
              <a:buChar char="§"/>
              <a:defRPr sz="2700" kern="1200">
                <a:solidFill>
                  <a:schemeClr val="tx1">
                    <a:lumMod val="75000"/>
                    <a:lumOff val="25000"/>
                  </a:schemeClr>
                </a:solidFill>
                <a:latin typeface="Arial"/>
                <a:ea typeface="+mn-ea"/>
                <a:cs typeface="Arial"/>
              </a:defRPr>
            </a:lvl2pPr>
            <a:lvl3pPr marL="1257300" indent="-342900" algn="l" defTabSz="914400" rtl="0" eaLnBrk="1" latinLnBrk="0" hangingPunct="1">
              <a:spcBef>
                <a:spcPct val="20000"/>
              </a:spcBef>
              <a:buClr>
                <a:srgbClr val="B20838"/>
              </a:buClr>
              <a:buFont typeface="Wingdings" pitchFamily="2" charset="2"/>
              <a:buChar char="§"/>
              <a:defRPr sz="2400" kern="1200">
                <a:solidFill>
                  <a:schemeClr val="tx1">
                    <a:lumMod val="75000"/>
                    <a:lumOff val="25000"/>
                  </a:schemeClr>
                </a:solidFill>
                <a:latin typeface="Arial"/>
                <a:ea typeface="+mn-ea"/>
                <a:cs typeface="Arial"/>
              </a:defRPr>
            </a:lvl3pPr>
            <a:lvl4pPr marL="1714500" indent="-342900" algn="l" defTabSz="914400" rtl="0" eaLnBrk="1" latinLnBrk="0" hangingPunct="1">
              <a:spcBef>
                <a:spcPct val="20000"/>
              </a:spcBef>
              <a:buClr>
                <a:srgbClr val="B20838"/>
              </a:buClr>
              <a:buFont typeface="Wingdings" pitchFamily="2" charset="2"/>
              <a:buChar char="§"/>
              <a:defRPr sz="2100" kern="1200">
                <a:solidFill>
                  <a:schemeClr val="tx1">
                    <a:lumMod val="75000"/>
                    <a:lumOff val="25000"/>
                  </a:schemeClr>
                </a:solidFill>
                <a:latin typeface="Arial"/>
                <a:ea typeface="+mn-ea"/>
                <a:cs typeface="Arial"/>
              </a:defRPr>
            </a:lvl4pPr>
            <a:lvl5pPr marL="2114550" indent="-285750" algn="l" defTabSz="914400" rtl="0" eaLnBrk="1" latinLnBrk="0" hangingPunct="1">
              <a:spcBef>
                <a:spcPct val="20000"/>
              </a:spcBef>
              <a:buClr>
                <a:srgbClr val="B20838"/>
              </a:buClr>
              <a:buFont typeface="Wingdings" pitchFamily="2" charset="2"/>
              <a:buChar char="§"/>
              <a:defRPr sz="1800" kern="1200">
                <a:solidFill>
                  <a:schemeClr val="tx1">
                    <a:lumMod val="75000"/>
                    <a:lumOff val="25000"/>
                  </a:schemeClr>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a:spcBef>
                <a:spcPts val="0"/>
              </a:spcBef>
              <a:spcAft>
                <a:spcPts val="800"/>
              </a:spcAft>
            </a:pPr>
            <a:r>
              <a:rPr lang="en-US" sz="2000" dirty="0" smtClean="0"/>
              <a:t>Central IT comprises 3% of total institutional budget; all IT estimated to be 4% of institutional budget.</a:t>
            </a:r>
          </a:p>
        </p:txBody>
      </p:sp>
    </p:spTree>
    <p:extLst>
      <p:ext uri="{BB962C8B-B14F-4D97-AF65-F5344CB8AC3E}">
        <p14:creationId xmlns:p14="http://schemas.microsoft.com/office/powerpoint/2010/main" val="2056387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Funding information technology </a:t>
            </a:r>
            <a:r>
              <a:rPr lang="en-US" dirty="0" smtClean="0"/>
              <a:t>strategically: What we know</a:t>
            </a:r>
            <a:endParaRPr lang="en-US" dirty="0"/>
          </a:p>
        </p:txBody>
      </p:sp>
      <p:sp>
        <p:nvSpPr>
          <p:cNvPr id="5" name="TextBox 4"/>
          <p:cNvSpPr txBox="1"/>
          <p:nvPr/>
        </p:nvSpPr>
        <p:spPr>
          <a:xfrm>
            <a:off x="0" y="6248400"/>
            <a:ext cx="8610600" cy="230832"/>
          </a:xfrm>
          <a:prstGeom prst="rect">
            <a:avLst/>
          </a:prstGeom>
          <a:noFill/>
        </p:spPr>
        <p:txBody>
          <a:bodyPr wrap="square" rtlCol="0">
            <a:spAutoFit/>
          </a:bodyPr>
          <a:lstStyle/>
          <a:p>
            <a:r>
              <a:rPr lang="en-US" sz="900" dirty="0" smtClean="0">
                <a:latin typeface="Arial"/>
                <a:cs typeface="Arial"/>
              </a:rPr>
              <a:t>Source</a:t>
            </a:r>
            <a:r>
              <a:rPr lang="en-US" sz="900" dirty="0">
                <a:latin typeface="Arial"/>
                <a:cs typeface="Arial"/>
              </a:rPr>
              <a:t>: </a:t>
            </a:r>
            <a:r>
              <a:rPr lang="en-US" sz="900" i="1" dirty="0" smtClean="0">
                <a:latin typeface="Arial"/>
                <a:cs typeface="Arial"/>
              </a:rPr>
              <a:t>2012 EDUCAUSE Core Data Survey</a:t>
            </a:r>
            <a:endParaRPr lang="en-US" sz="900" dirty="0">
              <a:latin typeface="Arial"/>
              <a:cs typeface="Arial"/>
            </a:endParaRPr>
          </a:p>
        </p:txBody>
      </p:sp>
      <p:graphicFrame>
        <p:nvGraphicFramePr>
          <p:cNvPr id="4" name="Chart 3"/>
          <p:cNvGraphicFramePr/>
          <p:nvPr>
            <p:extLst>
              <p:ext uri="{D42A27DB-BD31-4B8C-83A1-F6EECF244321}">
                <p14:modId xmlns:p14="http://schemas.microsoft.com/office/powerpoint/2010/main" val="4253641068"/>
              </p:ext>
            </p:extLst>
          </p:nvPr>
        </p:nvGraphicFramePr>
        <p:xfrm>
          <a:off x="762000" y="1752600"/>
          <a:ext cx="75438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51360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ERP </a:t>
            </a:r>
            <a:endParaRPr lang="en-US" dirty="0"/>
          </a:p>
        </p:txBody>
      </p:sp>
      <p:sp>
        <p:nvSpPr>
          <p:cNvPr id="3" name="Content Placeholder 2"/>
          <p:cNvSpPr>
            <a:spLocks noGrp="1"/>
          </p:cNvSpPr>
          <p:nvPr>
            <p:ph idx="1"/>
          </p:nvPr>
        </p:nvSpPr>
        <p:spPr/>
        <p:txBody>
          <a:bodyPr/>
          <a:lstStyle/>
          <a:p>
            <a:r>
              <a:rPr lang="en-US" dirty="0" smtClean="0"/>
              <a:t>ERP projects seem expensive, but the median cost is .2% of the institution’s annual expenditures.</a:t>
            </a:r>
            <a:endParaRPr lang="en-US" dirty="0"/>
          </a:p>
        </p:txBody>
      </p:sp>
    </p:spTree>
    <p:extLst>
      <p:ext uri="{BB962C8B-B14F-4D97-AF65-F5344CB8AC3E}">
        <p14:creationId xmlns:p14="http://schemas.microsoft.com/office/powerpoint/2010/main" val="17192504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Intr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8428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Tit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8428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Intr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8428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6829" y="152401"/>
            <a:ext cx="8021782" cy="916246"/>
          </a:xfrm>
        </p:spPr>
        <p:txBody>
          <a:bodyPr>
            <a:noAutofit/>
          </a:bodyPr>
          <a:lstStyle/>
          <a:p>
            <a:r>
              <a:rPr lang="en-US" sz="3000" dirty="0"/>
              <a:t>Facilitating a better understanding of information security and finding appropriate balance between infrastructure openness and security </a:t>
            </a:r>
          </a:p>
        </p:txBody>
      </p:sp>
      <p:sp>
        <p:nvSpPr>
          <p:cNvPr id="4" name="Content Placeholder 3"/>
          <p:cNvSpPr>
            <a:spLocks noGrp="1"/>
          </p:cNvSpPr>
          <p:nvPr>
            <p:ph idx="1"/>
          </p:nvPr>
        </p:nvSpPr>
        <p:spPr>
          <a:xfrm>
            <a:off x="609600" y="2286000"/>
            <a:ext cx="5489171" cy="3860798"/>
          </a:xfrm>
        </p:spPr>
        <p:txBody>
          <a:bodyPr/>
          <a:lstStyle/>
          <a:p>
            <a:pPr marL="0" lvl="0" indent="0">
              <a:buNone/>
            </a:pPr>
            <a:r>
              <a:rPr lang="en-US" sz="2800" dirty="0" smtClean="0"/>
              <a:t>Strategic questions to ask:</a:t>
            </a:r>
          </a:p>
          <a:p>
            <a:pPr>
              <a:spcAft>
                <a:spcPts val="1100"/>
              </a:spcAft>
            </a:pPr>
            <a:r>
              <a:rPr lang="en-US" sz="2400" dirty="0"/>
              <a:t>Do </a:t>
            </a:r>
            <a:r>
              <a:rPr lang="en-US" sz="2400" dirty="0" smtClean="0"/>
              <a:t>you have a formal risk management process to identify and prioritize risks? </a:t>
            </a:r>
            <a:endParaRPr lang="en-US" sz="2400" dirty="0"/>
          </a:p>
          <a:p>
            <a:pPr>
              <a:spcAft>
                <a:spcPts val="1100"/>
              </a:spcAft>
            </a:pPr>
            <a:r>
              <a:rPr lang="en-US" sz="2400" dirty="0" smtClean="0"/>
              <a:t>Do you have a dedicated ISO?</a:t>
            </a:r>
          </a:p>
          <a:p>
            <a:pPr>
              <a:spcAft>
                <a:spcPts val="1100"/>
              </a:spcAft>
            </a:pPr>
            <a:r>
              <a:rPr lang="en-US" sz="2400" dirty="0" smtClean="0"/>
              <a:t>How to create </a:t>
            </a:r>
            <a:r>
              <a:rPr lang="en-US" sz="2400" dirty="0"/>
              <a:t>a community of well-informed, vigilant </a:t>
            </a:r>
            <a:r>
              <a:rPr lang="en-US" sz="2400" dirty="0" smtClean="0"/>
              <a:t>users?</a:t>
            </a:r>
            <a:endParaRPr lang="en-US" sz="2400" dirty="0"/>
          </a:p>
        </p:txBody>
      </p:sp>
      <p:sp>
        <p:nvSpPr>
          <p:cNvPr id="14" name="Text Box 21"/>
          <p:cNvSpPr txBox="1"/>
          <p:nvPr/>
        </p:nvSpPr>
        <p:spPr>
          <a:xfrm>
            <a:off x="6409267" y="2015067"/>
            <a:ext cx="2658533" cy="4106333"/>
          </a:xfrm>
          <a:prstGeom prst="rect">
            <a:avLst/>
          </a:prstGeom>
          <a:noFill/>
          <a:ln w="31750" cmpd="dbl">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600"/>
              </a:spcAft>
            </a:pPr>
            <a:r>
              <a:rPr lang="en-US" b="1" i="1" dirty="0" smtClean="0">
                <a:solidFill>
                  <a:srgbClr val="4F81BD"/>
                </a:solidFill>
                <a:latin typeface="Times New Roman"/>
                <a:ea typeface="Calibri"/>
              </a:rPr>
              <a:t>“</a:t>
            </a:r>
            <a:r>
              <a:rPr lang="en-US" b="1" i="1" dirty="0">
                <a:solidFill>
                  <a:srgbClr val="4F81BD"/>
                </a:solidFill>
                <a:latin typeface="Times New Roman"/>
                <a:ea typeface="Calibri"/>
              </a:rPr>
              <a:t>The now-pervasive nature of technology </a:t>
            </a:r>
            <a:r>
              <a:rPr lang="en-US" b="1" i="1" dirty="0" smtClean="0">
                <a:solidFill>
                  <a:srgbClr val="4F81BD"/>
                </a:solidFill>
                <a:latin typeface="Times New Roman"/>
                <a:ea typeface="Calibri"/>
              </a:rPr>
              <a:t>the </a:t>
            </a:r>
            <a:r>
              <a:rPr lang="en-US" b="1" i="1" dirty="0">
                <a:solidFill>
                  <a:srgbClr val="4F81BD"/>
                </a:solidFill>
                <a:latin typeface="Times New Roman"/>
                <a:ea typeface="Calibri"/>
              </a:rPr>
              <a:t>use of </a:t>
            </a:r>
            <a:r>
              <a:rPr lang="en-US" b="1" i="1" dirty="0" smtClean="0">
                <a:solidFill>
                  <a:srgbClr val="4F81BD"/>
                </a:solidFill>
                <a:latin typeface="Times New Roman"/>
                <a:ea typeface="Calibri"/>
              </a:rPr>
              <a:t>social media compounds </a:t>
            </a:r>
            <a:r>
              <a:rPr lang="en-US" b="1" i="1" dirty="0">
                <a:solidFill>
                  <a:srgbClr val="4F81BD"/>
                </a:solidFill>
                <a:latin typeface="Times New Roman"/>
                <a:ea typeface="Calibri"/>
              </a:rPr>
              <a:t>security issues. Maintaining the balance as perceived by those who are responsible for protecting institutional data and resources and those who use them often differs a great deal .”</a:t>
            </a:r>
            <a:r>
              <a:rPr lang="en-US" b="1" i="1" dirty="0" smtClean="0">
                <a:solidFill>
                  <a:srgbClr val="4F81BD"/>
                </a:solidFill>
                <a:latin typeface="Times New Roman"/>
                <a:ea typeface="Calibri"/>
              </a:rPr>
              <a:t> </a:t>
            </a:r>
            <a:endParaRPr lang="en-US" b="1" i="1" dirty="0">
              <a:solidFill>
                <a:srgbClr val="4F81BD"/>
              </a:solidFill>
              <a:latin typeface="Times New Roman"/>
              <a:ea typeface="Calibri"/>
            </a:endParaRPr>
          </a:p>
          <a:p>
            <a:pPr marL="0" marR="0">
              <a:lnSpc>
                <a:spcPct val="115000"/>
              </a:lnSpc>
              <a:spcBef>
                <a:spcPts val="0"/>
              </a:spcBef>
              <a:spcAft>
                <a:spcPts val="0"/>
              </a:spcAft>
            </a:pPr>
            <a:r>
              <a:rPr lang="en-US" sz="1300" i="1" dirty="0" smtClean="0">
                <a:solidFill>
                  <a:srgbClr val="000000"/>
                </a:solidFill>
                <a:effectLst/>
                <a:latin typeface="Times New Roman"/>
                <a:ea typeface="Calibri"/>
              </a:rPr>
              <a:t>— CIO</a:t>
            </a:r>
            <a:endParaRPr lang="en-US" sz="1300" i="1" dirty="0">
              <a:solidFill>
                <a:srgbClr val="000000"/>
              </a:solidFill>
              <a:effectLst/>
              <a:latin typeface="Times New Roman"/>
              <a:ea typeface="Calibri"/>
            </a:endParaRPr>
          </a:p>
        </p:txBody>
      </p:sp>
    </p:spTree>
    <p:extLst>
      <p:ext uri="{BB962C8B-B14F-4D97-AF65-F5344CB8AC3E}">
        <p14:creationId xmlns:p14="http://schemas.microsoft.com/office/powerpoint/2010/main" val="3179092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security: What we know</a:t>
            </a:r>
            <a:endParaRPr lang="en-US" dirty="0"/>
          </a:p>
        </p:txBody>
      </p:sp>
      <p:grpSp>
        <p:nvGrpSpPr>
          <p:cNvPr id="12" name="Group 11"/>
          <p:cNvGrpSpPr/>
          <p:nvPr/>
        </p:nvGrpSpPr>
        <p:grpSpPr>
          <a:xfrm>
            <a:off x="0" y="1295400"/>
            <a:ext cx="9169400" cy="4926330"/>
            <a:chOff x="0" y="1447800"/>
            <a:chExt cx="9169400" cy="4926330"/>
          </a:xfrm>
        </p:grpSpPr>
        <p:pic>
          <p:nvPicPr>
            <p:cNvPr id="6" name="Picture 5" descr="Issue 5 INfoSec RB security solution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47800"/>
              <a:ext cx="9144000" cy="4926330"/>
            </a:xfrm>
            <a:prstGeom prst="rect">
              <a:avLst/>
            </a:prstGeom>
          </p:spPr>
        </p:pic>
        <p:sp>
          <p:nvSpPr>
            <p:cNvPr id="7" name="TextBox 6"/>
            <p:cNvSpPr txBox="1"/>
            <p:nvPr/>
          </p:nvSpPr>
          <p:spPr>
            <a:xfrm>
              <a:off x="3124200" y="1447800"/>
              <a:ext cx="914400" cy="830997"/>
            </a:xfrm>
            <a:prstGeom prst="rect">
              <a:avLst/>
            </a:prstGeom>
            <a:solidFill>
              <a:schemeClr val="bg1"/>
            </a:solidFill>
          </p:spPr>
          <p:txBody>
            <a:bodyPr wrap="square" lIns="0" tIns="0" bIns="0" rtlCol="0">
              <a:spAutoFit/>
            </a:bodyPr>
            <a:lstStyle/>
            <a:p>
              <a:r>
                <a:rPr lang="en-US" dirty="0" smtClean="0"/>
                <a:t>Access Control Lists</a:t>
              </a:r>
              <a:endParaRPr lang="en-US" dirty="0"/>
            </a:p>
          </p:txBody>
        </p:sp>
        <p:sp>
          <p:nvSpPr>
            <p:cNvPr id="8" name="TextBox 7"/>
            <p:cNvSpPr txBox="1"/>
            <p:nvPr/>
          </p:nvSpPr>
          <p:spPr>
            <a:xfrm>
              <a:off x="8102600" y="1447800"/>
              <a:ext cx="1066800" cy="553998"/>
            </a:xfrm>
            <a:prstGeom prst="rect">
              <a:avLst/>
            </a:prstGeom>
            <a:solidFill>
              <a:schemeClr val="bg1"/>
            </a:solidFill>
          </p:spPr>
          <p:txBody>
            <a:bodyPr wrap="square" lIns="0" tIns="0" rIns="0" bIns="0" rtlCol="0">
              <a:spAutoFit/>
            </a:bodyPr>
            <a:lstStyle/>
            <a:p>
              <a:r>
                <a:rPr lang="en-US" dirty="0" smtClean="0"/>
                <a:t>Data Loss Prevention</a:t>
              </a:r>
              <a:endParaRPr lang="en-US" dirty="0"/>
            </a:p>
          </p:txBody>
        </p:sp>
        <p:sp>
          <p:nvSpPr>
            <p:cNvPr id="9" name="TextBox 8"/>
            <p:cNvSpPr txBox="1"/>
            <p:nvPr/>
          </p:nvSpPr>
          <p:spPr>
            <a:xfrm>
              <a:off x="6400800" y="1447800"/>
              <a:ext cx="914400" cy="830997"/>
            </a:xfrm>
            <a:prstGeom prst="rect">
              <a:avLst/>
            </a:prstGeom>
            <a:solidFill>
              <a:schemeClr val="bg1"/>
            </a:solidFill>
          </p:spPr>
          <p:txBody>
            <a:bodyPr wrap="square" lIns="0" tIns="0" rIns="0" bIns="0" rtlCol="0">
              <a:spAutoFit/>
            </a:bodyPr>
            <a:lstStyle/>
            <a:p>
              <a:r>
                <a:rPr lang="en-US" dirty="0" smtClean="0"/>
                <a:t>Network Access Control</a:t>
              </a:r>
              <a:endParaRPr lang="en-US" dirty="0"/>
            </a:p>
          </p:txBody>
        </p:sp>
        <p:sp>
          <p:nvSpPr>
            <p:cNvPr id="10" name="TextBox 9"/>
            <p:cNvSpPr txBox="1"/>
            <p:nvPr/>
          </p:nvSpPr>
          <p:spPr>
            <a:xfrm>
              <a:off x="4800600" y="1447800"/>
              <a:ext cx="990600" cy="830997"/>
            </a:xfrm>
            <a:prstGeom prst="rect">
              <a:avLst/>
            </a:prstGeom>
            <a:solidFill>
              <a:schemeClr val="bg1"/>
            </a:solidFill>
          </p:spPr>
          <p:txBody>
            <a:bodyPr wrap="square" lIns="0" tIns="0" rIns="0" bIns="0" rtlCol="0">
              <a:spAutoFit/>
            </a:bodyPr>
            <a:lstStyle/>
            <a:p>
              <a:r>
                <a:rPr lang="en-US" dirty="0" smtClean="0"/>
                <a:t>Intrusion Protection Systems</a:t>
              </a:r>
              <a:endParaRPr lang="en-US" dirty="0"/>
            </a:p>
          </p:txBody>
        </p:sp>
        <p:sp>
          <p:nvSpPr>
            <p:cNvPr id="11" name="TextBox 10"/>
            <p:cNvSpPr txBox="1"/>
            <p:nvPr/>
          </p:nvSpPr>
          <p:spPr>
            <a:xfrm>
              <a:off x="1066800" y="1600200"/>
              <a:ext cx="1066800" cy="276999"/>
            </a:xfrm>
            <a:prstGeom prst="rect">
              <a:avLst/>
            </a:prstGeom>
            <a:solidFill>
              <a:schemeClr val="bg1"/>
            </a:solidFill>
          </p:spPr>
          <p:txBody>
            <a:bodyPr wrap="square" lIns="0" tIns="0" rIns="0" bIns="0" rtlCol="0">
              <a:spAutoFit/>
            </a:bodyPr>
            <a:lstStyle/>
            <a:p>
              <a:r>
                <a:rPr lang="en-US" dirty="0" smtClean="0"/>
                <a:t>Firewalls</a:t>
              </a:r>
              <a:endParaRPr lang="en-US" dirty="0"/>
            </a:p>
          </p:txBody>
        </p:sp>
      </p:grpSp>
      <p:sp>
        <p:nvSpPr>
          <p:cNvPr id="13" name="TextBox 12"/>
          <p:cNvSpPr txBox="1"/>
          <p:nvPr/>
        </p:nvSpPr>
        <p:spPr>
          <a:xfrm>
            <a:off x="0" y="6248400"/>
            <a:ext cx="8610600" cy="230832"/>
          </a:xfrm>
          <a:prstGeom prst="rect">
            <a:avLst/>
          </a:prstGeom>
          <a:noFill/>
        </p:spPr>
        <p:txBody>
          <a:bodyPr wrap="square" rtlCol="0">
            <a:spAutoFit/>
          </a:bodyPr>
          <a:lstStyle/>
          <a:p>
            <a:r>
              <a:rPr lang="en-US" sz="900" dirty="0" smtClean="0">
                <a:latin typeface="Arial"/>
                <a:cs typeface="Arial"/>
              </a:rPr>
              <a:t>Source</a:t>
            </a:r>
            <a:r>
              <a:rPr lang="en-US" sz="900" dirty="0">
                <a:latin typeface="Arial"/>
                <a:cs typeface="Arial"/>
              </a:rPr>
              <a:t>: </a:t>
            </a:r>
            <a:r>
              <a:rPr lang="en-US" sz="900" i="1" dirty="0" smtClean="0">
                <a:latin typeface="Arial"/>
                <a:cs typeface="Arial"/>
              </a:rPr>
              <a:t>2012 EDUCAUSE Core Data Survey</a:t>
            </a:r>
            <a:endParaRPr lang="en-US" sz="900" dirty="0">
              <a:latin typeface="Arial"/>
              <a:cs typeface="Arial"/>
            </a:endParaRPr>
          </a:p>
        </p:txBody>
      </p:sp>
    </p:spTree>
    <p:extLst>
      <p:ext uri="{BB962C8B-B14F-4D97-AF65-F5344CB8AC3E}">
        <p14:creationId xmlns:p14="http://schemas.microsoft.com/office/powerpoint/2010/main" val="4276797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security: What we know</a:t>
            </a:r>
            <a:endParaRPr lang="en-US" dirty="0"/>
          </a:p>
        </p:txBody>
      </p:sp>
      <p:pic>
        <p:nvPicPr>
          <p:cNvPr id="3" name="Picture 2" descr="Screen Shot 2013-05-24 at 1.03.41 PM.png"/>
          <p:cNvPicPr>
            <a:picLocks noChangeAspect="1"/>
          </p:cNvPicPr>
          <p:nvPr/>
        </p:nvPicPr>
        <p:blipFill rotWithShape="1">
          <a:blip r:embed="rId3">
            <a:extLst>
              <a:ext uri="{28A0092B-C50C-407E-A947-70E740481C1C}">
                <a14:useLocalDpi xmlns:a14="http://schemas.microsoft.com/office/drawing/2010/main" val="0"/>
              </a:ext>
            </a:extLst>
          </a:blip>
          <a:srcRect t="2754" b="1"/>
          <a:stretch/>
        </p:blipFill>
        <p:spPr>
          <a:xfrm>
            <a:off x="1066800" y="3056466"/>
            <a:ext cx="7073900" cy="2988733"/>
          </a:xfrm>
          <a:prstGeom prst="rect">
            <a:avLst/>
          </a:prstGeom>
        </p:spPr>
      </p:pic>
      <p:sp>
        <p:nvSpPr>
          <p:cNvPr id="5" name="Oval Callout 4"/>
          <p:cNvSpPr/>
          <p:nvPr/>
        </p:nvSpPr>
        <p:spPr>
          <a:xfrm>
            <a:off x="76200" y="1295400"/>
            <a:ext cx="2667000" cy="1447800"/>
          </a:xfrm>
          <a:prstGeom prst="wedgeEllipseCallout">
            <a:avLst>
              <a:gd name="adj1" fmla="val 34088"/>
              <a:gd name="adj2" fmla="val 85307"/>
            </a:avLst>
          </a:prstGeom>
          <a:no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33400" y="1447800"/>
            <a:ext cx="2057400" cy="1323439"/>
          </a:xfrm>
          <a:prstGeom prst="rect">
            <a:avLst/>
          </a:prstGeom>
          <a:noFill/>
        </p:spPr>
        <p:txBody>
          <a:bodyPr wrap="square" rtlCol="0">
            <a:spAutoFit/>
          </a:bodyPr>
          <a:lstStyle/>
          <a:p>
            <a:r>
              <a:rPr lang="en-US" sz="2000" dirty="0"/>
              <a:t>Only 27% of institutions have a dedicated ISO</a:t>
            </a:r>
          </a:p>
          <a:p>
            <a:endParaRPr lang="en-US" sz="2000" dirty="0"/>
          </a:p>
        </p:txBody>
      </p:sp>
      <p:sp>
        <p:nvSpPr>
          <p:cNvPr id="8" name="TextBox 7"/>
          <p:cNvSpPr txBox="1"/>
          <p:nvPr/>
        </p:nvSpPr>
        <p:spPr>
          <a:xfrm>
            <a:off x="2667000" y="2743200"/>
            <a:ext cx="5029200" cy="369332"/>
          </a:xfrm>
          <a:prstGeom prst="rect">
            <a:avLst/>
          </a:prstGeom>
          <a:noFill/>
        </p:spPr>
        <p:txBody>
          <a:bodyPr wrap="square" rtlCol="0">
            <a:spAutoFit/>
          </a:bodyPr>
          <a:lstStyle/>
          <a:p>
            <a:pPr algn="ctr"/>
            <a:r>
              <a:rPr lang="en-US" b="1" dirty="0" smtClean="0">
                <a:latin typeface="Arial"/>
                <a:cs typeface="Arial"/>
              </a:rPr>
              <a:t>Percent FTE of Information Security Officer</a:t>
            </a:r>
            <a:endParaRPr lang="en-US" b="1" dirty="0">
              <a:latin typeface="Arial"/>
              <a:cs typeface="Arial"/>
            </a:endParaRPr>
          </a:p>
        </p:txBody>
      </p:sp>
      <p:sp>
        <p:nvSpPr>
          <p:cNvPr id="9" name="TextBox 8"/>
          <p:cNvSpPr txBox="1"/>
          <p:nvPr/>
        </p:nvSpPr>
        <p:spPr>
          <a:xfrm>
            <a:off x="0" y="6248400"/>
            <a:ext cx="8610600" cy="230832"/>
          </a:xfrm>
          <a:prstGeom prst="rect">
            <a:avLst/>
          </a:prstGeom>
          <a:noFill/>
        </p:spPr>
        <p:txBody>
          <a:bodyPr wrap="square" rtlCol="0">
            <a:spAutoFit/>
          </a:bodyPr>
          <a:lstStyle/>
          <a:p>
            <a:r>
              <a:rPr lang="en-US" sz="900" dirty="0" smtClean="0">
                <a:latin typeface="Arial"/>
                <a:cs typeface="Arial"/>
              </a:rPr>
              <a:t>Source</a:t>
            </a:r>
            <a:r>
              <a:rPr lang="en-US" sz="900" dirty="0">
                <a:latin typeface="Arial"/>
                <a:cs typeface="Arial"/>
              </a:rPr>
              <a:t>: </a:t>
            </a:r>
            <a:r>
              <a:rPr lang="en-US" sz="900" i="1" dirty="0" smtClean="0">
                <a:latin typeface="Arial"/>
                <a:cs typeface="Arial"/>
              </a:rPr>
              <a:t>2012 EDUCAUSE Core Data Survey</a:t>
            </a:r>
            <a:endParaRPr lang="en-US" sz="900" dirty="0">
              <a:latin typeface="Arial"/>
              <a:cs typeface="Arial"/>
            </a:endParaRPr>
          </a:p>
        </p:txBody>
      </p:sp>
    </p:spTree>
    <p:extLst>
      <p:ext uri="{BB962C8B-B14F-4D97-AF65-F5344CB8AC3E}">
        <p14:creationId xmlns:p14="http://schemas.microsoft.com/office/powerpoint/2010/main" val="2521418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security: What we know</a:t>
            </a:r>
            <a:endParaRPr lang="en-US" dirty="0"/>
          </a:p>
        </p:txBody>
      </p:sp>
      <p:pic>
        <p:nvPicPr>
          <p:cNvPr id="5" name="Picture 4" descr="Issue 5 Risk RB fig_1-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219200"/>
            <a:ext cx="4572153" cy="1962977"/>
          </a:xfrm>
          <a:prstGeom prst="rect">
            <a:avLst/>
          </a:prstGeom>
        </p:spPr>
      </p:pic>
      <p:pic>
        <p:nvPicPr>
          <p:cNvPr id="6" name="Picture 5" descr="Issue 5 Risk RB fig_2-0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5400" y="1219200"/>
            <a:ext cx="1863661" cy="2462909"/>
          </a:xfrm>
          <a:prstGeom prst="rect">
            <a:avLst/>
          </a:prstGeom>
        </p:spPr>
      </p:pic>
      <p:pic>
        <p:nvPicPr>
          <p:cNvPr id="7" name="Picture 6" descr="Issue 5 Risk RB fig_3-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3429000"/>
            <a:ext cx="4572153" cy="2947514"/>
          </a:xfrm>
          <a:prstGeom prst="rect">
            <a:avLst/>
          </a:prstGeom>
        </p:spPr>
      </p:pic>
      <p:sp>
        <p:nvSpPr>
          <p:cNvPr id="8" name="TextBox 7"/>
          <p:cNvSpPr txBox="1"/>
          <p:nvPr/>
        </p:nvSpPr>
        <p:spPr>
          <a:xfrm>
            <a:off x="533400" y="6172200"/>
            <a:ext cx="8610600" cy="230832"/>
          </a:xfrm>
          <a:prstGeom prst="rect">
            <a:avLst/>
          </a:prstGeom>
          <a:noFill/>
        </p:spPr>
        <p:txBody>
          <a:bodyPr wrap="square" rtlCol="0">
            <a:spAutoFit/>
          </a:bodyPr>
          <a:lstStyle/>
          <a:p>
            <a:pPr algn="r"/>
            <a:r>
              <a:rPr lang="en-US" sz="900" dirty="0" smtClean="0">
                <a:latin typeface="Arial"/>
                <a:cs typeface="Arial"/>
              </a:rPr>
              <a:t>Source</a:t>
            </a:r>
            <a:r>
              <a:rPr lang="en-US" sz="900" dirty="0">
                <a:latin typeface="Arial"/>
                <a:cs typeface="Arial"/>
              </a:rPr>
              <a:t>: </a:t>
            </a:r>
            <a:r>
              <a:rPr lang="en-US" sz="900" i="1" dirty="0" smtClean="0">
                <a:latin typeface="Arial"/>
                <a:cs typeface="Arial"/>
              </a:rPr>
              <a:t>ECAR Risk Management Research Bulletin, Paul Jeffries and Nadine Sterns, forthcoming 2013</a:t>
            </a:r>
            <a:endParaRPr lang="en-US" sz="900" dirty="0">
              <a:latin typeface="Arial"/>
              <a:cs typeface="Arial"/>
            </a:endParaRPr>
          </a:p>
        </p:txBody>
      </p:sp>
    </p:spTree>
    <p:extLst>
      <p:ext uri="{BB962C8B-B14F-4D97-AF65-F5344CB8AC3E}">
        <p14:creationId xmlns:p14="http://schemas.microsoft.com/office/powerpoint/2010/main" val="1866136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Intr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8428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Tit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8428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6828" y="338675"/>
            <a:ext cx="8308571" cy="729971"/>
          </a:xfrm>
        </p:spPr>
        <p:txBody>
          <a:bodyPr>
            <a:noAutofit/>
          </a:bodyPr>
          <a:lstStyle/>
          <a:p>
            <a:r>
              <a:rPr lang="en-US" sz="3000" dirty="0"/>
              <a:t>Developing a staffing and organizational model to accommodate the changing IT environment and facilitate openness and agility </a:t>
            </a:r>
          </a:p>
        </p:txBody>
      </p:sp>
      <p:sp>
        <p:nvSpPr>
          <p:cNvPr id="4" name="Content Placeholder 3"/>
          <p:cNvSpPr>
            <a:spLocks noGrp="1"/>
          </p:cNvSpPr>
          <p:nvPr>
            <p:ph idx="1"/>
          </p:nvPr>
        </p:nvSpPr>
        <p:spPr>
          <a:xfrm>
            <a:off x="609600" y="1981200"/>
            <a:ext cx="5870171" cy="4546599"/>
          </a:xfrm>
        </p:spPr>
        <p:txBody>
          <a:bodyPr/>
          <a:lstStyle/>
          <a:p>
            <a:pPr marL="0" lvl="0" indent="0">
              <a:buNone/>
            </a:pPr>
            <a:r>
              <a:rPr lang="en-US" sz="2800" dirty="0" smtClean="0"/>
              <a:t>Strategic questions to ask:</a:t>
            </a:r>
          </a:p>
          <a:p>
            <a:pPr>
              <a:spcAft>
                <a:spcPts val="1100"/>
              </a:spcAft>
            </a:pPr>
            <a:r>
              <a:rPr lang="en-US" sz="2400" dirty="0" smtClean="0"/>
              <a:t>Does your sourcing </a:t>
            </a:r>
            <a:r>
              <a:rPr lang="en-US" sz="2400" dirty="0"/>
              <a:t>strategy </a:t>
            </a:r>
            <a:r>
              <a:rPr lang="en-US" sz="2400" dirty="0" smtClean="0"/>
              <a:t>account </a:t>
            </a:r>
            <a:r>
              <a:rPr lang="en-US" sz="2400" dirty="0"/>
              <a:t>for the impact on staff? </a:t>
            </a:r>
            <a:endParaRPr lang="en-US" sz="2400" dirty="0" smtClean="0"/>
          </a:p>
          <a:p>
            <a:pPr>
              <a:spcAft>
                <a:spcPts val="1100"/>
              </a:spcAft>
            </a:pPr>
            <a:r>
              <a:rPr lang="en-US" sz="2400" dirty="0"/>
              <a:t>What are the current IT </a:t>
            </a:r>
            <a:r>
              <a:rPr lang="en-US" sz="2400" dirty="0" smtClean="0"/>
              <a:t>workforce’s capacity </a:t>
            </a:r>
            <a:r>
              <a:rPr lang="en-US" sz="2400" dirty="0"/>
              <a:t>and capability gaps and </a:t>
            </a:r>
            <a:r>
              <a:rPr lang="en-US" sz="2400" dirty="0" smtClean="0"/>
              <a:t>strengths? </a:t>
            </a:r>
          </a:p>
          <a:p>
            <a:pPr>
              <a:spcAft>
                <a:spcPts val="1100"/>
              </a:spcAft>
            </a:pPr>
            <a:r>
              <a:rPr lang="en-US" sz="2400" dirty="0"/>
              <a:t>To what extent is the CIO’s ability to address staffing and organizational challenges limited or facilitated by the institutional culture as a </a:t>
            </a:r>
            <a:r>
              <a:rPr lang="en-US" sz="2400" dirty="0" smtClean="0"/>
              <a:t>whole? </a:t>
            </a:r>
            <a:endParaRPr lang="en-US" sz="2400" dirty="0"/>
          </a:p>
        </p:txBody>
      </p:sp>
      <p:sp>
        <p:nvSpPr>
          <p:cNvPr id="14" name="Text Box 21"/>
          <p:cNvSpPr txBox="1"/>
          <p:nvPr/>
        </p:nvSpPr>
        <p:spPr>
          <a:xfrm>
            <a:off x="6591299" y="2019301"/>
            <a:ext cx="2332567" cy="3323166"/>
          </a:xfrm>
          <a:prstGeom prst="rect">
            <a:avLst/>
          </a:prstGeom>
          <a:noFill/>
          <a:ln w="31750" cmpd="dbl">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600"/>
              </a:spcAft>
            </a:pPr>
            <a:r>
              <a:rPr lang="en-US" b="1" i="1" dirty="0" smtClean="0">
                <a:solidFill>
                  <a:srgbClr val="4F81BD"/>
                </a:solidFill>
                <a:latin typeface="Times New Roman"/>
                <a:ea typeface="Calibri"/>
              </a:rPr>
              <a:t>“</a:t>
            </a:r>
            <a:r>
              <a:rPr lang="en-US" b="1" i="1" dirty="0">
                <a:solidFill>
                  <a:srgbClr val="4F81BD"/>
                </a:solidFill>
                <a:latin typeface="Times New Roman"/>
                <a:ea typeface="Calibri"/>
              </a:rPr>
              <a:t>We don’t have the kind of flexibility or dynamic ability to adjust staffing in a way that aligns with our new mission. That is part of the conundrum</a:t>
            </a:r>
            <a:r>
              <a:rPr lang="en-US" b="1" i="1" dirty="0" smtClean="0">
                <a:solidFill>
                  <a:srgbClr val="4F81BD"/>
                </a:solidFill>
                <a:latin typeface="Times New Roman"/>
                <a:ea typeface="Calibri"/>
              </a:rPr>
              <a:t>.” </a:t>
            </a:r>
            <a:endParaRPr lang="en-US" b="1" i="1" dirty="0">
              <a:solidFill>
                <a:srgbClr val="4F81BD"/>
              </a:solidFill>
              <a:latin typeface="Times New Roman"/>
              <a:ea typeface="Calibri"/>
            </a:endParaRPr>
          </a:p>
          <a:p>
            <a:pPr marL="0" marR="0">
              <a:lnSpc>
                <a:spcPct val="115000"/>
              </a:lnSpc>
              <a:spcBef>
                <a:spcPts val="0"/>
              </a:spcBef>
              <a:spcAft>
                <a:spcPts val="0"/>
              </a:spcAft>
            </a:pPr>
            <a:r>
              <a:rPr lang="en-US" sz="1300" i="1" dirty="0" smtClean="0">
                <a:solidFill>
                  <a:srgbClr val="000000"/>
                </a:solidFill>
                <a:effectLst/>
                <a:latin typeface="Times New Roman"/>
                <a:ea typeface="Calibri"/>
              </a:rPr>
              <a:t>—Vice President of Information Technology and CIO</a:t>
            </a:r>
            <a:endParaRPr lang="en-US" sz="1300" i="1" dirty="0">
              <a:solidFill>
                <a:srgbClr val="000000"/>
              </a:solidFill>
              <a:effectLst/>
              <a:latin typeface="Times New Roman"/>
              <a:ea typeface="Calibri"/>
            </a:endParaRPr>
          </a:p>
        </p:txBody>
      </p:sp>
    </p:spTree>
    <p:extLst>
      <p:ext uri="{BB962C8B-B14F-4D97-AF65-F5344CB8AC3E}">
        <p14:creationId xmlns:p14="http://schemas.microsoft.com/office/powerpoint/2010/main" val="1404815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27826612"/>
              </p:ext>
            </p:extLst>
          </p:nvPr>
        </p:nvGraphicFramePr>
        <p:xfrm>
          <a:off x="762000" y="1371600"/>
          <a:ext cx="8080375" cy="4546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200400" y="6019800"/>
            <a:ext cx="2057400" cy="369332"/>
          </a:xfrm>
          <a:prstGeom prst="rect">
            <a:avLst/>
          </a:prstGeom>
          <a:noFill/>
        </p:spPr>
        <p:txBody>
          <a:bodyPr wrap="square" rtlCol="0">
            <a:spAutoFit/>
          </a:bodyPr>
          <a:lstStyle/>
          <a:p>
            <a:r>
              <a:rPr lang="en-US" dirty="0" smtClean="0"/>
              <a:t>Importance to job</a:t>
            </a:r>
            <a:endParaRPr lang="en-US" dirty="0"/>
          </a:p>
        </p:txBody>
      </p:sp>
      <p:sp>
        <p:nvSpPr>
          <p:cNvPr id="6" name="TextBox 5"/>
          <p:cNvSpPr txBox="1"/>
          <p:nvPr/>
        </p:nvSpPr>
        <p:spPr>
          <a:xfrm rot="16200000">
            <a:off x="-615434" y="3053834"/>
            <a:ext cx="2057400" cy="369332"/>
          </a:xfrm>
          <a:prstGeom prst="rect">
            <a:avLst/>
          </a:prstGeom>
          <a:noFill/>
        </p:spPr>
        <p:txBody>
          <a:bodyPr wrap="square" rtlCol="0">
            <a:spAutoFit/>
          </a:bodyPr>
          <a:lstStyle/>
          <a:p>
            <a:r>
              <a:rPr lang="en-US" dirty="0" smtClean="0"/>
              <a:t>Staff proficiency</a:t>
            </a:r>
            <a:endParaRPr lang="en-US" dirty="0"/>
          </a:p>
        </p:txBody>
      </p:sp>
      <p:sp>
        <p:nvSpPr>
          <p:cNvPr id="8" name="Title 1"/>
          <p:cNvSpPr>
            <a:spLocks noGrp="1"/>
          </p:cNvSpPr>
          <p:nvPr>
            <p:ph type="title"/>
          </p:nvPr>
        </p:nvSpPr>
        <p:spPr>
          <a:xfrm>
            <a:off x="609600" y="228600"/>
            <a:ext cx="8021782" cy="729971"/>
          </a:xfrm>
        </p:spPr>
        <p:txBody>
          <a:bodyPr/>
          <a:lstStyle/>
          <a:p>
            <a:r>
              <a:rPr lang="en-US" dirty="0"/>
              <a:t>Changing staffing and organizational models: What we know</a:t>
            </a:r>
          </a:p>
        </p:txBody>
      </p:sp>
      <p:sp>
        <p:nvSpPr>
          <p:cNvPr id="9" name="TextBox 8"/>
          <p:cNvSpPr txBox="1"/>
          <p:nvPr/>
        </p:nvSpPr>
        <p:spPr>
          <a:xfrm>
            <a:off x="4419600" y="5638800"/>
            <a:ext cx="914400" cy="304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latin typeface="Arial"/>
                <a:cs typeface="Arial"/>
              </a:rPr>
              <a:t>Important</a:t>
            </a:r>
            <a:endParaRPr lang="en-US" sz="1200" dirty="0">
              <a:latin typeface="Arial"/>
              <a:cs typeface="Arial"/>
            </a:endParaRPr>
          </a:p>
        </p:txBody>
      </p:sp>
      <p:sp>
        <p:nvSpPr>
          <p:cNvPr id="10" name="TextBox 9"/>
          <p:cNvSpPr txBox="1"/>
          <p:nvPr/>
        </p:nvSpPr>
        <p:spPr>
          <a:xfrm>
            <a:off x="8077200" y="5638800"/>
            <a:ext cx="914400" cy="304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smtClean="0">
                <a:latin typeface="Arial"/>
                <a:cs typeface="Arial"/>
              </a:rPr>
              <a:t>Very important</a:t>
            </a:r>
            <a:endParaRPr lang="en-US" sz="1200" dirty="0">
              <a:latin typeface="Arial"/>
              <a:cs typeface="Arial"/>
            </a:endParaRPr>
          </a:p>
        </p:txBody>
      </p:sp>
      <p:sp>
        <p:nvSpPr>
          <p:cNvPr id="11" name="TextBox 10"/>
          <p:cNvSpPr txBox="1"/>
          <p:nvPr/>
        </p:nvSpPr>
        <p:spPr>
          <a:xfrm>
            <a:off x="609600" y="5638800"/>
            <a:ext cx="1219200" cy="304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smtClean="0">
                <a:latin typeface="Arial"/>
                <a:cs typeface="Arial"/>
              </a:rPr>
              <a:t>Somewhat important</a:t>
            </a:r>
            <a:endParaRPr lang="en-US" sz="1200" dirty="0">
              <a:latin typeface="Arial"/>
              <a:cs typeface="Arial"/>
            </a:endParaRPr>
          </a:p>
        </p:txBody>
      </p:sp>
      <p:sp>
        <p:nvSpPr>
          <p:cNvPr id="12" name="TextBox 11"/>
          <p:cNvSpPr txBox="1"/>
          <p:nvPr/>
        </p:nvSpPr>
        <p:spPr>
          <a:xfrm>
            <a:off x="228600" y="5334000"/>
            <a:ext cx="1219200" cy="304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smtClean="0">
                <a:latin typeface="Arial"/>
                <a:cs typeface="Arial"/>
              </a:rPr>
              <a:t>Medium</a:t>
            </a:r>
            <a:endParaRPr lang="en-US" sz="1200" dirty="0">
              <a:latin typeface="Arial"/>
              <a:cs typeface="Arial"/>
            </a:endParaRPr>
          </a:p>
        </p:txBody>
      </p:sp>
      <p:sp>
        <p:nvSpPr>
          <p:cNvPr id="13" name="TextBox 12"/>
          <p:cNvSpPr txBox="1"/>
          <p:nvPr/>
        </p:nvSpPr>
        <p:spPr>
          <a:xfrm>
            <a:off x="304800" y="3352800"/>
            <a:ext cx="1219200" cy="304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smtClean="0">
                <a:latin typeface="Arial"/>
                <a:cs typeface="Arial"/>
              </a:rPr>
              <a:t>High</a:t>
            </a:r>
            <a:endParaRPr lang="en-US" sz="1200" dirty="0">
              <a:latin typeface="Arial"/>
              <a:cs typeface="Arial"/>
            </a:endParaRPr>
          </a:p>
        </p:txBody>
      </p:sp>
      <p:sp>
        <p:nvSpPr>
          <p:cNvPr id="14" name="TextBox 13"/>
          <p:cNvSpPr txBox="1"/>
          <p:nvPr/>
        </p:nvSpPr>
        <p:spPr>
          <a:xfrm>
            <a:off x="152400" y="1371600"/>
            <a:ext cx="1219200" cy="304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smtClean="0">
                <a:latin typeface="Arial"/>
                <a:cs typeface="Arial"/>
              </a:rPr>
              <a:t>Very h</a:t>
            </a:r>
            <a:r>
              <a:rPr lang="en-US" sz="1200" dirty="0" smtClean="0">
                <a:latin typeface="Arial"/>
                <a:cs typeface="Arial"/>
              </a:rPr>
              <a:t>igh</a:t>
            </a:r>
            <a:endParaRPr lang="en-US" sz="1200" dirty="0">
              <a:latin typeface="Arial"/>
              <a:cs typeface="Arial"/>
            </a:endParaRPr>
          </a:p>
        </p:txBody>
      </p:sp>
    </p:spTree>
    <p:extLst>
      <p:ext uri="{BB962C8B-B14F-4D97-AF65-F5344CB8AC3E}">
        <p14:creationId xmlns:p14="http://schemas.microsoft.com/office/powerpoint/2010/main" val="21764652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021782" cy="729971"/>
          </a:xfrm>
        </p:spPr>
        <p:txBody>
          <a:bodyPr/>
          <a:lstStyle/>
          <a:p>
            <a:r>
              <a:rPr lang="en-US" dirty="0"/>
              <a:t>Changing staffing and organizational models: What we know</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08883823"/>
              </p:ext>
            </p:extLst>
          </p:nvPr>
        </p:nvGraphicFramePr>
        <p:xfrm>
          <a:off x="609600" y="1371600"/>
          <a:ext cx="8080375" cy="5105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596792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021782" cy="651925"/>
          </a:xfrm>
        </p:spPr>
        <p:txBody>
          <a:bodyPr/>
          <a:lstStyle/>
          <a:p>
            <a:r>
              <a:rPr lang="en-US" sz="3000" dirty="0"/>
              <a:t>Changing staffing and organizational models: </a:t>
            </a:r>
            <a:r>
              <a:rPr lang="en-US" sz="3000" dirty="0" smtClean="0"/>
              <a:t>What we know</a:t>
            </a:r>
            <a:endParaRPr lang="en-US" sz="3000" dirty="0"/>
          </a:p>
        </p:txBody>
      </p:sp>
      <p:sp>
        <p:nvSpPr>
          <p:cNvPr id="3" name="Content Placeholder 2"/>
          <p:cNvSpPr>
            <a:spLocks noGrp="1"/>
          </p:cNvSpPr>
          <p:nvPr>
            <p:ph idx="1"/>
          </p:nvPr>
        </p:nvSpPr>
        <p:spPr/>
        <p:txBody>
          <a:bodyPr/>
          <a:lstStyle/>
          <a:p>
            <a:endParaRPr lang="en-US" dirty="0" smtClean="0"/>
          </a:p>
          <a:p>
            <a:endParaRPr lang="en-US" dirty="0"/>
          </a:p>
        </p:txBody>
      </p:sp>
      <p:sp>
        <p:nvSpPr>
          <p:cNvPr id="6" name="Content Placeholder 3"/>
          <p:cNvSpPr txBox="1">
            <a:spLocks/>
          </p:cNvSpPr>
          <p:nvPr/>
        </p:nvSpPr>
        <p:spPr>
          <a:xfrm>
            <a:off x="6172200" y="2819400"/>
            <a:ext cx="2514600" cy="1143000"/>
          </a:xfrm>
          <a:prstGeom prst="rect">
            <a:avLst/>
          </a:prstGeom>
        </p:spPr>
        <p:txBody>
          <a:bodyPr/>
          <a:lstStyle>
            <a:lvl1pPr marL="457200" indent="-457200" algn="l" defTabSz="914400" rtl="0" eaLnBrk="1" latinLnBrk="0" hangingPunct="1">
              <a:spcBef>
                <a:spcPct val="20000"/>
              </a:spcBef>
              <a:buClr>
                <a:srgbClr val="B20838"/>
              </a:buClr>
              <a:buFont typeface="Wingdings" pitchFamily="2" charset="2"/>
              <a:buChar char="§"/>
              <a:defRPr sz="3000" kern="1200" baseline="0">
                <a:solidFill>
                  <a:schemeClr val="tx1">
                    <a:lumMod val="75000"/>
                    <a:lumOff val="25000"/>
                  </a:schemeClr>
                </a:solidFill>
                <a:latin typeface="Arial"/>
                <a:ea typeface="+mn-ea"/>
                <a:cs typeface="Arial"/>
              </a:defRPr>
            </a:lvl1pPr>
            <a:lvl2pPr marL="914400" indent="-457200" algn="l" defTabSz="914400" rtl="0" eaLnBrk="1" latinLnBrk="0" hangingPunct="1">
              <a:spcBef>
                <a:spcPct val="20000"/>
              </a:spcBef>
              <a:buClr>
                <a:srgbClr val="B20838"/>
              </a:buClr>
              <a:buFont typeface="Wingdings" pitchFamily="2" charset="2"/>
              <a:buChar char="§"/>
              <a:defRPr sz="2700" kern="1200">
                <a:solidFill>
                  <a:schemeClr val="tx1">
                    <a:lumMod val="75000"/>
                    <a:lumOff val="25000"/>
                  </a:schemeClr>
                </a:solidFill>
                <a:latin typeface="Arial"/>
                <a:ea typeface="+mn-ea"/>
                <a:cs typeface="Arial"/>
              </a:defRPr>
            </a:lvl2pPr>
            <a:lvl3pPr marL="1257300" indent="-342900" algn="l" defTabSz="914400" rtl="0" eaLnBrk="1" latinLnBrk="0" hangingPunct="1">
              <a:spcBef>
                <a:spcPct val="20000"/>
              </a:spcBef>
              <a:buClr>
                <a:srgbClr val="B20838"/>
              </a:buClr>
              <a:buFont typeface="Wingdings" pitchFamily="2" charset="2"/>
              <a:buChar char="§"/>
              <a:defRPr sz="2400" kern="1200">
                <a:solidFill>
                  <a:schemeClr val="tx1">
                    <a:lumMod val="75000"/>
                    <a:lumOff val="25000"/>
                  </a:schemeClr>
                </a:solidFill>
                <a:latin typeface="Arial"/>
                <a:ea typeface="+mn-ea"/>
                <a:cs typeface="Arial"/>
              </a:defRPr>
            </a:lvl3pPr>
            <a:lvl4pPr marL="1714500" indent="-342900" algn="l" defTabSz="914400" rtl="0" eaLnBrk="1" latinLnBrk="0" hangingPunct="1">
              <a:spcBef>
                <a:spcPct val="20000"/>
              </a:spcBef>
              <a:buClr>
                <a:srgbClr val="B20838"/>
              </a:buClr>
              <a:buFont typeface="Wingdings" pitchFamily="2" charset="2"/>
              <a:buChar char="§"/>
              <a:defRPr sz="2100" kern="1200">
                <a:solidFill>
                  <a:schemeClr val="tx1">
                    <a:lumMod val="75000"/>
                    <a:lumOff val="25000"/>
                  </a:schemeClr>
                </a:solidFill>
                <a:latin typeface="Arial"/>
                <a:ea typeface="+mn-ea"/>
                <a:cs typeface="Arial"/>
              </a:defRPr>
            </a:lvl4pPr>
            <a:lvl5pPr marL="2114550" indent="-285750" algn="l" defTabSz="914400" rtl="0" eaLnBrk="1" latinLnBrk="0" hangingPunct="1">
              <a:spcBef>
                <a:spcPct val="20000"/>
              </a:spcBef>
              <a:buClr>
                <a:srgbClr val="B20838"/>
              </a:buClr>
              <a:buFont typeface="Wingdings" pitchFamily="2" charset="2"/>
              <a:buChar char="§"/>
              <a:defRPr sz="1800" kern="1200">
                <a:solidFill>
                  <a:schemeClr val="tx1">
                    <a:lumMod val="75000"/>
                    <a:lumOff val="25000"/>
                  </a:schemeClr>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800"/>
              </a:spcAft>
              <a:buNone/>
            </a:pPr>
            <a:r>
              <a:rPr lang="en-US" sz="2000" dirty="0" smtClean="0">
                <a:solidFill>
                  <a:schemeClr val="tx1"/>
                </a:solidFill>
              </a:rPr>
              <a:t>Do current practices enable or impede the IT organization?</a:t>
            </a:r>
          </a:p>
        </p:txBody>
      </p:sp>
      <p:grpSp>
        <p:nvGrpSpPr>
          <p:cNvPr id="11" name="Group 10"/>
          <p:cNvGrpSpPr/>
          <p:nvPr/>
        </p:nvGrpSpPr>
        <p:grpSpPr>
          <a:xfrm>
            <a:off x="685800" y="4114800"/>
            <a:ext cx="5105400" cy="1838960"/>
            <a:chOff x="76200" y="3657600"/>
            <a:chExt cx="6096000" cy="2143760"/>
          </a:xfrm>
        </p:grpSpPr>
        <p:pic>
          <p:nvPicPr>
            <p:cNvPr id="9" name="Picture 8" descr="Issue 4 IT Costs fig_10.png"/>
            <p:cNvPicPr>
              <a:picLocks noChangeAspect="1"/>
            </p:cNvPicPr>
            <p:nvPr/>
          </p:nvPicPr>
          <p:blipFill rotWithShape="1">
            <a:blip r:embed="rId3">
              <a:extLst>
                <a:ext uri="{28A0092B-C50C-407E-A947-70E740481C1C}">
                  <a14:useLocalDpi xmlns:a14="http://schemas.microsoft.com/office/drawing/2010/main" val="0"/>
                </a:ext>
              </a:extLst>
            </a:blip>
            <a:srcRect t="18011" b="65753"/>
            <a:stretch/>
          </p:blipFill>
          <p:spPr>
            <a:xfrm>
              <a:off x="76200" y="3657600"/>
              <a:ext cx="6096000" cy="541868"/>
            </a:xfrm>
            <a:prstGeom prst="rect">
              <a:avLst/>
            </a:prstGeom>
          </p:spPr>
        </p:pic>
        <p:pic>
          <p:nvPicPr>
            <p:cNvPr id="10" name="Picture 9" descr="Issue 4 IT Costs fig_10.png"/>
            <p:cNvPicPr>
              <a:picLocks noChangeAspect="1"/>
            </p:cNvPicPr>
            <p:nvPr/>
          </p:nvPicPr>
          <p:blipFill rotWithShape="1">
            <a:blip r:embed="rId3">
              <a:extLst>
                <a:ext uri="{28A0092B-C50C-407E-A947-70E740481C1C}">
                  <a14:useLocalDpi xmlns:a14="http://schemas.microsoft.com/office/drawing/2010/main" val="0"/>
                </a:ext>
              </a:extLst>
            </a:blip>
            <a:srcRect t="51750"/>
            <a:stretch/>
          </p:blipFill>
          <p:spPr>
            <a:xfrm>
              <a:off x="76200" y="4191000"/>
              <a:ext cx="6096000" cy="1610360"/>
            </a:xfrm>
            <a:prstGeom prst="rect">
              <a:avLst/>
            </a:prstGeom>
          </p:spPr>
        </p:pic>
      </p:grpSp>
      <p:grpSp>
        <p:nvGrpSpPr>
          <p:cNvPr id="15" name="Group 14"/>
          <p:cNvGrpSpPr/>
          <p:nvPr/>
        </p:nvGrpSpPr>
        <p:grpSpPr>
          <a:xfrm>
            <a:off x="762000" y="1600200"/>
            <a:ext cx="5029200" cy="1752600"/>
            <a:chOff x="990600" y="4572000"/>
            <a:chExt cx="4175343" cy="1346200"/>
          </a:xfrm>
        </p:grpSpPr>
        <p:pic>
          <p:nvPicPr>
            <p:cNvPr id="8" name="Picture 7" descr="Issue 4 IT Costs fig_5.png"/>
            <p:cNvPicPr>
              <a:picLocks noChangeAspect="1"/>
            </p:cNvPicPr>
            <p:nvPr/>
          </p:nvPicPr>
          <p:blipFill rotWithShape="1">
            <a:blip r:embed="rId4">
              <a:extLst>
                <a:ext uri="{28A0092B-C50C-407E-A947-70E740481C1C}">
                  <a14:useLocalDpi xmlns:a14="http://schemas.microsoft.com/office/drawing/2010/main" val="0"/>
                </a:ext>
              </a:extLst>
            </a:blip>
            <a:srcRect b="95185"/>
            <a:stretch/>
          </p:blipFill>
          <p:spPr>
            <a:xfrm>
              <a:off x="990600" y="4572000"/>
              <a:ext cx="4175343" cy="220133"/>
            </a:xfrm>
            <a:prstGeom prst="rect">
              <a:avLst/>
            </a:prstGeom>
          </p:spPr>
        </p:pic>
        <p:grpSp>
          <p:nvGrpSpPr>
            <p:cNvPr id="14" name="Group 13"/>
            <p:cNvGrpSpPr/>
            <p:nvPr/>
          </p:nvGrpSpPr>
          <p:grpSpPr>
            <a:xfrm>
              <a:off x="990600" y="4876800"/>
              <a:ext cx="4175343" cy="1041400"/>
              <a:chOff x="990600" y="4876800"/>
              <a:chExt cx="4175343" cy="1041400"/>
            </a:xfrm>
          </p:grpSpPr>
          <p:pic>
            <p:nvPicPr>
              <p:cNvPr id="12" name="Picture 11" descr="Issue 4 IT Costs fig_5.png"/>
              <p:cNvPicPr>
                <a:picLocks noChangeAspect="1"/>
              </p:cNvPicPr>
              <p:nvPr/>
            </p:nvPicPr>
            <p:blipFill rotWithShape="1">
              <a:blip r:embed="rId4">
                <a:extLst>
                  <a:ext uri="{28A0092B-C50C-407E-A947-70E740481C1C}">
                    <a14:useLocalDpi xmlns:a14="http://schemas.microsoft.com/office/drawing/2010/main" val="0"/>
                  </a:ext>
                </a:extLst>
              </a:blip>
              <a:srcRect t="65741" b="18889"/>
              <a:stretch/>
            </p:blipFill>
            <p:spPr>
              <a:xfrm>
                <a:off x="990600" y="4876800"/>
                <a:ext cx="4175343" cy="702733"/>
              </a:xfrm>
              <a:prstGeom prst="rect">
                <a:avLst/>
              </a:prstGeom>
            </p:spPr>
          </p:pic>
          <p:pic>
            <p:nvPicPr>
              <p:cNvPr id="13" name="Picture 12" descr="Issue 4 IT Costs fig_5.png"/>
              <p:cNvPicPr>
                <a:picLocks noChangeAspect="1"/>
              </p:cNvPicPr>
              <p:nvPr/>
            </p:nvPicPr>
            <p:blipFill rotWithShape="1">
              <a:blip r:embed="rId4">
                <a:extLst>
                  <a:ext uri="{28A0092B-C50C-407E-A947-70E740481C1C}">
                    <a14:useLocalDpi xmlns:a14="http://schemas.microsoft.com/office/drawing/2010/main" val="0"/>
                  </a:ext>
                </a:extLst>
              </a:blip>
              <a:srcRect t="93889"/>
              <a:stretch/>
            </p:blipFill>
            <p:spPr>
              <a:xfrm>
                <a:off x="990600" y="5638800"/>
                <a:ext cx="4175343" cy="279400"/>
              </a:xfrm>
              <a:prstGeom prst="rect">
                <a:avLst/>
              </a:prstGeom>
            </p:spPr>
          </p:pic>
        </p:grpSp>
      </p:grpSp>
      <p:sp>
        <p:nvSpPr>
          <p:cNvPr id="16" name="TextBox 15"/>
          <p:cNvSpPr txBox="1"/>
          <p:nvPr/>
        </p:nvSpPr>
        <p:spPr>
          <a:xfrm>
            <a:off x="0" y="6248400"/>
            <a:ext cx="8610600" cy="230832"/>
          </a:xfrm>
          <a:prstGeom prst="rect">
            <a:avLst/>
          </a:prstGeom>
          <a:noFill/>
        </p:spPr>
        <p:txBody>
          <a:bodyPr wrap="square" rtlCol="0">
            <a:spAutoFit/>
          </a:bodyPr>
          <a:lstStyle/>
          <a:p>
            <a:r>
              <a:rPr lang="en-US" sz="900" dirty="0" smtClean="0">
                <a:latin typeface="Arial"/>
                <a:cs typeface="Arial"/>
              </a:rPr>
              <a:t>Source</a:t>
            </a:r>
            <a:r>
              <a:rPr lang="en-US" sz="900" dirty="0">
                <a:latin typeface="Arial"/>
                <a:cs typeface="Arial"/>
              </a:rPr>
              <a:t>: </a:t>
            </a:r>
            <a:r>
              <a:rPr lang="en-US" sz="900" i="1" dirty="0">
                <a:latin typeface="Arial"/>
                <a:cs typeface="Arial"/>
              </a:rPr>
              <a:t>Assessing Your Fiscal Bandwidth: Current Practices for Measuring IT Costs in Higher </a:t>
            </a:r>
            <a:r>
              <a:rPr lang="en-US" sz="900" i="1" dirty="0" smtClean="0">
                <a:latin typeface="Arial"/>
                <a:cs typeface="Arial"/>
              </a:rPr>
              <a:t>Education</a:t>
            </a:r>
            <a:r>
              <a:rPr lang="en-US" sz="900" dirty="0" smtClean="0">
                <a:latin typeface="Arial"/>
                <a:cs typeface="Arial"/>
              </a:rPr>
              <a:t>, ECAR, May 2013</a:t>
            </a:r>
            <a:endParaRPr lang="en-US" sz="900" dirty="0">
              <a:latin typeface="Arial"/>
              <a:cs typeface="Arial"/>
            </a:endParaRPr>
          </a:p>
        </p:txBody>
      </p:sp>
    </p:spTree>
    <p:extLst>
      <p:ext uri="{BB962C8B-B14F-4D97-AF65-F5344CB8AC3E}">
        <p14:creationId xmlns:p14="http://schemas.microsoft.com/office/powerpoint/2010/main" val="3814425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Tit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8428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021782" cy="651925"/>
          </a:xfrm>
        </p:spPr>
        <p:txBody>
          <a:bodyPr/>
          <a:lstStyle/>
          <a:p>
            <a:r>
              <a:rPr lang="en-US" sz="3000" dirty="0"/>
              <a:t>Changing staffing and organizational models: </a:t>
            </a:r>
            <a:r>
              <a:rPr lang="en-US" sz="3000" dirty="0" smtClean="0"/>
              <a:t>What we know</a:t>
            </a:r>
            <a:endParaRPr lang="en-US" sz="3000" dirty="0"/>
          </a:p>
        </p:txBody>
      </p:sp>
      <p:sp>
        <p:nvSpPr>
          <p:cNvPr id="3" name="Content Placeholder 2"/>
          <p:cNvSpPr>
            <a:spLocks noGrp="1"/>
          </p:cNvSpPr>
          <p:nvPr>
            <p:ph idx="1"/>
          </p:nvPr>
        </p:nvSpPr>
        <p:spPr/>
        <p:txBody>
          <a:bodyPr/>
          <a:lstStyle/>
          <a:p>
            <a:endParaRPr lang="en-US" dirty="0" smtClean="0"/>
          </a:p>
          <a:p>
            <a:endParaRPr lang="en-US" dirty="0"/>
          </a:p>
        </p:txBody>
      </p:sp>
      <p:pic>
        <p:nvPicPr>
          <p:cNvPr id="4" name="Picture 3" descr="Issue 7 elearning roles needed.png"/>
          <p:cNvPicPr>
            <a:picLocks noChangeAspect="1"/>
          </p:cNvPicPr>
          <p:nvPr/>
        </p:nvPicPr>
        <p:blipFill rotWithShape="1">
          <a:blip r:embed="rId3">
            <a:extLst>
              <a:ext uri="{28A0092B-C50C-407E-A947-70E740481C1C}">
                <a14:useLocalDpi xmlns:a14="http://schemas.microsoft.com/office/drawing/2010/main" val="0"/>
              </a:ext>
            </a:extLst>
          </a:blip>
          <a:srcRect l="6042" t="7161" r="7151" b="11233"/>
          <a:stretch/>
        </p:blipFill>
        <p:spPr>
          <a:xfrm>
            <a:off x="457200" y="1524000"/>
            <a:ext cx="4648202" cy="4648200"/>
          </a:xfrm>
          <a:prstGeom prst="rect">
            <a:avLst/>
          </a:prstGeom>
        </p:spPr>
      </p:pic>
      <p:sp>
        <p:nvSpPr>
          <p:cNvPr id="5" name="TextBox 4"/>
          <p:cNvSpPr txBox="1"/>
          <p:nvPr/>
        </p:nvSpPr>
        <p:spPr>
          <a:xfrm>
            <a:off x="0" y="6248400"/>
            <a:ext cx="8610600" cy="230832"/>
          </a:xfrm>
          <a:prstGeom prst="rect">
            <a:avLst/>
          </a:prstGeom>
          <a:noFill/>
        </p:spPr>
        <p:txBody>
          <a:bodyPr wrap="square" rtlCol="0">
            <a:spAutoFit/>
          </a:bodyPr>
          <a:lstStyle/>
          <a:p>
            <a:r>
              <a:rPr lang="en-US" sz="900" dirty="0" smtClean="0">
                <a:latin typeface="Arial"/>
                <a:cs typeface="Arial"/>
              </a:rPr>
              <a:t>Source</a:t>
            </a:r>
            <a:r>
              <a:rPr lang="en-US" sz="900" dirty="0">
                <a:latin typeface="Arial"/>
                <a:cs typeface="Arial"/>
              </a:rPr>
              <a:t>: </a:t>
            </a:r>
            <a:r>
              <a:rPr lang="en-US" sz="900" i="1" dirty="0">
                <a:latin typeface="Arial"/>
                <a:cs typeface="Arial"/>
              </a:rPr>
              <a:t>The State of E-Learning in Higher Education: An Eye Toward Growth and Increased </a:t>
            </a:r>
            <a:r>
              <a:rPr lang="en-US" sz="900" i="1" dirty="0" smtClean="0">
                <a:latin typeface="Arial"/>
                <a:cs typeface="Arial"/>
              </a:rPr>
              <a:t>Access</a:t>
            </a:r>
            <a:r>
              <a:rPr lang="en-US" sz="900" dirty="0" smtClean="0">
                <a:latin typeface="Arial"/>
                <a:cs typeface="Arial"/>
              </a:rPr>
              <a:t>, ECAR, June 2013</a:t>
            </a:r>
            <a:endParaRPr lang="en-US" sz="900" dirty="0">
              <a:latin typeface="Arial"/>
              <a:cs typeface="Arial"/>
            </a:endParaRPr>
          </a:p>
        </p:txBody>
      </p:sp>
      <p:sp>
        <p:nvSpPr>
          <p:cNvPr id="6" name="Content Placeholder 3"/>
          <p:cNvSpPr txBox="1">
            <a:spLocks/>
          </p:cNvSpPr>
          <p:nvPr/>
        </p:nvSpPr>
        <p:spPr>
          <a:xfrm>
            <a:off x="6096000" y="1447800"/>
            <a:ext cx="2514600" cy="1143000"/>
          </a:xfrm>
          <a:prstGeom prst="rect">
            <a:avLst/>
          </a:prstGeom>
        </p:spPr>
        <p:txBody>
          <a:bodyPr/>
          <a:lstStyle>
            <a:lvl1pPr marL="457200" indent="-457200" algn="l" defTabSz="914400" rtl="0" eaLnBrk="1" latinLnBrk="0" hangingPunct="1">
              <a:spcBef>
                <a:spcPct val="20000"/>
              </a:spcBef>
              <a:buClr>
                <a:srgbClr val="B20838"/>
              </a:buClr>
              <a:buFont typeface="Wingdings" pitchFamily="2" charset="2"/>
              <a:buChar char="§"/>
              <a:defRPr sz="3000" kern="1200" baseline="0">
                <a:solidFill>
                  <a:schemeClr val="tx1">
                    <a:lumMod val="75000"/>
                    <a:lumOff val="25000"/>
                  </a:schemeClr>
                </a:solidFill>
                <a:latin typeface="Arial"/>
                <a:ea typeface="+mn-ea"/>
                <a:cs typeface="Arial"/>
              </a:defRPr>
            </a:lvl1pPr>
            <a:lvl2pPr marL="914400" indent="-457200" algn="l" defTabSz="914400" rtl="0" eaLnBrk="1" latinLnBrk="0" hangingPunct="1">
              <a:spcBef>
                <a:spcPct val="20000"/>
              </a:spcBef>
              <a:buClr>
                <a:srgbClr val="B20838"/>
              </a:buClr>
              <a:buFont typeface="Wingdings" pitchFamily="2" charset="2"/>
              <a:buChar char="§"/>
              <a:defRPr sz="2700" kern="1200">
                <a:solidFill>
                  <a:schemeClr val="tx1">
                    <a:lumMod val="75000"/>
                    <a:lumOff val="25000"/>
                  </a:schemeClr>
                </a:solidFill>
                <a:latin typeface="Arial"/>
                <a:ea typeface="+mn-ea"/>
                <a:cs typeface="Arial"/>
              </a:defRPr>
            </a:lvl2pPr>
            <a:lvl3pPr marL="1257300" indent="-342900" algn="l" defTabSz="914400" rtl="0" eaLnBrk="1" latinLnBrk="0" hangingPunct="1">
              <a:spcBef>
                <a:spcPct val="20000"/>
              </a:spcBef>
              <a:buClr>
                <a:srgbClr val="B20838"/>
              </a:buClr>
              <a:buFont typeface="Wingdings" pitchFamily="2" charset="2"/>
              <a:buChar char="§"/>
              <a:defRPr sz="2400" kern="1200">
                <a:solidFill>
                  <a:schemeClr val="tx1">
                    <a:lumMod val="75000"/>
                    <a:lumOff val="25000"/>
                  </a:schemeClr>
                </a:solidFill>
                <a:latin typeface="Arial"/>
                <a:ea typeface="+mn-ea"/>
                <a:cs typeface="Arial"/>
              </a:defRPr>
            </a:lvl3pPr>
            <a:lvl4pPr marL="1714500" indent="-342900" algn="l" defTabSz="914400" rtl="0" eaLnBrk="1" latinLnBrk="0" hangingPunct="1">
              <a:spcBef>
                <a:spcPct val="20000"/>
              </a:spcBef>
              <a:buClr>
                <a:srgbClr val="B20838"/>
              </a:buClr>
              <a:buFont typeface="Wingdings" pitchFamily="2" charset="2"/>
              <a:buChar char="§"/>
              <a:defRPr sz="2100" kern="1200">
                <a:solidFill>
                  <a:schemeClr val="tx1">
                    <a:lumMod val="75000"/>
                    <a:lumOff val="25000"/>
                  </a:schemeClr>
                </a:solidFill>
                <a:latin typeface="Arial"/>
                <a:ea typeface="+mn-ea"/>
                <a:cs typeface="Arial"/>
              </a:defRPr>
            </a:lvl4pPr>
            <a:lvl5pPr marL="2114550" indent="-285750" algn="l" defTabSz="914400" rtl="0" eaLnBrk="1" latinLnBrk="0" hangingPunct="1">
              <a:spcBef>
                <a:spcPct val="20000"/>
              </a:spcBef>
              <a:buClr>
                <a:srgbClr val="B20838"/>
              </a:buClr>
              <a:buFont typeface="Wingdings" pitchFamily="2" charset="2"/>
              <a:buChar char="§"/>
              <a:defRPr sz="1800" kern="1200">
                <a:solidFill>
                  <a:schemeClr val="tx1">
                    <a:lumMod val="75000"/>
                    <a:lumOff val="25000"/>
                  </a:schemeClr>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a:spcBef>
                <a:spcPts val="0"/>
              </a:spcBef>
              <a:spcAft>
                <a:spcPts val="800"/>
              </a:spcAft>
            </a:pPr>
            <a:r>
              <a:rPr lang="en-US" sz="2000" dirty="0" smtClean="0"/>
              <a:t>Do current staff have the needed capacity and capabilities? E-learning as an example</a:t>
            </a:r>
          </a:p>
          <a:p>
            <a:pPr marL="228600" indent="-228600">
              <a:spcBef>
                <a:spcPts val="0"/>
              </a:spcBef>
              <a:spcAft>
                <a:spcPts val="800"/>
              </a:spcAft>
            </a:pPr>
            <a:r>
              <a:rPr lang="en-US" sz="2000" dirty="0" smtClean="0"/>
              <a:t>Many staffing gaps in diverse areas</a:t>
            </a:r>
          </a:p>
        </p:txBody>
      </p:sp>
      <p:sp>
        <p:nvSpPr>
          <p:cNvPr id="7" name="TextBox 6"/>
          <p:cNvSpPr txBox="1"/>
          <p:nvPr/>
        </p:nvSpPr>
        <p:spPr>
          <a:xfrm>
            <a:off x="914400" y="1219200"/>
            <a:ext cx="4572000" cy="369332"/>
          </a:xfrm>
          <a:prstGeom prst="rect">
            <a:avLst/>
          </a:prstGeom>
          <a:noFill/>
        </p:spPr>
        <p:txBody>
          <a:bodyPr wrap="square" rtlCol="0">
            <a:spAutoFit/>
          </a:bodyPr>
          <a:lstStyle/>
          <a:p>
            <a:pPr algn="ctr"/>
            <a:r>
              <a:rPr lang="en-US" b="1" dirty="0" smtClean="0">
                <a:latin typeface="Arial"/>
                <a:cs typeface="Arial"/>
              </a:rPr>
              <a:t>E-Learning Roles and Gap</a:t>
            </a:r>
            <a:endParaRPr lang="en-US" b="1" dirty="0">
              <a:latin typeface="Arial"/>
              <a:cs typeface="Arial"/>
            </a:endParaRPr>
          </a:p>
        </p:txBody>
      </p:sp>
    </p:spTree>
    <p:extLst>
      <p:ext uri="{BB962C8B-B14F-4D97-AF65-F5344CB8AC3E}">
        <p14:creationId xmlns:p14="http://schemas.microsoft.com/office/powerpoint/2010/main" val="2205361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down)">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Intr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8428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Tit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8428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52400"/>
            <a:ext cx="8021782" cy="729971"/>
          </a:xfrm>
        </p:spPr>
        <p:txBody>
          <a:bodyPr>
            <a:noAutofit/>
          </a:bodyPr>
          <a:lstStyle/>
          <a:p>
            <a:pPr marL="0" lvl="0" indent="0">
              <a:lnSpc>
                <a:spcPct val="114000"/>
              </a:lnSpc>
            </a:pPr>
            <a:r>
              <a:rPr lang="en-US" sz="3200" dirty="0" smtClean="0"/>
              <a:t>Developing an institution-wide </a:t>
            </a:r>
            <a:br>
              <a:rPr lang="en-US" sz="3200" dirty="0" smtClean="0"/>
            </a:br>
            <a:r>
              <a:rPr lang="en-US" sz="3200" dirty="0" smtClean="0"/>
              <a:t>cloud strategy to </a:t>
            </a:r>
            <a:r>
              <a:rPr lang="en-US" sz="3200" dirty="0"/>
              <a:t>help the institution select the right sourcing and solution strategies</a:t>
            </a:r>
          </a:p>
        </p:txBody>
      </p:sp>
      <p:sp>
        <p:nvSpPr>
          <p:cNvPr id="4" name="Content Placeholder 3"/>
          <p:cNvSpPr>
            <a:spLocks noGrp="1"/>
          </p:cNvSpPr>
          <p:nvPr>
            <p:ph idx="1"/>
          </p:nvPr>
        </p:nvSpPr>
        <p:spPr>
          <a:xfrm>
            <a:off x="606829" y="1981200"/>
            <a:ext cx="5717771" cy="4495800"/>
          </a:xfrm>
        </p:spPr>
        <p:txBody>
          <a:bodyPr/>
          <a:lstStyle/>
          <a:p>
            <a:pPr marL="0" lvl="0" indent="0">
              <a:buNone/>
            </a:pPr>
            <a:r>
              <a:rPr lang="en-US" sz="2800" dirty="0" smtClean="0"/>
              <a:t>Strategic questions to ask:</a:t>
            </a:r>
          </a:p>
          <a:p>
            <a:pPr>
              <a:spcAft>
                <a:spcPts val="1100"/>
              </a:spcAft>
            </a:pPr>
            <a:r>
              <a:rPr lang="en-US" sz="2400" dirty="0" smtClean="0"/>
              <a:t>What cloud services are already in use? Do you know?</a:t>
            </a:r>
          </a:p>
          <a:p>
            <a:pPr>
              <a:spcAft>
                <a:spcPts val="1100"/>
              </a:spcAft>
            </a:pPr>
            <a:r>
              <a:rPr lang="en-US" sz="2400" dirty="0" smtClean="0"/>
              <a:t>Do you have the skills to evaluate, manage, and exit cloud services?</a:t>
            </a:r>
          </a:p>
          <a:p>
            <a:pPr>
              <a:spcAft>
                <a:spcPts val="1100"/>
              </a:spcAft>
            </a:pPr>
            <a:r>
              <a:rPr lang="en-US" sz="2400" dirty="0"/>
              <a:t>What are the data management and recovery </a:t>
            </a:r>
            <a:r>
              <a:rPr lang="en-US" sz="2400" dirty="0" smtClean="0"/>
              <a:t>strategies?</a:t>
            </a:r>
            <a:endParaRPr lang="en-US" sz="2400" dirty="0"/>
          </a:p>
          <a:p>
            <a:pPr>
              <a:spcAft>
                <a:spcPts val="1100"/>
              </a:spcAft>
            </a:pPr>
            <a:r>
              <a:rPr lang="en-US" sz="2400" dirty="0" smtClean="0"/>
              <a:t>How to integrate cloud </a:t>
            </a:r>
            <a:r>
              <a:rPr lang="en-US" sz="2400" dirty="0"/>
              <a:t>services into the enterprise </a:t>
            </a:r>
            <a:r>
              <a:rPr lang="en-US" sz="2400" dirty="0" smtClean="0"/>
              <a:t>architecture?</a:t>
            </a:r>
            <a:endParaRPr lang="en-US" sz="2400" dirty="0"/>
          </a:p>
          <a:p>
            <a:pPr marL="0" indent="0">
              <a:buNone/>
            </a:pPr>
            <a:endParaRPr lang="en-US" dirty="0"/>
          </a:p>
        </p:txBody>
      </p:sp>
      <p:sp>
        <p:nvSpPr>
          <p:cNvPr id="14" name="Text Box 21"/>
          <p:cNvSpPr txBox="1"/>
          <p:nvPr/>
        </p:nvSpPr>
        <p:spPr>
          <a:xfrm>
            <a:off x="6095999" y="2133600"/>
            <a:ext cx="2929467" cy="2125133"/>
          </a:xfrm>
          <a:prstGeom prst="rect">
            <a:avLst/>
          </a:prstGeom>
          <a:noFill/>
          <a:ln w="31750" cmpd="dbl">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600"/>
              </a:spcAft>
            </a:pPr>
            <a:r>
              <a:rPr lang="en-US" b="1" i="1" dirty="0" smtClean="0">
                <a:solidFill>
                  <a:srgbClr val="4F81BD"/>
                </a:solidFill>
                <a:latin typeface="Times New Roman"/>
                <a:ea typeface="Calibri"/>
              </a:rPr>
              <a:t>“ </a:t>
            </a:r>
            <a:r>
              <a:rPr lang="en-US" b="1" i="1" dirty="0">
                <a:solidFill>
                  <a:srgbClr val="4F81BD"/>
                </a:solidFill>
                <a:latin typeface="Times New Roman"/>
                <a:ea typeface="Calibri"/>
              </a:rPr>
              <a:t>It is now much easier for business offices to sign up for cloud solutions and pay for them on a subscription basis. Free cloud offerings are compelling for many individual </a:t>
            </a:r>
            <a:r>
              <a:rPr lang="en-US" b="1" i="1" dirty="0" smtClean="0">
                <a:solidFill>
                  <a:srgbClr val="4F81BD"/>
                </a:solidFill>
                <a:latin typeface="Times New Roman"/>
                <a:ea typeface="Calibri"/>
              </a:rPr>
              <a:t>users. This </a:t>
            </a:r>
            <a:r>
              <a:rPr lang="en-US" b="1" i="1" dirty="0">
                <a:solidFill>
                  <a:srgbClr val="4F81BD"/>
                </a:solidFill>
                <a:latin typeface="Times New Roman"/>
                <a:ea typeface="Calibri"/>
              </a:rPr>
              <a:t>is a real challenge for IT organizations that place a high value on control of the IT </a:t>
            </a:r>
            <a:r>
              <a:rPr lang="en-US" b="1" i="1" dirty="0" smtClean="0">
                <a:solidFill>
                  <a:srgbClr val="4F81BD"/>
                </a:solidFill>
                <a:latin typeface="Times New Roman"/>
                <a:ea typeface="Calibri"/>
              </a:rPr>
              <a:t>environment.” </a:t>
            </a:r>
            <a:endParaRPr lang="en-US" b="1" i="1" dirty="0">
              <a:solidFill>
                <a:srgbClr val="4F81BD"/>
              </a:solidFill>
              <a:latin typeface="Times New Roman"/>
              <a:ea typeface="Calibri"/>
            </a:endParaRPr>
          </a:p>
          <a:p>
            <a:pPr marL="0" marR="0">
              <a:lnSpc>
                <a:spcPct val="115000"/>
              </a:lnSpc>
              <a:spcBef>
                <a:spcPts val="0"/>
              </a:spcBef>
              <a:spcAft>
                <a:spcPts val="0"/>
              </a:spcAft>
            </a:pPr>
            <a:r>
              <a:rPr lang="en-US" sz="1300" i="1" dirty="0" smtClean="0">
                <a:solidFill>
                  <a:srgbClr val="000000"/>
                </a:solidFill>
                <a:effectLst/>
                <a:latin typeface="Times New Roman"/>
                <a:ea typeface="Calibri"/>
              </a:rPr>
              <a:t>—CIO and Vice President for Computing</a:t>
            </a:r>
            <a:endParaRPr lang="en-US" sz="1300" i="1" dirty="0">
              <a:solidFill>
                <a:srgbClr val="000000"/>
              </a:solidFill>
              <a:effectLst/>
              <a:latin typeface="Times New Roman"/>
              <a:ea typeface="Calibri"/>
            </a:endParaRPr>
          </a:p>
        </p:txBody>
      </p:sp>
    </p:spTree>
    <p:extLst>
      <p:ext uri="{BB962C8B-B14F-4D97-AF65-F5344CB8AC3E}">
        <p14:creationId xmlns:p14="http://schemas.microsoft.com/office/powerpoint/2010/main" val="4152191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Cloud </a:t>
            </a:r>
            <a:r>
              <a:rPr lang="en-US" sz="3200" dirty="0"/>
              <a:t>c</a:t>
            </a:r>
            <a:r>
              <a:rPr lang="en-US" sz="3200" dirty="0" smtClean="0"/>
              <a:t>omputing: What we know</a:t>
            </a:r>
            <a:endParaRPr lang="en-US" sz="3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08501310"/>
              </p:ext>
            </p:extLst>
          </p:nvPr>
        </p:nvGraphicFramePr>
        <p:xfrm>
          <a:off x="304800" y="1371600"/>
          <a:ext cx="8610599" cy="4137659"/>
        </p:xfrm>
        <a:graphic>
          <a:graphicData uri="http://schemas.openxmlformats.org/drawingml/2006/table">
            <a:tbl>
              <a:tblPr firstRow="1" bandRow="1">
                <a:tableStyleId>{69012ECD-51FC-41F1-AA8D-1B2483CD663E}</a:tableStyleId>
              </a:tblPr>
              <a:tblGrid>
                <a:gridCol w="1624003"/>
                <a:gridCol w="1948803"/>
                <a:gridCol w="2065994"/>
                <a:gridCol w="2971799"/>
              </a:tblGrid>
              <a:tr h="457200">
                <a:tc>
                  <a:txBody>
                    <a:bodyPr/>
                    <a:lstStyle/>
                    <a:p>
                      <a:pPr algn="ctr"/>
                      <a:r>
                        <a:rPr lang="en-US" b="0" dirty="0" smtClean="0">
                          <a:solidFill>
                            <a:srgbClr val="000000"/>
                          </a:solidFill>
                        </a:rPr>
                        <a:t>Decision</a:t>
                      </a:r>
                      <a:r>
                        <a:rPr lang="en-US" b="0" baseline="0" dirty="0" smtClean="0">
                          <a:solidFill>
                            <a:srgbClr val="000000"/>
                          </a:solidFill>
                        </a:rPr>
                        <a:t> Point</a:t>
                      </a:r>
                      <a:endParaRPr lang="en-US" b="0" dirty="0">
                        <a:solidFill>
                          <a:srgbClr val="000000"/>
                        </a:solidFill>
                      </a:endParaRPr>
                    </a:p>
                  </a:txBody>
                  <a:tcPr>
                    <a:solidFill>
                      <a:schemeClr val="tx2">
                        <a:lumMod val="40000"/>
                        <a:lumOff val="60000"/>
                      </a:schemeClr>
                    </a:solidFill>
                  </a:tcPr>
                </a:tc>
                <a:tc>
                  <a:txBody>
                    <a:bodyPr/>
                    <a:lstStyle/>
                    <a:p>
                      <a:pPr algn="ctr"/>
                      <a:r>
                        <a:rPr lang="en-US" b="0" dirty="0" smtClean="0">
                          <a:solidFill>
                            <a:srgbClr val="000000"/>
                          </a:solidFill>
                        </a:rPr>
                        <a:t>Type of decision</a:t>
                      </a:r>
                      <a:endParaRPr lang="en-US" b="0" dirty="0">
                        <a:solidFill>
                          <a:srgbClr val="000000"/>
                        </a:solidFill>
                      </a:endParaRPr>
                    </a:p>
                  </a:txBody>
                  <a:tcPr>
                    <a:solidFill>
                      <a:schemeClr val="tx2">
                        <a:lumMod val="40000"/>
                        <a:lumOff val="60000"/>
                      </a:schemeClr>
                    </a:solidFill>
                  </a:tcPr>
                </a:tc>
                <a:tc>
                  <a:txBody>
                    <a:bodyPr/>
                    <a:lstStyle/>
                    <a:p>
                      <a:pPr algn="ctr"/>
                      <a:r>
                        <a:rPr lang="en-US" b="0" dirty="0" smtClean="0">
                          <a:solidFill>
                            <a:srgbClr val="000000"/>
                          </a:solidFill>
                        </a:rPr>
                        <a:t>Issues</a:t>
                      </a:r>
                      <a:endParaRPr lang="en-US" b="0" dirty="0">
                        <a:solidFill>
                          <a:srgbClr val="000000"/>
                        </a:solidFill>
                      </a:endParaRPr>
                    </a:p>
                  </a:txBody>
                  <a:tcPr>
                    <a:solidFill>
                      <a:schemeClr val="tx2">
                        <a:lumMod val="40000"/>
                        <a:lumOff val="60000"/>
                      </a:schemeClr>
                    </a:solidFill>
                  </a:tcPr>
                </a:tc>
                <a:tc>
                  <a:txBody>
                    <a:bodyPr/>
                    <a:lstStyle/>
                    <a:p>
                      <a:pPr algn="ctr"/>
                      <a:r>
                        <a:rPr lang="en-US" b="0" dirty="0" smtClean="0">
                          <a:solidFill>
                            <a:srgbClr val="000000"/>
                          </a:solidFill>
                        </a:rPr>
                        <a:t>Actions to take</a:t>
                      </a:r>
                      <a:endParaRPr lang="en-US" b="0" dirty="0">
                        <a:solidFill>
                          <a:srgbClr val="000000"/>
                        </a:solidFill>
                      </a:endParaRPr>
                    </a:p>
                  </a:txBody>
                  <a:tcPr>
                    <a:solidFill>
                      <a:schemeClr val="tx2">
                        <a:lumMod val="40000"/>
                        <a:lumOff val="60000"/>
                      </a:schemeClr>
                    </a:solidFill>
                  </a:tcPr>
                </a:tc>
              </a:tr>
              <a:tr h="1028700">
                <a:tc>
                  <a:txBody>
                    <a:bodyPr/>
                    <a:lstStyle/>
                    <a:p>
                      <a:r>
                        <a:rPr lang="en-US" dirty="0" smtClean="0"/>
                        <a:t>Sourcing IT</a:t>
                      </a:r>
                      <a:endParaRPr lang="en-US" dirty="0"/>
                    </a:p>
                  </a:txBody>
                  <a:tcPr/>
                </a:tc>
                <a:tc>
                  <a:txBody>
                    <a:bodyPr/>
                    <a:lstStyle/>
                    <a:p>
                      <a:pPr lvl="1"/>
                      <a:r>
                        <a:rPr lang="en-US" dirty="0" smtClean="0"/>
                        <a:t>Business</a:t>
                      </a:r>
                      <a:endParaRPr lang="en-US" dirty="0"/>
                    </a:p>
                  </a:txBody>
                  <a:tcPr/>
                </a:tc>
                <a:tc>
                  <a:txBody>
                    <a:bodyPr/>
                    <a:lstStyle/>
                    <a:p>
                      <a:pPr marL="285750" indent="-285750">
                        <a:buFont typeface="Arial"/>
                        <a:buChar char="•"/>
                      </a:pPr>
                      <a:r>
                        <a:rPr lang="en-US" dirty="0" smtClean="0"/>
                        <a:t>Type</a:t>
                      </a:r>
                      <a:r>
                        <a:rPr lang="en-US" baseline="0" dirty="0" smtClean="0"/>
                        <a:t> of sourcing</a:t>
                      </a:r>
                    </a:p>
                    <a:p>
                      <a:pPr marL="285750" indent="-285750">
                        <a:buFont typeface="Arial"/>
                        <a:buChar char="•"/>
                      </a:pPr>
                      <a:r>
                        <a:rPr lang="en-US" baseline="0" dirty="0" smtClean="0"/>
                        <a:t>Business objective for sourcing</a:t>
                      </a:r>
                      <a:endParaRPr lang="en-US" dirty="0"/>
                    </a:p>
                  </a:txBody>
                  <a:tcPr/>
                </a:tc>
                <a:tc>
                  <a:txBody>
                    <a:bodyPr/>
                    <a:lstStyle/>
                    <a:p>
                      <a:pPr marL="285750" indent="-285750">
                        <a:buFont typeface="Arial"/>
                        <a:buChar char="•"/>
                      </a:pPr>
                      <a:r>
                        <a:rPr lang="en-US" dirty="0" smtClean="0"/>
                        <a:t>Consider range of sourcing options</a:t>
                      </a:r>
                    </a:p>
                    <a:p>
                      <a:pPr marL="285750" indent="-285750">
                        <a:buFont typeface="Arial"/>
                        <a:buChar char="•"/>
                      </a:pPr>
                      <a:r>
                        <a:rPr lang="en-US" dirty="0" smtClean="0"/>
                        <a:t>Explore</a:t>
                      </a:r>
                      <a:r>
                        <a:rPr lang="en-US" baseline="0" dirty="0" smtClean="0"/>
                        <a:t> demand aggregation opportunities</a:t>
                      </a:r>
                      <a:endParaRPr lang="en-US" dirty="0"/>
                    </a:p>
                  </a:txBody>
                  <a:tcPr/>
                </a:tc>
              </a:tr>
              <a:tr h="1028700">
                <a:tc>
                  <a:txBody>
                    <a:bodyPr/>
                    <a:lstStyle/>
                    <a:p>
                      <a:r>
                        <a:rPr lang="en-US" dirty="0" smtClean="0"/>
                        <a:t>Managing</a:t>
                      </a:r>
                      <a:r>
                        <a:rPr lang="en-US" baseline="0" dirty="0" smtClean="0"/>
                        <a:t> Data</a:t>
                      </a:r>
                      <a:endParaRPr lang="en-US" dirty="0"/>
                    </a:p>
                  </a:txBody>
                  <a:tcPr/>
                </a:tc>
                <a:tc>
                  <a:txBody>
                    <a:bodyPr/>
                    <a:lstStyle/>
                    <a:p>
                      <a:pPr lvl="1"/>
                      <a:r>
                        <a:rPr lang="en-US" dirty="0" smtClean="0"/>
                        <a:t>Risk </a:t>
                      </a:r>
                      <a:endParaRPr lang="en-US" dirty="0"/>
                    </a:p>
                  </a:txBody>
                  <a:tcPr/>
                </a:tc>
                <a:tc>
                  <a:txBody>
                    <a:bodyPr/>
                    <a:lstStyle/>
                    <a:p>
                      <a:pPr marL="285750" indent="-285750">
                        <a:buFont typeface="Arial"/>
                        <a:buChar char="•"/>
                      </a:pPr>
                      <a:r>
                        <a:rPr lang="en-US" dirty="0" smtClean="0"/>
                        <a:t>Data governance</a:t>
                      </a:r>
                    </a:p>
                    <a:p>
                      <a:pPr marL="285750" indent="-285750">
                        <a:buFont typeface="Arial"/>
                        <a:buChar char="•"/>
                      </a:pPr>
                      <a:r>
                        <a:rPr lang="en-US" dirty="0" smtClean="0"/>
                        <a:t>Risk</a:t>
                      </a:r>
                      <a:r>
                        <a:rPr lang="en-US" baseline="0" dirty="0" smtClean="0"/>
                        <a:t> management</a:t>
                      </a:r>
                      <a:endParaRPr lang="en-US" dirty="0"/>
                    </a:p>
                  </a:txBody>
                  <a:tcPr/>
                </a:tc>
                <a:tc>
                  <a:txBody>
                    <a:bodyPr/>
                    <a:lstStyle/>
                    <a:p>
                      <a:pPr marL="285750" indent="-285750">
                        <a:buFont typeface="Arial"/>
                        <a:buChar char="•"/>
                      </a:pPr>
                      <a:r>
                        <a:rPr lang="en-US" dirty="0" smtClean="0"/>
                        <a:t>Determine a</a:t>
                      </a:r>
                      <a:r>
                        <a:rPr lang="en-US" baseline="0" dirty="0" smtClean="0"/>
                        <a:t>dministrative, technical, physical safeguards</a:t>
                      </a:r>
                    </a:p>
                    <a:p>
                      <a:pPr marL="285750" indent="-285750">
                        <a:buFont typeface="Arial"/>
                        <a:buChar char="•"/>
                      </a:pPr>
                      <a:r>
                        <a:rPr lang="en-US" baseline="0" dirty="0" smtClean="0"/>
                        <a:t>Create the right contract provisions</a:t>
                      </a:r>
                      <a:endParaRPr lang="en-US" dirty="0"/>
                    </a:p>
                  </a:txBody>
                  <a:tcPr/>
                </a:tc>
              </a:tr>
              <a:tr h="1028700">
                <a:tc>
                  <a:txBody>
                    <a:bodyPr/>
                    <a:lstStyle/>
                    <a:p>
                      <a:r>
                        <a:rPr lang="en-US" dirty="0" smtClean="0"/>
                        <a:t>Achieving Mission</a:t>
                      </a:r>
                      <a:endParaRPr lang="en-US" dirty="0"/>
                    </a:p>
                  </a:txBody>
                  <a:tcPr/>
                </a:tc>
                <a:tc>
                  <a:txBody>
                    <a:bodyPr/>
                    <a:lstStyle/>
                    <a:p>
                      <a:pPr lvl="1"/>
                      <a:r>
                        <a:rPr lang="en-US" dirty="0" smtClean="0"/>
                        <a:t>Policy</a:t>
                      </a:r>
                      <a:endParaRPr lang="en-US" dirty="0"/>
                    </a:p>
                  </a:txBody>
                  <a:tcPr/>
                </a:tc>
                <a:tc>
                  <a:txBody>
                    <a:bodyPr/>
                    <a:lstStyle/>
                    <a:p>
                      <a:pPr marL="285750" indent="-285750">
                        <a:buFont typeface="Arial"/>
                        <a:buChar char="•"/>
                      </a:pPr>
                      <a:r>
                        <a:rPr lang="en-US" dirty="0" smtClean="0"/>
                        <a:t>Mission-relevant</a:t>
                      </a:r>
                      <a:r>
                        <a:rPr lang="en-US" baseline="0" dirty="0" smtClean="0"/>
                        <a:t> services</a:t>
                      </a:r>
                      <a:endParaRPr lang="en-US" dirty="0"/>
                    </a:p>
                  </a:txBody>
                  <a:tcPr/>
                </a:tc>
                <a:tc>
                  <a:txBody>
                    <a:bodyPr/>
                    <a:lstStyle/>
                    <a:p>
                      <a:pPr marL="285750" indent="-285750">
                        <a:buFont typeface="Arial"/>
                        <a:buChar char="•"/>
                      </a:pPr>
                      <a:r>
                        <a:rPr lang="en-US" dirty="0" smtClean="0"/>
                        <a:t>Determine</a:t>
                      </a:r>
                      <a:r>
                        <a:rPr lang="en-US" baseline="0" dirty="0" smtClean="0"/>
                        <a:t> core mission-relevant services and capabilities</a:t>
                      </a:r>
                      <a:endParaRPr lang="en-US" dirty="0"/>
                    </a:p>
                  </a:txBody>
                  <a:tcPr/>
                </a:tc>
              </a:tr>
            </a:tbl>
          </a:graphicData>
        </a:graphic>
      </p:graphicFrame>
      <p:sp>
        <p:nvSpPr>
          <p:cNvPr id="7" name="TextBox 6"/>
          <p:cNvSpPr txBox="1"/>
          <p:nvPr/>
        </p:nvSpPr>
        <p:spPr>
          <a:xfrm>
            <a:off x="0" y="6248400"/>
            <a:ext cx="8610600" cy="230832"/>
          </a:xfrm>
          <a:prstGeom prst="rect">
            <a:avLst/>
          </a:prstGeom>
          <a:noFill/>
        </p:spPr>
        <p:txBody>
          <a:bodyPr wrap="square" rtlCol="0">
            <a:spAutoFit/>
          </a:bodyPr>
          <a:lstStyle/>
          <a:p>
            <a:r>
              <a:rPr lang="en-US" sz="900" dirty="0" smtClean="0">
                <a:latin typeface="Arial"/>
                <a:cs typeface="Arial"/>
              </a:rPr>
              <a:t>Source</a:t>
            </a:r>
            <a:r>
              <a:rPr lang="en-US" sz="900" dirty="0">
                <a:latin typeface="Arial"/>
                <a:cs typeface="Arial"/>
              </a:rPr>
              <a:t>: </a:t>
            </a:r>
            <a:r>
              <a:rPr lang="en-US" sz="900" i="1" dirty="0" smtClean="0">
                <a:latin typeface="Arial"/>
                <a:cs typeface="Arial"/>
              </a:rPr>
              <a:t>Demystifying the Cloud for Policymakers, </a:t>
            </a:r>
            <a:r>
              <a:rPr lang="en-US" sz="900" dirty="0" smtClean="0">
                <a:latin typeface="Arial"/>
                <a:cs typeface="Arial"/>
              </a:rPr>
              <a:t>Rodney </a:t>
            </a:r>
            <a:r>
              <a:rPr lang="en-US" sz="900" dirty="0" smtClean="0">
                <a:latin typeface="Arial"/>
                <a:cs typeface="Arial"/>
              </a:rPr>
              <a:t>Petersen</a:t>
            </a:r>
            <a:r>
              <a:rPr lang="en-US" sz="900" i="1" dirty="0" smtClean="0">
                <a:latin typeface="Arial"/>
                <a:cs typeface="Arial"/>
              </a:rPr>
              <a:t>, EDUCAUSE Review, </a:t>
            </a:r>
            <a:r>
              <a:rPr lang="en-US" sz="900" dirty="0" smtClean="0">
                <a:latin typeface="Arial"/>
                <a:cs typeface="Arial"/>
              </a:rPr>
              <a:t>January 23, 2013</a:t>
            </a:r>
            <a:endParaRPr lang="en-US" sz="900" dirty="0">
              <a:latin typeface="Arial"/>
              <a:cs typeface="Arial"/>
            </a:endParaRPr>
          </a:p>
        </p:txBody>
      </p:sp>
    </p:spTree>
    <p:extLst>
      <p:ext uri="{BB962C8B-B14F-4D97-AF65-F5344CB8AC3E}">
        <p14:creationId xmlns:p14="http://schemas.microsoft.com/office/powerpoint/2010/main" val="3994313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Intr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8428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Tit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8428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t>Improving student outcomes through an approach that leverages technology </a:t>
            </a:r>
          </a:p>
        </p:txBody>
      </p:sp>
      <p:sp>
        <p:nvSpPr>
          <p:cNvPr id="4" name="Content Placeholder 3"/>
          <p:cNvSpPr>
            <a:spLocks noGrp="1"/>
          </p:cNvSpPr>
          <p:nvPr>
            <p:ph idx="1"/>
          </p:nvPr>
        </p:nvSpPr>
        <p:spPr>
          <a:xfrm>
            <a:off x="606829" y="1752600"/>
            <a:ext cx="5260571" cy="4648200"/>
          </a:xfrm>
        </p:spPr>
        <p:txBody>
          <a:bodyPr/>
          <a:lstStyle/>
          <a:p>
            <a:pPr marL="0" lvl="0" indent="0">
              <a:buNone/>
            </a:pPr>
            <a:r>
              <a:rPr lang="en-US" sz="2800" dirty="0" smtClean="0"/>
              <a:t>Strategic questions to ask:</a:t>
            </a:r>
          </a:p>
          <a:p>
            <a:pPr>
              <a:spcAft>
                <a:spcPts val="1100"/>
              </a:spcAft>
            </a:pPr>
            <a:r>
              <a:rPr lang="en-US" sz="2400" dirty="0" smtClean="0"/>
              <a:t>Do you use tools </a:t>
            </a:r>
            <a:r>
              <a:rPr lang="en-US" sz="2400" dirty="0"/>
              <a:t>embedded in </a:t>
            </a:r>
            <a:r>
              <a:rPr lang="en-US" sz="2400" dirty="0" smtClean="0"/>
              <a:t>the LMS </a:t>
            </a:r>
            <a:r>
              <a:rPr lang="en-US" sz="2400" dirty="0"/>
              <a:t>to track student </a:t>
            </a:r>
            <a:r>
              <a:rPr lang="en-US" sz="2400" dirty="0" smtClean="0"/>
              <a:t>learning?</a:t>
            </a:r>
            <a:endParaRPr lang="en-US" sz="2400" dirty="0"/>
          </a:p>
          <a:p>
            <a:pPr>
              <a:spcAft>
                <a:spcPts val="1100"/>
              </a:spcAft>
            </a:pPr>
            <a:r>
              <a:rPr lang="en-US" sz="2400" dirty="0"/>
              <a:t>Do </a:t>
            </a:r>
            <a:r>
              <a:rPr lang="en-US" sz="2400" dirty="0" smtClean="0"/>
              <a:t>faculty reward </a:t>
            </a:r>
            <a:r>
              <a:rPr lang="en-US" sz="2400" dirty="0"/>
              <a:t>systems </a:t>
            </a:r>
            <a:r>
              <a:rPr lang="en-US" sz="2400" dirty="0" smtClean="0"/>
              <a:t>encourage </a:t>
            </a:r>
            <a:r>
              <a:rPr lang="en-US" sz="2400" dirty="0"/>
              <a:t>or impede </a:t>
            </a:r>
            <a:r>
              <a:rPr lang="en-US" sz="2400" dirty="0" smtClean="0"/>
              <a:t>their </a:t>
            </a:r>
            <a:r>
              <a:rPr lang="en-US" sz="2400" dirty="0"/>
              <a:t>use of </a:t>
            </a:r>
            <a:r>
              <a:rPr lang="en-US" sz="2400" dirty="0" smtClean="0"/>
              <a:t>instructional technology?</a:t>
            </a:r>
          </a:p>
          <a:p>
            <a:pPr>
              <a:spcAft>
                <a:spcPts val="1100"/>
              </a:spcAft>
            </a:pPr>
            <a:r>
              <a:rPr lang="en-US" sz="2400" dirty="0" smtClean="0"/>
              <a:t>Do you provide </a:t>
            </a:r>
            <a:r>
              <a:rPr lang="en-US" sz="2400" dirty="0"/>
              <a:t>adequate and timely instructional design assistance and services </a:t>
            </a:r>
            <a:r>
              <a:rPr lang="en-US" sz="2400" dirty="0" smtClean="0"/>
              <a:t>for students </a:t>
            </a:r>
            <a:r>
              <a:rPr lang="en-US" sz="2400" dirty="0"/>
              <a:t>and </a:t>
            </a:r>
            <a:r>
              <a:rPr lang="en-US" sz="2400" dirty="0" smtClean="0"/>
              <a:t>faculty? </a:t>
            </a:r>
            <a:endParaRPr lang="en-US" sz="2400" dirty="0"/>
          </a:p>
          <a:p>
            <a:pPr>
              <a:spcAft>
                <a:spcPts val="1100"/>
              </a:spcAft>
            </a:pPr>
            <a:endParaRPr lang="en-US" sz="2400" dirty="0"/>
          </a:p>
        </p:txBody>
      </p:sp>
      <p:sp>
        <p:nvSpPr>
          <p:cNvPr id="14" name="Text Box 21"/>
          <p:cNvSpPr txBox="1"/>
          <p:nvPr/>
        </p:nvSpPr>
        <p:spPr>
          <a:xfrm>
            <a:off x="6333065" y="1913466"/>
            <a:ext cx="2582335" cy="4233333"/>
          </a:xfrm>
          <a:prstGeom prst="rect">
            <a:avLst/>
          </a:prstGeom>
          <a:noFill/>
          <a:ln w="31750" cmpd="dbl">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600"/>
              </a:spcAft>
            </a:pPr>
            <a:r>
              <a:rPr lang="en-US" b="1" i="1" dirty="0" smtClean="0">
                <a:solidFill>
                  <a:srgbClr val="4F81BD"/>
                </a:solidFill>
                <a:latin typeface="Times New Roman"/>
                <a:ea typeface="Calibri"/>
              </a:rPr>
              <a:t>“</a:t>
            </a:r>
            <a:r>
              <a:rPr lang="en-US" b="1" i="1" dirty="0">
                <a:solidFill>
                  <a:srgbClr val="4F81BD"/>
                </a:solidFill>
                <a:latin typeface="Times New Roman"/>
                <a:ea typeface="Calibri"/>
              </a:rPr>
              <a:t>It’s not enough to identify students at risk. To be successful, we need to ensure follow-through, so that students are provided the support they need in order to remediate problems and connect with the resources they need to </a:t>
            </a:r>
            <a:r>
              <a:rPr lang="en-US" b="1" i="1" dirty="0" smtClean="0">
                <a:solidFill>
                  <a:srgbClr val="4F81BD"/>
                </a:solidFill>
                <a:latin typeface="Times New Roman"/>
                <a:ea typeface="Calibri"/>
              </a:rPr>
              <a:t>succeed.” </a:t>
            </a:r>
            <a:endParaRPr lang="en-US" b="1" i="1" dirty="0">
              <a:solidFill>
                <a:srgbClr val="4F81BD"/>
              </a:solidFill>
              <a:latin typeface="Times New Roman"/>
              <a:ea typeface="Calibri"/>
            </a:endParaRPr>
          </a:p>
          <a:p>
            <a:pPr marL="0" marR="0">
              <a:lnSpc>
                <a:spcPct val="115000"/>
              </a:lnSpc>
              <a:spcBef>
                <a:spcPts val="0"/>
              </a:spcBef>
              <a:spcAft>
                <a:spcPts val="0"/>
              </a:spcAft>
            </a:pPr>
            <a:r>
              <a:rPr lang="en-US" sz="1300" i="1" dirty="0" smtClean="0">
                <a:solidFill>
                  <a:srgbClr val="000000"/>
                </a:solidFill>
                <a:effectLst/>
                <a:latin typeface="Times New Roman"/>
                <a:ea typeface="Calibri"/>
              </a:rPr>
              <a:t>—President</a:t>
            </a:r>
            <a:endParaRPr lang="en-US" sz="1300" i="1" dirty="0">
              <a:solidFill>
                <a:srgbClr val="000000"/>
              </a:solidFill>
              <a:effectLst/>
              <a:latin typeface="Times New Roman"/>
              <a:ea typeface="Calibri"/>
            </a:endParaRPr>
          </a:p>
        </p:txBody>
      </p:sp>
    </p:spTree>
    <p:extLst>
      <p:ext uri="{BB962C8B-B14F-4D97-AF65-F5344CB8AC3E}">
        <p14:creationId xmlns:p14="http://schemas.microsoft.com/office/powerpoint/2010/main" val="2701864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021782" cy="990600"/>
          </a:xfrm>
        </p:spPr>
        <p:txBody>
          <a:bodyPr/>
          <a:lstStyle/>
          <a:p>
            <a:r>
              <a:rPr lang="en-US" sz="3200" dirty="0" smtClean="0"/>
              <a:t>Using technology to improve student outcomes: What we know</a:t>
            </a:r>
            <a:endParaRPr lang="en-US" sz="3200" dirty="0"/>
          </a:p>
        </p:txBody>
      </p:sp>
      <p:graphicFrame>
        <p:nvGraphicFramePr>
          <p:cNvPr id="3" name="Chart 2"/>
          <p:cNvGraphicFramePr/>
          <p:nvPr>
            <p:extLst>
              <p:ext uri="{D42A27DB-BD31-4B8C-83A1-F6EECF244321}">
                <p14:modId xmlns:p14="http://schemas.microsoft.com/office/powerpoint/2010/main" val="2727428616"/>
              </p:ext>
            </p:extLst>
          </p:nvPr>
        </p:nvGraphicFramePr>
        <p:xfrm>
          <a:off x="152400" y="1371600"/>
          <a:ext cx="88392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0" y="6248400"/>
            <a:ext cx="8610600" cy="230832"/>
          </a:xfrm>
          <a:prstGeom prst="rect">
            <a:avLst/>
          </a:prstGeom>
          <a:noFill/>
        </p:spPr>
        <p:txBody>
          <a:bodyPr wrap="square" rtlCol="0">
            <a:spAutoFit/>
          </a:bodyPr>
          <a:lstStyle/>
          <a:p>
            <a:r>
              <a:rPr lang="en-US" sz="900" dirty="0" smtClean="0">
                <a:latin typeface="Arial"/>
                <a:cs typeface="Arial"/>
              </a:rPr>
              <a:t>Source</a:t>
            </a:r>
            <a:r>
              <a:rPr lang="en-US" sz="900" dirty="0">
                <a:latin typeface="Arial"/>
                <a:cs typeface="Arial"/>
              </a:rPr>
              <a:t>: </a:t>
            </a:r>
            <a:r>
              <a:rPr lang="en-US" sz="900" i="1" dirty="0" smtClean="0">
                <a:latin typeface="Arial"/>
                <a:cs typeface="Arial"/>
              </a:rPr>
              <a:t>2012 EDUCAUSE Core Data Survey</a:t>
            </a:r>
            <a:endParaRPr lang="en-US" sz="900" dirty="0">
              <a:latin typeface="Arial"/>
              <a:cs typeface="Arial"/>
            </a:endParaRPr>
          </a:p>
        </p:txBody>
      </p:sp>
      <p:sp>
        <p:nvSpPr>
          <p:cNvPr id="9" name="Content Placeholder 3"/>
          <p:cNvSpPr txBox="1">
            <a:spLocks/>
          </p:cNvSpPr>
          <p:nvPr/>
        </p:nvSpPr>
        <p:spPr>
          <a:xfrm>
            <a:off x="7010400" y="1371600"/>
            <a:ext cx="2057400" cy="2362200"/>
          </a:xfrm>
          <a:prstGeom prst="rect">
            <a:avLst/>
          </a:prstGeom>
        </p:spPr>
        <p:txBody>
          <a:bodyPr/>
          <a:lstStyle>
            <a:lvl1pPr marL="457200" indent="-457200" algn="l" defTabSz="914400" rtl="0" eaLnBrk="1" latinLnBrk="0" hangingPunct="1">
              <a:spcBef>
                <a:spcPct val="20000"/>
              </a:spcBef>
              <a:buClr>
                <a:srgbClr val="B20838"/>
              </a:buClr>
              <a:buFont typeface="Wingdings" pitchFamily="2" charset="2"/>
              <a:buChar char="§"/>
              <a:defRPr sz="3000" kern="1200" baseline="0">
                <a:solidFill>
                  <a:schemeClr val="tx1">
                    <a:lumMod val="75000"/>
                    <a:lumOff val="25000"/>
                  </a:schemeClr>
                </a:solidFill>
                <a:latin typeface="Arial"/>
                <a:ea typeface="+mn-ea"/>
                <a:cs typeface="Arial"/>
              </a:defRPr>
            </a:lvl1pPr>
            <a:lvl2pPr marL="914400" indent="-457200" algn="l" defTabSz="914400" rtl="0" eaLnBrk="1" latinLnBrk="0" hangingPunct="1">
              <a:spcBef>
                <a:spcPct val="20000"/>
              </a:spcBef>
              <a:buClr>
                <a:srgbClr val="B20838"/>
              </a:buClr>
              <a:buFont typeface="Wingdings" pitchFamily="2" charset="2"/>
              <a:buChar char="§"/>
              <a:defRPr sz="2700" kern="1200">
                <a:solidFill>
                  <a:schemeClr val="tx1">
                    <a:lumMod val="75000"/>
                    <a:lumOff val="25000"/>
                  </a:schemeClr>
                </a:solidFill>
                <a:latin typeface="Arial"/>
                <a:ea typeface="+mn-ea"/>
                <a:cs typeface="Arial"/>
              </a:defRPr>
            </a:lvl2pPr>
            <a:lvl3pPr marL="1257300" indent="-342900" algn="l" defTabSz="914400" rtl="0" eaLnBrk="1" latinLnBrk="0" hangingPunct="1">
              <a:spcBef>
                <a:spcPct val="20000"/>
              </a:spcBef>
              <a:buClr>
                <a:srgbClr val="B20838"/>
              </a:buClr>
              <a:buFont typeface="Wingdings" pitchFamily="2" charset="2"/>
              <a:buChar char="§"/>
              <a:defRPr sz="2400" kern="1200">
                <a:solidFill>
                  <a:schemeClr val="tx1">
                    <a:lumMod val="75000"/>
                    <a:lumOff val="25000"/>
                  </a:schemeClr>
                </a:solidFill>
                <a:latin typeface="Arial"/>
                <a:ea typeface="+mn-ea"/>
                <a:cs typeface="Arial"/>
              </a:defRPr>
            </a:lvl3pPr>
            <a:lvl4pPr marL="1714500" indent="-342900" algn="l" defTabSz="914400" rtl="0" eaLnBrk="1" latinLnBrk="0" hangingPunct="1">
              <a:spcBef>
                <a:spcPct val="20000"/>
              </a:spcBef>
              <a:buClr>
                <a:srgbClr val="B20838"/>
              </a:buClr>
              <a:buFont typeface="Wingdings" pitchFamily="2" charset="2"/>
              <a:buChar char="§"/>
              <a:defRPr sz="2100" kern="1200">
                <a:solidFill>
                  <a:schemeClr val="tx1">
                    <a:lumMod val="75000"/>
                    <a:lumOff val="25000"/>
                  </a:schemeClr>
                </a:solidFill>
                <a:latin typeface="Arial"/>
                <a:ea typeface="+mn-ea"/>
                <a:cs typeface="Arial"/>
              </a:defRPr>
            </a:lvl4pPr>
            <a:lvl5pPr marL="2114550" indent="-285750" algn="l" defTabSz="914400" rtl="0" eaLnBrk="1" latinLnBrk="0" hangingPunct="1">
              <a:spcBef>
                <a:spcPct val="20000"/>
              </a:spcBef>
              <a:buClr>
                <a:srgbClr val="B20838"/>
              </a:buClr>
              <a:buFont typeface="Wingdings" pitchFamily="2" charset="2"/>
              <a:buChar char="§"/>
              <a:defRPr sz="1800" kern="1200">
                <a:solidFill>
                  <a:schemeClr val="tx1">
                    <a:lumMod val="75000"/>
                    <a:lumOff val="25000"/>
                  </a:schemeClr>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800"/>
              </a:spcAft>
              <a:buNone/>
            </a:pPr>
            <a:r>
              <a:rPr lang="en-US" sz="2000" dirty="0" smtClean="0"/>
              <a:t>Most progress in past year with</a:t>
            </a:r>
          </a:p>
          <a:p>
            <a:pPr marL="228600" indent="-228600">
              <a:spcBef>
                <a:spcPts val="0"/>
              </a:spcBef>
              <a:spcAft>
                <a:spcPts val="800"/>
              </a:spcAft>
            </a:pPr>
            <a:r>
              <a:rPr lang="en-US" sz="2000" dirty="0" smtClean="0"/>
              <a:t>E-textbooks</a:t>
            </a:r>
          </a:p>
          <a:p>
            <a:pPr marL="228600" indent="-228600">
              <a:spcBef>
                <a:spcPts val="0"/>
              </a:spcBef>
              <a:spcAft>
                <a:spcPts val="800"/>
              </a:spcAft>
            </a:pPr>
            <a:r>
              <a:rPr lang="en-US" sz="2000" dirty="0" smtClean="0"/>
              <a:t>Mobile apps</a:t>
            </a:r>
          </a:p>
        </p:txBody>
      </p:sp>
      <p:cxnSp>
        <p:nvCxnSpPr>
          <p:cNvPr id="11" name="Straight Connector 10"/>
          <p:cNvCxnSpPr/>
          <p:nvPr/>
        </p:nvCxnSpPr>
        <p:spPr>
          <a:xfrm>
            <a:off x="1828800" y="2895600"/>
            <a:ext cx="762000"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752600" y="3657600"/>
            <a:ext cx="838200"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2865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down)">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down)">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a:t>
            </a:r>
            <a:r>
              <a:rPr lang="en-US" dirty="0"/>
              <a:t>l</a:t>
            </a:r>
            <a:r>
              <a:rPr lang="en-US" dirty="0" smtClean="0"/>
              <a:t>earning: What we know</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pic>
        <p:nvPicPr>
          <p:cNvPr id="4" name="Picture 3" descr="Issue 7 elearning M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2286000"/>
            <a:ext cx="4845538" cy="2677160"/>
          </a:xfrm>
          <a:prstGeom prst="rect">
            <a:avLst/>
          </a:prstGeom>
        </p:spPr>
      </p:pic>
      <p:grpSp>
        <p:nvGrpSpPr>
          <p:cNvPr id="9" name="Group 8"/>
          <p:cNvGrpSpPr/>
          <p:nvPr/>
        </p:nvGrpSpPr>
        <p:grpSpPr>
          <a:xfrm>
            <a:off x="8467" y="2362200"/>
            <a:ext cx="4063695" cy="2538911"/>
            <a:chOff x="0" y="1905000"/>
            <a:chExt cx="4063695" cy="2538911"/>
          </a:xfrm>
        </p:grpSpPr>
        <p:pic>
          <p:nvPicPr>
            <p:cNvPr id="5" name="Picture 4" descr="Issue 7 mi_bars-04 incentives.png"/>
            <p:cNvPicPr>
              <a:picLocks noChangeAspect="1"/>
            </p:cNvPicPr>
            <p:nvPr/>
          </p:nvPicPr>
          <p:blipFill rotWithShape="1">
            <a:blip r:embed="rId4">
              <a:extLst>
                <a:ext uri="{28A0092B-C50C-407E-A947-70E740481C1C}">
                  <a14:useLocalDpi xmlns:a14="http://schemas.microsoft.com/office/drawing/2010/main" val="0"/>
                </a:ext>
              </a:extLst>
            </a:blip>
            <a:srcRect r="11482"/>
            <a:stretch/>
          </p:blipFill>
          <p:spPr>
            <a:xfrm>
              <a:off x="16933" y="3352800"/>
              <a:ext cx="4046762" cy="1091111"/>
            </a:xfrm>
            <a:prstGeom prst="rect">
              <a:avLst/>
            </a:prstGeom>
          </p:spPr>
        </p:pic>
        <p:pic>
          <p:nvPicPr>
            <p:cNvPr id="6" name="Picture 5" descr="Issue 7 mi_bars-05 readiness.png"/>
            <p:cNvPicPr>
              <a:picLocks noChangeAspect="1"/>
            </p:cNvPicPr>
            <p:nvPr/>
          </p:nvPicPr>
          <p:blipFill rotWithShape="1">
            <a:blip r:embed="rId5">
              <a:extLst>
                <a:ext uri="{28A0092B-C50C-407E-A947-70E740481C1C}">
                  <a14:useLocalDpi xmlns:a14="http://schemas.microsoft.com/office/drawing/2010/main" val="0"/>
                </a:ext>
              </a:extLst>
            </a:blip>
            <a:srcRect r="11291" b="56194"/>
            <a:stretch/>
          </p:blipFill>
          <p:spPr>
            <a:xfrm>
              <a:off x="0" y="2667000"/>
              <a:ext cx="4055533" cy="694267"/>
            </a:xfrm>
            <a:prstGeom prst="rect">
              <a:avLst/>
            </a:prstGeom>
          </p:spPr>
        </p:pic>
        <p:pic>
          <p:nvPicPr>
            <p:cNvPr id="7" name="Picture 6" descr="Issue 7 mi_bars-06 assessment.png"/>
            <p:cNvPicPr>
              <a:picLocks noChangeAspect="1"/>
            </p:cNvPicPr>
            <p:nvPr/>
          </p:nvPicPr>
          <p:blipFill rotWithShape="1">
            <a:blip r:embed="rId6">
              <a:extLst>
                <a:ext uri="{28A0092B-C50C-407E-A947-70E740481C1C}">
                  <a14:useLocalDpi xmlns:a14="http://schemas.microsoft.com/office/drawing/2010/main" val="0"/>
                </a:ext>
              </a:extLst>
            </a:blip>
            <a:srcRect r="11846" b="29753"/>
            <a:stretch/>
          </p:blipFill>
          <p:spPr>
            <a:xfrm>
              <a:off x="0" y="1905000"/>
              <a:ext cx="4030133" cy="745067"/>
            </a:xfrm>
            <a:prstGeom prst="rect">
              <a:avLst/>
            </a:prstGeom>
          </p:spPr>
        </p:pic>
      </p:grpSp>
      <p:sp>
        <p:nvSpPr>
          <p:cNvPr id="8" name="TextBox 7"/>
          <p:cNvSpPr txBox="1"/>
          <p:nvPr/>
        </p:nvSpPr>
        <p:spPr>
          <a:xfrm>
            <a:off x="0" y="6248400"/>
            <a:ext cx="8610600" cy="230832"/>
          </a:xfrm>
          <a:prstGeom prst="rect">
            <a:avLst/>
          </a:prstGeom>
          <a:noFill/>
        </p:spPr>
        <p:txBody>
          <a:bodyPr wrap="square" rtlCol="0">
            <a:spAutoFit/>
          </a:bodyPr>
          <a:lstStyle/>
          <a:p>
            <a:r>
              <a:rPr lang="en-US" sz="900" dirty="0" smtClean="0">
                <a:latin typeface="Arial"/>
                <a:cs typeface="Arial"/>
              </a:rPr>
              <a:t>Source</a:t>
            </a:r>
            <a:r>
              <a:rPr lang="en-US" sz="900" dirty="0">
                <a:latin typeface="Arial"/>
                <a:cs typeface="Arial"/>
              </a:rPr>
              <a:t>: </a:t>
            </a:r>
            <a:r>
              <a:rPr lang="en-US" sz="900" i="1" dirty="0">
                <a:latin typeface="Arial"/>
                <a:cs typeface="Arial"/>
              </a:rPr>
              <a:t>The State of E-Learning in Higher Education: An Eye Toward Growth and Increased </a:t>
            </a:r>
            <a:r>
              <a:rPr lang="en-US" sz="900" i="1" dirty="0" smtClean="0">
                <a:latin typeface="Arial"/>
                <a:cs typeface="Arial"/>
              </a:rPr>
              <a:t>Access</a:t>
            </a:r>
            <a:r>
              <a:rPr lang="en-US" sz="900" dirty="0" smtClean="0">
                <a:latin typeface="Arial"/>
                <a:cs typeface="Arial"/>
              </a:rPr>
              <a:t>, ECAR, June 2013</a:t>
            </a:r>
            <a:endParaRPr lang="en-US" sz="900" dirty="0">
              <a:latin typeface="Arial"/>
              <a:cs typeface="Arial"/>
            </a:endParaRPr>
          </a:p>
        </p:txBody>
      </p:sp>
      <p:sp>
        <p:nvSpPr>
          <p:cNvPr id="10" name="TextBox 9"/>
          <p:cNvSpPr txBox="1"/>
          <p:nvPr/>
        </p:nvSpPr>
        <p:spPr>
          <a:xfrm>
            <a:off x="2286000" y="1676400"/>
            <a:ext cx="4572000" cy="369332"/>
          </a:xfrm>
          <a:prstGeom prst="rect">
            <a:avLst/>
          </a:prstGeom>
          <a:noFill/>
        </p:spPr>
        <p:txBody>
          <a:bodyPr wrap="square" rtlCol="0">
            <a:spAutoFit/>
          </a:bodyPr>
          <a:lstStyle/>
          <a:p>
            <a:pPr algn="ctr"/>
            <a:r>
              <a:rPr lang="en-US" b="1" dirty="0" smtClean="0">
                <a:latin typeface="Arial"/>
                <a:cs typeface="Arial"/>
              </a:rPr>
              <a:t>E-Learning Maturity Index</a:t>
            </a:r>
            <a:endParaRPr lang="en-US" b="1" dirty="0">
              <a:latin typeface="Arial"/>
              <a:cs typeface="Arial"/>
            </a:endParaRPr>
          </a:p>
        </p:txBody>
      </p:sp>
    </p:spTree>
    <p:extLst>
      <p:ext uri="{BB962C8B-B14F-4D97-AF65-F5344CB8AC3E}">
        <p14:creationId xmlns:p14="http://schemas.microsoft.com/office/powerpoint/2010/main" val="2253405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6829" y="228601"/>
            <a:ext cx="8021782" cy="840046"/>
          </a:xfrm>
        </p:spPr>
        <p:txBody>
          <a:bodyPr>
            <a:noAutofit/>
          </a:bodyPr>
          <a:lstStyle/>
          <a:p>
            <a:r>
              <a:rPr lang="en-US" sz="3000" dirty="0"/>
              <a:t>Using analytics to support critical institutional outcomes </a:t>
            </a:r>
          </a:p>
        </p:txBody>
      </p:sp>
      <p:sp>
        <p:nvSpPr>
          <p:cNvPr id="4" name="Content Placeholder 3"/>
          <p:cNvSpPr>
            <a:spLocks noGrp="1"/>
          </p:cNvSpPr>
          <p:nvPr>
            <p:ph idx="1"/>
          </p:nvPr>
        </p:nvSpPr>
        <p:spPr>
          <a:xfrm>
            <a:off x="606829" y="1219201"/>
            <a:ext cx="5946371" cy="4698998"/>
          </a:xfrm>
        </p:spPr>
        <p:txBody>
          <a:bodyPr/>
          <a:lstStyle/>
          <a:p>
            <a:pPr marL="0" lvl="0" indent="0">
              <a:buNone/>
            </a:pPr>
            <a:r>
              <a:rPr lang="en-US" sz="2800" dirty="0" smtClean="0"/>
              <a:t>Strategic questions to ask:</a:t>
            </a:r>
          </a:p>
          <a:p>
            <a:pPr>
              <a:spcAft>
                <a:spcPts val="1100"/>
              </a:spcAft>
            </a:pPr>
            <a:r>
              <a:rPr lang="en-US" sz="2400" dirty="0" smtClean="0"/>
              <a:t>Do you have a culture of data-driven decision-making? </a:t>
            </a:r>
            <a:endParaRPr lang="en-US" sz="2400" dirty="0"/>
          </a:p>
          <a:p>
            <a:pPr>
              <a:spcAft>
                <a:spcPts val="1100"/>
              </a:spcAft>
            </a:pPr>
            <a:r>
              <a:rPr lang="en-US" sz="2400" dirty="0" smtClean="0"/>
              <a:t>Does your institution view analytics as a strategic investment or as a new cost? </a:t>
            </a:r>
            <a:endParaRPr lang="en-US" sz="2400" dirty="0"/>
          </a:p>
          <a:p>
            <a:pPr>
              <a:spcAft>
                <a:spcPts val="1100"/>
              </a:spcAft>
            </a:pPr>
            <a:r>
              <a:rPr lang="en-US" sz="2400" dirty="0"/>
              <a:t>Do current data flows, definitions, and architectures need to be restructured and redefined to support institution-wide </a:t>
            </a:r>
            <a:r>
              <a:rPr lang="en-US" sz="2400" dirty="0" smtClean="0"/>
              <a:t>analytics? </a:t>
            </a:r>
          </a:p>
          <a:p>
            <a:pPr>
              <a:spcAft>
                <a:spcPts val="1100"/>
              </a:spcAft>
            </a:pPr>
            <a:r>
              <a:rPr lang="en-US" sz="2400" dirty="0" smtClean="0"/>
              <a:t>Have you inventoried the skills </a:t>
            </a:r>
            <a:r>
              <a:rPr lang="en-US" sz="2400" dirty="0"/>
              <a:t>and resources that could support </a:t>
            </a:r>
            <a:r>
              <a:rPr lang="en-US" sz="2400" dirty="0" smtClean="0"/>
              <a:t>analytics?</a:t>
            </a:r>
            <a:endParaRPr lang="en-US" sz="2400" dirty="0"/>
          </a:p>
        </p:txBody>
      </p:sp>
      <p:sp>
        <p:nvSpPr>
          <p:cNvPr id="14" name="Text Box 21"/>
          <p:cNvSpPr txBox="1"/>
          <p:nvPr/>
        </p:nvSpPr>
        <p:spPr>
          <a:xfrm>
            <a:off x="6663268" y="1557867"/>
            <a:ext cx="2252132" cy="3649664"/>
          </a:xfrm>
          <a:prstGeom prst="rect">
            <a:avLst/>
          </a:prstGeom>
          <a:noFill/>
          <a:ln w="31750" cmpd="dbl">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b="1" i="1" dirty="0" smtClean="0">
                <a:solidFill>
                  <a:srgbClr val="4F81BD"/>
                </a:solidFill>
                <a:latin typeface="Times New Roman"/>
                <a:ea typeface="Calibri"/>
              </a:rPr>
              <a:t>“</a:t>
            </a:r>
            <a:r>
              <a:rPr lang="en-US" b="1" i="1" dirty="0">
                <a:solidFill>
                  <a:srgbClr val="4F81BD"/>
                </a:solidFill>
                <a:latin typeface="Times New Roman"/>
                <a:ea typeface="Calibri"/>
              </a:rPr>
              <a:t>The strength of data and analytics helps us understand our past and our current state and provides a glimpse of scenarios of the future based on that past and current state. </a:t>
            </a:r>
            <a:r>
              <a:rPr lang="en-US" b="1" i="1" dirty="0" smtClean="0">
                <a:solidFill>
                  <a:srgbClr val="4F81BD"/>
                </a:solidFill>
                <a:latin typeface="Times New Roman"/>
                <a:ea typeface="Calibri"/>
              </a:rPr>
              <a:t>‘</a:t>
            </a:r>
            <a:r>
              <a:rPr lang="en-US" b="1" i="1" dirty="0">
                <a:solidFill>
                  <a:srgbClr val="4F81BD"/>
                </a:solidFill>
                <a:latin typeface="Times New Roman"/>
                <a:ea typeface="Calibri"/>
              </a:rPr>
              <a:t>If you don’t know where you’re going, how will you know when you get there</a:t>
            </a:r>
            <a:r>
              <a:rPr lang="en-US" b="1" i="1" dirty="0" smtClean="0">
                <a:solidFill>
                  <a:srgbClr val="4F81BD"/>
                </a:solidFill>
                <a:latin typeface="Times New Roman"/>
                <a:ea typeface="Calibri"/>
              </a:rPr>
              <a:t>?’ ” </a:t>
            </a:r>
            <a:endParaRPr lang="en-US" b="1" i="1" dirty="0">
              <a:solidFill>
                <a:srgbClr val="4F81BD"/>
              </a:solidFill>
              <a:latin typeface="Times New Roman"/>
              <a:ea typeface="Calibri"/>
            </a:endParaRPr>
          </a:p>
          <a:p>
            <a:pPr marL="0" marR="0">
              <a:lnSpc>
                <a:spcPct val="115000"/>
              </a:lnSpc>
              <a:spcBef>
                <a:spcPts val="0"/>
              </a:spcBef>
              <a:spcAft>
                <a:spcPts val="0"/>
              </a:spcAft>
            </a:pPr>
            <a:r>
              <a:rPr lang="en-US" sz="1300" i="1" dirty="0" smtClean="0">
                <a:solidFill>
                  <a:srgbClr val="000000"/>
                </a:solidFill>
                <a:effectLst/>
                <a:latin typeface="Times New Roman"/>
                <a:ea typeface="Calibri"/>
              </a:rPr>
              <a:t>—CIO and Vice President</a:t>
            </a:r>
            <a:endParaRPr lang="en-US" sz="1300" i="1" dirty="0">
              <a:solidFill>
                <a:srgbClr val="000000"/>
              </a:solidFill>
              <a:effectLst/>
              <a:latin typeface="Times New Roman"/>
              <a:ea typeface="Calibri"/>
            </a:endParaRPr>
          </a:p>
        </p:txBody>
      </p:sp>
    </p:spTree>
    <p:extLst>
      <p:ext uri="{BB962C8B-B14F-4D97-AF65-F5344CB8AC3E}">
        <p14:creationId xmlns:p14="http://schemas.microsoft.com/office/powerpoint/2010/main" val="3014747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Intr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8428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Tit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8428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lvl="0"/>
            <a:r>
              <a:rPr lang="en-US" sz="3200" dirty="0"/>
              <a:t>Leveraging the wireless and device explosion on campus </a:t>
            </a:r>
          </a:p>
        </p:txBody>
      </p:sp>
      <p:sp>
        <p:nvSpPr>
          <p:cNvPr id="4" name="Content Placeholder 3"/>
          <p:cNvSpPr>
            <a:spLocks noGrp="1"/>
          </p:cNvSpPr>
          <p:nvPr>
            <p:ph idx="1"/>
          </p:nvPr>
        </p:nvSpPr>
        <p:spPr>
          <a:xfrm>
            <a:off x="606829" y="1752600"/>
            <a:ext cx="5489171" cy="4165598"/>
          </a:xfrm>
        </p:spPr>
        <p:txBody>
          <a:bodyPr/>
          <a:lstStyle/>
          <a:p>
            <a:pPr marL="0" lvl="0" indent="0">
              <a:buNone/>
            </a:pPr>
            <a:r>
              <a:rPr lang="en-US" sz="2800" dirty="0" smtClean="0"/>
              <a:t>Strategic questions IT is asking</a:t>
            </a:r>
          </a:p>
          <a:p>
            <a:pPr>
              <a:spcAft>
                <a:spcPts val="1100"/>
              </a:spcAft>
            </a:pPr>
            <a:r>
              <a:rPr lang="en-US" sz="2400" dirty="0" smtClean="0"/>
              <a:t>Do you have </a:t>
            </a:r>
            <a:r>
              <a:rPr lang="en-US" sz="2400" dirty="0"/>
              <a:t>adequate wireless access and Internet bandwidth to address wireless device </a:t>
            </a:r>
            <a:r>
              <a:rPr lang="en-US" sz="2400" dirty="0" smtClean="0"/>
              <a:t>density?</a:t>
            </a:r>
            <a:endParaRPr lang="en-US" sz="2400" dirty="0"/>
          </a:p>
          <a:p>
            <a:pPr>
              <a:spcAft>
                <a:spcPts val="1100"/>
              </a:spcAft>
            </a:pPr>
            <a:r>
              <a:rPr lang="en-US" sz="2400" dirty="0"/>
              <a:t>Are the institutional </a:t>
            </a:r>
            <a:r>
              <a:rPr lang="en-US" sz="2400" dirty="0" smtClean="0"/>
              <a:t>applications and web </a:t>
            </a:r>
            <a:r>
              <a:rPr lang="en-US" sz="2400" dirty="0"/>
              <a:t>resources </a:t>
            </a:r>
            <a:r>
              <a:rPr lang="en-US" sz="2400" dirty="0" smtClean="0"/>
              <a:t>mobile-accessible? </a:t>
            </a:r>
          </a:p>
          <a:p>
            <a:pPr>
              <a:spcAft>
                <a:spcPts val="1100"/>
              </a:spcAft>
            </a:pPr>
            <a:r>
              <a:rPr lang="en-US" sz="2400" dirty="0" smtClean="0"/>
              <a:t>Have you considered </a:t>
            </a:r>
            <a:r>
              <a:rPr lang="en-US" sz="2400" dirty="0"/>
              <a:t>the security implications of </a:t>
            </a:r>
            <a:r>
              <a:rPr lang="en-US" sz="2400" dirty="0" smtClean="0"/>
              <a:t>pervasive </a:t>
            </a:r>
            <a:r>
              <a:rPr lang="en-US" sz="2400" dirty="0"/>
              <a:t>access to institutional resources and </a:t>
            </a:r>
            <a:r>
              <a:rPr lang="en-US" sz="2400" dirty="0" smtClean="0"/>
              <a:t>data?</a:t>
            </a:r>
            <a:endParaRPr lang="en-US" sz="2400" dirty="0"/>
          </a:p>
        </p:txBody>
      </p:sp>
      <p:sp>
        <p:nvSpPr>
          <p:cNvPr id="13" name="Content Placeholder 3"/>
          <p:cNvSpPr txBox="1">
            <a:spLocks/>
          </p:cNvSpPr>
          <p:nvPr/>
        </p:nvSpPr>
        <p:spPr bwMode="auto">
          <a:xfrm>
            <a:off x="5173133" y="1380067"/>
            <a:ext cx="3970867" cy="476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230188" indent="-230188" algn="l" defTabSz="457200" rtl="0" eaLnBrk="0" fontAlgn="base" hangingPunct="0">
              <a:spcBef>
                <a:spcPct val="20000"/>
              </a:spcBef>
              <a:spcAft>
                <a:spcPct val="0"/>
              </a:spcAft>
              <a:buClr>
                <a:srgbClr val="FFD861"/>
              </a:buClr>
              <a:buSzPct val="80000"/>
              <a:buFont typeface="Wingdings" charset="0"/>
              <a:buChar char="§"/>
              <a:defRPr sz="2800" kern="1200">
                <a:solidFill>
                  <a:srgbClr val="4C4C4F"/>
                </a:solidFill>
                <a:latin typeface="Arial"/>
                <a:ea typeface="ＭＳ Ｐゴシック" pitchFamily="-111" charset="-128"/>
                <a:cs typeface="Arial"/>
              </a:defRPr>
            </a:lvl1pPr>
            <a:lvl2pPr marL="511175" indent="-222250" algn="l" defTabSz="457200" rtl="0" eaLnBrk="0" fontAlgn="base" hangingPunct="0">
              <a:spcBef>
                <a:spcPct val="20000"/>
              </a:spcBef>
              <a:spcAft>
                <a:spcPct val="0"/>
              </a:spcAft>
              <a:buClr>
                <a:srgbClr val="295F48"/>
              </a:buClr>
              <a:buSzPct val="80000"/>
              <a:buFont typeface="Wingdings" charset="0"/>
              <a:buChar char="§"/>
              <a:defRPr sz="2400" kern="1200">
                <a:solidFill>
                  <a:srgbClr val="4C4C4F"/>
                </a:solidFill>
                <a:latin typeface="Arial"/>
                <a:ea typeface="ＭＳ Ｐゴシック" pitchFamily="-111" charset="-128"/>
                <a:cs typeface="Arial"/>
              </a:defRPr>
            </a:lvl2pPr>
            <a:lvl3pPr marL="857250" indent="-230188" algn="l" defTabSz="457200" rtl="0" eaLnBrk="0" fontAlgn="base" hangingPunct="0">
              <a:spcBef>
                <a:spcPct val="20000"/>
              </a:spcBef>
              <a:spcAft>
                <a:spcPct val="0"/>
              </a:spcAft>
              <a:buClr>
                <a:srgbClr val="FFD861"/>
              </a:buClr>
              <a:buSzPct val="80000"/>
              <a:buFont typeface="Wingdings" charset="0"/>
              <a:buChar char="§"/>
              <a:defRPr sz="2000" kern="1200">
                <a:solidFill>
                  <a:srgbClr val="4C4C4F"/>
                </a:solidFill>
                <a:latin typeface="Arial"/>
                <a:ea typeface="ＭＳ Ｐゴシック" pitchFamily="-111" charset="-128"/>
                <a:cs typeface="Arial"/>
              </a:defRPr>
            </a:lvl3pPr>
            <a:lvl4pPr marL="1146175" indent="-173038" algn="l" defTabSz="457200" rtl="0" eaLnBrk="0" fontAlgn="base" hangingPunct="0">
              <a:spcBef>
                <a:spcPct val="20000"/>
              </a:spcBef>
              <a:spcAft>
                <a:spcPct val="0"/>
              </a:spcAft>
              <a:buClr>
                <a:srgbClr val="295F48"/>
              </a:buClr>
              <a:buSzPct val="80000"/>
              <a:buFont typeface="Wingdings" charset="0"/>
              <a:buChar char="§"/>
              <a:defRPr sz="2000" kern="1200">
                <a:solidFill>
                  <a:srgbClr val="4C4C4F"/>
                </a:solidFill>
                <a:latin typeface="Arial"/>
                <a:ea typeface="ＭＳ Ｐゴシック" pitchFamily="-111" charset="-128"/>
                <a:cs typeface="Arial"/>
              </a:defRPr>
            </a:lvl4pPr>
            <a:lvl5pPr marL="1427163" indent="-173038" algn="l" defTabSz="457200" rtl="0" eaLnBrk="0" fontAlgn="base" hangingPunct="0">
              <a:spcBef>
                <a:spcPct val="20000"/>
              </a:spcBef>
              <a:spcAft>
                <a:spcPct val="0"/>
              </a:spcAft>
              <a:buClr>
                <a:srgbClr val="FFD861"/>
              </a:buClr>
              <a:buSzPct val="80000"/>
              <a:buFont typeface="Wingdings" charset="0"/>
              <a:buChar char="§"/>
              <a:defRPr sz="1600" kern="1200">
                <a:solidFill>
                  <a:srgbClr val="4C4C4F"/>
                </a:solidFill>
                <a:latin typeface="Arial"/>
                <a:ea typeface="ＭＳ Ｐゴシック" pitchFamily="-111"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p>
        </p:txBody>
      </p:sp>
      <p:sp>
        <p:nvSpPr>
          <p:cNvPr id="14" name="Text Box 21"/>
          <p:cNvSpPr txBox="1"/>
          <p:nvPr/>
        </p:nvSpPr>
        <p:spPr>
          <a:xfrm>
            <a:off x="6189133" y="1718733"/>
            <a:ext cx="2802467" cy="4110567"/>
          </a:xfrm>
          <a:prstGeom prst="rect">
            <a:avLst/>
          </a:prstGeom>
          <a:noFill/>
          <a:ln w="31750" cmpd="dbl">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600"/>
              </a:spcAft>
            </a:pPr>
            <a:r>
              <a:rPr lang="en-US" b="1" i="1" dirty="0" smtClean="0">
                <a:solidFill>
                  <a:srgbClr val="4F81BD"/>
                </a:solidFill>
                <a:effectLst/>
                <a:latin typeface="Times New Roman"/>
                <a:ea typeface="Calibri"/>
              </a:rPr>
              <a:t>“</a:t>
            </a:r>
            <a:r>
              <a:rPr lang="en-US" b="1" i="1" dirty="0" smtClean="0">
                <a:solidFill>
                  <a:srgbClr val="4F81BD"/>
                </a:solidFill>
                <a:latin typeface="Times New Roman"/>
                <a:ea typeface="Calibri"/>
              </a:rPr>
              <a:t>Students </a:t>
            </a:r>
            <a:r>
              <a:rPr lang="en-US" b="1" i="1" dirty="0">
                <a:solidFill>
                  <a:srgbClr val="4F81BD"/>
                </a:solidFill>
                <a:latin typeface="Times New Roman"/>
                <a:ea typeface="Calibri"/>
              </a:rPr>
              <a:t>are carrying a cell phone—many with two—a tablet, and a laptop, and they may be also using a campus device at the same time. Not only are we faced with providing bandwidth to handle all these devices but we are challenged by the pure density of devices on </a:t>
            </a:r>
            <a:r>
              <a:rPr lang="en-US" b="1" i="1" dirty="0" smtClean="0">
                <a:solidFill>
                  <a:srgbClr val="4F81BD"/>
                </a:solidFill>
                <a:latin typeface="Times New Roman"/>
                <a:ea typeface="Calibri"/>
              </a:rPr>
              <a:t>campus.</a:t>
            </a:r>
            <a:r>
              <a:rPr lang="en-US" b="1" i="1" dirty="0" smtClean="0">
                <a:solidFill>
                  <a:srgbClr val="4F81BD"/>
                </a:solidFill>
                <a:effectLst/>
                <a:latin typeface="Times New Roman"/>
                <a:ea typeface="Calibri"/>
              </a:rPr>
              <a:t>” </a:t>
            </a:r>
            <a:endParaRPr lang="en-US" b="1" i="1" dirty="0">
              <a:solidFill>
                <a:srgbClr val="4F81BD"/>
              </a:solidFill>
              <a:effectLst/>
              <a:latin typeface="Times New Roman"/>
              <a:ea typeface="Calibri"/>
            </a:endParaRPr>
          </a:p>
          <a:p>
            <a:pPr marL="0" marR="0">
              <a:lnSpc>
                <a:spcPct val="115000"/>
              </a:lnSpc>
              <a:spcBef>
                <a:spcPts val="0"/>
              </a:spcBef>
              <a:spcAft>
                <a:spcPts val="0"/>
              </a:spcAft>
            </a:pPr>
            <a:r>
              <a:rPr lang="en-US" sz="1300" i="1" dirty="0" smtClean="0">
                <a:solidFill>
                  <a:srgbClr val="000000"/>
                </a:solidFill>
                <a:effectLst/>
                <a:latin typeface="Times New Roman"/>
                <a:ea typeface="Calibri"/>
              </a:rPr>
              <a:t>—Associate Vice Chancellor, Technology Services</a:t>
            </a:r>
            <a:endParaRPr lang="en-US" sz="1300" i="1" dirty="0">
              <a:solidFill>
                <a:srgbClr val="000000"/>
              </a:solidFill>
              <a:effectLst/>
              <a:latin typeface="Times New Roman"/>
              <a:ea typeface="Calibri"/>
            </a:endParaRPr>
          </a:p>
        </p:txBody>
      </p:sp>
    </p:spTree>
    <p:extLst>
      <p:ext uri="{BB962C8B-B14F-4D97-AF65-F5344CB8AC3E}">
        <p14:creationId xmlns:p14="http://schemas.microsoft.com/office/powerpoint/2010/main" val="753747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52400"/>
            <a:ext cx="8021782" cy="729971"/>
          </a:xfrm>
        </p:spPr>
        <p:txBody>
          <a:bodyPr>
            <a:noAutofit/>
          </a:bodyPr>
          <a:lstStyle/>
          <a:p>
            <a:pPr lvl="0"/>
            <a:r>
              <a:rPr lang="en-US" sz="3200" dirty="0"/>
              <a:t>T</a:t>
            </a:r>
            <a:r>
              <a:rPr lang="en-US" sz="3200" dirty="0" smtClean="0"/>
              <a:t>he </a:t>
            </a:r>
            <a:r>
              <a:rPr lang="en-US" sz="3200" dirty="0"/>
              <a:t>wireless and device </a:t>
            </a:r>
            <a:r>
              <a:rPr lang="en-US" sz="3200" dirty="0" smtClean="0"/>
              <a:t>explosion: </a:t>
            </a:r>
            <a:br>
              <a:rPr lang="en-US" sz="3200" dirty="0" smtClean="0"/>
            </a:br>
            <a:r>
              <a:rPr lang="en-US" sz="3200" dirty="0" smtClean="0"/>
              <a:t>What we know</a:t>
            </a:r>
            <a:endParaRPr lang="en-US" sz="3200" dirty="0"/>
          </a:p>
        </p:txBody>
      </p:sp>
      <p:sp>
        <p:nvSpPr>
          <p:cNvPr id="13" name="Content Placeholder 3"/>
          <p:cNvSpPr txBox="1">
            <a:spLocks/>
          </p:cNvSpPr>
          <p:nvPr/>
        </p:nvSpPr>
        <p:spPr bwMode="auto">
          <a:xfrm>
            <a:off x="5173133" y="1380067"/>
            <a:ext cx="3970867" cy="476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230188" indent="-230188" algn="l" defTabSz="457200" rtl="0" eaLnBrk="0" fontAlgn="base" hangingPunct="0">
              <a:spcBef>
                <a:spcPct val="20000"/>
              </a:spcBef>
              <a:spcAft>
                <a:spcPct val="0"/>
              </a:spcAft>
              <a:buClr>
                <a:srgbClr val="FFD861"/>
              </a:buClr>
              <a:buSzPct val="80000"/>
              <a:buFont typeface="Wingdings" charset="0"/>
              <a:buChar char="§"/>
              <a:defRPr sz="2800" kern="1200">
                <a:solidFill>
                  <a:srgbClr val="4C4C4F"/>
                </a:solidFill>
                <a:latin typeface="Arial"/>
                <a:ea typeface="ＭＳ Ｐゴシック" pitchFamily="-111" charset="-128"/>
                <a:cs typeface="Arial"/>
              </a:defRPr>
            </a:lvl1pPr>
            <a:lvl2pPr marL="511175" indent="-222250" algn="l" defTabSz="457200" rtl="0" eaLnBrk="0" fontAlgn="base" hangingPunct="0">
              <a:spcBef>
                <a:spcPct val="20000"/>
              </a:spcBef>
              <a:spcAft>
                <a:spcPct val="0"/>
              </a:spcAft>
              <a:buClr>
                <a:srgbClr val="295F48"/>
              </a:buClr>
              <a:buSzPct val="80000"/>
              <a:buFont typeface="Wingdings" charset="0"/>
              <a:buChar char="§"/>
              <a:defRPr sz="2400" kern="1200">
                <a:solidFill>
                  <a:srgbClr val="4C4C4F"/>
                </a:solidFill>
                <a:latin typeface="Arial"/>
                <a:ea typeface="ＭＳ Ｐゴシック" pitchFamily="-111" charset="-128"/>
                <a:cs typeface="Arial"/>
              </a:defRPr>
            </a:lvl2pPr>
            <a:lvl3pPr marL="857250" indent="-230188" algn="l" defTabSz="457200" rtl="0" eaLnBrk="0" fontAlgn="base" hangingPunct="0">
              <a:spcBef>
                <a:spcPct val="20000"/>
              </a:spcBef>
              <a:spcAft>
                <a:spcPct val="0"/>
              </a:spcAft>
              <a:buClr>
                <a:srgbClr val="FFD861"/>
              </a:buClr>
              <a:buSzPct val="80000"/>
              <a:buFont typeface="Wingdings" charset="0"/>
              <a:buChar char="§"/>
              <a:defRPr sz="2000" kern="1200">
                <a:solidFill>
                  <a:srgbClr val="4C4C4F"/>
                </a:solidFill>
                <a:latin typeface="Arial"/>
                <a:ea typeface="ＭＳ Ｐゴシック" pitchFamily="-111" charset="-128"/>
                <a:cs typeface="Arial"/>
              </a:defRPr>
            </a:lvl3pPr>
            <a:lvl4pPr marL="1146175" indent="-173038" algn="l" defTabSz="457200" rtl="0" eaLnBrk="0" fontAlgn="base" hangingPunct="0">
              <a:spcBef>
                <a:spcPct val="20000"/>
              </a:spcBef>
              <a:spcAft>
                <a:spcPct val="0"/>
              </a:spcAft>
              <a:buClr>
                <a:srgbClr val="295F48"/>
              </a:buClr>
              <a:buSzPct val="80000"/>
              <a:buFont typeface="Wingdings" charset="0"/>
              <a:buChar char="§"/>
              <a:defRPr sz="2000" kern="1200">
                <a:solidFill>
                  <a:srgbClr val="4C4C4F"/>
                </a:solidFill>
                <a:latin typeface="Arial"/>
                <a:ea typeface="ＭＳ Ｐゴシック" pitchFamily="-111" charset="-128"/>
                <a:cs typeface="Arial"/>
              </a:defRPr>
            </a:lvl4pPr>
            <a:lvl5pPr marL="1427163" indent="-173038" algn="l" defTabSz="457200" rtl="0" eaLnBrk="0" fontAlgn="base" hangingPunct="0">
              <a:spcBef>
                <a:spcPct val="20000"/>
              </a:spcBef>
              <a:spcAft>
                <a:spcPct val="0"/>
              </a:spcAft>
              <a:buClr>
                <a:srgbClr val="FFD861"/>
              </a:buClr>
              <a:buSzPct val="80000"/>
              <a:buFont typeface="Wingdings" charset="0"/>
              <a:buChar char="§"/>
              <a:defRPr sz="1600" kern="1200">
                <a:solidFill>
                  <a:srgbClr val="4C4C4F"/>
                </a:solidFill>
                <a:latin typeface="Arial"/>
                <a:ea typeface="ＭＳ Ｐゴシック" pitchFamily="-111"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p>
        </p:txBody>
      </p:sp>
      <p:pic>
        <p:nvPicPr>
          <p:cNvPr id="4" name="Picture 3" descr="Issue 1 BYOD fig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5000"/>
            <a:ext cx="4935071" cy="4194810"/>
          </a:xfrm>
          <a:prstGeom prst="rect">
            <a:avLst/>
          </a:prstGeom>
        </p:spPr>
      </p:pic>
      <p:pic>
        <p:nvPicPr>
          <p:cNvPr id="5" name="Picture 4" descr="Issue 1 BYOD study fig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8318" y="2209800"/>
            <a:ext cx="4065682" cy="3889502"/>
          </a:xfrm>
          <a:prstGeom prst="rect">
            <a:avLst/>
          </a:prstGeom>
        </p:spPr>
      </p:pic>
      <p:sp>
        <p:nvSpPr>
          <p:cNvPr id="7" name="TextBox 6"/>
          <p:cNvSpPr txBox="1"/>
          <p:nvPr/>
        </p:nvSpPr>
        <p:spPr>
          <a:xfrm>
            <a:off x="0" y="6248400"/>
            <a:ext cx="8610600" cy="230832"/>
          </a:xfrm>
          <a:prstGeom prst="rect">
            <a:avLst/>
          </a:prstGeom>
          <a:noFill/>
        </p:spPr>
        <p:txBody>
          <a:bodyPr wrap="square" rtlCol="0">
            <a:spAutoFit/>
          </a:bodyPr>
          <a:lstStyle/>
          <a:p>
            <a:r>
              <a:rPr lang="en-US" sz="900" dirty="0" smtClean="0">
                <a:latin typeface="Arial"/>
                <a:cs typeface="Arial"/>
              </a:rPr>
              <a:t>Source</a:t>
            </a:r>
            <a:r>
              <a:rPr lang="en-US" sz="900" dirty="0">
                <a:latin typeface="Arial"/>
                <a:cs typeface="Arial"/>
              </a:rPr>
              <a:t>: </a:t>
            </a:r>
            <a:r>
              <a:rPr lang="en-US" sz="900" i="1" dirty="0" smtClean="0">
                <a:latin typeface="Arial"/>
                <a:cs typeface="Arial"/>
              </a:rPr>
              <a:t>The </a:t>
            </a:r>
            <a:r>
              <a:rPr lang="en-US" sz="900" i="1" dirty="0" err="1" smtClean="0">
                <a:latin typeface="Arial"/>
                <a:cs typeface="Arial"/>
              </a:rPr>
              <a:t>Consumerization</a:t>
            </a:r>
            <a:r>
              <a:rPr lang="en-US" sz="900" i="1" dirty="0">
                <a:latin typeface="Arial"/>
                <a:cs typeface="Arial"/>
              </a:rPr>
              <a:t> </a:t>
            </a:r>
            <a:r>
              <a:rPr lang="en-US" sz="900" i="1" dirty="0" smtClean="0">
                <a:latin typeface="Arial"/>
                <a:cs typeface="Arial"/>
              </a:rPr>
              <a:t>of Technology and the Bring-Your-Own-Everything (BYOE) Era of Higher Education</a:t>
            </a:r>
            <a:r>
              <a:rPr lang="en-US" sz="900" dirty="0" smtClean="0">
                <a:latin typeface="Arial"/>
                <a:cs typeface="Arial"/>
              </a:rPr>
              <a:t>, ECAR, March 2013</a:t>
            </a:r>
            <a:endParaRPr lang="en-US" sz="900" dirty="0">
              <a:latin typeface="Arial"/>
              <a:cs typeface="Arial"/>
            </a:endParaRPr>
          </a:p>
        </p:txBody>
      </p:sp>
      <p:sp>
        <p:nvSpPr>
          <p:cNvPr id="8" name="TextBox 7"/>
          <p:cNvSpPr txBox="1"/>
          <p:nvPr/>
        </p:nvSpPr>
        <p:spPr>
          <a:xfrm>
            <a:off x="5257800" y="1600200"/>
            <a:ext cx="3539067" cy="523220"/>
          </a:xfrm>
          <a:prstGeom prst="rect">
            <a:avLst/>
          </a:prstGeom>
          <a:noFill/>
        </p:spPr>
        <p:txBody>
          <a:bodyPr wrap="square" rtlCol="0">
            <a:spAutoFit/>
          </a:bodyPr>
          <a:lstStyle/>
          <a:p>
            <a:r>
              <a:rPr lang="en-US" sz="1400" dirty="0" smtClean="0"/>
              <a:t>Faculty and staff use of personal devices or environments for work-related purposes </a:t>
            </a:r>
            <a:endParaRPr lang="en-US" sz="1400" dirty="0"/>
          </a:p>
        </p:txBody>
      </p:sp>
      <p:sp>
        <p:nvSpPr>
          <p:cNvPr id="9" name="TextBox 8"/>
          <p:cNvSpPr txBox="1"/>
          <p:nvPr/>
        </p:nvSpPr>
        <p:spPr>
          <a:xfrm>
            <a:off x="1371600" y="1600200"/>
            <a:ext cx="2438400" cy="307777"/>
          </a:xfrm>
          <a:prstGeom prst="rect">
            <a:avLst/>
          </a:prstGeom>
          <a:noFill/>
        </p:spPr>
        <p:txBody>
          <a:bodyPr wrap="square" rtlCol="0">
            <a:spAutoFit/>
          </a:bodyPr>
          <a:lstStyle/>
          <a:p>
            <a:r>
              <a:rPr lang="en-US" sz="1400" dirty="0" smtClean="0"/>
              <a:t>Number of devices owned</a:t>
            </a:r>
            <a:endParaRPr lang="en-US" sz="1400" dirty="0"/>
          </a:p>
        </p:txBody>
      </p:sp>
      <p:sp>
        <p:nvSpPr>
          <p:cNvPr id="10" name="TextBox 9"/>
          <p:cNvSpPr txBox="1"/>
          <p:nvPr/>
        </p:nvSpPr>
        <p:spPr>
          <a:xfrm>
            <a:off x="3200400" y="1295400"/>
            <a:ext cx="2971800" cy="369332"/>
          </a:xfrm>
          <a:prstGeom prst="rect">
            <a:avLst/>
          </a:prstGeom>
          <a:noFill/>
        </p:spPr>
        <p:txBody>
          <a:bodyPr wrap="square" rtlCol="0">
            <a:spAutoFit/>
          </a:bodyPr>
          <a:lstStyle/>
          <a:p>
            <a:r>
              <a:rPr lang="en-US" b="1" i="1" dirty="0" smtClean="0"/>
              <a:t>This trend is not abating</a:t>
            </a:r>
            <a:endParaRPr lang="en-US" b="1" i="1" dirty="0"/>
          </a:p>
        </p:txBody>
      </p:sp>
    </p:spTree>
    <p:extLst>
      <p:ext uri="{BB962C8B-B14F-4D97-AF65-F5344CB8AC3E}">
        <p14:creationId xmlns:p14="http://schemas.microsoft.com/office/powerpoint/2010/main" val="1706713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sue 1 BYOD fig2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600200"/>
            <a:ext cx="6477000" cy="4566284"/>
          </a:xfrm>
          <a:prstGeom prst="rect">
            <a:avLst/>
          </a:prstGeom>
        </p:spPr>
      </p:pic>
      <p:sp>
        <p:nvSpPr>
          <p:cNvPr id="3" name="Title 2"/>
          <p:cNvSpPr>
            <a:spLocks noGrp="1"/>
          </p:cNvSpPr>
          <p:nvPr>
            <p:ph type="title"/>
          </p:nvPr>
        </p:nvSpPr>
        <p:spPr>
          <a:xfrm>
            <a:off x="609600" y="152400"/>
            <a:ext cx="8021782" cy="729971"/>
          </a:xfrm>
        </p:spPr>
        <p:txBody>
          <a:bodyPr>
            <a:noAutofit/>
          </a:bodyPr>
          <a:lstStyle/>
          <a:p>
            <a:pPr lvl="0"/>
            <a:r>
              <a:rPr lang="en-US" sz="3200" dirty="0"/>
              <a:t>T</a:t>
            </a:r>
            <a:r>
              <a:rPr lang="en-US" sz="3200" dirty="0" smtClean="0"/>
              <a:t>he </a:t>
            </a:r>
            <a:r>
              <a:rPr lang="en-US" sz="3200" dirty="0"/>
              <a:t>wireless and device </a:t>
            </a:r>
            <a:r>
              <a:rPr lang="en-US" sz="3200" dirty="0" smtClean="0"/>
              <a:t>explosion: </a:t>
            </a:r>
            <a:br>
              <a:rPr lang="en-US" sz="3200" dirty="0" smtClean="0"/>
            </a:br>
            <a:r>
              <a:rPr lang="en-US" sz="3200" dirty="0" smtClean="0"/>
              <a:t>What we know</a:t>
            </a:r>
            <a:endParaRPr lang="en-US" sz="3200" dirty="0"/>
          </a:p>
        </p:txBody>
      </p:sp>
      <p:sp>
        <p:nvSpPr>
          <p:cNvPr id="13" name="Content Placeholder 3"/>
          <p:cNvSpPr txBox="1">
            <a:spLocks/>
          </p:cNvSpPr>
          <p:nvPr/>
        </p:nvSpPr>
        <p:spPr bwMode="auto">
          <a:xfrm>
            <a:off x="5173133" y="1380067"/>
            <a:ext cx="3970867" cy="476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230188" indent="-230188" algn="l" defTabSz="457200" rtl="0" eaLnBrk="0" fontAlgn="base" hangingPunct="0">
              <a:spcBef>
                <a:spcPct val="20000"/>
              </a:spcBef>
              <a:spcAft>
                <a:spcPct val="0"/>
              </a:spcAft>
              <a:buClr>
                <a:srgbClr val="FFD861"/>
              </a:buClr>
              <a:buSzPct val="80000"/>
              <a:buFont typeface="Wingdings" charset="0"/>
              <a:buChar char="§"/>
              <a:defRPr sz="2800" kern="1200">
                <a:solidFill>
                  <a:srgbClr val="4C4C4F"/>
                </a:solidFill>
                <a:latin typeface="Arial"/>
                <a:ea typeface="ＭＳ Ｐゴシック" pitchFamily="-111" charset="-128"/>
                <a:cs typeface="Arial"/>
              </a:defRPr>
            </a:lvl1pPr>
            <a:lvl2pPr marL="511175" indent="-222250" algn="l" defTabSz="457200" rtl="0" eaLnBrk="0" fontAlgn="base" hangingPunct="0">
              <a:spcBef>
                <a:spcPct val="20000"/>
              </a:spcBef>
              <a:spcAft>
                <a:spcPct val="0"/>
              </a:spcAft>
              <a:buClr>
                <a:srgbClr val="295F48"/>
              </a:buClr>
              <a:buSzPct val="80000"/>
              <a:buFont typeface="Wingdings" charset="0"/>
              <a:buChar char="§"/>
              <a:defRPr sz="2400" kern="1200">
                <a:solidFill>
                  <a:srgbClr val="4C4C4F"/>
                </a:solidFill>
                <a:latin typeface="Arial"/>
                <a:ea typeface="ＭＳ Ｐゴシック" pitchFamily="-111" charset="-128"/>
                <a:cs typeface="Arial"/>
              </a:defRPr>
            </a:lvl2pPr>
            <a:lvl3pPr marL="857250" indent="-230188" algn="l" defTabSz="457200" rtl="0" eaLnBrk="0" fontAlgn="base" hangingPunct="0">
              <a:spcBef>
                <a:spcPct val="20000"/>
              </a:spcBef>
              <a:spcAft>
                <a:spcPct val="0"/>
              </a:spcAft>
              <a:buClr>
                <a:srgbClr val="FFD861"/>
              </a:buClr>
              <a:buSzPct val="80000"/>
              <a:buFont typeface="Wingdings" charset="0"/>
              <a:buChar char="§"/>
              <a:defRPr sz="2000" kern="1200">
                <a:solidFill>
                  <a:srgbClr val="4C4C4F"/>
                </a:solidFill>
                <a:latin typeface="Arial"/>
                <a:ea typeface="ＭＳ Ｐゴシック" pitchFamily="-111" charset="-128"/>
                <a:cs typeface="Arial"/>
              </a:defRPr>
            </a:lvl3pPr>
            <a:lvl4pPr marL="1146175" indent="-173038" algn="l" defTabSz="457200" rtl="0" eaLnBrk="0" fontAlgn="base" hangingPunct="0">
              <a:spcBef>
                <a:spcPct val="20000"/>
              </a:spcBef>
              <a:spcAft>
                <a:spcPct val="0"/>
              </a:spcAft>
              <a:buClr>
                <a:srgbClr val="295F48"/>
              </a:buClr>
              <a:buSzPct val="80000"/>
              <a:buFont typeface="Wingdings" charset="0"/>
              <a:buChar char="§"/>
              <a:defRPr sz="2000" kern="1200">
                <a:solidFill>
                  <a:srgbClr val="4C4C4F"/>
                </a:solidFill>
                <a:latin typeface="Arial"/>
                <a:ea typeface="ＭＳ Ｐゴシック" pitchFamily="-111" charset="-128"/>
                <a:cs typeface="Arial"/>
              </a:defRPr>
            </a:lvl4pPr>
            <a:lvl5pPr marL="1427163" indent="-173038" algn="l" defTabSz="457200" rtl="0" eaLnBrk="0" fontAlgn="base" hangingPunct="0">
              <a:spcBef>
                <a:spcPct val="20000"/>
              </a:spcBef>
              <a:spcAft>
                <a:spcPct val="0"/>
              </a:spcAft>
              <a:buClr>
                <a:srgbClr val="FFD861"/>
              </a:buClr>
              <a:buSzPct val="80000"/>
              <a:buFont typeface="Wingdings" charset="0"/>
              <a:buChar char="§"/>
              <a:defRPr sz="1600" kern="1200">
                <a:solidFill>
                  <a:srgbClr val="4C4C4F"/>
                </a:solidFill>
                <a:latin typeface="Arial"/>
                <a:ea typeface="ＭＳ Ｐゴシック" pitchFamily="-111"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p>
        </p:txBody>
      </p:sp>
      <p:sp>
        <p:nvSpPr>
          <p:cNvPr id="6" name="TextBox 5"/>
          <p:cNvSpPr txBox="1"/>
          <p:nvPr/>
        </p:nvSpPr>
        <p:spPr>
          <a:xfrm>
            <a:off x="19957" y="6248400"/>
            <a:ext cx="8610600" cy="230832"/>
          </a:xfrm>
          <a:prstGeom prst="rect">
            <a:avLst/>
          </a:prstGeom>
          <a:noFill/>
        </p:spPr>
        <p:txBody>
          <a:bodyPr wrap="square" rtlCol="0">
            <a:spAutoFit/>
          </a:bodyPr>
          <a:lstStyle/>
          <a:p>
            <a:r>
              <a:rPr lang="en-US" sz="900" dirty="0" smtClean="0">
                <a:latin typeface="Arial"/>
                <a:cs typeface="Arial"/>
              </a:rPr>
              <a:t>Source</a:t>
            </a:r>
            <a:r>
              <a:rPr lang="en-US" sz="900" dirty="0">
                <a:latin typeface="Arial"/>
                <a:cs typeface="Arial"/>
              </a:rPr>
              <a:t>: </a:t>
            </a:r>
            <a:r>
              <a:rPr lang="en-US" sz="900" i="1" dirty="0" smtClean="0">
                <a:latin typeface="Arial"/>
                <a:cs typeface="Arial"/>
              </a:rPr>
              <a:t>The </a:t>
            </a:r>
            <a:r>
              <a:rPr lang="en-US" sz="900" i="1" dirty="0" err="1" smtClean="0">
                <a:latin typeface="Arial"/>
                <a:cs typeface="Arial"/>
              </a:rPr>
              <a:t>Consumerization</a:t>
            </a:r>
            <a:r>
              <a:rPr lang="en-US" sz="900" i="1" dirty="0">
                <a:latin typeface="Arial"/>
                <a:cs typeface="Arial"/>
              </a:rPr>
              <a:t> </a:t>
            </a:r>
            <a:r>
              <a:rPr lang="en-US" sz="900" i="1" dirty="0" smtClean="0">
                <a:latin typeface="Arial"/>
                <a:cs typeface="Arial"/>
              </a:rPr>
              <a:t>of Technology and the Bring-Your-Own-Everything (BYOE) Era of Higher Education</a:t>
            </a:r>
            <a:r>
              <a:rPr lang="en-US" sz="900" dirty="0" smtClean="0">
                <a:latin typeface="Arial"/>
                <a:cs typeface="Arial"/>
              </a:rPr>
              <a:t>, ECAR, March 2013</a:t>
            </a:r>
            <a:endParaRPr lang="en-US" sz="900" dirty="0">
              <a:latin typeface="Arial"/>
              <a:cs typeface="Arial"/>
            </a:endParaRPr>
          </a:p>
        </p:txBody>
      </p:sp>
      <p:sp>
        <p:nvSpPr>
          <p:cNvPr id="7" name="TextBox 6"/>
          <p:cNvSpPr txBox="1"/>
          <p:nvPr/>
        </p:nvSpPr>
        <p:spPr>
          <a:xfrm>
            <a:off x="2743200" y="1219200"/>
            <a:ext cx="4114800" cy="369332"/>
          </a:xfrm>
          <a:prstGeom prst="rect">
            <a:avLst/>
          </a:prstGeom>
          <a:noFill/>
        </p:spPr>
        <p:txBody>
          <a:bodyPr wrap="square" rtlCol="0">
            <a:spAutoFit/>
          </a:bodyPr>
          <a:lstStyle/>
          <a:p>
            <a:r>
              <a:rPr lang="en-US" b="1" i="1" dirty="0" smtClean="0"/>
              <a:t>Widespread need to upgrade networks</a:t>
            </a:r>
            <a:endParaRPr lang="en-US" b="1" i="1" dirty="0"/>
          </a:p>
        </p:txBody>
      </p:sp>
    </p:spTree>
    <p:extLst>
      <p:ext uri="{BB962C8B-B14F-4D97-AF65-F5344CB8AC3E}">
        <p14:creationId xmlns:p14="http://schemas.microsoft.com/office/powerpoint/2010/main" val="2310413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lvl="0"/>
            <a:r>
              <a:rPr lang="en-US" sz="3200" dirty="0"/>
              <a:t>T</a:t>
            </a:r>
            <a:r>
              <a:rPr lang="en-US" sz="3200" dirty="0" smtClean="0"/>
              <a:t>he </a:t>
            </a:r>
            <a:r>
              <a:rPr lang="en-US" sz="3200" dirty="0"/>
              <a:t>wireless and device </a:t>
            </a:r>
            <a:r>
              <a:rPr lang="en-US" sz="3200" dirty="0" smtClean="0"/>
              <a:t>explosion: </a:t>
            </a:r>
            <a:br>
              <a:rPr lang="en-US" sz="3200" dirty="0" smtClean="0"/>
            </a:br>
            <a:r>
              <a:rPr lang="en-US" sz="3200" dirty="0" smtClean="0"/>
              <a:t>What we know</a:t>
            </a:r>
            <a:endParaRPr lang="en-US" sz="3200" dirty="0"/>
          </a:p>
        </p:txBody>
      </p:sp>
      <p:sp>
        <p:nvSpPr>
          <p:cNvPr id="13" name="Content Placeholder 3"/>
          <p:cNvSpPr txBox="1">
            <a:spLocks/>
          </p:cNvSpPr>
          <p:nvPr/>
        </p:nvSpPr>
        <p:spPr bwMode="auto">
          <a:xfrm>
            <a:off x="5173133" y="1380067"/>
            <a:ext cx="3970867" cy="476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230188" indent="-230188" algn="l" defTabSz="457200" rtl="0" eaLnBrk="0" fontAlgn="base" hangingPunct="0">
              <a:spcBef>
                <a:spcPct val="20000"/>
              </a:spcBef>
              <a:spcAft>
                <a:spcPct val="0"/>
              </a:spcAft>
              <a:buClr>
                <a:srgbClr val="FFD861"/>
              </a:buClr>
              <a:buSzPct val="80000"/>
              <a:buFont typeface="Wingdings" charset="0"/>
              <a:buChar char="§"/>
              <a:defRPr sz="2800" kern="1200">
                <a:solidFill>
                  <a:srgbClr val="4C4C4F"/>
                </a:solidFill>
                <a:latin typeface="Arial"/>
                <a:ea typeface="ＭＳ Ｐゴシック" pitchFamily="-111" charset="-128"/>
                <a:cs typeface="Arial"/>
              </a:defRPr>
            </a:lvl1pPr>
            <a:lvl2pPr marL="511175" indent="-222250" algn="l" defTabSz="457200" rtl="0" eaLnBrk="0" fontAlgn="base" hangingPunct="0">
              <a:spcBef>
                <a:spcPct val="20000"/>
              </a:spcBef>
              <a:spcAft>
                <a:spcPct val="0"/>
              </a:spcAft>
              <a:buClr>
                <a:srgbClr val="295F48"/>
              </a:buClr>
              <a:buSzPct val="80000"/>
              <a:buFont typeface="Wingdings" charset="0"/>
              <a:buChar char="§"/>
              <a:defRPr sz="2400" kern="1200">
                <a:solidFill>
                  <a:srgbClr val="4C4C4F"/>
                </a:solidFill>
                <a:latin typeface="Arial"/>
                <a:ea typeface="ＭＳ Ｐゴシック" pitchFamily="-111" charset="-128"/>
                <a:cs typeface="Arial"/>
              </a:defRPr>
            </a:lvl2pPr>
            <a:lvl3pPr marL="857250" indent="-230188" algn="l" defTabSz="457200" rtl="0" eaLnBrk="0" fontAlgn="base" hangingPunct="0">
              <a:spcBef>
                <a:spcPct val="20000"/>
              </a:spcBef>
              <a:spcAft>
                <a:spcPct val="0"/>
              </a:spcAft>
              <a:buClr>
                <a:srgbClr val="FFD861"/>
              </a:buClr>
              <a:buSzPct val="80000"/>
              <a:buFont typeface="Wingdings" charset="0"/>
              <a:buChar char="§"/>
              <a:defRPr sz="2000" kern="1200">
                <a:solidFill>
                  <a:srgbClr val="4C4C4F"/>
                </a:solidFill>
                <a:latin typeface="Arial"/>
                <a:ea typeface="ＭＳ Ｐゴシック" pitchFamily="-111" charset="-128"/>
                <a:cs typeface="Arial"/>
              </a:defRPr>
            </a:lvl3pPr>
            <a:lvl4pPr marL="1146175" indent="-173038" algn="l" defTabSz="457200" rtl="0" eaLnBrk="0" fontAlgn="base" hangingPunct="0">
              <a:spcBef>
                <a:spcPct val="20000"/>
              </a:spcBef>
              <a:spcAft>
                <a:spcPct val="0"/>
              </a:spcAft>
              <a:buClr>
                <a:srgbClr val="295F48"/>
              </a:buClr>
              <a:buSzPct val="80000"/>
              <a:buFont typeface="Wingdings" charset="0"/>
              <a:buChar char="§"/>
              <a:defRPr sz="2000" kern="1200">
                <a:solidFill>
                  <a:srgbClr val="4C4C4F"/>
                </a:solidFill>
                <a:latin typeface="Arial"/>
                <a:ea typeface="ＭＳ Ｐゴシック" pitchFamily="-111" charset="-128"/>
                <a:cs typeface="Arial"/>
              </a:defRPr>
            </a:lvl4pPr>
            <a:lvl5pPr marL="1427163" indent="-173038" algn="l" defTabSz="457200" rtl="0" eaLnBrk="0" fontAlgn="base" hangingPunct="0">
              <a:spcBef>
                <a:spcPct val="20000"/>
              </a:spcBef>
              <a:spcAft>
                <a:spcPct val="0"/>
              </a:spcAft>
              <a:buClr>
                <a:srgbClr val="FFD861"/>
              </a:buClr>
              <a:buSzPct val="80000"/>
              <a:buFont typeface="Wingdings" charset="0"/>
              <a:buChar char="§"/>
              <a:defRPr sz="1600" kern="1200">
                <a:solidFill>
                  <a:srgbClr val="4C4C4F"/>
                </a:solidFill>
                <a:latin typeface="Arial"/>
                <a:ea typeface="ＭＳ Ｐゴシック" pitchFamily="-111"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p>
        </p:txBody>
      </p:sp>
      <p:pic>
        <p:nvPicPr>
          <p:cNvPr id="4" name="Picture 3" descr="Issue 1 BYOD fig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752600"/>
            <a:ext cx="4280485" cy="4419600"/>
          </a:xfrm>
          <a:prstGeom prst="rect">
            <a:avLst/>
          </a:prstGeom>
        </p:spPr>
      </p:pic>
      <p:sp>
        <p:nvSpPr>
          <p:cNvPr id="6" name="TextBox 5"/>
          <p:cNvSpPr txBox="1"/>
          <p:nvPr/>
        </p:nvSpPr>
        <p:spPr>
          <a:xfrm>
            <a:off x="0" y="6248400"/>
            <a:ext cx="8610600" cy="230832"/>
          </a:xfrm>
          <a:prstGeom prst="rect">
            <a:avLst/>
          </a:prstGeom>
          <a:noFill/>
        </p:spPr>
        <p:txBody>
          <a:bodyPr wrap="square" rtlCol="0">
            <a:spAutoFit/>
          </a:bodyPr>
          <a:lstStyle/>
          <a:p>
            <a:r>
              <a:rPr lang="en-US" sz="900" dirty="0" smtClean="0">
                <a:latin typeface="Arial"/>
                <a:cs typeface="Arial"/>
              </a:rPr>
              <a:t>Source</a:t>
            </a:r>
            <a:r>
              <a:rPr lang="en-US" sz="900" dirty="0">
                <a:latin typeface="Arial"/>
                <a:cs typeface="Arial"/>
              </a:rPr>
              <a:t>: </a:t>
            </a:r>
            <a:r>
              <a:rPr lang="en-US" sz="900" i="1" dirty="0" smtClean="0">
                <a:latin typeface="Arial"/>
                <a:cs typeface="Arial"/>
              </a:rPr>
              <a:t>The </a:t>
            </a:r>
            <a:r>
              <a:rPr lang="en-US" sz="900" i="1" dirty="0" err="1" smtClean="0">
                <a:latin typeface="Arial"/>
                <a:cs typeface="Arial"/>
              </a:rPr>
              <a:t>Consumerization</a:t>
            </a:r>
            <a:r>
              <a:rPr lang="en-US" sz="900" i="1" dirty="0">
                <a:latin typeface="Arial"/>
                <a:cs typeface="Arial"/>
              </a:rPr>
              <a:t> </a:t>
            </a:r>
            <a:r>
              <a:rPr lang="en-US" sz="900" i="1" dirty="0" smtClean="0">
                <a:latin typeface="Arial"/>
                <a:cs typeface="Arial"/>
              </a:rPr>
              <a:t>of Technology and the Bring-Your-Own-Everything (BYOE) Era of Higher Education</a:t>
            </a:r>
            <a:r>
              <a:rPr lang="en-US" sz="900" dirty="0" smtClean="0">
                <a:latin typeface="Arial"/>
                <a:cs typeface="Arial"/>
              </a:rPr>
              <a:t>, ECAR, March 2013</a:t>
            </a:r>
            <a:endParaRPr lang="en-US" sz="900" dirty="0">
              <a:latin typeface="Arial"/>
              <a:cs typeface="Arial"/>
            </a:endParaRPr>
          </a:p>
        </p:txBody>
      </p:sp>
      <p:sp>
        <p:nvSpPr>
          <p:cNvPr id="7" name="TextBox 6"/>
          <p:cNvSpPr txBox="1"/>
          <p:nvPr/>
        </p:nvSpPr>
        <p:spPr>
          <a:xfrm>
            <a:off x="2667000" y="1371600"/>
            <a:ext cx="4114800" cy="369332"/>
          </a:xfrm>
          <a:prstGeom prst="rect">
            <a:avLst/>
          </a:prstGeom>
          <a:noFill/>
        </p:spPr>
        <p:txBody>
          <a:bodyPr wrap="square" rtlCol="0">
            <a:spAutoFit/>
          </a:bodyPr>
          <a:lstStyle/>
          <a:p>
            <a:r>
              <a:rPr lang="en-US" b="1" i="1" dirty="0" smtClean="0"/>
              <a:t>Mobile as an ERP platform</a:t>
            </a:r>
            <a:endParaRPr lang="en-US" b="1" i="1" dirty="0"/>
          </a:p>
        </p:txBody>
      </p:sp>
    </p:spTree>
    <p:extLst>
      <p:ext uri="{BB962C8B-B14F-4D97-AF65-F5344CB8AC3E}">
        <p14:creationId xmlns:p14="http://schemas.microsoft.com/office/powerpoint/2010/main" val="3350675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nected-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98362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Top 10 IT Issues 2013</a:t>
            </a:r>
            <a:endParaRPr lang="en-US" dirty="0"/>
          </a:p>
        </p:txBody>
      </p:sp>
      <p:sp>
        <p:nvSpPr>
          <p:cNvPr id="5" name="Content Placeholder 4"/>
          <p:cNvSpPr>
            <a:spLocks noGrp="1"/>
          </p:cNvSpPr>
          <p:nvPr>
            <p:ph idx="1"/>
          </p:nvPr>
        </p:nvSpPr>
        <p:spPr>
          <a:xfrm>
            <a:off x="1" y="1143001"/>
            <a:ext cx="4190999" cy="5715000"/>
          </a:xfrm>
        </p:spPr>
        <p:txBody>
          <a:bodyPr/>
          <a:lstStyle/>
          <a:p>
            <a:pPr marL="971550" lvl="1" indent="-514350">
              <a:buFont typeface="+mj-lt"/>
              <a:buAutoNum type="arabicPeriod"/>
            </a:pPr>
            <a:r>
              <a:rPr lang="en-US" sz="1800" dirty="0"/>
              <a:t>Leveraging the wireless and device explosion on campus </a:t>
            </a:r>
          </a:p>
          <a:p>
            <a:pPr marL="971550" lvl="1" indent="-514350">
              <a:buFont typeface="+mj-lt"/>
              <a:buAutoNum type="arabicPeriod"/>
            </a:pPr>
            <a:r>
              <a:rPr lang="en-US" sz="1800" dirty="0"/>
              <a:t>Improving student outcomes through an approach that leverages technology</a:t>
            </a:r>
          </a:p>
          <a:p>
            <a:pPr marL="971550" lvl="1" indent="-514350">
              <a:buFont typeface="+mj-lt"/>
              <a:buAutoNum type="arabicPeriod"/>
            </a:pPr>
            <a:r>
              <a:rPr lang="en-US" sz="1800" dirty="0"/>
              <a:t>Developing an institution-wide cloud strategy to help the institution </a:t>
            </a:r>
            <a:r>
              <a:rPr lang="en-US" sz="1800" dirty="0" smtClean="0"/>
              <a:t>select </a:t>
            </a:r>
            <a:r>
              <a:rPr lang="en-US" sz="1800" dirty="0"/>
              <a:t>the right sourcing and solution strategies*</a:t>
            </a:r>
          </a:p>
          <a:p>
            <a:pPr marL="971550" lvl="1" indent="-514350">
              <a:buFont typeface="+mj-lt"/>
              <a:buAutoNum type="arabicPeriod"/>
            </a:pPr>
            <a:r>
              <a:rPr lang="en-US" sz="1800" dirty="0"/>
              <a:t>Developing a staffing and organizational model to accommodate the changing IT environment and facilitate openness and agility </a:t>
            </a:r>
          </a:p>
          <a:p>
            <a:pPr marL="0" indent="0">
              <a:buNone/>
            </a:pPr>
            <a:endParaRPr lang="en-US" dirty="0"/>
          </a:p>
        </p:txBody>
      </p:sp>
      <p:sp>
        <p:nvSpPr>
          <p:cNvPr id="7" name="Content Placeholder 4"/>
          <p:cNvSpPr>
            <a:spLocks noGrp="1"/>
          </p:cNvSpPr>
          <p:nvPr>
            <p:ph idx="1"/>
          </p:nvPr>
        </p:nvSpPr>
        <p:spPr>
          <a:xfrm>
            <a:off x="4267200" y="1143380"/>
            <a:ext cx="4876800" cy="5715000"/>
          </a:xfrm>
        </p:spPr>
        <p:txBody>
          <a:bodyPr/>
          <a:lstStyle/>
          <a:p>
            <a:pPr lvl="1">
              <a:buFont typeface="+mj-lt"/>
              <a:buAutoNum type="arabicPeriod" startAt="5"/>
            </a:pPr>
            <a:r>
              <a:rPr lang="en-US" sz="1800" dirty="0"/>
              <a:t>Facilitating a better understanding of information security and finding appropriate balance between infrastructure openness and security </a:t>
            </a:r>
          </a:p>
          <a:p>
            <a:pPr lvl="1">
              <a:buFont typeface="+mj-lt"/>
              <a:buAutoNum type="arabicPeriod" startAt="5"/>
            </a:pPr>
            <a:r>
              <a:rPr lang="en-US" sz="1800" dirty="0"/>
              <a:t>Funding information technology strategically* </a:t>
            </a:r>
          </a:p>
          <a:p>
            <a:pPr lvl="1">
              <a:buFont typeface="+mj-lt"/>
              <a:buAutoNum type="arabicPeriod" startAt="5"/>
            </a:pPr>
            <a:r>
              <a:rPr lang="en-US" sz="1800" dirty="0"/>
              <a:t>Determining the role of online learning and developing a sustainable strategy for that role </a:t>
            </a:r>
          </a:p>
          <a:p>
            <a:pPr lvl="1">
              <a:buFont typeface="+mj-lt"/>
              <a:buAutoNum type="arabicPeriod" startAt="5"/>
            </a:pPr>
            <a:r>
              <a:rPr lang="en-US" sz="1800" dirty="0"/>
              <a:t>Supporting the trends toward IT </a:t>
            </a:r>
            <a:r>
              <a:rPr lang="en-US" sz="1800" dirty="0" err="1"/>
              <a:t>consumerization</a:t>
            </a:r>
            <a:r>
              <a:rPr lang="en-US" sz="1800" dirty="0"/>
              <a:t> and bring-your-own device*</a:t>
            </a:r>
          </a:p>
          <a:p>
            <a:pPr lvl="1">
              <a:buFont typeface="+mj-lt"/>
              <a:buAutoNum type="arabicPeriod" startAt="5"/>
            </a:pPr>
            <a:r>
              <a:rPr lang="en-US" sz="1800" dirty="0"/>
              <a:t>Transforming the institution's business with information technology* </a:t>
            </a:r>
          </a:p>
          <a:p>
            <a:pPr lvl="1">
              <a:buFont typeface="+mj-lt"/>
              <a:buAutoNum type="arabicPeriod" startAt="5"/>
            </a:pPr>
            <a:r>
              <a:rPr lang="en-US" sz="1800" dirty="0"/>
              <a:t>Using analytics to support critical institutional outcomes* </a:t>
            </a:r>
          </a:p>
          <a:p>
            <a:pPr marL="0" indent="0">
              <a:buNone/>
            </a:pPr>
            <a:endParaRPr lang="en-US" dirty="0"/>
          </a:p>
        </p:txBody>
      </p:sp>
      <p:sp>
        <p:nvSpPr>
          <p:cNvPr id="8" name="TextBox 7"/>
          <p:cNvSpPr txBox="1"/>
          <p:nvPr/>
        </p:nvSpPr>
        <p:spPr>
          <a:xfrm>
            <a:off x="228600" y="6096000"/>
            <a:ext cx="1885715" cy="369332"/>
          </a:xfrm>
          <a:prstGeom prst="rect">
            <a:avLst/>
          </a:prstGeom>
          <a:noFill/>
        </p:spPr>
        <p:txBody>
          <a:bodyPr wrap="none" rtlCol="0">
            <a:spAutoFit/>
          </a:bodyPr>
          <a:lstStyle/>
          <a:p>
            <a:r>
              <a:rPr lang="en-US" i="1" dirty="0" smtClean="0"/>
              <a:t>*Also on 2012 list</a:t>
            </a:r>
            <a:endParaRPr lang="en-US" i="1" dirty="0"/>
          </a:p>
        </p:txBody>
      </p:sp>
    </p:spTree>
    <p:extLst>
      <p:ext uri="{BB962C8B-B14F-4D97-AF65-F5344CB8AC3E}">
        <p14:creationId xmlns:p14="http://schemas.microsoft.com/office/powerpoint/2010/main" val="33783240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Thank you!</a:t>
            </a:r>
            <a:endParaRPr lang="en-US" dirty="0"/>
          </a:p>
        </p:txBody>
      </p:sp>
      <p:sp>
        <p:nvSpPr>
          <p:cNvPr id="6" name="Text Placeholder 5"/>
          <p:cNvSpPr>
            <a:spLocks noGrp="1"/>
          </p:cNvSpPr>
          <p:nvPr>
            <p:ph type="body" idx="1"/>
          </p:nvPr>
        </p:nvSpPr>
        <p:spPr/>
        <p:txBody>
          <a:bodyPr/>
          <a:lstStyle/>
          <a:p>
            <a:r>
              <a:rPr lang="en-US" dirty="0" smtClean="0"/>
              <a:t>Susan Grajek, </a:t>
            </a:r>
            <a:r>
              <a:rPr lang="en-US" dirty="0" err="1" smtClean="0"/>
              <a:t>sgrajek@educause.edu</a:t>
            </a:r>
            <a:endParaRPr lang="en-US" dirty="0"/>
          </a:p>
        </p:txBody>
      </p:sp>
    </p:spTree>
    <p:extLst>
      <p:ext uri="{BB962C8B-B14F-4D97-AF65-F5344CB8AC3E}">
        <p14:creationId xmlns:p14="http://schemas.microsoft.com/office/powerpoint/2010/main" val="2069125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09600" y="152400"/>
            <a:ext cx="8021782" cy="729971"/>
          </a:xfrm>
        </p:spPr>
        <p:txBody>
          <a:bodyPr>
            <a:noAutofit/>
          </a:bodyPr>
          <a:lstStyle/>
          <a:p>
            <a:pPr marL="0" lvl="0" indent="0">
              <a:lnSpc>
                <a:spcPct val="110000"/>
              </a:lnSpc>
            </a:pPr>
            <a:r>
              <a:rPr lang="en-US" dirty="0" smtClean="0"/>
              <a:t>Analytics: What we know</a:t>
            </a:r>
            <a:endParaRPr lang="en-US" dirty="0"/>
          </a:p>
        </p:txBody>
      </p:sp>
      <p:graphicFrame>
        <p:nvGraphicFramePr>
          <p:cNvPr id="8" name="Chart 7"/>
          <p:cNvGraphicFramePr/>
          <p:nvPr>
            <p:extLst>
              <p:ext uri="{D42A27DB-BD31-4B8C-83A1-F6EECF244321}">
                <p14:modId xmlns:p14="http://schemas.microsoft.com/office/powerpoint/2010/main" val="3065699492"/>
              </p:ext>
            </p:extLst>
          </p:nvPr>
        </p:nvGraphicFramePr>
        <p:xfrm>
          <a:off x="-730250" y="3644900"/>
          <a:ext cx="3492500" cy="2819400"/>
        </p:xfrm>
        <a:graphic>
          <a:graphicData uri="http://schemas.openxmlformats.org/drawingml/2006/chart">
            <c:chart xmlns:c="http://schemas.openxmlformats.org/drawingml/2006/chart" xmlns:r="http://schemas.openxmlformats.org/officeDocument/2006/relationships" r:id="rId3"/>
          </a:graphicData>
        </a:graphic>
      </p:graphicFrame>
      <p:pic>
        <p:nvPicPr>
          <p:cNvPr id="14" name="Picture 13" descr="Analytics Maturity Index output.pdf"/>
          <p:cNvPicPr>
            <a:picLocks noChangeAspect="1"/>
          </p:cNvPicPr>
          <p:nvPr/>
        </p:nvPicPr>
        <p:blipFill rotWithShape="1">
          <a:blip r:embed="rId4">
            <a:extLst>
              <a:ext uri="{28A0092B-C50C-407E-A947-70E740481C1C}">
                <a14:useLocalDpi xmlns:a14="http://schemas.microsoft.com/office/drawing/2010/main" val="0"/>
              </a:ext>
            </a:extLst>
          </a:blip>
          <a:srcRect l="6664" t="3918" r="6863" b="27322"/>
          <a:stretch/>
        </p:blipFill>
        <p:spPr>
          <a:xfrm>
            <a:off x="0" y="914400"/>
            <a:ext cx="4582547" cy="4715569"/>
          </a:xfrm>
          <a:prstGeom prst="rect">
            <a:avLst/>
          </a:prstGeom>
        </p:spPr>
      </p:pic>
      <p:grpSp>
        <p:nvGrpSpPr>
          <p:cNvPr id="16" name="Group 15"/>
          <p:cNvGrpSpPr/>
          <p:nvPr/>
        </p:nvGrpSpPr>
        <p:grpSpPr>
          <a:xfrm>
            <a:off x="4597806" y="798905"/>
            <a:ext cx="4529261" cy="6059095"/>
            <a:chOff x="4495800" y="609600"/>
            <a:chExt cx="4529261" cy="6059095"/>
          </a:xfrm>
        </p:grpSpPr>
        <p:pic>
          <p:nvPicPr>
            <p:cNvPr id="13" name="Picture 12" descr="Analytics Maturity Index output.pdf"/>
            <p:cNvPicPr>
              <a:picLocks noChangeAspect="1"/>
            </p:cNvPicPr>
            <p:nvPr/>
          </p:nvPicPr>
          <p:blipFill rotWithShape="1">
            <a:blip r:embed="rId5">
              <a:extLst>
                <a:ext uri="{28A0092B-C50C-407E-A947-70E740481C1C}">
                  <a14:useLocalDpi xmlns:a14="http://schemas.microsoft.com/office/drawing/2010/main" val="0"/>
                </a:ext>
              </a:extLst>
            </a:blip>
            <a:srcRect l="7049" t="3641" r="7483" b="29427"/>
            <a:stretch/>
          </p:blipFill>
          <p:spPr>
            <a:xfrm>
              <a:off x="4495800" y="2078566"/>
              <a:ext cx="4529261" cy="4590129"/>
            </a:xfrm>
            <a:prstGeom prst="rect">
              <a:avLst/>
            </a:prstGeom>
          </p:spPr>
        </p:pic>
        <p:pic>
          <p:nvPicPr>
            <p:cNvPr id="15" name="Picture 14" descr="Analytics Maturity Index output.pdf"/>
            <p:cNvPicPr>
              <a:picLocks noChangeAspect="1"/>
            </p:cNvPicPr>
            <p:nvPr/>
          </p:nvPicPr>
          <p:blipFill rotWithShape="1">
            <a:blip r:embed="rId6">
              <a:extLst>
                <a:ext uri="{28A0092B-C50C-407E-A947-70E740481C1C}">
                  <a14:useLocalDpi xmlns:a14="http://schemas.microsoft.com/office/drawing/2010/main" val="0"/>
                </a:ext>
              </a:extLst>
            </a:blip>
            <a:srcRect l="7222" t="73973" r="9489" b="4545"/>
            <a:stretch/>
          </p:blipFill>
          <p:spPr>
            <a:xfrm>
              <a:off x="4495800" y="609600"/>
              <a:ext cx="4413809" cy="1473200"/>
            </a:xfrm>
            <a:prstGeom prst="rect">
              <a:avLst/>
            </a:prstGeom>
          </p:spPr>
        </p:pic>
      </p:grpSp>
      <p:sp>
        <p:nvSpPr>
          <p:cNvPr id="17" name="TextBox 16"/>
          <p:cNvSpPr txBox="1"/>
          <p:nvPr/>
        </p:nvSpPr>
        <p:spPr>
          <a:xfrm>
            <a:off x="0" y="6553200"/>
            <a:ext cx="4648200" cy="230832"/>
          </a:xfrm>
          <a:prstGeom prst="rect">
            <a:avLst/>
          </a:prstGeom>
          <a:noFill/>
        </p:spPr>
        <p:txBody>
          <a:bodyPr wrap="square" rtlCol="0">
            <a:spAutoFit/>
          </a:bodyPr>
          <a:lstStyle/>
          <a:p>
            <a:r>
              <a:rPr lang="en-US" sz="900" dirty="0" smtClean="0">
                <a:latin typeface="Arial"/>
                <a:cs typeface="Arial"/>
              </a:rPr>
              <a:t>Source</a:t>
            </a:r>
            <a:r>
              <a:rPr lang="en-US" sz="900" dirty="0">
                <a:latin typeface="Arial"/>
                <a:cs typeface="Arial"/>
              </a:rPr>
              <a:t>: </a:t>
            </a:r>
            <a:r>
              <a:rPr lang="en-US" sz="900" i="1" dirty="0" smtClean="0">
                <a:latin typeface="Arial"/>
                <a:cs typeface="Arial"/>
              </a:rPr>
              <a:t>ECAR Analytics Maturity Index, 2012</a:t>
            </a:r>
            <a:endParaRPr lang="en-US" sz="900" dirty="0">
              <a:latin typeface="Arial"/>
              <a:cs typeface="Arial"/>
            </a:endParaRPr>
          </a:p>
        </p:txBody>
      </p:sp>
    </p:spTree>
    <p:extLst>
      <p:ext uri="{BB962C8B-B14F-4D97-AF65-F5344CB8AC3E}">
        <p14:creationId xmlns:p14="http://schemas.microsoft.com/office/powerpoint/2010/main" val="3946372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9-Intr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8428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9-Tit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88428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2906</TotalTime>
  <Words>7575</Words>
  <Application>Microsoft Macintosh PowerPoint</Application>
  <PresentationFormat>On-screen Show (4:3)</PresentationFormat>
  <Paragraphs>599</Paragraphs>
  <Slides>68</Slides>
  <Notes>36</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Office Theme</vt:lpstr>
      <vt:lpstr>PowerPoint Presentation</vt:lpstr>
      <vt:lpstr>PowerPoint Presentation</vt:lpstr>
      <vt:lpstr>PowerPoint Presentation</vt:lpstr>
      <vt:lpstr>PowerPoint Presentation</vt:lpstr>
      <vt:lpstr>PowerPoint Presentation</vt:lpstr>
      <vt:lpstr>Using analytics to support critical institutional outcomes </vt:lpstr>
      <vt:lpstr>Analytics: What we know</vt:lpstr>
      <vt:lpstr>PowerPoint Presentation</vt:lpstr>
      <vt:lpstr>PowerPoint Presentation</vt:lpstr>
      <vt:lpstr>Transforming the institution's business with information technology</vt:lpstr>
      <vt:lpstr>Transforming the institution's business with information technology: What we know</vt:lpstr>
      <vt:lpstr>PowerPoint Presentation</vt:lpstr>
      <vt:lpstr>PowerPoint Presentation</vt:lpstr>
      <vt:lpstr>Supporting the trends toward IT consumerization and BYOD</vt:lpstr>
      <vt:lpstr>IT Consumerization and BYOD:  What we know</vt:lpstr>
      <vt:lpstr>IT Consumerization and BYOD:  What we know</vt:lpstr>
      <vt:lpstr>IT Consumerization and BYOD:  What we know</vt:lpstr>
      <vt:lpstr>IT Consumerization and BYOD:  What we know</vt:lpstr>
      <vt:lpstr>IT Consumerization and BYOD:  What we know</vt:lpstr>
      <vt:lpstr>PowerPoint Presentation</vt:lpstr>
      <vt:lpstr>PowerPoint Presentation</vt:lpstr>
      <vt:lpstr>Determining the role of online learning and developing a sustainable strategy for that role </vt:lpstr>
      <vt:lpstr>Online learning: What we know</vt:lpstr>
      <vt:lpstr>Online learning: What we know</vt:lpstr>
      <vt:lpstr>Online learning: What we know</vt:lpstr>
      <vt:lpstr>What about MOOCs?</vt:lpstr>
      <vt:lpstr>What about MOOCs?</vt:lpstr>
      <vt:lpstr>What about MOOCs?</vt:lpstr>
      <vt:lpstr>What about MOOCs?</vt:lpstr>
      <vt:lpstr>Online learning: What we know</vt:lpstr>
      <vt:lpstr>PowerPoint Presentation</vt:lpstr>
      <vt:lpstr>PowerPoint Presentation</vt:lpstr>
      <vt:lpstr>Funding information technology strategically</vt:lpstr>
      <vt:lpstr>Funding information technology strategically: What we know</vt:lpstr>
      <vt:lpstr>Funding information technology strategically: What we know</vt:lpstr>
      <vt:lpstr>Funding information technology strategically: What we know</vt:lpstr>
      <vt:lpstr>ERP </vt:lpstr>
      <vt:lpstr>PowerPoint Presentation</vt:lpstr>
      <vt:lpstr>PowerPoint Presentation</vt:lpstr>
      <vt:lpstr>Facilitating a better understanding of information security and finding appropriate balance between infrastructure openness and security </vt:lpstr>
      <vt:lpstr>Information security: What we know</vt:lpstr>
      <vt:lpstr>Information security: What we know</vt:lpstr>
      <vt:lpstr>Information security: What we know</vt:lpstr>
      <vt:lpstr>PowerPoint Presentation</vt:lpstr>
      <vt:lpstr>PowerPoint Presentation</vt:lpstr>
      <vt:lpstr>Developing a staffing and organizational model to accommodate the changing IT environment and facilitate openness and agility </vt:lpstr>
      <vt:lpstr>Changing staffing and organizational models: What we know</vt:lpstr>
      <vt:lpstr>Changing staffing and organizational models: What we know</vt:lpstr>
      <vt:lpstr>Changing staffing and organizational models: What we know</vt:lpstr>
      <vt:lpstr>Changing staffing and organizational models: What we know</vt:lpstr>
      <vt:lpstr>PowerPoint Presentation</vt:lpstr>
      <vt:lpstr>PowerPoint Presentation</vt:lpstr>
      <vt:lpstr>Developing an institution-wide  cloud strategy to help the institution select the right sourcing and solution strategies</vt:lpstr>
      <vt:lpstr>Cloud computing: What we know</vt:lpstr>
      <vt:lpstr>PowerPoint Presentation</vt:lpstr>
      <vt:lpstr>PowerPoint Presentation</vt:lpstr>
      <vt:lpstr>Improving student outcomes through an approach that leverages technology </vt:lpstr>
      <vt:lpstr>Using technology to improve student outcomes: What we know</vt:lpstr>
      <vt:lpstr>Online learning: What we know</vt:lpstr>
      <vt:lpstr>PowerPoint Presentation</vt:lpstr>
      <vt:lpstr>PowerPoint Presentation</vt:lpstr>
      <vt:lpstr>Leveraging the wireless and device explosion on campus </vt:lpstr>
      <vt:lpstr>The wireless and device explosion:  What we know</vt:lpstr>
      <vt:lpstr>The wireless and device explosion:  What we know</vt:lpstr>
      <vt:lpstr>The wireless and device explosion:  What we know</vt:lpstr>
      <vt:lpstr>PowerPoint Presentation</vt:lpstr>
      <vt:lpstr>Top 10 IT Issues 2013</vt:lpstr>
      <vt:lpstr>Thank you!</vt:lpstr>
    </vt:vector>
  </TitlesOfParts>
  <Company>EDUCAUSE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Burrows</dc:creator>
  <cp:lastModifiedBy>Susan Grajek</cp:lastModifiedBy>
  <cp:revision>86</cp:revision>
  <dcterms:created xsi:type="dcterms:W3CDTF">2012-08-08T18:23:13Z</dcterms:created>
  <dcterms:modified xsi:type="dcterms:W3CDTF">2013-10-01T17:08:15Z</dcterms:modified>
</cp:coreProperties>
</file>