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256" r:id="rId5"/>
    <p:sldId id="259" r:id="rId6"/>
    <p:sldId id="257" r:id="rId7"/>
    <p:sldId id="283" r:id="rId8"/>
    <p:sldId id="258" r:id="rId9"/>
    <p:sldId id="260" r:id="rId10"/>
    <p:sldId id="265" r:id="rId11"/>
    <p:sldId id="266" r:id="rId12"/>
    <p:sldId id="262" r:id="rId13"/>
    <p:sldId id="269" r:id="rId14"/>
    <p:sldId id="287" r:id="rId15"/>
    <p:sldId id="271" r:id="rId16"/>
    <p:sldId id="270" r:id="rId17"/>
    <p:sldId id="264" r:id="rId18"/>
    <p:sldId id="272" r:id="rId19"/>
    <p:sldId id="267" r:id="rId20"/>
    <p:sldId id="282" r:id="rId21"/>
    <p:sldId id="284" r:id="rId22"/>
    <p:sldId id="279" r:id="rId23"/>
    <p:sldId id="278" r:id="rId24"/>
    <p:sldId id="273" r:id="rId25"/>
    <p:sldId id="274" r:id="rId26"/>
    <p:sldId id="275" r:id="rId27"/>
    <p:sldId id="277" r:id="rId28"/>
    <p:sldId id="288" r:id="rId29"/>
    <p:sldId id="289" r:id="rId30"/>
    <p:sldId id="276" r:id="rId31"/>
    <p:sldId id="286" r:id="rId32"/>
    <p:sldId id="285" r:id="rId33"/>
    <p:sldId id="290" r:id="rId34"/>
    <p:sldId id="26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3" d="100"/>
          <a:sy n="103" d="100"/>
        </p:scale>
        <p:origin x="-18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E50828-7965-4A4D-A85B-060B21C57CCA}" type="datetimeFigureOut">
              <a:rPr lang="en-US" smtClean="0"/>
              <a:t>10/16/13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9E7313-5EC6-8842-895D-67814C1C2690}" type="slidenum">
              <a:rPr lang="en-US" smtClean="0"/>
              <a:t>‹#›</a:t>
            </a:fld>
            <a:endParaRPr lang="en-US"/>
          </a:p>
        </p:txBody>
      </p:sp>
    </p:spTree>
    <p:extLst>
      <p:ext uri="{BB962C8B-B14F-4D97-AF65-F5344CB8AC3E}">
        <p14:creationId xmlns:p14="http://schemas.microsoft.com/office/powerpoint/2010/main" val="19459100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19C37-77BD-254E-B9FF-76C31B36BA4D}" type="datetimeFigureOut">
              <a:rPr lang="en-US" smtClean="0"/>
              <a:t>10/16/13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D757B5-9E66-104B-A5BA-7217649FB245}" type="slidenum">
              <a:rPr lang="en-US" smtClean="0"/>
              <a:t>‹#›</a:t>
            </a:fld>
            <a:endParaRPr lang="en-US"/>
          </a:p>
        </p:txBody>
      </p:sp>
    </p:spTree>
    <p:extLst>
      <p:ext uri="{BB962C8B-B14F-4D97-AF65-F5344CB8AC3E}">
        <p14:creationId xmlns:p14="http://schemas.microsoft.com/office/powerpoint/2010/main" val="1940060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1</a:t>
            </a:fld>
            <a:endParaRPr lang="en-US"/>
          </a:p>
        </p:txBody>
      </p:sp>
    </p:spTree>
    <p:extLst>
      <p:ext uri="{BB962C8B-B14F-4D97-AF65-F5344CB8AC3E}">
        <p14:creationId xmlns:p14="http://schemas.microsoft.com/office/powerpoint/2010/main" val="619610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10:55 – 30 minutes total is goal!</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25</a:t>
            </a:fld>
            <a:endParaRPr lang="en-US"/>
          </a:p>
        </p:txBody>
      </p:sp>
    </p:spTree>
    <p:extLst>
      <p:ext uri="{BB962C8B-B14F-4D97-AF65-F5344CB8AC3E}">
        <p14:creationId xmlns:p14="http://schemas.microsoft.com/office/powerpoint/2010/main" val="109288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2:26 – total now</a:t>
            </a:r>
            <a:r>
              <a:rPr lang="en-US" baseline="0" dirty="0" smtClean="0"/>
              <a:t> = say 33 minutes.  </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26</a:t>
            </a:fld>
            <a:endParaRPr lang="en-US"/>
          </a:p>
        </p:txBody>
      </p:sp>
    </p:spTree>
    <p:extLst>
      <p:ext uri="{BB962C8B-B14F-4D97-AF65-F5344CB8AC3E}">
        <p14:creationId xmlns:p14="http://schemas.microsoft.com/office/powerpoint/2010/main" val="123426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Roger Connors created</a:t>
            </a:r>
            <a:r>
              <a:rPr lang="en-US" baseline="0" dirty="0" smtClean="0"/>
              <a:t> the Steps to Accountability Chart – describes this concept in his NY best seller, “The Oz Principle”.   </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28</a:t>
            </a:fld>
            <a:endParaRPr lang="en-US"/>
          </a:p>
        </p:txBody>
      </p:sp>
    </p:spTree>
    <p:extLst>
      <p:ext uri="{BB962C8B-B14F-4D97-AF65-F5344CB8AC3E}">
        <p14:creationId xmlns:p14="http://schemas.microsoft.com/office/powerpoint/2010/main" val="383815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30</a:t>
            </a:fld>
            <a:endParaRPr lang="en-US"/>
          </a:p>
        </p:txBody>
      </p:sp>
    </p:spTree>
    <p:extLst>
      <p:ext uri="{BB962C8B-B14F-4D97-AF65-F5344CB8AC3E}">
        <p14:creationId xmlns:p14="http://schemas.microsoft.com/office/powerpoint/2010/main" val="79851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LCI (Formerly Frye Leadership Institute) – Opportunity</a:t>
            </a:r>
            <a:r>
              <a:rPr lang="en-US" baseline="0" dirty="0" smtClean="0"/>
              <a:t> to focus on challenges that face higher education.  Goal is to prepare and develop next generation leaders of libraries and information services to inspire, advocate, and advance change to benefit higher education.  Heard from leaders such as the CEO for </a:t>
            </a:r>
            <a:r>
              <a:rPr lang="en-US" baseline="0" dirty="0" err="1" smtClean="0"/>
              <a:t>Educause</a:t>
            </a:r>
            <a:r>
              <a:rPr lang="en-US" baseline="0" dirty="0" smtClean="0"/>
              <a:t>, Molly Brand, President American Council on Education, Judith Eaton, President for Council for Higher Education Accreditation, Richard </a:t>
            </a:r>
            <a:r>
              <a:rPr lang="en-US" baseline="0" dirty="0" err="1" smtClean="0"/>
              <a:t>Culatta</a:t>
            </a:r>
            <a:r>
              <a:rPr lang="en-US" baseline="0" dirty="0" smtClean="0"/>
              <a:t>, Deputy Director for the US Office of Educational Technology.</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a:t>
            </a:fld>
            <a:endParaRPr lang="en-US"/>
          </a:p>
        </p:txBody>
      </p:sp>
    </p:spTree>
    <p:extLst>
      <p:ext uri="{BB962C8B-B14F-4D97-AF65-F5344CB8AC3E}">
        <p14:creationId xmlns:p14="http://schemas.microsoft.com/office/powerpoint/2010/main" val="122538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 6 min.</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6</a:t>
            </a:fld>
            <a:endParaRPr lang="en-US"/>
          </a:p>
        </p:txBody>
      </p:sp>
    </p:spTree>
    <p:extLst>
      <p:ext uri="{BB962C8B-B14F-4D97-AF65-F5344CB8AC3E}">
        <p14:creationId xmlns:p14="http://schemas.microsoft.com/office/powerpoint/2010/main" val="55237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begin to explore leadership today, I encourage</a:t>
            </a:r>
            <a:r>
              <a:rPr lang="en-US" baseline="0" dirty="0" smtClean="0"/>
              <a:t> you to focus on </a:t>
            </a:r>
            <a:r>
              <a:rPr lang="en-US" baseline="0" dirty="0" smtClean="0">
                <a:solidFill>
                  <a:srgbClr val="FF0000"/>
                </a:solidFill>
              </a:rPr>
              <a:t>How you can Increase Your Influence.  </a:t>
            </a:r>
            <a:r>
              <a:rPr lang="en-US" baseline="0" dirty="0" smtClean="0"/>
              <a:t>So much about leadership boils down to this overarching theme and the importance of relationship building.</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7</a:t>
            </a:fld>
            <a:endParaRPr lang="en-US"/>
          </a:p>
        </p:txBody>
      </p:sp>
    </p:spTree>
    <p:extLst>
      <p:ext uri="{BB962C8B-B14F-4D97-AF65-F5344CB8AC3E}">
        <p14:creationId xmlns:p14="http://schemas.microsoft.com/office/powerpoint/2010/main" val="115802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10:30.   </a:t>
            </a:r>
          </a:p>
          <a:p>
            <a:pPr marL="228600" indent="-228600">
              <a:buAutoNum type="arabicPeriod"/>
            </a:pPr>
            <a:endParaRPr lang="en-US" dirty="0" smtClean="0"/>
          </a:p>
          <a:p>
            <a:pPr marL="0" indent="0">
              <a:buNone/>
            </a:pPr>
            <a:r>
              <a:rPr lang="en-US" dirty="0" smtClean="0"/>
              <a:t>1.  </a:t>
            </a:r>
            <a:r>
              <a:rPr lang="en-US" baseline="0" dirty="0" smtClean="0"/>
              <a:t> How do we avoid letting personality differences keep us from dealing with a </a:t>
            </a:r>
            <a:r>
              <a:rPr lang="en-US" baseline="0" dirty="0" err="1" smtClean="0"/>
              <a:t>problem?</a:t>
            </a:r>
            <a:r>
              <a:rPr lang="en-US" dirty="0" err="1" smtClean="0"/>
              <a:t>We</a:t>
            </a:r>
            <a:r>
              <a:rPr lang="en-US" dirty="0" smtClean="0"/>
              <a:t> should broaden</a:t>
            </a:r>
            <a:r>
              <a:rPr lang="en-US" baseline="0" dirty="0" smtClean="0"/>
              <a:t> our perspective.  </a:t>
            </a:r>
            <a:r>
              <a:rPr lang="en-US" dirty="0" smtClean="0"/>
              <a:t>In order to increase your influence, it is important</a:t>
            </a:r>
            <a:r>
              <a:rPr lang="en-US" baseline="0" dirty="0" smtClean="0"/>
              <a:t> to remain objective. As a leader, you should also avoid putting others on the defensive. We can also benefit by concentrating on the big picture and considering others’ points of view with an open mind. </a:t>
            </a:r>
          </a:p>
          <a:p>
            <a:pPr marL="228600" indent="-228600">
              <a:buAutoNum type="arabicPeriod"/>
            </a:pPr>
            <a:endParaRPr lang="en-US" dirty="0" smtClean="0"/>
          </a:p>
        </p:txBody>
      </p:sp>
      <p:sp>
        <p:nvSpPr>
          <p:cNvPr id="4" name="Slide Number Placeholder 3"/>
          <p:cNvSpPr>
            <a:spLocks noGrp="1"/>
          </p:cNvSpPr>
          <p:nvPr>
            <p:ph type="sldNum" sz="quarter" idx="10"/>
          </p:nvPr>
        </p:nvSpPr>
        <p:spPr/>
        <p:txBody>
          <a:bodyPr/>
          <a:lstStyle/>
          <a:p>
            <a:fld id="{23D757B5-9E66-104B-A5BA-7217649FB245}" type="slidenum">
              <a:rPr lang="en-US" smtClean="0"/>
              <a:t>8</a:t>
            </a:fld>
            <a:endParaRPr lang="en-US"/>
          </a:p>
        </p:txBody>
      </p:sp>
    </p:spTree>
    <p:extLst>
      <p:ext uri="{BB962C8B-B14F-4D97-AF65-F5344CB8AC3E}">
        <p14:creationId xmlns:p14="http://schemas.microsoft.com/office/powerpoint/2010/main" val="270837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Repeatedly</a:t>
            </a:r>
            <a:r>
              <a:rPr lang="en-US" baseline="0" dirty="0" smtClean="0"/>
              <a:t> name in the top 50 most powerful women in the world.</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9</a:t>
            </a:fld>
            <a:endParaRPr lang="en-US"/>
          </a:p>
        </p:txBody>
      </p:sp>
    </p:spTree>
    <p:extLst>
      <p:ext uri="{BB962C8B-B14F-4D97-AF65-F5344CB8AC3E}">
        <p14:creationId xmlns:p14="http://schemas.microsoft.com/office/powerpoint/2010/main" val="396871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18</a:t>
            </a:fld>
            <a:endParaRPr lang="en-US"/>
          </a:p>
        </p:txBody>
      </p:sp>
    </p:spTree>
    <p:extLst>
      <p:ext uri="{BB962C8B-B14F-4D97-AF65-F5344CB8AC3E}">
        <p14:creationId xmlns:p14="http://schemas.microsoft.com/office/powerpoint/2010/main" val="798511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2:26 – total now</a:t>
            </a:r>
            <a:r>
              <a:rPr lang="en-US" baseline="0" dirty="0" smtClean="0"/>
              <a:t> = say 33 minutes.  </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20</a:t>
            </a:fld>
            <a:endParaRPr lang="en-US"/>
          </a:p>
        </p:txBody>
      </p:sp>
    </p:spTree>
    <p:extLst>
      <p:ext uri="{BB962C8B-B14F-4D97-AF65-F5344CB8AC3E}">
        <p14:creationId xmlns:p14="http://schemas.microsoft.com/office/powerpoint/2010/main" val="123426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10:55 – 30 minutes total is goal!</a:t>
            </a:r>
            <a:endParaRPr lang="en-US" dirty="0"/>
          </a:p>
        </p:txBody>
      </p:sp>
      <p:sp>
        <p:nvSpPr>
          <p:cNvPr id="4" name="Slide Number Placeholder 3"/>
          <p:cNvSpPr>
            <a:spLocks noGrp="1"/>
          </p:cNvSpPr>
          <p:nvPr>
            <p:ph type="sldNum" sz="quarter" idx="10"/>
          </p:nvPr>
        </p:nvSpPr>
        <p:spPr/>
        <p:txBody>
          <a:bodyPr/>
          <a:lstStyle/>
          <a:p>
            <a:fld id="{23D757B5-9E66-104B-A5BA-7217649FB245}" type="slidenum">
              <a:rPr lang="en-US" smtClean="0"/>
              <a:t>24</a:t>
            </a:fld>
            <a:endParaRPr lang="en-US"/>
          </a:p>
        </p:txBody>
      </p:sp>
    </p:spTree>
    <p:extLst>
      <p:ext uri="{BB962C8B-B14F-4D97-AF65-F5344CB8AC3E}">
        <p14:creationId xmlns:p14="http://schemas.microsoft.com/office/powerpoint/2010/main" val="109288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HC_PowerPoint_CoverGraphic.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994064"/>
            <a:ext cx="7772400" cy="1470025"/>
          </a:xfrm>
        </p:spPr>
        <p:txBody>
          <a:bodyPr>
            <a:normAutofit/>
          </a:bodyPr>
          <a:lstStyle>
            <a:lvl1pPr algn="ctr">
              <a:defRPr sz="2800" b="1" i="0">
                <a:solidFill>
                  <a:schemeClr val="bg1"/>
                </a:solidFill>
                <a:latin typeface="Myriad Pro"/>
                <a:cs typeface="Myriad Pro"/>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17005"/>
            <a:ext cx="6400800" cy="887147"/>
          </a:xfrm>
        </p:spPr>
        <p:txBody>
          <a:bodyPr>
            <a:normAutofit/>
          </a:bodyPr>
          <a:lstStyle>
            <a:lvl1pPr marL="0" indent="0" algn="ctr">
              <a:buNone/>
              <a:defRPr sz="2000" b="0" i="0">
                <a:solidFill>
                  <a:schemeClr val="bg1"/>
                </a:solidFill>
                <a:latin typeface="Myriad Pro Semibold"/>
                <a:cs typeface="Myriad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3505200" y="4104152"/>
            <a:ext cx="2133600" cy="365125"/>
          </a:xfrm>
        </p:spPr>
        <p:txBody>
          <a:bodyPr/>
          <a:lstStyle>
            <a:lvl1pPr algn="ctr">
              <a:defRPr sz="1400" b="0" i="0">
                <a:solidFill>
                  <a:schemeClr val="bg1"/>
                </a:solidFill>
                <a:latin typeface="Myriad Pro"/>
                <a:cs typeface="Myriad Pro"/>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8414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HC_PowerPoint_PageGraphic.jpg"/>
          <p:cNvPicPr>
            <a:picLocks noChangeAspect="1"/>
          </p:cNvPicPr>
          <p:nvPr/>
        </p:nvPicPr>
        <p:blipFill>
          <a:blip r:embed="rId4"/>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45311"/>
            <a:ext cx="8229600" cy="85488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l" defTabSz="457200" rtl="0" eaLnBrk="1" latinLnBrk="0" hangingPunct="1">
        <a:spcBef>
          <a:spcPct val="0"/>
        </a:spcBef>
        <a:buNone/>
        <a:defRPr sz="3000" b="0" i="0" kern="1200">
          <a:solidFill>
            <a:schemeClr val="tx1"/>
          </a:solidFill>
          <a:latin typeface="Myriad Pro Semibold"/>
          <a:ea typeface="+mj-ea"/>
          <a:cs typeface="Myriad Pro Semibold"/>
        </a:defRPr>
      </a:lvl1pPr>
    </p:titleStyle>
    <p:body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hyperlink" Target="http://www.123rf.com/photo_547570_people-hierarchy.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ozprinciple.com/speakers/facilitators/roger-connors/" TargetMode="External"/><Relationship Id="rId5" Type="http://schemas.openxmlformats.org/officeDocument/2006/relationships/hyperlink" Target="http://www.ozprinciple.com/self/steps-to-accountability/"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mailto:Sherri.parker@harrison.edu"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hyperlink" Target="http://blogs.hbr.org/kanter/2009/11/power-to-the-connectors.html" TargetMode="External"/><Relationship Id="rId4" Type="http://schemas.openxmlformats.org/officeDocument/2006/relationships/hyperlink" Target="http://www.hbs.edu/faculty/Pages/profile.aspx?facId=6486" TargetMode="External"/><Relationship Id="rId5" Type="http://schemas.openxmlformats.org/officeDocument/2006/relationships/hyperlink" Target="http://www.ozprinciple.com/self/steps-to-accountability/" TargetMode="External"/><Relationship Id="rId6" Type="http://schemas.openxmlformats.org/officeDocument/2006/relationships/hyperlink" Target="http://farm8.staticflickr.com/7003/6704337077_ef78832961_b.jpg" TargetMode="External"/><Relationship Id="rId1" Type="http://schemas.openxmlformats.org/officeDocument/2006/relationships/slideLayout" Target="../slideLayouts/slideLayout2.xml"/><Relationship Id="rId2" Type="http://schemas.openxmlformats.org/officeDocument/2006/relationships/hyperlink" Target="http://us.123rf.com/400wm/400/400/costa1980/costa19800609/costa1980060900029/547570-people-hierarchy.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hyperlink" Target="http://www.hbs.edu/faculty/Pages/profile.aspx?facId=6486" TargetMode="External"/><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Leading Change Culture That Works</a:t>
            </a:r>
            <a:endParaRPr lang="en-US" dirty="0"/>
          </a:p>
        </p:txBody>
      </p:sp>
      <p:sp>
        <p:nvSpPr>
          <p:cNvPr id="3" name="Subtitle 2"/>
          <p:cNvSpPr>
            <a:spLocks noGrp="1"/>
          </p:cNvSpPr>
          <p:nvPr>
            <p:ph type="subTitle" idx="1"/>
          </p:nvPr>
        </p:nvSpPr>
        <p:spPr>
          <a:xfrm>
            <a:off x="1371600" y="3217005"/>
            <a:ext cx="6400800" cy="2121447"/>
          </a:xfrm>
        </p:spPr>
        <p:txBody>
          <a:bodyPr>
            <a:normAutofit/>
          </a:bodyPr>
          <a:lstStyle/>
          <a:p>
            <a:r>
              <a:rPr lang="en-US" dirty="0" smtClean="0"/>
              <a:t>Sherri Parker </a:t>
            </a:r>
          </a:p>
          <a:p>
            <a:r>
              <a:rPr lang="en-US" dirty="0" smtClean="0"/>
              <a:t>Dean of Instructional and Learning Resources</a:t>
            </a:r>
          </a:p>
          <a:p>
            <a:endParaRPr lang="en-US" dirty="0" smtClean="0"/>
          </a:p>
          <a:p>
            <a:r>
              <a:rPr lang="en-US" dirty="0"/>
              <a:t>@</a:t>
            </a:r>
            <a:r>
              <a:rPr lang="en-US" dirty="0" err="1"/>
              <a:t>sherri_parker</a:t>
            </a:r>
            <a:endParaRPr lang="en-US" dirty="0"/>
          </a:p>
          <a:p>
            <a:r>
              <a:rPr lang="en-US" dirty="0" smtClean="0"/>
              <a:t>#LeadChangedu13</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47570-people-hierarc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487" y="1143669"/>
            <a:ext cx="3456668" cy="4671173"/>
          </a:xfrm>
          <a:prstGeom prst="rect">
            <a:avLst/>
          </a:prstGeom>
        </p:spPr>
      </p:pic>
      <p:sp>
        <p:nvSpPr>
          <p:cNvPr id="2" name="Title 1"/>
          <p:cNvSpPr>
            <a:spLocks noGrp="1"/>
          </p:cNvSpPr>
          <p:nvPr>
            <p:ph type="title"/>
          </p:nvPr>
        </p:nvSpPr>
        <p:spPr/>
        <p:txBody>
          <a:bodyPr/>
          <a:lstStyle/>
          <a:p>
            <a:r>
              <a:rPr lang="en-US" b="1" dirty="0" smtClean="0">
                <a:solidFill>
                  <a:srgbClr val="4A749A"/>
                </a:solidFill>
              </a:rPr>
              <a:t>“Society of Organizations”</a:t>
            </a:r>
            <a:endParaRPr lang="en-US" b="1" dirty="0">
              <a:solidFill>
                <a:srgbClr val="4A749A"/>
              </a:solidFill>
            </a:endParaRPr>
          </a:p>
        </p:txBody>
      </p:sp>
      <p:sp>
        <p:nvSpPr>
          <p:cNvPr id="3" name="Content Placeholder 2"/>
          <p:cNvSpPr>
            <a:spLocks noGrp="1"/>
          </p:cNvSpPr>
          <p:nvPr>
            <p:ph idx="1"/>
          </p:nvPr>
        </p:nvSpPr>
        <p:spPr>
          <a:xfrm>
            <a:off x="457200" y="1947919"/>
            <a:ext cx="4411535" cy="2965501"/>
          </a:xfrm>
        </p:spPr>
        <p:txBody>
          <a:bodyPr>
            <a:normAutofit fontScale="92500" lnSpcReduction="20000"/>
          </a:bodyPr>
          <a:lstStyle/>
          <a:p>
            <a:pPr marL="0" indent="0">
              <a:buNone/>
            </a:pPr>
            <a:r>
              <a:rPr lang="en-US" sz="2800" dirty="0" smtClean="0"/>
              <a:t>Formal hierarchies with c</a:t>
            </a:r>
            <a:r>
              <a:rPr lang="en-US" sz="2800" dirty="0" smtClean="0"/>
              <a:t>lear </a:t>
            </a:r>
            <a:r>
              <a:rPr lang="en-US" sz="2800" dirty="0" smtClean="0"/>
              <a:t>reporting relationships give people their position and power.</a:t>
            </a:r>
          </a:p>
          <a:p>
            <a:pPr marL="0" indent="0">
              <a:buNone/>
            </a:pPr>
            <a:endParaRPr lang="en-US" sz="2800" dirty="0"/>
          </a:p>
          <a:p>
            <a:pPr marL="0" indent="0">
              <a:buNone/>
            </a:pPr>
            <a:r>
              <a:rPr lang="en-US" sz="2800" b="1" dirty="0" smtClean="0"/>
              <a:t>Focus</a:t>
            </a:r>
            <a:r>
              <a:rPr lang="en-US" sz="2800" dirty="0" smtClean="0"/>
              <a:t>:  </a:t>
            </a:r>
          </a:p>
          <a:p>
            <a:pPr marL="0" indent="0">
              <a:buNone/>
            </a:pPr>
            <a:r>
              <a:rPr lang="en-US" dirty="0" smtClean="0"/>
              <a:t>Top-down approach, managers provide directional leadership</a:t>
            </a:r>
          </a:p>
          <a:p>
            <a:pPr marL="0" indent="0">
              <a:buNone/>
            </a:pPr>
            <a:endParaRPr lang="en-US" sz="3200" dirty="0"/>
          </a:p>
          <a:p>
            <a:pPr marL="0" indent="0">
              <a:buNone/>
            </a:pPr>
            <a:endParaRPr lang="en-US" sz="3200" dirty="0"/>
          </a:p>
        </p:txBody>
      </p:sp>
      <p:sp>
        <p:nvSpPr>
          <p:cNvPr id="5" name="Rectangle 4"/>
          <p:cNvSpPr/>
          <p:nvPr/>
        </p:nvSpPr>
        <p:spPr>
          <a:xfrm>
            <a:off x="4641929" y="6045674"/>
            <a:ext cx="4165831" cy="461665"/>
          </a:xfrm>
          <a:prstGeom prst="rect">
            <a:avLst/>
          </a:prstGeom>
        </p:spPr>
        <p:txBody>
          <a:bodyPr wrap="square">
            <a:spAutoFit/>
          </a:bodyPr>
          <a:lstStyle/>
          <a:p>
            <a:r>
              <a:rPr lang="en-US" sz="1200" dirty="0">
                <a:hlinkClick r:id="rId3"/>
              </a:rPr>
              <a:t>People Hierarchy Royalty Free Cliparts, Vectors, And Stock ...</a:t>
            </a:r>
          </a:p>
          <a:p>
            <a:r>
              <a:rPr lang="en-US" sz="1200" u="sng" dirty="0">
                <a:hlinkClick r:id="rId3"/>
              </a:rPr>
              <a:t>www.123rf.com</a:t>
            </a:r>
            <a:endParaRPr lang="en-US" sz="1200" dirty="0"/>
          </a:p>
        </p:txBody>
      </p:sp>
      <p:sp>
        <p:nvSpPr>
          <p:cNvPr id="6" name="Content Placeholder 2"/>
          <p:cNvSpPr txBox="1">
            <a:spLocks/>
          </p:cNvSpPr>
          <p:nvPr/>
        </p:nvSpPr>
        <p:spPr>
          <a:xfrm>
            <a:off x="609600" y="5675304"/>
            <a:ext cx="3718118" cy="74074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America - 20</a:t>
            </a:r>
            <a:r>
              <a:rPr lang="en-US" sz="2800" baseline="30000" dirty="0" smtClean="0"/>
              <a:t>th</a:t>
            </a:r>
            <a:r>
              <a:rPr lang="en-US" sz="2800" dirty="0" smtClean="0"/>
              <a:t> </a:t>
            </a:r>
            <a:r>
              <a:rPr lang="en-US" sz="2800" dirty="0" smtClean="0"/>
              <a:t>Century</a:t>
            </a:r>
          </a:p>
          <a:p>
            <a:pPr marL="0" indent="0">
              <a:buFont typeface="Arial"/>
              <a:buNone/>
            </a:pPr>
            <a:endParaRPr lang="en-US" sz="3200" dirty="0" smtClean="0"/>
          </a:p>
          <a:p>
            <a:pPr marL="0" indent="0">
              <a:buFont typeface="Arial"/>
              <a:buNone/>
            </a:pPr>
            <a:endParaRPr lang="en-US" sz="3200" dirty="0"/>
          </a:p>
        </p:txBody>
      </p:sp>
    </p:spTree>
    <p:extLst>
      <p:ext uri="{BB962C8B-B14F-4D97-AF65-F5344CB8AC3E}">
        <p14:creationId xmlns:p14="http://schemas.microsoft.com/office/powerpoint/2010/main" val="3155446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40" y="745311"/>
            <a:ext cx="8229600" cy="854889"/>
          </a:xfrm>
        </p:spPr>
        <p:txBody>
          <a:bodyPr/>
          <a:lstStyle/>
          <a:p>
            <a:r>
              <a:rPr lang="en-US" b="1" dirty="0" smtClean="0">
                <a:solidFill>
                  <a:srgbClr val="4A749A"/>
                </a:solidFill>
              </a:rPr>
              <a:t>Distributed Leadership</a:t>
            </a:r>
            <a:endParaRPr lang="en-US" b="1" dirty="0">
              <a:solidFill>
                <a:srgbClr val="4A749A"/>
              </a:solidFill>
            </a:endParaRPr>
          </a:p>
        </p:txBody>
      </p:sp>
      <p:sp>
        <p:nvSpPr>
          <p:cNvPr id="3" name="Content Placeholder 2"/>
          <p:cNvSpPr>
            <a:spLocks noGrp="1"/>
          </p:cNvSpPr>
          <p:nvPr>
            <p:ph idx="1"/>
          </p:nvPr>
        </p:nvSpPr>
        <p:spPr>
          <a:xfrm>
            <a:off x="457200" y="1947919"/>
            <a:ext cx="4411535" cy="2965501"/>
          </a:xfrm>
        </p:spPr>
        <p:txBody>
          <a:bodyPr>
            <a:normAutofit/>
          </a:bodyPr>
          <a:lstStyle/>
          <a:p>
            <a:pPr marL="0" indent="0">
              <a:buNone/>
            </a:pPr>
            <a:endParaRPr lang="en-US" sz="3200" dirty="0"/>
          </a:p>
          <a:p>
            <a:pPr marL="0" indent="0">
              <a:buNone/>
            </a:pPr>
            <a:endParaRPr lang="en-US" sz="3200" dirty="0"/>
          </a:p>
        </p:txBody>
      </p:sp>
      <p:sp>
        <p:nvSpPr>
          <p:cNvPr id="8" name="TextBox 7"/>
          <p:cNvSpPr txBox="1"/>
          <p:nvPr/>
        </p:nvSpPr>
        <p:spPr>
          <a:xfrm>
            <a:off x="457200" y="1794809"/>
            <a:ext cx="3488298" cy="4216539"/>
          </a:xfrm>
          <a:prstGeom prst="rect">
            <a:avLst/>
          </a:prstGeom>
          <a:noFill/>
        </p:spPr>
        <p:txBody>
          <a:bodyPr wrap="square" rtlCol="0">
            <a:spAutoFit/>
          </a:bodyPr>
          <a:lstStyle/>
          <a:p>
            <a:pPr marL="285750" indent="-285750">
              <a:buFont typeface="Arial"/>
              <a:buChar char="•"/>
            </a:pPr>
            <a:r>
              <a:rPr lang="en-US" sz="2400" dirty="0"/>
              <a:t>Collective and inclusive </a:t>
            </a:r>
            <a:r>
              <a:rPr lang="en-US" sz="2400" dirty="0" smtClean="0"/>
              <a:t>philosophy</a:t>
            </a:r>
          </a:p>
          <a:p>
            <a:endParaRPr lang="en-US" sz="2400" dirty="0" smtClean="0"/>
          </a:p>
          <a:p>
            <a:pPr marL="285750" indent="-285750">
              <a:buFont typeface="Arial"/>
              <a:buChar char="•"/>
            </a:pPr>
            <a:r>
              <a:rPr lang="en-US" sz="2400" dirty="0" smtClean="0"/>
              <a:t>Shared responsibility</a:t>
            </a:r>
          </a:p>
          <a:p>
            <a:endParaRPr lang="en-US" sz="2400" dirty="0" smtClean="0"/>
          </a:p>
          <a:p>
            <a:pPr marL="285750" indent="-285750">
              <a:buFont typeface="Arial"/>
              <a:buChar char="•"/>
            </a:pPr>
            <a:r>
              <a:rPr lang="en-US" sz="2400" dirty="0" smtClean="0"/>
              <a:t>Collaboration</a:t>
            </a:r>
          </a:p>
          <a:p>
            <a:endParaRPr lang="en-US" sz="2400" dirty="0"/>
          </a:p>
          <a:p>
            <a:r>
              <a:rPr lang="en-US" sz="2800" b="1" dirty="0" smtClean="0"/>
              <a:t>Focus:   </a:t>
            </a:r>
          </a:p>
          <a:p>
            <a:r>
              <a:rPr lang="en-US" sz="2400" dirty="0" smtClean="0"/>
              <a:t>Horizontal approach, </a:t>
            </a:r>
            <a:r>
              <a:rPr lang="en-US" sz="2400" dirty="0" smtClean="0"/>
              <a:t>multi-directional responsibilities</a:t>
            </a:r>
            <a:endParaRPr lang="en-US" dirty="0"/>
          </a:p>
        </p:txBody>
      </p:sp>
      <p:pic>
        <p:nvPicPr>
          <p:cNvPr id="10" name="Picture 9" descr="rbso_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959" y="1648291"/>
            <a:ext cx="673905" cy="1743768"/>
          </a:xfrm>
          <a:prstGeom prst="rect">
            <a:avLst/>
          </a:prstGeom>
        </p:spPr>
      </p:pic>
      <p:pic>
        <p:nvPicPr>
          <p:cNvPr id="11" name="Picture 10" descr="MD0006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292" y="3572420"/>
            <a:ext cx="837278" cy="2012612"/>
          </a:xfrm>
          <a:prstGeom prst="rect">
            <a:avLst/>
          </a:prstGeom>
        </p:spPr>
      </p:pic>
      <p:pic>
        <p:nvPicPr>
          <p:cNvPr id="12" name="Picture 11" descr="AA0538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808" y="1600200"/>
            <a:ext cx="990404" cy="1791859"/>
          </a:xfrm>
          <a:prstGeom prst="rect">
            <a:avLst/>
          </a:prstGeom>
        </p:spPr>
      </p:pic>
      <p:pic>
        <p:nvPicPr>
          <p:cNvPr id="13" name="Picture 12" descr="AA04988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116" y="4209338"/>
            <a:ext cx="607808" cy="1909189"/>
          </a:xfrm>
          <a:prstGeom prst="rect">
            <a:avLst/>
          </a:prstGeom>
        </p:spPr>
      </p:pic>
      <p:pic>
        <p:nvPicPr>
          <p:cNvPr id="14" name="Picture 13" descr="714505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7075" y="745311"/>
            <a:ext cx="620433" cy="1621726"/>
          </a:xfrm>
          <a:prstGeom prst="rect">
            <a:avLst/>
          </a:prstGeom>
        </p:spPr>
      </p:pic>
      <p:pic>
        <p:nvPicPr>
          <p:cNvPr id="16" name="Picture 15" descr="aa05384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8791" y="3572420"/>
            <a:ext cx="689944" cy="2053788"/>
          </a:xfrm>
          <a:prstGeom prst="rect">
            <a:avLst/>
          </a:prstGeom>
        </p:spPr>
      </p:pic>
      <p:sp>
        <p:nvSpPr>
          <p:cNvPr id="33" name="Content Placeholder 2"/>
          <p:cNvSpPr txBox="1">
            <a:spLocks/>
          </p:cNvSpPr>
          <p:nvPr/>
        </p:nvSpPr>
        <p:spPr>
          <a:xfrm>
            <a:off x="6691421" y="5903005"/>
            <a:ext cx="2241969" cy="7407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21</a:t>
            </a:r>
            <a:r>
              <a:rPr lang="en-US" sz="2800" baseline="30000" dirty="0" smtClean="0"/>
              <a:t>st</a:t>
            </a:r>
            <a:r>
              <a:rPr lang="en-US" sz="2800" dirty="0" smtClean="0"/>
              <a:t> Century</a:t>
            </a:r>
          </a:p>
          <a:p>
            <a:pPr marL="0" indent="0">
              <a:buFont typeface="Arial"/>
              <a:buNone/>
            </a:pPr>
            <a:endParaRPr lang="en-US" sz="3200" dirty="0" smtClean="0"/>
          </a:p>
          <a:p>
            <a:pPr marL="0" indent="0">
              <a:buFont typeface="Arial"/>
              <a:buNone/>
            </a:pPr>
            <a:endParaRPr lang="en-US" sz="3200" dirty="0"/>
          </a:p>
        </p:txBody>
      </p:sp>
      <p:sp>
        <p:nvSpPr>
          <p:cNvPr id="4" name="Rectangle 3"/>
          <p:cNvSpPr/>
          <p:nvPr/>
        </p:nvSpPr>
        <p:spPr>
          <a:xfrm>
            <a:off x="555838" y="6258115"/>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1527784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dissolve">
                                      <p:cBhvr>
                                        <p:cTn id="7" dur="500"/>
                                        <p:tgtEl>
                                          <p:spTgt spid="8">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dissolve">
                                      <p:cBhvr>
                                        <p:cTn id="1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works of peo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898" y="1451343"/>
            <a:ext cx="7212382" cy="5409287"/>
          </a:xfrm>
          <a:prstGeom prst="rect">
            <a:avLst/>
          </a:prstGeom>
        </p:spPr>
      </p:pic>
      <p:sp>
        <p:nvSpPr>
          <p:cNvPr id="2" name="Title 1"/>
          <p:cNvSpPr>
            <a:spLocks noGrp="1"/>
          </p:cNvSpPr>
          <p:nvPr>
            <p:ph type="title"/>
          </p:nvPr>
        </p:nvSpPr>
        <p:spPr>
          <a:xfrm>
            <a:off x="4823375" y="616091"/>
            <a:ext cx="4180945" cy="854889"/>
          </a:xfrm>
        </p:spPr>
        <p:txBody>
          <a:bodyPr>
            <a:normAutofit fontScale="90000"/>
          </a:bodyPr>
          <a:lstStyle/>
          <a:p>
            <a:r>
              <a:rPr lang="en-US" b="1" dirty="0" smtClean="0">
                <a:solidFill>
                  <a:srgbClr val="4A749A"/>
                </a:solidFill>
              </a:rPr>
              <a:t>“Society </a:t>
            </a:r>
            <a:r>
              <a:rPr lang="en-US" b="1" dirty="0" smtClean="0">
                <a:solidFill>
                  <a:srgbClr val="4A749A"/>
                </a:solidFill>
              </a:rPr>
              <a:t>of </a:t>
            </a:r>
            <a:r>
              <a:rPr lang="en-US" b="1" dirty="0" smtClean="0">
                <a:solidFill>
                  <a:srgbClr val="4A749A"/>
                </a:solidFill>
              </a:rPr>
              <a:t>Networks”</a:t>
            </a:r>
            <a:endParaRPr lang="en-US" b="1" dirty="0">
              <a:solidFill>
                <a:srgbClr val="4A749A"/>
              </a:solidFill>
            </a:endParaRPr>
          </a:p>
        </p:txBody>
      </p:sp>
      <p:sp>
        <p:nvSpPr>
          <p:cNvPr id="3" name="Content Placeholder 2"/>
          <p:cNvSpPr>
            <a:spLocks noGrp="1"/>
          </p:cNvSpPr>
          <p:nvPr>
            <p:ph idx="1"/>
          </p:nvPr>
        </p:nvSpPr>
        <p:spPr>
          <a:xfrm>
            <a:off x="260634" y="904745"/>
            <a:ext cx="4290575" cy="3555111"/>
          </a:xfrm>
        </p:spPr>
        <p:txBody>
          <a:bodyPr>
            <a:normAutofit/>
          </a:bodyPr>
          <a:lstStyle/>
          <a:p>
            <a:pPr marL="0" indent="0">
              <a:buNone/>
            </a:pPr>
            <a:r>
              <a:rPr lang="en-US" b="1" dirty="0" smtClean="0">
                <a:solidFill>
                  <a:schemeClr val="bg2">
                    <a:lumMod val="75000"/>
                  </a:schemeClr>
                </a:solidFill>
              </a:rPr>
              <a:t>Power and influence</a:t>
            </a:r>
            <a:endParaRPr lang="en-US" b="1" dirty="0">
              <a:solidFill>
                <a:schemeClr val="bg2">
                  <a:lumMod val="75000"/>
                </a:schemeClr>
              </a:solidFill>
            </a:endParaRPr>
          </a:p>
        </p:txBody>
      </p:sp>
      <p:sp>
        <p:nvSpPr>
          <p:cNvPr id="5" name="Content Placeholder 2"/>
          <p:cNvSpPr txBox="1">
            <a:spLocks/>
          </p:cNvSpPr>
          <p:nvPr/>
        </p:nvSpPr>
        <p:spPr>
          <a:xfrm>
            <a:off x="347761" y="1723455"/>
            <a:ext cx="2434374" cy="108853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self-organizing networks </a:t>
            </a:r>
            <a:endParaRPr lang="en-US" dirty="0"/>
          </a:p>
        </p:txBody>
      </p:sp>
      <p:sp>
        <p:nvSpPr>
          <p:cNvPr id="6" name="Content Placeholder 2"/>
          <p:cNvSpPr txBox="1">
            <a:spLocks/>
          </p:cNvSpPr>
          <p:nvPr/>
        </p:nvSpPr>
        <p:spPr>
          <a:xfrm>
            <a:off x="488640" y="5962546"/>
            <a:ext cx="2293495" cy="74074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21st Century</a:t>
            </a:r>
          </a:p>
          <a:p>
            <a:pPr marL="0" indent="0">
              <a:buFont typeface="Arial"/>
              <a:buNone/>
            </a:pPr>
            <a:endParaRPr lang="en-US" sz="3200" dirty="0" smtClean="0"/>
          </a:p>
          <a:p>
            <a:pPr marL="0" indent="0">
              <a:buFont typeface="Arial"/>
              <a:buNone/>
            </a:pPr>
            <a:endParaRPr lang="en-US" sz="3200" dirty="0"/>
          </a:p>
        </p:txBody>
      </p:sp>
    </p:spTree>
    <p:extLst>
      <p:ext uri="{BB962C8B-B14F-4D97-AF65-F5344CB8AC3E}">
        <p14:creationId xmlns:p14="http://schemas.microsoft.com/office/powerpoint/2010/main" val="30644502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works of peo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898" y="1451343"/>
            <a:ext cx="7212382" cy="5409287"/>
          </a:xfrm>
          <a:prstGeom prst="rect">
            <a:avLst/>
          </a:prstGeom>
        </p:spPr>
      </p:pic>
      <p:sp>
        <p:nvSpPr>
          <p:cNvPr id="5" name="Content Placeholder 2"/>
          <p:cNvSpPr txBox="1">
            <a:spLocks/>
          </p:cNvSpPr>
          <p:nvPr/>
        </p:nvSpPr>
        <p:spPr>
          <a:xfrm>
            <a:off x="347760" y="1587393"/>
            <a:ext cx="2661179" cy="1073413"/>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Replace chains of command</a:t>
            </a:r>
            <a:endParaRPr lang="en-US" dirty="0"/>
          </a:p>
        </p:txBody>
      </p:sp>
      <p:sp>
        <p:nvSpPr>
          <p:cNvPr id="7" name="Oval 6"/>
          <p:cNvSpPr/>
          <p:nvPr/>
        </p:nvSpPr>
        <p:spPr>
          <a:xfrm>
            <a:off x="5590716" y="1897586"/>
            <a:ext cx="2226470" cy="206338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114247" y="3546690"/>
            <a:ext cx="2497446" cy="2319178"/>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17168" y="4846855"/>
            <a:ext cx="1705524" cy="174468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488640" y="5962546"/>
            <a:ext cx="2293495" cy="74074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t>21st Century</a:t>
            </a:r>
          </a:p>
          <a:p>
            <a:pPr marL="0" indent="0">
              <a:buFont typeface="Arial"/>
              <a:buNone/>
            </a:pPr>
            <a:endParaRPr lang="en-US" sz="3200" dirty="0" smtClean="0"/>
          </a:p>
          <a:p>
            <a:pPr marL="0" indent="0">
              <a:buFont typeface="Arial"/>
              <a:buNone/>
            </a:pPr>
            <a:endParaRPr lang="en-US" sz="3200" dirty="0"/>
          </a:p>
        </p:txBody>
      </p:sp>
      <p:sp>
        <p:nvSpPr>
          <p:cNvPr id="13" name="Title 1"/>
          <p:cNvSpPr>
            <a:spLocks noGrp="1"/>
          </p:cNvSpPr>
          <p:nvPr>
            <p:ph type="title"/>
          </p:nvPr>
        </p:nvSpPr>
        <p:spPr>
          <a:xfrm>
            <a:off x="4823375" y="616091"/>
            <a:ext cx="4180945" cy="854889"/>
          </a:xfrm>
        </p:spPr>
        <p:txBody>
          <a:bodyPr>
            <a:normAutofit/>
          </a:bodyPr>
          <a:lstStyle/>
          <a:p>
            <a:r>
              <a:rPr lang="en-US" b="1" dirty="0" smtClean="0">
                <a:solidFill>
                  <a:srgbClr val="4A749A"/>
                </a:solidFill>
              </a:rPr>
              <a:t>Circles of Influence</a:t>
            </a:r>
            <a:endParaRPr lang="en-US" b="1" dirty="0">
              <a:solidFill>
                <a:srgbClr val="4A749A"/>
              </a:solidFill>
            </a:endParaRPr>
          </a:p>
        </p:txBody>
      </p:sp>
      <p:sp>
        <p:nvSpPr>
          <p:cNvPr id="2" name="TextBox 1"/>
          <p:cNvSpPr txBox="1"/>
          <p:nvPr/>
        </p:nvSpPr>
        <p:spPr>
          <a:xfrm>
            <a:off x="463062" y="2996481"/>
            <a:ext cx="1361731" cy="1569660"/>
          </a:xfrm>
          <a:prstGeom prst="rect">
            <a:avLst/>
          </a:prstGeom>
          <a:noFill/>
        </p:spPr>
        <p:txBody>
          <a:bodyPr wrap="square" rtlCol="0">
            <a:spAutoFit/>
          </a:bodyPr>
          <a:lstStyle/>
          <a:p>
            <a:r>
              <a:rPr lang="en-US" sz="2400" dirty="0" smtClean="0"/>
              <a:t>Changes nature of career success</a:t>
            </a:r>
            <a:endParaRPr lang="en-US" sz="2400" dirty="0"/>
          </a:p>
        </p:txBody>
      </p:sp>
    </p:spTree>
    <p:extLst>
      <p:ext uri="{BB962C8B-B14F-4D97-AF65-F5344CB8AC3E}">
        <p14:creationId xmlns:p14="http://schemas.microsoft.com/office/powerpoint/2010/main" val="6097558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R. </a:t>
            </a:r>
            <a:r>
              <a:rPr lang="en-US" b="1" dirty="0" err="1" smtClean="0">
                <a:solidFill>
                  <a:srgbClr val="4A749A"/>
                </a:solidFill>
              </a:rPr>
              <a:t>Kanter</a:t>
            </a:r>
            <a:r>
              <a:rPr lang="en-US" b="1" dirty="0" smtClean="0">
                <a:solidFill>
                  <a:srgbClr val="4A749A"/>
                </a:solidFill>
              </a:rPr>
              <a:t> – Defines Distributed Leadership</a:t>
            </a:r>
            <a:endParaRPr lang="en-US" b="1" dirty="0">
              <a:solidFill>
                <a:srgbClr val="4A749A"/>
              </a:solidFill>
            </a:endParaRPr>
          </a:p>
        </p:txBody>
      </p:sp>
      <p:sp>
        <p:nvSpPr>
          <p:cNvPr id="4" name="Content Placeholder 2"/>
          <p:cNvSpPr>
            <a:spLocks noGrp="1"/>
          </p:cNvSpPr>
          <p:nvPr>
            <p:ph idx="1"/>
          </p:nvPr>
        </p:nvSpPr>
        <p:spPr>
          <a:xfrm>
            <a:off x="759606" y="1947918"/>
            <a:ext cx="8116009" cy="1846753"/>
          </a:xfrm>
        </p:spPr>
        <p:txBody>
          <a:bodyPr>
            <a:noAutofit/>
          </a:bodyPr>
          <a:lstStyle/>
          <a:p>
            <a:pPr marL="0" indent="0">
              <a:buNone/>
            </a:pPr>
            <a:r>
              <a:rPr lang="en-US" sz="3600" dirty="0" smtClean="0">
                <a:solidFill>
                  <a:schemeClr val="bg2">
                    <a:lumMod val="50000"/>
                  </a:schemeClr>
                </a:solidFill>
              </a:rPr>
              <a:t>Power goes to the “connectors”</a:t>
            </a:r>
            <a:endParaRPr lang="en-US" sz="3600" dirty="0">
              <a:solidFill>
                <a:schemeClr val="bg2">
                  <a:lumMod val="50000"/>
                </a:schemeClr>
              </a:solidFill>
            </a:endParaRPr>
          </a:p>
        </p:txBody>
      </p:sp>
      <p:sp>
        <p:nvSpPr>
          <p:cNvPr id="5" name="Content Placeholder 2"/>
          <p:cNvSpPr txBox="1">
            <a:spLocks/>
          </p:cNvSpPr>
          <p:nvPr/>
        </p:nvSpPr>
        <p:spPr>
          <a:xfrm>
            <a:off x="759606" y="4791365"/>
            <a:ext cx="6891272"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smtClean="0">
                <a:solidFill>
                  <a:schemeClr val="bg2">
                    <a:lumMod val="50000"/>
                  </a:schemeClr>
                </a:solidFill>
              </a:rPr>
              <a:t>and then serve as bridges between and among groups.</a:t>
            </a:r>
          </a:p>
        </p:txBody>
      </p:sp>
      <p:sp>
        <p:nvSpPr>
          <p:cNvPr id="6" name="Content Placeholder 2"/>
          <p:cNvSpPr txBox="1">
            <a:spLocks/>
          </p:cNvSpPr>
          <p:nvPr/>
        </p:nvSpPr>
        <p:spPr>
          <a:xfrm>
            <a:off x="1077125" y="3038869"/>
            <a:ext cx="6891272"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b="1" dirty="0">
                <a:solidFill>
                  <a:schemeClr val="bg2">
                    <a:lumMod val="50000"/>
                  </a:schemeClr>
                </a:solidFill>
              </a:rPr>
              <a:t>t</a:t>
            </a:r>
            <a:r>
              <a:rPr lang="en-US" sz="3600" b="1" dirty="0" smtClean="0">
                <a:solidFill>
                  <a:schemeClr val="bg2">
                    <a:lumMod val="50000"/>
                  </a:schemeClr>
                </a:solidFill>
              </a:rPr>
              <a:t>hose who actively seek relationships</a:t>
            </a:r>
          </a:p>
        </p:txBody>
      </p:sp>
      <p:sp>
        <p:nvSpPr>
          <p:cNvPr id="3" name="Rectangle 2"/>
          <p:cNvSpPr/>
          <p:nvPr/>
        </p:nvSpPr>
        <p:spPr>
          <a:xfrm>
            <a:off x="6955986" y="6190962"/>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27681094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R. </a:t>
            </a:r>
            <a:r>
              <a:rPr lang="en-US" b="1" dirty="0" err="1" smtClean="0">
                <a:solidFill>
                  <a:srgbClr val="4A749A"/>
                </a:solidFill>
              </a:rPr>
              <a:t>Kanter</a:t>
            </a:r>
            <a:endParaRPr lang="en-US" b="1" dirty="0">
              <a:solidFill>
                <a:srgbClr val="4A749A"/>
              </a:solidFill>
            </a:endParaRPr>
          </a:p>
        </p:txBody>
      </p:sp>
      <p:sp>
        <p:nvSpPr>
          <p:cNvPr id="3" name="Content Placeholder 2"/>
          <p:cNvSpPr>
            <a:spLocks noGrp="1"/>
          </p:cNvSpPr>
          <p:nvPr>
            <p:ph idx="1"/>
          </p:nvPr>
        </p:nvSpPr>
        <p:spPr>
          <a:xfrm>
            <a:off x="2120426" y="1658345"/>
            <a:ext cx="6346941" cy="1937460"/>
          </a:xfrm>
        </p:spPr>
        <p:txBody>
          <a:bodyPr>
            <a:noAutofit/>
          </a:bodyPr>
          <a:lstStyle/>
          <a:p>
            <a:pPr marL="0" indent="0">
              <a:buNone/>
            </a:pPr>
            <a:r>
              <a:rPr lang="en-US" sz="3600" dirty="0" smtClean="0">
                <a:solidFill>
                  <a:schemeClr val="bg2">
                    <a:lumMod val="50000"/>
                  </a:schemeClr>
                </a:solidFill>
              </a:rPr>
              <a:t>Increased emphasis on horizontal relationships as the center of action</a:t>
            </a:r>
            <a:endParaRPr lang="en-US" sz="3600" dirty="0">
              <a:solidFill>
                <a:schemeClr val="bg2">
                  <a:lumMod val="50000"/>
                </a:schemeClr>
              </a:solidFill>
            </a:endParaRPr>
          </a:p>
        </p:txBody>
      </p:sp>
      <p:sp>
        <p:nvSpPr>
          <p:cNvPr id="4" name="Content Placeholder 2"/>
          <p:cNvSpPr txBox="1">
            <a:spLocks/>
          </p:cNvSpPr>
          <p:nvPr/>
        </p:nvSpPr>
        <p:spPr>
          <a:xfrm>
            <a:off x="2362351" y="4270563"/>
            <a:ext cx="6105016" cy="151293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b="1" dirty="0">
                <a:solidFill>
                  <a:schemeClr val="bg2">
                    <a:lumMod val="50000"/>
                  </a:schemeClr>
                </a:solidFill>
              </a:rPr>
              <a:t>i</a:t>
            </a:r>
            <a:r>
              <a:rPr lang="en-US" sz="3600" b="1" dirty="0" smtClean="0">
                <a:solidFill>
                  <a:schemeClr val="bg2">
                    <a:lumMod val="50000"/>
                  </a:schemeClr>
                </a:solidFill>
              </a:rPr>
              <a:t>n order to focus on </a:t>
            </a:r>
            <a:r>
              <a:rPr lang="en-US" sz="3600" b="1" i="1" dirty="0" smtClean="0">
                <a:solidFill>
                  <a:schemeClr val="bg2">
                    <a:lumMod val="50000"/>
                  </a:schemeClr>
                </a:solidFill>
              </a:rPr>
              <a:t>serving customers</a:t>
            </a:r>
            <a:r>
              <a:rPr lang="en-US" sz="3600" b="1" dirty="0" smtClean="0">
                <a:solidFill>
                  <a:schemeClr val="bg2">
                    <a:lumMod val="50000"/>
                  </a:schemeClr>
                </a:solidFill>
              </a:rPr>
              <a:t>.</a:t>
            </a:r>
          </a:p>
        </p:txBody>
      </p:sp>
      <p:pic>
        <p:nvPicPr>
          <p:cNvPr id="5" name="Picture 4" descr="200387787-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22" y="2248686"/>
            <a:ext cx="1679504" cy="3551038"/>
          </a:xfrm>
          <a:prstGeom prst="rect">
            <a:avLst/>
          </a:prstGeom>
        </p:spPr>
      </p:pic>
      <p:sp>
        <p:nvSpPr>
          <p:cNvPr id="6" name="Rectangle 5"/>
          <p:cNvSpPr/>
          <p:nvPr/>
        </p:nvSpPr>
        <p:spPr>
          <a:xfrm>
            <a:off x="6669946" y="6055343"/>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30120900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Society of Networks</a:t>
            </a:r>
            <a:endParaRPr lang="en-US" b="1" dirty="0">
              <a:solidFill>
                <a:srgbClr val="4A749A"/>
              </a:solidFill>
            </a:endParaRPr>
          </a:p>
        </p:txBody>
      </p:sp>
      <p:sp>
        <p:nvSpPr>
          <p:cNvPr id="3" name="Content Placeholder 2"/>
          <p:cNvSpPr>
            <a:spLocks noGrp="1"/>
          </p:cNvSpPr>
          <p:nvPr>
            <p:ph idx="1"/>
          </p:nvPr>
        </p:nvSpPr>
        <p:spPr>
          <a:xfrm>
            <a:off x="1077125" y="1917685"/>
            <a:ext cx="6891272" cy="1937460"/>
          </a:xfrm>
        </p:spPr>
        <p:txBody>
          <a:bodyPr>
            <a:noAutofit/>
          </a:bodyPr>
          <a:lstStyle/>
          <a:p>
            <a:pPr marL="0" indent="0">
              <a:buNone/>
            </a:pPr>
            <a:r>
              <a:rPr lang="en-US" sz="3600" dirty="0" smtClean="0">
                <a:solidFill>
                  <a:schemeClr val="bg2">
                    <a:lumMod val="50000"/>
                  </a:schemeClr>
                </a:solidFill>
              </a:rPr>
              <a:t>Fewer people act as power holders monopolizing information or decision-making</a:t>
            </a:r>
            <a:endParaRPr lang="en-US" sz="3600" dirty="0">
              <a:solidFill>
                <a:schemeClr val="bg2">
                  <a:lumMod val="50000"/>
                </a:schemeClr>
              </a:solidFill>
            </a:endParaRPr>
          </a:p>
        </p:txBody>
      </p:sp>
      <p:sp>
        <p:nvSpPr>
          <p:cNvPr id="4" name="Content Placeholder 2"/>
          <p:cNvSpPr txBox="1">
            <a:spLocks/>
          </p:cNvSpPr>
          <p:nvPr/>
        </p:nvSpPr>
        <p:spPr>
          <a:xfrm>
            <a:off x="1077125" y="4277344"/>
            <a:ext cx="6891272"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b="1" dirty="0">
                <a:solidFill>
                  <a:schemeClr val="bg2">
                    <a:lumMod val="50000"/>
                  </a:schemeClr>
                </a:solidFill>
              </a:rPr>
              <a:t>e</a:t>
            </a:r>
            <a:r>
              <a:rPr lang="en-US" sz="3600" b="1" dirty="0" smtClean="0">
                <a:solidFill>
                  <a:schemeClr val="bg2">
                    <a:lumMod val="50000"/>
                  </a:schemeClr>
                </a:solidFill>
              </a:rPr>
              <a:t>ven within organizations.</a:t>
            </a:r>
          </a:p>
        </p:txBody>
      </p:sp>
      <p:sp>
        <p:nvSpPr>
          <p:cNvPr id="5" name="Rectangle 4"/>
          <p:cNvSpPr/>
          <p:nvPr/>
        </p:nvSpPr>
        <p:spPr>
          <a:xfrm>
            <a:off x="6916540" y="6141646"/>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35432421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R. </a:t>
            </a:r>
            <a:r>
              <a:rPr lang="en-US" b="1" dirty="0" err="1" smtClean="0">
                <a:solidFill>
                  <a:srgbClr val="4A749A"/>
                </a:solidFill>
              </a:rPr>
              <a:t>Kanter</a:t>
            </a:r>
            <a:r>
              <a:rPr lang="en-US" b="1" dirty="0" smtClean="0">
                <a:solidFill>
                  <a:srgbClr val="4A749A"/>
                </a:solidFill>
              </a:rPr>
              <a:t> - Distributed Leadership</a:t>
            </a:r>
            <a:endParaRPr lang="en-US" b="1" dirty="0">
              <a:solidFill>
                <a:srgbClr val="4A749A"/>
              </a:solidFill>
            </a:endParaRPr>
          </a:p>
        </p:txBody>
      </p:sp>
      <p:sp>
        <p:nvSpPr>
          <p:cNvPr id="4" name="Content Placeholder 2"/>
          <p:cNvSpPr>
            <a:spLocks noGrp="1"/>
          </p:cNvSpPr>
          <p:nvPr>
            <p:ph idx="1"/>
          </p:nvPr>
        </p:nvSpPr>
        <p:spPr>
          <a:xfrm>
            <a:off x="1818027" y="1751385"/>
            <a:ext cx="4895385" cy="848952"/>
          </a:xfrm>
        </p:spPr>
        <p:txBody>
          <a:bodyPr>
            <a:noAutofit/>
          </a:bodyPr>
          <a:lstStyle/>
          <a:p>
            <a:pPr marL="0" indent="0">
              <a:buNone/>
            </a:pPr>
            <a:r>
              <a:rPr lang="en-US" sz="3600" dirty="0" smtClean="0">
                <a:solidFill>
                  <a:schemeClr val="bg2">
                    <a:lumMod val="50000"/>
                  </a:schemeClr>
                </a:solidFill>
              </a:rPr>
              <a:t>Spanning boundaries </a:t>
            </a:r>
            <a:endParaRPr lang="en-US" sz="3600" dirty="0">
              <a:solidFill>
                <a:schemeClr val="bg2">
                  <a:lumMod val="50000"/>
                </a:schemeClr>
              </a:solidFill>
            </a:endParaRPr>
          </a:p>
        </p:txBody>
      </p:sp>
      <p:sp>
        <p:nvSpPr>
          <p:cNvPr id="6" name="Content Placeholder 2"/>
          <p:cNvSpPr txBox="1">
            <a:spLocks/>
          </p:cNvSpPr>
          <p:nvPr/>
        </p:nvSpPr>
        <p:spPr>
          <a:xfrm>
            <a:off x="1818027" y="3235403"/>
            <a:ext cx="5031475"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b="1" dirty="0">
                <a:solidFill>
                  <a:schemeClr val="bg2">
                    <a:lumMod val="50000"/>
                  </a:schemeClr>
                </a:solidFill>
              </a:rPr>
              <a:t>g</a:t>
            </a:r>
            <a:r>
              <a:rPr lang="en-US" sz="3600" b="1" dirty="0" smtClean="0">
                <a:solidFill>
                  <a:schemeClr val="bg2">
                    <a:lumMod val="50000"/>
                  </a:schemeClr>
                </a:solidFill>
              </a:rPr>
              <a:t>rows relationships</a:t>
            </a:r>
          </a:p>
        </p:txBody>
      </p:sp>
      <p:sp>
        <p:nvSpPr>
          <p:cNvPr id="7" name="Content Placeholder 2"/>
          <p:cNvSpPr txBox="1">
            <a:spLocks/>
          </p:cNvSpPr>
          <p:nvPr/>
        </p:nvSpPr>
        <p:spPr>
          <a:xfrm>
            <a:off x="1562181" y="4850713"/>
            <a:ext cx="5680441" cy="9233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2">
                    <a:lumMod val="50000"/>
                  </a:schemeClr>
                </a:solidFill>
              </a:rPr>
              <a:t>i</a:t>
            </a:r>
            <a:r>
              <a:rPr lang="en-US" sz="3600" dirty="0" smtClean="0">
                <a:solidFill>
                  <a:schemeClr val="bg2">
                    <a:lumMod val="50000"/>
                  </a:schemeClr>
                </a:solidFill>
              </a:rPr>
              <a:t>ncreasing your influence.</a:t>
            </a:r>
            <a:endParaRPr lang="en-US" sz="3600" dirty="0">
              <a:solidFill>
                <a:schemeClr val="bg2">
                  <a:lumMod val="50000"/>
                </a:schemeClr>
              </a:solidFill>
            </a:endParaRPr>
          </a:p>
        </p:txBody>
      </p:sp>
      <p:pic>
        <p:nvPicPr>
          <p:cNvPr id="3" name="Picture 2" descr="ls012786.png"/>
          <p:cNvPicPr>
            <a:picLocks noChangeAspect="1"/>
          </p:cNvPicPr>
          <p:nvPr/>
        </p:nvPicPr>
        <p:blipFill>
          <a:blip r:embed="rId2">
            <a:alphaModFix amt="38000"/>
            <a:extLst>
              <a:ext uri="{28A0092B-C50C-407E-A947-70E740481C1C}">
                <a14:useLocalDpi xmlns:a14="http://schemas.microsoft.com/office/drawing/2010/main" val="0"/>
              </a:ext>
            </a:extLst>
          </a:blip>
          <a:stretch>
            <a:fillRect/>
          </a:stretch>
        </p:blipFill>
        <p:spPr>
          <a:xfrm>
            <a:off x="2560196" y="2480881"/>
            <a:ext cx="3121256" cy="2264740"/>
          </a:xfrm>
          <a:prstGeom prst="rect">
            <a:avLst/>
          </a:prstGeom>
        </p:spPr>
      </p:pic>
      <p:sp>
        <p:nvSpPr>
          <p:cNvPr id="5" name="Rectangle 4"/>
          <p:cNvSpPr/>
          <p:nvPr/>
        </p:nvSpPr>
        <p:spPr>
          <a:xfrm>
            <a:off x="6620628" y="6141646"/>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27815308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9000"/>
          </a:blip>
          <a:stretch>
            <a:fillRect/>
          </a:stretch>
        </p:blipFill>
        <p:spPr>
          <a:xfrm>
            <a:off x="1934376" y="1688280"/>
            <a:ext cx="4663193" cy="4663193"/>
          </a:xfrm>
          <a:prstGeom prst="rect">
            <a:avLst/>
          </a:prstGeom>
        </p:spPr>
      </p:pic>
      <p:sp>
        <p:nvSpPr>
          <p:cNvPr id="2" name="Title 1"/>
          <p:cNvSpPr>
            <a:spLocks noGrp="1"/>
          </p:cNvSpPr>
          <p:nvPr>
            <p:ph type="title"/>
          </p:nvPr>
        </p:nvSpPr>
        <p:spPr/>
        <p:txBody>
          <a:bodyPr/>
          <a:lstStyle/>
          <a:p>
            <a:r>
              <a:rPr lang="en-US" b="1" dirty="0" smtClean="0">
                <a:solidFill>
                  <a:srgbClr val="4A749A"/>
                </a:solidFill>
              </a:rPr>
              <a:t>A Leading Change Culture that Works</a:t>
            </a:r>
            <a:endParaRPr lang="en-US" b="1" dirty="0">
              <a:solidFill>
                <a:srgbClr val="4A749A"/>
              </a:solidFill>
            </a:endParaRPr>
          </a:p>
        </p:txBody>
      </p:sp>
      <p:sp>
        <p:nvSpPr>
          <p:cNvPr id="4" name="Content Placeholder 2"/>
          <p:cNvSpPr>
            <a:spLocks noGrp="1"/>
          </p:cNvSpPr>
          <p:nvPr>
            <p:ph idx="1"/>
          </p:nvPr>
        </p:nvSpPr>
        <p:spPr>
          <a:xfrm>
            <a:off x="457200" y="1787703"/>
            <a:ext cx="7722875" cy="4563770"/>
          </a:xfrm>
        </p:spPr>
        <p:txBody>
          <a:bodyPr>
            <a:noAutofit/>
          </a:bodyPr>
          <a:lstStyle/>
          <a:p>
            <a:r>
              <a:rPr lang="en-US" sz="2800" dirty="0" smtClean="0">
                <a:solidFill>
                  <a:schemeClr val="bg2">
                    <a:lumMod val="50000"/>
                  </a:schemeClr>
                </a:solidFill>
              </a:rPr>
              <a:t>Great culture, highly professional</a:t>
            </a:r>
          </a:p>
          <a:p>
            <a:pPr lvl="1"/>
            <a:r>
              <a:rPr lang="en-US" sz="2500" dirty="0" smtClean="0">
                <a:solidFill>
                  <a:schemeClr val="bg2">
                    <a:lumMod val="50000"/>
                  </a:schemeClr>
                </a:solidFill>
              </a:rPr>
              <a:t>Support and promote </a:t>
            </a:r>
            <a:r>
              <a:rPr lang="en-US" sz="2500" dirty="0">
                <a:solidFill>
                  <a:schemeClr val="bg2">
                    <a:lumMod val="50000"/>
                  </a:schemeClr>
                </a:solidFill>
              </a:rPr>
              <a:t>f</a:t>
            </a:r>
            <a:r>
              <a:rPr lang="en-US" sz="2500" dirty="0" smtClean="0">
                <a:solidFill>
                  <a:schemeClr val="bg2">
                    <a:lumMod val="50000"/>
                  </a:schemeClr>
                </a:solidFill>
              </a:rPr>
              <a:t>aith, family, health, work</a:t>
            </a:r>
            <a:endParaRPr lang="en-US" sz="2500" dirty="0" smtClean="0">
              <a:solidFill>
                <a:schemeClr val="bg2">
                  <a:lumMod val="50000"/>
                </a:schemeClr>
              </a:solidFill>
            </a:endParaRPr>
          </a:p>
          <a:p>
            <a:r>
              <a:rPr lang="en-US" sz="2800" dirty="0" smtClean="0">
                <a:solidFill>
                  <a:schemeClr val="bg2">
                    <a:lumMod val="50000"/>
                  </a:schemeClr>
                </a:solidFill>
              </a:rPr>
              <a:t>Highly collaborative cross-functionally</a:t>
            </a:r>
            <a:endParaRPr lang="en-US" sz="2800" dirty="0">
              <a:solidFill>
                <a:schemeClr val="bg2">
                  <a:lumMod val="50000"/>
                </a:schemeClr>
              </a:solidFill>
            </a:endParaRPr>
          </a:p>
          <a:p>
            <a:r>
              <a:rPr lang="en-US" sz="2800" dirty="0" smtClean="0">
                <a:solidFill>
                  <a:schemeClr val="bg2">
                    <a:lumMod val="50000"/>
                  </a:schemeClr>
                </a:solidFill>
              </a:rPr>
              <a:t>Status equality</a:t>
            </a:r>
          </a:p>
          <a:p>
            <a:r>
              <a:rPr lang="en-US" sz="2800" dirty="0" smtClean="0">
                <a:solidFill>
                  <a:schemeClr val="bg2">
                    <a:lumMod val="50000"/>
                  </a:schemeClr>
                </a:solidFill>
              </a:rPr>
              <a:t>Mission centered with clear focus on serving students in everything we do</a:t>
            </a:r>
          </a:p>
          <a:p>
            <a:r>
              <a:rPr lang="en-US" sz="2800" dirty="0" smtClean="0">
                <a:solidFill>
                  <a:schemeClr val="bg2">
                    <a:lumMod val="50000"/>
                  </a:schemeClr>
                </a:solidFill>
              </a:rPr>
              <a:t>Ideas welcomed and seriously heard </a:t>
            </a:r>
          </a:p>
          <a:p>
            <a:r>
              <a:rPr lang="en-US" sz="2800" dirty="0">
                <a:solidFill>
                  <a:schemeClr val="bg2">
                    <a:lumMod val="50000"/>
                  </a:schemeClr>
                </a:solidFill>
              </a:rPr>
              <a:t>A</a:t>
            </a:r>
            <a:r>
              <a:rPr lang="en-US" sz="2800" dirty="0" smtClean="0">
                <a:solidFill>
                  <a:schemeClr val="bg2">
                    <a:lumMod val="50000"/>
                  </a:schemeClr>
                </a:solidFill>
              </a:rPr>
              <a:t>ccountability</a:t>
            </a:r>
            <a:endParaRPr lang="en-US" sz="2800" dirty="0" smtClean="0">
              <a:solidFill>
                <a:schemeClr val="bg2">
                  <a:lumMod val="50000"/>
                </a:schemeClr>
              </a:solidFill>
            </a:endParaRPr>
          </a:p>
          <a:p>
            <a:r>
              <a:rPr lang="en-US" sz="2800" dirty="0" smtClean="0">
                <a:solidFill>
                  <a:schemeClr val="bg2">
                    <a:lumMod val="50000"/>
                  </a:schemeClr>
                </a:solidFill>
              </a:rPr>
              <a:t>Competency-based assessment</a:t>
            </a:r>
          </a:p>
        </p:txBody>
      </p:sp>
      <p:sp>
        <p:nvSpPr>
          <p:cNvPr id="3" name="Rectangle 2"/>
          <p:cNvSpPr/>
          <p:nvPr/>
        </p:nvSpPr>
        <p:spPr>
          <a:xfrm>
            <a:off x="6767171" y="6166807"/>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234915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dissolv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dissolv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dissolv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dissolve">
                                      <p:cBhvr>
                                        <p:cTn id="4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4A749A"/>
                </a:solidFill>
              </a:rPr>
              <a:t>Competency-based Performance Assessment</a:t>
            </a:r>
            <a:endParaRPr lang="en-US" b="1" dirty="0">
              <a:solidFill>
                <a:srgbClr val="4A749A"/>
              </a:solidFill>
            </a:endParaRPr>
          </a:p>
        </p:txBody>
      </p:sp>
      <p:sp>
        <p:nvSpPr>
          <p:cNvPr id="4" name="Content Placeholder 2"/>
          <p:cNvSpPr>
            <a:spLocks noGrp="1"/>
          </p:cNvSpPr>
          <p:nvPr>
            <p:ph idx="1"/>
          </p:nvPr>
        </p:nvSpPr>
        <p:spPr>
          <a:xfrm>
            <a:off x="1273686" y="1947918"/>
            <a:ext cx="6694701" cy="924543"/>
          </a:xfrm>
        </p:spPr>
        <p:txBody>
          <a:bodyPr>
            <a:noAutofit/>
          </a:bodyPr>
          <a:lstStyle/>
          <a:p>
            <a:pPr marL="0" indent="0">
              <a:buNone/>
            </a:pPr>
            <a:r>
              <a:rPr lang="en-US" sz="3600" dirty="0" smtClean="0">
                <a:solidFill>
                  <a:schemeClr val="bg2">
                    <a:lumMod val="50000"/>
                  </a:schemeClr>
                </a:solidFill>
              </a:rPr>
              <a:t>10 competencies – choose 5</a:t>
            </a:r>
            <a:endParaRPr lang="en-US" sz="3600" dirty="0">
              <a:solidFill>
                <a:schemeClr val="bg2">
                  <a:lumMod val="50000"/>
                </a:schemeClr>
              </a:solidFill>
            </a:endParaRPr>
          </a:p>
        </p:txBody>
      </p:sp>
      <p:sp>
        <p:nvSpPr>
          <p:cNvPr id="5" name="Content Placeholder 2"/>
          <p:cNvSpPr txBox="1">
            <a:spLocks/>
          </p:cNvSpPr>
          <p:nvPr/>
        </p:nvSpPr>
        <p:spPr>
          <a:xfrm>
            <a:off x="1198075" y="4656518"/>
            <a:ext cx="6891272"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2">
                    <a:lumMod val="50000"/>
                  </a:schemeClr>
                </a:solidFill>
              </a:rPr>
              <a:t>o</a:t>
            </a:r>
            <a:r>
              <a:rPr lang="en-US" sz="3600" dirty="0" smtClean="0">
                <a:solidFill>
                  <a:schemeClr val="bg2">
                    <a:lumMod val="50000"/>
                  </a:schemeClr>
                </a:solidFill>
              </a:rPr>
              <a:t>ne shared by </a:t>
            </a:r>
            <a:r>
              <a:rPr lang="en-US" sz="3600" b="1" i="1" dirty="0" smtClean="0">
                <a:solidFill>
                  <a:schemeClr val="bg2">
                    <a:lumMod val="50000"/>
                  </a:schemeClr>
                </a:solidFill>
              </a:rPr>
              <a:t>every employee</a:t>
            </a:r>
          </a:p>
        </p:txBody>
      </p:sp>
      <p:sp>
        <p:nvSpPr>
          <p:cNvPr id="6" name="Content Placeholder 2"/>
          <p:cNvSpPr txBox="1">
            <a:spLocks/>
          </p:cNvSpPr>
          <p:nvPr/>
        </p:nvSpPr>
        <p:spPr>
          <a:xfrm>
            <a:off x="1470246" y="3213287"/>
            <a:ext cx="5727009" cy="10442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b="1" dirty="0" smtClean="0">
                <a:solidFill>
                  <a:schemeClr val="bg2">
                    <a:lumMod val="50000"/>
                  </a:schemeClr>
                </a:solidFill>
              </a:rPr>
              <a:t>Leadership</a:t>
            </a:r>
          </a:p>
        </p:txBody>
      </p:sp>
      <p:sp>
        <p:nvSpPr>
          <p:cNvPr id="3" name="Rectangle 2"/>
          <p:cNvSpPr/>
          <p:nvPr/>
        </p:nvSpPr>
        <p:spPr>
          <a:xfrm>
            <a:off x="6767171" y="6215620"/>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3842832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197" y="3644747"/>
            <a:ext cx="2224362" cy="2675924"/>
          </a:xfrm>
          <a:prstGeom prst="rect">
            <a:avLst/>
          </a:prstGeom>
        </p:spPr>
      </p:pic>
      <p:sp>
        <p:nvSpPr>
          <p:cNvPr id="2" name="Title 1"/>
          <p:cNvSpPr>
            <a:spLocks noGrp="1"/>
          </p:cNvSpPr>
          <p:nvPr>
            <p:ph type="title"/>
          </p:nvPr>
        </p:nvSpPr>
        <p:spPr>
          <a:xfrm>
            <a:off x="457200" y="563895"/>
            <a:ext cx="2309814" cy="854889"/>
          </a:xfrm>
        </p:spPr>
        <p:txBody>
          <a:bodyPr/>
          <a:lstStyle/>
          <a:p>
            <a:r>
              <a:rPr lang="en-US" b="1" dirty="0" smtClean="0">
                <a:solidFill>
                  <a:srgbClr val="4A749A"/>
                </a:solidFill>
              </a:rPr>
              <a:t>About Me</a:t>
            </a:r>
            <a:endParaRPr lang="en-US" b="1" dirty="0">
              <a:solidFill>
                <a:srgbClr val="4A749A"/>
              </a:solidFill>
            </a:endParaRPr>
          </a:p>
        </p:txBody>
      </p:sp>
      <p:sp>
        <p:nvSpPr>
          <p:cNvPr id="3" name="Content Placeholder 2"/>
          <p:cNvSpPr>
            <a:spLocks noGrp="1"/>
          </p:cNvSpPr>
          <p:nvPr>
            <p:ph idx="1"/>
          </p:nvPr>
        </p:nvSpPr>
        <p:spPr>
          <a:xfrm>
            <a:off x="457200" y="1479256"/>
            <a:ext cx="6966866" cy="4841415"/>
          </a:xfrm>
        </p:spPr>
        <p:txBody>
          <a:bodyPr>
            <a:normAutofit lnSpcReduction="10000"/>
          </a:bodyPr>
          <a:lstStyle/>
          <a:p>
            <a:r>
              <a:rPr lang="en-US" dirty="0" smtClean="0"/>
              <a:t>Dean </a:t>
            </a:r>
            <a:r>
              <a:rPr lang="en-US" dirty="0"/>
              <a:t>of Instructional &amp; Learning Resources</a:t>
            </a:r>
          </a:p>
          <a:p>
            <a:pPr lvl="1"/>
            <a:r>
              <a:rPr lang="en-US" dirty="0"/>
              <a:t>Jan 2012</a:t>
            </a:r>
          </a:p>
          <a:p>
            <a:pPr lvl="1"/>
            <a:r>
              <a:rPr lang="en-US" dirty="0" smtClean="0"/>
              <a:t>Libraries </a:t>
            </a:r>
            <a:r>
              <a:rPr lang="en-US" dirty="0"/>
              <a:t>+ Instructional </a:t>
            </a:r>
            <a:r>
              <a:rPr lang="en-US" dirty="0" smtClean="0"/>
              <a:t>Development</a:t>
            </a:r>
          </a:p>
          <a:p>
            <a:pPr lvl="1"/>
            <a:r>
              <a:rPr lang="en-US" dirty="0" smtClean="0"/>
              <a:t>15 Librarians, 8 Instructional Developers</a:t>
            </a:r>
          </a:p>
          <a:p>
            <a:pPr marL="457200" lvl="1" indent="0">
              <a:buNone/>
            </a:pPr>
            <a:endParaRPr lang="en-US" dirty="0"/>
          </a:p>
          <a:p>
            <a:r>
              <a:rPr lang="en-US" dirty="0" smtClean="0"/>
              <a:t>19 </a:t>
            </a:r>
            <a:r>
              <a:rPr lang="en-US" dirty="0"/>
              <a:t>years in </a:t>
            </a:r>
            <a:r>
              <a:rPr lang="en-US" dirty="0"/>
              <a:t>H</a:t>
            </a:r>
            <a:r>
              <a:rPr lang="en-US" dirty="0" smtClean="0"/>
              <a:t>igher </a:t>
            </a:r>
            <a:r>
              <a:rPr lang="en-US" dirty="0"/>
              <a:t>E</a:t>
            </a:r>
            <a:r>
              <a:rPr lang="en-US" dirty="0" smtClean="0"/>
              <a:t>d</a:t>
            </a:r>
            <a:endParaRPr lang="en-US" dirty="0" smtClean="0"/>
          </a:p>
          <a:p>
            <a:pPr lvl="1"/>
            <a:r>
              <a:rPr lang="en-US" dirty="0" smtClean="0"/>
              <a:t>Library Sys </a:t>
            </a:r>
            <a:r>
              <a:rPr lang="en-US" dirty="0" smtClean="0"/>
              <a:t>Integration &amp; Admin, Personnel Management, Web Development,           $</a:t>
            </a:r>
            <a:r>
              <a:rPr lang="en-US" dirty="0"/>
              <a:t>1.2M library </a:t>
            </a:r>
            <a:r>
              <a:rPr lang="en-US" dirty="0" smtClean="0"/>
              <a:t>budget</a:t>
            </a:r>
          </a:p>
          <a:p>
            <a:pPr lvl="1"/>
            <a:r>
              <a:rPr lang="en-US" dirty="0" smtClean="0"/>
              <a:t>2013 Leading Change Institute Fellow</a:t>
            </a:r>
          </a:p>
          <a:p>
            <a:pPr marL="457200" lvl="1" indent="0">
              <a:buNone/>
            </a:pPr>
            <a:endParaRPr lang="en-US" dirty="0"/>
          </a:p>
          <a:p>
            <a:r>
              <a:rPr lang="en-US" sz="2400" dirty="0" smtClean="0"/>
              <a:t>DePauw University 1994-2012</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8370853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10 Competencies at Harrison College</a:t>
            </a:r>
            <a:endParaRPr lang="en-US" b="1" dirty="0">
              <a:solidFill>
                <a:srgbClr val="4A749A"/>
              </a:solidFill>
            </a:endParaRPr>
          </a:p>
        </p:txBody>
      </p:sp>
      <p:sp>
        <p:nvSpPr>
          <p:cNvPr id="4" name="Content Placeholder 2"/>
          <p:cNvSpPr>
            <a:spLocks noGrp="1"/>
          </p:cNvSpPr>
          <p:nvPr>
            <p:ph idx="1"/>
          </p:nvPr>
        </p:nvSpPr>
        <p:spPr>
          <a:xfrm>
            <a:off x="759606" y="1781620"/>
            <a:ext cx="8116009" cy="5066929"/>
          </a:xfrm>
        </p:spPr>
        <p:txBody>
          <a:bodyPr>
            <a:noAutofit/>
          </a:bodyPr>
          <a:lstStyle/>
          <a:p>
            <a:r>
              <a:rPr lang="en-US" sz="2400" dirty="0" smtClean="0"/>
              <a:t>Leadership (all)</a:t>
            </a:r>
          </a:p>
          <a:p>
            <a:r>
              <a:rPr lang="en-US" sz="2400" dirty="0" smtClean="0"/>
              <a:t>Adaptability (management)</a:t>
            </a:r>
          </a:p>
          <a:p>
            <a:r>
              <a:rPr lang="en-US" sz="2400" dirty="0" smtClean="0"/>
              <a:t>Talent Development (management)</a:t>
            </a:r>
          </a:p>
          <a:p>
            <a:r>
              <a:rPr lang="en-US" sz="2400" dirty="0" smtClean="0"/>
              <a:t>Alignment</a:t>
            </a:r>
            <a:endParaRPr lang="en-US" sz="2400" dirty="0"/>
          </a:p>
          <a:p>
            <a:r>
              <a:rPr lang="en-US" sz="2400" dirty="0" smtClean="0"/>
              <a:t>Collaboration</a:t>
            </a:r>
          </a:p>
          <a:p>
            <a:r>
              <a:rPr lang="en-US" sz="2400" dirty="0" smtClean="0"/>
              <a:t>Communication</a:t>
            </a:r>
          </a:p>
          <a:p>
            <a:r>
              <a:rPr lang="en-US" sz="2400" dirty="0" smtClean="0"/>
              <a:t>Professional and Technical Expertise</a:t>
            </a:r>
          </a:p>
          <a:p>
            <a:r>
              <a:rPr lang="en-US" sz="2400" dirty="0" smtClean="0"/>
              <a:t>Results Orientation</a:t>
            </a:r>
          </a:p>
          <a:p>
            <a:r>
              <a:rPr lang="en-US" sz="2400" dirty="0" smtClean="0"/>
              <a:t>Service Orientation/Client Focus</a:t>
            </a:r>
          </a:p>
          <a:p>
            <a:r>
              <a:rPr lang="en-US" sz="2400" dirty="0" smtClean="0"/>
              <a:t>Resilience</a:t>
            </a:r>
          </a:p>
          <a:p>
            <a:endParaRPr lang="en-US" sz="2800" dirty="0" smtClean="0"/>
          </a:p>
        </p:txBody>
      </p:sp>
      <p:pic>
        <p:nvPicPr>
          <p:cNvPr id="3" name="Picture 2" descr="714505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905" y="2083988"/>
            <a:ext cx="1455268" cy="3803868"/>
          </a:xfrm>
          <a:prstGeom prst="rect">
            <a:avLst/>
          </a:prstGeom>
        </p:spPr>
      </p:pic>
    </p:spTree>
    <p:extLst>
      <p:ext uri="{BB962C8B-B14F-4D97-AF65-F5344CB8AC3E}">
        <p14:creationId xmlns:p14="http://schemas.microsoft.com/office/powerpoint/2010/main" val="553391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Leadership at Harrison College</a:t>
            </a:r>
            <a:endParaRPr lang="en-US" b="1" dirty="0">
              <a:solidFill>
                <a:srgbClr val="4A749A"/>
              </a:solidFill>
            </a:endParaRPr>
          </a:p>
        </p:txBody>
      </p:sp>
      <p:sp>
        <p:nvSpPr>
          <p:cNvPr id="4" name="Content Placeholder 2"/>
          <p:cNvSpPr>
            <a:spLocks noGrp="1"/>
          </p:cNvSpPr>
          <p:nvPr>
            <p:ph idx="1"/>
          </p:nvPr>
        </p:nvSpPr>
        <p:spPr>
          <a:xfrm>
            <a:off x="759606" y="1947918"/>
            <a:ext cx="8116009" cy="4356377"/>
          </a:xfrm>
        </p:spPr>
        <p:txBody>
          <a:bodyPr>
            <a:noAutofit/>
          </a:bodyPr>
          <a:lstStyle/>
          <a:p>
            <a:pPr marL="0" indent="0">
              <a:buNone/>
            </a:pPr>
            <a:r>
              <a:rPr lang="en-US" sz="3600" dirty="0"/>
              <a:t>The ability to make things happen by encouraging and channeling the contributions of others; </a:t>
            </a:r>
          </a:p>
        </p:txBody>
      </p:sp>
      <p:pic>
        <p:nvPicPr>
          <p:cNvPr id="3" name="Picture 2" descr="rbrb_27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630" y="3356244"/>
            <a:ext cx="2779090" cy="3205061"/>
          </a:xfrm>
          <a:prstGeom prst="rect">
            <a:avLst/>
          </a:prstGeom>
        </p:spPr>
      </p:pic>
      <p:sp>
        <p:nvSpPr>
          <p:cNvPr id="5" name="Rectangle 4"/>
          <p:cNvSpPr/>
          <p:nvPr/>
        </p:nvSpPr>
        <p:spPr>
          <a:xfrm>
            <a:off x="457200" y="6119629"/>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2824205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Leadership at Harrison College</a:t>
            </a:r>
            <a:endParaRPr lang="en-US" b="1" dirty="0">
              <a:solidFill>
                <a:srgbClr val="4A749A"/>
              </a:solidFill>
            </a:endParaRPr>
          </a:p>
        </p:txBody>
      </p:sp>
      <p:sp>
        <p:nvSpPr>
          <p:cNvPr id="4" name="Content Placeholder 2"/>
          <p:cNvSpPr>
            <a:spLocks noGrp="1"/>
          </p:cNvSpPr>
          <p:nvPr>
            <p:ph idx="1"/>
          </p:nvPr>
        </p:nvSpPr>
        <p:spPr>
          <a:xfrm>
            <a:off x="759606" y="1947919"/>
            <a:ext cx="7118069" cy="1317616"/>
          </a:xfrm>
        </p:spPr>
        <p:txBody>
          <a:bodyPr>
            <a:noAutofit/>
          </a:bodyPr>
          <a:lstStyle/>
          <a:p>
            <a:pPr marL="0" indent="0">
              <a:buNone/>
            </a:pPr>
            <a:r>
              <a:rPr lang="en-US" sz="3600" dirty="0"/>
              <a:t>taking a stand on and addressing important issues; </a:t>
            </a:r>
          </a:p>
        </p:txBody>
      </p:sp>
      <p:pic>
        <p:nvPicPr>
          <p:cNvPr id="3" name="Picture 2" descr="rbm2_6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196" y="3018441"/>
            <a:ext cx="2834735" cy="3285854"/>
          </a:xfrm>
          <a:prstGeom prst="rect">
            <a:avLst/>
          </a:prstGeom>
        </p:spPr>
      </p:pic>
      <p:sp>
        <p:nvSpPr>
          <p:cNvPr id="5" name="Content Placeholder 2"/>
          <p:cNvSpPr txBox="1">
            <a:spLocks/>
          </p:cNvSpPr>
          <p:nvPr/>
        </p:nvSpPr>
        <p:spPr>
          <a:xfrm rot="914554">
            <a:off x="4800473" y="3745269"/>
            <a:ext cx="2777201" cy="13176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solidFill>
                  <a:srgbClr val="FFFFFF"/>
                </a:solidFill>
              </a:rPr>
              <a:t>Houston, we have a problem</a:t>
            </a:r>
            <a:endParaRPr lang="en-US" sz="2400" dirty="0">
              <a:solidFill>
                <a:srgbClr val="FFFFFF"/>
              </a:solidFill>
            </a:endParaRPr>
          </a:p>
        </p:txBody>
      </p:sp>
      <p:sp>
        <p:nvSpPr>
          <p:cNvPr id="6" name="Rectangle 5"/>
          <p:cNvSpPr/>
          <p:nvPr/>
        </p:nvSpPr>
        <p:spPr>
          <a:xfrm>
            <a:off x="759606" y="6119629"/>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9604343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Leadership at Harrison College</a:t>
            </a:r>
            <a:endParaRPr lang="en-US" b="1" dirty="0">
              <a:solidFill>
                <a:srgbClr val="4A749A"/>
              </a:solidFill>
            </a:endParaRPr>
          </a:p>
        </p:txBody>
      </p:sp>
      <p:sp>
        <p:nvSpPr>
          <p:cNvPr id="4" name="Content Placeholder 2"/>
          <p:cNvSpPr>
            <a:spLocks noGrp="1"/>
          </p:cNvSpPr>
          <p:nvPr>
            <p:ph idx="1"/>
          </p:nvPr>
        </p:nvSpPr>
        <p:spPr>
          <a:xfrm>
            <a:off x="3045229" y="1945586"/>
            <a:ext cx="5621160" cy="3252747"/>
          </a:xfrm>
        </p:spPr>
        <p:txBody>
          <a:bodyPr>
            <a:noAutofit/>
          </a:bodyPr>
          <a:lstStyle/>
          <a:p>
            <a:pPr marL="0" indent="0">
              <a:buNone/>
            </a:pPr>
            <a:r>
              <a:rPr lang="en-US" sz="3600" dirty="0"/>
              <a:t>acting as a catalyst for change and continuous improvement; </a:t>
            </a:r>
          </a:p>
        </p:txBody>
      </p:sp>
      <p:pic>
        <p:nvPicPr>
          <p:cNvPr id="7" name="Picture 6" descr="AA053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46" y="2669255"/>
            <a:ext cx="1917256" cy="3468740"/>
          </a:xfrm>
          <a:prstGeom prst="rect">
            <a:avLst/>
          </a:prstGeom>
        </p:spPr>
      </p:pic>
      <p:sp>
        <p:nvSpPr>
          <p:cNvPr id="3" name="Rectangle 2"/>
          <p:cNvSpPr/>
          <p:nvPr/>
        </p:nvSpPr>
        <p:spPr>
          <a:xfrm>
            <a:off x="6928869" y="6139805"/>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35833188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Leadership at Harrison College</a:t>
            </a:r>
            <a:endParaRPr lang="en-US" b="1" dirty="0">
              <a:solidFill>
                <a:srgbClr val="4A749A"/>
              </a:solidFill>
            </a:endParaRPr>
          </a:p>
        </p:txBody>
      </p:sp>
      <p:sp>
        <p:nvSpPr>
          <p:cNvPr id="4" name="Content Placeholder 2"/>
          <p:cNvSpPr>
            <a:spLocks noGrp="1"/>
          </p:cNvSpPr>
          <p:nvPr>
            <p:ph idx="1"/>
          </p:nvPr>
        </p:nvSpPr>
        <p:spPr>
          <a:xfrm>
            <a:off x="759606" y="1751384"/>
            <a:ext cx="8116009" cy="1294455"/>
          </a:xfrm>
        </p:spPr>
        <p:txBody>
          <a:bodyPr>
            <a:noAutofit/>
          </a:bodyPr>
          <a:lstStyle/>
          <a:p>
            <a:pPr marL="0" indent="0">
              <a:buNone/>
            </a:pPr>
            <a:r>
              <a:rPr lang="en-US" sz="3600" dirty="0"/>
              <a:t>developing viable partnerships and networks of </a:t>
            </a:r>
            <a:r>
              <a:rPr lang="en-US" sz="3600" dirty="0" smtClean="0"/>
              <a:t>people. </a:t>
            </a:r>
            <a:endParaRPr lang="en-US" sz="3600" dirty="0"/>
          </a:p>
        </p:txBody>
      </p:sp>
      <p:pic>
        <p:nvPicPr>
          <p:cNvPr id="5" name="Picture 4" descr="745909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943" y="3151665"/>
            <a:ext cx="1905644" cy="3198447"/>
          </a:xfrm>
          <a:prstGeom prst="rect">
            <a:avLst/>
          </a:prstGeom>
        </p:spPr>
      </p:pic>
      <p:pic>
        <p:nvPicPr>
          <p:cNvPr id="6" name="Picture 5" descr="md0006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058" y="3228393"/>
            <a:ext cx="1298491" cy="3121256"/>
          </a:xfrm>
          <a:prstGeom prst="rect">
            <a:avLst/>
          </a:prstGeom>
        </p:spPr>
      </p:pic>
      <p:pic>
        <p:nvPicPr>
          <p:cNvPr id="7" name="Picture 6" descr="fd00267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67" y="3197715"/>
            <a:ext cx="1697793" cy="3121256"/>
          </a:xfrm>
          <a:prstGeom prst="rect">
            <a:avLst/>
          </a:prstGeom>
        </p:spPr>
      </p:pic>
      <p:pic>
        <p:nvPicPr>
          <p:cNvPr id="8" name="Picture 7" descr="200387759-0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6608" y="3242373"/>
            <a:ext cx="1157860" cy="3076598"/>
          </a:xfrm>
          <a:prstGeom prst="rect">
            <a:avLst/>
          </a:prstGeom>
        </p:spPr>
      </p:pic>
    </p:spTree>
    <p:extLst>
      <p:ext uri="{BB962C8B-B14F-4D97-AF65-F5344CB8AC3E}">
        <p14:creationId xmlns:p14="http://schemas.microsoft.com/office/powerpoint/2010/main" val="23285704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4A749A"/>
                </a:solidFill>
              </a:rPr>
              <a:t>Competency-based Assessment</a:t>
            </a:r>
            <a:endParaRPr lang="en-US" b="1" dirty="0">
              <a:solidFill>
                <a:srgbClr val="4A749A"/>
              </a:solidFill>
            </a:endParaRPr>
          </a:p>
        </p:txBody>
      </p:sp>
      <p:pic>
        <p:nvPicPr>
          <p:cNvPr id="12" name="Picture 11" descr="Screen Shot 2013-10-15 at 8.11.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19386"/>
            <a:ext cx="8674100" cy="4572000"/>
          </a:xfrm>
          <a:prstGeom prst="rect">
            <a:avLst/>
          </a:prstGeom>
        </p:spPr>
      </p:pic>
      <p:sp>
        <p:nvSpPr>
          <p:cNvPr id="13" name="TextBox 12"/>
          <p:cNvSpPr txBox="1"/>
          <p:nvPr/>
        </p:nvSpPr>
        <p:spPr>
          <a:xfrm>
            <a:off x="506520" y="1613067"/>
            <a:ext cx="1231076" cy="369332"/>
          </a:xfrm>
          <a:prstGeom prst="rect">
            <a:avLst/>
          </a:prstGeom>
          <a:noFill/>
        </p:spPr>
        <p:txBody>
          <a:bodyPr wrap="none" rtlCol="0">
            <a:spAutoFit/>
          </a:bodyPr>
          <a:lstStyle/>
          <a:p>
            <a:r>
              <a:rPr lang="en-US" b="1" dirty="0" smtClean="0"/>
              <a:t>Leadership</a:t>
            </a:r>
            <a:endParaRPr lang="en-US" b="1" dirty="0"/>
          </a:p>
        </p:txBody>
      </p:sp>
    </p:spTree>
    <p:extLst>
      <p:ext uri="{BB962C8B-B14F-4D97-AF65-F5344CB8AC3E}">
        <p14:creationId xmlns:p14="http://schemas.microsoft.com/office/powerpoint/2010/main" val="7071443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Choose 5</a:t>
            </a:r>
            <a:endParaRPr lang="en-US" b="1" dirty="0">
              <a:solidFill>
                <a:srgbClr val="4A749A"/>
              </a:solidFill>
            </a:endParaRPr>
          </a:p>
        </p:txBody>
      </p:sp>
      <p:sp>
        <p:nvSpPr>
          <p:cNvPr id="4" name="Content Placeholder 2"/>
          <p:cNvSpPr>
            <a:spLocks noGrp="1"/>
          </p:cNvSpPr>
          <p:nvPr>
            <p:ph idx="1"/>
          </p:nvPr>
        </p:nvSpPr>
        <p:spPr>
          <a:xfrm>
            <a:off x="759606" y="1781620"/>
            <a:ext cx="8116009" cy="5066929"/>
          </a:xfrm>
        </p:spPr>
        <p:txBody>
          <a:bodyPr>
            <a:noAutofit/>
          </a:bodyPr>
          <a:lstStyle/>
          <a:p>
            <a:r>
              <a:rPr lang="en-US" sz="2400" dirty="0" smtClean="0"/>
              <a:t>Leadership (all)</a:t>
            </a:r>
          </a:p>
          <a:p>
            <a:r>
              <a:rPr lang="en-US" sz="2400" dirty="0" smtClean="0"/>
              <a:t>Adaptability (management)</a:t>
            </a:r>
          </a:p>
          <a:p>
            <a:r>
              <a:rPr lang="en-US" sz="2400" dirty="0" smtClean="0"/>
              <a:t>Talent Development (management)</a:t>
            </a:r>
          </a:p>
          <a:p>
            <a:r>
              <a:rPr lang="en-US" sz="2400" dirty="0" smtClean="0"/>
              <a:t>Alignment</a:t>
            </a:r>
            <a:endParaRPr lang="en-US" sz="2400" dirty="0"/>
          </a:p>
          <a:p>
            <a:r>
              <a:rPr lang="en-US" sz="2400" dirty="0" smtClean="0"/>
              <a:t>Collaboration</a:t>
            </a:r>
          </a:p>
          <a:p>
            <a:r>
              <a:rPr lang="en-US" sz="2400" dirty="0" smtClean="0"/>
              <a:t>Communication</a:t>
            </a:r>
          </a:p>
          <a:p>
            <a:r>
              <a:rPr lang="en-US" sz="2400" dirty="0" smtClean="0"/>
              <a:t>Professional and Technical Expertise</a:t>
            </a:r>
          </a:p>
          <a:p>
            <a:r>
              <a:rPr lang="en-US" sz="2400" dirty="0" smtClean="0"/>
              <a:t>Results Orientation</a:t>
            </a:r>
          </a:p>
          <a:p>
            <a:r>
              <a:rPr lang="en-US" sz="2400" dirty="0" smtClean="0"/>
              <a:t>Service Orientation/Client Focus</a:t>
            </a:r>
          </a:p>
          <a:p>
            <a:r>
              <a:rPr lang="en-US" sz="2400" dirty="0" smtClean="0"/>
              <a:t>Resilience</a:t>
            </a:r>
          </a:p>
          <a:p>
            <a:endParaRPr lang="en-US" sz="2800" dirty="0" smtClean="0"/>
          </a:p>
        </p:txBody>
      </p:sp>
      <p:pic>
        <p:nvPicPr>
          <p:cNvPr id="3" name="Picture 2" descr="714505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905" y="2083988"/>
            <a:ext cx="1455268" cy="3803868"/>
          </a:xfrm>
          <a:prstGeom prst="rect">
            <a:avLst/>
          </a:prstGeom>
        </p:spPr>
      </p:pic>
    </p:spTree>
    <p:extLst>
      <p:ext uri="{BB962C8B-B14F-4D97-AF65-F5344CB8AC3E}">
        <p14:creationId xmlns:p14="http://schemas.microsoft.com/office/powerpoint/2010/main" val="6132523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45311"/>
            <a:ext cx="6956425" cy="854889"/>
          </a:xfrm>
        </p:spPr>
        <p:txBody>
          <a:bodyPr>
            <a:normAutofit/>
          </a:bodyPr>
          <a:lstStyle/>
          <a:p>
            <a:r>
              <a:rPr lang="en-US" b="1" dirty="0" smtClean="0">
                <a:solidFill>
                  <a:srgbClr val="4A749A"/>
                </a:solidFill>
              </a:rPr>
              <a:t>8-Minute Brainstorm</a:t>
            </a:r>
            <a:endParaRPr lang="en-US" dirty="0"/>
          </a:p>
        </p:txBody>
      </p:sp>
      <p:sp>
        <p:nvSpPr>
          <p:cNvPr id="3" name="Content Placeholder 2"/>
          <p:cNvSpPr>
            <a:spLocks noGrp="1"/>
          </p:cNvSpPr>
          <p:nvPr>
            <p:ph idx="1"/>
          </p:nvPr>
        </p:nvSpPr>
        <p:spPr/>
        <p:txBody>
          <a:bodyPr/>
          <a:lstStyle/>
          <a:p>
            <a:r>
              <a:rPr lang="en-US" dirty="0" smtClean="0"/>
              <a:t>Divide into groups</a:t>
            </a:r>
          </a:p>
          <a:p>
            <a:pPr lvl="1"/>
            <a:r>
              <a:rPr lang="en-US" dirty="0" smtClean="0"/>
              <a:t>If adopted a competency-based assessment model:</a:t>
            </a:r>
          </a:p>
          <a:p>
            <a:pPr lvl="2"/>
            <a:r>
              <a:rPr lang="en-US" dirty="0" smtClean="0"/>
              <a:t>Top 5 benefits of adopting the model</a:t>
            </a:r>
          </a:p>
          <a:p>
            <a:pPr lvl="2"/>
            <a:r>
              <a:rPr lang="en-US" dirty="0" smtClean="0"/>
              <a:t>Top </a:t>
            </a:r>
            <a:r>
              <a:rPr lang="en-US" dirty="0"/>
              <a:t>5 concerns </a:t>
            </a:r>
            <a:r>
              <a:rPr lang="en-US" dirty="0" smtClean="0"/>
              <a:t>if the model were to be adopted</a:t>
            </a:r>
          </a:p>
          <a:p>
            <a:pPr lvl="2"/>
            <a:endParaRPr lang="en-US" dirty="0"/>
          </a:p>
          <a:p>
            <a:pPr lvl="1"/>
            <a:r>
              <a:rPr lang="en-US" dirty="0" smtClean="0"/>
              <a:t>If adopted a distributed leadership model:</a:t>
            </a:r>
          </a:p>
          <a:p>
            <a:pPr lvl="2"/>
            <a:r>
              <a:rPr lang="en-US" dirty="0" smtClean="0"/>
              <a:t>Top </a:t>
            </a:r>
            <a:r>
              <a:rPr lang="en-US" dirty="0"/>
              <a:t>5 benefits </a:t>
            </a:r>
            <a:r>
              <a:rPr lang="en-US" dirty="0" smtClean="0"/>
              <a:t>of adopting the </a:t>
            </a:r>
            <a:r>
              <a:rPr lang="en-US" dirty="0"/>
              <a:t>model</a:t>
            </a:r>
          </a:p>
          <a:p>
            <a:pPr lvl="2"/>
            <a:r>
              <a:rPr lang="en-US" dirty="0" smtClean="0"/>
              <a:t>Top </a:t>
            </a:r>
            <a:r>
              <a:rPr lang="en-US" dirty="0"/>
              <a:t>5 concerns </a:t>
            </a:r>
            <a:r>
              <a:rPr lang="en-US" dirty="0" smtClean="0"/>
              <a:t>if the model were to be adopted</a:t>
            </a:r>
            <a:endParaRPr lang="en-US" dirty="0"/>
          </a:p>
        </p:txBody>
      </p:sp>
      <p:pic>
        <p:nvPicPr>
          <p:cNvPr id="4" name="Picture 3" descr="SP002895.png"/>
          <p:cNvPicPr>
            <a:picLocks noChangeAspect="1"/>
          </p:cNvPicPr>
          <p:nvPr/>
        </p:nvPicPr>
        <p:blipFill>
          <a:blip r:embed="rId2">
            <a:alphaModFix amt="21000"/>
            <a:extLst>
              <a:ext uri="{28A0092B-C50C-407E-A947-70E740481C1C}">
                <a14:useLocalDpi xmlns:a14="http://schemas.microsoft.com/office/drawing/2010/main" val="0"/>
              </a:ext>
            </a:extLst>
          </a:blip>
          <a:stretch>
            <a:fillRect/>
          </a:stretch>
        </p:blipFill>
        <p:spPr>
          <a:xfrm>
            <a:off x="7107459" y="4185140"/>
            <a:ext cx="1771349" cy="2447856"/>
          </a:xfrm>
          <a:prstGeom prst="rect">
            <a:avLst/>
          </a:prstGeom>
        </p:spPr>
      </p:pic>
      <p:sp>
        <p:nvSpPr>
          <p:cNvPr id="5" name="Rectangle 4"/>
          <p:cNvSpPr/>
          <p:nvPr/>
        </p:nvSpPr>
        <p:spPr>
          <a:xfrm>
            <a:off x="457199" y="6074093"/>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2321436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47296" y="589610"/>
            <a:ext cx="5405869" cy="6223035"/>
          </a:xfrm>
          <a:prstGeom prst="rect">
            <a:avLst/>
          </a:prstGeom>
        </p:spPr>
      </p:pic>
      <p:sp>
        <p:nvSpPr>
          <p:cNvPr id="5" name="Rectangle 4"/>
          <p:cNvSpPr/>
          <p:nvPr/>
        </p:nvSpPr>
        <p:spPr>
          <a:xfrm>
            <a:off x="365266" y="2209891"/>
            <a:ext cx="2945623" cy="2585323"/>
          </a:xfrm>
          <a:prstGeom prst="rect">
            <a:avLst/>
          </a:prstGeom>
        </p:spPr>
        <p:txBody>
          <a:bodyPr wrap="square">
            <a:spAutoFit/>
          </a:bodyPr>
          <a:lstStyle/>
          <a:p>
            <a:endParaRPr lang="en-US" dirty="0" smtClean="0"/>
          </a:p>
          <a:p>
            <a:r>
              <a:rPr lang="en-US" dirty="0" smtClean="0"/>
              <a:t>Roger </a:t>
            </a:r>
            <a:r>
              <a:rPr lang="en-US" dirty="0"/>
              <a:t>Connors, </a:t>
            </a:r>
            <a:r>
              <a:rPr lang="en-US" dirty="0" smtClean="0"/>
              <a:t>CEO, Partners of Leadership</a:t>
            </a:r>
            <a:endParaRPr lang="en-US" dirty="0"/>
          </a:p>
          <a:p>
            <a:endParaRPr lang="en-US" i="1" dirty="0" smtClean="0"/>
          </a:p>
          <a:p>
            <a:r>
              <a:rPr lang="en-US" i="1" dirty="0" smtClean="0"/>
              <a:t>The </a:t>
            </a:r>
            <a:r>
              <a:rPr lang="en-US" i="1" dirty="0"/>
              <a:t>Oz </a:t>
            </a:r>
            <a:r>
              <a:rPr lang="en-US" i="1" dirty="0" smtClean="0"/>
              <a:t>Principle</a:t>
            </a:r>
            <a:endParaRPr lang="en-US" dirty="0" smtClean="0"/>
          </a:p>
          <a:p>
            <a:endParaRPr lang="en-US" i="1" dirty="0">
              <a:hlinkClick r:id="rId4"/>
            </a:endParaRPr>
          </a:p>
          <a:p>
            <a:r>
              <a:rPr lang="en-US" dirty="0">
                <a:hlinkClick r:id="rId5"/>
              </a:rPr>
              <a:t>http://www.ozprinciple.com/self/steps-to-accountability</a:t>
            </a:r>
            <a:r>
              <a:rPr lang="en-US" dirty="0" smtClean="0">
                <a:hlinkClick r:id="rId5"/>
              </a:rPr>
              <a:t>/</a:t>
            </a:r>
            <a:endParaRPr lang="en-US" dirty="0" smtClean="0"/>
          </a:p>
          <a:p>
            <a:endParaRPr lang="en-US" dirty="0"/>
          </a:p>
        </p:txBody>
      </p:sp>
      <p:sp>
        <p:nvSpPr>
          <p:cNvPr id="6" name="Rectangle 5"/>
          <p:cNvSpPr/>
          <p:nvPr/>
        </p:nvSpPr>
        <p:spPr>
          <a:xfrm>
            <a:off x="365266" y="1811402"/>
            <a:ext cx="2890535" cy="369332"/>
          </a:xfrm>
          <a:prstGeom prst="rect">
            <a:avLst/>
          </a:prstGeom>
        </p:spPr>
        <p:txBody>
          <a:bodyPr wrap="none">
            <a:spAutoFit/>
          </a:bodyPr>
          <a:lstStyle/>
          <a:p>
            <a:r>
              <a:rPr lang="en-US" b="1" dirty="0"/>
              <a:t>STEPS TO ACCOUNTABILITY</a:t>
            </a:r>
            <a:r>
              <a:rPr lang="en-US" b="1" baseline="30000" dirty="0" smtClean="0"/>
              <a:t>®</a:t>
            </a:r>
            <a:endParaRPr lang="en-US" dirty="0"/>
          </a:p>
        </p:txBody>
      </p:sp>
      <p:sp>
        <p:nvSpPr>
          <p:cNvPr id="9" name="Title 1"/>
          <p:cNvSpPr>
            <a:spLocks noGrp="1"/>
          </p:cNvSpPr>
          <p:nvPr>
            <p:ph type="title"/>
          </p:nvPr>
        </p:nvSpPr>
        <p:spPr>
          <a:xfrm>
            <a:off x="229640" y="602436"/>
            <a:ext cx="5596674" cy="854889"/>
          </a:xfrm>
        </p:spPr>
        <p:txBody>
          <a:bodyPr>
            <a:normAutofit/>
          </a:bodyPr>
          <a:lstStyle/>
          <a:p>
            <a:r>
              <a:rPr lang="en-US" b="1" dirty="0" smtClean="0">
                <a:solidFill>
                  <a:srgbClr val="4A749A"/>
                </a:solidFill>
              </a:rPr>
              <a:t>Item for Your Tool Belt</a:t>
            </a:r>
            <a:endParaRPr lang="en-US" dirty="0"/>
          </a:p>
        </p:txBody>
      </p:sp>
    </p:spTree>
    <p:extLst>
      <p:ext uri="{BB962C8B-B14F-4D97-AF65-F5344CB8AC3E}">
        <p14:creationId xmlns:p14="http://schemas.microsoft.com/office/powerpoint/2010/main" val="34459519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60" y="602436"/>
            <a:ext cx="5596674" cy="854889"/>
          </a:xfrm>
        </p:spPr>
        <p:txBody>
          <a:bodyPr>
            <a:normAutofit/>
          </a:bodyPr>
          <a:lstStyle/>
          <a:p>
            <a:r>
              <a:rPr lang="en-US" b="1" dirty="0" smtClean="0">
                <a:solidFill>
                  <a:srgbClr val="4A749A"/>
                </a:solidFill>
              </a:rPr>
              <a:t>Item for Your Tool Belt</a:t>
            </a:r>
            <a:endParaRPr lang="en-US" dirty="0"/>
          </a:p>
        </p:txBody>
      </p:sp>
      <p:sp>
        <p:nvSpPr>
          <p:cNvPr id="3" name="Content Placeholder 2"/>
          <p:cNvSpPr>
            <a:spLocks noGrp="1"/>
          </p:cNvSpPr>
          <p:nvPr>
            <p:ph idx="1"/>
          </p:nvPr>
        </p:nvSpPr>
        <p:spPr>
          <a:xfrm>
            <a:off x="321570" y="1473200"/>
            <a:ext cx="6988175" cy="5114925"/>
          </a:xfrm>
        </p:spPr>
        <p:txBody>
          <a:bodyPr>
            <a:normAutofit/>
          </a:bodyPr>
          <a:lstStyle/>
          <a:p>
            <a:pPr marL="0" indent="0">
              <a:buNone/>
            </a:pPr>
            <a:r>
              <a:rPr lang="en-US" dirty="0" smtClean="0"/>
              <a:t>15Five – great alignment/communication tool</a:t>
            </a:r>
          </a:p>
          <a:p>
            <a:pPr marL="0" indent="0">
              <a:buNone/>
            </a:pPr>
            <a:endParaRPr lang="en-US" dirty="0">
              <a:solidFill>
                <a:schemeClr val="bg2">
                  <a:lumMod val="75000"/>
                </a:schemeClr>
              </a:solidFill>
            </a:endParaRPr>
          </a:p>
          <a:p>
            <a:pPr lvl="1"/>
            <a:r>
              <a:rPr lang="en-US" dirty="0" smtClean="0">
                <a:solidFill>
                  <a:schemeClr val="bg2">
                    <a:lumMod val="75000"/>
                  </a:schemeClr>
                </a:solidFill>
              </a:rPr>
              <a:t>What’s going well in your role?  Any big wins this week? </a:t>
            </a:r>
          </a:p>
          <a:p>
            <a:pPr lvl="1"/>
            <a:r>
              <a:rPr lang="en-US" dirty="0" smtClean="0">
                <a:solidFill>
                  <a:schemeClr val="bg2">
                    <a:lumMod val="75000"/>
                  </a:schemeClr>
                </a:solidFill>
              </a:rPr>
              <a:t>What challenges are you facing?  How are you going to fix and where do you need help?</a:t>
            </a:r>
          </a:p>
          <a:p>
            <a:pPr lvl="1"/>
            <a:r>
              <a:rPr lang="en-US" dirty="0" smtClean="0">
                <a:solidFill>
                  <a:schemeClr val="bg2">
                    <a:lumMod val="75000"/>
                  </a:schemeClr>
                </a:solidFill>
              </a:rPr>
              <a:t>How are you feeling?  What are you doing to build morale and performance?</a:t>
            </a:r>
          </a:p>
          <a:p>
            <a:pPr lvl="1"/>
            <a:r>
              <a:rPr lang="en-US" dirty="0" smtClean="0">
                <a:solidFill>
                  <a:schemeClr val="bg2">
                    <a:lumMod val="75000"/>
                  </a:schemeClr>
                </a:solidFill>
              </a:rPr>
              <a:t>Good idea </a:t>
            </a:r>
            <a:r>
              <a:rPr lang="en-US" dirty="0" smtClean="0">
                <a:solidFill>
                  <a:schemeClr val="bg2">
                    <a:lumMod val="75000"/>
                  </a:schemeClr>
                </a:solidFill>
              </a:rPr>
              <a:t>- what </a:t>
            </a:r>
            <a:r>
              <a:rPr lang="en-US" dirty="0" smtClean="0">
                <a:solidFill>
                  <a:schemeClr val="bg2">
                    <a:lumMod val="75000"/>
                  </a:schemeClr>
                </a:solidFill>
              </a:rPr>
              <a:t>one thing will make the biggest improvement in your job, your team, or the organization?</a:t>
            </a:r>
          </a:p>
        </p:txBody>
      </p:sp>
      <p:pic>
        <p:nvPicPr>
          <p:cNvPr id="4" name="Picture 3" descr="bu0013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838" y="2548186"/>
            <a:ext cx="1773951" cy="3677178"/>
          </a:xfrm>
          <a:prstGeom prst="rect">
            <a:avLst/>
          </a:prstGeom>
        </p:spPr>
      </p:pic>
      <p:sp>
        <p:nvSpPr>
          <p:cNvPr id="5" name="Rectangle 4"/>
          <p:cNvSpPr/>
          <p:nvPr/>
        </p:nvSpPr>
        <p:spPr>
          <a:xfrm>
            <a:off x="358560" y="6225364"/>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35670220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8917" y="1600200"/>
            <a:ext cx="3900499" cy="3900499"/>
          </a:xfrm>
          <a:prstGeom prst="rect">
            <a:avLst/>
          </a:prstGeom>
        </p:spPr>
      </p:pic>
      <p:sp>
        <p:nvSpPr>
          <p:cNvPr id="2" name="Title 1"/>
          <p:cNvSpPr>
            <a:spLocks noGrp="1"/>
          </p:cNvSpPr>
          <p:nvPr>
            <p:ph type="title"/>
          </p:nvPr>
        </p:nvSpPr>
        <p:spPr>
          <a:xfrm>
            <a:off x="457200" y="622021"/>
            <a:ext cx="4698821" cy="854889"/>
          </a:xfrm>
        </p:spPr>
        <p:txBody>
          <a:bodyPr/>
          <a:lstStyle/>
          <a:p>
            <a:r>
              <a:rPr lang="en-US" b="1" dirty="0" smtClean="0">
                <a:solidFill>
                  <a:srgbClr val="4A749A"/>
                </a:solidFill>
              </a:rPr>
              <a:t>About Harrison College</a:t>
            </a:r>
            <a:endParaRPr lang="en-US" b="1" dirty="0">
              <a:solidFill>
                <a:srgbClr val="4A749A"/>
              </a:solidFill>
            </a:endParaRPr>
          </a:p>
        </p:txBody>
      </p:sp>
      <p:sp>
        <p:nvSpPr>
          <p:cNvPr id="3" name="Content Placeholder 2"/>
          <p:cNvSpPr>
            <a:spLocks noGrp="1"/>
          </p:cNvSpPr>
          <p:nvPr>
            <p:ph idx="1"/>
          </p:nvPr>
        </p:nvSpPr>
        <p:spPr>
          <a:xfrm>
            <a:off x="457200" y="1139179"/>
            <a:ext cx="8229600" cy="5293703"/>
          </a:xfrm>
        </p:spPr>
        <p:txBody>
          <a:bodyPr>
            <a:normAutofit lnSpcReduction="10000"/>
          </a:bodyPr>
          <a:lstStyle/>
          <a:p>
            <a:pPr marL="0" indent="0">
              <a:buNone/>
            </a:pPr>
            <a:endParaRPr lang="en-US" dirty="0" smtClean="0"/>
          </a:p>
          <a:p>
            <a:r>
              <a:rPr lang="en-US" dirty="0" smtClean="0"/>
              <a:t>Career college since </a:t>
            </a:r>
            <a:r>
              <a:rPr lang="en-US" b="1" dirty="0" smtClean="0"/>
              <a:t>1902 </a:t>
            </a:r>
            <a:r>
              <a:rPr lang="en-US" dirty="0" smtClean="0"/>
              <a:t>serving 5,000+ students</a:t>
            </a:r>
          </a:p>
          <a:p>
            <a:pPr marL="0" indent="0">
              <a:buNone/>
            </a:pPr>
            <a:endParaRPr lang="en-US" b="1" dirty="0" smtClean="0"/>
          </a:p>
          <a:p>
            <a:r>
              <a:rPr lang="en-US" dirty="0" smtClean="0"/>
              <a:t>AS, BS, MA, Certificates</a:t>
            </a:r>
          </a:p>
          <a:p>
            <a:pPr lvl="1"/>
            <a:r>
              <a:rPr lang="en-US" dirty="0" smtClean="0"/>
              <a:t>Business</a:t>
            </a:r>
            <a:endParaRPr lang="en-US" dirty="0"/>
          </a:p>
          <a:p>
            <a:pPr lvl="1"/>
            <a:r>
              <a:rPr lang="en-US" dirty="0" smtClean="0"/>
              <a:t>Health Sciences</a:t>
            </a:r>
          </a:p>
          <a:p>
            <a:pPr lvl="1"/>
            <a:r>
              <a:rPr lang="en-US" dirty="0" smtClean="0"/>
              <a:t>Veterinary Technology</a:t>
            </a:r>
          </a:p>
          <a:p>
            <a:pPr lvl="1"/>
            <a:r>
              <a:rPr lang="en-US" dirty="0" smtClean="0"/>
              <a:t>Information Technology</a:t>
            </a:r>
          </a:p>
          <a:p>
            <a:pPr lvl="1"/>
            <a:r>
              <a:rPr lang="en-US" dirty="0" smtClean="0"/>
              <a:t>Criminal Justice</a:t>
            </a:r>
          </a:p>
          <a:p>
            <a:pPr lvl="1"/>
            <a:r>
              <a:rPr lang="en-US" dirty="0" smtClean="0"/>
              <a:t>The Chef’s Academy (Indy, NC)</a:t>
            </a:r>
          </a:p>
          <a:p>
            <a:pPr marL="457200" lvl="1" indent="0">
              <a:buNone/>
            </a:pPr>
            <a:endParaRPr lang="en-US" dirty="0" smtClean="0"/>
          </a:p>
          <a:p>
            <a:r>
              <a:rPr lang="en-US" dirty="0" smtClean="0"/>
              <a:t>13 campuses – mostly IN, also OH &amp; NC</a:t>
            </a:r>
            <a:endParaRPr lang="en-US" dirty="0" smtClean="0"/>
          </a:p>
          <a:p>
            <a:pPr marL="0" indent="0">
              <a:buNone/>
            </a:pPr>
            <a:endParaRPr lang="en-US" dirty="0"/>
          </a:p>
        </p:txBody>
      </p:sp>
    </p:spTree>
    <p:extLst>
      <p:ext uri="{BB962C8B-B14F-4D97-AF65-F5344CB8AC3E}">
        <p14:creationId xmlns:p14="http://schemas.microsoft.com/office/powerpoint/2010/main" val="26062008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9000"/>
          </a:blip>
          <a:stretch>
            <a:fillRect/>
          </a:stretch>
        </p:blipFill>
        <p:spPr>
          <a:xfrm>
            <a:off x="1934376" y="1688280"/>
            <a:ext cx="4663193" cy="4663193"/>
          </a:xfrm>
          <a:prstGeom prst="rect">
            <a:avLst/>
          </a:prstGeom>
        </p:spPr>
      </p:pic>
      <p:sp>
        <p:nvSpPr>
          <p:cNvPr id="2" name="Title 1"/>
          <p:cNvSpPr>
            <a:spLocks noGrp="1"/>
          </p:cNvSpPr>
          <p:nvPr>
            <p:ph type="title"/>
          </p:nvPr>
        </p:nvSpPr>
        <p:spPr/>
        <p:txBody>
          <a:bodyPr/>
          <a:lstStyle/>
          <a:p>
            <a:r>
              <a:rPr lang="en-US" b="1" dirty="0" smtClean="0">
                <a:solidFill>
                  <a:srgbClr val="4A749A"/>
                </a:solidFill>
              </a:rPr>
              <a:t>A Leading Change Culture that Works</a:t>
            </a:r>
            <a:endParaRPr lang="en-US" b="1" dirty="0">
              <a:solidFill>
                <a:srgbClr val="4A749A"/>
              </a:solidFill>
            </a:endParaRPr>
          </a:p>
        </p:txBody>
      </p:sp>
      <p:sp>
        <p:nvSpPr>
          <p:cNvPr id="4" name="Content Placeholder 2"/>
          <p:cNvSpPr>
            <a:spLocks noGrp="1"/>
          </p:cNvSpPr>
          <p:nvPr>
            <p:ph idx="1"/>
          </p:nvPr>
        </p:nvSpPr>
        <p:spPr>
          <a:xfrm>
            <a:off x="457200" y="2265401"/>
            <a:ext cx="7949685" cy="3701830"/>
          </a:xfrm>
        </p:spPr>
        <p:txBody>
          <a:bodyPr>
            <a:noAutofit/>
          </a:bodyPr>
          <a:lstStyle/>
          <a:p>
            <a:pPr marL="0" indent="0" algn="ctr">
              <a:buNone/>
            </a:pPr>
            <a:r>
              <a:rPr lang="en-US" sz="3200" dirty="0" smtClean="0">
                <a:solidFill>
                  <a:schemeClr val="bg2">
                    <a:lumMod val="50000"/>
                  </a:schemeClr>
                </a:solidFill>
              </a:rPr>
              <a:t>THANK YOU!</a:t>
            </a:r>
          </a:p>
          <a:p>
            <a:pPr marL="0" indent="0" algn="ctr">
              <a:buNone/>
            </a:pPr>
            <a:endParaRPr lang="en-US" sz="3200" dirty="0" smtClean="0">
              <a:solidFill>
                <a:schemeClr val="bg2">
                  <a:lumMod val="50000"/>
                </a:schemeClr>
              </a:solidFill>
            </a:endParaRPr>
          </a:p>
          <a:p>
            <a:pPr marL="0" indent="0" algn="ctr">
              <a:buNone/>
            </a:pPr>
            <a:r>
              <a:rPr lang="en-US" sz="3200" dirty="0" smtClean="0">
                <a:solidFill>
                  <a:schemeClr val="bg2">
                    <a:lumMod val="50000"/>
                  </a:schemeClr>
                </a:solidFill>
              </a:rPr>
              <a:t>Questions?</a:t>
            </a:r>
            <a:endParaRPr lang="en-US" sz="3200" dirty="0">
              <a:solidFill>
                <a:schemeClr val="bg2">
                  <a:lumMod val="50000"/>
                </a:schemeClr>
              </a:solidFill>
            </a:endParaRPr>
          </a:p>
        </p:txBody>
      </p:sp>
      <p:sp>
        <p:nvSpPr>
          <p:cNvPr id="7" name="Content Placeholder 2"/>
          <p:cNvSpPr txBox="1">
            <a:spLocks/>
          </p:cNvSpPr>
          <p:nvPr/>
        </p:nvSpPr>
        <p:spPr>
          <a:xfrm>
            <a:off x="1281439" y="3913336"/>
            <a:ext cx="6898636" cy="10756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3600" dirty="0">
              <a:solidFill>
                <a:schemeClr val="bg2">
                  <a:lumMod val="50000"/>
                </a:schemeClr>
              </a:solidFill>
            </a:endParaRPr>
          </a:p>
        </p:txBody>
      </p:sp>
      <p:sp>
        <p:nvSpPr>
          <p:cNvPr id="3" name="TextBox 2"/>
          <p:cNvSpPr txBox="1"/>
          <p:nvPr/>
        </p:nvSpPr>
        <p:spPr>
          <a:xfrm>
            <a:off x="1171319" y="4512410"/>
            <a:ext cx="6140181" cy="1569660"/>
          </a:xfrm>
          <a:prstGeom prst="rect">
            <a:avLst/>
          </a:prstGeom>
          <a:noFill/>
        </p:spPr>
        <p:txBody>
          <a:bodyPr wrap="square" rtlCol="0">
            <a:spAutoFit/>
          </a:bodyPr>
          <a:lstStyle/>
          <a:p>
            <a:r>
              <a:rPr lang="en-US" sz="2400" dirty="0" smtClean="0"/>
              <a:t>Sherri Parker</a:t>
            </a:r>
          </a:p>
          <a:p>
            <a:r>
              <a:rPr lang="en-US" sz="2400" dirty="0" smtClean="0"/>
              <a:t>Dean of Instructional and Learning Resources</a:t>
            </a:r>
          </a:p>
          <a:p>
            <a:r>
              <a:rPr lang="en-US" sz="2400" dirty="0" smtClean="0"/>
              <a:t>Harrison College</a:t>
            </a:r>
          </a:p>
          <a:p>
            <a:r>
              <a:rPr lang="en-US" sz="2400" dirty="0">
                <a:hlinkClick r:id="rId4"/>
              </a:rPr>
              <a:t>s</a:t>
            </a:r>
            <a:r>
              <a:rPr lang="en-US" sz="2400" dirty="0" smtClean="0">
                <a:hlinkClick r:id="rId4"/>
              </a:rPr>
              <a:t>herri.parker@harrison.edu</a:t>
            </a:r>
            <a:r>
              <a:rPr lang="en-US" sz="2400" dirty="0" smtClean="0"/>
              <a:t>       317-447-6085</a:t>
            </a:r>
            <a:endParaRPr lang="en-US" sz="2400" dirty="0"/>
          </a:p>
        </p:txBody>
      </p:sp>
    </p:spTree>
    <p:extLst>
      <p:ext uri="{BB962C8B-B14F-4D97-AF65-F5344CB8AC3E}">
        <p14:creationId xmlns:p14="http://schemas.microsoft.com/office/powerpoint/2010/main" val="31958641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311"/>
            <a:ext cx="3067050" cy="854889"/>
          </a:xfrm>
        </p:spPr>
        <p:txBody>
          <a:bodyPr/>
          <a:lstStyle/>
          <a:p>
            <a:r>
              <a:rPr lang="en-US" b="1" dirty="0" smtClean="0">
                <a:solidFill>
                  <a:srgbClr val="4A749A"/>
                </a:solidFill>
              </a:rPr>
              <a:t>Cited Sources</a:t>
            </a:r>
            <a:endParaRPr lang="en-US" b="1" dirty="0">
              <a:solidFill>
                <a:srgbClr val="4A749A"/>
              </a:solidFill>
            </a:endParaRPr>
          </a:p>
        </p:txBody>
      </p:sp>
      <p:sp>
        <p:nvSpPr>
          <p:cNvPr id="3" name="Content Placeholder 2"/>
          <p:cNvSpPr>
            <a:spLocks noGrp="1"/>
          </p:cNvSpPr>
          <p:nvPr>
            <p:ph idx="1"/>
          </p:nvPr>
        </p:nvSpPr>
        <p:spPr/>
        <p:txBody>
          <a:bodyPr>
            <a:normAutofit fontScale="92500" lnSpcReduction="10000"/>
          </a:bodyPr>
          <a:lstStyle/>
          <a:p>
            <a:r>
              <a:rPr lang="en-US" sz="1400" dirty="0"/>
              <a:t>123RF Royalty Free Stock Photos.  (3 August 2013).  Retrieved from </a:t>
            </a:r>
            <a:r>
              <a:rPr lang="en-US" sz="1400" dirty="0">
                <a:hlinkClick r:id="rId2"/>
              </a:rPr>
              <a:t>http://us.123rf.com/400wm/400/400/costa1980/costa19800609/costa1980060900029/547570-people-hierarchy.jpg</a:t>
            </a:r>
            <a:r>
              <a:rPr lang="en-US" sz="1400" dirty="0" smtClean="0"/>
              <a:t>.</a:t>
            </a:r>
          </a:p>
          <a:p>
            <a:endParaRPr lang="en-US" sz="1400" dirty="0"/>
          </a:p>
          <a:p>
            <a:r>
              <a:rPr lang="en-US" sz="1400" dirty="0" smtClean="0"/>
              <a:t>15Five.  (3 August 2013).  Retrieved from 15Five.com.</a:t>
            </a:r>
            <a:endParaRPr lang="en-US" sz="1400" dirty="0"/>
          </a:p>
          <a:p>
            <a:pPr marL="0" indent="0">
              <a:buNone/>
            </a:pPr>
            <a:endParaRPr lang="en-US" sz="1400" dirty="0" smtClean="0"/>
          </a:p>
          <a:p>
            <a:r>
              <a:rPr lang="en-US" sz="1400" dirty="0" smtClean="0"/>
              <a:t>Diaz</a:t>
            </a:r>
            <a:r>
              <a:rPr lang="en-US" sz="1400" dirty="0"/>
              <a:t>, J.  20 November 2012.  </a:t>
            </a:r>
            <a:r>
              <a:rPr lang="en-US" sz="1400" i="1" dirty="0"/>
              <a:t>Harrison College Fall Leadership Conference Presentation</a:t>
            </a:r>
            <a:r>
              <a:rPr lang="en-US" sz="1400" dirty="0"/>
              <a:t>. </a:t>
            </a:r>
            <a:endParaRPr lang="en-US" sz="1400" dirty="0" smtClean="0"/>
          </a:p>
          <a:p>
            <a:pPr marL="0" indent="0">
              <a:buNone/>
            </a:pPr>
            <a:endParaRPr lang="en-US" sz="1400" dirty="0" smtClean="0"/>
          </a:p>
          <a:p>
            <a:r>
              <a:rPr lang="en-US" sz="1400" dirty="0" err="1" smtClean="0"/>
              <a:t>Kanter</a:t>
            </a:r>
            <a:r>
              <a:rPr lang="en-US" sz="1400" dirty="0" smtClean="0"/>
              <a:t>, </a:t>
            </a:r>
            <a:r>
              <a:rPr lang="en-US" sz="1400" dirty="0" err="1" smtClean="0"/>
              <a:t>Rosabeth</a:t>
            </a:r>
            <a:r>
              <a:rPr lang="en-US" sz="1400" dirty="0" smtClean="0"/>
              <a:t> Moss.  2009 November 16.  On Twitter and in the Workplace, It’s Power to the connectors.  Harvard </a:t>
            </a:r>
            <a:r>
              <a:rPr lang="en-US" sz="1400" dirty="0"/>
              <a:t>Business </a:t>
            </a:r>
            <a:r>
              <a:rPr lang="en-US" sz="1400" dirty="0" smtClean="0"/>
              <a:t>Review.  Retrieved from </a:t>
            </a:r>
            <a:r>
              <a:rPr lang="en-US" sz="1400" dirty="0" smtClean="0">
                <a:hlinkClick r:id="rId3"/>
              </a:rPr>
              <a:t>http</a:t>
            </a:r>
            <a:r>
              <a:rPr lang="en-US" sz="1400" dirty="0">
                <a:hlinkClick r:id="rId3"/>
              </a:rPr>
              <a:t>://blogs.hbr.org/kanter/2009/11/power-to-the-</a:t>
            </a:r>
            <a:r>
              <a:rPr lang="en-US" sz="1400" dirty="0" smtClean="0">
                <a:hlinkClick r:id="rId3"/>
              </a:rPr>
              <a:t>connectors.html</a:t>
            </a:r>
            <a:endParaRPr lang="en-US" sz="1400" dirty="0" smtClean="0"/>
          </a:p>
          <a:p>
            <a:pPr marL="0" indent="0">
              <a:buNone/>
            </a:pPr>
            <a:endParaRPr lang="en-US" sz="1400" dirty="0" smtClean="0"/>
          </a:p>
          <a:p>
            <a:r>
              <a:rPr lang="en-US" sz="1400" dirty="0" smtClean="0"/>
              <a:t>Harvard Business School.  Faculty &amp; Research.  (3 August 2013).  </a:t>
            </a:r>
            <a:r>
              <a:rPr lang="en-US" sz="1400" dirty="0" err="1" smtClean="0"/>
              <a:t>Rosabeth</a:t>
            </a:r>
            <a:r>
              <a:rPr lang="en-US" sz="1400" dirty="0" smtClean="0"/>
              <a:t> M. </a:t>
            </a:r>
            <a:r>
              <a:rPr lang="en-US" sz="1400" dirty="0" err="1" smtClean="0"/>
              <a:t>Kanter</a:t>
            </a:r>
            <a:r>
              <a:rPr lang="en-US" sz="1400" dirty="0"/>
              <a:t>. </a:t>
            </a:r>
            <a:r>
              <a:rPr lang="en-US" sz="1400" dirty="0" smtClean="0"/>
              <a:t>Retrieved from </a:t>
            </a:r>
            <a:r>
              <a:rPr lang="en-US" sz="1400" dirty="0" smtClean="0">
                <a:hlinkClick r:id="rId4"/>
              </a:rPr>
              <a:t>http</a:t>
            </a:r>
            <a:r>
              <a:rPr lang="en-US" sz="1400" dirty="0">
                <a:hlinkClick r:id="rId4"/>
              </a:rPr>
              <a:t>://www.hbs.edu/faculty/Pages/profile.aspx?facId=</a:t>
            </a:r>
            <a:r>
              <a:rPr lang="en-US" sz="1400" dirty="0" smtClean="0">
                <a:hlinkClick r:id="rId4"/>
              </a:rPr>
              <a:t>6486</a:t>
            </a:r>
            <a:r>
              <a:rPr lang="en-US" sz="1400" dirty="0" smtClean="0"/>
              <a:t>.  </a:t>
            </a:r>
          </a:p>
          <a:p>
            <a:endParaRPr lang="en-US" sz="1400" dirty="0"/>
          </a:p>
          <a:p>
            <a:r>
              <a:rPr lang="en-US" sz="1400" dirty="0" smtClean="0"/>
              <a:t>Harrison College.  2013 August 1.  </a:t>
            </a:r>
            <a:r>
              <a:rPr lang="en-US" sz="1400" i="1" dirty="0" smtClean="0"/>
              <a:t>Harrison Competencies</a:t>
            </a:r>
            <a:r>
              <a:rPr lang="en-US" sz="1400" dirty="0" smtClean="0"/>
              <a:t>.</a:t>
            </a:r>
          </a:p>
          <a:p>
            <a:pPr marL="0" indent="0">
              <a:buNone/>
            </a:pPr>
            <a:endParaRPr lang="en-US" sz="1400" dirty="0" smtClean="0"/>
          </a:p>
          <a:p>
            <a:r>
              <a:rPr lang="en-US" sz="1400" dirty="0" smtClean="0"/>
              <a:t>Partnership in Leadership.  (3 August 2013).  </a:t>
            </a:r>
            <a:r>
              <a:rPr lang="en-US" sz="1400" i="1" dirty="0" smtClean="0"/>
              <a:t>Steps to </a:t>
            </a:r>
            <a:r>
              <a:rPr lang="en-US" sz="1400" dirty="0" smtClean="0"/>
              <a:t>Accountability.  Retrieved from </a:t>
            </a:r>
            <a:r>
              <a:rPr lang="en-US" sz="1400" dirty="0" smtClean="0">
                <a:hlinkClick r:id="rId5"/>
              </a:rPr>
              <a:t>http</a:t>
            </a:r>
            <a:r>
              <a:rPr lang="en-US" sz="1400" dirty="0">
                <a:hlinkClick r:id="rId5"/>
              </a:rPr>
              <a:t>://www.ozprinciple.com/self/steps-to-accountability</a:t>
            </a:r>
            <a:r>
              <a:rPr lang="en-US" sz="1400" dirty="0" smtClean="0">
                <a:hlinkClick r:id="rId5"/>
              </a:rPr>
              <a:t>/</a:t>
            </a:r>
            <a:r>
              <a:rPr lang="en-US" sz="1400" dirty="0" smtClean="0"/>
              <a:t>.</a:t>
            </a:r>
          </a:p>
          <a:p>
            <a:endParaRPr lang="en-US" sz="1400" dirty="0" smtClean="0"/>
          </a:p>
          <a:p>
            <a:r>
              <a:rPr lang="sv-SE" sz="1400" dirty="0" smtClean="0"/>
              <a:t>Social Media Research Foundation.  (3 August 2013).  Social Media Connectors Among Social Media Users.  Retrieved from </a:t>
            </a:r>
            <a:r>
              <a:rPr lang="sv-SE" sz="1400" dirty="0" smtClean="0">
                <a:hlinkClick r:id="rId6"/>
              </a:rPr>
              <a:t>http</a:t>
            </a:r>
            <a:r>
              <a:rPr lang="sv-SE" sz="1400" dirty="0">
                <a:hlinkClick r:id="rId6"/>
              </a:rPr>
              <a:t>://farm8.staticflickr.com/7003/</a:t>
            </a:r>
            <a:r>
              <a:rPr lang="sv-SE" sz="1400" dirty="0" smtClean="0">
                <a:hlinkClick r:id="rId6"/>
              </a:rPr>
              <a:t>6704337077_ef78832961_b.jpg.</a:t>
            </a:r>
            <a:endParaRPr lang="sv-SE" sz="1400" dirty="0" smtClean="0"/>
          </a:p>
          <a:p>
            <a:endParaRPr lang="sv-SE" dirty="0"/>
          </a:p>
          <a:p>
            <a:endParaRPr lang="en-US" dirty="0"/>
          </a:p>
          <a:p>
            <a:endParaRPr lang="en-US" dirty="0"/>
          </a:p>
        </p:txBody>
      </p:sp>
    </p:spTree>
    <p:extLst>
      <p:ext uri="{BB962C8B-B14F-4D97-AF65-F5344CB8AC3E}">
        <p14:creationId xmlns:p14="http://schemas.microsoft.com/office/powerpoint/2010/main" val="34149745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About Harrison Students</a:t>
            </a:r>
            <a:endParaRPr lang="en-US" b="1" dirty="0">
              <a:solidFill>
                <a:srgbClr val="4A749A"/>
              </a:solidFill>
            </a:endParaRPr>
          </a:p>
        </p:txBody>
      </p:sp>
      <p:sp>
        <p:nvSpPr>
          <p:cNvPr id="3" name="Content Placeholder 2"/>
          <p:cNvSpPr>
            <a:spLocks noGrp="1"/>
          </p:cNvSpPr>
          <p:nvPr>
            <p:ph idx="1"/>
          </p:nvPr>
        </p:nvSpPr>
        <p:spPr>
          <a:xfrm>
            <a:off x="457200" y="1736262"/>
            <a:ext cx="4789543" cy="2270065"/>
          </a:xfrm>
        </p:spPr>
        <p:txBody>
          <a:bodyPr>
            <a:normAutofit/>
          </a:bodyPr>
          <a:lstStyle/>
          <a:p>
            <a:r>
              <a:rPr lang="en-US" dirty="0" smtClean="0"/>
              <a:t>Full-time employed or unemployed</a:t>
            </a:r>
          </a:p>
          <a:p>
            <a:r>
              <a:rPr lang="en-US" dirty="0"/>
              <a:t>Un-traditional family </a:t>
            </a:r>
            <a:r>
              <a:rPr lang="en-US" dirty="0" smtClean="0"/>
              <a:t>status</a:t>
            </a:r>
          </a:p>
          <a:p>
            <a:r>
              <a:rPr lang="en-US" dirty="0"/>
              <a:t>30% traditional college </a:t>
            </a:r>
            <a:r>
              <a:rPr lang="en-US" dirty="0" smtClean="0"/>
              <a:t>age</a:t>
            </a:r>
            <a:endParaRPr lang="en-US" dirty="0"/>
          </a:p>
        </p:txBody>
      </p:sp>
      <p:pic>
        <p:nvPicPr>
          <p:cNvPr id="4" name="Picture 3" descr="Screen Shot 2013-08-02 at 5.04.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865" y="981814"/>
            <a:ext cx="2756935" cy="2782621"/>
          </a:xfrm>
          <a:prstGeom prst="rect">
            <a:avLst/>
          </a:prstGeom>
        </p:spPr>
      </p:pic>
      <p:sp>
        <p:nvSpPr>
          <p:cNvPr id="6" name="Rectangle 5"/>
          <p:cNvSpPr/>
          <p:nvPr/>
        </p:nvSpPr>
        <p:spPr>
          <a:xfrm>
            <a:off x="432540" y="4008860"/>
            <a:ext cx="8040407" cy="2092881"/>
          </a:xfrm>
          <a:prstGeom prst="rect">
            <a:avLst/>
          </a:prstGeom>
        </p:spPr>
        <p:txBody>
          <a:bodyPr wrap="square">
            <a:spAutoFit/>
          </a:bodyPr>
          <a:lstStyle/>
          <a:p>
            <a:pPr marL="457200" indent="-457200">
              <a:buFont typeface="Arial"/>
              <a:buChar char="•"/>
            </a:pPr>
            <a:r>
              <a:rPr lang="en-US" sz="2600" dirty="0" smtClean="0">
                <a:latin typeface="Myriad Pro"/>
                <a:cs typeface="Myriad Pro"/>
              </a:rPr>
              <a:t>Seeking AS - </a:t>
            </a:r>
            <a:r>
              <a:rPr lang="en-US" sz="2600" dirty="0">
                <a:latin typeface="Myriad Pro"/>
                <a:cs typeface="Myriad Pro"/>
              </a:rPr>
              <a:t>18-35 years – 86% female</a:t>
            </a:r>
          </a:p>
          <a:p>
            <a:pPr marL="457200" indent="-457200">
              <a:buFont typeface="Arial"/>
              <a:buChar char="•"/>
            </a:pPr>
            <a:r>
              <a:rPr lang="en-US" sz="2600" dirty="0" smtClean="0">
                <a:latin typeface="Myriad Pro"/>
                <a:cs typeface="Myriad Pro"/>
              </a:rPr>
              <a:t>Seeking AS </a:t>
            </a:r>
            <a:r>
              <a:rPr lang="en-US" sz="2600" dirty="0">
                <a:latin typeface="Myriad Pro"/>
                <a:cs typeface="Myriad Pro"/>
              </a:rPr>
              <a:t>&amp; BS </a:t>
            </a:r>
            <a:r>
              <a:rPr lang="en-US" sz="2600" dirty="0" smtClean="0">
                <a:latin typeface="Myriad Pro"/>
                <a:cs typeface="Myriad Pro"/>
              </a:rPr>
              <a:t>- </a:t>
            </a:r>
            <a:r>
              <a:rPr lang="en-US" sz="2600" dirty="0">
                <a:latin typeface="Myriad Pro"/>
                <a:cs typeface="Myriad Pro"/>
              </a:rPr>
              <a:t>25-44 years – 75% female</a:t>
            </a:r>
          </a:p>
          <a:p>
            <a:pPr marL="914400" lvl="1" indent="-457200">
              <a:buFont typeface="Arial"/>
              <a:buChar char="•"/>
            </a:pPr>
            <a:r>
              <a:rPr lang="en-US" sz="2600" dirty="0" smtClean="0">
                <a:latin typeface="Myriad Pro"/>
                <a:cs typeface="Myriad Pro"/>
              </a:rPr>
              <a:t>First </a:t>
            </a:r>
            <a:r>
              <a:rPr lang="en-US" sz="2600" dirty="0">
                <a:latin typeface="Myriad Pro"/>
                <a:cs typeface="Myriad Pro"/>
              </a:rPr>
              <a:t>generation college </a:t>
            </a:r>
            <a:r>
              <a:rPr lang="en-US" sz="2600" dirty="0" smtClean="0">
                <a:latin typeface="Myriad Pro"/>
                <a:cs typeface="Myriad Pro"/>
              </a:rPr>
              <a:t>students</a:t>
            </a:r>
          </a:p>
          <a:p>
            <a:pPr lvl="1"/>
            <a:endParaRPr lang="en-US" sz="2600" dirty="0" smtClean="0">
              <a:latin typeface="Myriad Pro"/>
              <a:cs typeface="Myriad Pro"/>
            </a:endParaRPr>
          </a:p>
          <a:p>
            <a:pPr marL="457200" indent="-457200">
              <a:buFont typeface="Arial"/>
              <a:buChar char="•"/>
            </a:pPr>
            <a:r>
              <a:rPr lang="en-US" sz="2600" dirty="0">
                <a:latin typeface="Myriad Pro"/>
                <a:cs typeface="Myriad Pro"/>
              </a:rPr>
              <a:t>BS &amp; MA degrees – 25-44 years – 50% </a:t>
            </a:r>
            <a:r>
              <a:rPr lang="en-US" sz="2600" dirty="0" smtClean="0">
                <a:latin typeface="Myriad Pro"/>
                <a:cs typeface="Myriad Pro"/>
              </a:rPr>
              <a:t>male</a:t>
            </a:r>
            <a:endParaRPr lang="en-US" sz="2600" dirty="0">
              <a:latin typeface="Myriad Pro"/>
              <a:cs typeface="Myriad Pro"/>
            </a:endParaRPr>
          </a:p>
        </p:txBody>
      </p:sp>
    </p:spTree>
    <p:extLst>
      <p:ext uri="{BB962C8B-B14F-4D97-AF65-F5344CB8AC3E}">
        <p14:creationId xmlns:p14="http://schemas.microsoft.com/office/powerpoint/2010/main" val="1357227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dissolve">
                                      <p:cBhvr>
                                        <p:cTn id="18" dur="500"/>
                                        <p:tgtEl>
                                          <p:spTgt spid="6">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dissolve">
                                      <p:cBhvr>
                                        <p:cTn id="21" dur="500"/>
                                        <p:tgtEl>
                                          <p:spTgt spid="6">
                                            <p:txEl>
                                              <p:pRg st="1" end="1"/>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dissolve">
                                      <p:cBhvr>
                                        <p:cTn id="24" dur="500"/>
                                        <p:tgtEl>
                                          <p:spTgt spid="6">
                                            <p:txEl>
                                              <p:pRg st="2" end="2"/>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75000"/>
                  </a:schemeClr>
                </a:solidFill>
              </a:rPr>
              <a:t>Presentation Objectives</a:t>
            </a:r>
            <a:endParaRPr lang="en-US" b="1" dirty="0">
              <a:solidFill>
                <a:schemeClr val="bg2">
                  <a:lumMod val="75000"/>
                </a:schemeClr>
              </a:solidFill>
            </a:endParaRPr>
          </a:p>
        </p:txBody>
      </p:sp>
      <p:sp>
        <p:nvSpPr>
          <p:cNvPr id="3" name="Content Placeholder 2"/>
          <p:cNvSpPr>
            <a:spLocks noGrp="1"/>
          </p:cNvSpPr>
          <p:nvPr>
            <p:ph idx="1"/>
          </p:nvPr>
        </p:nvSpPr>
        <p:spPr>
          <a:xfrm>
            <a:off x="457200" y="1883928"/>
            <a:ext cx="8229600" cy="4144947"/>
          </a:xfrm>
        </p:spPr>
        <p:txBody>
          <a:bodyPr>
            <a:normAutofit/>
          </a:bodyPr>
          <a:lstStyle/>
          <a:p>
            <a:r>
              <a:rPr lang="en-US" dirty="0" smtClean="0"/>
              <a:t>Identify key leadership principles</a:t>
            </a:r>
          </a:p>
          <a:p>
            <a:endParaRPr lang="en-US" dirty="0"/>
          </a:p>
          <a:p>
            <a:r>
              <a:rPr lang="en-US" dirty="0" smtClean="0"/>
              <a:t>Define distributed leadership</a:t>
            </a:r>
          </a:p>
          <a:p>
            <a:pPr marL="0" indent="0">
              <a:buNone/>
            </a:pPr>
            <a:endParaRPr lang="en-US" dirty="0" smtClean="0"/>
          </a:p>
          <a:p>
            <a:r>
              <a:rPr lang="en-US" dirty="0" smtClean="0"/>
              <a:t>Describe competency-based performance evaluation process</a:t>
            </a:r>
          </a:p>
          <a:p>
            <a:pPr marL="0" indent="0">
              <a:buNone/>
            </a:pPr>
            <a:endParaRPr lang="en-US" dirty="0" smtClean="0"/>
          </a:p>
          <a:p>
            <a:r>
              <a:rPr lang="en-US" dirty="0" smtClean="0"/>
              <a:t>Recognize and pinpoint new ways to integrate leadership into your workplace</a:t>
            </a:r>
          </a:p>
          <a:p>
            <a:pPr marL="0" indent="0">
              <a:buNone/>
            </a:pPr>
            <a:endParaRPr lang="en-US" dirty="0" smtClean="0"/>
          </a:p>
        </p:txBody>
      </p:sp>
      <p:pic>
        <p:nvPicPr>
          <p:cNvPr id="4" name="Picture 3"/>
          <p:cNvPicPr>
            <a:picLocks noChangeAspect="1"/>
          </p:cNvPicPr>
          <p:nvPr/>
        </p:nvPicPr>
        <p:blipFill>
          <a:blip r:embed="rId2"/>
          <a:stretch>
            <a:fillRect/>
          </a:stretch>
        </p:blipFill>
        <p:spPr>
          <a:xfrm rot="661241">
            <a:off x="5872094" y="872352"/>
            <a:ext cx="3333569" cy="2220416"/>
          </a:xfrm>
          <a:prstGeom prst="rect">
            <a:avLst/>
          </a:prstGeom>
        </p:spPr>
      </p:pic>
      <p:sp>
        <p:nvSpPr>
          <p:cNvPr id="5" name="TextBox 4"/>
          <p:cNvSpPr txBox="1"/>
          <p:nvPr/>
        </p:nvSpPr>
        <p:spPr>
          <a:xfrm>
            <a:off x="7040248" y="6078191"/>
            <a:ext cx="1919629" cy="646331"/>
          </a:xfrm>
          <a:prstGeom prst="rect">
            <a:avLst/>
          </a:prstGeom>
          <a:noFill/>
        </p:spPr>
        <p:txBody>
          <a:bodyPr wrap="none" rtlCol="0">
            <a:spAutoFit/>
          </a:bodyPr>
          <a:lstStyle/>
          <a:p>
            <a:r>
              <a:rPr lang="en-US" dirty="0"/>
              <a:t>#LeadChangedu13</a:t>
            </a:r>
          </a:p>
          <a:p>
            <a:endParaRPr lang="en-US" dirty="0"/>
          </a:p>
        </p:txBody>
      </p:sp>
    </p:spTree>
    <p:extLst>
      <p:ext uri="{BB962C8B-B14F-4D97-AF65-F5344CB8AC3E}">
        <p14:creationId xmlns:p14="http://schemas.microsoft.com/office/powerpoint/2010/main" val="2569898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Stand Up Poll</a:t>
            </a:r>
            <a:endParaRPr lang="en-US" b="1" dirty="0">
              <a:solidFill>
                <a:srgbClr val="4A749A"/>
              </a:solidFill>
            </a:endParaRPr>
          </a:p>
        </p:txBody>
      </p:sp>
      <p:sp>
        <p:nvSpPr>
          <p:cNvPr id="3" name="Content Placeholder 2"/>
          <p:cNvSpPr>
            <a:spLocks noGrp="1"/>
          </p:cNvSpPr>
          <p:nvPr>
            <p:ph idx="1"/>
          </p:nvPr>
        </p:nvSpPr>
        <p:spPr/>
        <p:txBody>
          <a:bodyPr/>
          <a:lstStyle/>
          <a:p>
            <a:r>
              <a:rPr lang="en-US" dirty="0" smtClean="0"/>
              <a:t>You think your </a:t>
            </a:r>
            <a:r>
              <a:rPr lang="en-US" dirty="0"/>
              <a:t>institution currently </a:t>
            </a:r>
            <a:r>
              <a:rPr lang="en-US" dirty="0" smtClean="0"/>
              <a:t>practices and embraces distributed leadership</a:t>
            </a:r>
          </a:p>
          <a:p>
            <a:pPr marL="0" indent="0">
              <a:buNone/>
            </a:pPr>
            <a:endParaRPr lang="en-US" dirty="0" smtClean="0"/>
          </a:p>
          <a:p>
            <a:r>
              <a:rPr lang="en-US" dirty="0" smtClean="0"/>
              <a:t>You feel your current employee performance review process is </a:t>
            </a:r>
            <a:r>
              <a:rPr lang="en-US" dirty="0" smtClean="0"/>
              <a:t>effective</a:t>
            </a:r>
          </a:p>
          <a:p>
            <a:pPr marL="0" indent="0">
              <a:buNone/>
            </a:pPr>
            <a:endParaRPr lang="en-US" dirty="0" smtClean="0"/>
          </a:p>
          <a:p>
            <a:r>
              <a:rPr lang="en-US" dirty="0" smtClean="0"/>
              <a:t>You know that your department’s goals are clearly aligned with your institution’s strategic plan for 2013-</a:t>
            </a:r>
            <a:r>
              <a:rPr lang="en-US" dirty="0" smtClean="0"/>
              <a:t>14</a:t>
            </a:r>
            <a:endParaRPr lang="en-US" dirty="0" smtClean="0"/>
          </a:p>
        </p:txBody>
      </p:sp>
    </p:spTree>
    <p:extLst>
      <p:ext uri="{BB962C8B-B14F-4D97-AF65-F5344CB8AC3E}">
        <p14:creationId xmlns:p14="http://schemas.microsoft.com/office/powerpoint/2010/main" val="3695362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bm2_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183" y="1419811"/>
            <a:ext cx="4005064" cy="4899160"/>
          </a:xfrm>
          <a:prstGeom prst="rect">
            <a:avLst/>
          </a:prstGeom>
        </p:spPr>
      </p:pic>
      <p:sp>
        <p:nvSpPr>
          <p:cNvPr id="2" name="Title 1"/>
          <p:cNvSpPr>
            <a:spLocks noGrp="1"/>
          </p:cNvSpPr>
          <p:nvPr>
            <p:ph type="title"/>
          </p:nvPr>
        </p:nvSpPr>
        <p:spPr/>
        <p:txBody>
          <a:bodyPr/>
          <a:lstStyle/>
          <a:p>
            <a:r>
              <a:rPr lang="en-US" b="1" dirty="0" smtClean="0">
                <a:solidFill>
                  <a:srgbClr val="4A749A"/>
                </a:solidFill>
              </a:rPr>
              <a:t>Explore Principles</a:t>
            </a:r>
            <a:endParaRPr lang="en-US" b="1" dirty="0">
              <a:solidFill>
                <a:srgbClr val="4A749A"/>
              </a:solidFill>
            </a:endParaRPr>
          </a:p>
        </p:txBody>
      </p:sp>
      <p:sp>
        <p:nvSpPr>
          <p:cNvPr id="3" name="Content Placeholder 2"/>
          <p:cNvSpPr>
            <a:spLocks noGrp="1"/>
          </p:cNvSpPr>
          <p:nvPr>
            <p:ph idx="1"/>
          </p:nvPr>
        </p:nvSpPr>
        <p:spPr>
          <a:xfrm>
            <a:off x="4509413" y="4654137"/>
            <a:ext cx="1841090" cy="1516478"/>
          </a:xfrm>
        </p:spPr>
        <p:txBody>
          <a:bodyPr>
            <a:normAutofit lnSpcReduction="10000"/>
          </a:bodyPr>
          <a:lstStyle/>
          <a:p>
            <a:pPr marL="0" indent="0" algn="ctr">
              <a:buNone/>
            </a:pPr>
            <a:r>
              <a:rPr lang="en-US" sz="3200" dirty="0" smtClean="0">
                <a:solidFill>
                  <a:schemeClr val="bg1"/>
                </a:solidFill>
              </a:rPr>
              <a:t>Increase your Influence</a:t>
            </a:r>
          </a:p>
          <a:p>
            <a:endParaRPr lang="en-US" dirty="0">
              <a:solidFill>
                <a:schemeClr val="bg1"/>
              </a:solidFill>
            </a:endParaRPr>
          </a:p>
        </p:txBody>
      </p:sp>
      <p:sp>
        <p:nvSpPr>
          <p:cNvPr id="7" name="Content Placeholder 2"/>
          <p:cNvSpPr txBox="1">
            <a:spLocks/>
          </p:cNvSpPr>
          <p:nvPr/>
        </p:nvSpPr>
        <p:spPr>
          <a:xfrm>
            <a:off x="4464028" y="1902560"/>
            <a:ext cx="1992315" cy="6372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b="0" i="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300" b="0" i="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b="0" i="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solidFill>
                  <a:schemeClr val="bg1"/>
                </a:solidFill>
              </a:rPr>
              <a:t>Leadership</a:t>
            </a:r>
          </a:p>
          <a:p>
            <a:endParaRPr lang="en-US" dirty="0">
              <a:solidFill>
                <a:schemeClr val="bg1"/>
              </a:solidFill>
            </a:endParaRPr>
          </a:p>
        </p:txBody>
      </p:sp>
      <p:sp>
        <p:nvSpPr>
          <p:cNvPr id="8" name="Down Arrow 7"/>
          <p:cNvSpPr/>
          <p:nvPr/>
        </p:nvSpPr>
        <p:spPr>
          <a:xfrm>
            <a:off x="5231621" y="2872459"/>
            <a:ext cx="423368" cy="158741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21523" y="6184754"/>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3020804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7" grpId="0"/>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4A749A"/>
                </a:solidFill>
              </a:rPr>
              <a:t>5 Principles of Leadership</a:t>
            </a:r>
            <a:endParaRPr lang="en-US" b="1" dirty="0">
              <a:solidFill>
                <a:srgbClr val="4A749A"/>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Focus on the situation, issue, or behavior, not on the person</a:t>
            </a:r>
          </a:p>
          <a:p>
            <a:pPr marL="514350" indent="-514350">
              <a:buFont typeface="+mj-lt"/>
              <a:buAutoNum type="arabicPeriod"/>
            </a:pPr>
            <a:r>
              <a:rPr lang="en-US" dirty="0" smtClean="0"/>
              <a:t>Maintain the self-confidence and self-esteem of others</a:t>
            </a:r>
          </a:p>
          <a:p>
            <a:pPr marL="514350" indent="-514350">
              <a:buFont typeface="+mj-lt"/>
              <a:buAutoNum type="arabicPeriod"/>
            </a:pPr>
            <a:r>
              <a:rPr lang="en-US" dirty="0" smtClean="0"/>
              <a:t>Maintain constructive relationships</a:t>
            </a:r>
          </a:p>
          <a:p>
            <a:pPr marL="514350" indent="-514350">
              <a:buFont typeface="+mj-lt"/>
              <a:buAutoNum type="arabicPeriod"/>
            </a:pPr>
            <a:r>
              <a:rPr lang="en-US" dirty="0" smtClean="0"/>
              <a:t>Take initiative to make things better</a:t>
            </a:r>
          </a:p>
          <a:p>
            <a:pPr marL="514350" indent="-514350">
              <a:buFont typeface="+mj-lt"/>
              <a:buAutoNum type="arabicPeriod"/>
            </a:pPr>
            <a:r>
              <a:rPr lang="en-US" dirty="0" smtClean="0"/>
              <a:t>Lead by example</a:t>
            </a:r>
            <a:endParaRPr lang="en-US" dirty="0"/>
          </a:p>
        </p:txBody>
      </p:sp>
      <p:sp>
        <p:nvSpPr>
          <p:cNvPr id="4" name="Rectangle 3"/>
          <p:cNvSpPr/>
          <p:nvPr/>
        </p:nvSpPr>
        <p:spPr>
          <a:xfrm>
            <a:off x="172204" y="6256949"/>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2561847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4A749A"/>
                </a:solidFill>
                <a:hlinkClick r:id="rId3"/>
              </a:rPr>
              <a:t>Rosabeth</a:t>
            </a:r>
            <a:r>
              <a:rPr lang="en-US" dirty="0" smtClean="0">
                <a:solidFill>
                  <a:srgbClr val="4A749A"/>
                </a:solidFill>
                <a:hlinkClick r:id="rId3"/>
              </a:rPr>
              <a:t> Moss </a:t>
            </a:r>
            <a:r>
              <a:rPr lang="en-US" dirty="0" err="1" smtClean="0">
                <a:solidFill>
                  <a:srgbClr val="4A749A"/>
                </a:solidFill>
                <a:hlinkClick r:id="rId3"/>
              </a:rPr>
              <a:t>Kanter</a:t>
            </a:r>
            <a:endParaRPr lang="en-US" dirty="0">
              <a:solidFill>
                <a:srgbClr val="4A749A"/>
              </a:solidFill>
            </a:endParaRPr>
          </a:p>
        </p:txBody>
      </p:sp>
      <p:pic>
        <p:nvPicPr>
          <p:cNvPr id="4" name="Picture 3" descr="moss-kanter-1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47" y="1834871"/>
            <a:ext cx="2298700" cy="2298700"/>
          </a:xfrm>
          <a:prstGeom prst="rect">
            <a:avLst/>
          </a:prstGeom>
        </p:spPr>
      </p:pic>
      <p:sp>
        <p:nvSpPr>
          <p:cNvPr id="5" name="Rectangle 4"/>
          <p:cNvSpPr/>
          <p:nvPr/>
        </p:nvSpPr>
        <p:spPr>
          <a:xfrm>
            <a:off x="3374660" y="1655185"/>
            <a:ext cx="4775179" cy="2677656"/>
          </a:xfrm>
          <a:prstGeom prst="rect">
            <a:avLst/>
          </a:prstGeom>
        </p:spPr>
        <p:txBody>
          <a:bodyPr wrap="square">
            <a:spAutoFit/>
          </a:bodyPr>
          <a:lstStyle/>
          <a:p>
            <a:r>
              <a:rPr lang="en-US" sz="2800" dirty="0" smtClean="0"/>
              <a:t>Holds the </a:t>
            </a:r>
            <a:r>
              <a:rPr lang="en-US" sz="2800" dirty="0"/>
              <a:t>Ernest L. Arbuckle Professorship at Harvard Business School, where she specializes in strategy, innovation, and leadership for change.</a:t>
            </a:r>
          </a:p>
        </p:txBody>
      </p:sp>
      <p:sp>
        <p:nvSpPr>
          <p:cNvPr id="6" name="Rectangle 5"/>
          <p:cNvSpPr/>
          <p:nvPr/>
        </p:nvSpPr>
        <p:spPr>
          <a:xfrm>
            <a:off x="707347" y="5899599"/>
            <a:ext cx="7699538" cy="307777"/>
          </a:xfrm>
          <a:prstGeom prst="rect">
            <a:avLst/>
          </a:prstGeom>
        </p:spPr>
        <p:txBody>
          <a:bodyPr wrap="square">
            <a:spAutoFit/>
          </a:bodyPr>
          <a:lstStyle/>
          <a:p>
            <a:r>
              <a:rPr lang="en-US" sz="1400" dirty="0"/>
              <a:t>http://</a:t>
            </a:r>
            <a:r>
              <a:rPr lang="en-US" sz="1400" dirty="0" err="1"/>
              <a:t>www.hbs.edu</a:t>
            </a:r>
            <a:r>
              <a:rPr lang="en-US" sz="1400" dirty="0"/>
              <a:t>/faculty/Pages/</a:t>
            </a:r>
            <a:r>
              <a:rPr lang="en-US" sz="1400" dirty="0" err="1"/>
              <a:t>profile.aspx?facId</a:t>
            </a:r>
            <a:r>
              <a:rPr lang="en-US" sz="1400" dirty="0"/>
              <a:t>=6486</a:t>
            </a:r>
          </a:p>
        </p:txBody>
      </p:sp>
      <p:sp>
        <p:nvSpPr>
          <p:cNvPr id="8" name="Rectangle 7"/>
          <p:cNvSpPr/>
          <p:nvPr/>
        </p:nvSpPr>
        <p:spPr>
          <a:xfrm>
            <a:off x="707347" y="4587420"/>
            <a:ext cx="7699538" cy="954107"/>
          </a:xfrm>
          <a:prstGeom prst="rect">
            <a:avLst/>
          </a:prstGeom>
        </p:spPr>
        <p:txBody>
          <a:bodyPr wrap="square">
            <a:spAutoFit/>
          </a:bodyPr>
          <a:lstStyle/>
          <a:p>
            <a:r>
              <a:rPr lang="en-US" sz="2800" b="1" dirty="0"/>
              <a:t>On Twitter and in the Workplace, </a:t>
            </a:r>
            <a:r>
              <a:rPr lang="en-US" sz="2800" b="1" dirty="0" smtClean="0"/>
              <a:t>It's </a:t>
            </a:r>
            <a:r>
              <a:rPr lang="en-US" sz="2800" b="1" dirty="0"/>
              <a:t>Power to the </a:t>
            </a:r>
            <a:r>
              <a:rPr lang="en-US" sz="2800" b="1" dirty="0" smtClean="0"/>
              <a:t>Connectors.                                                  </a:t>
            </a:r>
            <a:r>
              <a:rPr lang="en-US" sz="1600" b="1" dirty="0" smtClean="0"/>
              <a:t>November 16, 2009</a:t>
            </a:r>
            <a:endParaRPr lang="en-US" sz="1600" dirty="0"/>
          </a:p>
        </p:txBody>
      </p:sp>
      <p:sp>
        <p:nvSpPr>
          <p:cNvPr id="3" name="Rectangle 2"/>
          <p:cNvSpPr/>
          <p:nvPr/>
        </p:nvSpPr>
        <p:spPr>
          <a:xfrm>
            <a:off x="6854892" y="6207376"/>
            <a:ext cx="1919629" cy="369332"/>
          </a:xfrm>
          <a:prstGeom prst="rect">
            <a:avLst/>
          </a:prstGeom>
        </p:spPr>
        <p:txBody>
          <a:bodyPr wrap="none">
            <a:spAutoFit/>
          </a:bodyPr>
          <a:lstStyle/>
          <a:p>
            <a:r>
              <a:rPr lang="en-US" dirty="0"/>
              <a:t>#LeadChangedu13</a:t>
            </a:r>
          </a:p>
        </p:txBody>
      </p:sp>
    </p:spTree>
    <p:extLst>
      <p:ext uri="{BB962C8B-B14F-4D97-AF65-F5344CB8AC3E}">
        <p14:creationId xmlns:p14="http://schemas.microsoft.com/office/powerpoint/2010/main" val="40065592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Harrison 2011">
      <a:dk1>
        <a:sysClr val="windowText" lastClr="000000"/>
      </a:dk1>
      <a:lt1>
        <a:sysClr val="window" lastClr="FFFFFF"/>
      </a:lt1>
      <a:dk2>
        <a:srgbClr val="002A42"/>
      </a:dk2>
      <a:lt2>
        <a:srgbClr val="739ABC"/>
      </a:lt2>
      <a:accent1>
        <a:srgbClr val="C2C2A0"/>
      </a:accent1>
      <a:accent2>
        <a:srgbClr val="9A996E"/>
      </a:accent2>
      <a:accent3>
        <a:srgbClr val="C88F42"/>
      </a:accent3>
      <a:accent4>
        <a:srgbClr val="AEA444"/>
      </a:accent4>
      <a:accent5>
        <a:srgbClr val="C3D3DF"/>
      </a:accent5>
      <a:accent6>
        <a:srgbClr val="A5ACA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54EA3AA46B734F8A0D7A05C84FBB3F" ma:contentTypeVersion="0" ma:contentTypeDescription="Create a new document." ma:contentTypeScope="" ma:versionID="b5c8f6972e0002ce26f647085d26b0c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63F50F76-8389-40FA-9A00-C09ACEA30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C96AACFC-CA21-4D04-87B7-754036D1D186}">
  <ds:schemaRefs>
    <ds:schemaRef ds:uri="http://schemas.microsoft.com/sharepoint/v3/contenttype/forms"/>
  </ds:schemaRefs>
</ds:datastoreItem>
</file>

<file path=customXml/itemProps3.xml><?xml version="1.0" encoding="utf-8"?>
<ds:datastoreItem xmlns:ds="http://schemas.openxmlformats.org/officeDocument/2006/customXml" ds:itemID="{5055EA97-4AC8-4CE0-9463-C5CBB33D95D6}">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4211</TotalTime>
  <Words>1487</Words>
  <Application>Microsoft Macintosh PowerPoint</Application>
  <PresentationFormat>On-screen Show (4:3)</PresentationFormat>
  <Paragraphs>242</Paragraphs>
  <Slides>31</Slides>
  <Notes>13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A Leading Change Culture That Works</vt:lpstr>
      <vt:lpstr>About Me</vt:lpstr>
      <vt:lpstr>About Harrison College</vt:lpstr>
      <vt:lpstr>About Harrison Students</vt:lpstr>
      <vt:lpstr>Presentation Objectives</vt:lpstr>
      <vt:lpstr>Stand Up Poll</vt:lpstr>
      <vt:lpstr>Explore Principles</vt:lpstr>
      <vt:lpstr>5 Principles of Leadership</vt:lpstr>
      <vt:lpstr>Rosabeth Moss Kanter</vt:lpstr>
      <vt:lpstr>“Society of Organizations”</vt:lpstr>
      <vt:lpstr>Distributed Leadership</vt:lpstr>
      <vt:lpstr>“Society of Networks”</vt:lpstr>
      <vt:lpstr>Circles of Influence</vt:lpstr>
      <vt:lpstr>R. Kanter – Defines Distributed Leadership</vt:lpstr>
      <vt:lpstr>R. Kanter</vt:lpstr>
      <vt:lpstr>Society of Networks</vt:lpstr>
      <vt:lpstr>R. Kanter - Distributed Leadership</vt:lpstr>
      <vt:lpstr>A Leading Change Culture that Works</vt:lpstr>
      <vt:lpstr>Competency-based Performance Assessment</vt:lpstr>
      <vt:lpstr>10 Competencies at Harrison College</vt:lpstr>
      <vt:lpstr>Leadership at Harrison College</vt:lpstr>
      <vt:lpstr>Leadership at Harrison College</vt:lpstr>
      <vt:lpstr>Leadership at Harrison College</vt:lpstr>
      <vt:lpstr>Leadership at Harrison College</vt:lpstr>
      <vt:lpstr>Competency-based Assessment</vt:lpstr>
      <vt:lpstr>Choose 5</vt:lpstr>
      <vt:lpstr>8-Minute Brainstorm</vt:lpstr>
      <vt:lpstr>Item for Your Tool Belt</vt:lpstr>
      <vt:lpstr>Item for Your Tool Belt</vt:lpstr>
      <vt:lpstr>A Leading Change Culture that Works</vt:lpstr>
      <vt:lpstr>Cited 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Donald</dc:creator>
  <cp:lastModifiedBy>Sherri Parker</cp:lastModifiedBy>
  <cp:revision>104</cp:revision>
  <dcterms:created xsi:type="dcterms:W3CDTF">2011-09-19T15:08:38Z</dcterms:created>
  <dcterms:modified xsi:type="dcterms:W3CDTF">2013-10-16T21:48:37Z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0x010100EC54EA3AA46B734F8A0D7A05C84FBB3F</vt:lpwstr>
  </property>
</Properties>
</file>