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92" r:id="rId5"/>
    <p:sldId id="284" r:id="rId6"/>
    <p:sldId id="285" r:id="rId7"/>
    <p:sldId id="286" r:id="rId8"/>
    <p:sldId id="287" r:id="rId9"/>
    <p:sldId id="288" r:id="rId10"/>
    <p:sldId id="289" r:id="rId11"/>
    <p:sldId id="293" r:id="rId12"/>
    <p:sldId id="290" r:id="rId13"/>
    <p:sldId id="291" r:id="rId14"/>
    <p:sldId id="294" r:id="rId15"/>
    <p:sldId id="295" r:id="rId16"/>
    <p:sldId id="262" r:id="rId17"/>
    <p:sldId id="271" r:id="rId18"/>
    <p:sldId id="272" r:id="rId19"/>
    <p:sldId id="273" r:id="rId20"/>
    <p:sldId id="274" r:id="rId21"/>
    <p:sldId id="275" r:id="rId22"/>
    <p:sldId id="263" r:id="rId23"/>
    <p:sldId id="280" r:id="rId24"/>
    <p:sldId id="298" r:id="rId25"/>
    <p:sldId id="299" r:id="rId26"/>
    <p:sldId id="302" r:id="rId27"/>
    <p:sldId id="303" r:id="rId28"/>
    <p:sldId id="311" r:id="rId29"/>
    <p:sldId id="281" r:id="rId30"/>
    <p:sldId id="282" r:id="rId31"/>
    <p:sldId id="312" r:id="rId32"/>
    <p:sldId id="305" r:id="rId33"/>
    <p:sldId id="264" r:id="rId34"/>
    <p:sldId id="261" r:id="rId35"/>
    <p:sldId id="296" r:id="rId36"/>
    <p:sldId id="259" r:id="rId37"/>
    <p:sldId id="26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39" autoAdjust="0"/>
  </p:normalViewPr>
  <p:slideViewPr>
    <p:cSldViewPr snapToGrid="0" snapToObjects="1">
      <p:cViewPr>
        <p:scale>
          <a:sx n="108" d="100"/>
          <a:sy n="108" d="100"/>
        </p:scale>
        <p:origin x="-1760" y="-10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2.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362593564693"/>
          <c:y val="0.0"/>
          <c:w val="0.67631184990765"/>
          <c:h val="1.0"/>
        </c:manualLayout>
      </c:layout>
      <c:pieChart>
        <c:varyColors val="1"/>
        <c:ser>
          <c:idx val="0"/>
          <c:order val="0"/>
          <c:tx>
            <c:strRef>
              <c:f>Sheet1!$B$1</c:f>
              <c:strCache>
                <c:ptCount val="1"/>
                <c:pt idx="0">
                  <c:v>Column1</c:v>
                </c:pt>
              </c:strCache>
            </c:strRef>
          </c:tx>
          <c:dPt>
            <c:idx val="0"/>
            <c:bubble3D val="0"/>
            <c:spPr>
              <a:solidFill>
                <a:schemeClr val="bg1">
                  <a:lumMod val="75000"/>
                </a:schemeClr>
              </a:solidFill>
              <a:ln>
                <a:solidFill>
                  <a:schemeClr val="bg1">
                    <a:lumMod val="75000"/>
                  </a:schemeClr>
                </a:solidFill>
              </a:ln>
            </c:spPr>
          </c:dPt>
          <c:dPt>
            <c:idx val="3"/>
            <c:bubble3D val="0"/>
            <c:spPr>
              <a:solidFill>
                <a:srgbClr val="9BBB59">
                  <a:lumMod val="75000"/>
                </a:srgbClr>
              </a:solidFill>
              <a:ln>
                <a:solidFill>
                  <a:srgbClr val="9BBB59">
                    <a:lumMod val="75000"/>
                  </a:srgbClr>
                </a:solidFill>
              </a:ln>
            </c:spPr>
          </c:dPt>
          <c:dLbls>
            <c:txPr>
              <a:bodyPr/>
              <a:lstStyle/>
              <a:p>
                <a:pPr>
                  <a:defRPr sz="1600"/>
                </a:pPr>
                <a:endParaRPr lang="en-US"/>
              </a:p>
            </c:txPr>
            <c:showLegendKey val="0"/>
            <c:showVal val="0"/>
            <c:showCatName val="1"/>
            <c:showSerName val="0"/>
            <c:showPercent val="1"/>
            <c:showBubbleSize val="0"/>
            <c:showLeaderLines val="1"/>
          </c:dLbls>
          <c:cat>
            <c:strRef>
              <c:f>Sheet1!$A$2:$A$5</c:f>
              <c:strCache>
                <c:ptCount val="4"/>
                <c:pt idx="0">
                  <c:v>Neutral</c:v>
                </c:pt>
                <c:pt idx="1">
                  <c:v>Detractors</c:v>
                </c:pt>
                <c:pt idx="2">
                  <c:v>Adherents</c:v>
                </c:pt>
                <c:pt idx="3">
                  <c:v>Strong adherents</c:v>
                </c:pt>
              </c:strCache>
            </c:strRef>
          </c:cat>
          <c:val>
            <c:numRef>
              <c:f>Sheet1!$B$2:$B$5</c:f>
              <c:numCache>
                <c:formatCode>General</c:formatCode>
                <c:ptCount val="4"/>
                <c:pt idx="0">
                  <c:v>32.0</c:v>
                </c:pt>
                <c:pt idx="1">
                  <c:v>32.0</c:v>
                </c:pt>
                <c:pt idx="2">
                  <c:v>27.0</c:v>
                </c:pt>
                <c:pt idx="3">
                  <c:v>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362593564693"/>
          <c:y val="0.0"/>
          <c:w val="0.67631184990765"/>
          <c:h val="1.0"/>
        </c:manualLayout>
      </c:layout>
      <c:pieChart>
        <c:varyColors val="1"/>
        <c:ser>
          <c:idx val="0"/>
          <c:order val="0"/>
          <c:tx>
            <c:strRef>
              <c:f>Sheet1!$B$1</c:f>
              <c:strCache>
                <c:ptCount val="1"/>
                <c:pt idx="0">
                  <c:v>Column1</c:v>
                </c:pt>
              </c:strCache>
            </c:strRef>
          </c:tx>
          <c:dPt>
            <c:idx val="0"/>
            <c:bubble3D val="0"/>
            <c:spPr>
              <a:solidFill>
                <a:schemeClr val="bg1">
                  <a:lumMod val="75000"/>
                </a:schemeClr>
              </a:solidFill>
              <a:ln>
                <a:solidFill>
                  <a:schemeClr val="bg1">
                    <a:lumMod val="75000"/>
                  </a:schemeClr>
                </a:solidFill>
              </a:ln>
            </c:spPr>
          </c:dPt>
          <c:dPt>
            <c:idx val="3"/>
            <c:bubble3D val="0"/>
            <c:spPr>
              <a:solidFill>
                <a:srgbClr val="9BBB59">
                  <a:lumMod val="75000"/>
                </a:srgbClr>
              </a:solidFill>
              <a:ln>
                <a:solidFill>
                  <a:srgbClr val="9BBB59">
                    <a:lumMod val="75000"/>
                  </a:srgbClr>
                </a:solidFill>
              </a:ln>
            </c:spPr>
          </c:dPt>
          <c:dLbls>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Neutral</c:v>
                </c:pt>
                <c:pt idx="1">
                  <c:v>Detractors</c:v>
                </c:pt>
                <c:pt idx="2">
                  <c:v>Adherents</c:v>
                </c:pt>
              </c:strCache>
            </c:strRef>
          </c:cat>
          <c:val>
            <c:numRef>
              <c:f>Sheet1!$B$2:$B$4</c:f>
              <c:numCache>
                <c:formatCode>General</c:formatCode>
                <c:ptCount val="3"/>
                <c:pt idx="0">
                  <c:v>22.0</c:v>
                </c:pt>
                <c:pt idx="1">
                  <c:v>33.0</c:v>
                </c:pt>
                <c:pt idx="2">
                  <c:v>44.0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2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02707-1BC6-4F4A-9450-E1586E5DC9C1}" type="datetimeFigureOut">
              <a:rPr lang="en-US" smtClean="0"/>
              <a:t>10/17/13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02F77-2232-A54D-9502-C86E77AFDBFF}" type="slidenum">
              <a:rPr lang="en-US" smtClean="0"/>
              <a:t>‹#›</a:t>
            </a:fld>
            <a:endParaRPr lang="en-US"/>
          </a:p>
        </p:txBody>
      </p:sp>
    </p:spTree>
    <p:extLst>
      <p:ext uri="{BB962C8B-B14F-4D97-AF65-F5344CB8AC3E}">
        <p14:creationId xmlns:p14="http://schemas.microsoft.com/office/powerpoint/2010/main" val="1999856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marR="0" lvl="0" indent="-465887" algn="l" defTabSz="931774" rtl="0" eaLnBrk="1" fontAlgn="base" latinLnBrk="0" hangingPunct="1">
              <a:lnSpc>
                <a:spcPct val="100000"/>
              </a:lnSpc>
              <a:spcBef>
                <a:spcPct val="20000"/>
              </a:spcBef>
              <a:spcAft>
                <a:spcPts val="0"/>
              </a:spcAft>
              <a:buClr>
                <a:srgbClr val="B20838"/>
              </a:buClr>
              <a:buSzTx/>
              <a:buFont typeface="Wingdings" pitchFamily="2" charset="2"/>
              <a:buChar char="§"/>
              <a:tabLst/>
              <a:defRPr/>
            </a:pPr>
            <a:r>
              <a:rPr kumimoji="0" lang="en-US" sz="2800" b="1"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PILOT GOALS</a:t>
            </a:r>
          </a:p>
          <a:p>
            <a:pPr marL="465887" marR="0" lvl="0" indent="-465887" algn="l" defTabSz="931774" rtl="0" eaLnBrk="1" fontAlgn="base" latinLnBrk="0" hangingPunct="1">
              <a:lnSpc>
                <a:spcPct val="100000"/>
              </a:lnSpc>
              <a:spcBef>
                <a:spcPct val="20000"/>
              </a:spcBef>
              <a:spcAft>
                <a:spcPts val="0"/>
              </a:spcAft>
              <a:buClr>
                <a:srgbClr val="B20838"/>
              </a:buClr>
              <a:buSzTx/>
              <a:buFont typeface="Wingdings" pitchFamily="2" charset="2"/>
              <a:buChar char="§"/>
              <a:tabLst/>
              <a:defRPr/>
            </a:pPr>
            <a:endParaRPr kumimoji="0" lang="en-US" sz="28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endParaRPr>
          </a:p>
          <a:p>
            <a:pPr marL="465887" marR="0" lvl="0" indent="-465887" algn="l" defTabSz="931774" rtl="0" eaLnBrk="1" fontAlgn="base" latinLnBrk="0" hangingPunct="1">
              <a:lnSpc>
                <a:spcPct val="100000"/>
              </a:lnSpc>
              <a:spcBef>
                <a:spcPct val="20000"/>
              </a:spcBef>
              <a:spcAft>
                <a:spcPts val="0"/>
              </a:spcAft>
              <a:buClr>
                <a:srgbClr val="B20838"/>
              </a:buClr>
              <a:buSzTx/>
              <a:buFont typeface="Wingdings" pitchFamily="2" charset="2"/>
              <a:buChar char="§"/>
              <a:tabLst/>
              <a:defRPr/>
            </a:pPr>
            <a:r>
              <a:rPr kumimoji="0" lang="en-US" sz="28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To continue to</a:t>
            </a:r>
            <a:r>
              <a:rPr kumimoji="0" lang="en-US" sz="2800" b="1"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 advance the higher education community’s understanding of online materials</a:t>
            </a:r>
            <a:r>
              <a:rPr kumimoji="0" lang="en-US" sz="28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 and what is necessary for them to attain and surpass the  effectiveness, accessibility, economy, and other relevant outcomes associated with traditional textbooks, and</a:t>
            </a:r>
          </a:p>
          <a:p>
            <a:pPr marL="465887" marR="0" lvl="0" indent="-465887" algn="l" defTabSz="931774" rtl="0" eaLnBrk="1" fontAlgn="auto" latinLnBrk="0" hangingPunct="1">
              <a:lnSpc>
                <a:spcPct val="100000"/>
              </a:lnSpc>
              <a:spcBef>
                <a:spcPct val="20000"/>
              </a:spcBef>
              <a:spcAft>
                <a:spcPts val="0"/>
              </a:spcAft>
              <a:buClr>
                <a:srgbClr val="B20838"/>
              </a:buClr>
              <a:buSzTx/>
              <a:buFont typeface="Wingdings" pitchFamily="2" charset="2"/>
              <a:buChar char="§"/>
              <a:tabLst/>
              <a:defRPr/>
            </a:pPr>
            <a:r>
              <a:rPr kumimoji="0" lang="en-US" sz="28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To </a:t>
            </a:r>
            <a:r>
              <a:rPr kumimoji="0" lang="en-US" sz="2800" b="1"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explore innovative business models</a:t>
            </a:r>
            <a:r>
              <a:rPr kumimoji="0" lang="en-US" sz="28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 terms, and conditions that make access to digital educational materials more flexible, economical, efficient, and simple for institutions and publishers </a:t>
            </a:r>
            <a:r>
              <a:rPr kumimoji="0" lang="en-US" sz="2800" b="0" i="0" u="none" strike="noStrike" kern="1200" cap="none" spc="0" normalizeH="0" baseline="0" noProof="0" dirty="0" err="1" smtClean="0">
                <a:ln>
                  <a:noFill/>
                </a:ln>
                <a:solidFill>
                  <a:prstClr val="black">
                    <a:lumMod val="75000"/>
                    <a:lumOff val="25000"/>
                  </a:prstClr>
                </a:solidFill>
                <a:effectLst/>
                <a:uLnTx/>
                <a:uFillTx/>
                <a:latin typeface="Arial"/>
                <a:ea typeface="+mn-ea"/>
                <a:cs typeface="Arial"/>
              </a:rPr>
              <a:t>alike.ge</a:t>
            </a:r>
            <a:r>
              <a:rPr kumimoji="0" lang="en-US" sz="2800" b="0" i="0" u="none" strike="noStrike" kern="1200" cap="none" spc="0" normalizeH="0" baseline="0" noProof="0" dirty="0" smtClean="0">
                <a:ln>
                  <a:noFill/>
                </a:ln>
                <a:solidFill>
                  <a:prstClr val="black">
                    <a:lumMod val="75000"/>
                    <a:lumOff val="25000"/>
                  </a:prstClr>
                </a:solidFill>
                <a:effectLst/>
                <a:uLnTx/>
                <a:uFillTx/>
                <a:latin typeface="Arial"/>
                <a:ea typeface="+mn-ea"/>
                <a:cs typeface="Arial"/>
              </a:rPr>
              <a:t> with publishers, e-reader platforms, and various licensing models without having to commit to the long-term contracts or exclusivity common in today’s market. </a:t>
            </a:r>
          </a:p>
          <a:p>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4</a:t>
            </a:fld>
            <a:endParaRPr lang="en-US"/>
          </a:p>
        </p:txBody>
      </p:sp>
    </p:spTree>
    <p:extLst>
      <p:ext uri="{BB962C8B-B14F-4D97-AF65-F5344CB8AC3E}">
        <p14:creationId xmlns:p14="http://schemas.microsoft.com/office/powerpoint/2010/main" val="242138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Wisconsin students have tended to use </a:t>
            </a:r>
            <a:r>
              <a:rPr lang="en-US" baseline="0" dirty="0" err="1" smtClean="0"/>
              <a:t>eTexts</a:t>
            </a:r>
            <a:r>
              <a:rPr lang="en-US" baseline="0" dirty="0" smtClean="0"/>
              <a:t> primarily on laptops but we did see an increase in the amount of time students in Pilot III spent using them on tablets.</a:t>
            </a:r>
            <a:endParaRPr lang="en-US" dirty="0" smtClean="0"/>
          </a:p>
          <a:p>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18</a:t>
            </a:fld>
            <a:endParaRPr lang="en-US"/>
          </a:p>
        </p:txBody>
      </p:sp>
    </p:spTree>
    <p:extLst>
      <p:ext uri="{BB962C8B-B14F-4D97-AF65-F5344CB8AC3E}">
        <p14:creationId xmlns:p14="http://schemas.microsoft.com/office/powerpoint/2010/main" val="372011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items</a:t>
            </a:r>
            <a:r>
              <a:rPr lang="en-US" baseline="0" dirty="0" smtClean="0"/>
              <a:t> in the word cloud are things </a:t>
            </a:r>
            <a:r>
              <a:rPr lang="en-US" dirty="0" smtClean="0"/>
              <a:t>students liked about </a:t>
            </a:r>
            <a:r>
              <a:rPr lang="en-US" dirty="0" err="1" smtClean="0"/>
              <a:t>CourseSmart</a:t>
            </a:r>
            <a:r>
              <a:rPr lang="en-US" dirty="0" smtClean="0"/>
              <a:t> (searching, offline access)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 are</a:t>
            </a:r>
            <a:r>
              <a:rPr lang="en-US" baseline="0" dirty="0" smtClean="0"/>
              <a:t> things students </a:t>
            </a:r>
            <a:r>
              <a:rPr lang="en-US" dirty="0" smtClean="0"/>
              <a:t>wanted but did not have in </a:t>
            </a:r>
            <a:r>
              <a:rPr lang="en-US" dirty="0" err="1" smtClean="0"/>
              <a:t>CourseSmart</a:t>
            </a:r>
            <a:r>
              <a:rPr lang="en-US" baseline="0" dirty="0" smtClean="0"/>
              <a:t> (</a:t>
            </a:r>
            <a:r>
              <a:rPr lang="en-US" dirty="0" smtClean="0"/>
              <a:t>reliable offline access, instructor notes, better highlighting)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19</a:t>
            </a:fld>
            <a:endParaRPr lang="en-US"/>
          </a:p>
        </p:txBody>
      </p:sp>
    </p:spTree>
    <p:extLst>
      <p:ext uri="{BB962C8B-B14F-4D97-AF65-F5344CB8AC3E}">
        <p14:creationId xmlns:p14="http://schemas.microsoft.com/office/powerpoint/2010/main" val="89484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Consistently,</a:t>
            </a:r>
            <a:r>
              <a:rPr lang="en-US" baseline="0" dirty="0" smtClean="0"/>
              <a:t> </a:t>
            </a:r>
            <a:r>
              <a:rPr lang="en-US" dirty="0" smtClean="0"/>
              <a:t>low</a:t>
            </a:r>
            <a:r>
              <a:rPr lang="en-US" baseline="0" dirty="0" smtClean="0"/>
              <a:t> cost of </a:t>
            </a:r>
            <a:r>
              <a:rPr lang="en-US" baseline="0" dirty="0" err="1" smtClean="0"/>
              <a:t>eTexts</a:t>
            </a:r>
            <a:r>
              <a:rPr lang="en-US" baseline="0" dirty="0" smtClean="0"/>
              <a:t> is a key factor for 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interesting that students in Pilot III, who were more positive about </a:t>
            </a:r>
            <a:r>
              <a:rPr lang="en-US" baseline="0" dirty="0" err="1" smtClean="0"/>
              <a:t>eTexts</a:t>
            </a:r>
            <a:r>
              <a:rPr lang="en-US" baseline="0" dirty="0" smtClean="0"/>
              <a:t> (versus Pilot I and II students) feel the most strongly about this.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Pilot III students say </a:t>
            </a:r>
            <a:r>
              <a:rPr lang="en-US" baseline="0" dirty="0" err="1" smtClean="0"/>
              <a:t>eTexts</a:t>
            </a:r>
            <a:r>
              <a:rPr lang="en-US" baseline="0" dirty="0" smtClean="0"/>
              <a:t> should be cheap because: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Paper is more tangible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err="1" smtClean="0"/>
              <a:t>eTexts</a:t>
            </a:r>
            <a:r>
              <a:rPr lang="en-US" baseline="0" dirty="0" smtClean="0"/>
              <a:t> are a work in progress— need to improve readability, mobile apps, navigation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err="1" smtClean="0"/>
              <a:t>eTexts</a:t>
            </a:r>
            <a:r>
              <a:rPr lang="en-US" baseline="0" dirty="0" smtClean="0"/>
              <a:t> should be more interactive than the ones they used in the pilot (video, roll-over glossaries, quizzes inline with readings, </a:t>
            </a:r>
            <a:r>
              <a:rPr lang="en-US" baseline="0" dirty="0" err="1" smtClean="0"/>
              <a:t>etc</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B702F77-2232-A54D-9502-C86E77AFDBFF}" type="slidenum">
              <a:rPr lang="en-US" smtClean="0"/>
              <a:t>20</a:t>
            </a:fld>
            <a:endParaRPr lang="en-US"/>
          </a:p>
        </p:txBody>
      </p:sp>
    </p:spTree>
    <p:extLst>
      <p:ext uri="{BB962C8B-B14F-4D97-AF65-F5344CB8AC3E}">
        <p14:creationId xmlns:p14="http://schemas.microsoft.com/office/powerpoint/2010/main" val="352925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21</a:t>
            </a:fld>
            <a:endParaRPr lang="en-US"/>
          </a:p>
        </p:txBody>
      </p:sp>
    </p:spTree>
    <p:extLst>
      <p:ext uri="{BB962C8B-B14F-4D97-AF65-F5344CB8AC3E}">
        <p14:creationId xmlns:p14="http://schemas.microsoft.com/office/powerpoint/2010/main" val="354938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Confounding factors----</a:t>
            </a:r>
          </a:p>
          <a:p>
            <a:r>
              <a:rPr lang="en-US" dirty="0" smtClean="0"/>
              <a:t>Variability of </a:t>
            </a:r>
            <a:r>
              <a:rPr lang="en-US" dirty="0" err="1" smtClean="0"/>
              <a:t>ebook</a:t>
            </a:r>
            <a:r>
              <a:rPr lang="en-US" dirty="0" smtClean="0"/>
              <a:t> quality may impact this.  Publishers not investing in the new medium….</a:t>
            </a:r>
          </a:p>
          <a:p>
            <a:endParaRPr lang="en-US" dirty="0" smtClean="0"/>
          </a:p>
          <a:p>
            <a:r>
              <a:rPr lang="en-US" sz="1200" dirty="0" smtClean="0"/>
              <a:t>How faculty </a:t>
            </a:r>
            <a:r>
              <a:rPr lang="en-US" sz="1200" b="1" dirty="0" smtClean="0"/>
              <a:t>introduced</a:t>
            </a:r>
            <a:r>
              <a:rPr lang="en-US" sz="1200" dirty="0" smtClean="0"/>
              <a:t> students to the </a:t>
            </a:r>
            <a:r>
              <a:rPr lang="en-US" sz="1200" dirty="0" err="1" smtClean="0"/>
              <a:t>eTextbook</a:t>
            </a:r>
            <a:r>
              <a:rPr lang="en-US" sz="1200" dirty="0" smtClean="0"/>
              <a:t> and reader features impacted their perceptions and use. </a:t>
            </a:r>
          </a:p>
          <a:p>
            <a:endParaRPr lang="en-US" sz="1200" dirty="0" smtClean="0"/>
          </a:p>
          <a:p>
            <a:r>
              <a:rPr lang="en-US" sz="1200" dirty="0" smtClean="0"/>
              <a:t>Because faculty did not use the enhanced features students saw little benefit.</a:t>
            </a:r>
          </a:p>
          <a:p>
            <a:endParaRPr lang="en-US" sz="1200" dirty="0" smtClean="0"/>
          </a:p>
          <a:p>
            <a:r>
              <a:rPr lang="en-US" sz="1200" dirty="0" smtClean="0"/>
              <a:t> When faculty did use the features, students felt a value added (VT).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24</a:t>
            </a:fld>
            <a:endParaRPr lang="en-US"/>
          </a:p>
        </p:txBody>
      </p:sp>
    </p:spTree>
    <p:extLst>
      <p:ext uri="{BB962C8B-B14F-4D97-AF65-F5344CB8AC3E}">
        <p14:creationId xmlns:p14="http://schemas.microsoft.com/office/powerpoint/2010/main" val="1710897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(8/15/13 13:07) -----</a:t>
            </a:r>
          </a:p>
          <a:p>
            <a:endParaRPr lang="en-US"/>
          </a:p>
          <a:p>
            <a:endParaRPr lang="en-US"/>
          </a:p>
        </p:txBody>
      </p:sp>
      <p:sp>
        <p:nvSpPr>
          <p:cNvPr id="4" name="Slide Number Placeholder 3"/>
          <p:cNvSpPr>
            <a:spLocks noGrp="1"/>
          </p:cNvSpPr>
          <p:nvPr>
            <p:ph type="sldNum" sz="quarter" idx="10"/>
          </p:nvPr>
        </p:nvSpPr>
        <p:spPr/>
        <p:txBody>
          <a:bodyPr/>
          <a:lstStyle/>
          <a:p>
            <a:fld id="{45E1E9BA-C206-AD4E-9F8F-90E50E799A43}" type="slidenum">
              <a:rPr lang="en-US" smtClean="0"/>
              <a:t>28</a:t>
            </a:fld>
            <a:endParaRPr lang="en-US"/>
          </a:p>
        </p:txBody>
      </p:sp>
    </p:spTree>
    <p:extLst>
      <p:ext uri="{BB962C8B-B14F-4D97-AF65-F5344CB8AC3E}">
        <p14:creationId xmlns:p14="http://schemas.microsoft.com/office/powerpoint/2010/main" val="169159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initiative was kicked off in Spring 2013</a:t>
            </a:r>
          </a:p>
          <a:p>
            <a:r>
              <a:rPr lang="en-US" dirty="0" smtClean="0"/>
              <a:t>Major Publishers were approached</a:t>
            </a:r>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34</a:t>
            </a:fld>
            <a:endParaRPr lang="en-US"/>
          </a:p>
        </p:txBody>
      </p:sp>
    </p:spTree>
    <p:extLst>
      <p:ext uri="{BB962C8B-B14F-4D97-AF65-F5344CB8AC3E}">
        <p14:creationId xmlns:p14="http://schemas.microsoft.com/office/powerpoint/2010/main" val="4057392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Instructors: freedom to choose the textbooks that best meet their teaching needs; access to full catalogs; flexibility to create custom e-textbooks; Support/leverage open </a:t>
            </a:r>
            <a:r>
              <a:rPr lang="en-US" sz="1200" dirty="0" err="1" smtClean="0"/>
              <a:t>eTextbook</a:t>
            </a:r>
            <a:r>
              <a:rPr lang="en-US" sz="1200" dirty="0" smtClean="0"/>
              <a:t> adoption/creation </a:t>
            </a:r>
          </a:p>
          <a:p>
            <a:r>
              <a:rPr lang="en-US" sz="1200" dirty="0" smtClean="0"/>
              <a:t>Students: options for format, device, length of access</a:t>
            </a:r>
          </a:p>
          <a:p>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35</a:t>
            </a:fld>
            <a:endParaRPr lang="en-US"/>
          </a:p>
        </p:txBody>
      </p:sp>
    </p:spTree>
    <p:extLst>
      <p:ext uri="{BB962C8B-B14F-4D97-AF65-F5344CB8AC3E}">
        <p14:creationId xmlns:p14="http://schemas.microsoft.com/office/powerpoint/2010/main" val="279678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generally cover the points in Bruce’s blog:</a:t>
            </a:r>
          </a:p>
          <a:p>
            <a:r>
              <a:rPr lang="en-US" dirty="0" smtClean="0"/>
              <a:t>http://</a:t>
            </a:r>
            <a:r>
              <a:rPr lang="en-US" dirty="0" err="1" smtClean="0"/>
              <a:t>www.cio.wisc.edu</a:t>
            </a:r>
            <a:r>
              <a:rPr lang="en-US" dirty="0" smtClean="0"/>
              <a:t>/</a:t>
            </a:r>
            <a:r>
              <a:rPr lang="en-US" dirty="0" err="1" smtClean="0"/>
              <a:t>etext</a:t>
            </a:r>
            <a:r>
              <a:rPr lang="en-US" dirty="0" smtClean="0"/>
              <a:t>-clock-is-ticking-for-textbook-</a:t>
            </a:r>
            <a:r>
              <a:rPr lang="en-US" dirty="0" err="1" smtClean="0"/>
              <a:t>publishers.aspx</a:t>
            </a:r>
            <a:r>
              <a:rPr lang="en-US" dirty="0" smtClean="0"/>
              <a:t> </a:t>
            </a:r>
          </a:p>
          <a:p>
            <a:pPr marL="228600" indent="-228600">
              <a:buAutoNum type="arabicParenR"/>
            </a:pPr>
            <a:r>
              <a:rPr lang="en-US" sz="1200" b="1" kern="1200" dirty="0" err="1" smtClean="0">
                <a:solidFill>
                  <a:schemeClr val="tx1"/>
                </a:solidFill>
                <a:latin typeface="+mn-lt"/>
                <a:ea typeface="+mn-ea"/>
                <a:cs typeface="+mn-cs"/>
              </a:rPr>
              <a:t>eTexts</a:t>
            </a:r>
            <a:r>
              <a:rPr lang="en-US" sz="1200" b="1" kern="1200" dirty="0" smtClean="0">
                <a:solidFill>
                  <a:schemeClr val="tx1"/>
                </a:solidFill>
                <a:latin typeface="+mn-lt"/>
                <a:ea typeface="+mn-ea"/>
                <a:cs typeface="+mn-cs"/>
              </a:rPr>
              <a:t> are the future. </a:t>
            </a:r>
            <a:r>
              <a:rPr lang="en-US" sz="1200" kern="1200" dirty="0" smtClean="0">
                <a:solidFill>
                  <a:schemeClr val="tx1"/>
                </a:solidFill>
                <a:latin typeface="+mn-lt"/>
                <a:ea typeface="+mn-ea"/>
                <a:cs typeface="+mn-cs"/>
              </a:rPr>
              <a:t>However our most recent pilot (a year later) suggests that the ability to access multiple textbooks on a laptop or tablet adds a quantum leap of convenience that is shifting student opinion toward digital.</a:t>
            </a:r>
          </a:p>
          <a:p>
            <a:pPr marL="228600" indent="-228600">
              <a:buAutoNum type="arabicParenR"/>
            </a:pPr>
            <a:r>
              <a:rPr lang="en-US" sz="1200" b="1" kern="1200" dirty="0" smtClean="0">
                <a:solidFill>
                  <a:schemeClr val="tx1"/>
                </a:solidFill>
                <a:latin typeface="+mn-lt"/>
                <a:ea typeface="+mn-ea"/>
                <a:cs typeface="+mn-cs"/>
              </a:rPr>
              <a:t>Curricular changes at universities will make e-content more important. </a:t>
            </a:r>
            <a:r>
              <a:rPr lang="en-US" sz="1200" kern="1200" dirty="0" smtClean="0">
                <a:solidFill>
                  <a:schemeClr val="tx1"/>
                </a:solidFill>
                <a:latin typeface="+mn-lt"/>
                <a:ea typeface="+mn-ea"/>
                <a:cs typeface="+mn-cs"/>
              </a:rPr>
              <a:t>Blended learning, flipped classrooms, the availability of content in MOOCs all reduce the focus on traditional lectures. </a:t>
            </a:r>
          </a:p>
          <a:p>
            <a:pPr marL="228600" indent="-228600">
              <a:buAutoNum type="arabicParenR"/>
            </a:pPr>
            <a:r>
              <a:rPr lang="en-US" sz="1200" b="1" kern="1200" dirty="0" smtClean="0">
                <a:solidFill>
                  <a:schemeClr val="tx1"/>
                </a:solidFill>
                <a:latin typeface="+mn-lt"/>
                <a:ea typeface="+mn-ea"/>
                <a:cs typeface="+mn-cs"/>
              </a:rPr>
              <a:t>More granular textbook content is a better fit with many university courses. </a:t>
            </a:r>
            <a:r>
              <a:rPr lang="en-US" sz="1200" kern="1200" dirty="0" smtClean="0">
                <a:solidFill>
                  <a:schemeClr val="tx1"/>
                </a:solidFill>
                <a:latin typeface="+mn-lt"/>
                <a:ea typeface="+mn-ea"/>
                <a:cs typeface="+mn-cs"/>
              </a:rPr>
              <a:t>Instructors often want students to buy and read individual textbook chapters for a class. Instructors create topical, interdisciplinary courses on the fly—too quickly for the textbook market to adapt to their needs with a single textbook. </a:t>
            </a:r>
          </a:p>
          <a:p>
            <a:pPr marL="228600" indent="-228600">
              <a:buAutoNum type="arabicParenR"/>
            </a:pPr>
            <a:r>
              <a:rPr lang="en-US" sz="1200" b="1" kern="1200" dirty="0" smtClean="0">
                <a:solidFill>
                  <a:schemeClr val="tx1"/>
                </a:solidFill>
                <a:latin typeface="+mn-lt"/>
                <a:ea typeface="+mn-ea"/>
                <a:cs typeface="+mn-cs"/>
              </a:rPr>
              <a:t>Institutional </a:t>
            </a:r>
            <a:r>
              <a:rPr lang="en-US" sz="1200" b="1" kern="1200" dirty="0" err="1" smtClean="0">
                <a:solidFill>
                  <a:schemeClr val="tx1"/>
                </a:solidFill>
                <a:latin typeface="+mn-lt"/>
                <a:ea typeface="+mn-ea"/>
                <a:cs typeface="+mn-cs"/>
              </a:rPr>
              <a:t>eText</a:t>
            </a:r>
            <a:r>
              <a:rPr lang="en-US" sz="1200" b="1" kern="1200" dirty="0" smtClean="0">
                <a:solidFill>
                  <a:schemeClr val="tx1"/>
                </a:solidFill>
                <a:latin typeface="+mn-lt"/>
                <a:ea typeface="+mn-ea"/>
                <a:cs typeface="+mn-cs"/>
              </a:rPr>
              <a:t> contracts will eventually help instructors with textbook selection (and encourage adoption of publisher </a:t>
            </a:r>
            <a:r>
              <a:rPr lang="en-US" sz="1200" b="1" kern="1200" dirty="0" err="1" smtClean="0">
                <a:solidFill>
                  <a:schemeClr val="tx1"/>
                </a:solidFill>
                <a:latin typeface="+mn-lt"/>
                <a:ea typeface="+mn-ea"/>
                <a:cs typeface="+mn-cs"/>
              </a:rPr>
              <a:t>eTexts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Textbook selection will always be up to the instructor, however institutional contracts would allow the university to provide instructors with a list of available </a:t>
            </a:r>
            <a:r>
              <a:rPr lang="en-US" sz="1200" kern="1200" dirty="0" err="1" smtClean="0">
                <a:solidFill>
                  <a:schemeClr val="tx1"/>
                </a:solidFill>
                <a:latin typeface="+mn-lt"/>
                <a:ea typeface="+mn-ea"/>
                <a:cs typeface="+mn-cs"/>
              </a:rPr>
              <a:t>eTexts</a:t>
            </a:r>
            <a:r>
              <a:rPr lang="en-US" sz="1200" kern="1200" dirty="0" smtClean="0">
                <a:solidFill>
                  <a:schemeClr val="tx1"/>
                </a:solidFill>
                <a:latin typeface="+mn-lt"/>
                <a:ea typeface="+mn-ea"/>
                <a:cs typeface="+mn-cs"/>
              </a:rPr>
              <a:t> (along with pricing) from publishers well in advance of student registration.  </a:t>
            </a:r>
          </a:p>
          <a:p>
            <a:pPr marL="228600" indent="-228600">
              <a:buAutoNum type="arabicParenR"/>
            </a:pPr>
            <a:r>
              <a:rPr lang="en-US" sz="1200" b="1" kern="1200" dirty="0" smtClean="0">
                <a:solidFill>
                  <a:schemeClr val="tx1"/>
                </a:solidFill>
                <a:latin typeface="+mn-lt"/>
                <a:ea typeface="+mn-ea"/>
                <a:cs typeface="+mn-cs"/>
              </a:rPr>
              <a:t>Digital textbooks can and should be so much more than paperless facsimiles of traditional textbooks. </a:t>
            </a:r>
            <a:r>
              <a:rPr lang="en-US" sz="1200" kern="1200" dirty="0" smtClean="0">
                <a:solidFill>
                  <a:schemeClr val="tx1"/>
                </a:solidFill>
                <a:latin typeface="+mn-lt"/>
                <a:ea typeface="+mn-ea"/>
                <a:cs typeface="+mn-cs"/>
              </a:rPr>
              <a:t>Students and instructors see the future of digital textbooks as much more interactive than a paper text could ever be.</a:t>
            </a:r>
          </a:p>
          <a:p>
            <a:pPr marL="228600" indent="-228600">
              <a:buAutoNum type="arabicParenR"/>
            </a:pPr>
            <a:r>
              <a:rPr lang="en-US" sz="1200" b="1" kern="1200" dirty="0" smtClean="0">
                <a:solidFill>
                  <a:schemeClr val="tx1"/>
                </a:solidFill>
                <a:latin typeface="+mn-lt"/>
                <a:ea typeface="+mn-ea"/>
                <a:cs typeface="+mn-cs"/>
              </a:rPr>
              <a:t>Textbooks must be accessible for all students. </a:t>
            </a:r>
            <a:r>
              <a:rPr lang="en-US" sz="1200" kern="1200" dirty="0" smtClean="0">
                <a:solidFill>
                  <a:schemeClr val="tx1"/>
                </a:solidFill>
                <a:latin typeface="+mn-lt"/>
                <a:ea typeface="+mn-ea"/>
                <a:cs typeface="+mn-cs"/>
              </a:rPr>
              <a:t>Print textbooks are a barrier to students with many types of disabilities. But digital textbooks have the potential to break down those barriers significantly.  While some human effort will likely always be needed to make graphic and video content accessible, textbooks in the ePUB3 standard would represent a large advance towards the goal of “born accessible” books. </a:t>
            </a:r>
          </a:p>
          <a:p>
            <a:pPr marL="228600" indent="-228600">
              <a:buAutoNum type="arabicParenR"/>
            </a:pPr>
            <a:r>
              <a:rPr lang="en-US" sz="1200" b="1" kern="1200" dirty="0" err="1" smtClean="0">
                <a:solidFill>
                  <a:schemeClr val="tx1"/>
                </a:solidFill>
                <a:latin typeface="+mn-lt"/>
                <a:ea typeface="+mn-ea"/>
                <a:cs typeface="+mn-cs"/>
              </a:rPr>
              <a:t>eTexts</a:t>
            </a:r>
            <a:r>
              <a:rPr lang="en-US" sz="1200" b="1" kern="1200" dirty="0" smtClean="0">
                <a:solidFill>
                  <a:schemeClr val="tx1"/>
                </a:solidFill>
                <a:latin typeface="+mn-lt"/>
                <a:ea typeface="+mn-ea"/>
                <a:cs typeface="+mn-cs"/>
              </a:rPr>
              <a:t> should be readable and navigable on all devices and available in as many formats as possible. </a:t>
            </a:r>
            <a:r>
              <a:rPr lang="en-US" sz="1200" kern="1200" dirty="0" smtClean="0">
                <a:solidFill>
                  <a:schemeClr val="tx1"/>
                </a:solidFill>
                <a:latin typeface="+mn-lt"/>
                <a:ea typeface="+mn-ea"/>
                <a:cs typeface="+mn-cs"/>
              </a:rPr>
              <a:t>Copyright protections are preventing students from accessing their textbooks in the most useable forms and this is an unnecessary restriction, considering higher education’s successful track record educating students about digital piracy.</a:t>
            </a:r>
            <a:r>
              <a:rPr lang="en-US" sz="1200" b="1" kern="1200" dirty="0" smtClean="0">
                <a:solidFill>
                  <a:schemeClr val="tx1"/>
                </a:solidFill>
                <a:latin typeface="+mn-lt"/>
                <a:ea typeface="+mn-ea"/>
                <a:cs typeface="+mn-cs"/>
              </a:rPr>
              <a:t> </a:t>
            </a:r>
          </a:p>
          <a:p>
            <a:pPr marL="228600" indent="-228600">
              <a:buAutoNum type="arabicParenR"/>
            </a:pPr>
            <a:r>
              <a:rPr lang="en-US" sz="1200" b="1" kern="1200" dirty="0" smtClean="0">
                <a:solidFill>
                  <a:schemeClr val="tx1"/>
                </a:solidFill>
                <a:latin typeface="+mn-lt"/>
                <a:ea typeface="+mn-ea"/>
                <a:cs typeface="+mn-cs"/>
              </a:rPr>
              <a:t>Textbooks cost too much. </a:t>
            </a:r>
            <a:r>
              <a:rPr lang="en-US" sz="1200" kern="1200" dirty="0" smtClean="0">
                <a:solidFill>
                  <a:schemeClr val="tx1"/>
                </a:solidFill>
                <a:latin typeface="+mn-lt"/>
                <a:ea typeface="+mn-ea"/>
                <a:cs typeface="+mn-cs"/>
              </a:rPr>
              <a:t>Students list “low cost of </a:t>
            </a:r>
            <a:r>
              <a:rPr lang="en-US" sz="1200" kern="1200" dirty="0" err="1" smtClean="0">
                <a:solidFill>
                  <a:schemeClr val="tx1"/>
                </a:solidFill>
                <a:latin typeface="+mn-lt"/>
                <a:ea typeface="+mn-ea"/>
                <a:cs typeface="+mn-cs"/>
              </a:rPr>
              <a:t>eTexts</a:t>
            </a:r>
            <a:r>
              <a:rPr lang="en-US" sz="1200" kern="1200" dirty="0" smtClean="0">
                <a:solidFill>
                  <a:schemeClr val="tx1"/>
                </a:solidFill>
                <a:latin typeface="+mn-lt"/>
                <a:ea typeface="+mn-ea"/>
                <a:cs typeface="+mn-cs"/>
              </a:rPr>
              <a:t>” as their number one strength. In our pilots, students consistently rated the maximum monetary value of an </a:t>
            </a:r>
            <a:r>
              <a:rPr lang="en-US" sz="1200" kern="1200" dirty="0" err="1" smtClean="0">
                <a:solidFill>
                  <a:schemeClr val="tx1"/>
                </a:solidFill>
                <a:latin typeface="+mn-lt"/>
                <a:ea typeface="+mn-ea"/>
                <a:cs typeface="+mn-cs"/>
              </a:rPr>
              <a:t>eText</a:t>
            </a:r>
            <a:r>
              <a:rPr lang="en-US" sz="1200" kern="1200" dirty="0" smtClean="0">
                <a:solidFill>
                  <a:schemeClr val="tx1"/>
                </a:solidFill>
                <a:latin typeface="+mn-lt"/>
                <a:ea typeface="+mn-ea"/>
                <a:cs typeface="+mn-cs"/>
              </a:rPr>
              <a:t> at about 25-33% of the actual publisher’s list price for a new paper version of the textbook.  </a:t>
            </a:r>
          </a:p>
          <a:p>
            <a:pPr marL="228600" indent="-228600">
              <a:buAutoNum type="arabicParenR"/>
            </a:pPr>
            <a:r>
              <a:rPr lang="en-US" sz="1200" b="1" kern="1200" dirty="0" smtClean="0">
                <a:solidFill>
                  <a:schemeClr val="tx1"/>
                </a:solidFill>
                <a:latin typeface="+mn-lt"/>
                <a:ea typeface="+mn-ea"/>
                <a:cs typeface="+mn-cs"/>
              </a:rPr>
              <a:t>The real danger to the publishing industry. </a:t>
            </a:r>
            <a:r>
              <a:rPr lang="en-US" sz="1200" kern="1200" dirty="0" smtClean="0">
                <a:solidFill>
                  <a:schemeClr val="tx1"/>
                </a:solidFill>
                <a:latin typeface="+mn-lt"/>
                <a:ea typeface="+mn-ea"/>
                <a:cs typeface="+mn-cs"/>
              </a:rPr>
              <a:t>I realize that the publishing industry is going through a period of disruptive change, and there is great uncertainty within the industry about the best ways to proceed.  Members of the industry need to understand, however, that we will develop other approaches to digital course content if they fail to listen to the concerns above, and work with higher </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as partners.  The higher education institutions that are part of Internet2 have clearly signaled our interest by working in partnership with the Internet2 NET+ service.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My guess is that if the industry does not get its act together within the year, they will see significant additional threats to their business emerge. Innovation is constant, and the best bet is to embrace it. Higher </a:t>
            </a:r>
            <a:r>
              <a:rPr lang="en-US" sz="1200" kern="1200" dirty="0" err="1" smtClean="0">
                <a:solidFill>
                  <a:schemeClr val="tx1"/>
                </a:solidFill>
                <a:latin typeface="+mn-lt"/>
                <a:ea typeface="+mn-ea"/>
                <a:cs typeface="+mn-cs"/>
              </a:rPr>
              <a:t>ed</a:t>
            </a:r>
            <a:r>
              <a:rPr lang="en-US" sz="1200" kern="1200" dirty="0" smtClean="0">
                <a:solidFill>
                  <a:schemeClr val="tx1"/>
                </a:solidFill>
                <a:latin typeface="+mn-lt"/>
                <a:ea typeface="+mn-ea"/>
                <a:cs typeface="+mn-cs"/>
              </a:rPr>
              <a:t> is still willing to have dialogue, but the clock is clearly ticking.</a:t>
            </a:r>
            <a:endParaRPr lang="en-US" sz="1200" b="1" kern="1200" dirty="0" smtClean="0">
              <a:solidFill>
                <a:schemeClr val="tx1"/>
              </a:solidFill>
              <a:latin typeface="+mn-lt"/>
              <a:ea typeface="+mn-ea"/>
              <a:cs typeface="+mn-cs"/>
            </a:endParaRPr>
          </a:p>
          <a:p>
            <a:pPr marL="228600" indent="-228600">
              <a:buAutoNum type="arabicParenR"/>
            </a:pPr>
            <a:endParaRPr lang="en-US" sz="1200" b="1" kern="1200" dirty="0" smtClean="0">
              <a:solidFill>
                <a:schemeClr val="tx1"/>
              </a:solidFill>
              <a:latin typeface="+mn-lt"/>
              <a:ea typeface="+mn-ea"/>
              <a:cs typeface="+mn-cs"/>
            </a:endParaRP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36</a:t>
            </a:fld>
            <a:endParaRPr lang="en-US"/>
          </a:p>
        </p:txBody>
      </p:sp>
    </p:spTree>
    <p:extLst>
      <p:ext uri="{BB962C8B-B14F-4D97-AF65-F5344CB8AC3E}">
        <p14:creationId xmlns:p14="http://schemas.microsoft.com/office/powerpoint/2010/main" val="90271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Twenty colleges and universities collaborated with Internet2, EDUCAUSE, the publisher McGraw Hill, and the e-textbook platform provider </a:t>
            </a:r>
            <a:r>
              <a:rPr lang="en-US" sz="1200" kern="1200" dirty="0" err="1" smtClean="0">
                <a:solidFill>
                  <a:schemeClr val="tx1"/>
                </a:solidFill>
                <a:effectLst/>
                <a:latin typeface="+mn-lt"/>
                <a:ea typeface="+mn-ea"/>
                <a:cs typeface="+mn-cs"/>
              </a:rPr>
              <a:t>Courseload</a:t>
            </a:r>
            <a:r>
              <a:rPr lang="en-US" sz="1200" kern="1200" dirty="0" smtClean="0">
                <a:solidFill>
                  <a:schemeClr val="tx1"/>
                </a:solidFill>
                <a:effectLst/>
                <a:latin typeface="+mn-lt"/>
                <a:ea typeface="+mn-ea"/>
                <a:cs typeface="+mn-cs"/>
              </a:rPr>
              <a:t> to deliver free digital versions of textbooks to over 5,000 students and faculty in 393 undergraduate and graduate courses with a median class size of 28. The pilot shed light not just on the usability of McGraw-Hill textbooks in </a:t>
            </a:r>
            <a:r>
              <a:rPr lang="en-US" sz="1200" kern="1200" dirty="0" err="1" smtClean="0">
                <a:solidFill>
                  <a:schemeClr val="tx1"/>
                </a:solidFill>
                <a:effectLst/>
                <a:latin typeface="+mn-lt"/>
                <a:ea typeface="+mn-ea"/>
                <a:cs typeface="+mn-cs"/>
              </a:rPr>
              <a:t>Courseload</a:t>
            </a:r>
            <a:r>
              <a:rPr lang="en-US" sz="1200" kern="1200" dirty="0" smtClean="0">
                <a:solidFill>
                  <a:schemeClr val="tx1"/>
                </a:solidFill>
                <a:effectLst/>
                <a:latin typeface="+mn-lt"/>
                <a:ea typeface="+mn-ea"/>
                <a:cs typeface="+mn-cs"/>
              </a:rPr>
              <a:t>, but more broadly on the value of digital materials in higher education at this time.</a:t>
            </a:r>
          </a:p>
          <a:p>
            <a:r>
              <a:rPr lang="en-US" sz="1200" kern="1200" dirty="0" smtClean="0">
                <a:solidFill>
                  <a:schemeClr val="tx1"/>
                </a:solidFill>
                <a:effectLst/>
                <a:latin typeface="+mn-lt"/>
                <a:ea typeface="+mn-ea"/>
                <a:cs typeface="+mn-cs"/>
              </a:rPr>
              <a:t>The pilot included two partially overlapping studies: A “</a:t>
            </a:r>
            <a:r>
              <a:rPr lang="en-US" sz="1200" kern="1200" dirty="0" err="1" smtClean="0">
                <a:solidFill>
                  <a:schemeClr val="tx1"/>
                </a:solidFill>
                <a:effectLst/>
                <a:latin typeface="+mn-lt"/>
                <a:ea typeface="+mn-ea"/>
                <a:cs typeface="+mn-cs"/>
              </a:rPr>
              <a:t>baseline”study</a:t>
            </a:r>
            <a:r>
              <a:rPr lang="en-US" sz="1200" kern="1200" dirty="0" smtClean="0">
                <a:solidFill>
                  <a:schemeClr val="tx1"/>
                </a:solidFill>
                <a:effectLst/>
                <a:latin typeface="+mn-lt"/>
                <a:ea typeface="+mn-ea"/>
                <a:cs typeface="+mn-cs"/>
              </a:rPr>
              <a:t> that focused broadly on usability, adoption, and impact as well as a study whose specific target was the impact of e-textbooks on teaching and learning.  Four institutions participated in both studies. In addition to the quantitative and qualitative data from the baseline and teaching and learning studies, student and faculty e-textbook usage data were provided by </a:t>
            </a:r>
            <a:r>
              <a:rPr lang="en-US" sz="1200" kern="1200" dirty="0" err="1" smtClean="0">
                <a:solidFill>
                  <a:schemeClr val="tx1"/>
                </a:solidFill>
                <a:effectLst/>
                <a:latin typeface="+mn-lt"/>
                <a:ea typeface="+mn-ea"/>
                <a:cs typeface="+mn-cs"/>
              </a:rPr>
              <a:t>Courseload</a:t>
            </a:r>
            <a:r>
              <a:rPr lang="en-US" sz="1200" kern="1200" dirty="0" smtClean="0">
                <a:solidFill>
                  <a:schemeClr val="tx1"/>
                </a:solidFill>
                <a:effectLst/>
                <a:latin typeface="+mn-lt"/>
                <a:ea typeface="+mn-ea"/>
                <a:cs typeface="+mn-cs"/>
              </a:rPr>
              <a:t> for each course. Table 1 summarizes the data sources. </a:t>
            </a:r>
          </a:p>
          <a:p>
            <a:r>
              <a:rPr lang="en-US" sz="1200" b="1" kern="1200" dirty="0" smtClean="0">
                <a:solidFill>
                  <a:schemeClr val="tx1"/>
                </a:solidFill>
                <a:effectLst/>
                <a:latin typeface="+mn-lt"/>
                <a:ea typeface="+mn-ea"/>
                <a:cs typeface="+mn-cs"/>
              </a:rPr>
              <a:t>Table 1</a:t>
            </a:r>
          </a:p>
          <a:p>
            <a:r>
              <a:rPr lang="en-US" sz="1200" b="1" kern="1200" dirty="0" smtClean="0">
                <a:solidFill>
                  <a:schemeClr val="tx1"/>
                </a:solidFill>
                <a:effectLst/>
                <a:latin typeface="+mn-lt"/>
                <a:ea typeface="+mn-ea"/>
                <a:cs typeface="+mn-cs"/>
              </a:rPr>
              <a:t>Data Sources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Baseline study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Teaching and Learning study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Usage data</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17 institutions</a:t>
            </a:r>
          </a:p>
          <a:p>
            <a:pPr lvl="0"/>
            <a:r>
              <a:rPr lang="en-US" sz="1200" kern="1200" dirty="0" smtClean="0">
                <a:solidFill>
                  <a:schemeClr val="tx1"/>
                </a:solidFill>
                <a:effectLst/>
                <a:latin typeface="+mn-lt"/>
                <a:ea typeface="+mn-ea"/>
                <a:cs typeface="+mn-cs"/>
              </a:rPr>
              <a:t>5,388 students</a:t>
            </a:r>
          </a:p>
          <a:p>
            <a:pPr lvl="0"/>
            <a:r>
              <a:rPr lang="en-US" sz="1200" kern="1200" dirty="0" smtClean="0">
                <a:solidFill>
                  <a:schemeClr val="tx1"/>
                </a:solidFill>
                <a:effectLst/>
                <a:latin typeface="+mn-lt"/>
                <a:ea typeface="+mn-ea"/>
                <a:cs typeface="+mn-cs"/>
              </a:rPr>
              <a:t>99 faculty</a:t>
            </a:r>
          </a:p>
          <a:p>
            <a:pPr lvl="0"/>
            <a:r>
              <a:rPr lang="en-US" sz="1200" kern="1200" dirty="0" smtClean="0">
                <a:solidFill>
                  <a:schemeClr val="tx1"/>
                </a:solidFill>
                <a:effectLst/>
                <a:latin typeface="+mn-lt"/>
                <a:ea typeface="+mn-ea"/>
                <a:cs typeface="+mn-cs"/>
              </a:rPr>
              <a:t>7 institutions</a:t>
            </a:r>
          </a:p>
          <a:p>
            <a:pPr lvl="0"/>
            <a:r>
              <a:rPr lang="en-US" sz="1200" kern="1200" dirty="0" smtClean="0">
                <a:solidFill>
                  <a:schemeClr val="tx1"/>
                </a:solidFill>
                <a:effectLst/>
                <a:latin typeface="+mn-lt"/>
                <a:ea typeface="+mn-ea"/>
                <a:cs typeface="+mn-cs"/>
              </a:rPr>
              <a:t>1,752 students</a:t>
            </a:r>
          </a:p>
          <a:p>
            <a:pPr lvl="0"/>
            <a:r>
              <a:rPr lang="en-US" sz="1200" kern="1200" dirty="0" smtClean="0">
                <a:solidFill>
                  <a:schemeClr val="tx1"/>
                </a:solidFill>
                <a:effectLst/>
                <a:latin typeface="+mn-lt"/>
                <a:ea typeface="+mn-ea"/>
                <a:cs typeface="+mn-cs"/>
              </a:rPr>
              <a:t>45 faculty surveyed plus additional faculty interviewed</a:t>
            </a:r>
          </a:p>
          <a:p>
            <a:pPr lvl="0"/>
            <a:r>
              <a:rPr lang="en-US" sz="1200" kern="1200" dirty="0" smtClean="0">
                <a:solidFill>
                  <a:schemeClr val="tx1"/>
                </a:solidFill>
                <a:effectLst/>
                <a:latin typeface="+mn-lt"/>
                <a:ea typeface="+mn-ea"/>
                <a:cs typeface="+mn-cs"/>
              </a:rPr>
              <a:t>393 courses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Student survey</a:t>
            </a:r>
          </a:p>
          <a:p>
            <a:pPr lvl="0"/>
            <a:r>
              <a:rPr lang="en-US" sz="1200" kern="1200" dirty="0" smtClean="0">
                <a:solidFill>
                  <a:schemeClr val="tx1"/>
                </a:solidFill>
                <a:effectLst/>
                <a:latin typeface="+mn-lt"/>
                <a:ea typeface="+mn-ea"/>
                <a:cs typeface="+mn-cs"/>
              </a:rPr>
              <a:t>Faculty survey or interviews or focus groups</a:t>
            </a:r>
          </a:p>
          <a:p>
            <a:pPr lvl="0"/>
            <a:r>
              <a:rPr lang="en-US" sz="1200" kern="1200" dirty="0" smtClean="0">
                <a:solidFill>
                  <a:schemeClr val="tx1"/>
                </a:solidFill>
                <a:effectLst/>
                <a:latin typeface="+mn-lt"/>
                <a:ea typeface="+mn-ea"/>
                <a:cs typeface="+mn-cs"/>
              </a:rPr>
              <a:t>Student survey</a:t>
            </a:r>
          </a:p>
          <a:p>
            <a:pPr lvl="0"/>
            <a:r>
              <a:rPr lang="en-US" sz="1200" kern="1200" dirty="0" smtClean="0">
                <a:solidFill>
                  <a:schemeClr val="tx1"/>
                </a:solidFill>
                <a:effectLst/>
                <a:latin typeface="+mn-lt"/>
                <a:ea typeface="+mn-ea"/>
                <a:cs typeface="+mn-cs"/>
              </a:rPr>
              <a:t>Faculty survey (n=45 from 4 institutions) or interviews or focus groups</a:t>
            </a:r>
          </a:p>
          <a:p>
            <a:pPr lvl="0"/>
            <a:r>
              <a:rPr lang="en-US" sz="1200" kern="1200" dirty="0" smtClean="0">
                <a:solidFill>
                  <a:schemeClr val="tx1"/>
                </a:solidFill>
                <a:effectLst/>
                <a:latin typeface="+mn-lt"/>
                <a:ea typeface="+mn-ea"/>
                <a:cs typeface="+mn-cs"/>
              </a:rPr>
              <a:t>Counts of students’ page views and features used by course</a:t>
            </a:r>
          </a:p>
          <a:p>
            <a:pPr lvl="0"/>
            <a:r>
              <a:rPr lang="en-US" sz="1200" kern="1200" dirty="0" smtClean="0">
                <a:solidFill>
                  <a:schemeClr val="tx1"/>
                </a:solidFill>
                <a:effectLst/>
                <a:latin typeface="+mn-lt"/>
                <a:ea typeface="+mn-ea"/>
                <a:cs typeface="+mn-cs"/>
              </a:rPr>
              <a:t>Counts of faculty and TA (combined) page views and features used by course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0FF532C-093C-3A45-A63A-74009A66B0E7}" type="slidenum">
              <a:rPr lang="en-US" smtClean="0"/>
              <a:t>5</a:t>
            </a:fld>
            <a:endParaRPr lang="en-US"/>
          </a:p>
        </p:txBody>
      </p:sp>
    </p:spTree>
    <p:extLst>
      <p:ext uri="{BB962C8B-B14F-4D97-AF65-F5344CB8AC3E}">
        <p14:creationId xmlns:p14="http://schemas.microsoft.com/office/powerpoint/2010/main" val="347173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7</a:t>
            </a:fld>
            <a:endParaRPr lang="en-US"/>
          </a:p>
        </p:txBody>
      </p:sp>
    </p:spTree>
    <p:extLst>
      <p:ext uri="{BB962C8B-B14F-4D97-AF65-F5344CB8AC3E}">
        <p14:creationId xmlns:p14="http://schemas.microsoft.com/office/powerpoint/2010/main" val="232468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Faculty and students in every course viewed the e-textbooks. Very few e-textbook pages were viewed offline. According to the </a:t>
            </a:r>
            <a:r>
              <a:rPr lang="en-US" sz="1200" kern="1200" dirty="0" err="1" smtClean="0">
                <a:solidFill>
                  <a:schemeClr val="tx1"/>
                </a:solidFill>
                <a:effectLst/>
                <a:latin typeface="+mn-lt"/>
                <a:ea typeface="+mn-ea"/>
                <a:cs typeface="+mn-cs"/>
              </a:rPr>
              <a:t>Courseload</a:t>
            </a:r>
            <a:r>
              <a:rPr lang="en-US" sz="1200" kern="1200" dirty="0" smtClean="0">
                <a:solidFill>
                  <a:schemeClr val="tx1"/>
                </a:solidFill>
                <a:effectLst/>
                <a:latin typeface="+mn-lt"/>
                <a:ea typeface="+mn-ea"/>
                <a:cs typeface="+mn-cs"/>
              </a:rPr>
              <a:t> usage data, students viewed a median of 160 pages; faculty or teaching assistants 30 pages. The e-textbooks also enabled students and faculty to add bookmarks, highlights, sticky notes, and annotations. Students in almost all courses (96%) used at least one of these features; faculty, including teaching assistants, used at least one feature in 57% of courses. Each specific feature was used by faculty or </a:t>
            </a:r>
            <a:r>
              <a:rPr lang="en-US" sz="1200" kern="1200" dirty="0" err="1" smtClean="0">
                <a:solidFill>
                  <a:schemeClr val="tx1"/>
                </a:solidFill>
                <a:effectLst/>
                <a:latin typeface="+mn-lt"/>
                <a:ea typeface="+mn-ea"/>
                <a:cs typeface="+mn-cs"/>
              </a:rPr>
              <a:t>treaching</a:t>
            </a:r>
            <a:r>
              <a:rPr lang="en-US" sz="1200" kern="1200" dirty="0" smtClean="0">
                <a:solidFill>
                  <a:schemeClr val="tx1"/>
                </a:solidFill>
                <a:effectLst/>
                <a:latin typeface="+mn-lt"/>
                <a:ea typeface="+mn-ea"/>
                <a:cs typeface="+mn-cs"/>
              </a:rPr>
              <a:t> assistants in only 27%-35% of courses. Students were most likely to bookmark or highlight and least likely to annotate their e-textbooks. </a:t>
            </a:r>
            <a:endParaRPr lang="en-US" dirty="0"/>
          </a:p>
        </p:txBody>
      </p:sp>
      <p:sp>
        <p:nvSpPr>
          <p:cNvPr id="4" name="Slide Number Placeholder 3"/>
          <p:cNvSpPr>
            <a:spLocks noGrp="1"/>
          </p:cNvSpPr>
          <p:nvPr>
            <p:ph type="sldNum" sz="quarter" idx="10"/>
          </p:nvPr>
        </p:nvSpPr>
        <p:spPr/>
        <p:txBody>
          <a:bodyPr/>
          <a:lstStyle/>
          <a:p>
            <a:fld id="{3990DF7E-1489-154D-9DE1-62710F076BF8}" type="slidenum">
              <a:rPr lang="en-US" smtClean="0"/>
              <a:t>9</a:t>
            </a:fld>
            <a:endParaRPr lang="en-US"/>
          </a:p>
        </p:txBody>
      </p:sp>
    </p:spTree>
    <p:extLst>
      <p:ext uri="{BB962C8B-B14F-4D97-AF65-F5344CB8AC3E}">
        <p14:creationId xmlns:p14="http://schemas.microsoft.com/office/powerpoint/2010/main" val="251099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general fewer than half of faculty incorporated the e-textbooks into their teaching. See Chart 10. This low adoption was not apparently related to a challenging interface: Most faculty found the e-textbooks easy to learn and use. Only 11% had complaints; many of the complaints were about the need to change course materials or having insufficient time to prepare.</a:t>
            </a:r>
          </a:p>
          <a:p>
            <a:endParaRPr lang="en-US" dirty="0" smtClean="0">
              <a:effectLst/>
            </a:endParaRPr>
          </a:p>
          <a:p>
            <a:r>
              <a:rPr lang="en-US" dirty="0" smtClean="0">
                <a:effectLst/>
              </a:rPr>
              <a:t>Only about 40% of instructors in the teaching and learning study reported adding annotations or highlights to the e-textbook or encouraging their students to use those or note sharing features of the e-text. Therefore it’s not surprising that so few students found useful their instructors’ highlights or annotations (31%) or the material the instructor added to the e-text (30%). In fact, if all instructors had themselves used annotations and/or highlights, it is possible that almost three-quarters of students might have found them useful. </a:t>
            </a:r>
            <a:r>
              <a:rPr lang="en-US" sz="1200" kern="1200" dirty="0" smtClean="0">
                <a:solidFill>
                  <a:schemeClr val="tx1"/>
                </a:solidFill>
                <a:effectLst/>
                <a:latin typeface="+mn-lt"/>
                <a:ea typeface="+mn-ea"/>
                <a:cs typeface="+mn-cs"/>
              </a:rPr>
              <a:t>About half of instructors incorporated the e-textbooks into assignments, projects, or class discussions and less than 20% into group or team activities. (It’s unknown how many of the courses had group or team activities, though.)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faculty were asked to describe how they changed their teaching as a result of using an e-textbook, they mentioned having more time to discuss different approaches to the material or emphasize the most salient parts of the text. Some were pleased to assume that all students now had access to their textbooks, because so many had previously opted not to purchase costly paper textbooks. Others experienced e-textbook as a complication because students disliked using them or were less likely to have the text in class.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90DF7E-1489-154D-9DE1-62710F076BF8}" type="slidenum">
              <a:rPr lang="en-US" smtClean="0"/>
              <a:t>10</a:t>
            </a:fld>
            <a:endParaRPr lang="en-US"/>
          </a:p>
        </p:txBody>
      </p:sp>
    </p:spTree>
    <p:extLst>
      <p:ext uri="{BB962C8B-B14F-4D97-AF65-F5344CB8AC3E}">
        <p14:creationId xmlns:p14="http://schemas.microsoft.com/office/powerpoint/2010/main" val="327655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Individual students were classified as negative, neutral or positive about e-textbooks based on their patterns of responses to 11 baseline survey questions about the impact of e-textbooks. The three groups had equal numbers of students</a:t>
            </a:r>
            <a:r>
              <a:rPr lang="en-US" dirty="0" smtClean="0">
                <a:effectLst/>
              </a:rPr>
              <a:t> </a:t>
            </a:r>
          </a:p>
          <a:p>
            <a:r>
              <a:rPr lang="en-US" sz="1200" kern="1200" dirty="0" smtClean="0">
                <a:solidFill>
                  <a:schemeClr val="tx1"/>
                </a:solidFill>
                <a:effectLst/>
                <a:latin typeface="+mn-lt"/>
                <a:ea typeface="+mn-ea"/>
                <a:cs typeface="+mn-cs"/>
              </a:rPr>
              <a:t>The questions were: Compared to paper textbooks, e-textbooks (1) Helped me to better understand the ideas and concepts taught in this course, (2) Allowed me to better organize and structure my learning, (3) Increased engagement with course content, (4) Offered greater flexibility to learn the way I want, (5) Helped me interact and collaborate more with classmates, (6) Made my study time more efficient, and (7) Allowed me to interact more with my professor. (8) Using </a:t>
            </a:r>
            <a:r>
              <a:rPr lang="en-US" sz="1200" kern="1200" dirty="0" err="1" smtClean="0">
                <a:solidFill>
                  <a:schemeClr val="tx1"/>
                </a:solidFill>
                <a:effectLst/>
                <a:latin typeface="+mn-lt"/>
                <a:ea typeface="+mn-ea"/>
                <a:cs typeface="+mn-cs"/>
              </a:rPr>
              <a:t>eTexts</a:t>
            </a:r>
            <a:r>
              <a:rPr lang="en-US" sz="1200" kern="1200" dirty="0" smtClean="0">
                <a:solidFill>
                  <a:schemeClr val="tx1"/>
                </a:solidFill>
                <a:effectLst/>
                <a:latin typeface="+mn-lt"/>
                <a:ea typeface="+mn-ea"/>
                <a:cs typeface="+mn-cs"/>
              </a:rPr>
              <a:t> has become part of my learning routine. (9) I read more of the assigned material than I would have if it were a paper textbook. (10) I highlighted and/or annotated more than I normally do with paper textbooks. (11) I learned more from using the </a:t>
            </a:r>
            <a:r>
              <a:rPr lang="en-US" sz="1200" kern="1200" dirty="0" err="1" smtClean="0">
                <a:solidFill>
                  <a:schemeClr val="tx1"/>
                </a:solidFill>
                <a:effectLst/>
                <a:latin typeface="+mn-lt"/>
                <a:ea typeface="+mn-ea"/>
                <a:cs typeface="+mn-cs"/>
              </a:rPr>
              <a:t>eText</a:t>
            </a:r>
            <a:r>
              <a:rPr lang="en-US" sz="1200" kern="1200" dirty="0" smtClean="0">
                <a:solidFill>
                  <a:schemeClr val="tx1"/>
                </a:solidFill>
                <a:effectLst/>
                <a:latin typeface="+mn-lt"/>
                <a:ea typeface="+mn-ea"/>
                <a:cs typeface="+mn-cs"/>
              </a:rPr>
              <a:t> with highlighting and/or annotations (mine and others) compared to what I normally learn from paper textbooks.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their comments, we were able to rate 36 faculty teaching and learning survey respondents’ attitudes towards e-textbooks as negative, neutral, or positive. Almost half of faculty were adherents (44%), one-third detractors (33%) and the remainder (22%) were neutral.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FF532C-093C-3A45-A63A-74009A66B0E7}" type="slidenum">
              <a:rPr lang="en-US" smtClean="0"/>
              <a:t>11</a:t>
            </a:fld>
            <a:endParaRPr lang="en-US"/>
          </a:p>
        </p:txBody>
      </p:sp>
    </p:spTree>
    <p:extLst>
      <p:ext uri="{BB962C8B-B14F-4D97-AF65-F5344CB8AC3E}">
        <p14:creationId xmlns:p14="http://schemas.microsoft.com/office/powerpoint/2010/main" val="1856537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Adherents were more likely to plan to purchase e-texts over paper texts in the future.</a:t>
            </a:r>
          </a:p>
          <a:p>
            <a:r>
              <a:rPr lang="en-US" sz="1200" kern="1200" dirty="0" smtClean="0">
                <a:solidFill>
                  <a:schemeClr val="tx1"/>
                </a:solidFill>
                <a:effectLst/>
                <a:latin typeface="+mn-lt"/>
                <a:ea typeface="+mn-ea"/>
                <a:cs typeface="+mn-cs"/>
              </a:rPr>
              <a:t>Adherents were also more likely to have found the instructors highlights, annotations, and other additions to the e-text useful. They also had less initial trouble using the e-textbook. </a:t>
            </a:r>
            <a:endParaRPr lang="en-US" dirty="0"/>
          </a:p>
        </p:txBody>
      </p:sp>
      <p:sp>
        <p:nvSpPr>
          <p:cNvPr id="4" name="Slide Number Placeholder 3"/>
          <p:cNvSpPr>
            <a:spLocks noGrp="1"/>
          </p:cNvSpPr>
          <p:nvPr>
            <p:ph type="sldNum" sz="quarter" idx="10"/>
          </p:nvPr>
        </p:nvSpPr>
        <p:spPr/>
        <p:txBody>
          <a:bodyPr/>
          <a:lstStyle/>
          <a:p>
            <a:fld id="{3990DF7E-1489-154D-9DE1-62710F076BF8}" type="slidenum">
              <a:rPr lang="en-US" smtClean="0"/>
              <a:t>12</a:t>
            </a:fld>
            <a:endParaRPr lang="en-US"/>
          </a:p>
        </p:txBody>
      </p:sp>
    </p:spTree>
    <p:extLst>
      <p:ext uri="{BB962C8B-B14F-4D97-AF65-F5344CB8AC3E}">
        <p14:creationId xmlns:p14="http://schemas.microsoft.com/office/powerpoint/2010/main" val="74135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found that some courses had more than their share of adherents and some had more than their share of detractors.  This plus the pattern of responses suggests that instructors’ adoption of e-textbooks is a key influencer of students’ experiences.</a:t>
            </a:r>
            <a:r>
              <a:rPr lang="en-US" dirty="0" smtClean="0">
                <a:effectLst/>
              </a:rPr>
              <a:t>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90DF7E-1489-154D-9DE1-62710F076BF8}" type="slidenum">
              <a:rPr lang="en-US" smtClean="0"/>
              <a:t>13</a:t>
            </a:fld>
            <a:endParaRPr lang="en-US"/>
          </a:p>
        </p:txBody>
      </p:sp>
    </p:spTree>
    <p:extLst>
      <p:ext uri="{BB962C8B-B14F-4D97-AF65-F5344CB8AC3E}">
        <p14:creationId xmlns:p14="http://schemas.microsoft.com/office/powerpoint/2010/main" val="119627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first pilots, students</a:t>
            </a:r>
            <a:r>
              <a:rPr lang="en-US" baseline="0" dirty="0" smtClean="0"/>
              <a:t> preferred paper but in Pilot III, students appear to be divided equally between paper, </a:t>
            </a:r>
            <a:r>
              <a:rPr lang="en-US" baseline="0" dirty="0" err="1" smtClean="0"/>
              <a:t>eTexts</a:t>
            </a:r>
            <a:r>
              <a:rPr lang="en-US" baseline="0" dirty="0" smtClean="0"/>
              <a:t>, and no preference.</a:t>
            </a:r>
            <a:endParaRPr lang="en-US" dirty="0" smtClean="0"/>
          </a:p>
          <a:p>
            <a:endParaRPr lang="en-US" dirty="0" smtClean="0"/>
          </a:p>
          <a:p>
            <a:r>
              <a:rPr lang="en-US" dirty="0" smtClean="0"/>
              <a:t>These</a:t>
            </a:r>
            <a:r>
              <a:rPr lang="en-US" baseline="0" dirty="0" smtClean="0"/>
              <a:t> results could be explained by</a:t>
            </a:r>
          </a:p>
          <a:p>
            <a:endParaRPr lang="en-US" baseline="0" dirty="0" smtClean="0"/>
          </a:p>
          <a:p>
            <a:pPr marL="171450" indent="-171450">
              <a:buFontTx/>
              <a:buChar char="-"/>
            </a:pPr>
            <a:r>
              <a:rPr lang="en-US" baseline="0" dirty="0" smtClean="0"/>
              <a:t>a shift towards digital/away from paper in the general student population over time</a:t>
            </a:r>
          </a:p>
          <a:p>
            <a:pPr marL="171450" indent="-171450">
              <a:buFontTx/>
              <a:buChar char="-"/>
            </a:pPr>
            <a:r>
              <a:rPr lang="en-US" baseline="0" dirty="0" smtClean="0"/>
              <a:t>Pilot III selected for students who were more open to </a:t>
            </a:r>
            <a:r>
              <a:rPr lang="en-US" baseline="0" dirty="0" err="1" smtClean="0"/>
              <a:t>eTexts</a:t>
            </a:r>
            <a:endParaRPr lang="en-US" baseline="0" dirty="0" smtClean="0"/>
          </a:p>
          <a:p>
            <a:pPr marL="171450" indent="-171450">
              <a:buFontTx/>
              <a:buChar char="-"/>
            </a:pPr>
            <a:r>
              <a:rPr lang="en-US" baseline="0" dirty="0" smtClean="0"/>
              <a:t>Student experience in Pilot III with multiple </a:t>
            </a:r>
            <a:r>
              <a:rPr lang="en-US" baseline="0" dirty="0" err="1" smtClean="0"/>
              <a:t>eTexts</a:t>
            </a:r>
            <a:r>
              <a:rPr lang="en-US" baseline="0" dirty="0" smtClean="0"/>
              <a:t> resulted in increased preference for </a:t>
            </a:r>
            <a:r>
              <a:rPr lang="en-US" baseline="0" dirty="0" err="1" smtClean="0"/>
              <a:t>eTexts</a:t>
            </a:r>
            <a:endParaRPr lang="en-US" baseline="0" dirty="0" smtClean="0"/>
          </a:p>
          <a:p>
            <a:pPr marL="171450" indent="-171450">
              <a:buFontTx/>
              <a:buChar char="-"/>
            </a:pPr>
            <a:endParaRPr lang="en-US" baseline="0" dirty="0" smtClean="0"/>
          </a:p>
          <a:p>
            <a:pPr marL="171450" indent="-171450">
              <a:buFontTx/>
              <a:buChar char="-"/>
            </a:pPr>
            <a:r>
              <a:rPr lang="en-US" baseline="0" dirty="0" smtClean="0"/>
              <a:t>Pilot I, N=416, spring 2012, </a:t>
            </a:r>
            <a:r>
              <a:rPr lang="en-US" baseline="0" dirty="0" err="1" smtClean="0"/>
              <a:t>Courseload</a:t>
            </a:r>
            <a:endParaRPr lang="en-US" baseline="0" dirty="0" smtClean="0"/>
          </a:p>
          <a:p>
            <a:pPr marL="171450" indent="-171450">
              <a:buFontTx/>
              <a:buChar char="-"/>
            </a:pPr>
            <a:r>
              <a:rPr lang="en-US" baseline="0" dirty="0" smtClean="0"/>
              <a:t>Pilot II, N=416, fall 2012, </a:t>
            </a:r>
            <a:r>
              <a:rPr lang="en-US" baseline="0" dirty="0" err="1" smtClean="0"/>
              <a:t>Courseload</a:t>
            </a:r>
            <a:endParaRPr lang="en-US" baseline="0" dirty="0" smtClean="0"/>
          </a:p>
          <a:p>
            <a:pPr marL="171450" indent="-171450">
              <a:buFontTx/>
              <a:buChar char="-"/>
            </a:pPr>
            <a:r>
              <a:rPr lang="en-US" baseline="0" dirty="0" smtClean="0"/>
              <a:t>Pilot III, N=81, spring 2013, </a:t>
            </a:r>
            <a:r>
              <a:rPr lang="en-US" baseline="0" dirty="0" err="1" smtClean="0"/>
              <a:t>CourseSmart</a:t>
            </a:r>
            <a:endParaRPr lang="en-US" dirty="0"/>
          </a:p>
        </p:txBody>
      </p:sp>
      <p:sp>
        <p:nvSpPr>
          <p:cNvPr id="4" name="Slide Number Placeholder 3"/>
          <p:cNvSpPr>
            <a:spLocks noGrp="1"/>
          </p:cNvSpPr>
          <p:nvPr>
            <p:ph type="sldNum" sz="quarter" idx="10"/>
          </p:nvPr>
        </p:nvSpPr>
        <p:spPr/>
        <p:txBody>
          <a:bodyPr/>
          <a:lstStyle/>
          <a:p>
            <a:fld id="{1B702F77-2232-A54D-9502-C86E77AFDBFF}" type="slidenum">
              <a:rPr lang="en-US" smtClean="0"/>
              <a:t>17</a:t>
            </a:fld>
            <a:endParaRPr lang="en-US"/>
          </a:p>
        </p:txBody>
      </p:sp>
    </p:spTree>
    <p:extLst>
      <p:ext uri="{BB962C8B-B14F-4D97-AF65-F5344CB8AC3E}">
        <p14:creationId xmlns:p14="http://schemas.microsoft.com/office/powerpoint/2010/main" val="427856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47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561B9A-657B-224A-AED5-813D7C3B3442}" type="datetimeFigureOut">
              <a:rPr lang="en-US" smtClean="0"/>
              <a:t>10/17/13</a:t>
            </a:fld>
            <a:endParaRPr lang="en-US"/>
          </a:p>
        </p:txBody>
      </p:sp>
      <p:sp>
        <p:nvSpPr>
          <p:cNvPr id="6" name="Footer Placeholder 5"/>
          <p:cNvSpPr>
            <a:spLocks noGrp="1"/>
          </p:cNvSpPr>
          <p:nvPr>
            <p:ph type="ftr" sz="quarter" idx="11"/>
          </p:nvPr>
        </p:nvSpPr>
        <p:spPr>
          <a:xfrm>
            <a:off x="0" y="6485689"/>
            <a:ext cx="4312396"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4EADEB-2B40-1045-95D8-C93183DDC4B3}" type="slidenum">
              <a:rPr lang="en-US" smtClean="0"/>
              <a:t>‹#›</a:t>
            </a:fld>
            <a:endParaRPr lang="en-US"/>
          </a:p>
        </p:txBody>
      </p:sp>
    </p:spTree>
    <p:extLst>
      <p:ext uri="{BB962C8B-B14F-4D97-AF65-F5344CB8AC3E}">
        <p14:creationId xmlns:p14="http://schemas.microsoft.com/office/powerpoint/2010/main" val="348030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637942"/>
            <a:ext cx="8229600" cy="1143000"/>
          </a:xfrm>
          <a:prstGeom prst="rect">
            <a:avLst/>
          </a:prstGeom>
        </p:spPr>
        <p:txBody>
          <a:bodyPr vert="horz"/>
          <a:lstStyle>
            <a:lvl1pPr>
              <a:lnSpc>
                <a:spcPts val="6500"/>
              </a:lnSpc>
              <a:defRPr sz="650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9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61"/>
            <a:ext cx="8158162" cy="662610"/>
          </a:xfrm>
          <a:prstGeom prst="rect">
            <a:avLst/>
          </a:prstGeom>
        </p:spPr>
        <p:txBody>
          <a:bodyPr vert="horz"/>
          <a:lstStyle>
            <a:lvl1pPr algn="l">
              <a:lnSpc>
                <a:spcPts val="4000"/>
              </a:lnSpc>
              <a:defRPr sz="4000">
                <a:solidFill>
                  <a:srgbClr val="B7002B"/>
                </a:solidFill>
                <a:latin typeface="Arial" pitchFamily="34" charset="0"/>
                <a:cs typeface="Arial" pitchFamily="34" charset="0"/>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236871"/>
            <a:ext cx="8158163" cy="4803567"/>
          </a:xfrm>
          <a:prstGeom prst="rect">
            <a:avLst/>
          </a:prstGeom>
        </p:spPr>
        <p:txBody>
          <a:bodyPr vert="horz"/>
          <a:lstStyle>
            <a:lvl1pPr marL="342900" indent="-3429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1pPr>
            <a:lvl2pPr marL="742950" indent="-28575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2pPr>
            <a:lvl3pPr marL="11430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3pPr>
            <a:lvl4pPr marL="16002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4pPr>
            <a:lvl5pPr marL="2057400" indent="-228600">
              <a:lnSpc>
                <a:spcPts val="4000"/>
              </a:lnSpc>
              <a:buClr>
                <a:srgbClr val="B7002B"/>
              </a:buClr>
              <a:buFont typeface="Wingdings" charset="2"/>
              <a:buChar char="§"/>
              <a:defRPr sz="2400">
                <a:solidFill>
                  <a:schemeClr val="bg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35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37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32865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B561B9A-657B-224A-AED5-813D7C3B3442}" type="datetimeFigureOut">
              <a:rPr lang="en-US" smtClean="0"/>
              <a:t>10/17/13</a:t>
            </a:fld>
            <a:endParaRPr lang="en-US"/>
          </a:p>
        </p:txBody>
      </p:sp>
      <p:sp>
        <p:nvSpPr>
          <p:cNvPr id="3" name="Footer Placeholder 2"/>
          <p:cNvSpPr>
            <a:spLocks noGrp="1"/>
          </p:cNvSpPr>
          <p:nvPr>
            <p:ph type="ftr" sz="quarter" idx="11"/>
          </p:nvPr>
        </p:nvSpPr>
        <p:spPr>
          <a:xfrm>
            <a:off x="0" y="6485689"/>
            <a:ext cx="4312396"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4EADEB-2B40-1045-95D8-C93183DDC4B3}" type="slidenum">
              <a:rPr lang="en-US" smtClean="0"/>
              <a:t>‹#›</a:t>
            </a:fld>
            <a:endParaRPr lang="en-US"/>
          </a:p>
        </p:txBody>
      </p:sp>
    </p:spTree>
    <p:extLst>
      <p:ext uri="{BB962C8B-B14F-4D97-AF65-F5344CB8AC3E}">
        <p14:creationId xmlns:p14="http://schemas.microsoft.com/office/powerpoint/2010/main" val="6063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306632"/>
            <a:ext cx="9144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449207"/>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561B9A-657B-224A-AED5-813D7C3B3442}" type="datetimeFigureOut">
              <a:rPr lang="en-US" smtClean="0"/>
              <a:t>10/17/13</a:t>
            </a:fld>
            <a:endParaRPr lang="en-US"/>
          </a:p>
        </p:txBody>
      </p:sp>
      <p:sp>
        <p:nvSpPr>
          <p:cNvPr id="5" name="Footer Placeholder 4"/>
          <p:cNvSpPr>
            <a:spLocks noGrp="1"/>
          </p:cNvSpPr>
          <p:nvPr>
            <p:ph type="ftr" sz="quarter" idx="11"/>
          </p:nvPr>
        </p:nvSpPr>
        <p:spPr>
          <a:xfrm>
            <a:off x="0" y="6485689"/>
            <a:ext cx="431239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4EADEB-2B40-1045-95D8-C93183DDC4B3}" type="slidenum">
              <a:rPr lang="en-US" smtClean="0"/>
              <a:t>‹#›</a:t>
            </a:fld>
            <a:endParaRPr lang="en-US"/>
          </a:p>
        </p:txBody>
      </p:sp>
    </p:spTree>
    <p:extLst>
      <p:ext uri="{BB962C8B-B14F-4D97-AF65-F5344CB8AC3E}">
        <p14:creationId xmlns:p14="http://schemas.microsoft.com/office/powerpoint/2010/main" val="168808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5306632"/>
            <a:ext cx="91440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B561B9A-657B-224A-AED5-813D7C3B3442}" type="datetimeFigureOut">
              <a:rPr lang="en-US" smtClean="0"/>
              <a:t>10/17/13</a:t>
            </a:fld>
            <a:endParaRPr lang="en-US"/>
          </a:p>
        </p:txBody>
      </p:sp>
      <p:sp>
        <p:nvSpPr>
          <p:cNvPr id="4" name="Footer Placeholder 3"/>
          <p:cNvSpPr>
            <a:spLocks noGrp="1"/>
          </p:cNvSpPr>
          <p:nvPr>
            <p:ph type="ftr" sz="quarter" idx="11"/>
          </p:nvPr>
        </p:nvSpPr>
        <p:spPr>
          <a:xfrm>
            <a:off x="0" y="6485689"/>
            <a:ext cx="4312396"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4EADEB-2B40-1045-95D8-C93183DDC4B3}" type="slidenum">
              <a:rPr lang="en-US" smtClean="0"/>
              <a:t>‹#›</a:t>
            </a:fld>
            <a:endParaRPr lang="en-US"/>
          </a:p>
        </p:txBody>
      </p:sp>
    </p:spTree>
    <p:extLst>
      <p:ext uri="{BB962C8B-B14F-4D97-AF65-F5344CB8AC3E}">
        <p14:creationId xmlns:p14="http://schemas.microsoft.com/office/powerpoint/2010/main" val="317102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421687" cy="1362075"/>
          </a:xfrm>
          <a:prstGeom prst="rect">
            <a:avLst/>
          </a:prstGeom>
          <a:solidFill>
            <a:schemeClr val="tx1">
              <a:lumMod val="65000"/>
              <a:lumOff val="35000"/>
            </a:schemeClr>
          </a:solidFill>
        </p:spPr>
        <p:txBody>
          <a:bodyPr anchor="t"/>
          <a:lstStyle>
            <a:lvl1pPr algn="l">
              <a:defRPr sz="4000" b="1" cap="all">
                <a:solidFill>
                  <a:schemeClr val="accent6">
                    <a:lumMod val="40000"/>
                    <a:lumOff val="6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4EADEB-2B40-1045-95D8-C93183DDC4B3}" type="slidenum">
              <a:rPr lang="en-US" smtClean="0"/>
              <a:t>‹#›</a:t>
            </a:fld>
            <a:endParaRPr lang="en-US"/>
          </a:p>
        </p:txBody>
      </p:sp>
    </p:spTree>
    <p:extLst>
      <p:ext uri="{BB962C8B-B14F-4D97-AF65-F5344CB8AC3E}">
        <p14:creationId xmlns:p14="http://schemas.microsoft.com/office/powerpoint/2010/main" val="2457421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image" Target="../media/image25.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image" Target="../media/image30.png"/><Relationship Id="rId1" Type="http://schemas.microsoft.com/office/2007/relationships/media" Target="file://localhost/Users/dvoss/Desktop/E-TextVideov2.mov" TargetMode="External"/><Relationship Id="rId2" Type="http://schemas.openxmlformats.org/officeDocument/2006/relationships/video" Target="file://localhost/Users/dvoss/Desktop/E-TextVideov2.m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youtube.com/watch?v=aXV-yaFmQNk" TargetMode="Externa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png"/><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7577" y="5352143"/>
            <a:ext cx="9470571" cy="954107"/>
          </a:xfrm>
          <a:prstGeom prst="rect">
            <a:avLst/>
          </a:prstGeom>
          <a:noFill/>
        </p:spPr>
        <p:txBody>
          <a:bodyPr wrap="square" rtlCol="0">
            <a:spAutoFit/>
          </a:bodyPr>
          <a:lstStyle/>
          <a:p>
            <a:r>
              <a:rPr lang="en-US" sz="2800" b="1" dirty="0">
                <a:solidFill>
                  <a:schemeClr val="bg1"/>
                </a:solidFill>
                <a:latin typeface="Avenir Next Condensed Regular"/>
                <a:cs typeface="Avenir Next Condensed Regular"/>
              </a:rPr>
              <a:t>Look Ma!  No Paper Textbooks!  </a:t>
            </a:r>
            <a:endParaRPr lang="en-US" sz="2800" b="1" dirty="0" smtClean="0">
              <a:solidFill>
                <a:schemeClr val="bg1"/>
              </a:solidFill>
              <a:latin typeface="Avenir Next Condensed Regular"/>
              <a:cs typeface="Avenir Next Condensed Regular"/>
            </a:endParaRPr>
          </a:p>
          <a:p>
            <a:r>
              <a:rPr lang="en-US" sz="2800" dirty="0" smtClean="0">
                <a:solidFill>
                  <a:schemeClr val="bg1"/>
                </a:solidFill>
                <a:latin typeface="Avenir Next Condensed Regular"/>
                <a:cs typeface="Avenir Next Condensed Regular"/>
              </a:rPr>
              <a:t>Creatively </a:t>
            </a:r>
            <a:r>
              <a:rPr lang="en-US" sz="2800" dirty="0">
                <a:solidFill>
                  <a:schemeClr val="bg1"/>
                </a:solidFill>
                <a:latin typeface="Avenir Next Condensed Regular"/>
                <a:cs typeface="Avenir Next Condensed Regular"/>
              </a:rPr>
              <a:t>and Collaboratively Advancing Our e-Content Future</a:t>
            </a:r>
          </a:p>
        </p:txBody>
      </p:sp>
    </p:spTree>
    <p:extLst>
      <p:ext uri="{BB962C8B-B14F-4D97-AF65-F5344CB8AC3E}">
        <p14:creationId xmlns:p14="http://schemas.microsoft.com/office/powerpoint/2010/main" val="35132133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texts fig14.png"/>
          <p:cNvPicPr>
            <a:picLocks noChangeAspect="1"/>
          </p:cNvPicPr>
          <p:nvPr/>
        </p:nvPicPr>
        <p:blipFill rotWithShape="1">
          <a:blip r:embed="rId3">
            <a:extLst>
              <a:ext uri="{28A0092B-C50C-407E-A947-70E740481C1C}">
                <a14:useLocalDpi xmlns:a14="http://schemas.microsoft.com/office/drawing/2010/main" val="0"/>
              </a:ext>
            </a:extLst>
          </a:blip>
          <a:srcRect b="499"/>
          <a:stretch/>
        </p:blipFill>
        <p:spPr>
          <a:xfrm>
            <a:off x="0" y="1588357"/>
            <a:ext cx="9144000" cy="4776649"/>
          </a:xfrm>
          <a:prstGeom prst="rect">
            <a:avLst/>
          </a:prstGeom>
        </p:spPr>
      </p:pic>
      <p:sp>
        <p:nvSpPr>
          <p:cNvPr id="2" name="Title 1"/>
          <p:cNvSpPr>
            <a:spLocks noGrp="1"/>
          </p:cNvSpPr>
          <p:nvPr>
            <p:ph type="title"/>
          </p:nvPr>
        </p:nvSpPr>
        <p:spPr>
          <a:xfrm>
            <a:off x="239485" y="1270000"/>
            <a:ext cx="4622800" cy="1257063"/>
          </a:xfrm>
        </p:spPr>
        <p:txBody>
          <a:bodyPr>
            <a:normAutofit fontScale="90000"/>
          </a:bodyPr>
          <a:lstStyle/>
          <a:p>
            <a:pPr>
              <a:lnSpc>
                <a:spcPct val="100000"/>
              </a:lnSpc>
            </a:pPr>
            <a:r>
              <a:rPr lang="en-US" sz="2400" dirty="0">
                <a:solidFill>
                  <a:srgbClr val="000000"/>
                </a:solidFill>
              </a:rPr>
              <a:t>In general fewer than half of faculty incorporated the e-textbooks into their teaching 	</a:t>
            </a:r>
            <a:br>
              <a:rPr lang="en-US" sz="2400" dirty="0">
                <a:solidFill>
                  <a:srgbClr val="000000"/>
                </a:solidFill>
              </a:rPr>
            </a:br>
            <a:endParaRPr lang="en-US" sz="2200" dirty="0">
              <a:solidFill>
                <a:srgbClr val="000000"/>
              </a:solidFill>
            </a:endParaRPr>
          </a:p>
        </p:txBody>
      </p:sp>
      <p:sp>
        <p:nvSpPr>
          <p:cNvPr id="7" name="TextBox 6"/>
          <p:cNvSpPr txBox="1"/>
          <p:nvPr/>
        </p:nvSpPr>
        <p:spPr>
          <a:xfrm>
            <a:off x="39261" y="5966584"/>
            <a:ext cx="4405739" cy="400110"/>
          </a:xfrm>
          <a:prstGeom prst="rect">
            <a:avLst/>
          </a:prstGeom>
          <a:noFill/>
        </p:spPr>
        <p:txBody>
          <a:bodyPr wrap="square" rtlCol="0">
            <a:spAutoFit/>
          </a:bodyPr>
          <a:lstStyle/>
          <a:p>
            <a:r>
              <a:rPr lang="en-US" sz="1000" i="1" dirty="0" smtClean="0"/>
              <a:t>Sources: Faculty teaching and learning survey, n=45 and </a:t>
            </a:r>
          </a:p>
          <a:p>
            <a:r>
              <a:rPr lang="en-US" sz="1000" i="1" dirty="0" smtClean="0"/>
              <a:t>Student </a:t>
            </a:r>
            <a:r>
              <a:rPr lang="en-US" sz="1000" i="1" dirty="0"/>
              <a:t>teaching and learning survey, n=~</a:t>
            </a:r>
            <a:r>
              <a:rPr lang="en-US" sz="1000" i="1" dirty="0" smtClean="0"/>
              <a:t>1752</a:t>
            </a:r>
            <a:endParaRPr lang="en-US" sz="1000" i="1" dirty="0"/>
          </a:p>
        </p:txBody>
      </p:sp>
      <p:sp>
        <p:nvSpPr>
          <p:cNvPr id="8" name="Title 1"/>
          <p:cNvSpPr txBox="1">
            <a:spLocks/>
          </p:cNvSpPr>
          <p:nvPr/>
        </p:nvSpPr>
        <p:spPr>
          <a:xfrm>
            <a:off x="239485" y="315686"/>
            <a:ext cx="8943776" cy="954314"/>
          </a:xfrm>
          <a:prstGeom prst="rect">
            <a:avLst/>
          </a:prstGeom>
        </p:spPr>
        <p:txBody>
          <a:bodyPr vert="horz" lIns="91440" tIns="45720" rIns="91440" bIns="45720" rtlCol="0" anchor="t">
            <a:normAutofit fontScale="90000"/>
          </a:bodyPr>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sz="4800" dirty="0" smtClean="0">
                <a:solidFill>
                  <a:srgbClr val="B7002B"/>
                </a:solidFill>
                <a:latin typeface="Arial" pitchFamily="34" charset="0"/>
                <a:cs typeface="Arial" pitchFamily="34" charset="0"/>
              </a:rPr>
              <a:t>How instructors used e-textbooks</a:t>
            </a:r>
            <a:r>
              <a:rPr lang="en-US" dirty="0" smtClean="0"/>
              <a:t>	</a:t>
            </a:r>
            <a:endParaRPr lang="en-US" dirty="0"/>
          </a:p>
        </p:txBody>
      </p:sp>
    </p:spTree>
    <p:extLst>
      <p:ext uri="{BB962C8B-B14F-4D97-AF65-F5344CB8AC3E}">
        <p14:creationId xmlns:p14="http://schemas.microsoft.com/office/powerpoint/2010/main" val="29375349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E-textbook </a:t>
            </a:r>
            <a:r>
              <a:rPr lang="en-US" dirty="0"/>
              <a:t>a</a:t>
            </a:r>
            <a:r>
              <a:rPr lang="en-US" dirty="0" smtClean="0"/>
              <a:t>dherents and detractors</a:t>
            </a:r>
            <a:endParaRPr lang="en-US" dirty="0"/>
          </a:p>
        </p:txBody>
      </p:sp>
      <p:sp>
        <p:nvSpPr>
          <p:cNvPr id="6" name="TextBox 5"/>
          <p:cNvSpPr txBox="1"/>
          <p:nvPr/>
        </p:nvSpPr>
        <p:spPr>
          <a:xfrm>
            <a:off x="1295400" y="1447800"/>
            <a:ext cx="2286000" cy="461665"/>
          </a:xfrm>
          <a:prstGeom prst="rect">
            <a:avLst/>
          </a:prstGeom>
          <a:noFill/>
        </p:spPr>
        <p:txBody>
          <a:bodyPr wrap="square" rtlCol="0">
            <a:spAutoFit/>
          </a:bodyPr>
          <a:lstStyle/>
          <a:p>
            <a:pPr algn="ctr"/>
            <a:r>
              <a:rPr lang="en-US" sz="2400" dirty="0" smtClean="0"/>
              <a:t>Students</a:t>
            </a:r>
            <a:endParaRPr lang="en-US" sz="240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181071183"/>
              </p:ext>
            </p:extLst>
          </p:nvPr>
        </p:nvGraphicFramePr>
        <p:xfrm>
          <a:off x="34262" y="2133600"/>
          <a:ext cx="4800600" cy="3771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182195205"/>
              </p:ext>
            </p:extLst>
          </p:nvPr>
        </p:nvGraphicFramePr>
        <p:xfrm>
          <a:off x="4214288" y="2209800"/>
          <a:ext cx="4953000" cy="34671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638800" y="1447800"/>
            <a:ext cx="2286000" cy="461665"/>
          </a:xfrm>
          <a:prstGeom prst="rect">
            <a:avLst/>
          </a:prstGeom>
          <a:noFill/>
        </p:spPr>
        <p:txBody>
          <a:bodyPr wrap="square" rtlCol="0">
            <a:spAutoFit/>
          </a:bodyPr>
          <a:lstStyle/>
          <a:p>
            <a:pPr algn="ctr"/>
            <a:r>
              <a:rPr lang="en-US" sz="2400" dirty="0" smtClean="0"/>
              <a:t>Faculty</a:t>
            </a:r>
            <a:endParaRPr lang="en-US" sz="2400" dirty="0"/>
          </a:p>
        </p:txBody>
      </p:sp>
      <p:sp>
        <p:nvSpPr>
          <p:cNvPr id="10" name="TextBox 9"/>
          <p:cNvSpPr txBox="1"/>
          <p:nvPr/>
        </p:nvSpPr>
        <p:spPr>
          <a:xfrm>
            <a:off x="5715000" y="5867400"/>
            <a:ext cx="2957917" cy="246221"/>
          </a:xfrm>
          <a:prstGeom prst="rect">
            <a:avLst/>
          </a:prstGeom>
          <a:noFill/>
        </p:spPr>
        <p:txBody>
          <a:bodyPr wrap="square" rtlCol="0">
            <a:spAutoFit/>
          </a:bodyPr>
          <a:lstStyle/>
          <a:p>
            <a:pPr algn="r"/>
            <a:r>
              <a:rPr lang="en-US" sz="1000" i="1" dirty="0" smtClean="0"/>
              <a:t>Source: faculty teaching and learning survey, n=~29</a:t>
            </a:r>
            <a:endParaRPr lang="en-US" sz="1000" i="1" dirty="0"/>
          </a:p>
        </p:txBody>
      </p:sp>
      <p:sp>
        <p:nvSpPr>
          <p:cNvPr id="11" name="TextBox 10"/>
          <p:cNvSpPr txBox="1"/>
          <p:nvPr/>
        </p:nvSpPr>
        <p:spPr>
          <a:xfrm>
            <a:off x="1752600" y="5867400"/>
            <a:ext cx="2064595" cy="246221"/>
          </a:xfrm>
          <a:prstGeom prst="rect">
            <a:avLst/>
          </a:prstGeom>
          <a:noFill/>
        </p:spPr>
        <p:txBody>
          <a:bodyPr wrap="square" rtlCol="0">
            <a:spAutoFit/>
          </a:bodyPr>
          <a:lstStyle/>
          <a:p>
            <a:pPr algn="r"/>
            <a:r>
              <a:rPr lang="en-US" sz="1000" i="1" dirty="0" smtClean="0"/>
              <a:t>Source: student survey, n=~5388</a:t>
            </a:r>
            <a:endParaRPr lang="en-US" sz="1000" i="1" dirty="0"/>
          </a:p>
        </p:txBody>
      </p:sp>
    </p:spTree>
    <p:extLst>
      <p:ext uri="{BB962C8B-B14F-4D97-AF65-F5344CB8AC3E}">
        <p14:creationId xmlns:p14="http://schemas.microsoft.com/office/powerpoint/2010/main" val="33037639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369981"/>
            <a:ext cx="9144000" cy="55330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42956"/>
            <a:ext cx="8158162" cy="662610"/>
          </a:xfrm>
        </p:spPr>
        <p:txBody>
          <a:bodyPr>
            <a:noAutofit/>
          </a:bodyPr>
          <a:lstStyle/>
          <a:p>
            <a:r>
              <a:rPr lang="en-US" sz="3200" dirty="0" smtClean="0"/>
              <a:t>Differences between student e-textbook adherents and detractors</a:t>
            </a:r>
            <a:endParaRPr lang="en-US" sz="3200" dirty="0"/>
          </a:p>
        </p:txBody>
      </p:sp>
      <p:sp>
        <p:nvSpPr>
          <p:cNvPr id="5" name="TextBox 4"/>
          <p:cNvSpPr txBox="1"/>
          <p:nvPr/>
        </p:nvSpPr>
        <p:spPr>
          <a:xfrm>
            <a:off x="6921589" y="6566384"/>
            <a:ext cx="2064595" cy="246221"/>
          </a:xfrm>
          <a:prstGeom prst="rect">
            <a:avLst/>
          </a:prstGeom>
          <a:noFill/>
        </p:spPr>
        <p:txBody>
          <a:bodyPr wrap="square" rtlCol="0">
            <a:spAutoFit/>
          </a:bodyPr>
          <a:lstStyle/>
          <a:p>
            <a:pPr algn="r"/>
            <a:r>
              <a:rPr lang="en-US" sz="1000" i="1" dirty="0" smtClean="0"/>
              <a:t>Source: student survey, n=~5388</a:t>
            </a:r>
            <a:endParaRPr lang="en-US" sz="1000" i="1" dirty="0"/>
          </a:p>
        </p:txBody>
      </p:sp>
      <p:pic>
        <p:nvPicPr>
          <p:cNvPr id="10" name="Picture 9" descr="etexts fig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286" y="1302248"/>
            <a:ext cx="7157446" cy="5350190"/>
          </a:xfrm>
          <a:prstGeom prst="rect">
            <a:avLst/>
          </a:prstGeom>
        </p:spPr>
      </p:pic>
      <p:pic>
        <p:nvPicPr>
          <p:cNvPr id="11" name="Picture 10" descr="etexts fig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36212"/>
            <a:ext cx="3810000" cy="1066800"/>
          </a:xfrm>
          <a:prstGeom prst="rect">
            <a:avLst/>
          </a:prstGeom>
        </p:spPr>
      </p:pic>
    </p:spTree>
    <p:extLst>
      <p:ext uri="{BB962C8B-B14F-4D97-AF65-F5344CB8AC3E}">
        <p14:creationId xmlns:p14="http://schemas.microsoft.com/office/powerpoint/2010/main" val="22349385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text respon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239" y="849054"/>
            <a:ext cx="5982751" cy="5519088"/>
          </a:xfrm>
          <a:prstGeom prst="rect">
            <a:avLst/>
          </a:prstGeom>
        </p:spPr>
      </p:pic>
      <p:sp>
        <p:nvSpPr>
          <p:cNvPr id="2" name="Title 1"/>
          <p:cNvSpPr>
            <a:spLocks noGrp="1"/>
          </p:cNvSpPr>
          <p:nvPr>
            <p:ph type="title"/>
          </p:nvPr>
        </p:nvSpPr>
        <p:spPr>
          <a:xfrm>
            <a:off x="67733" y="186444"/>
            <a:ext cx="9076267" cy="662610"/>
          </a:xfrm>
        </p:spPr>
        <p:txBody>
          <a:bodyPr>
            <a:noAutofit/>
          </a:bodyPr>
          <a:lstStyle/>
          <a:p>
            <a:r>
              <a:rPr lang="en-US" sz="3200" dirty="0"/>
              <a:t>Students’ support of e-textbooks varies by course</a:t>
            </a:r>
          </a:p>
        </p:txBody>
      </p:sp>
      <p:sp>
        <p:nvSpPr>
          <p:cNvPr id="5" name="TextBox 4"/>
          <p:cNvSpPr txBox="1"/>
          <p:nvPr/>
        </p:nvSpPr>
        <p:spPr>
          <a:xfrm>
            <a:off x="7079405" y="6118172"/>
            <a:ext cx="2064595" cy="246221"/>
          </a:xfrm>
          <a:prstGeom prst="rect">
            <a:avLst/>
          </a:prstGeom>
          <a:noFill/>
        </p:spPr>
        <p:txBody>
          <a:bodyPr wrap="square" rtlCol="0">
            <a:spAutoFit/>
          </a:bodyPr>
          <a:lstStyle/>
          <a:p>
            <a:pPr algn="r"/>
            <a:r>
              <a:rPr lang="en-US" sz="1000" i="1" dirty="0" smtClean="0"/>
              <a:t>Source: student survey, n=~5388</a:t>
            </a:r>
            <a:endParaRPr lang="en-US" sz="1000" i="1" dirty="0"/>
          </a:p>
        </p:txBody>
      </p:sp>
    </p:spTree>
    <p:extLst>
      <p:ext uri="{BB962C8B-B14F-4D97-AF65-F5344CB8AC3E}">
        <p14:creationId xmlns:p14="http://schemas.microsoft.com/office/powerpoint/2010/main" val="13612685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r>
              <a:rPr lang="en-US" dirty="0"/>
              <a:t>The pilot shows the path forward: Address faculty and students’ fundamental </a:t>
            </a:r>
            <a:r>
              <a:rPr lang="en-US" dirty="0" smtClean="0"/>
              <a:t>motivations</a:t>
            </a:r>
            <a:r>
              <a:rPr lang="en-US" dirty="0"/>
              <a:t>:</a:t>
            </a:r>
            <a:endParaRPr lang="en-US" dirty="0" smtClean="0"/>
          </a:p>
          <a:p>
            <a:pPr lvl="0"/>
            <a:r>
              <a:rPr lang="en-US" dirty="0"/>
              <a:t>T</a:t>
            </a:r>
            <a:r>
              <a:rPr lang="en-US" dirty="0" smtClean="0"/>
              <a:t>oday’s </a:t>
            </a:r>
            <a:r>
              <a:rPr lang="en-US" dirty="0"/>
              <a:t>course materials are too expensive </a:t>
            </a:r>
            <a:endParaRPr lang="en-US" dirty="0" smtClean="0"/>
          </a:p>
          <a:p>
            <a:pPr lvl="0"/>
            <a:r>
              <a:rPr lang="en-US" dirty="0"/>
              <a:t>T</a:t>
            </a:r>
            <a:r>
              <a:rPr lang="en-US" dirty="0" smtClean="0"/>
              <a:t>he </a:t>
            </a:r>
            <a:r>
              <a:rPr lang="en-US" dirty="0"/>
              <a:t>environment </a:t>
            </a:r>
            <a:r>
              <a:rPr lang="en-US" dirty="0" smtClean="0"/>
              <a:t>factors into </a:t>
            </a:r>
            <a:r>
              <a:rPr lang="en-US" dirty="0"/>
              <a:t>cost calculations.</a:t>
            </a:r>
          </a:p>
          <a:p>
            <a:pPr lvl="0"/>
            <a:r>
              <a:rPr lang="en-US" dirty="0"/>
              <a:t>They want choice: Choice of platform (including print), choice of place of access (including offline), choice of sourcing their textbooks.</a:t>
            </a:r>
          </a:p>
          <a:p>
            <a:pPr lvl="0"/>
            <a:r>
              <a:rPr lang="en-US" dirty="0"/>
              <a:t>They see digital course materials as the way of the future. </a:t>
            </a:r>
            <a:endParaRPr lang="en-US" dirty="0" smtClean="0"/>
          </a:p>
          <a:p>
            <a:pPr lvl="1"/>
            <a:r>
              <a:rPr lang="en-US" dirty="0" smtClean="0"/>
              <a:t>Need to </a:t>
            </a:r>
            <a:r>
              <a:rPr lang="en-US" dirty="0"/>
              <a:t>be available on contemporary and emergent devices and interfaces.  </a:t>
            </a:r>
            <a:endParaRPr lang="en-US" dirty="0" smtClean="0"/>
          </a:p>
          <a:p>
            <a:pPr lvl="1"/>
            <a:r>
              <a:rPr lang="en-US" dirty="0" smtClean="0"/>
              <a:t>Requirements </a:t>
            </a:r>
            <a:r>
              <a:rPr lang="en-US" dirty="0"/>
              <a:t>are shaped by their experiences as consumers at least as much by their experiences using institutional applications.</a:t>
            </a:r>
          </a:p>
          <a:p>
            <a:pPr lvl="0"/>
            <a:r>
              <a:rPr lang="en-US" dirty="0"/>
              <a:t>They are here to teach and learn, and most welcome </a:t>
            </a:r>
            <a:r>
              <a:rPr lang="en-US" dirty="0" smtClean="0"/>
              <a:t>opportunities </a:t>
            </a:r>
            <a:r>
              <a:rPr lang="en-US" dirty="0"/>
              <a:t>to be more effective. They need </a:t>
            </a:r>
            <a:r>
              <a:rPr lang="en-US" dirty="0" smtClean="0"/>
              <a:t>support to </a:t>
            </a:r>
            <a:r>
              <a:rPr lang="en-US" dirty="0"/>
              <a:t>do this.</a:t>
            </a:r>
          </a:p>
          <a:p>
            <a:endParaRPr lang="en-US" dirty="0"/>
          </a:p>
        </p:txBody>
      </p:sp>
    </p:spTree>
    <p:extLst>
      <p:ext uri="{BB962C8B-B14F-4D97-AF65-F5344CB8AC3E}">
        <p14:creationId xmlns:p14="http://schemas.microsoft.com/office/powerpoint/2010/main" val="32900459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continued</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Rather </a:t>
            </a:r>
            <a:r>
              <a:rPr lang="en-US" dirty="0"/>
              <a:t>than focus on reformulating an existing model of publisher-provided content for electronic media, we might be wiser to expand our explorations to new forms of content and new models of content delivery </a:t>
            </a:r>
            <a:endParaRPr lang="en-US" dirty="0" smtClean="0"/>
          </a:p>
          <a:p>
            <a:pPr lvl="0"/>
            <a:r>
              <a:rPr lang="en-US" dirty="0"/>
              <a:t>While IT clearly has a role to play to support, deliver, and help design new methods of providing digital course materials, it must collaborate and co-lead with many other groups. </a:t>
            </a:r>
            <a:endParaRPr lang="en-US" dirty="0" smtClean="0"/>
          </a:p>
          <a:p>
            <a:pPr lvl="0"/>
            <a:r>
              <a:rPr lang="en-US" dirty="0"/>
              <a:t>Any explorations in the area of digital course materials must not just involve, it must empower and incentivize faculty </a:t>
            </a:r>
          </a:p>
        </p:txBody>
      </p:sp>
    </p:spTree>
    <p:extLst>
      <p:ext uri="{BB962C8B-B14F-4D97-AF65-F5344CB8AC3E}">
        <p14:creationId xmlns:p14="http://schemas.microsoft.com/office/powerpoint/2010/main" val="25750401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5370"/>
            <a:ext cx="8229600" cy="1143000"/>
          </a:xfrm>
        </p:spPr>
        <p:txBody>
          <a:bodyPr/>
          <a:lstStyle/>
          <a:p>
            <a:r>
              <a:rPr lang="en-US" sz="4800" dirty="0"/>
              <a:t>Campus Perspective: University of Wisconsin Madison </a:t>
            </a:r>
          </a:p>
        </p:txBody>
      </p:sp>
      <p:pic>
        <p:nvPicPr>
          <p:cNvPr id="3" name="Picture 2" descr="Screen Shot 2013-04-16 at 10.27.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43" y="341912"/>
            <a:ext cx="5372100" cy="866836"/>
          </a:xfrm>
          <a:prstGeom prst="rect">
            <a:avLst/>
          </a:prstGeom>
        </p:spPr>
      </p:pic>
    </p:spTree>
    <p:extLst>
      <p:ext uri="{BB962C8B-B14F-4D97-AF65-F5344CB8AC3E}">
        <p14:creationId xmlns:p14="http://schemas.microsoft.com/office/powerpoint/2010/main" val="27172636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01752" y="228600"/>
            <a:ext cx="8534400" cy="758952"/>
          </a:xfrm>
        </p:spPr>
        <p:txBody>
          <a:bodyPr/>
          <a:lstStyle/>
          <a:p>
            <a:r>
              <a:rPr lang="en-US" dirty="0" smtClean="0"/>
              <a:t>Student experience: paper or </a:t>
            </a:r>
            <a:r>
              <a:rPr lang="en-US" dirty="0" err="1" smtClean="0"/>
              <a:t>eText</a:t>
            </a:r>
            <a:r>
              <a:rPr lang="en-US" dirty="0" smtClean="0"/>
              <a:t>?</a:t>
            </a:r>
            <a:endParaRPr lang="en-US" dirty="0"/>
          </a:p>
        </p:txBody>
      </p:sp>
      <p:pic>
        <p:nvPicPr>
          <p:cNvPr id="2" name="Picture 1" descr="which_prefer_all_fig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71" y="1567865"/>
            <a:ext cx="8094512" cy="4347134"/>
          </a:xfrm>
          <a:prstGeom prst="rect">
            <a:avLst/>
          </a:prstGeom>
        </p:spPr>
      </p:pic>
      <p:sp>
        <p:nvSpPr>
          <p:cNvPr id="3" name="TextBox 2"/>
          <p:cNvSpPr txBox="1"/>
          <p:nvPr/>
        </p:nvSpPr>
        <p:spPr>
          <a:xfrm>
            <a:off x="516671" y="987552"/>
            <a:ext cx="8299305" cy="369332"/>
          </a:xfrm>
          <a:prstGeom prst="rect">
            <a:avLst/>
          </a:prstGeom>
          <a:noFill/>
        </p:spPr>
        <p:txBody>
          <a:bodyPr wrap="none" rtlCol="0">
            <a:spAutoFit/>
          </a:bodyPr>
          <a:lstStyle/>
          <a:p>
            <a:r>
              <a:rPr lang="en-US" dirty="0"/>
              <a:t>Overall, </a:t>
            </a:r>
            <a:r>
              <a:rPr lang="en-US" dirty="0" smtClean="0"/>
              <a:t>do </a:t>
            </a:r>
            <a:r>
              <a:rPr lang="en-US" dirty="0" err="1"/>
              <a:t>eTexts</a:t>
            </a:r>
            <a:r>
              <a:rPr lang="en-US" dirty="0"/>
              <a:t> or paper textbooks provide you with a better learning experience? </a:t>
            </a:r>
          </a:p>
        </p:txBody>
      </p:sp>
    </p:spTree>
    <p:extLst>
      <p:ext uri="{BB962C8B-B14F-4D97-AF65-F5344CB8AC3E}">
        <p14:creationId xmlns:p14="http://schemas.microsoft.com/office/powerpoint/2010/main" val="7986556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1752" y="228600"/>
            <a:ext cx="8534400" cy="758952"/>
          </a:xfrm>
          <a:prstGeom prst="rect">
            <a:avLst/>
          </a:prstGeom>
        </p:spPr>
        <p:txBody>
          <a:bodyPr vert="horz">
            <a:normAutofit fontScale="97500"/>
          </a:bodyPr>
          <a:lstStyle>
            <a:lvl1pPr algn="l" defTabSz="457200" rtl="0" eaLnBrk="1" latinLnBrk="0" hangingPunct="1">
              <a:lnSpc>
                <a:spcPts val="4000"/>
              </a:lnSpc>
              <a:spcBef>
                <a:spcPct val="0"/>
              </a:spcBef>
              <a:buNone/>
              <a:defRPr sz="4000" kern="1200">
                <a:solidFill>
                  <a:srgbClr val="B7002B"/>
                </a:solidFill>
                <a:latin typeface="Arial" pitchFamily="34" charset="0"/>
                <a:ea typeface="+mj-ea"/>
                <a:cs typeface="Arial" pitchFamily="34" charset="0"/>
              </a:defRPr>
            </a:lvl1pPr>
          </a:lstStyle>
          <a:p>
            <a:r>
              <a:rPr lang="en-US" smtClean="0"/>
              <a:t>Use of eTexts on Devices</a:t>
            </a:r>
            <a:endParaRPr lang="en-US" dirty="0"/>
          </a:p>
        </p:txBody>
      </p:sp>
      <p:sp>
        <p:nvSpPr>
          <p:cNvPr id="3" name="TextBox 2"/>
          <p:cNvSpPr txBox="1"/>
          <p:nvPr/>
        </p:nvSpPr>
        <p:spPr>
          <a:xfrm>
            <a:off x="1011286" y="5928074"/>
            <a:ext cx="4155424" cy="369332"/>
          </a:xfrm>
          <a:prstGeom prst="rect">
            <a:avLst/>
          </a:prstGeom>
          <a:noFill/>
        </p:spPr>
        <p:txBody>
          <a:bodyPr wrap="square" rtlCol="0">
            <a:spAutoFit/>
          </a:bodyPr>
          <a:lstStyle/>
          <a:p>
            <a:r>
              <a:rPr lang="en-US" dirty="0" smtClean="0"/>
              <a:t>Increased use on tablets</a:t>
            </a:r>
            <a:endParaRPr lang="en-US" dirty="0"/>
          </a:p>
        </p:txBody>
      </p:sp>
      <p:pic>
        <p:nvPicPr>
          <p:cNvPr id="5" name="Picture 4" descr="devices_used_fa12vsp13_f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86" y="1160354"/>
            <a:ext cx="7478066" cy="4643027"/>
          </a:xfrm>
          <a:prstGeom prst="rect">
            <a:avLst/>
          </a:prstGeom>
        </p:spPr>
      </p:pic>
    </p:spTree>
    <p:extLst>
      <p:ext uri="{BB962C8B-B14F-4D97-AF65-F5344CB8AC3E}">
        <p14:creationId xmlns:p14="http://schemas.microsoft.com/office/powerpoint/2010/main" val="1586419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228600"/>
            <a:ext cx="8534400" cy="758952"/>
          </a:xfrm>
        </p:spPr>
        <p:txBody>
          <a:bodyPr>
            <a:normAutofit/>
          </a:bodyPr>
          <a:lstStyle/>
          <a:p>
            <a:r>
              <a:rPr lang="en-US" dirty="0" smtClean="0"/>
              <a:t>Which features do students value?</a:t>
            </a:r>
            <a:endParaRPr lang="en-US" dirty="0"/>
          </a:p>
        </p:txBody>
      </p:sp>
      <p:pic>
        <p:nvPicPr>
          <p:cNvPr id="5" name="Content Placeholder 3" descr="ideal.pn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l="-203" r="-203"/>
          <a:stretch>
            <a:fillRect/>
          </a:stretch>
        </p:blipFill>
        <p:spPr>
          <a:xfrm>
            <a:off x="796925" y="1527175"/>
            <a:ext cx="7546975" cy="4057362"/>
          </a:xfrm>
          <a:prstGeom prst="rect">
            <a:avLst/>
          </a:prstGeom>
        </p:spPr>
      </p:pic>
    </p:spTree>
    <p:extLst>
      <p:ext uri="{BB962C8B-B14F-4D97-AF65-F5344CB8AC3E}">
        <p14:creationId xmlns:p14="http://schemas.microsoft.com/office/powerpoint/2010/main" val="1586419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quarter" idx="10"/>
          </p:nvPr>
        </p:nvSpPr>
        <p:spPr>
          <a:xfrm>
            <a:off x="457200" y="1236871"/>
            <a:ext cx="8158163" cy="5040558"/>
          </a:xfrm>
        </p:spPr>
        <p:txBody>
          <a:bodyPr/>
          <a:lstStyle/>
          <a:p>
            <a:r>
              <a:rPr lang="en-US" dirty="0" smtClean="0"/>
              <a:t>Internet2/EDUCAUSE </a:t>
            </a:r>
            <a:r>
              <a:rPr lang="en-US" dirty="0" err="1" smtClean="0"/>
              <a:t>eText</a:t>
            </a:r>
            <a:r>
              <a:rPr lang="en-US" dirty="0"/>
              <a:t> Pilots: Understanding What Higher Education Needs from E-</a:t>
            </a:r>
            <a:r>
              <a:rPr lang="en-US" dirty="0" smtClean="0"/>
              <a:t>Textbooks (Susan </a:t>
            </a:r>
            <a:r>
              <a:rPr lang="en-US" dirty="0" err="1" smtClean="0"/>
              <a:t>Grajek</a:t>
            </a:r>
            <a:r>
              <a:rPr lang="en-US" dirty="0" smtClean="0"/>
              <a:t>)</a:t>
            </a:r>
          </a:p>
          <a:p>
            <a:r>
              <a:rPr lang="en-US" dirty="0" smtClean="0"/>
              <a:t>Campus Perspective: </a:t>
            </a:r>
            <a:r>
              <a:rPr lang="en-US" dirty="0"/>
              <a:t>University of Wisconsin </a:t>
            </a:r>
            <a:r>
              <a:rPr lang="en-US" dirty="0" smtClean="0"/>
              <a:t>Madison (Bruce Maas)</a:t>
            </a:r>
          </a:p>
          <a:p>
            <a:r>
              <a:rPr lang="en-US" dirty="0" smtClean="0"/>
              <a:t>Campus Perspective: Cornell University (Clare van den Blink)</a:t>
            </a:r>
          </a:p>
          <a:p>
            <a:r>
              <a:rPr lang="en-US" dirty="0" smtClean="0"/>
              <a:t>Internet2 e-Content Initiative (Dana Voss)</a:t>
            </a:r>
          </a:p>
          <a:p>
            <a:pPr marL="0" indent="0">
              <a:buNone/>
            </a:pP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0064041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228600"/>
            <a:ext cx="8534400" cy="758952"/>
          </a:xfrm>
        </p:spPr>
        <p:txBody>
          <a:bodyPr/>
          <a:lstStyle/>
          <a:p>
            <a:r>
              <a:rPr lang="en-US" dirty="0" smtClean="0"/>
              <a:t>Importance of Low Price</a:t>
            </a:r>
            <a:endParaRPr lang="en-US" dirty="0"/>
          </a:p>
        </p:txBody>
      </p:sp>
      <p:sp>
        <p:nvSpPr>
          <p:cNvPr id="7" name="TextBox 6"/>
          <p:cNvSpPr txBox="1"/>
          <p:nvPr/>
        </p:nvSpPr>
        <p:spPr>
          <a:xfrm>
            <a:off x="1435100" y="5740400"/>
            <a:ext cx="184666" cy="369332"/>
          </a:xfrm>
          <a:prstGeom prst="rect">
            <a:avLst/>
          </a:prstGeom>
          <a:noFill/>
        </p:spPr>
        <p:txBody>
          <a:bodyPr wrap="none" rtlCol="0">
            <a:spAutoFit/>
          </a:bodyPr>
          <a:lstStyle/>
          <a:p>
            <a:endParaRPr lang="en-US" dirty="0"/>
          </a:p>
        </p:txBody>
      </p:sp>
      <p:pic>
        <p:nvPicPr>
          <p:cNvPr id="2" name="Picture 1" descr="decision_factors_cost_all_f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738580"/>
            <a:ext cx="7601206" cy="4230342"/>
          </a:xfrm>
          <a:prstGeom prst="rect">
            <a:avLst/>
          </a:prstGeom>
        </p:spPr>
      </p:pic>
      <p:sp>
        <p:nvSpPr>
          <p:cNvPr id="3" name="TextBox 2"/>
          <p:cNvSpPr txBox="1"/>
          <p:nvPr/>
        </p:nvSpPr>
        <p:spPr>
          <a:xfrm>
            <a:off x="301752" y="1171329"/>
            <a:ext cx="9009385" cy="369332"/>
          </a:xfrm>
          <a:prstGeom prst="rect">
            <a:avLst/>
          </a:prstGeom>
          <a:noFill/>
        </p:spPr>
        <p:txBody>
          <a:bodyPr wrap="none" rtlCol="0">
            <a:spAutoFit/>
          </a:bodyPr>
          <a:lstStyle/>
          <a:p>
            <a:r>
              <a:rPr lang="en-US" dirty="0"/>
              <a:t>How important is it that </a:t>
            </a:r>
            <a:r>
              <a:rPr lang="en-US" dirty="0" smtClean="0"/>
              <a:t>an </a:t>
            </a:r>
            <a:r>
              <a:rPr lang="en-US" dirty="0" err="1"/>
              <a:t>eText</a:t>
            </a:r>
            <a:r>
              <a:rPr lang="en-US" dirty="0"/>
              <a:t> costs less than a used or rented traditional paper textbook? </a:t>
            </a:r>
          </a:p>
        </p:txBody>
      </p:sp>
    </p:spTree>
    <p:extLst>
      <p:ext uri="{BB962C8B-B14F-4D97-AF65-F5344CB8AC3E}">
        <p14:creationId xmlns:p14="http://schemas.microsoft.com/office/powerpoint/2010/main" val="1586419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1752" y="228600"/>
            <a:ext cx="8534400" cy="758952"/>
          </a:xfrm>
        </p:spPr>
        <p:txBody>
          <a:bodyPr/>
          <a:lstStyle/>
          <a:p>
            <a:r>
              <a:rPr lang="en-US" dirty="0" smtClean="0"/>
              <a:t>Monetary value of </a:t>
            </a:r>
            <a:r>
              <a:rPr lang="en-US" smtClean="0"/>
              <a:t>eTexts</a:t>
            </a:r>
            <a:endParaRPr lang="en-US" dirty="0"/>
          </a:p>
        </p:txBody>
      </p:sp>
      <p:sp>
        <p:nvSpPr>
          <p:cNvPr id="9" name="TextBox 8"/>
          <p:cNvSpPr txBox="1"/>
          <p:nvPr/>
        </p:nvSpPr>
        <p:spPr>
          <a:xfrm>
            <a:off x="1277165" y="5690880"/>
            <a:ext cx="7198039" cy="646331"/>
          </a:xfrm>
          <a:prstGeom prst="rect">
            <a:avLst/>
          </a:prstGeom>
          <a:noFill/>
        </p:spPr>
        <p:txBody>
          <a:bodyPr wrap="square" rtlCol="0">
            <a:spAutoFit/>
          </a:bodyPr>
          <a:lstStyle/>
          <a:p>
            <a:r>
              <a:rPr lang="en-US" dirty="0" smtClean="0"/>
              <a:t>Consistently, students say </a:t>
            </a:r>
            <a:r>
              <a:rPr lang="en-US" dirty="0" err="1" smtClean="0"/>
              <a:t>eText</a:t>
            </a:r>
            <a:r>
              <a:rPr lang="en-US" dirty="0" smtClean="0"/>
              <a:t> is worth about one third of a new paper textbook.</a:t>
            </a:r>
            <a:endParaRPr lang="en-US" dirty="0"/>
          </a:p>
        </p:txBody>
      </p:sp>
      <p:graphicFrame>
        <p:nvGraphicFramePr>
          <p:cNvPr id="10" name="Content Placeholder 3"/>
          <p:cNvGraphicFramePr>
            <a:graphicFrameLocks noGrp="1"/>
          </p:cNvGraphicFramePr>
          <p:nvPr>
            <p:ph sz="quarter" idx="4294967295"/>
            <p:extLst>
              <p:ext uri="{D42A27DB-BD31-4B8C-83A1-F6EECF244321}">
                <p14:modId xmlns:p14="http://schemas.microsoft.com/office/powerpoint/2010/main" val="96150202"/>
              </p:ext>
            </p:extLst>
          </p:nvPr>
        </p:nvGraphicFramePr>
        <p:xfrm>
          <a:off x="1096768" y="2268855"/>
          <a:ext cx="6905355" cy="2803416"/>
        </p:xfrm>
        <a:graphic>
          <a:graphicData uri="http://schemas.openxmlformats.org/drawingml/2006/table">
            <a:tbl>
              <a:tblPr firstRow="1" bandRow="1">
                <a:tableStyleId>{2A488322-F2BA-4B5B-9748-0D474271808F}</a:tableStyleId>
              </a:tblPr>
              <a:tblGrid>
                <a:gridCol w="2301785"/>
                <a:gridCol w="2301785"/>
                <a:gridCol w="2301785"/>
              </a:tblGrid>
              <a:tr h="791845">
                <a:tc>
                  <a:txBody>
                    <a:bodyPr/>
                    <a:lstStyle/>
                    <a:p>
                      <a:endParaRPr lang="en-US" dirty="0"/>
                    </a:p>
                  </a:txBody>
                  <a:tcPr>
                    <a:solidFill>
                      <a:schemeClr val="tx2">
                        <a:lumMod val="60000"/>
                        <a:lumOff val="40000"/>
                      </a:schemeClr>
                    </a:solidFill>
                  </a:tcPr>
                </a:tc>
                <a:tc>
                  <a:txBody>
                    <a:bodyPr/>
                    <a:lstStyle/>
                    <a:p>
                      <a:r>
                        <a:rPr lang="en-US" dirty="0" smtClean="0"/>
                        <a:t>Pilot II </a:t>
                      </a:r>
                    </a:p>
                    <a:p>
                      <a:r>
                        <a:rPr lang="en-US" baseline="0" dirty="0" smtClean="0"/>
                        <a:t>(N=392)</a:t>
                      </a:r>
                      <a:endParaRPr lang="en-US" dirty="0"/>
                    </a:p>
                  </a:txBody>
                  <a:tcPr>
                    <a:solidFill>
                      <a:schemeClr val="tx2">
                        <a:lumMod val="60000"/>
                        <a:lumOff val="40000"/>
                      </a:schemeClr>
                    </a:solidFill>
                  </a:tcPr>
                </a:tc>
                <a:tc>
                  <a:txBody>
                    <a:bodyPr/>
                    <a:lstStyle/>
                    <a:p>
                      <a:r>
                        <a:rPr lang="en-US" dirty="0" smtClean="0"/>
                        <a:t>Pilot III </a:t>
                      </a:r>
                    </a:p>
                    <a:p>
                      <a:r>
                        <a:rPr lang="en-US" baseline="0" dirty="0" smtClean="0"/>
                        <a:t>(N=80)</a:t>
                      </a:r>
                      <a:endParaRPr lang="en-US" dirty="0"/>
                    </a:p>
                  </a:txBody>
                  <a:tcPr>
                    <a:solidFill>
                      <a:schemeClr val="tx2">
                        <a:lumMod val="60000"/>
                        <a:lumOff val="40000"/>
                      </a:schemeClr>
                    </a:solidFill>
                  </a:tcPr>
                </a:tc>
              </a:tr>
              <a:tr h="679740">
                <a:tc>
                  <a:txBody>
                    <a:bodyPr/>
                    <a:lstStyle/>
                    <a:p>
                      <a:r>
                        <a:rPr lang="en-US" dirty="0" smtClean="0"/>
                        <a:t>NEW</a:t>
                      </a:r>
                      <a:r>
                        <a:rPr lang="en-US" baseline="0" dirty="0" smtClean="0"/>
                        <a:t> paper copy of the textbook used?</a:t>
                      </a:r>
                      <a:endParaRPr lang="en-US" dirty="0"/>
                    </a:p>
                  </a:txBody>
                  <a:tcPr/>
                </a:tc>
                <a:tc>
                  <a:txBody>
                    <a:bodyPr/>
                    <a:lstStyle/>
                    <a:p>
                      <a:r>
                        <a:rPr lang="en-US" dirty="0" smtClean="0"/>
                        <a:t>$118.52</a:t>
                      </a:r>
                      <a:endParaRPr lang="en-US" dirty="0"/>
                    </a:p>
                  </a:txBody>
                  <a:tcPr/>
                </a:tc>
                <a:tc>
                  <a:txBody>
                    <a:bodyPr/>
                    <a:lstStyle/>
                    <a:p>
                      <a:r>
                        <a:rPr lang="en-US" dirty="0" smtClean="0"/>
                        <a:t>$109.49</a:t>
                      </a:r>
                      <a:endParaRPr lang="en-US" dirty="0"/>
                    </a:p>
                  </a:txBody>
                  <a:tcPr/>
                </a:tc>
              </a:tr>
              <a:tr h="679740">
                <a:tc>
                  <a:txBody>
                    <a:bodyPr/>
                    <a:lstStyle/>
                    <a:p>
                      <a:r>
                        <a:rPr lang="en-US" dirty="0" smtClean="0"/>
                        <a:t>USED paper copy of the textbook used?</a:t>
                      </a:r>
                      <a:endParaRPr lang="en-US" dirty="0"/>
                    </a:p>
                  </a:txBody>
                  <a:tcPr/>
                </a:tc>
                <a:tc>
                  <a:txBody>
                    <a:bodyPr/>
                    <a:lstStyle/>
                    <a:p>
                      <a:r>
                        <a:rPr lang="en-US" dirty="0" smtClean="0"/>
                        <a:t>$71.22</a:t>
                      </a:r>
                      <a:endParaRPr lang="en-US" dirty="0"/>
                    </a:p>
                  </a:txBody>
                  <a:tcPr/>
                </a:tc>
                <a:tc>
                  <a:txBody>
                    <a:bodyPr/>
                    <a:lstStyle/>
                    <a:p>
                      <a:r>
                        <a:rPr lang="en-US" dirty="0" smtClean="0"/>
                        <a:t>$64.74</a:t>
                      </a:r>
                      <a:endParaRPr lang="en-US" dirty="0"/>
                    </a:p>
                  </a:txBody>
                  <a:tcPr/>
                </a:tc>
              </a:tr>
              <a:tr h="652091">
                <a:tc>
                  <a:txBody>
                    <a:bodyPr/>
                    <a:lstStyle/>
                    <a:p>
                      <a:r>
                        <a:rPr lang="en-US" dirty="0" smtClean="0"/>
                        <a:t>A copy of the </a:t>
                      </a:r>
                      <a:r>
                        <a:rPr lang="en-US" dirty="0" err="1" smtClean="0"/>
                        <a:t>eText</a:t>
                      </a:r>
                      <a:r>
                        <a:rPr lang="en-US" dirty="0" smtClean="0"/>
                        <a:t> used?</a:t>
                      </a:r>
                      <a:endParaRPr lang="en-US" dirty="0"/>
                    </a:p>
                  </a:txBody>
                  <a:tcPr/>
                </a:tc>
                <a:tc>
                  <a:txBody>
                    <a:bodyPr/>
                    <a:lstStyle/>
                    <a:p>
                      <a:r>
                        <a:rPr lang="en-US" dirty="0" smtClean="0"/>
                        <a:t>$43.37</a:t>
                      </a:r>
                      <a:endParaRPr lang="en-US" dirty="0"/>
                    </a:p>
                  </a:txBody>
                  <a:tcPr/>
                </a:tc>
                <a:tc>
                  <a:txBody>
                    <a:bodyPr/>
                    <a:lstStyle/>
                    <a:p>
                      <a:r>
                        <a:rPr lang="en-US" dirty="0" smtClean="0"/>
                        <a:t>$47.04</a:t>
                      </a:r>
                      <a:endParaRPr lang="en-US" dirty="0"/>
                    </a:p>
                  </a:txBody>
                  <a:tcPr/>
                </a:tc>
              </a:tr>
            </a:tbl>
          </a:graphicData>
        </a:graphic>
      </p:graphicFrame>
      <p:sp>
        <p:nvSpPr>
          <p:cNvPr id="11" name="TextBox 10"/>
          <p:cNvSpPr txBox="1"/>
          <p:nvPr/>
        </p:nvSpPr>
        <p:spPr>
          <a:xfrm>
            <a:off x="1277165" y="1756902"/>
            <a:ext cx="4089982" cy="400110"/>
          </a:xfrm>
          <a:prstGeom prst="rect">
            <a:avLst/>
          </a:prstGeom>
          <a:noFill/>
        </p:spPr>
        <p:txBody>
          <a:bodyPr wrap="none" rtlCol="0">
            <a:spAutoFit/>
          </a:bodyPr>
          <a:lstStyle/>
          <a:p>
            <a:r>
              <a:rPr lang="en-US" sz="2000" dirty="0" smtClean="0"/>
              <a:t>How much would you pay for a . . .</a:t>
            </a:r>
            <a:endParaRPr lang="en-US" sz="2000" dirty="0"/>
          </a:p>
        </p:txBody>
      </p:sp>
    </p:spTree>
    <p:extLst>
      <p:ext uri="{BB962C8B-B14F-4D97-AF65-F5344CB8AC3E}">
        <p14:creationId xmlns:p14="http://schemas.microsoft.com/office/powerpoint/2010/main" val="1586419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3513"/>
            <a:ext cx="8229600" cy="1143000"/>
          </a:xfrm>
        </p:spPr>
        <p:txBody>
          <a:bodyPr/>
          <a:lstStyle/>
          <a:p>
            <a:r>
              <a:rPr lang="en-US" sz="4800" dirty="0"/>
              <a:t>Campus Perspective: </a:t>
            </a:r>
            <a:r>
              <a:rPr lang="en-US" sz="4800" dirty="0" smtClean="0"/>
              <a:t/>
            </a:r>
            <a:br>
              <a:rPr lang="en-US" sz="4800" dirty="0" smtClean="0"/>
            </a:br>
            <a:r>
              <a:rPr lang="en-US" sz="4800" dirty="0" smtClean="0"/>
              <a:t>Cornell University</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278462"/>
            <a:ext cx="3429000" cy="1080977"/>
          </a:xfrm>
          <a:prstGeom prst="rect">
            <a:avLst/>
          </a:prstGeom>
        </p:spPr>
      </p:pic>
      <p:pic>
        <p:nvPicPr>
          <p:cNvPr id="4" name="Picture 3" descr="Unknown-3.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8103" y="4445000"/>
            <a:ext cx="3378200" cy="2413000"/>
          </a:xfrm>
          <a:prstGeom prst="rect">
            <a:avLst/>
          </a:prstGeom>
          <a:ln>
            <a:noFill/>
          </a:ln>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271726365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8509061" y="5503502"/>
            <a:ext cx="4572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E8079A4-7AA8-4A4F-87E2-7781EC5097DD}" type="slidenum">
              <a:rPr lang="en-US" smtClean="0"/>
              <a:pPr/>
              <a:t>23</a:t>
            </a:fld>
            <a:endParaRPr lang="en-US"/>
          </a:p>
        </p:txBody>
      </p:sp>
      <p:pic>
        <p:nvPicPr>
          <p:cNvPr id="5" name="Picture 4" descr="logo.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82540" y="1615094"/>
            <a:ext cx="1879226" cy="1765333"/>
          </a:xfrm>
          <a:prstGeom prst="rect">
            <a:avLst/>
          </a:prstGeom>
        </p:spPr>
      </p:pic>
      <p:sp>
        <p:nvSpPr>
          <p:cNvPr id="6" name="Rounded Rectangle 5"/>
          <p:cNvSpPr/>
          <p:nvPr/>
        </p:nvSpPr>
        <p:spPr>
          <a:xfrm>
            <a:off x="6088666" y="1890370"/>
            <a:ext cx="2705715" cy="1276367"/>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solidFill>
                  <a:srgbClr val="000000"/>
                </a:solidFill>
              </a:rPr>
              <a:t>Integration &amp; </a:t>
            </a:r>
            <a:r>
              <a:rPr lang="en-US" dirty="0" err="1" smtClean="0">
                <a:solidFill>
                  <a:srgbClr val="000000"/>
                </a:solidFill>
              </a:rPr>
              <a:t>eText</a:t>
            </a:r>
            <a:r>
              <a:rPr lang="en-US" dirty="0" smtClean="0">
                <a:solidFill>
                  <a:srgbClr val="000000"/>
                </a:solidFill>
              </a:rPr>
              <a:t> platform</a:t>
            </a:r>
            <a:endParaRPr lang="en-US" dirty="0">
              <a:solidFill>
                <a:srgbClr val="000000"/>
              </a:solidFill>
            </a:endParaRPr>
          </a:p>
        </p:txBody>
      </p:sp>
      <p:cxnSp>
        <p:nvCxnSpPr>
          <p:cNvPr id="7" name="Straight Arrow Connector 6"/>
          <p:cNvCxnSpPr/>
          <p:nvPr/>
        </p:nvCxnSpPr>
        <p:spPr>
          <a:xfrm flipH="1">
            <a:off x="3361766" y="2497761"/>
            <a:ext cx="2741747"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6520552" y="500516"/>
            <a:ext cx="1661017" cy="914400"/>
          </a:xfrm>
          <a:prstGeom prst="roundRect">
            <a:avLst/>
          </a:prstGeom>
          <a:solidFill>
            <a:srgbClr val="D9D9D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McGraw-Hill </a:t>
            </a:r>
            <a:r>
              <a:rPr lang="en-US" dirty="0" err="1" smtClean="0">
                <a:solidFill>
                  <a:schemeClr val="tx1"/>
                </a:solidFill>
              </a:rPr>
              <a:t>eTextbooks</a:t>
            </a:r>
            <a:endParaRPr lang="en-US" dirty="0">
              <a:solidFill>
                <a:schemeClr val="tx1"/>
              </a:solidFill>
            </a:endParaRPr>
          </a:p>
        </p:txBody>
      </p:sp>
      <p:cxnSp>
        <p:nvCxnSpPr>
          <p:cNvPr id="9" name="Straight Arrow Connector 8"/>
          <p:cNvCxnSpPr/>
          <p:nvPr/>
        </p:nvCxnSpPr>
        <p:spPr>
          <a:xfrm>
            <a:off x="7351061" y="1395725"/>
            <a:ext cx="0" cy="486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6277722" y="1895891"/>
            <a:ext cx="2182906" cy="590581"/>
          </a:xfrm>
          <a:prstGeom prst="rect">
            <a:avLst/>
          </a:prstGeom>
        </p:spPr>
      </p:pic>
      <p:grpSp>
        <p:nvGrpSpPr>
          <p:cNvPr id="11" name="Group 10"/>
          <p:cNvGrpSpPr/>
          <p:nvPr/>
        </p:nvGrpSpPr>
        <p:grpSpPr>
          <a:xfrm>
            <a:off x="2135594" y="2864064"/>
            <a:ext cx="6325034" cy="2762896"/>
            <a:chOff x="2240181" y="2841520"/>
            <a:chExt cx="6325034" cy="2762896"/>
          </a:xfrm>
        </p:grpSpPr>
        <p:sp>
          <p:nvSpPr>
            <p:cNvPr id="12" name="Rounded Rectangle 11"/>
            <p:cNvSpPr/>
            <p:nvPr/>
          </p:nvSpPr>
          <p:spPr>
            <a:xfrm>
              <a:off x="4675576" y="4670825"/>
              <a:ext cx="1492567" cy="933591"/>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Instructor Materials</a:t>
              </a:r>
              <a:endParaRPr lang="en-US" dirty="0"/>
            </a:p>
          </p:txBody>
        </p:sp>
        <p:cxnSp>
          <p:nvCxnSpPr>
            <p:cNvPr id="13" name="Straight Arrow Connector 12"/>
            <p:cNvCxnSpPr/>
            <p:nvPr/>
          </p:nvCxnSpPr>
          <p:spPr>
            <a:xfrm flipH="1" flipV="1">
              <a:off x="3361766" y="2968297"/>
              <a:ext cx="597646" cy="104511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6771483" y="3809913"/>
              <a:ext cx="1793732" cy="933591"/>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Book store</a:t>
              </a:r>
            </a:p>
            <a:p>
              <a:pPr algn="ctr"/>
              <a:r>
                <a:rPr lang="en-US" dirty="0" err="1" smtClean="0"/>
                <a:t>CoursePacks</a:t>
              </a:r>
              <a:endParaRPr lang="en-US" dirty="0"/>
            </a:p>
          </p:txBody>
        </p:sp>
        <p:cxnSp>
          <p:nvCxnSpPr>
            <p:cNvPr id="15" name="Straight Arrow Connector 14"/>
            <p:cNvCxnSpPr/>
            <p:nvPr/>
          </p:nvCxnSpPr>
          <p:spPr>
            <a:xfrm flipV="1">
              <a:off x="5692588" y="3031797"/>
              <a:ext cx="667912" cy="163902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7640002" y="3031797"/>
              <a:ext cx="0" cy="768938"/>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2240181" y="4013413"/>
              <a:ext cx="2243168" cy="933591"/>
            </a:xfrm>
            <a:prstGeom prst="round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Library Electronic course reserves (ARES)</a:t>
              </a:r>
              <a:endParaRPr lang="en-US" dirty="0"/>
            </a:p>
          </p:txBody>
        </p:sp>
        <p:cxnSp>
          <p:nvCxnSpPr>
            <p:cNvPr id="18" name="Straight Arrow Connector 17"/>
            <p:cNvCxnSpPr/>
            <p:nvPr/>
          </p:nvCxnSpPr>
          <p:spPr>
            <a:xfrm flipH="1" flipV="1">
              <a:off x="3466353" y="2841520"/>
              <a:ext cx="2214282" cy="179142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4111812" y="3031797"/>
              <a:ext cx="2096288" cy="981616"/>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4007225" y="1851430"/>
            <a:ext cx="1807882" cy="646331"/>
          </a:xfrm>
          <a:prstGeom prst="rect">
            <a:avLst/>
          </a:prstGeom>
          <a:noFill/>
        </p:spPr>
        <p:txBody>
          <a:bodyPr wrap="square" rtlCol="0">
            <a:spAutoFit/>
          </a:bodyPr>
          <a:lstStyle/>
          <a:p>
            <a:r>
              <a:rPr lang="en-US" dirty="0" smtClean="0"/>
              <a:t>Add- comments, annotations, etc.</a:t>
            </a:r>
            <a:endParaRPr lang="en-US" dirty="0"/>
          </a:p>
        </p:txBody>
      </p:sp>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196" y="314748"/>
            <a:ext cx="3429000" cy="1080977"/>
          </a:xfrm>
          <a:prstGeom prst="rect">
            <a:avLst/>
          </a:prstGeom>
        </p:spPr>
      </p:pic>
    </p:spTree>
    <p:extLst>
      <p:ext uri="{BB962C8B-B14F-4D97-AF65-F5344CB8AC3E}">
        <p14:creationId xmlns:p14="http://schemas.microsoft.com/office/powerpoint/2010/main" val="3328958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cture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965" y="20298"/>
            <a:ext cx="9184965" cy="6837702"/>
          </a:xfrm>
          <a:prstGeom prst="rect">
            <a:avLst/>
          </a:prstGeom>
        </p:spPr>
      </p:pic>
      <p:grpSp>
        <p:nvGrpSpPr>
          <p:cNvPr id="14" name="Group 13"/>
          <p:cNvGrpSpPr/>
          <p:nvPr/>
        </p:nvGrpSpPr>
        <p:grpSpPr>
          <a:xfrm>
            <a:off x="84756" y="3516846"/>
            <a:ext cx="3268044" cy="3341154"/>
            <a:chOff x="5562600" y="3470927"/>
            <a:chExt cx="3352800" cy="3352800"/>
          </a:xfrm>
        </p:grpSpPr>
        <p:sp>
          <p:nvSpPr>
            <p:cNvPr id="6" name="Oval Callout 5"/>
            <p:cNvSpPr/>
            <p:nvPr/>
          </p:nvSpPr>
          <p:spPr>
            <a:xfrm>
              <a:off x="5562600" y="3470927"/>
              <a:ext cx="3352800" cy="3352800"/>
            </a:xfrm>
            <a:prstGeom prst="wedgeEllipseCallout">
              <a:avLst>
                <a:gd name="adj1" fmla="val 61351"/>
                <a:gd name="adj2" fmla="val -63264"/>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791200" y="3810000"/>
              <a:ext cx="2819400" cy="2316370"/>
            </a:xfrm>
            <a:prstGeom prst="rect">
              <a:avLst/>
            </a:prstGeom>
          </p:spPr>
          <p:txBody>
            <a:bodyPr wrap="square">
              <a:spAutoFit/>
            </a:bodyPr>
            <a:lstStyle/>
            <a:p>
              <a:pPr algn="ctr"/>
              <a:r>
                <a:rPr lang="en-US" sz="2400" i="1" dirty="0" smtClean="0"/>
                <a:t>“I highlighted </a:t>
              </a:r>
              <a:r>
                <a:rPr lang="en-US" sz="2400" i="1" dirty="0"/>
                <a:t>using the </a:t>
              </a:r>
              <a:r>
                <a:rPr lang="en-US" sz="2400" i="1" dirty="0" err="1"/>
                <a:t>eTextbook</a:t>
              </a:r>
              <a:r>
                <a:rPr lang="en-US" sz="2400" i="1" dirty="0"/>
                <a:t>. Easy to go back to the page I last left off on.”</a:t>
              </a:r>
              <a:r>
                <a:rPr lang="en-US" sz="2400" dirty="0"/>
                <a:t> </a:t>
              </a:r>
            </a:p>
          </p:txBody>
        </p:sp>
      </p:grpSp>
      <p:grpSp>
        <p:nvGrpSpPr>
          <p:cNvPr id="15" name="Group 14"/>
          <p:cNvGrpSpPr/>
          <p:nvPr/>
        </p:nvGrpSpPr>
        <p:grpSpPr>
          <a:xfrm>
            <a:off x="5334000" y="3810000"/>
            <a:ext cx="3395579" cy="2749392"/>
            <a:chOff x="-228600" y="3886200"/>
            <a:chExt cx="3395579" cy="2749392"/>
          </a:xfrm>
        </p:grpSpPr>
        <p:sp>
          <p:nvSpPr>
            <p:cNvPr id="4" name="Oval Callout 3"/>
            <p:cNvSpPr/>
            <p:nvPr/>
          </p:nvSpPr>
          <p:spPr>
            <a:xfrm>
              <a:off x="-228600" y="3886200"/>
              <a:ext cx="3395579" cy="2713096"/>
            </a:xfrm>
            <a:prstGeom prst="wedgeEllipseCallout">
              <a:avLst>
                <a:gd name="adj1" fmla="val -41863"/>
                <a:gd name="adj2" fmla="val -76685"/>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0" y="4419601"/>
              <a:ext cx="2912979" cy="2215991"/>
            </a:xfrm>
            <a:prstGeom prst="rect">
              <a:avLst/>
            </a:prstGeom>
            <a:noFill/>
          </p:spPr>
          <p:txBody>
            <a:bodyPr wrap="square" rtlCol="0">
              <a:spAutoFit/>
            </a:bodyPr>
            <a:lstStyle/>
            <a:p>
              <a:pPr algn="ctr"/>
              <a:r>
                <a:rPr lang="en-US" sz="2000" dirty="0"/>
                <a:t>“</a:t>
              </a:r>
              <a:r>
                <a:rPr lang="en-US" sz="2000" i="1" dirty="0"/>
                <a:t>The </a:t>
              </a:r>
              <a:r>
                <a:rPr lang="en-US" sz="2000" i="1" dirty="0" err="1"/>
                <a:t>ebook</a:t>
              </a:r>
              <a:r>
                <a:rPr lang="en-US" sz="2000" i="1" dirty="0"/>
                <a:t> is inconvenient because I want to be able to print and highlights things, and I couldn’t with it.” </a:t>
              </a:r>
            </a:p>
            <a:p>
              <a:endParaRPr lang="en-US" dirty="0"/>
            </a:p>
          </p:txBody>
        </p:sp>
      </p:grpSp>
      <p:sp>
        <p:nvSpPr>
          <p:cNvPr id="13" name="Rectangle 12"/>
          <p:cNvSpPr/>
          <p:nvPr/>
        </p:nvSpPr>
        <p:spPr>
          <a:xfrm>
            <a:off x="397201" y="53472"/>
            <a:ext cx="8528947" cy="769441"/>
          </a:xfrm>
          <a:prstGeom prst="rect">
            <a:avLst/>
          </a:prstGeom>
          <a:noFill/>
        </p:spPr>
        <p:txBody>
          <a:bodyPr wrap="none" lIns="91440" tIns="45720" rIns="91440" bIns="45720">
            <a:spAutoFit/>
          </a:bodyPr>
          <a:lstStyle/>
          <a:p>
            <a:pPr algn="ctr"/>
            <a:r>
              <a:rPr lang="en-US" sz="4400" dirty="0">
                <a:solidFill>
                  <a:srgbClr val="FFFFFF"/>
                </a:solidFill>
              </a:rPr>
              <a:t>Mixed</a:t>
            </a:r>
            <a:r>
              <a:rPr lang="en-US" sz="4400" dirty="0"/>
              <a:t> </a:t>
            </a:r>
            <a:r>
              <a:rPr lang="en-US" sz="4400" dirty="0">
                <a:solidFill>
                  <a:schemeClr val="bg1"/>
                </a:solidFill>
              </a:rPr>
              <a:t>feedback from students </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18335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30618" y="71267"/>
            <a:ext cx="7788165" cy="6747638"/>
            <a:chOff x="662152" y="15766"/>
            <a:chExt cx="7981838" cy="6856741"/>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2152" y="15766"/>
              <a:ext cx="7981838" cy="685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152" y="4894735"/>
              <a:ext cx="7981838" cy="197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ounded Rectangular Callout 7"/>
          <p:cNvSpPr/>
          <p:nvPr/>
        </p:nvSpPr>
        <p:spPr>
          <a:xfrm>
            <a:off x="5746531" y="3699642"/>
            <a:ext cx="1300655" cy="654269"/>
          </a:xfrm>
          <a:prstGeom prst="wedgeRoundRectCallout">
            <a:avLst>
              <a:gd name="adj1" fmla="val -185075"/>
              <a:gd name="adj2" fmla="val 57681"/>
              <a:gd name="adj3" fmla="val 16667"/>
            </a:avLst>
          </a:prstGeom>
          <a:solidFill>
            <a:schemeClr val="bg1"/>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50000"/>
                  </a:schemeClr>
                </a:solidFill>
              </a:rPr>
              <a:t>Highlighting</a:t>
            </a:r>
            <a:endParaRPr lang="en-US" sz="1100" dirty="0">
              <a:solidFill>
                <a:schemeClr val="bg1">
                  <a:lumMod val="50000"/>
                </a:schemeClr>
              </a:solidFill>
            </a:endParaRPr>
          </a:p>
        </p:txBody>
      </p:sp>
      <p:sp>
        <p:nvSpPr>
          <p:cNvPr id="9" name="Rounded Rectangular Callout 8"/>
          <p:cNvSpPr/>
          <p:nvPr/>
        </p:nvSpPr>
        <p:spPr>
          <a:xfrm>
            <a:off x="6396858" y="2056086"/>
            <a:ext cx="1814349" cy="654269"/>
          </a:xfrm>
          <a:prstGeom prst="wedgeRoundRectCallout">
            <a:avLst>
              <a:gd name="adj1" fmla="val 524"/>
              <a:gd name="adj2" fmla="val -104969"/>
              <a:gd name="adj3" fmla="val 16667"/>
            </a:avLst>
          </a:prstGeom>
          <a:solidFill>
            <a:schemeClr val="bg1"/>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50000"/>
                  </a:schemeClr>
                </a:solidFill>
              </a:rPr>
              <a:t>Textual notes or links from a student, study group, or professor</a:t>
            </a:r>
            <a:endParaRPr lang="en-US" sz="1100" dirty="0">
              <a:solidFill>
                <a:schemeClr val="bg1">
                  <a:lumMod val="50000"/>
                </a:schemeClr>
              </a:solidFill>
            </a:endParaRPr>
          </a:p>
        </p:txBody>
      </p:sp>
      <p:sp>
        <p:nvSpPr>
          <p:cNvPr id="13" name="Rounded Rectangular Callout 12"/>
          <p:cNvSpPr/>
          <p:nvPr/>
        </p:nvSpPr>
        <p:spPr>
          <a:xfrm>
            <a:off x="5386552" y="755432"/>
            <a:ext cx="1234966" cy="395452"/>
          </a:xfrm>
          <a:prstGeom prst="wedgeRoundRectCallout">
            <a:avLst>
              <a:gd name="adj1" fmla="val -10530"/>
              <a:gd name="adj2" fmla="val -167620"/>
              <a:gd name="adj3" fmla="val 16667"/>
            </a:avLst>
          </a:prstGeom>
          <a:solidFill>
            <a:schemeClr val="bg1"/>
          </a:solid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lumMod val="50000"/>
                  </a:schemeClr>
                </a:solidFill>
              </a:rPr>
              <a:t>Full-text search</a:t>
            </a:r>
            <a:endParaRPr lang="en-US" sz="1100" dirty="0">
              <a:solidFill>
                <a:schemeClr val="bg1">
                  <a:lumMod val="50000"/>
                </a:schemeClr>
              </a:solidFill>
            </a:endParaRPr>
          </a:p>
        </p:txBody>
      </p:sp>
      <p:sp>
        <p:nvSpPr>
          <p:cNvPr id="15" name="Rectangle 14"/>
          <p:cNvSpPr/>
          <p:nvPr/>
        </p:nvSpPr>
        <p:spPr>
          <a:xfrm>
            <a:off x="3929261" y="4749722"/>
            <a:ext cx="5214739" cy="1200329"/>
          </a:xfrm>
          <a:prstGeom prst="rect">
            <a:avLst/>
          </a:prstGeom>
          <a:solidFill>
            <a:schemeClr val="bg1">
              <a:lumMod val="95000"/>
            </a:schemeClr>
          </a:solidFill>
        </p:spPr>
        <p:txBody>
          <a:bodyPr wrap="none" lIns="91440" tIns="45720" rIns="91440" bIns="45720">
            <a:spAutoFit/>
          </a:bodyPr>
          <a:lstStyle/>
          <a:p>
            <a:pPr algn="ctr"/>
            <a:r>
              <a:rPr lang="en-US" sz="7200" b="1" dirty="0" smtClean="0">
                <a:ln w="12700">
                  <a:solidFill>
                    <a:schemeClr val="tx2">
                      <a:satMod val="155000"/>
                    </a:schemeClr>
                  </a:solidFill>
                  <a:prstDash val="solid"/>
                </a:ln>
                <a:effectLst>
                  <a:outerShdw blurRad="41275" dist="20320" dir="1800000" algn="tl" rotWithShape="0">
                    <a:srgbClr val="000000">
                      <a:alpha val="40000"/>
                    </a:srgbClr>
                  </a:outerShdw>
                </a:effectLst>
              </a:rPr>
              <a:t>Shared notes</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6" name="Rectangle 15"/>
          <p:cNvSpPr>
            <a:spLocks noChangeAspect="1"/>
          </p:cNvSpPr>
          <p:nvPr/>
        </p:nvSpPr>
        <p:spPr>
          <a:xfrm>
            <a:off x="0" y="1380889"/>
            <a:ext cx="5765800" cy="1323439"/>
          </a:xfrm>
          <a:prstGeom prst="rect">
            <a:avLst/>
          </a:prstGeom>
          <a:solidFill>
            <a:schemeClr val="bg1">
              <a:lumMod val="95000"/>
            </a:schemeClr>
          </a:solidFill>
        </p:spPr>
        <p:txBody>
          <a:bodyPr wrap="square" lIns="91440" tIns="45720" rIns="91440" bIns="45720">
            <a:spAutoFit/>
          </a:bodyPr>
          <a:lstStyle/>
          <a:p>
            <a:pPr algn="ctr"/>
            <a:r>
              <a:rPr lang="en-US" sz="8000" b="1" dirty="0" smtClean="0">
                <a:ln w="900" cmpd="sng">
                  <a:solidFill>
                    <a:schemeClr val="accent1">
                      <a:satMod val="190000"/>
                      <a:alpha val="55000"/>
                    </a:schemeClr>
                  </a:solidFill>
                  <a:prstDash val="solid"/>
                </a:ln>
                <a:solidFill>
                  <a:schemeClr val="accent6">
                    <a:lumMod val="60000"/>
                    <a:lumOff val="40000"/>
                  </a:schemeClr>
                </a:solidFill>
                <a:effectLst>
                  <a:innerShdw blurRad="101600" dist="76200" dir="5400000">
                    <a:schemeClr val="accent1">
                      <a:satMod val="190000"/>
                      <a:tint val="100000"/>
                      <a:alpha val="74000"/>
                    </a:schemeClr>
                  </a:innerShdw>
                </a:effectLst>
              </a:rPr>
              <a:t>Annotations</a:t>
            </a:r>
            <a:endParaRPr lang="en-US" sz="5400" b="1" cap="none" spc="0" dirty="0">
              <a:ln w="12700">
                <a:solidFill>
                  <a:schemeClr val="tx2">
                    <a:satMod val="155000"/>
                  </a:schemeClr>
                </a:solidFill>
                <a:prstDash val="solid"/>
              </a:ln>
              <a:solidFill>
                <a:schemeClr val="accent6">
                  <a:lumMod val="60000"/>
                  <a:lumOff val="40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0" y="6163482"/>
            <a:ext cx="9144000" cy="707886"/>
          </a:xfrm>
          <a:prstGeom prst="rect">
            <a:avLst/>
          </a:prstGeom>
          <a:solidFill>
            <a:schemeClr val="bg1">
              <a:lumMod val="85000"/>
            </a:schemeClr>
          </a:solidFill>
        </p:spPr>
        <p:txBody>
          <a:bodyPr wrap="square" rtlCol="0">
            <a:spAutoFit/>
          </a:bodyPr>
          <a:lstStyle/>
          <a:p>
            <a:pPr algn="ctr"/>
            <a:r>
              <a:rPr lang="en-US" sz="2800" i="1" dirty="0"/>
              <a:t>Students who </a:t>
            </a:r>
            <a:r>
              <a:rPr lang="en-US" sz="4000" b="1" i="1" dirty="0"/>
              <a:t>annotated</a:t>
            </a:r>
            <a:r>
              <a:rPr lang="en-US" sz="3200" i="1" dirty="0"/>
              <a:t> </a:t>
            </a:r>
            <a:r>
              <a:rPr lang="en-US" sz="2800" i="1" dirty="0"/>
              <a:t>more reported learning </a:t>
            </a:r>
            <a:r>
              <a:rPr lang="en-US" sz="2800" i="1" dirty="0" smtClean="0"/>
              <a:t>more..</a:t>
            </a:r>
            <a:endParaRPr lang="en-US" sz="2800" dirty="0"/>
          </a:p>
        </p:txBody>
      </p:sp>
    </p:spTree>
    <p:extLst>
      <p:ext uri="{BB962C8B-B14F-4D97-AF65-F5344CB8AC3E}">
        <p14:creationId xmlns:p14="http://schemas.microsoft.com/office/powerpoint/2010/main" val="1612364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Students were more likely</a:t>
            </a:r>
          </a:p>
          <a:p>
            <a:pPr marL="0" indent="0" algn="ctr">
              <a:buNone/>
            </a:pPr>
            <a:r>
              <a:rPr lang="en-US" dirty="0" smtClean="0"/>
              <a:t> to purchase an </a:t>
            </a:r>
            <a:r>
              <a:rPr lang="en-US" dirty="0" err="1" smtClean="0"/>
              <a:t>eTextbook</a:t>
            </a:r>
            <a:r>
              <a:rPr lang="en-US" dirty="0" smtClean="0"/>
              <a:t> in the future </a:t>
            </a:r>
          </a:p>
          <a:p>
            <a:pPr marL="0" indent="0" algn="ctr">
              <a:buNone/>
            </a:pPr>
            <a:r>
              <a:rPr lang="en-US" dirty="0" smtClean="0"/>
              <a:t>if it was </a:t>
            </a:r>
            <a:r>
              <a:rPr lang="en-US" sz="4800" b="1" dirty="0" smtClean="0"/>
              <a:t>INTEGRAL</a:t>
            </a:r>
            <a:r>
              <a:rPr lang="en-US" sz="4800" dirty="0" smtClean="0"/>
              <a:t> </a:t>
            </a:r>
            <a:r>
              <a:rPr lang="en-US" dirty="0" smtClean="0"/>
              <a:t>to the course.</a:t>
            </a:r>
            <a:endParaRPr lang="en-US" dirty="0"/>
          </a:p>
        </p:txBody>
      </p:sp>
      <p:sp>
        <p:nvSpPr>
          <p:cNvPr id="4" name="Oval Callout 3"/>
          <p:cNvSpPr/>
          <p:nvPr/>
        </p:nvSpPr>
        <p:spPr>
          <a:xfrm>
            <a:off x="4723797" y="4067360"/>
            <a:ext cx="4448556" cy="2790640"/>
          </a:xfrm>
          <a:prstGeom prst="wedgeEllipseCallout">
            <a:avLst>
              <a:gd name="adj1" fmla="val -58615"/>
              <a:gd name="adj2" fmla="val -83079"/>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“If we are to use </a:t>
            </a:r>
            <a:r>
              <a:rPr lang="en-US" sz="2400" dirty="0" err="1" smtClean="0">
                <a:solidFill>
                  <a:srgbClr val="000000"/>
                </a:solidFill>
              </a:rPr>
              <a:t>eTexts</a:t>
            </a:r>
            <a:r>
              <a:rPr lang="en-US" sz="2400" dirty="0" smtClean="0">
                <a:solidFill>
                  <a:srgbClr val="000000"/>
                </a:solidFill>
              </a:rPr>
              <a:t>, our instructors need to make them a central focus of the course…</a:t>
            </a:r>
            <a:r>
              <a:rPr lang="en-US" sz="2000" dirty="0" smtClean="0">
                <a:solidFill>
                  <a:srgbClr val="000000"/>
                </a:solidFill>
              </a:rPr>
              <a:t>”  </a:t>
            </a:r>
          </a:p>
          <a:p>
            <a:pPr algn="ctr"/>
            <a:r>
              <a:rPr lang="en-US" dirty="0" smtClean="0">
                <a:solidFill>
                  <a:srgbClr val="404040"/>
                </a:solidFill>
              </a:rPr>
              <a:t>–Cornell student</a:t>
            </a:r>
            <a:endParaRPr lang="en-US" dirty="0">
              <a:solidFill>
                <a:srgbClr val="404040"/>
              </a:solidFill>
            </a:endParaRPr>
          </a:p>
        </p:txBody>
      </p:sp>
    </p:spTree>
    <p:extLst>
      <p:ext uri="{BB962C8B-B14F-4D97-AF65-F5344CB8AC3E}">
        <p14:creationId xmlns:p14="http://schemas.microsoft.com/office/powerpoint/2010/main" val="19091253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Faculty Perspectives</a:t>
            </a:r>
            <a:endParaRPr lang="en-US" dirty="0"/>
          </a:p>
        </p:txBody>
      </p:sp>
      <p:pic>
        <p:nvPicPr>
          <p:cNvPr id="7" name="E-TextVideov2.mo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455751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Faculty Perspectives</a:t>
            </a:r>
            <a:endParaRPr lang="en-US" dirty="0"/>
          </a:p>
        </p:txBody>
      </p:sp>
      <p:sp>
        <p:nvSpPr>
          <p:cNvPr id="6" name="Content Placeholder 5"/>
          <p:cNvSpPr>
            <a:spLocks noGrp="1"/>
          </p:cNvSpPr>
          <p:nvPr>
            <p:ph idx="1"/>
          </p:nvPr>
        </p:nvSpPr>
        <p:spPr>
          <a:xfrm>
            <a:off x="6490716" y="81116"/>
            <a:ext cx="2653284" cy="3967888"/>
          </a:xfrm>
          <a:prstGeom prst="rect">
            <a:avLst/>
          </a:prstGeom>
          <a:solidFill>
            <a:schemeClr val="accent6">
              <a:lumMod val="60000"/>
              <a:lumOff val="40000"/>
            </a:schemeClr>
          </a:solidFill>
          <a:ln>
            <a:noFill/>
          </a:ln>
        </p:spPr>
        <p:txBody>
          <a:bodyPr>
            <a:normAutofit fontScale="85000" lnSpcReduction="10000"/>
          </a:bodyPr>
          <a:lstStyle/>
          <a:p>
            <a:pPr marL="249174" lvl="1" indent="0" algn="ctr">
              <a:buNone/>
            </a:pPr>
            <a:endParaRPr lang="en-US" sz="2400" dirty="0" smtClean="0"/>
          </a:p>
          <a:p>
            <a:pPr marL="249174" lvl="1" indent="0" algn="ctr">
              <a:buNone/>
            </a:pPr>
            <a:r>
              <a:rPr lang="en-US" sz="2400" dirty="0" smtClean="0"/>
              <a:t>Faculty </a:t>
            </a:r>
            <a:r>
              <a:rPr lang="en-US" sz="2400" dirty="0"/>
              <a:t>plan on using </a:t>
            </a:r>
            <a:r>
              <a:rPr lang="en-US" sz="2400" dirty="0" err="1"/>
              <a:t>eTexts</a:t>
            </a:r>
            <a:r>
              <a:rPr lang="en-US" sz="2400" dirty="0"/>
              <a:t> for courses in the future.  </a:t>
            </a:r>
          </a:p>
          <a:p>
            <a:pPr marL="249174" lvl="1" indent="0" algn="ctr">
              <a:buNone/>
            </a:pPr>
            <a:endParaRPr lang="en-US" sz="2400" dirty="0" smtClean="0"/>
          </a:p>
          <a:p>
            <a:pPr marL="249174" lvl="1" indent="0" algn="ctr">
              <a:buNone/>
            </a:pPr>
            <a:r>
              <a:rPr lang="en-US" sz="1800" dirty="0" smtClean="0"/>
              <a:t>Research Cited: </a:t>
            </a:r>
          </a:p>
          <a:p>
            <a:pPr marL="249174" lvl="1" indent="0" algn="ctr">
              <a:buNone/>
            </a:pPr>
            <a:endParaRPr lang="en-US" sz="2400" dirty="0" smtClean="0"/>
          </a:p>
          <a:p>
            <a:pPr marL="249174" lvl="1" indent="0" algn="ctr">
              <a:buNone/>
            </a:pPr>
            <a:r>
              <a:rPr lang="en-US" sz="2400" dirty="0" smtClean="0"/>
              <a:t>convenience</a:t>
            </a:r>
            <a:r>
              <a:rPr lang="en-US" sz="2400" dirty="0"/>
              <a:t>, flexibility and the technology’s </a:t>
            </a:r>
            <a:endParaRPr lang="en-US" sz="2400" dirty="0" smtClean="0"/>
          </a:p>
          <a:p>
            <a:pPr marL="249174" lvl="1" indent="0" algn="ctr">
              <a:buNone/>
            </a:pPr>
            <a:r>
              <a:rPr lang="en-US" sz="4800" dirty="0" smtClean="0"/>
              <a:t>Potential</a:t>
            </a:r>
          </a:p>
          <a:p>
            <a:pPr marL="649224" lvl="2" indent="0" algn="r">
              <a:buNone/>
            </a:pPr>
            <a:endParaRPr lang="en-US" dirty="0" smtClean="0"/>
          </a:p>
        </p:txBody>
      </p:sp>
      <p:sp>
        <p:nvSpPr>
          <p:cNvPr id="4" name="TextBox 3"/>
          <p:cNvSpPr txBox="1"/>
          <p:nvPr/>
        </p:nvSpPr>
        <p:spPr>
          <a:xfrm>
            <a:off x="276262" y="1558185"/>
            <a:ext cx="4191000" cy="1200329"/>
          </a:xfrm>
          <a:prstGeom prst="rect">
            <a:avLst/>
          </a:prstGeom>
          <a:noFill/>
        </p:spPr>
        <p:txBody>
          <a:bodyPr wrap="square" rtlCol="0">
            <a:spAutoFit/>
          </a:bodyPr>
          <a:lstStyle/>
          <a:p>
            <a:pPr algn="ctr"/>
            <a:r>
              <a:rPr lang="en-US" sz="4000" dirty="0"/>
              <a:t> </a:t>
            </a:r>
            <a:r>
              <a:rPr lang="en-US" sz="3200" i="1" dirty="0"/>
              <a:t>“It’s a good direction to proceed”</a:t>
            </a:r>
            <a:endParaRPr lang="en-US" sz="3200" dirty="0"/>
          </a:p>
        </p:txBody>
      </p:sp>
      <p:sp>
        <p:nvSpPr>
          <p:cNvPr id="5" name="TextBox 4"/>
          <p:cNvSpPr txBox="1"/>
          <p:nvPr/>
        </p:nvSpPr>
        <p:spPr>
          <a:xfrm>
            <a:off x="2371762" y="88614"/>
            <a:ext cx="3803650" cy="1077218"/>
          </a:xfrm>
          <a:prstGeom prst="rect">
            <a:avLst/>
          </a:prstGeom>
          <a:noFill/>
        </p:spPr>
        <p:txBody>
          <a:bodyPr wrap="square" rtlCol="0">
            <a:spAutoFit/>
          </a:bodyPr>
          <a:lstStyle/>
          <a:p>
            <a:pPr marL="82296" indent="0" algn="ctr">
              <a:buNone/>
            </a:pPr>
            <a:r>
              <a:rPr lang="en-US" sz="3200" i="1" dirty="0"/>
              <a:t>“I think </a:t>
            </a:r>
            <a:r>
              <a:rPr lang="en-US" sz="3200" i="1" dirty="0" err="1"/>
              <a:t>eTexts</a:t>
            </a:r>
            <a:r>
              <a:rPr lang="en-US" sz="3200" i="1" dirty="0"/>
              <a:t> can support learning.”</a:t>
            </a:r>
            <a:endParaRPr lang="en-US" sz="3200" dirty="0"/>
          </a:p>
        </p:txBody>
      </p:sp>
      <p:sp>
        <p:nvSpPr>
          <p:cNvPr id="7" name="TextBox 6"/>
          <p:cNvSpPr txBox="1"/>
          <p:nvPr/>
        </p:nvSpPr>
        <p:spPr>
          <a:xfrm>
            <a:off x="1070012" y="3418062"/>
            <a:ext cx="5105400" cy="1261884"/>
          </a:xfrm>
          <a:prstGeom prst="rect">
            <a:avLst/>
          </a:prstGeom>
          <a:noFill/>
        </p:spPr>
        <p:txBody>
          <a:bodyPr wrap="square" rtlCol="0">
            <a:spAutoFit/>
          </a:bodyPr>
          <a:lstStyle/>
          <a:p>
            <a:pPr algn="ctr"/>
            <a:r>
              <a:rPr lang="en-US" sz="3600" dirty="0" smtClean="0"/>
              <a:t>“the </a:t>
            </a:r>
            <a:r>
              <a:rPr lang="en-US" sz="3600" dirty="0"/>
              <a:t>move to </a:t>
            </a:r>
            <a:r>
              <a:rPr lang="en-US" sz="3600" dirty="0" err="1"/>
              <a:t>eTextbooks</a:t>
            </a:r>
            <a:r>
              <a:rPr lang="en-US" sz="3600" dirty="0"/>
              <a:t> is </a:t>
            </a:r>
            <a:r>
              <a:rPr lang="en-US" sz="3600" b="1" dirty="0" smtClean="0">
                <a:solidFill>
                  <a:srgbClr val="800000"/>
                </a:solidFill>
              </a:rPr>
              <a:t>INEVITABLE</a:t>
            </a:r>
            <a:r>
              <a:rPr lang="en-US" sz="4000" b="1" dirty="0" smtClean="0"/>
              <a:t>”</a:t>
            </a:r>
            <a:endParaRPr lang="en-US" sz="4000" b="1" dirty="0"/>
          </a:p>
        </p:txBody>
      </p:sp>
    </p:spTree>
    <p:extLst>
      <p:ext uri="{BB962C8B-B14F-4D97-AF65-F5344CB8AC3E}">
        <p14:creationId xmlns:p14="http://schemas.microsoft.com/office/powerpoint/2010/main" val="984625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Cornell University Outcomes</a:t>
            </a:r>
            <a:endParaRPr lang="en-US" dirty="0"/>
          </a:p>
        </p:txBody>
      </p:sp>
      <p:sp>
        <p:nvSpPr>
          <p:cNvPr id="3" name="Content Placeholder 2"/>
          <p:cNvSpPr>
            <a:spLocks noGrp="1"/>
          </p:cNvSpPr>
          <p:nvPr>
            <p:ph sz="quarter" idx="10"/>
          </p:nvPr>
        </p:nvSpPr>
        <p:spPr/>
        <p:txBody>
          <a:bodyPr/>
          <a:lstStyle/>
          <a:p>
            <a:pPr marL="0" indent="0">
              <a:buNone/>
            </a:pPr>
            <a:r>
              <a:rPr lang="en-US" b="1" dirty="0" smtClean="0"/>
              <a:t>FACULTY</a:t>
            </a:r>
            <a:r>
              <a:rPr lang="en-US" dirty="0" smtClean="0"/>
              <a:t> </a:t>
            </a:r>
          </a:p>
          <a:p>
            <a:pPr lvl="1"/>
            <a:r>
              <a:rPr lang="en-US" dirty="0"/>
              <a:t>S</a:t>
            </a:r>
            <a:r>
              <a:rPr lang="en-US" dirty="0" smtClean="0"/>
              <a:t>ee value </a:t>
            </a:r>
          </a:p>
          <a:p>
            <a:pPr lvl="1"/>
            <a:r>
              <a:rPr lang="en-US" dirty="0" smtClean="0"/>
              <a:t>Want </a:t>
            </a:r>
            <a:r>
              <a:rPr lang="en-US" dirty="0" err="1" smtClean="0"/>
              <a:t>eTextbook</a:t>
            </a:r>
            <a:r>
              <a:rPr lang="en-US" dirty="0" smtClean="0"/>
              <a:t> option</a:t>
            </a:r>
          </a:p>
          <a:p>
            <a:pPr marL="0" indent="0">
              <a:buNone/>
            </a:pPr>
            <a:endParaRPr lang="en-US" b="1" dirty="0" smtClean="0"/>
          </a:p>
          <a:p>
            <a:pPr marL="0" indent="0">
              <a:buNone/>
            </a:pPr>
            <a:r>
              <a:rPr lang="en-US" b="1" dirty="0" smtClean="0"/>
              <a:t>CORNELL STORE &amp; ACADEMIC TECHNOLOGIES </a:t>
            </a:r>
          </a:p>
          <a:p>
            <a:pPr lvl="1"/>
            <a:r>
              <a:rPr lang="en-US" dirty="0" smtClean="0"/>
              <a:t>want to implement a single integrated </a:t>
            </a:r>
            <a:r>
              <a:rPr lang="en-US" dirty="0" err="1" smtClean="0"/>
              <a:t>eTextbook</a:t>
            </a:r>
            <a:r>
              <a:rPr lang="en-US" dirty="0" smtClean="0"/>
              <a:t>  platform </a:t>
            </a:r>
          </a:p>
          <a:p>
            <a:pPr lvl="1"/>
            <a:endParaRPr lang="en-US" dirty="0"/>
          </a:p>
        </p:txBody>
      </p:sp>
    </p:spTree>
    <p:extLst>
      <p:ext uri="{BB962C8B-B14F-4D97-AF65-F5344CB8AC3E}">
        <p14:creationId xmlns:p14="http://schemas.microsoft.com/office/powerpoint/2010/main" val="33289589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797"/>
            <a:ext cx="8229600" cy="2496487"/>
          </a:xfrm>
        </p:spPr>
        <p:txBody>
          <a:bodyPr/>
          <a:lstStyle/>
          <a:p>
            <a:r>
              <a:rPr lang="en-US" sz="3200" dirty="0"/>
              <a:t>Internet2/EDUCAUSE </a:t>
            </a:r>
            <a:r>
              <a:rPr lang="en-US" sz="3200" dirty="0" err="1"/>
              <a:t>eText</a:t>
            </a:r>
            <a:r>
              <a:rPr lang="en-US" sz="3200" dirty="0"/>
              <a:t> Pilots: Understanding What Higher Education Needs from E-Textbooks </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0" y="5695490"/>
            <a:ext cx="1066800" cy="810228"/>
          </a:xfrm>
          <a:prstGeom prst="rect">
            <a:avLst/>
          </a:prstGeom>
        </p:spPr>
      </p:pic>
      <p:pic>
        <p:nvPicPr>
          <p:cNvPr id="4" name="Picture 3"/>
          <p:cNvPicPr>
            <a:picLocks noChangeAspect="1"/>
          </p:cNvPicPr>
          <p:nvPr/>
        </p:nvPicPr>
        <p:blipFill>
          <a:blip r:embed="rId3"/>
          <a:stretch>
            <a:fillRect/>
          </a:stretch>
        </p:blipFill>
        <p:spPr>
          <a:xfrm>
            <a:off x="4938486" y="5667828"/>
            <a:ext cx="2534309" cy="856033"/>
          </a:xfrm>
          <a:prstGeom prst="rect">
            <a:avLst/>
          </a:prstGeom>
        </p:spPr>
      </p:pic>
    </p:spTree>
    <p:extLst>
      <p:ext uri="{BB962C8B-B14F-4D97-AF65-F5344CB8AC3E}">
        <p14:creationId xmlns:p14="http://schemas.microsoft.com/office/powerpoint/2010/main" val="28268923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from Pilot to Service….</a:t>
            </a:r>
            <a:endParaRPr lang="en-US" dirty="0"/>
          </a:p>
        </p:txBody>
      </p:sp>
      <p:sp>
        <p:nvSpPr>
          <p:cNvPr id="3" name="Content Placeholder 2"/>
          <p:cNvSpPr>
            <a:spLocks noGrp="1"/>
          </p:cNvSpPr>
          <p:nvPr>
            <p:ph sz="quarter" idx="10"/>
          </p:nvPr>
        </p:nvSpPr>
        <p:spPr/>
        <p:txBody>
          <a:bodyPr/>
          <a:lstStyle/>
          <a:p>
            <a:pPr marL="0" indent="0" algn="ctr">
              <a:buNone/>
            </a:pPr>
            <a:endParaRPr lang="en-US" dirty="0" smtClean="0"/>
          </a:p>
          <a:p>
            <a:pPr marL="0" indent="0" algn="ctr">
              <a:buNone/>
            </a:pPr>
            <a:r>
              <a:rPr lang="en-US" dirty="0" smtClean="0"/>
              <a:t>Faculty </a:t>
            </a:r>
          </a:p>
          <a:p>
            <a:pPr marL="0" indent="0" algn="ctr">
              <a:buNone/>
            </a:pPr>
            <a:r>
              <a:rPr lang="en-US" dirty="0" smtClean="0"/>
              <a:t>Store</a:t>
            </a:r>
          </a:p>
          <a:p>
            <a:pPr marL="0" indent="0" algn="ctr">
              <a:buNone/>
            </a:pPr>
            <a:r>
              <a:rPr lang="en-US" dirty="0" smtClean="0"/>
              <a:t>IT</a:t>
            </a:r>
          </a:p>
          <a:p>
            <a:pPr marL="0" indent="0" algn="ctr">
              <a:buNone/>
            </a:pPr>
            <a:r>
              <a:rPr lang="en-US" sz="2800" b="1" dirty="0" smtClean="0"/>
              <a:t>ALL  want it….</a:t>
            </a:r>
          </a:p>
          <a:p>
            <a:pPr marL="0" indent="0" algn="ctr">
              <a:buNone/>
            </a:pPr>
            <a:endParaRPr lang="en-US" dirty="0"/>
          </a:p>
          <a:p>
            <a:pPr marL="0" indent="0" algn="ctr">
              <a:buNone/>
            </a:pPr>
            <a:r>
              <a:rPr lang="en-US" sz="4000" b="1" dirty="0" smtClean="0"/>
              <a:t>BARRIERS = OLD MODELS</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 y="1236871"/>
            <a:ext cx="3429000" cy="1080977"/>
          </a:xfrm>
          <a:prstGeom prst="rect">
            <a:avLst/>
          </a:prstGeom>
        </p:spPr>
      </p:pic>
    </p:spTree>
    <p:extLst>
      <p:ext uri="{BB962C8B-B14F-4D97-AF65-F5344CB8AC3E}">
        <p14:creationId xmlns:p14="http://schemas.microsoft.com/office/powerpoint/2010/main" val="3328958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dissolv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te-baby-thinks-magazine-is-ipad-large.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421" y="0"/>
            <a:ext cx="5080000" cy="6769100"/>
          </a:xfrm>
          <a:prstGeom prst="rect">
            <a:avLst/>
          </a:prstGeom>
        </p:spPr>
      </p:pic>
      <p:sp>
        <p:nvSpPr>
          <p:cNvPr id="5" name="Title 4"/>
          <p:cNvSpPr>
            <a:spLocks noGrp="1"/>
          </p:cNvSpPr>
          <p:nvPr>
            <p:ph type="title"/>
          </p:nvPr>
        </p:nvSpPr>
        <p:spPr>
          <a:xfrm>
            <a:off x="211171" y="817902"/>
            <a:ext cx="3759250" cy="4055061"/>
          </a:xfrm>
        </p:spPr>
        <p:txBody>
          <a:bodyPr/>
          <a:lstStyle/>
          <a:p>
            <a:r>
              <a:rPr lang="en-US" sz="4400" dirty="0" smtClean="0"/>
              <a:t>When she’s </a:t>
            </a:r>
            <a:br>
              <a:rPr lang="en-US" sz="4400" dirty="0" smtClean="0"/>
            </a:br>
            <a:r>
              <a:rPr lang="en-US" sz="4400" dirty="0" smtClean="0"/>
              <a:t>in college, </a:t>
            </a:r>
            <a:br>
              <a:rPr lang="en-US" sz="4400" dirty="0" smtClean="0"/>
            </a:br>
            <a:r>
              <a:rPr lang="en-US" sz="4400" dirty="0" smtClean="0"/>
              <a:t>which </a:t>
            </a:r>
            <a:br>
              <a:rPr lang="en-US" sz="4400" dirty="0" smtClean="0"/>
            </a:br>
            <a:r>
              <a:rPr lang="en-US" sz="4400" dirty="0" smtClean="0"/>
              <a:t>will she </a:t>
            </a:r>
            <a:br>
              <a:rPr lang="en-US" sz="4400" dirty="0" smtClean="0"/>
            </a:br>
            <a:r>
              <a:rPr lang="en-US" sz="4400" dirty="0" smtClean="0"/>
              <a:t>prefer?</a:t>
            </a:r>
            <a:endParaRPr lang="en-US" sz="4400" dirty="0"/>
          </a:p>
        </p:txBody>
      </p:sp>
    </p:spTree>
    <p:extLst>
      <p:ext uri="{BB962C8B-B14F-4D97-AF65-F5344CB8AC3E}">
        <p14:creationId xmlns:p14="http://schemas.microsoft.com/office/powerpoint/2010/main" val="674404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1000"/>
          </a:blip>
          <a:stretch>
            <a:fillRect/>
          </a:stretch>
        </p:blipFill>
        <p:spPr>
          <a:xfrm>
            <a:off x="539120" y="2903"/>
            <a:ext cx="8260433" cy="4507906"/>
          </a:xfrm>
          <a:prstGeom prst="rect">
            <a:avLst/>
          </a:prstGeom>
        </p:spPr>
      </p:pic>
      <p:sp>
        <p:nvSpPr>
          <p:cNvPr id="4" name="Title 3"/>
          <p:cNvSpPr>
            <a:spLocks noGrp="1"/>
          </p:cNvSpPr>
          <p:nvPr>
            <p:ph type="title"/>
          </p:nvPr>
        </p:nvSpPr>
        <p:spPr/>
        <p:txBody>
          <a:bodyPr>
            <a:normAutofit fontScale="90000"/>
          </a:bodyPr>
          <a:lstStyle/>
          <a:p>
            <a:r>
              <a:rPr lang="en-US" dirty="0">
                <a:solidFill>
                  <a:schemeClr val="bg2"/>
                </a:solidFill>
              </a:rPr>
              <a:t>How can we leverage this new medium ?</a:t>
            </a:r>
            <a:br>
              <a:rPr lang="en-US" dirty="0">
                <a:solidFill>
                  <a:schemeClr val="bg2"/>
                </a:solidFill>
              </a:rPr>
            </a:br>
            <a:endParaRPr lang="en-US" dirty="0">
              <a:solidFill>
                <a:schemeClr val="bg2"/>
              </a:solidFill>
            </a:endParaRPr>
          </a:p>
        </p:txBody>
      </p:sp>
      <p:sp>
        <p:nvSpPr>
          <p:cNvPr id="3" name="Content Placeholder 2"/>
          <p:cNvSpPr>
            <a:spLocks noGrp="1"/>
          </p:cNvSpPr>
          <p:nvPr>
            <p:ph type="body" idx="1"/>
          </p:nvPr>
        </p:nvSpPr>
        <p:spPr>
          <a:xfrm>
            <a:off x="722313" y="2303040"/>
            <a:ext cx="7772400" cy="2103861"/>
          </a:xfrm>
          <a:prstGeom prst="rect">
            <a:avLst/>
          </a:prstGeom>
        </p:spPr>
        <p:txBody>
          <a:bodyPr/>
          <a:lstStyle/>
          <a:p>
            <a:r>
              <a:rPr lang="en-US" sz="2400" dirty="0">
                <a:solidFill>
                  <a:schemeClr val="accent2"/>
                </a:solidFill>
              </a:rPr>
              <a:t>M</a:t>
            </a:r>
            <a:r>
              <a:rPr lang="en-US" sz="2400" dirty="0" smtClean="0">
                <a:solidFill>
                  <a:schemeClr val="accent2"/>
                </a:solidFill>
              </a:rPr>
              <a:t>ove </a:t>
            </a:r>
            <a:r>
              <a:rPr lang="en-US" sz="2400" dirty="0">
                <a:solidFill>
                  <a:schemeClr val="accent2"/>
                </a:solidFill>
              </a:rPr>
              <a:t>educational content from a book to an engaging and </a:t>
            </a:r>
            <a:r>
              <a:rPr lang="en-US" sz="2400" dirty="0" smtClean="0">
                <a:solidFill>
                  <a:schemeClr val="accent2"/>
                </a:solidFill>
              </a:rPr>
              <a:t>collaborative </a:t>
            </a:r>
            <a:r>
              <a:rPr lang="en-US" sz="2400" dirty="0">
                <a:solidFill>
                  <a:schemeClr val="accent2"/>
                </a:solidFill>
              </a:rPr>
              <a:t>experience</a:t>
            </a:r>
            <a:r>
              <a:rPr lang="en-US" sz="2400" dirty="0" smtClean="0">
                <a:solidFill>
                  <a:schemeClr val="accent2"/>
                </a:solidFill>
              </a:rPr>
              <a:t>?</a:t>
            </a:r>
          </a:p>
          <a:p>
            <a:r>
              <a:rPr lang="en-US" sz="2400" dirty="0" smtClean="0">
                <a:solidFill>
                  <a:schemeClr val="accent2"/>
                </a:solidFill>
              </a:rPr>
              <a:t>Influence its evolution?</a:t>
            </a:r>
          </a:p>
          <a:p>
            <a:r>
              <a:rPr lang="en-US" sz="2400" i="1" dirty="0">
                <a:solidFill>
                  <a:schemeClr val="accent2"/>
                </a:solidFill>
              </a:rPr>
              <a:t>W</a:t>
            </a:r>
            <a:r>
              <a:rPr lang="en-US" sz="2400" i="1" dirty="0" smtClean="0">
                <a:solidFill>
                  <a:schemeClr val="accent2"/>
                </a:solidFill>
              </a:rPr>
              <a:t>ork </a:t>
            </a:r>
            <a:r>
              <a:rPr lang="en-US" sz="2400" i="1" dirty="0">
                <a:solidFill>
                  <a:schemeClr val="accent2"/>
                </a:solidFill>
              </a:rPr>
              <a:t>with new educational </a:t>
            </a:r>
            <a:r>
              <a:rPr lang="en-US" sz="2400" i="1" dirty="0" smtClean="0">
                <a:solidFill>
                  <a:schemeClr val="accent2"/>
                </a:solidFill>
              </a:rPr>
              <a:t>formats?</a:t>
            </a:r>
            <a:endParaRPr lang="en-US" sz="2400" dirty="0">
              <a:solidFill>
                <a:schemeClr val="accent2"/>
              </a:solidFill>
            </a:endParaRP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3429000" cy="1080977"/>
          </a:xfrm>
          <a:prstGeom prst="rect">
            <a:avLst/>
          </a:prstGeom>
        </p:spPr>
      </p:pic>
    </p:spTree>
    <p:extLst>
      <p:ext uri="{BB962C8B-B14F-4D97-AF65-F5344CB8AC3E}">
        <p14:creationId xmlns:p14="http://schemas.microsoft.com/office/powerpoint/2010/main" val="60854213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4655"/>
            <a:ext cx="8229600" cy="1143000"/>
          </a:xfrm>
        </p:spPr>
        <p:txBody>
          <a:bodyPr/>
          <a:lstStyle/>
          <a:p>
            <a:r>
              <a:rPr lang="en-US" sz="4800" dirty="0"/>
              <a:t>Internet2 e-Content </a:t>
            </a:r>
            <a:r>
              <a:rPr lang="en-US" sz="4800" dirty="0" smtClean="0"/>
              <a:t>Initiative</a:t>
            </a:r>
            <a:br>
              <a:rPr lang="en-US" sz="4800" dirty="0" smtClean="0"/>
            </a:br>
            <a:r>
              <a:rPr lang="en-US" sz="4800" dirty="0" err="1"/>
              <a:t>eText</a:t>
            </a:r>
            <a:r>
              <a:rPr lang="en-US" sz="4800" dirty="0"/>
              <a:t> clock is ticking! </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5128" y="4558782"/>
            <a:ext cx="1066800" cy="810228"/>
          </a:xfrm>
          <a:prstGeom prst="rect">
            <a:avLst/>
          </a:prstGeom>
        </p:spPr>
      </p:pic>
      <p:pic>
        <p:nvPicPr>
          <p:cNvPr id="4" name="Picture 3" descr="Screen Shot 2013-04-16 at 10.27.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28" y="5585198"/>
            <a:ext cx="5372100" cy="8668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37657" y="4378748"/>
            <a:ext cx="3429000" cy="1080977"/>
          </a:xfrm>
          <a:prstGeom prst="rect">
            <a:avLst/>
          </a:prstGeom>
        </p:spPr>
      </p:pic>
    </p:spTree>
    <p:extLst>
      <p:ext uri="{BB962C8B-B14F-4D97-AF65-F5344CB8AC3E}">
        <p14:creationId xmlns:p14="http://schemas.microsoft.com/office/powerpoint/2010/main" val="27172636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259"/>
            <a:ext cx="8158162" cy="662610"/>
          </a:xfrm>
        </p:spPr>
        <p:txBody>
          <a:bodyPr/>
          <a:lstStyle/>
          <a:p>
            <a:r>
              <a:rPr lang="en-US" sz="3600" dirty="0"/>
              <a:t>e-Content </a:t>
            </a:r>
            <a:r>
              <a:rPr lang="en-US" sz="3600" dirty="0" smtClean="0"/>
              <a:t>Internet2 NET</a:t>
            </a:r>
            <a:r>
              <a:rPr lang="en-US" sz="3600" dirty="0"/>
              <a:t>+ Initiative: </a:t>
            </a:r>
            <a:br>
              <a:rPr lang="en-US" sz="3600" dirty="0"/>
            </a:br>
            <a:r>
              <a:rPr lang="en-US" sz="3600" dirty="0"/>
              <a:t>Move from Pilot </a:t>
            </a:r>
            <a:r>
              <a:rPr lang="en-US" sz="3600" dirty="0" smtClean="0"/>
              <a:t>to </a:t>
            </a:r>
            <a:r>
              <a:rPr lang="en-US" sz="3600" dirty="0"/>
              <a:t>Campus Service</a:t>
            </a:r>
          </a:p>
        </p:txBody>
      </p:sp>
      <p:sp>
        <p:nvSpPr>
          <p:cNvPr id="4" name="Date Placeholder 1"/>
          <p:cNvSpPr txBox="1">
            <a:spLocks/>
          </p:cNvSpPr>
          <p:nvPr/>
        </p:nvSpPr>
        <p:spPr>
          <a:xfrm>
            <a:off x="457200" y="6356350"/>
            <a:ext cx="2895600" cy="365125"/>
          </a:xfrm>
          <a:prstGeom prst="rect">
            <a:avLst/>
          </a:prstGeom>
        </p:spPr>
        <p:txBody>
          <a:bodyPr vert="horz"/>
          <a:lstStyle>
            <a:lvl1pPr marL="342900" indent="-3429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1pPr>
            <a:lvl2pPr marL="742950" indent="-28575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2pPr>
            <a:lvl3pPr marL="11430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3pPr>
            <a:lvl4pPr marL="16002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4pPr>
            <a:lvl5pPr marL="2057400" indent="-228600" algn="l" defTabSz="457200" rtl="0" eaLnBrk="1" latinLnBrk="0" hangingPunct="1">
              <a:lnSpc>
                <a:spcPts val="4000"/>
              </a:lnSpc>
              <a:spcBef>
                <a:spcPct val="20000"/>
              </a:spcBef>
              <a:buClr>
                <a:srgbClr val="B7002B"/>
              </a:buClr>
              <a:buFont typeface="Wingdings" charset="2"/>
              <a:buChar char="§"/>
              <a:defRPr sz="2400" kern="1200">
                <a:solidFill>
                  <a:schemeClr val="bg1">
                    <a:lumMod val="5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AD3F57D4-CEB3-0C4E-A358-7D2877DD15DF}" type="slidenum">
              <a:rPr lang="en-US" smtClean="0"/>
              <a:pPr/>
              <a:t>34</a:t>
            </a:fld>
            <a:r>
              <a:rPr lang="en-US" smtClean="0"/>
              <a:t> – © 2013 Internet2</a:t>
            </a:r>
            <a:endParaRPr lang="en-US" dirty="0"/>
          </a:p>
        </p:txBody>
      </p:sp>
      <p:pic>
        <p:nvPicPr>
          <p:cNvPr id="7" name="Picture 6"/>
          <p:cNvPicPr>
            <a:picLocks noChangeAspect="1"/>
          </p:cNvPicPr>
          <p:nvPr/>
        </p:nvPicPr>
        <p:blipFill>
          <a:blip r:embed="rId3"/>
          <a:stretch>
            <a:fillRect/>
          </a:stretch>
        </p:blipFill>
        <p:spPr>
          <a:xfrm>
            <a:off x="5523593" y="1463222"/>
            <a:ext cx="2647950" cy="2647950"/>
          </a:xfrm>
          <a:prstGeom prst="rect">
            <a:avLst/>
          </a:prstGeom>
        </p:spPr>
      </p:pic>
      <p:pic>
        <p:nvPicPr>
          <p:cNvPr id="8" name="Picture 7"/>
          <p:cNvPicPr>
            <a:picLocks noChangeAspect="1"/>
          </p:cNvPicPr>
          <p:nvPr/>
        </p:nvPicPr>
        <p:blipFill>
          <a:blip r:embed="rId4"/>
          <a:stretch>
            <a:fillRect/>
          </a:stretch>
        </p:blipFill>
        <p:spPr>
          <a:xfrm>
            <a:off x="647691" y="3276600"/>
            <a:ext cx="2133600" cy="1155700"/>
          </a:xfrm>
          <a:prstGeom prst="rect">
            <a:avLst/>
          </a:prstGeom>
        </p:spPr>
      </p:pic>
      <p:pic>
        <p:nvPicPr>
          <p:cNvPr id="9" name="Picture 8"/>
          <p:cNvPicPr>
            <a:picLocks noChangeAspect="1"/>
          </p:cNvPicPr>
          <p:nvPr/>
        </p:nvPicPr>
        <p:blipFill>
          <a:blip r:embed="rId5"/>
          <a:stretch>
            <a:fillRect/>
          </a:stretch>
        </p:blipFill>
        <p:spPr>
          <a:xfrm>
            <a:off x="457201" y="4590143"/>
            <a:ext cx="2463800" cy="1806787"/>
          </a:xfrm>
          <a:prstGeom prst="rect">
            <a:avLst/>
          </a:prstGeom>
        </p:spPr>
      </p:pic>
      <p:pic>
        <p:nvPicPr>
          <p:cNvPr id="11" name="Picture 10"/>
          <p:cNvPicPr>
            <a:picLocks noChangeAspect="1"/>
          </p:cNvPicPr>
          <p:nvPr/>
        </p:nvPicPr>
        <p:blipFill>
          <a:blip r:embed="rId6"/>
          <a:stretch>
            <a:fillRect/>
          </a:stretch>
        </p:blipFill>
        <p:spPr>
          <a:xfrm>
            <a:off x="3126852" y="2039254"/>
            <a:ext cx="2273300" cy="2273300"/>
          </a:xfrm>
          <a:prstGeom prst="rect">
            <a:avLst/>
          </a:prstGeom>
        </p:spPr>
      </p:pic>
      <p:pic>
        <p:nvPicPr>
          <p:cNvPr id="12" name="Picture 11" descr="Screen Shot 2013-10-02 at 9.25.35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2700" y="4711700"/>
            <a:ext cx="2781300" cy="952500"/>
          </a:xfrm>
          <a:prstGeom prst="rect">
            <a:avLst/>
          </a:prstGeom>
        </p:spPr>
      </p:pic>
      <p:pic>
        <p:nvPicPr>
          <p:cNvPr id="10" name="Picture 9"/>
          <p:cNvPicPr>
            <a:picLocks noChangeAspect="1"/>
          </p:cNvPicPr>
          <p:nvPr/>
        </p:nvPicPr>
        <p:blipFill>
          <a:blip r:embed="rId8"/>
          <a:stretch>
            <a:fillRect/>
          </a:stretch>
        </p:blipFill>
        <p:spPr>
          <a:xfrm>
            <a:off x="3341910" y="4239076"/>
            <a:ext cx="3101264" cy="206375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7691" y="1502229"/>
            <a:ext cx="4154149" cy="1309577"/>
          </a:xfrm>
          <a:prstGeom prst="rect">
            <a:avLst/>
          </a:prstGeom>
        </p:spPr>
      </p:pic>
    </p:spTree>
    <p:extLst>
      <p:ext uri="{BB962C8B-B14F-4D97-AF65-F5344CB8AC3E}">
        <p14:creationId xmlns:p14="http://schemas.microsoft.com/office/powerpoint/2010/main" val="5701272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3" name="Content Placeholder 2"/>
          <p:cNvSpPr>
            <a:spLocks noGrp="1"/>
          </p:cNvSpPr>
          <p:nvPr>
            <p:ph sz="quarter" idx="10"/>
          </p:nvPr>
        </p:nvSpPr>
        <p:spPr>
          <a:xfrm>
            <a:off x="457200" y="1236871"/>
            <a:ext cx="8523514" cy="4803567"/>
          </a:xfrm>
        </p:spPr>
        <p:txBody>
          <a:bodyPr/>
          <a:lstStyle/>
          <a:p>
            <a:pPr>
              <a:lnSpc>
                <a:spcPct val="100000"/>
              </a:lnSpc>
            </a:pPr>
            <a:r>
              <a:rPr lang="en-US" dirty="0"/>
              <a:t>Affordability for </a:t>
            </a:r>
            <a:r>
              <a:rPr lang="en-US" dirty="0" smtClean="0"/>
              <a:t>Students/Pricing </a:t>
            </a:r>
            <a:r>
              <a:rPr lang="en-US" dirty="0"/>
              <a:t>Predictability</a:t>
            </a:r>
          </a:p>
          <a:p>
            <a:pPr>
              <a:lnSpc>
                <a:spcPct val="100000"/>
              </a:lnSpc>
            </a:pPr>
            <a:r>
              <a:rPr lang="en-US" dirty="0"/>
              <a:t>Flexible Business Models for Institutions</a:t>
            </a:r>
          </a:p>
          <a:p>
            <a:pPr lvl="1">
              <a:lnSpc>
                <a:spcPct val="100000"/>
              </a:lnSpc>
            </a:pPr>
            <a:r>
              <a:rPr lang="en-US" sz="2000" dirty="0"/>
              <a:t>All Students Pay (ASP) and individual Students Pays (ISP) models</a:t>
            </a:r>
          </a:p>
          <a:p>
            <a:pPr>
              <a:lnSpc>
                <a:spcPct val="100000"/>
              </a:lnSpc>
            </a:pPr>
            <a:r>
              <a:rPr lang="en-US" dirty="0" smtClean="0"/>
              <a:t>Accessibility</a:t>
            </a:r>
          </a:p>
          <a:p>
            <a:pPr lvl="1">
              <a:lnSpc>
                <a:spcPct val="100000"/>
              </a:lnSpc>
            </a:pPr>
            <a:r>
              <a:rPr lang="en-US" sz="2000" dirty="0"/>
              <a:t>all components (text, navigation, notes/bookmarks/questions) are equivalent or as near-equivalent as possible for students using assistive technologies</a:t>
            </a:r>
          </a:p>
          <a:p>
            <a:pPr>
              <a:lnSpc>
                <a:spcPct val="100000"/>
              </a:lnSpc>
            </a:pPr>
            <a:r>
              <a:rPr lang="en-US" dirty="0" smtClean="0"/>
              <a:t>Preference </a:t>
            </a:r>
            <a:r>
              <a:rPr lang="en-US" dirty="0"/>
              <a:t>and </a:t>
            </a:r>
            <a:r>
              <a:rPr lang="en-US" dirty="0" smtClean="0"/>
              <a:t>Choice</a:t>
            </a:r>
          </a:p>
          <a:p>
            <a:pPr lvl="1">
              <a:lnSpc>
                <a:spcPct val="100000"/>
              </a:lnSpc>
            </a:pPr>
            <a:r>
              <a:rPr lang="en-US" sz="2000" dirty="0" smtClean="0"/>
              <a:t>Instructors: textbooks of choice, OER</a:t>
            </a:r>
          </a:p>
          <a:p>
            <a:pPr lvl="1">
              <a:lnSpc>
                <a:spcPct val="100000"/>
              </a:lnSpc>
            </a:pPr>
            <a:r>
              <a:rPr lang="en-US" sz="2000" dirty="0" smtClean="0"/>
              <a:t>Students: device, length of access</a:t>
            </a:r>
            <a:endParaRPr lang="en-US" sz="2000" dirty="0"/>
          </a:p>
          <a:p>
            <a:pPr>
              <a:lnSpc>
                <a:spcPct val="100000"/>
              </a:lnSpc>
            </a:pPr>
            <a:r>
              <a:rPr lang="en-US" dirty="0" smtClean="0"/>
              <a:t>Library models: e-Reserves, options for students with limited means</a:t>
            </a:r>
            <a:r>
              <a:rPr lang="en-US" dirty="0"/>
              <a:t> </a:t>
            </a:r>
          </a:p>
        </p:txBody>
      </p:sp>
    </p:spTree>
    <p:extLst>
      <p:ext uri="{BB962C8B-B14F-4D97-AF65-F5344CB8AC3E}">
        <p14:creationId xmlns:p14="http://schemas.microsoft.com/office/powerpoint/2010/main" val="7549421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402"/>
            <a:ext cx="8479550" cy="662610"/>
          </a:xfrm>
        </p:spPr>
        <p:txBody>
          <a:bodyPr/>
          <a:lstStyle/>
          <a:p>
            <a:r>
              <a:rPr lang="en-US" dirty="0" err="1" smtClean="0"/>
              <a:t>eText</a:t>
            </a:r>
            <a:r>
              <a:rPr lang="en-US" dirty="0" smtClean="0"/>
              <a:t> Clock is </a:t>
            </a:r>
            <a:r>
              <a:rPr lang="en-US" dirty="0"/>
              <a:t>Ticking: </a:t>
            </a:r>
            <a:r>
              <a:rPr lang="en-US" sz="2800" dirty="0" err="1" smtClean="0"/>
              <a:t>www.cio.wisc.edu</a:t>
            </a:r>
            <a:endParaRPr lang="en-US" sz="2800" dirty="0"/>
          </a:p>
        </p:txBody>
      </p:sp>
      <p:pic>
        <p:nvPicPr>
          <p:cNvPr id="12" name="Picture 11" descr="Screen Shot 2013-10-02 at 2.57.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351"/>
            <a:ext cx="9144000" cy="5857013"/>
          </a:xfrm>
          <a:prstGeom prst="rect">
            <a:avLst/>
          </a:prstGeom>
        </p:spPr>
      </p:pic>
    </p:spTree>
    <p:extLst>
      <p:ext uri="{BB962C8B-B14F-4D97-AF65-F5344CB8AC3E}">
        <p14:creationId xmlns:p14="http://schemas.microsoft.com/office/powerpoint/2010/main" val="13373132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019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2012-2013 Internet2/EDUCAUSE </a:t>
            </a:r>
            <a:r>
              <a:rPr lang="en-US" dirty="0" err="1" smtClean="0"/>
              <a:t>eText</a:t>
            </a:r>
            <a:r>
              <a:rPr lang="en-US" dirty="0" smtClean="0"/>
              <a:t> Pilot Program</a:t>
            </a:r>
            <a:endParaRPr lang="en-US" dirty="0"/>
          </a:p>
        </p:txBody>
      </p:sp>
      <p:sp>
        <p:nvSpPr>
          <p:cNvPr id="3" name="Content Placeholder 2"/>
          <p:cNvSpPr>
            <a:spLocks noGrp="1"/>
          </p:cNvSpPr>
          <p:nvPr>
            <p:ph sz="quarter" idx="10"/>
          </p:nvPr>
        </p:nvSpPr>
        <p:spPr>
          <a:xfrm>
            <a:off x="457200" y="1654160"/>
            <a:ext cx="8158163" cy="3879415"/>
          </a:xfrm>
        </p:spPr>
        <p:txBody>
          <a:bodyPr/>
          <a:lstStyle/>
          <a:p>
            <a:r>
              <a:rPr lang="en-US" dirty="0" smtClean="0"/>
              <a:t>More than 50 college &amp; university participants</a:t>
            </a:r>
          </a:p>
          <a:p>
            <a:r>
              <a:rPr lang="en-US" dirty="0" smtClean="0"/>
              <a:t>Over 25,000 students</a:t>
            </a:r>
          </a:p>
          <a:p>
            <a:r>
              <a:rPr lang="en-US" dirty="0" smtClean="0"/>
              <a:t>Thousands </a:t>
            </a:r>
            <a:r>
              <a:rPr lang="en-US" dirty="0"/>
              <a:t>of undergraduate and graduate </a:t>
            </a:r>
            <a:r>
              <a:rPr lang="en-US" dirty="0" smtClean="0"/>
              <a:t>courses</a:t>
            </a:r>
          </a:p>
          <a:p>
            <a:r>
              <a:rPr lang="en-US" dirty="0" err="1" smtClean="0"/>
              <a:t>Courseload</a:t>
            </a:r>
            <a:r>
              <a:rPr lang="en-US" dirty="0" smtClean="0"/>
              <a:t>, </a:t>
            </a:r>
            <a:r>
              <a:rPr lang="en-US" dirty="0" err="1" smtClean="0"/>
              <a:t>CourseSmart</a:t>
            </a:r>
            <a:r>
              <a:rPr lang="en-US" dirty="0" smtClean="0"/>
              <a:t>, McGraw-Hill and many other Publishers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5555875"/>
            <a:ext cx="1066800" cy="810228"/>
          </a:xfrm>
          <a:prstGeom prst="rect">
            <a:avLst/>
          </a:prstGeom>
        </p:spPr>
      </p:pic>
      <p:pic>
        <p:nvPicPr>
          <p:cNvPr id="7" name="Picture 6" descr="https://encrypted-tbn1.gstatic.com/images?q=tbn:ANd9GcSj-ZwhEMLfdLIzNETpLLFns1K83mXqPDTOlUF5KKvBGZt0zXt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978" y="3923847"/>
            <a:ext cx="2682384" cy="200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https://encrypted-tbn3.gstatic.com/images?q=tbn:ANd9GcTybMcqgDYdMbesqxYgaLTW4sMbmfR-NoI920S2W4sDlWArHHBrV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0571" y="4519696"/>
            <a:ext cx="3279321" cy="170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7284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2012 Pilot structure</a:t>
            </a:r>
            <a:endParaRPr lang="en-US" dirty="0"/>
          </a:p>
        </p:txBody>
      </p:sp>
      <p:sp>
        <p:nvSpPr>
          <p:cNvPr id="3" name="Content Placeholder 2"/>
          <p:cNvSpPr>
            <a:spLocks noGrp="1"/>
          </p:cNvSpPr>
          <p:nvPr>
            <p:ph sz="quarter" idx="10"/>
          </p:nvPr>
        </p:nvSpPr>
        <p:spPr/>
        <p:txBody>
          <a:bodyPr>
            <a:normAutofit/>
          </a:bodyPr>
          <a:lstStyle/>
          <a:p>
            <a:r>
              <a:rPr lang="en-US" sz="2400" dirty="0" smtClean="0"/>
              <a:t>20 institutions, Internet2, EDUCAUSE, McGraw-Hill, and </a:t>
            </a:r>
            <a:r>
              <a:rPr lang="en-US" sz="2400" dirty="0" err="1" smtClean="0"/>
              <a:t>Courseload</a:t>
            </a:r>
            <a:endParaRPr lang="en-US" sz="24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276713263"/>
              </p:ext>
            </p:extLst>
          </p:nvPr>
        </p:nvGraphicFramePr>
        <p:xfrm>
          <a:off x="0" y="2678113"/>
          <a:ext cx="9144000" cy="4724400"/>
        </p:xfrm>
        <a:graphic>
          <a:graphicData uri="http://schemas.openxmlformats.org/presentationml/2006/ole">
            <mc:AlternateContent xmlns:mc="http://schemas.openxmlformats.org/markup-compatibility/2006">
              <mc:Choice xmlns:v="urn:schemas-microsoft-com:vml" Requires="v">
                <p:oleObj spid="_x0000_s1072" name="Document" r:id="rId5" imgW="5626100" imgH="2654300" progId="Word.Document.12">
                  <p:embed/>
                </p:oleObj>
              </mc:Choice>
              <mc:Fallback>
                <p:oleObj name="Document" r:id="rId5" imgW="5626100" imgH="2654300" progId="Word.Document.12">
                  <p:embed/>
                  <p:pic>
                    <p:nvPicPr>
                      <p:cNvPr id="0" name=""/>
                      <p:cNvPicPr/>
                      <p:nvPr/>
                    </p:nvPicPr>
                    <p:blipFill>
                      <a:blip r:embed="rId6"/>
                      <a:stretch>
                        <a:fillRect/>
                      </a:stretch>
                    </p:blipFill>
                    <p:spPr>
                      <a:xfrm>
                        <a:off x="0" y="2678113"/>
                        <a:ext cx="9144000" cy="4724400"/>
                      </a:xfrm>
                      <a:prstGeom prst="rect">
                        <a:avLst/>
                      </a:prstGeom>
                    </p:spPr>
                  </p:pic>
                </p:oleObj>
              </mc:Fallback>
            </mc:AlternateContent>
          </a:graphicData>
        </a:graphic>
      </p:graphicFrame>
    </p:spTree>
    <p:extLst>
      <p:ext uri="{BB962C8B-B14F-4D97-AF65-F5344CB8AC3E}">
        <p14:creationId xmlns:p14="http://schemas.microsoft.com/office/powerpoint/2010/main" val="3082445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2012 Pilot structure, </a:t>
            </a:r>
            <a:r>
              <a:rPr lang="en-US" i="1" dirty="0" smtClean="0"/>
              <a:t>continued</a:t>
            </a:r>
            <a:endParaRPr lang="en-US" i="1" dirty="0"/>
          </a:p>
        </p:txBody>
      </p:sp>
      <p:sp>
        <p:nvSpPr>
          <p:cNvPr id="3" name="Content Placeholder 2"/>
          <p:cNvSpPr>
            <a:spLocks noGrp="1"/>
          </p:cNvSpPr>
          <p:nvPr>
            <p:ph sz="quarter" idx="10"/>
          </p:nvPr>
        </p:nvSpPr>
        <p:spPr/>
        <p:txBody>
          <a:bodyPr>
            <a:normAutofit/>
          </a:bodyPr>
          <a:lstStyle/>
          <a:p>
            <a:r>
              <a:rPr lang="en-US" dirty="0"/>
              <a:t>Each institution paid a $20,000 fee to Internet2 to participate in the pilot, and </a:t>
            </a:r>
            <a:endParaRPr lang="en-US" dirty="0" smtClean="0"/>
          </a:p>
          <a:p>
            <a:r>
              <a:rPr lang="en-US" dirty="0" smtClean="0"/>
              <a:t>No institutions passed </a:t>
            </a:r>
            <a:r>
              <a:rPr lang="en-US" dirty="0"/>
              <a:t>those costs on to students or faculty. </a:t>
            </a:r>
            <a:endParaRPr lang="en-US" dirty="0" smtClean="0"/>
          </a:p>
          <a:p>
            <a:r>
              <a:rPr lang="en-US" dirty="0" smtClean="0"/>
              <a:t>Digital </a:t>
            </a:r>
            <a:r>
              <a:rPr lang="en-US" dirty="0"/>
              <a:t>versions of McGraw-Hill textbooks were provided at no cost to all students, faculty, and teaching assistants in the 393 pilot courses. </a:t>
            </a:r>
            <a:endParaRPr lang="en-US" dirty="0" smtClean="0"/>
          </a:p>
          <a:p>
            <a:r>
              <a:rPr lang="en-US" dirty="0" smtClean="0"/>
              <a:t>Access </a:t>
            </a:r>
            <a:r>
              <a:rPr lang="en-US" dirty="0"/>
              <a:t>to the e-textbooks expired at the end of the pilot. </a:t>
            </a:r>
          </a:p>
        </p:txBody>
      </p:sp>
    </p:spTree>
    <p:extLst>
      <p:ext uri="{BB962C8B-B14F-4D97-AF65-F5344CB8AC3E}">
        <p14:creationId xmlns:p14="http://schemas.microsoft.com/office/powerpoint/2010/main" val="26202985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the pilot’s approach</a:t>
            </a:r>
            <a:endParaRPr lang="en-US" dirty="0"/>
          </a:p>
        </p:txBody>
      </p:sp>
      <p:pic>
        <p:nvPicPr>
          <p:cNvPr id="8" name="Picture 7" descr="etex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29" y="1236871"/>
            <a:ext cx="7184571" cy="4885509"/>
          </a:xfrm>
          <a:prstGeom prst="rect">
            <a:avLst/>
          </a:prstGeom>
        </p:spPr>
      </p:pic>
    </p:spTree>
    <p:extLst>
      <p:ext uri="{BB962C8B-B14F-4D97-AF65-F5344CB8AC3E}">
        <p14:creationId xmlns:p14="http://schemas.microsoft.com/office/powerpoint/2010/main" val="10582226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956"/>
            <a:ext cx="8158162" cy="662610"/>
          </a:xfrm>
        </p:spPr>
        <p:txBody>
          <a:bodyPr/>
          <a:lstStyle/>
          <a:p>
            <a:r>
              <a:rPr lang="en-US" dirty="0">
                <a:latin typeface="Calibri"/>
                <a:cs typeface="Calibri"/>
              </a:rPr>
              <a:t>What students and faculty value in e-textbooks</a:t>
            </a:r>
            <a:endParaRPr lang="en-US" dirty="0"/>
          </a:p>
        </p:txBody>
      </p:sp>
      <p:pic>
        <p:nvPicPr>
          <p:cNvPr id="4" name="Picture 3" descr="etexts fig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76" y="1384299"/>
            <a:ext cx="7707086" cy="4942169"/>
          </a:xfrm>
          <a:prstGeom prst="rect">
            <a:avLst/>
          </a:prstGeom>
        </p:spPr>
      </p:pic>
    </p:spTree>
    <p:extLst>
      <p:ext uri="{BB962C8B-B14F-4D97-AF65-F5344CB8AC3E}">
        <p14:creationId xmlns:p14="http://schemas.microsoft.com/office/powerpoint/2010/main" val="1341884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 y="1862402"/>
            <a:ext cx="1734457" cy="1203739"/>
          </a:xfrm>
        </p:spPr>
        <p:txBody>
          <a:bodyPr>
            <a:normAutofit fontScale="90000"/>
          </a:bodyPr>
          <a:lstStyle/>
          <a:p>
            <a:r>
              <a:rPr lang="en-US" sz="2400" dirty="0" smtClean="0">
                <a:solidFill>
                  <a:schemeClr val="tx1"/>
                </a:solidFill>
              </a:rPr>
              <a:t>E-textbook feature usage by course</a:t>
            </a:r>
            <a:endParaRPr lang="en-US" sz="2400" dirty="0">
              <a:solidFill>
                <a:schemeClr val="tx1"/>
              </a:solidFill>
            </a:endParaRPr>
          </a:p>
        </p:txBody>
      </p:sp>
      <p:sp>
        <p:nvSpPr>
          <p:cNvPr id="5" name="TextBox 4"/>
          <p:cNvSpPr txBox="1"/>
          <p:nvPr/>
        </p:nvSpPr>
        <p:spPr>
          <a:xfrm>
            <a:off x="5676901" y="6018208"/>
            <a:ext cx="3309284" cy="246221"/>
          </a:xfrm>
          <a:prstGeom prst="rect">
            <a:avLst/>
          </a:prstGeom>
          <a:noFill/>
        </p:spPr>
        <p:txBody>
          <a:bodyPr wrap="square" rtlCol="0">
            <a:spAutoFit/>
          </a:bodyPr>
          <a:lstStyle/>
          <a:p>
            <a:pPr algn="r"/>
            <a:r>
              <a:rPr lang="en-US" sz="1000" i="1" dirty="0" smtClean="0"/>
              <a:t>Source: </a:t>
            </a:r>
            <a:r>
              <a:rPr lang="en-US" sz="1000" i="1" dirty="0" err="1" smtClean="0"/>
              <a:t>Courseload</a:t>
            </a:r>
            <a:r>
              <a:rPr lang="en-US" sz="1000" i="1" dirty="0" smtClean="0"/>
              <a:t> usage data, n=~393 courses</a:t>
            </a:r>
            <a:endParaRPr lang="en-US" sz="1000" i="1" dirty="0"/>
          </a:p>
        </p:txBody>
      </p:sp>
      <p:sp>
        <p:nvSpPr>
          <p:cNvPr id="7" name="Title 1"/>
          <p:cNvSpPr txBox="1">
            <a:spLocks/>
          </p:cNvSpPr>
          <p:nvPr/>
        </p:nvSpPr>
        <p:spPr>
          <a:xfrm>
            <a:off x="228600" y="351971"/>
            <a:ext cx="8021782" cy="7299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lnSpc>
                <a:spcPts val="4000"/>
              </a:lnSpc>
            </a:pPr>
            <a:r>
              <a:rPr lang="en-US" sz="4000" dirty="0">
                <a:solidFill>
                  <a:srgbClr val="B7002B"/>
                </a:solidFill>
                <a:latin typeface="Arial" pitchFamily="34" charset="0"/>
                <a:cs typeface="Arial" pitchFamily="34" charset="0"/>
              </a:rPr>
              <a:t>Use of e-textbooks</a:t>
            </a:r>
          </a:p>
        </p:txBody>
      </p:sp>
      <p:sp>
        <p:nvSpPr>
          <p:cNvPr id="10" name="Content Placeholder 2"/>
          <p:cNvSpPr txBox="1">
            <a:spLocks/>
          </p:cNvSpPr>
          <p:nvPr/>
        </p:nvSpPr>
        <p:spPr>
          <a:xfrm>
            <a:off x="152400" y="5338488"/>
            <a:ext cx="8991600" cy="993369"/>
          </a:xfrm>
          <a:prstGeom prst="rect">
            <a:avLst/>
          </a:prstGeom>
        </p:spPr>
        <p:txBody>
          <a:bodyPr vert="horz" lIns="91440" tIns="45720" rIns="91440" bIns="45720" rtlCol="0">
            <a:normAutofit fontScale="70000" lnSpcReduction="20000"/>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Faculty and students in every course viewed the e-textbooks</a:t>
            </a:r>
          </a:p>
          <a:p>
            <a:pPr lvl="1"/>
            <a:r>
              <a:rPr lang="en-US" dirty="0" smtClean="0"/>
              <a:t>Students: 160 pages</a:t>
            </a:r>
          </a:p>
          <a:p>
            <a:pPr lvl="1"/>
            <a:r>
              <a:rPr lang="en-US" dirty="0" smtClean="0"/>
              <a:t>Faculty &amp; TAs: 30 pages</a:t>
            </a:r>
            <a:endParaRPr lang="en-US" dirty="0"/>
          </a:p>
        </p:txBody>
      </p:sp>
      <p:pic>
        <p:nvPicPr>
          <p:cNvPr id="9" name="Picture 8" descr="extexts fig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749" y="1236871"/>
            <a:ext cx="6202823" cy="4101617"/>
          </a:xfrm>
          <a:prstGeom prst="rect">
            <a:avLst/>
          </a:prstGeom>
        </p:spPr>
      </p:pic>
    </p:spTree>
    <p:extLst>
      <p:ext uri="{BB962C8B-B14F-4D97-AF65-F5344CB8AC3E}">
        <p14:creationId xmlns:p14="http://schemas.microsoft.com/office/powerpoint/2010/main" val="40496099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1076</TotalTime>
  <Words>2651</Words>
  <Application>Microsoft Macintosh PowerPoint</Application>
  <PresentationFormat>On-screen Show (4:3)</PresentationFormat>
  <Paragraphs>258</Paragraphs>
  <Slides>37</Slides>
  <Notes>18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Document</vt:lpstr>
      <vt:lpstr>PowerPoint Presentation</vt:lpstr>
      <vt:lpstr>Contents</vt:lpstr>
      <vt:lpstr>Internet2/EDUCAUSE eText Pilots: Understanding What Higher Education Needs from E-Textbooks </vt:lpstr>
      <vt:lpstr>2012-2013 Internet2/EDUCAUSE eText Pilot Program</vt:lpstr>
      <vt:lpstr>Fall 2012 Pilot structure</vt:lpstr>
      <vt:lpstr>Fall 2012 Pilot structure, continued</vt:lpstr>
      <vt:lpstr>Evaluation of the pilot’s approach</vt:lpstr>
      <vt:lpstr>What students and faculty value in e-textbooks</vt:lpstr>
      <vt:lpstr>E-textbook feature usage by course</vt:lpstr>
      <vt:lpstr>In general fewer than half of faculty incorporated the e-textbooks into their teaching   </vt:lpstr>
      <vt:lpstr>E-textbook adherents and detractors</vt:lpstr>
      <vt:lpstr>Differences between student e-textbook adherents and detractors</vt:lpstr>
      <vt:lpstr>Students’ support of e-textbooks varies by course</vt:lpstr>
      <vt:lpstr>Conclusions</vt:lpstr>
      <vt:lpstr>Conclusions, continued</vt:lpstr>
      <vt:lpstr>Campus Perspective: University of Wisconsin Madison </vt:lpstr>
      <vt:lpstr>Student experience: paper or eText?</vt:lpstr>
      <vt:lpstr>PowerPoint Presentation</vt:lpstr>
      <vt:lpstr>Which features do students value?</vt:lpstr>
      <vt:lpstr>Importance of Low Price</vt:lpstr>
      <vt:lpstr>Monetary value of eTexts</vt:lpstr>
      <vt:lpstr>Campus Perspective:  Cornell University</vt:lpstr>
      <vt:lpstr>PowerPoint Presentation</vt:lpstr>
      <vt:lpstr>PowerPoint Presentation</vt:lpstr>
      <vt:lpstr>PowerPoint Presentation</vt:lpstr>
      <vt:lpstr>PowerPoint Presentation</vt:lpstr>
      <vt:lpstr>Cornell Faculty Perspectives</vt:lpstr>
      <vt:lpstr>Cornell Faculty Perspectives</vt:lpstr>
      <vt:lpstr>Cornell University Outcomes</vt:lpstr>
      <vt:lpstr>Moving from Pilot to Service….</vt:lpstr>
      <vt:lpstr>When she’s  in college,  which  will she  prefer?</vt:lpstr>
      <vt:lpstr>How can we leverage this new medium ? </vt:lpstr>
      <vt:lpstr>Internet2 e-Content Initiative eText clock is ticking! </vt:lpstr>
      <vt:lpstr>e-Content Internet2 NET+ Initiative:  Move from Pilot to Campus Service</vt:lpstr>
      <vt:lpstr>Guiding Principles</vt:lpstr>
      <vt:lpstr>eText Clock is Ticking: www.cio.wisc.edu</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Jan Cheetham</cp:lastModifiedBy>
  <cp:revision>61</cp:revision>
  <dcterms:created xsi:type="dcterms:W3CDTF">2013-06-12T15:30:12Z</dcterms:created>
  <dcterms:modified xsi:type="dcterms:W3CDTF">2013-10-17T13:39:07Z</dcterms:modified>
</cp:coreProperties>
</file>