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11"/>
  </p:notesMasterIdLst>
  <p:sldIdLst>
    <p:sldId id="270" r:id="rId2"/>
    <p:sldId id="275" r:id="rId3"/>
    <p:sldId id="277" r:id="rId4"/>
    <p:sldId id="278" r:id="rId5"/>
    <p:sldId id="280" r:id="rId6"/>
    <p:sldId id="283" r:id="rId7"/>
    <p:sldId id="284" r:id="rId8"/>
    <p:sldId id="286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/>
        </p14:section>
        <p14:section name="Interaction" id="{F2C0CFF2-7594-C04A-9910-F1426A27AF3C}">
          <p14:sldIdLst>
            <p14:sldId id="275"/>
            <p14:sldId id="277"/>
            <p14:sldId id="278"/>
            <p14:sldId id="280"/>
            <p14:sldId id="283"/>
            <p14:sldId id="284"/>
            <p14:sldId id="28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2" autoAdjust="0"/>
    <p:restoredTop sz="94658" autoAdjust="0"/>
  </p:normalViewPr>
  <p:slideViewPr>
    <p:cSldViewPr>
      <p:cViewPr varScale="1">
        <p:scale>
          <a:sx n="80" d="100"/>
          <a:sy n="80" d="100"/>
        </p:scale>
        <p:origin x="90" y="3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Disaster Recovery Constituent Group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598009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F. Claffey Jr.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164C6C"/>
                </a:solidFill>
              </a:rPr>
              <a:t>What Elements Compromise DR/BCP</a:t>
            </a:r>
          </a:p>
        </p:txBody>
      </p:sp>
      <p:sp>
        <p:nvSpPr>
          <p:cNvPr id="12291" name="Rectangle 2"/>
          <p:cNvSpPr>
            <a:spLocks noGrp="1"/>
          </p:cNvSpPr>
          <p:nvPr>
            <p:ph sz="quarter" idx="4294967295"/>
          </p:nvPr>
        </p:nvSpPr>
        <p:spPr bwMode="auto">
          <a:xfrm>
            <a:off x="304800" y="1066800"/>
            <a:ext cx="8504238" cy="45720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Security (both Physical and Technological)</a:t>
            </a:r>
          </a:p>
          <a:p>
            <a:pPr eaLnBrk="1" hangingPunct="1"/>
            <a:r>
              <a:rPr lang="en-US" altLang="en-US" dirty="0" smtClean="0"/>
              <a:t>Equipment (Servers, Storage, and Network)</a:t>
            </a:r>
          </a:p>
          <a:p>
            <a:pPr eaLnBrk="1" hangingPunct="1"/>
            <a:r>
              <a:rPr lang="en-US" altLang="en-US" dirty="0" smtClean="0"/>
              <a:t>Information (Customer Data, Log Files, archives)</a:t>
            </a:r>
          </a:p>
          <a:p>
            <a:pPr eaLnBrk="1" hangingPunct="1"/>
            <a:r>
              <a:rPr lang="en-US" altLang="en-US" dirty="0" smtClean="0"/>
              <a:t>Business Processes or Business Rules</a:t>
            </a:r>
          </a:p>
          <a:p>
            <a:pPr eaLnBrk="1" hangingPunct="1"/>
            <a:r>
              <a:rPr lang="en-US" altLang="en-US" dirty="0" smtClean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3958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64C6C"/>
                </a:solidFill>
              </a:rPr>
              <a:t>Recent Changes to our Understanding of Disaster Recovery are a result of…</a:t>
            </a:r>
          </a:p>
        </p:txBody>
      </p:sp>
      <p:sp>
        <p:nvSpPr>
          <p:cNvPr id="14339" name="Rectangle 2"/>
          <p:cNvSpPr>
            <a:spLocks noGrp="1"/>
          </p:cNvSpPr>
          <p:nvPr>
            <p:ph sz="quarter" idx="4294967295"/>
          </p:nvPr>
        </p:nvSpPr>
        <p:spPr bwMode="auto">
          <a:xfrm>
            <a:off x="301625" y="2133599"/>
            <a:ext cx="8504238" cy="3965575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Storms (</a:t>
            </a:r>
            <a:r>
              <a:rPr lang="en-US" altLang="en-US" dirty="0"/>
              <a:t>Andrew / Katrina)</a:t>
            </a:r>
          </a:p>
          <a:p>
            <a:pPr eaLnBrk="1" hangingPunct="1"/>
            <a:r>
              <a:rPr lang="en-US" altLang="en-US" dirty="0" smtClean="0"/>
              <a:t>9/11</a:t>
            </a:r>
          </a:p>
          <a:p>
            <a:pPr eaLnBrk="1" hangingPunct="1"/>
            <a:r>
              <a:rPr lang="en-US" altLang="en-US" dirty="0" smtClean="0"/>
              <a:t>Regulatory Compliance</a:t>
            </a:r>
          </a:p>
          <a:p>
            <a:pPr eaLnBrk="1" hangingPunct="1"/>
            <a:r>
              <a:rPr lang="en-US" altLang="en-US" dirty="0" smtClean="0"/>
              <a:t>Pandemic</a:t>
            </a:r>
          </a:p>
          <a:p>
            <a:pPr eaLnBrk="1" hangingPunct="1"/>
            <a:r>
              <a:rPr lang="en-US" altLang="en-US" dirty="0" smtClean="0"/>
              <a:t>Increasing number of International students</a:t>
            </a:r>
          </a:p>
          <a:p>
            <a:pPr eaLnBrk="1" hangingPunct="1"/>
            <a:r>
              <a:rPr lang="en-US" altLang="en-US" dirty="0" smtClean="0"/>
              <a:t>Growth in DR requirements </a:t>
            </a:r>
          </a:p>
          <a:p>
            <a:pPr lvl="1"/>
            <a:r>
              <a:rPr lang="en-US" altLang="en-US" dirty="0" smtClean="0"/>
              <a:t>(Some universities are like small cities)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4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164C6C"/>
                </a:solidFill>
              </a:rPr>
              <a:t>New Problems, New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DR in a cloud</a:t>
            </a:r>
          </a:p>
          <a:p>
            <a:r>
              <a:rPr lang="en-US" dirty="0" smtClean="0"/>
              <a:t>VMware / Virtualization</a:t>
            </a:r>
          </a:p>
          <a:p>
            <a:r>
              <a:rPr lang="en-US" dirty="0" smtClean="0"/>
              <a:t>Virtual desktops</a:t>
            </a:r>
          </a:p>
          <a:p>
            <a:r>
              <a:rPr lang="en-US" dirty="0" smtClean="0"/>
              <a:t>Commercialization / commoditization of Data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64C6C"/>
                </a:solidFill>
              </a:rPr>
              <a:t>Common Problems In </a:t>
            </a:r>
            <a:r>
              <a:rPr lang="en-US" sz="3600" b="1" dirty="0" smtClean="0">
                <a:solidFill>
                  <a:srgbClr val="164C6C"/>
                </a:solidFill>
              </a:rPr>
              <a:t/>
            </a:r>
            <a:br>
              <a:rPr lang="en-US" sz="3600" b="1" dirty="0" smtClean="0">
                <a:solidFill>
                  <a:srgbClr val="164C6C"/>
                </a:solidFill>
              </a:rPr>
            </a:br>
            <a:r>
              <a:rPr lang="en-US" sz="3600" b="1" dirty="0" smtClean="0">
                <a:solidFill>
                  <a:srgbClr val="164C6C"/>
                </a:solidFill>
              </a:rPr>
              <a:t>Existing/Static </a:t>
            </a:r>
            <a:r>
              <a:rPr lang="en-US" sz="3600" b="1" dirty="0">
                <a:solidFill>
                  <a:srgbClr val="164C6C"/>
                </a:solidFill>
              </a:rPr>
              <a:t>DR Plans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plan does not encompass all of a campuses current technological services and/or it becomes outdated</a:t>
            </a:r>
          </a:p>
          <a:p>
            <a:pPr lvl="1" eaLnBrk="1" hangingPunct="1"/>
            <a:r>
              <a:rPr lang="en-US" altLang="en-US" smtClean="0"/>
              <a:t>Servers or Storage have changed</a:t>
            </a:r>
          </a:p>
          <a:p>
            <a:pPr lvl="1" eaLnBrk="1" hangingPunct="1"/>
            <a:r>
              <a:rPr lang="en-US" altLang="en-US" smtClean="0"/>
              <a:t>Versions of Software or patches have been applied</a:t>
            </a:r>
          </a:p>
          <a:p>
            <a:pPr lvl="1" eaLnBrk="1" hangingPunct="1"/>
            <a:r>
              <a:rPr lang="en-US" altLang="en-US" smtClean="0"/>
              <a:t>Personnel have changed</a:t>
            </a:r>
          </a:p>
          <a:p>
            <a:pPr lvl="1" eaLnBrk="1" hangingPunct="1"/>
            <a:r>
              <a:rPr lang="en-US" altLang="en-US" smtClean="0"/>
              <a:t>Networks or network addresses have changed</a:t>
            </a:r>
          </a:p>
          <a:p>
            <a:pPr lvl="1" eaLnBrk="1" hangingPunct="1"/>
            <a:r>
              <a:rPr lang="en-US" altLang="en-US" smtClean="0"/>
              <a:t>Security or the network devices have changed</a:t>
            </a:r>
          </a:p>
          <a:p>
            <a:pPr lvl="1" eaLnBrk="1" hangingPunct="1"/>
            <a:r>
              <a:rPr lang="en-US" altLang="en-US" b="1" smtClean="0"/>
              <a:t>Storage has change Again</a:t>
            </a:r>
          </a:p>
        </p:txBody>
      </p:sp>
    </p:spTree>
    <p:extLst>
      <p:ext uri="{BB962C8B-B14F-4D97-AF65-F5344CB8AC3E}">
        <p14:creationId xmlns:p14="http://schemas.microsoft.com/office/powerpoint/2010/main" val="33624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164C6C"/>
                </a:solidFill>
              </a:rPr>
              <a:t>We Need a Strong Foundation</a:t>
            </a:r>
          </a:p>
        </p:txBody>
      </p:sp>
      <p:pic>
        <p:nvPicPr>
          <p:cNvPr id="22531" name="Content Placeholder 3" descr="foundation.bmp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09738"/>
            <a:ext cx="5019675" cy="4310062"/>
          </a:xfrm>
          <a:prstGeom prst="rect">
            <a:avLst/>
          </a:prstGeo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1600200"/>
            <a:ext cx="3581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Georgia" pitchFamily="18" charset="0"/>
              </a:rPr>
              <a:t>Ingredients for </a:t>
            </a:r>
          </a:p>
          <a:p>
            <a:pPr eaLnBrk="1" hangingPunct="1"/>
            <a:r>
              <a:rPr lang="en-US" altLang="en-US" sz="2400" u="sng">
                <a:latin typeface="Georgia" pitchFamily="18" charset="0"/>
              </a:rPr>
              <a:t>A strong DR Foundation</a:t>
            </a:r>
          </a:p>
          <a:p>
            <a:pPr eaLnBrk="1" hangingPunct="1"/>
            <a:endParaRPr lang="en-US" altLang="en-US" sz="2400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Executive Support</a:t>
            </a:r>
          </a:p>
          <a:p>
            <a:pPr eaLnBrk="1" hangingPunct="1"/>
            <a:endParaRPr lang="en-US" altLang="en-US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Cabinet / Stakeholder Support</a:t>
            </a:r>
          </a:p>
          <a:p>
            <a:pPr eaLnBrk="1" hangingPunct="1">
              <a:buFont typeface="Arial" charset="0"/>
              <a:buChar char="•"/>
            </a:pPr>
            <a:endParaRPr lang="en-US" altLang="en-US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Information Technology Staff</a:t>
            </a:r>
          </a:p>
          <a:p>
            <a:pPr eaLnBrk="1" hangingPunct="1">
              <a:buFont typeface="Arial" charset="0"/>
              <a:buChar char="•"/>
            </a:pPr>
            <a:endParaRPr lang="en-US" altLang="en-US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Faculty Support</a:t>
            </a:r>
          </a:p>
          <a:p>
            <a:pPr eaLnBrk="1" hangingPunct="1">
              <a:buFont typeface="Arial" charset="0"/>
              <a:buChar char="•"/>
            </a:pPr>
            <a:endParaRPr lang="en-US" altLang="en-US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Facilities Support</a:t>
            </a:r>
          </a:p>
          <a:p>
            <a:pPr eaLnBrk="1" hangingPunct="1">
              <a:buFont typeface="Arial" charset="0"/>
              <a:buChar char="•"/>
            </a:pPr>
            <a:endParaRPr lang="en-US" altLang="en-US"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Georgia" pitchFamily="18" charset="0"/>
              </a:rPr>
              <a:t>Budget</a:t>
            </a:r>
          </a:p>
          <a:p>
            <a:pPr eaLnBrk="1" hangingPunct="1"/>
            <a:endParaRPr lang="en-US" altLang="en-US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1625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164C6C"/>
                </a:solidFill>
              </a:rPr>
              <a:t>What Impacts RTO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Number of Systems</a:t>
            </a:r>
          </a:p>
          <a:p>
            <a:pPr eaLnBrk="1" hangingPunct="1"/>
            <a:r>
              <a:rPr lang="en-US" altLang="en-US" smtClean="0"/>
              <a:t>Amount of Storage Required</a:t>
            </a:r>
          </a:p>
          <a:p>
            <a:pPr eaLnBrk="1" hangingPunct="1"/>
            <a:r>
              <a:rPr lang="en-US" altLang="en-US" smtClean="0"/>
              <a:t>Number of Restoration Devices (HD, Tape, etc.)</a:t>
            </a:r>
          </a:p>
          <a:p>
            <a:pPr eaLnBrk="1" hangingPunct="1"/>
            <a:r>
              <a:rPr lang="en-US" altLang="en-US" smtClean="0"/>
              <a:t>Personnel Available (skills required/shared)</a:t>
            </a:r>
          </a:p>
          <a:p>
            <a:pPr eaLnBrk="1" hangingPunct="1"/>
            <a:r>
              <a:rPr lang="en-US" altLang="en-US" smtClean="0"/>
              <a:t>Equipment availability (cold site, warm site, hot site, 1-800-IBM)</a:t>
            </a:r>
          </a:p>
        </p:txBody>
      </p:sp>
    </p:spTree>
    <p:extLst>
      <p:ext uri="{BB962C8B-B14F-4D97-AF65-F5344CB8AC3E}">
        <p14:creationId xmlns:p14="http://schemas.microsoft.com/office/powerpoint/2010/main" val="4142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64C6C"/>
                </a:solidFill>
              </a:rPr>
              <a:t>Questions for Discussion</a:t>
            </a:r>
          </a:p>
        </p:txBody>
      </p:sp>
      <p:sp>
        <p:nvSpPr>
          <p:cNvPr id="34819" name="Rectangle 2"/>
          <p:cNvSpPr>
            <a:spLocks noGrp="1"/>
          </p:cNvSpPr>
          <p:nvPr>
            <p:ph sz="quarter" idx="4294967295"/>
          </p:nvPr>
        </p:nvSpPr>
        <p:spPr bwMode="auto">
          <a:xfrm>
            <a:off x="304800" y="1066800"/>
            <a:ext cx="8504238" cy="4572000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/>
              <a:t>How has the rise of virtualization impacted our DR?</a:t>
            </a:r>
          </a:p>
          <a:p>
            <a:pPr eaLnBrk="1" hangingPunct="1"/>
            <a:r>
              <a:rPr lang="en-US" altLang="en-US" sz="2400" dirty="0" smtClean="0"/>
              <a:t>How has internet backup (</a:t>
            </a:r>
            <a:r>
              <a:rPr lang="en-US" altLang="en-US" sz="2400" dirty="0" err="1" smtClean="0"/>
              <a:t>DRaaS</a:t>
            </a:r>
            <a:r>
              <a:rPr lang="en-US" altLang="en-US" sz="2400" dirty="0" smtClean="0"/>
              <a:t>), Box, etc. changed our strategies?</a:t>
            </a:r>
          </a:p>
          <a:p>
            <a:pPr eaLnBrk="1" hangingPunct="1"/>
            <a:r>
              <a:rPr lang="en-US" altLang="en-US" sz="2400" dirty="0" smtClean="0"/>
              <a:t>How do we integrate DR with existing change control procedures</a:t>
            </a:r>
          </a:p>
          <a:p>
            <a:pPr eaLnBrk="1" hangingPunct="1"/>
            <a:r>
              <a:rPr lang="en-US" altLang="en-US" sz="2400" dirty="0" smtClean="0"/>
              <a:t>Connect with Project Management Offices or Key application stakeholders</a:t>
            </a:r>
          </a:p>
          <a:p>
            <a:pPr eaLnBrk="1" hangingPunct="1"/>
            <a:r>
              <a:rPr lang="en-US" altLang="en-US" sz="2400" dirty="0" smtClean="0"/>
              <a:t>How do we or what strategies use to document current and changes in business processes</a:t>
            </a:r>
          </a:p>
        </p:txBody>
      </p:sp>
    </p:spTree>
    <p:extLst>
      <p:ext uri="{BB962C8B-B14F-4D97-AF65-F5344CB8AC3E}">
        <p14:creationId xmlns:p14="http://schemas.microsoft.com/office/powerpoint/2010/main" val="34807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Words>328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Wingdings 2</vt:lpstr>
      <vt:lpstr>9_Default Theme</vt:lpstr>
      <vt:lpstr>PowerPoint Presentation</vt:lpstr>
      <vt:lpstr>What Elements Compromise DR/BCP</vt:lpstr>
      <vt:lpstr>Recent Changes to our Understanding of Disaster Recovery are a result of…</vt:lpstr>
      <vt:lpstr>New Problems, New Solutions</vt:lpstr>
      <vt:lpstr>Common Problems In  Existing/Static DR Plans</vt:lpstr>
      <vt:lpstr>We Need a Strong Foundation</vt:lpstr>
      <vt:lpstr>What Impacts RTO</vt:lpstr>
      <vt:lpstr>Questions for Discussion</vt:lpstr>
      <vt:lpstr>Help Us Improve and Grow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gclaffey@charteroak.edu</cp:lastModifiedBy>
  <cp:revision>79</cp:revision>
  <dcterms:created xsi:type="dcterms:W3CDTF">2012-08-08T18:23:13Z</dcterms:created>
  <dcterms:modified xsi:type="dcterms:W3CDTF">2014-12-26T00:38:28Z</dcterms:modified>
</cp:coreProperties>
</file>