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9" r:id="rId3"/>
    <p:sldId id="266" r:id="rId4"/>
    <p:sldId id="261" r:id="rId5"/>
    <p:sldId id="267" r:id="rId6"/>
    <p:sldId id="265" r:id="rId7"/>
    <p:sldId id="264" r:id="rId8"/>
    <p:sldId id="269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8FA"/>
    <a:srgbClr val="E4EFF4"/>
    <a:srgbClr val="19404B"/>
    <a:srgbClr val="CCE1EA"/>
    <a:srgbClr val="93BFD1"/>
    <a:srgbClr val="3A6C7E"/>
    <a:srgbClr val="51828D"/>
    <a:srgbClr val="6AA8BE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175" autoAdjust="0"/>
  </p:normalViewPr>
  <p:slideViewPr>
    <p:cSldViewPr snapToGrid="0">
      <p:cViewPr>
        <p:scale>
          <a:sx n="125" d="100"/>
          <a:sy n="125" d="100"/>
        </p:scale>
        <p:origin x="-80" y="6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%20HD:Users:je2672:Documents:Documents:EDUCAUSE:E14.Funding.tren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%20HD:Users:je2672:Documents:Documents:EDUCAUSE:E14.Funding.trend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%20HD:Users:je2672:Documents:Documents:EDUCAUSE:E14.Funding.tre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Operating Fund Allocations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70AD47"/>
              </a:solidFill>
            </a:ln>
          </c:spPr>
          <c:marker>
            <c:symbol val="none"/>
          </c:marker>
          <c:cat>
            <c:numRef>
              <c:f>Sheet1!$A$25:$A$39</c:f>
              <c:numCache>
                <c:formatCode>yyyy</c:formatCode>
                <c:ptCount val="15"/>
                <c:pt idx="0">
                  <c:v>36708.0</c:v>
                </c:pt>
                <c:pt idx="1">
                  <c:v>37073.0</c:v>
                </c:pt>
                <c:pt idx="2">
                  <c:v>37438.0</c:v>
                </c:pt>
                <c:pt idx="3">
                  <c:v>37803.0</c:v>
                </c:pt>
                <c:pt idx="4">
                  <c:v>38169.0</c:v>
                </c:pt>
                <c:pt idx="5">
                  <c:v>38534.0</c:v>
                </c:pt>
                <c:pt idx="6">
                  <c:v>38899.0</c:v>
                </c:pt>
                <c:pt idx="7">
                  <c:v>39264.0</c:v>
                </c:pt>
                <c:pt idx="8">
                  <c:v>39630.0</c:v>
                </c:pt>
                <c:pt idx="9">
                  <c:v>39995.0</c:v>
                </c:pt>
                <c:pt idx="10">
                  <c:v>40360.0</c:v>
                </c:pt>
                <c:pt idx="11">
                  <c:v>40725.0</c:v>
                </c:pt>
                <c:pt idx="12">
                  <c:v>41091.0</c:v>
                </c:pt>
                <c:pt idx="13">
                  <c:v>41456.0</c:v>
                </c:pt>
                <c:pt idx="14">
                  <c:v>41821.0</c:v>
                </c:pt>
              </c:numCache>
            </c:numRef>
          </c:cat>
          <c:val>
            <c:numRef>
              <c:f>Sheet1!$B$25:$B$39</c:f>
              <c:numCache>
                <c:formatCode>#,##0</c:formatCode>
                <c:ptCount val="15"/>
                <c:pt idx="0">
                  <c:v>875000.0</c:v>
                </c:pt>
                <c:pt idx="1">
                  <c:v>950000.0</c:v>
                </c:pt>
                <c:pt idx="2">
                  <c:v>1.175E6</c:v>
                </c:pt>
                <c:pt idx="3">
                  <c:v>1.05E6</c:v>
                </c:pt>
                <c:pt idx="4">
                  <c:v>1.05E6</c:v>
                </c:pt>
                <c:pt idx="5">
                  <c:v>1.1E6</c:v>
                </c:pt>
                <c:pt idx="6">
                  <c:v>1.2E6</c:v>
                </c:pt>
                <c:pt idx="7">
                  <c:v>1.3E6</c:v>
                </c:pt>
                <c:pt idx="8">
                  <c:v>1.3E6</c:v>
                </c:pt>
                <c:pt idx="9">
                  <c:v>1.2E6</c:v>
                </c:pt>
                <c:pt idx="10">
                  <c:v>1.1E6</c:v>
                </c:pt>
                <c:pt idx="11">
                  <c:v>1.0E6</c:v>
                </c:pt>
                <c:pt idx="12">
                  <c:v>1.05E6</c:v>
                </c:pt>
                <c:pt idx="13">
                  <c:v>1.25E6</c:v>
                </c:pt>
                <c:pt idx="14">
                  <c:v>1.25E6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0111160"/>
        <c:axId val="2066452472"/>
      </c:lineChart>
      <c:dateAx>
        <c:axId val="2030111160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2066452472"/>
        <c:crosses val="autoZero"/>
        <c:auto val="1"/>
        <c:lblOffset val="100"/>
        <c:baseTimeUnit val="years"/>
      </c:dateAx>
      <c:valAx>
        <c:axId val="2066452472"/>
        <c:scaling>
          <c:orientation val="minMax"/>
          <c:max val="1.8E6"/>
          <c:min val="200000.0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030111160"/>
        <c:crosses val="autoZero"/>
        <c:crossBetween val="between"/>
        <c:majorUnit val="400000.0"/>
      </c:valAx>
      <c:spPr>
        <a:ln>
          <a:solidFill>
            <a:sysClr val="window" lastClr="FFFFFF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1-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Time/Capital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smtClean="0">
                <a:solidFill>
                  <a:srgbClr val="FF6600"/>
                </a:solidFill>
              </a:rPr>
              <a:t>Student Tech Fee</a:t>
            </a:r>
            <a:r>
              <a:rPr lang="en-US" baseline="0" dirty="0" smtClean="0">
                <a:solidFill>
                  <a:schemeClr val="bg1"/>
                </a:solidFill>
              </a:rPr>
              <a:t>, &amp; </a:t>
            </a:r>
            <a:r>
              <a:rPr lang="en-US" baseline="0" dirty="0" smtClean="0">
                <a:solidFill>
                  <a:srgbClr val="FFFF00"/>
                </a:solidFill>
              </a:rPr>
              <a:t>Consortium </a:t>
            </a:r>
            <a:r>
              <a:rPr lang="en-US" baseline="0" dirty="0">
                <a:solidFill>
                  <a:srgbClr val="FFFF00"/>
                </a:solidFill>
              </a:rPr>
              <a:t>Allocations</a:t>
            </a:r>
            <a:endParaRPr lang="en-US" dirty="0">
              <a:solidFill>
                <a:srgbClr val="FFFF00"/>
              </a:solidFill>
            </a:endParaRPr>
          </a:p>
        </c:rich>
      </c:tx>
      <c:layout>
        <c:manualLayout>
          <c:xMode val="edge"/>
          <c:yMode val="edge"/>
          <c:x val="0.187763780777591"/>
          <c:y val="0.0278798099082419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2"/>
          <c:order val="2"/>
          <c:marker>
            <c:symbol val="none"/>
          </c:marker>
          <c:val>
            <c:numRef>
              <c:f>Sheet1!$C$25:$C$39</c:f>
              <c:numCache>
                <c:formatCode>#,##0</c:formatCode>
                <c:ptCount val="15"/>
                <c:pt idx="0">
                  <c:v>134000.0</c:v>
                </c:pt>
                <c:pt idx="1">
                  <c:v>155000.0</c:v>
                </c:pt>
                <c:pt idx="2">
                  <c:v>170000.0</c:v>
                </c:pt>
                <c:pt idx="3">
                  <c:v>170000.0</c:v>
                </c:pt>
                <c:pt idx="4">
                  <c:v>310000.0</c:v>
                </c:pt>
                <c:pt idx="5">
                  <c:v>155000.0</c:v>
                </c:pt>
                <c:pt idx="6">
                  <c:v>155000.0</c:v>
                </c:pt>
                <c:pt idx="7">
                  <c:v>170000.0</c:v>
                </c:pt>
                <c:pt idx="8">
                  <c:v>170000.0</c:v>
                </c:pt>
                <c:pt idx="9">
                  <c:v>375000.0</c:v>
                </c:pt>
                <c:pt idx="10">
                  <c:v>170000.0</c:v>
                </c:pt>
                <c:pt idx="11">
                  <c:v>170000.0</c:v>
                </c:pt>
                <c:pt idx="12">
                  <c:v>170000.0</c:v>
                </c:pt>
                <c:pt idx="13">
                  <c:v>170000.0</c:v>
                </c:pt>
                <c:pt idx="14">
                  <c:v>290000.0</c:v>
                </c:pt>
              </c:numCache>
            </c:numRef>
          </c:val>
          <c:smooth val="0"/>
        </c:ser>
        <c:ser>
          <c:idx val="3"/>
          <c:order val="3"/>
          <c:marker>
            <c:symbol val="none"/>
          </c:marker>
          <c:val>
            <c:numRef>
              <c:f>Sheet1!$D$25:$D$39</c:f>
              <c:numCache>
                <c:formatCode>#,##0</c:formatCode>
                <c:ptCount val="15"/>
                <c:pt idx="0">
                  <c:v>175000.0</c:v>
                </c:pt>
                <c:pt idx="1">
                  <c:v>175000.0</c:v>
                </c:pt>
                <c:pt idx="2">
                  <c:v>175000.0</c:v>
                </c:pt>
                <c:pt idx="3">
                  <c:v>350000.0</c:v>
                </c:pt>
                <c:pt idx="4">
                  <c:v>350000.0</c:v>
                </c:pt>
                <c:pt idx="5">
                  <c:v>350000.0</c:v>
                </c:pt>
                <c:pt idx="6">
                  <c:v>350000.0</c:v>
                </c:pt>
                <c:pt idx="7">
                  <c:v>425000.0</c:v>
                </c:pt>
                <c:pt idx="8">
                  <c:v>425000.0</c:v>
                </c:pt>
                <c:pt idx="9">
                  <c:v>425000.0</c:v>
                </c:pt>
                <c:pt idx="10">
                  <c:v>425000.0</c:v>
                </c:pt>
                <c:pt idx="11">
                  <c:v>525000.0</c:v>
                </c:pt>
                <c:pt idx="12">
                  <c:v>525000.0</c:v>
                </c:pt>
                <c:pt idx="13">
                  <c:v>525000.0</c:v>
                </c:pt>
                <c:pt idx="14">
                  <c:v>575000.0</c:v>
                </c:pt>
              </c:numCache>
            </c:numRef>
          </c:val>
          <c:smooth val="0"/>
        </c:ser>
        <c:ser>
          <c:idx val="4"/>
          <c:order val="4"/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Sheet1!$E$25:$E$39</c:f>
              <c:numCache>
                <c:formatCode>#,##0</c:formatCode>
                <c:ptCount val="15"/>
                <c:pt idx="0">
                  <c:v>100000.0</c:v>
                </c:pt>
                <c:pt idx="1">
                  <c:v>100000.0</c:v>
                </c:pt>
                <c:pt idx="2">
                  <c:v>750000.0</c:v>
                </c:pt>
                <c:pt idx="3">
                  <c:v>100000.0</c:v>
                </c:pt>
                <c:pt idx="4">
                  <c:v>100000.0</c:v>
                </c:pt>
                <c:pt idx="5">
                  <c:v>100000.0</c:v>
                </c:pt>
                <c:pt idx="6">
                  <c:v>100000.0</c:v>
                </c:pt>
                <c:pt idx="7">
                  <c:v>100000.0</c:v>
                </c:pt>
                <c:pt idx="8">
                  <c:v>550000.0</c:v>
                </c:pt>
                <c:pt idx="9">
                  <c:v>100000.0</c:v>
                </c:pt>
                <c:pt idx="10">
                  <c:v>100000.0</c:v>
                </c:pt>
                <c:pt idx="11">
                  <c:v>100000.0</c:v>
                </c:pt>
                <c:pt idx="12">
                  <c:v>100000.0</c:v>
                </c:pt>
                <c:pt idx="13">
                  <c:v>100000.0</c:v>
                </c:pt>
                <c:pt idx="14">
                  <c:v>949000.0</c:v>
                </c:pt>
              </c:numCache>
            </c:numRef>
          </c:val>
          <c:smooth val="0"/>
        </c:ser>
        <c:ser>
          <c:idx val="0"/>
          <c:order val="0"/>
          <c:spPr>
            <a:ln>
              <a:solidFill>
                <a:srgbClr val="00B0F0"/>
              </a:solidFill>
            </a:ln>
          </c:spPr>
          <c:marker>
            <c:symbol val="none"/>
          </c:marker>
          <c:val>
            <c:numRef>
              <c:f>Sheet1!$C$25:$C$39</c:f>
              <c:numCache>
                <c:formatCode>#,##0</c:formatCode>
                <c:ptCount val="15"/>
                <c:pt idx="0">
                  <c:v>134000.0</c:v>
                </c:pt>
                <c:pt idx="1">
                  <c:v>155000.0</c:v>
                </c:pt>
                <c:pt idx="2">
                  <c:v>170000.0</c:v>
                </c:pt>
                <c:pt idx="3">
                  <c:v>170000.0</c:v>
                </c:pt>
                <c:pt idx="4">
                  <c:v>310000.0</c:v>
                </c:pt>
                <c:pt idx="5">
                  <c:v>155000.0</c:v>
                </c:pt>
                <c:pt idx="6">
                  <c:v>155000.0</c:v>
                </c:pt>
                <c:pt idx="7">
                  <c:v>170000.0</c:v>
                </c:pt>
                <c:pt idx="8">
                  <c:v>170000.0</c:v>
                </c:pt>
                <c:pt idx="9">
                  <c:v>375000.0</c:v>
                </c:pt>
                <c:pt idx="10">
                  <c:v>170000.0</c:v>
                </c:pt>
                <c:pt idx="11">
                  <c:v>170000.0</c:v>
                </c:pt>
                <c:pt idx="12">
                  <c:v>170000.0</c:v>
                </c:pt>
                <c:pt idx="13">
                  <c:v>170000.0</c:v>
                </c:pt>
                <c:pt idx="14">
                  <c:v>290000.0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ED7D31"/>
              </a:solidFill>
            </a:ln>
          </c:spPr>
          <c:marker>
            <c:symbol val="none"/>
          </c:marker>
          <c:val>
            <c:numRef>
              <c:f>Sheet1!$D$25:$D$39</c:f>
              <c:numCache>
                <c:formatCode>#,##0</c:formatCode>
                <c:ptCount val="15"/>
                <c:pt idx="0">
                  <c:v>175000.0</c:v>
                </c:pt>
                <c:pt idx="1">
                  <c:v>175000.0</c:v>
                </c:pt>
                <c:pt idx="2">
                  <c:v>175000.0</c:v>
                </c:pt>
                <c:pt idx="3">
                  <c:v>350000.0</c:v>
                </c:pt>
                <c:pt idx="4">
                  <c:v>350000.0</c:v>
                </c:pt>
                <c:pt idx="5">
                  <c:v>350000.0</c:v>
                </c:pt>
                <c:pt idx="6">
                  <c:v>350000.0</c:v>
                </c:pt>
                <c:pt idx="7">
                  <c:v>425000.0</c:v>
                </c:pt>
                <c:pt idx="8">
                  <c:v>425000.0</c:v>
                </c:pt>
                <c:pt idx="9">
                  <c:v>425000.0</c:v>
                </c:pt>
                <c:pt idx="10">
                  <c:v>425000.0</c:v>
                </c:pt>
                <c:pt idx="11">
                  <c:v>525000.0</c:v>
                </c:pt>
                <c:pt idx="12">
                  <c:v>525000.0</c:v>
                </c:pt>
                <c:pt idx="13">
                  <c:v>525000.0</c:v>
                </c:pt>
                <c:pt idx="14">
                  <c:v>575000.0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6504568"/>
        <c:axId val="2066507624"/>
      </c:lineChart>
      <c:catAx>
        <c:axId val="2066504568"/>
        <c:scaling>
          <c:orientation val="minMax"/>
        </c:scaling>
        <c:delete val="1"/>
        <c:axPos val="b"/>
        <c:majorTickMark val="out"/>
        <c:minorTickMark val="none"/>
        <c:tickLblPos val="nextTo"/>
        <c:crossAx val="2066507624"/>
        <c:crosses val="autoZero"/>
        <c:auto val="1"/>
        <c:lblAlgn val="ctr"/>
        <c:lblOffset val="100"/>
        <c:noMultiLvlLbl val="0"/>
      </c:catAx>
      <c:valAx>
        <c:axId val="2066507624"/>
        <c:scaling>
          <c:orientation val="minMax"/>
          <c:max val="1.0E6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066504568"/>
        <c:crosses val="autoZero"/>
        <c:crossBetween val="between"/>
        <c:majorUnit val="200000.0"/>
        <c:minorUnit val="25000.0"/>
      </c:valAx>
      <c:spPr>
        <a:ln>
          <a:solidFill>
            <a:sysClr val="window" lastClr="FFFFFF"/>
          </a:solidFill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Staff</a:t>
            </a:r>
            <a:r>
              <a:rPr lang="en-US" baseline="0" dirty="0">
                <a:solidFill>
                  <a:schemeClr val="bg1"/>
                </a:solidFill>
              </a:rPr>
              <a:t>ing Levels</a:t>
            </a:r>
            <a:endParaRPr lang="en-US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>
              <a:solidFill>
                <a:srgbClr val="990099"/>
              </a:solidFill>
            </a:ln>
          </c:spPr>
          <c:marker>
            <c:symbol val="none"/>
          </c:marker>
          <c:cat>
            <c:numRef>
              <c:f>Sheet1!$A$25:$A$39</c:f>
              <c:numCache>
                <c:formatCode>yyyy</c:formatCode>
                <c:ptCount val="15"/>
                <c:pt idx="0">
                  <c:v>36708.0</c:v>
                </c:pt>
                <c:pt idx="1">
                  <c:v>37073.0</c:v>
                </c:pt>
                <c:pt idx="2">
                  <c:v>37438.0</c:v>
                </c:pt>
                <c:pt idx="3">
                  <c:v>37803.0</c:v>
                </c:pt>
                <c:pt idx="4">
                  <c:v>38169.0</c:v>
                </c:pt>
                <c:pt idx="5">
                  <c:v>38534.0</c:v>
                </c:pt>
                <c:pt idx="6">
                  <c:v>38899.0</c:v>
                </c:pt>
                <c:pt idx="7">
                  <c:v>39264.0</c:v>
                </c:pt>
                <c:pt idx="8">
                  <c:v>39630.0</c:v>
                </c:pt>
                <c:pt idx="9">
                  <c:v>39995.0</c:v>
                </c:pt>
                <c:pt idx="10">
                  <c:v>40360.0</c:v>
                </c:pt>
                <c:pt idx="11">
                  <c:v>40725.0</c:v>
                </c:pt>
                <c:pt idx="12">
                  <c:v>41091.0</c:v>
                </c:pt>
                <c:pt idx="13">
                  <c:v>41456.0</c:v>
                </c:pt>
                <c:pt idx="14">
                  <c:v>41821.0</c:v>
                </c:pt>
              </c:numCache>
            </c:numRef>
          </c:cat>
          <c:val>
            <c:numRef>
              <c:f>Sheet1!$F$25:$F$39</c:f>
              <c:numCache>
                <c:formatCode>General</c:formatCode>
                <c:ptCount val="15"/>
                <c:pt idx="0">
                  <c:v>42.0</c:v>
                </c:pt>
                <c:pt idx="1">
                  <c:v>42.0</c:v>
                </c:pt>
                <c:pt idx="2">
                  <c:v>44.0</c:v>
                </c:pt>
                <c:pt idx="3">
                  <c:v>44.0</c:v>
                </c:pt>
                <c:pt idx="4">
                  <c:v>43.0</c:v>
                </c:pt>
                <c:pt idx="5">
                  <c:v>45.0</c:v>
                </c:pt>
                <c:pt idx="6">
                  <c:v>46.0</c:v>
                </c:pt>
                <c:pt idx="7">
                  <c:v>46.0</c:v>
                </c:pt>
                <c:pt idx="8">
                  <c:v>46.0</c:v>
                </c:pt>
                <c:pt idx="9">
                  <c:v>47.0</c:v>
                </c:pt>
                <c:pt idx="10">
                  <c:v>47.0</c:v>
                </c:pt>
                <c:pt idx="11">
                  <c:v>46.0</c:v>
                </c:pt>
                <c:pt idx="12">
                  <c:v>48.0</c:v>
                </c:pt>
                <c:pt idx="13">
                  <c:v>48.0</c:v>
                </c:pt>
                <c:pt idx="14">
                  <c:v>48.0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6539560"/>
        <c:axId val="2066542856"/>
      </c:lineChart>
      <c:dateAx>
        <c:axId val="206653956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2066542856"/>
        <c:crosses val="autoZero"/>
        <c:auto val="1"/>
        <c:lblOffset val="100"/>
        <c:baseTimeUnit val="years"/>
      </c:dateAx>
      <c:valAx>
        <c:axId val="20665428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066539560"/>
        <c:crosses val="autoZero"/>
        <c:crossBetween val="between"/>
        <c:majorUnit val="2.0"/>
      </c:valAx>
      <c:spPr>
        <a:ln>
          <a:solidFill>
            <a:sysClr val="window" lastClr="FFFFFF"/>
          </a:solidFill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0A21E-1E1D-8141-940B-4AE89CEC09F3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1BED-8BB9-6A41-A1E3-137BC7D81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2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What Do Colleges and Universities Need from IT Organizations Today?</a:t>
            </a:r>
          </a:p>
          <a:p>
            <a:pPr marL="457200" indent="-457200"/>
            <a:r>
              <a:rPr lang="en-US" dirty="0" smtClean="0"/>
              <a:t>High-quality, cost-effective </a:t>
            </a:r>
            <a:r>
              <a:rPr lang="en-US" b="1" dirty="0" smtClean="0"/>
              <a:t>Utility Services;</a:t>
            </a:r>
          </a:p>
          <a:p>
            <a:pPr marL="457200" indent="-457200"/>
            <a:r>
              <a:rPr lang="en-US" dirty="0" smtClean="0"/>
              <a:t>A </a:t>
            </a:r>
            <a:r>
              <a:rPr lang="en-US" b="1" dirty="0" smtClean="0"/>
              <a:t>next-generation Security Infrastructure </a:t>
            </a:r>
            <a:r>
              <a:rPr lang="en-US" dirty="0" smtClean="0"/>
              <a:t>that enables institutions to more efficiently share resources and protect data;</a:t>
            </a:r>
          </a:p>
          <a:p>
            <a:pPr marL="457200" indent="-457200"/>
            <a:r>
              <a:rPr lang="en-US" dirty="0" smtClean="0"/>
              <a:t>Value-added </a:t>
            </a:r>
            <a:r>
              <a:rPr lang="en-US" b="1" dirty="0" smtClean="0"/>
              <a:t>process Reengineering and Data Analysis</a:t>
            </a:r>
            <a:r>
              <a:rPr lang="en-US" dirty="0" smtClean="0"/>
              <a:t> capabilities;</a:t>
            </a:r>
          </a:p>
          <a:p>
            <a:pPr marL="457200" indent="-457200"/>
            <a:r>
              <a:rPr lang="en-US" b="1" dirty="0" smtClean="0"/>
              <a:t>Innovative visions </a:t>
            </a:r>
            <a:r>
              <a:rPr lang="en-US" dirty="0" smtClean="0"/>
              <a:t>for the future of teaching, learning, and research.</a:t>
            </a:r>
          </a:p>
          <a:p>
            <a:endParaRPr lang="en-US" dirty="0" smtClean="0"/>
          </a:p>
          <a:p>
            <a:r>
              <a:rPr lang="en-US" dirty="0" smtClean="0"/>
              <a:t>What Will the IT Organization of the Future Look Like?</a:t>
            </a:r>
          </a:p>
          <a:p>
            <a:r>
              <a:rPr lang="en-US" dirty="0" smtClean="0"/>
              <a:t>To meet the needs of colleges and universities in the post-enterprise world IT organizations will need to:</a:t>
            </a:r>
          </a:p>
          <a:p>
            <a:pPr lvl="1"/>
            <a:r>
              <a:rPr lang="en-US" dirty="0" smtClean="0"/>
              <a:t>expand and develop new capabilities in ITSM, cloud services architecture and supporting infrastructure, IAM, process analysis and reengineering, institutional and big data analytics, and leading </a:t>
            </a:r>
          </a:p>
          <a:p>
            <a:pPr lvl="1"/>
            <a:r>
              <a:rPr lang="en-US" dirty="0" smtClean="0"/>
              <a:t>identify areas where they can streamline. </a:t>
            </a:r>
            <a:r>
              <a:rPr lang="en-US" smtClean="0"/>
              <a:t>In many cases, staff will need to shift roles from one area to another, gaining new skills and responsibilities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1BED-8BB9-6A41-A1E3-137BC7D816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dirty="0" smtClean="0"/>
              <a:t>Top</a:t>
            </a:r>
            <a:r>
              <a:rPr lang="en-US" baseline="0" dirty="0" smtClean="0"/>
              <a:t> 10 Campus Needs</a:t>
            </a:r>
          </a:p>
          <a:p>
            <a:pPr marL="0" indent="0">
              <a:buFont typeface="+mj-lt"/>
              <a:buNone/>
            </a:pPr>
            <a:endParaRPr lang="en-US" dirty="0" smtClean="0"/>
          </a:p>
          <a:p>
            <a:pPr marL="411480" indent="-411480">
              <a:buFont typeface="+mj-lt"/>
              <a:buAutoNum type="arabicPeriod"/>
            </a:pPr>
            <a:r>
              <a:rPr lang="en-US" dirty="0" smtClean="0"/>
              <a:t>Teaching &amp; Learning      Support</a:t>
            </a:r>
          </a:p>
          <a:p>
            <a:pPr marL="411480" indent="-457200">
              <a:buFont typeface="+mj-lt"/>
              <a:buAutoNum type="arabicPeriod"/>
            </a:pPr>
            <a:r>
              <a:rPr lang="en-US" dirty="0" smtClean="0"/>
              <a:t>Emerging Services</a:t>
            </a:r>
          </a:p>
          <a:p>
            <a:pPr marL="411480" indent="-457200">
              <a:buFont typeface="+mj-lt"/>
              <a:buAutoNum type="arabicPeriod"/>
            </a:pPr>
            <a:r>
              <a:rPr lang="en-US" dirty="0" smtClean="0"/>
              <a:t>Staff Readiness</a:t>
            </a:r>
          </a:p>
          <a:p>
            <a:pPr marL="411480" indent="-457200">
              <a:buFont typeface="+mj-lt"/>
              <a:buAutoNum type="arabicPeriod"/>
            </a:pPr>
            <a:r>
              <a:rPr lang="en-US" dirty="0" smtClean="0"/>
              <a:t>Analytics</a:t>
            </a:r>
          </a:p>
          <a:p>
            <a:pPr marL="411480" indent="-457200">
              <a:buFont typeface="+mj-lt"/>
              <a:buAutoNum type="arabicPeriod"/>
            </a:pPr>
            <a:r>
              <a:rPr lang="en-US" dirty="0" smtClean="0"/>
              <a:t>Identity Management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Mobile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Digital Production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Information &amp; Infrastructure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Legal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Security</a:t>
            </a:r>
          </a:p>
          <a:p>
            <a:pPr marL="41148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1BED-8BB9-6A41-A1E3-137BC7D816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63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</a:p>
          <a:p>
            <a:pPr marL="336550" indent="0">
              <a:buFont typeface="+mj-lt"/>
              <a:buNone/>
            </a:pPr>
            <a:r>
              <a:rPr lang="en-US" dirty="0" smtClean="0"/>
              <a:t>1.  Value Proposition: </a:t>
            </a:r>
          </a:p>
          <a:p>
            <a:pPr marL="793750" lvl="1" indent="0">
              <a:buFont typeface="+mj-lt"/>
              <a:buNone/>
            </a:pPr>
            <a:r>
              <a:rPr lang="en-US" dirty="0" smtClean="0"/>
              <a:t>A.  Operational efficiency and effectiveness</a:t>
            </a:r>
          </a:p>
          <a:p>
            <a:pPr marL="793750" lvl="1" indent="0">
              <a:buFont typeface="+mj-lt"/>
              <a:buNone/>
            </a:pPr>
            <a:r>
              <a:rPr lang="en-US" dirty="0" smtClean="0"/>
              <a:t>B.  Strategic asset for improving mission performance</a:t>
            </a:r>
          </a:p>
          <a:p>
            <a:pPr marL="336550" indent="0">
              <a:buFont typeface="+mj-lt"/>
              <a:buNone/>
            </a:pPr>
            <a:r>
              <a:rPr lang="en-US" dirty="0" smtClean="0"/>
              <a:t>2.  Maximize value:</a:t>
            </a:r>
          </a:p>
          <a:p>
            <a:pPr marL="793750" lvl="1" indent="0">
              <a:buFont typeface="+mj-lt"/>
              <a:buNone/>
            </a:pPr>
            <a:r>
              <a:rPr lang="en-US" dirty="0" smtClean="0"/>
              <a:t>A.  Clarify administrative costs and their drivers</a:t>
            </a:r>
          </a:p>
          <a:p>
            <a:pPr marL="793750" lvl="1" indent="0">
              <a:buFont typeface="+mj-lt"/>
              <a:buNone/>
            </a:pPr>
            <a:r>
              <a:rPr lang="en-US" dirty="0" smtClean="0"/>
              <a:t>B.  Minimize customization in services and systems </a:t>
            </a:r>
          </a:p>
          <a:p>
            <a:pPr marL="793750" lvl="1" indent="0">
              <a:buFont typeface="+mj-lt"/>
              <a:buNone/>
            </a:pPr>
            <a:r>
              <a:rPr lang="en-US" dirty="0" smtClean="0"/>
              <a:t>C.</a:t>
            </a:r>
            <a:r>
              <a:rPr lang="en-US" baseline="0" dirty="0" smtClean="0"/>
              <a:t>  </a:t>
            </a:r>
            <a:r>
              <a:rPr lang="en-US" dirty="0" smtClean="0"/>
              <a:t>Establish an institutional strategy for analytics </a:t>
            </a:r>
          </a:p>
          <a:p>
            <a:pPr marL="1022350" lvl="1" indent="-228600">
              <a:buFont typeface="+mj-lt"/>
              <a:buAutoNum type="alphaUcPeriod" startAt="4"/>
            </a:pPr>
            <a:r>
              <a:rPr lang="en-US" dirty="0" smtClean="0"/>
              <a:t>Share knowledge within and between institutions</a:t>
            </a:r>
          </a:p>
          <a:p>
            <a:pPr marL="336550" indent="0">
              <a:buFont typeface="+mj-lt"/>
              <a:buNone/>
            </a:pPr>
            <a:r>
              <a:rPr lang="en-US" dirty="0" smtClean="0"/>
              <a:t>3.  The IT Community’s Message:</a:t>
            </a:r>
          </a:p>
          <a:p>
            <a:pPr marL="793750" lvl="1" indent="0">
              <a:buFont typeface="+mj-lt"/>
              <a:buNone/>
            </a:pPr>
            <a:r>
              <a:rPr lang="en-US" dirty="0" smtClean="0"/>
              <a:t>A.  </a:t>
            </a:r>
            <a:r>
              <a:rPr lang="en-US" smtClean="0"/>
              <a:t>The </a:t>
            </a:r>
            <a:r>
              <a:rPr lang="en-US" dirty="0" smtClean="0"/>
              <a:t>status quo is unsustainable—all of higher education has to work together to realize the potential of administrative IT </a:t>
            </a:r>
            <a:r>
              <a:rPr lang="en-US" smtClean="0"/>
              <a:t>to reduce </a:t>
            </a:r>
            <a:r>
              <a:rPr lang="en-US" dirty="0" smtClean="0"/>
              <a:t>costs and advance the institutional mission.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1BED-8BB9-6A41-A1E3-137BC7D816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8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significant changes forecasted for traditional IT areas such as “Communications Infrastructure Services,” “Data Services,” and “Enterprise Infrastructure Services.” Some of the forecasted areas (</a:t>
            </a:r>
            <a:r>
              <a:rPr lang="en-US" baseline="0" dirty="0" smtClean="0">
                <a:solidFill>
                  <a:srgbClr val="548235"/>
                </a:solidFill>
              </a:rPr>
              <a:t>the green columns) will represent entirely new types of services (e.g. cloud computing and/or </a:t>
            </a:r>
            <a:r>
              <a:rPr lang="en-US" baseline="0" dirty="0" err="1" smtClean="0">
                <a:solidFill>
                  <a:srgbClr val="548235"/>
                </a:solidFill>
              </a:rPr>
              <a:t>Saas</a:t>
            </a:r>
            <a:r>
              <a:rPr lang="en-US" baseline="0" smtClean="0">
                <a:solidFill>
                  <a:srgbClr val="548235"/>
                </a:solidFill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1BED-8BB9-6A41-A1E3-137BC7D816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4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940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342B-0927-40CF-B82E-BA359544BC49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2335-C288-4F3E-AAD0-85118F14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2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342B-0927-40CF-B82E-BA359544BC49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2335-C288-4F3E-AAD0-85118F14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4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342B-0927-40CF-B82E-BA359544BC49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2335-C288-4F3E-AAD0-85118F14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5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658"/>
            <a:ext cx="78867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5713"/>
            <a:ext cx="7886700" cy="4971250"/>
          </a:xfrm>
        </p:spPr>
        <p:txBody>
          <a:bodyPr/>
          <a:lstStyle>
            <a:lvl1pPr>
              <a:defRPr>
                <a:solidFill>
                  <a:srgbClr val="F4F8FA"/>
                </a:solidFill>
              </a:defRPr>
            </a:lvl1pPr>
            <a:lvl2pPr>
              <a:defRPr>
                <a:solidFill>
                  <a:srgbClr val="F4F8FA"/>
                </a:solidFill>
              </a:defRPr>
            </a:lvl2pPr>
            <a:lvl3pPr>
              <a:defRPr>
                <a:solidFill>
                  <a:srgbClr val="F4F8FA"/>
                </a:solidFill>
              </a:defRPr>
            </a:lvl3pPr>
            <a:lvl4pPr>
              <a:defRPr>
                <a:solidFill>
                  <a:srgbClr val="F4F8FA"/>
                </a:solidFill>
              </a:defRPr>
            </a:lvl4pPr>
            <a:lvl5pPr>
              <a:defRPr>
                <a:solidFill>
                  <a:srgbClr val="F4F8F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342B-0927-40CF-B82E-BA359544BC49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2335-C288-4F3E-AAD0-85118F14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6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CE1E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E6342B-0927-40CF-B82E-BA359544BC49}" type="datetimeFigureOut">
              <a:rPr lang="en-US" smtClean="0"/>
              <a:pPr/>
              <a:t>10/13/14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632335-C288-4F3E-AAD0-85118F1489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5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342B-0927-40CF-B82E-BA359544BC49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2335-C288-4F3E-AAD0-85118F14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0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342B-0927-40CF-B82E-BA359544BC49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2335-C288-4F3E-AAD0-85118F14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7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342B-0927-40CF-B82E-BA359544BC49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2335-C288-4F3E-AAD0-85118F14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342B-0927-40CF-B82E-BA359544BC49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2335-C288-4F3E-AAD0-85118F14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1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342B-0927-40CF-B82E-BA359544BC49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2335-C288-4F3E-AAD0-85118F14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6342B-0927-40CF-B82E-BA359544BC49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2335-C288-4F3E-AAD0-85118F14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8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29511" r="49583" b="231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5657"/>
            <a:ext cx="7886700" cy="998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0245"/>
            <a:ext cx="7886700" cy="4886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9404B"/>
                </a:solidFill>
              </a:defRPr>
            </a:lvl1pPr>
          </a:lstStyle>
          <a:p>
            <a:fld id="{25E6342B-0927-40CF-B82E-BA359544BC49}" type="datetimeFigureOut">
              <a:rPr lang="en-US" smtClean="0"/>
              <a:pPr/>
              <a:t>10/13/14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9404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04B"/>
                </a:solidFill>
              </a:defRPr>
            </a:lvl1pPr>
          </a:lstStyle>
          <a:p>
            <a:fld id="{8A632335-C288-4F3E-AAD0-85118F1489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8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365760" algn="l" defTabSz="914400" rtl="0" eaLnBrk="1" latinLnBrk="0" hangingPunct="1">
        <a:lnSpc>
          <a:spcPct val="90000"/>
        </a:lnSpc>
        <a:spcBef>
          <a:spcPts val="1000"/>
        </a:spcBef>
        <a:buClr>
          <a:srgbClr val="E4EFF4"/>
        </a:buClr>
        <a:buSzPct val="90000"/>
        <a:buFont typeface="Wingdings" panose="05000000000000000000" pitchFamily="2" charset="2"/>
        <a:buChar char="q"/>
        <a:defRPr sz="2800" kern="1200">
          <a:solidFill>
            <a:srgbClr val="E4EFF4"/>
          </a:solidFill>
          <a:latin typeface="+mn-lt"/>
          <a:ea typeface="+mn-ea"/>
          <a:cs typeface="+mn-cs"/>
        </a:defRPr>
      </a:lvl1pPr>
      <a:lvl2pPr marL="685800" indent="-365760" algn="l" defTabSz="914400" rtl="0" eaLnBrk="1" latinLnBrk="0" hangingPunct="1">
        <a:lnSpc>
          <a:spcPct val="90000"/>
        </a:lnSpc>
        <a:spcBef>
          <a:spcPts val="500"/>
        </a:spcBef>
        <a:buClr>
          <a:srgbClr val="E4EFF4"/>
        </a:buClr>
        <a:buSzPct val="90000"/>
        <a:buFont typeface="Wingdings" panose="05000000000000000000" pitchFamily="2" charset="2"/>
        <a:buChar char="q"/>
        <a:defRPr sz="2600" kern="1200">
          <a:solidFill>
            <a:srgbClr val="E4EFF4"/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lnSpc>
          <a:spcPct val="90000"/>
        </a:lnSpc>
        <a:spcBef>
          <a:spcPts val="500"/>
        </a:spcBef>
        <a:buClr>
          <a:srgbClr val="E4EFF4"/>
        </a:buClr>
        <a:buSzPct val="90000"/>
        <a:buFont typeface="Wingdings" panose="05000000000000000000" pitchFamily="2" charset="2"/>
        <a:buChar char="q"/>
        <a:defRPr sz="2400" kern="1200">
          <a:solidFill>
            <a:srgbClr val="E4EFF4"/>
          </a:solidFill>
          <a:latin typeface="+mn-lt"/>
          <a:ea typeface="+mn-ea"/>
          <a:cs typeface="+mn-cs"/>
        </a:defRPr>
      </a:lvl3pPr>
      <a:lvl4pPr marL="1600200" indent="-365760" algn="l" defTabSz="914400" rtl="0" eaLnBrk="1" latinLnBrk="0" hangingPunct="1">
        <a:lnSpc>
          <a:spcPct val="90000"/>
        </a:lnSpc>
        <a:spcBef>
          <a:spcPts val="500"/>
        </a:spcBef>
        <a:buClr>
          <a:srgbClr val="E4EFF4"/>
        </a:buClr>
        <a:buSzPct val="90000"/>
        <a:buFont typeface="Wingdings" panose="05000000000000000000" pitchFamily="2" charset="2"/>
        <a:buChar char="q"/>
        <a:defRPr sz="2200" kern="1200">
          <a:solidFill>
            <a:srgbClr val="E4EFF4"/>
          </a:solidFill>
          <a:latin typeface="+mn-lt"/>
          <a:ea typeface="+mn-ea"/>
          <a:cs typeface="+mn-cs"/>
        </a:defRPr>
      </a:lvl4pPr>
      <a:lvl5pPr marL="2057400" indent="-365760" algn="l" defTabSz="914400" rtl="0" eaLnBrk="1" latinLnBrk="0" hangingPunct="1">
        <a:lnSpc>
          <a:spcPct val="90000"/>
        </a:lnSpc>
        <a:spcBef>
          <a:spcPts val="500"/>
        </a:spcBef>
        <a:buClr>
          <a:srgbClr val="E4EFF4"/>
        </a:buClr>
        <a:buSzPct val="90000"/>
        <a:buFont typeface="Wingdings" panose="05000000000000000000" pitchFamily="2" charset="2"/>
        <a:buChar char="q"/>
        <a:defRPr sz="2000" kern="1200">
          <a:solidFill>
            <a:srgbClr val="E4EFF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Financing IT’s </a:t>
            </a:r>
            <a:br>
              <a:rPr lang="en-US" dirty="0"/>
            </a:br>
            <a:r>
              <a:rPr lang="en-US" dirty="0"/>
              <a:t>Next Generation Opportunities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Discussing the Options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3920" y="524256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Michele </a:t>
            </a:r>
            <a:r>
              <a:rPr lang="en-US" dirty="0" err="1"/>
              <a:t>Norin</a:t>
            </a:r>
            <a:r>
              <a:rPr lang="en-US" dirty="0"/>
              <a:t>, University of Arizona, Chairperson</a:t>
            </a:r>
          </a:p>
          <a:p>
            <a:r>
              <a:rPr lang="en-US" dirty="0" smtClean="0"/>
              <a:t>James Estrada, Central Connecticut State </a:t>
            </a:r>
            <a:r>
              <a:rPr lang="en-US" dirty="0" smtClean="0"/>
              <a:t>University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671363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 title="TEX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601803"/>
              </p:ext>
            </p:extLst>
          </p:nvPr>
        </p:nvGraphicFramePr>
        <p:xfrm>
          <a:off x="486323" y="817453"/>
          <a:ext cx="8296170" cy="180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131572"/>
              </p:ext>
            </p:extLst>
          </p:nvPr>
        </p:nvGraphicFramePr>
        <p:xfrm>
          <a:off x="466003" y="2749617"/>
          <a:ext cx="8289554" cy="190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038056"/>
              </p:ext>
            </p:extLst>
          </p:nvPr>
        </p:nvGraphicFramePr>
        <p:xfrm>
          <a:off x="818708" y="4656696"/>
          <a:ext cx="8016948" cy="213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41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Patterns for Financing IT @ CCSU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20826"/>
              </p:ext>
            </p:extLst>
          </p:nvPr>
        </p:nvGraphicFramePr>
        <p:xfrm>
          <a:off x="228599" y="589279"/>
          <a:ext cx="8732521" cy="61264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5121"/>
                <a:gridCol w="3765112"/>
                <a:gridCol w="2552288"/>
              </a:tblGrid>
              <a:tr h="663028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dirty="0" smtClean="0"/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dirty="0" smtClean="0"/>
                        <a:t>Activity</a:t>
                      </a:r>
                    </a:p>
                    <a:p>
                      <a:pPr algn="l">
                        <a:lnSpc>
                          <a:spcPct val="50000"/>
                        </a:lnSpc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dirty="0" smtClean="0"/>
                        <a:t>Funding 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dirty="0" smtClean="0"/>
                        <a:t>Timing of Funds</a:t>
                      </a:r>
                      <a:endParaRPr lang="en-US" dirty="0"/>
                    </a:p>
                  </a:txBody>
                  <a:tcPr/>
                </a:tc>
              </a:tr>
              <a:tr h="1355005">
                <a:tc>
                  <a:txBody>
                    <a:bodyPr/>
                    <a:lstStyle/>
                    <a:p>
                      <a:r>
                        <a:rPr lang="en-US" dirty="0" smtClean="0"/>
                        <a:t>Staffing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800" dirty="0" smtClean="0"/>
                        <a:t>Institution – State, Tuition,</a:t>
                      </a:r>
                      <a:r>
                        <a:rPr lang="en-US" sz="1800" baseline="0" dirty="0" smtClean="0"/>
                        <a:t> General Fund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800" baseline="0" dirty="0" smtClean="0"/>
                        <a:t>Chargeback to </a:t>
                      </a:r>
                      <a:r>
                        <a:rPr lang="en-US" sz="1800" baseline="0" dirty="0" err="1" smtClean="0"/>
                        <a:t>Depts</a:t>
                      </a:r>
                      <a:endParaRPr lang="en-US" sz="1800" baseline="0" dirty="0" smtClean="0"/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800" baseline="0" dirty="0" smtClean="0"/>
                        <a:t>IT Student Fees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Annual; Permanent</a:t>
                      </a:r>
                      <a:br>
                        <a:rPr lang="en-US" baseline="0" dirty="0" smtClean="0"/>
                      </a:br>
                      <a:endParaRPr lang="en-US" dirty="0"/>
                    </a:p>
                  </a:txBody>
                  <a:tcPr/>
                </a:tc>
              </a:tr>
              <a:tr h="2023823">
                <a:tc>
                  <a:txBody>
                    <a:bodyPr/>
                    <a:lstStyle/>
                    <a:p>
                      <a:r>
                        <a:rPr lang="en-US" dirty="0" smtClean="0"/>
                        <a:t>Day-to-Day Support for Operations,</a:t>
                      </a:r>
                    </a:p>
                    <a:p>
                      <a:r>
                        <a:rPr lang="en-US" dirty="0" smtClean="0"/>
                        <a:t>Software,</a:t>
                      </a:r>
                    </a:p>
                    <a:p>
                      <a:r>
                        <a:rPr lang="en-US" dirty="0" smtClean="0"/>
                        <a:t>Licenses,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dirty="0" smtClean="0"/>
                        <a:t>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Institution – State, Tuition, General Fund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Chargeback to </a:t>
                      </a:r>
                      <a:r>
                        <a:rPr lang="en-US" dirty="0" err="1" smtClean="0"/>
                        <a:t>Depts</a:t>
                      </a:r>
                      <a:endParaRPr lang="en-US" dirty="0" smtClean="0"/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IT Student Fees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Grants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Special</a:t>
                      </a:r>
                      <a:r>
                        <a:rPr lang="en-US" baseline="0" dirty="0" smtClean="0"/>
                        <a:t> Project 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Annual; Permanent; Sometimes One-time</a:t>
                      </a:r>
                      <a:r>
                        <a:rPr lang="en-US" baseline="0" dirty="0" smtClean="0"/>
                        <a:t> Funds</a:t>
                      </a:r>
                      <a:endParaRPr lang="en-US" dirty="0"/>
                    </a:p>
                  </a:txBody>
                  <a:tcPr/>
                </a:tc>
              </a:tr>
              <a:tr h="72961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Institution – State Bonding, Donor</a:t>
                      </a:r>
                      <a:r>
                        <a:rPr lang="en-US" baseline="0" dirty="0" smtClean="0"/>
                        <a:t> Programs, Campus General Fund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One-time Funds</a:t>
                      </a:r>
                      <a:endParaRPr lang="en-US" dirty="0"/>
                    </a:p>
                  </a:txBody>
                  <a:tcPr/>
                </a:tc>
              </a:tr>
              <a:tr h="135500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Infrastructure,</a:t>
                      </a:r>
                    </a:p>
                    <a:p>
                      <a:r>
                        <a:rPr lang="en-US" dirty="0" smtClean="0"/>
                        <a:t>Equipment, &amp; Software</a:t>
                      </a:r>
                      <a:r>
                        <a:rPr lang="en-US" dirty="0"/>
                        <a:t>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Institution – State Bonding,</a:t>
                      </a:r>
                      <a:r>
                        <a:rPr lang="en-US" baseline="0" dirty="0" smtClean="0"/>
                        <a:t> Campus General Fund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baseline="0" dirty="0" smtClean="0"/>
                        <a:t>End-of-Year Funds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Annual; Permanent; End-of-Year;</a:t>
                      </a:r>
                    </a:p>
                    <a:p>
                      <a:pPr algn="ctr"/>
                      <a:r>
                        <a:rPr lang="en-US" dirty="0" smtClean="0"/>
                        <a:t>One-time</a:t>
                      </a:r>
                      <a:r>
                        <a:rPr lang="en-US" baseline="0" dirty="0" smtClean="0"/>
                        <a:t> funds.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-77569"/>
            <a:ext cx="893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IT Funding Sources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24840" y="4165600"/>
            <a:ext cx="533400" cy="863600"/>
            <a:chOff x="245533" y="853440"/>
            <a:chExt cx="279398" cy="54864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245533" y="1402080"/>
              <a:ext cx="279398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59926" y="853440"/>
              <a:ext cx="0" cy="528320"/>
            </a:xfrm>
            <a:prstGeom prst="line">
              <a:avLst/>
            </a:prstGeom>
            <a:ln w="28575">
              <a:solidFill>
                <a:schemeClr val="accent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07787" y="4074160"/>
            <a:ext cx="770773" cy="2086187"/>
            <a:chOff x="259926" y="5095240"/>
            <a:chExt cx="590971" cy="1288627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259926" y="6383867"/>
              <a:ext cx="590971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59926" y="5095240"/>
              <a:ext cx="0" cy="1288627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88621" y="1894839"/>
            <a:ext cx="779779" cy="1935481"/>
            <a:chOff x="399627" y="2178473"/>
            <a:chExt cx="591817" cy="248242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399627" y="2178473"/>
              <a:ext cx="0" cy="2482427"/>
            </a:xfrm>
            <a:prstGeom prst="line">
              <a:avLst/>
            </a:prstGeom>
            <a:ln w="28575">
              <a:solidFill>
                <a:schemeClr val="accent6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00473" y="2186939"/>
              <a:ext cx="590971" cy="0"/>
            </a:xfrm>
            <a:prstGeom prst="line">
              <a:avLst/>
            </a:prstGeom>
            <a:ln w="28575">
              <a:solidFill>
                <a:schemeClr val="accent6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ight Arrow 18"/>
          <p:cNvSpPr/>
          <p:nvPr/>
        </p:nvSpPr>
        <p:spPr>
          <a:xfrm>
            <a:off x="316653" y="3761739"/>
            <a:ext cx="734905" cy="364067"/>
          </a:xfrm>
          <a:prstGeom prst="rightArrow">
            <a:avLst/>
          </a:prstGeom>
          <a:gradFill flip="none" rotWithShape="1">
            <a:gsLst>
              <a:gs pos="1000">
                <a:srgbClr val="8000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0240" y="-118209"/>
            <a:ext cx="893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IT Funding Sources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59046"/>
              </p:ext>
            </p:extLst>
          </p:nvPr>
        </p:nvGraphicFramePr>
        <p:xfrm>
          <a:off x="1178560" y="527168"/>
          <a:ext cx="7802880" cy="61438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3830"/>
                <a:gridCol w="3408500"/>
                <a:gridCol w="2310550"/>
              </a:tblGrid>
              <a:tr h="640277">
                <a:tc>
                  <a:txBody>
                    <a:bodyPr/>
                    <a:lstStyle/>
                    <a:p>
                      <a:pPr algn="l">
                        <a:lnSpc>
                          <a:spcPct val="50000"/>
                        </a:lnSpc>
                      </a:pPr>
                      <a:endParaRPr lang="en-US" dirty="0" smtClean="0"/>
                    </a:p>
                    <a:p>
                      <a:pPr algn="l">
                        <a:lnSpc>
                          <a:spcPct val="50000"/>
                        </a:lnSpc>
                      </a:pPr>
                      <a:r>
                        <a:rPr lang="en-US" dirty="0" smtClean="0"/>
                        <a:t>Activity</a:t>
                      </a:r>
                    </a:p>
                    <a:p>
                      <a:pPr algn="l">
                        <a:lnSpc>
                          <a:spcPct val="50000"/>
                        </a:lnSpc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dirty="0" smtClean="0"/>
                        <a:t>Funding 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50000"/>
                        </a:lnSpc>
                      </a:pPr>
                      <a:endParaRPr lang="en-US" dirty="0" smtClean="0"/>
                    </a:p>
                    <a:p>
                      <a:pPr algn="ctr">
                        <a:lnSpc>
                          <a:spcPct val="50000"/>
                        </a:lnSpc>
                      </a:pPr>
                      <a:r>
                        <a:rPr lang="en-US" dirty="0" smtClean="0"/>
                        <a:t>Timing of Funds</a:t>
                      </a:r>
                      <a:endParaRPr lang="en-US" dirty="0"/>
                    </a:p>
                  </a:txBody>
                  <a:tcPr/>
                </a:tc>
              </a:tr>
              <a:tr h="1177409">
                <a:tc>
                  <a:txBody>
                    <a:bodyPr/>
                    <a:lstStyle/>
                    <a:p>
                      <a:r>
                        <a:rPr lang="en-US" dirty="0" smtClean="0"/>
                        <a:t>Staffing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800" dirty="0" smtClean="0"/>
                        <a:t>Institution – State, Tuition,</a:t>
                      </a:r>
                      <a:r>
                        <a:rPr lang="en-US" sz="1800" baseline="0" dirty="0" smtClean="0"/>
                        <a:t> General Fund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800" baseline="0" dirty="0" smtClean="0"/>
                        <a:t>Chargeback to </a:t>
                      </a:r>
                      <a:r>
                        <a:rPr lang="en-US" sz="1800" baseline="0" dirty="0" err="1" smtClean="0"/>
                        <a:t>Depts</a:t>
                      </a:r>
                      <a:endParaRPr lang="en-US" sz="1800" baseline="0" dirty="0" smtClean="0"/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1800" baseline="0" dirty="0" smtClean="0"/>
                        <a:t>IT Student Fees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Annual; Permanent</a:t>
                      </a:r>
                      <a:br>
                        <a:rPr lang="en-US" baseline="0" dirty="0" smtClean="0"/>
                      </a:br>
                      <a:endParaRPr lang="en-US" dirty="0"/>
                    </a:p>
                  </a:txBody>
                  <a:tcPr/>
                </a:tc>
              </a:tr>
              <a:tr h="1906389">
                <a:tc>
                  <a:txBody>
                    <a:bodyPr/>
                    <a:lstStyle/>
                    <a:p>
                      <a:r>
                        <a:rPr lang="en-US" dirty="0" smtClean="0"/>
                        <a:t>Day-to-Day Support for Operations,</a:t>
                      </a:r>
                    </a:p>
                    <a:p>
                      <a:r>
                        <a:rPr lang="en-US" dirty="0" smtClean="0"/>
                        <a:t>Software,</a:t>
                      </a:r>
                    </a:p>
                    <a:p>
                      <a:r>
                        <a:rPr lang="en-US" dirty="0" smtClean="0"/>
                        <a:t>Licenses,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dirty="0" smtClean="0"/>
                        <a:t>Contracts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Cloud??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Institution – State, Tuition, General Fund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Chargeback to </a:t>
                      </a:r>
                      <a:r>
                        <a:rPr lang="en-US" dirty="0" err="1" smtClean="0"/>
                        <a:t>Depts</a:t>
                      </a:r>
                      <a:endParaRPr lang="en-US" dirty="0" smtClean="0"/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IT Student Fees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Grants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Special</a:t>
                      </a:r>
                      <a:r>
                        <a:rPr lang="en-US" baseline="0" dirty="0" smtClean="0"/>
                        <a:t> Project Funds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Annual; Permanent; Sometimes One-time</a:t>
                      </a:r>
                      <a:r>
                        <a:rPr lang="en-US" baseline="0" dirty="0" smtClean="0"/>
                        <a:t> Funds</a:t>
                      </a:r>
                      <a:endParaRPr lang="en-US" dirty="0"/>
                    </a:p>
                  </a:txBody>
                  <a:tcPr/>
                </a:tc>
              </a:tr>
              <a:tr h="112650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Institution – State Bonding, Donor</a:t>
                      </a:r>
                      <a:r>
                        <a:rPr lang="en-US" baseline="0" dirty="0" smtClean="0"/>
                        <a:t> Programs, Campus General Fund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One-time Funds</a:t>
                      </a:r>
                      <a:endParaRPr lang="en-US" dirty="0"/>
                    </a:p>
                  </a:txBody>
                  <a:tcPr/>
                </a:tc>
              </a:tr>
              <a:tr h="1281938"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Infrastructure,</a:t>
                      </a:r>
                    </a:p>
                    <a:p>
                      <a:r>
                        <a:rPr lang="en-US" dirty="0" smtClean="0"/>
                        <a:t>Equipment, &amp; Software</a:t>
                      </a:r>
                      <a:r>
                        <a:rPr lang="en-US" dirty="0"/>
                        <a:t>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Institution – State Bonding,</a:t>
                      </a:r>
                      <a:r>
                        <a:rPr lang="en-US" baseline="0" dirty="0" smtClean="0"/>
                        <a:t> Campus General Fund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baseline="0" dirty="0" smtClean="0"/>
                        <a:t>End-of-Year Funds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Annual; Permanent; End-of-Year;</a:t>
                      </a:r>
                    </a:p>
                    <a:p>
                      <a:pPr algn="ctr"/>
                      <a:r>
                        <a:rPr lang="en-US" dirty="0" smtClean="0"/>
                        <a:t>One-time</a:t>
                      </a:r>
                      <a:r>
                        <a:rPr lang="en-US" baseline="0" dirty="0" smtClean="0"/>
                        <a:t> funds.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63666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00"/>
            <a:ext cx="9144000" cy="6001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067" y="6324600"/>
            <a:ext cx="474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EDUCAUSE REVIEW JULY/AUGUST 2014, Page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1928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Advancing Without New Resources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11480" indent="-411480">
              <a:buFont typeface="+mj-lt"/>
              <a:buAutoNum type="arabicPeriod"/>
            </a:pPr>
            <a:r>
              <a:rPr lang="en-US" dirty="0" smtClean="0"/>
              <a:t>Data Center</a:t>
            </a:r>
          </a:p>
          <a:p>
            <a:pPr marL="411480" indent="-457200">
              <a:buFont typeface="+mj-lt"/>
              <a:buAutoNum type="arabicPeriod"/>
            </a:pPr>
            <a:r>
              <a:rPr lang="en-US" dirty="0" smtClean="0"/>
              <a:t>Application Integration /Realignment</a:t>
            </a:r>
          </a:p>
          <a:p>
            <a:pPr marL="411480" indent="-457200">
              <a:buFont typeface="+mj-lt"/>
              <a:buAutoNum type="arabicPeriod"/>
            </a:pPr>
            <a:r>
              <a:rPr lang="en-US" dirty="0" smtClean="0"/>
              <a:t>Service Aggregation /Management</a:t>
            </a:r>
          </a:p>
          <a:p>
            <a:pPr marL="411480" indent="-457200">
              <a:buFont typeface="+mj-lt"/>
              <a:buAutoNum type="arabicPeriod"/>
            </a:pPr>
            <a:r>
              <a:rPr lang="en-US" dirty="0" smtClean="0"/>
              <a:t>Organizational Structure</a:t>
            </a:r>
          </a:p>
          <a:p>
            <a:pPr marL="411480" indent="-457200">
              <a:buFont typeface="+mj-lt"/>
              <a:buAutoNum type="arabicPeriod"/>
            </a:pPr>
            <a:r>
              <a:rPr lang="en-US" dirty="0" smtClean="0"/>
              <a:t>Messaging/ Communications</a:t>
            </a:r>
          </a:p>
          <a:p>
            <a:pPr marL="37719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Software &amp; Service Licensing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Apps Development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Administrative Support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Enterprise Resource Planning (ERP)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Platform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6" y="118744"/>
            <a:ext cx="8823504" cy="6048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067" y="6324600"/>
            <a:ext cx="474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EDUCAUSE REVIEW JULY/AUGUST 2014, Page 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2658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Administrative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329" t="12561" r="30288" b="37969"/>
          <a:stretch/>
        </p:blipFill>
        <p:spPr>
          <a:xfrm>
            <a:off x="87579" y="79675"/>
            <a:ext cx="8904021" cy="66259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4206240" y="2946400"/>
            <a:ext cx="518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58720" y="3515360"/>
            <a:ext cx="417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31360" y="3698240"/>
            <a:ext cx="1412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10080" y="4094480"/>
            <a:ext cx="4714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69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10" y="257418"/>
            <a:ext cx="7886700" cy="914400"/>
          </a:xfrm>
        </p:spPr>
        <p:txBody>
          <a:bodyPr/>
          <a:lstStyle/>
          <a:p>
            <a:pPr algn="ctr"/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1788160"/>
            <a:ext cx="7325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/>
                </a:solidFill>
              </a:rPr>
              <a:t>Part 1: What are the IT Funding challenges facing your campus?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" y="3434080"/>
            <a:ext cx="7993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Part 2: What could we do differently?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IT Service Organization for a Post-Enterprise World</a:t>
            </a:r>
            <a:endParaRPr lang="en-US" dirty="0"/>
          </a:p>
        </p:txBody>
      </p:sp>
      <p:pic>
        <p:nvPicPr>
          <p:cNvPr id="6" name="Picture 5" descr="schroeder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9" y="1148080"/>
            <a:ext cx="8580121" cy="5222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067" y="6324600"/>
            <a:ext cx="474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EDUCAUSE REVIEW JULY/AUGUST 2014, Page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0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10883</TotalTime>
  <Words>720</Words>
  <Application>Microsoft Macintosh PowerPoint</Application>
  <PresentationFormat>On-screen Show (4:3)</PresentationFormat>
  <Paragraphs>132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Financing IT’s  Next Generation Opportunities:</vt:lpstr>
      <vt:lpstr>Historical Patterns for Financing IT @ CCSU</vt:lpstr>
      <vt:lpstr>PowerPoint Presentation</vt:lpstr>
      <vt:lpstr>PowerPoint Presentation</vt:lpstr>
      <vt:lpstr>PowerPoint Presentation</vt:lpstr>
      <vt:lpstr>Advancing Without New Resources</vt:lpstr>
      <vt:lpstr>The Future of Administrative IT</vt:lpstr>
      <vt:lpstr>Group Discussion</vt:lpstr>
      <vt:lpstr>The IT Service Organization for a Post-Enterprise World</vt:lpstr>
    </vt:vector>
  </TitlesOfParts>
  <Company>The 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 Beasock, Kay E - (kbeasock)</dc:creator>
  <cp:lastModifiedBy>Michele Norin</cp:lastModifiedBy>
  <cp:revision>41</cp:revision>
  <dcterms:created xsi:type="dcterms:W3CDTF">2014-09-02T19:14:53Z</dcterms:created>
  <dcterms:modified xsi:type="dcterms:W3CDTF">2014-10-14T02:35:29Z</dcterms:modified>
</cp:coreProperties>
</file>