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13"/>
  </p:notesMasterIdLst>
  <p:sldIdLst>
    <p:sldId id="278" r:id="rId2"/>
    <p:sldId id="277" r:id="rId3"/>
    <p:sldId id="270" r:id="rId4"/>
    <p:sldId id="259" r:id="rId5"/>
    <p:sldId id="272" r:id="rId6"/>
    <p:sldId id="273" r:id="rId7"/>
    <p:sldId id="274" r:id="rId8"/>
    <p:sldId id="275" r:id="rId9"/>
    <p:sldId id="276" r:id="rId10"/>
    <p:sldId id="280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2" autoAdjust="0"/>
    <p:restoredTop sz="94658" autoAdjust="0"/>
  </p:normalViewPr>
  <p:slideViewPr>
    <p:cSldViewPr>
      <p:cViewPr>
        <p:scale>
          <a:sx n="44" d="100"/>
          <a:sy n="44" d="100"/>
        </p:scale>
        <p:origin x="2126" y="9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21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19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Pol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Poll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5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Discussion Q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Question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31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idx="12"/>
          </p:nvPr>
        </p:nvSpPr>
        <p:spPr>
          <a:xfrm>
            <a:off x="3657599" y="5867400"/>
            <a:ext cx="4495801" cy="5007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1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  <p:sldLayoutId id="2147484857" r:id="rId12"/>
    <p:sldLayoutId id="2147484858" r:id="rId13"/>
    <p:sldLayoutId id="2147484859" r:id="rId14"/>
    <p:sldLayoutId id="2147484860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3340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Scale 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Core Commodity Services 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the Cloud and Collaboration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7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838200" y="381000"/>
            <a:ext cx="7010400" cy="1143000"/>
          </a:xfrm>
        </p:spPr>
        <p:txBody>
          <a:bodyPr/>
          <a:lstStyle/>
          <a:p>
            <a:pPr algn="ctr"/>
            <a:r>
              <a:rPr lang="en-US" sz="6000" dirty="0" smtClean="0"/>
              <a:t>Discussion Topics</a:t>
            </a: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457200" y="1676400"/>
            <a:ext cx="7772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What are the primary areas that make sense for cloud or collaborative services?</a:t>
            </a:r>
          </a:p>
          <a:p>
            <a:r>
              <a:rPr lang="en-US" dirty="0"/>
              <a:t>	</a:t>
            </a:r>
            <a:r>
              <a:rPr lang="en-US" dirty="0" smtClean="0"/>
              <a:t>DR, </a:t>
            </a:r>
            <a:r>
              <a:rPr lang="en-US" dirty="0" err="1" smtClean="0"/>
              <a:t>PaaS</a:t>
            </a:r>
            <a:r>
              <a:rPr lang="en-US" dirty="0" smtClean="0"/>
              <a:t>, </a:t>
            </a:r>
            <a:r>
              <a:rPr lang="en-US" dirty="0" err="1" smtClean="0"/>
              <a:t>IaaS</a:t>
            </a:r>
            <a:r>
              <a:rPr lang="en-US" dirty="0" smtClean="0"/>
              <a:t>, </a:t>
            </a:r>
            <a:r>
              <a:rPr lang="en-US" dirty="0" err="1" smtClean="0"/>
              <a:t>VoiP</a:t>
            </a:r>
            <a:r>
              <a:rPr lang="en-US" dirty="0" smtClean="0"/>
              <a:t>, analytics, Identity Management, NOC, LMS……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 smtClean="0"/>
              <a:t>What are the primary risks (perceived or real?)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 Security, cost, loss of control, lack of staff skillsets, job security…..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AutoNum type="arabicPeriod" startAt="3"/>
            </a:pPr>
            <a:r>
              <a:rPr lang="en-US" dirty="0" smtClean="0"/>
              <a:t>What is one thing you can do NEXT WEEK to start the conversation on your campus and/or continue the conversation with EDUCAUSE colleagues?</a:t>
            </a:r>
          </a:p>
          <a:p>
            <a:pPr marL="342900" indent="-342900">
              <a:buAutoNum type="arabicPeriod" startAt="3"/>
            </a:pPr>
            <a:endParaRPr lang="en-US" dirty="0"/>
          </a:p>
          <a:p>
            <a:pPr marL="342900" indent="-342900">
              <a:buAutoNum type="arabicPeriod" startAt="3"/>
            </a:pPr>
            <a:endParaRPr lang="en-US" dirty="0" smtClean="0"/>
          </a:p>
          <a:p>
            <a:pPr marL="342900" indent="-342900">
              <a:buAutoNum type="arabicPeriod" startAt="3"/>
            </a:pPr>
            <a:endParaRPr lang="en-US" dirty="0"/>
          </a:p>
          <a:p>
            <a:pPr marL="342900" indent="-342900">
              <a:buAutoNum type="arabicPeriod" startAt="3"/>
            </a:pPr>
            <a:endParaRPr lang="en-US" dirty="0" smtClean="0"/>
          </a:p>
          <a:p>
            <a:pPr marL="342900" indent="-342900">
              <a:buAutoNum type="arabicPeriod" startAt="3"/>
            </a:pPr>
            <a:endParaRPr lang="en-US" dirty="0"/>
          </a:p>
          <a:p>
            <a:pPr marL="342900" indent="-342900">
              <a:buAutoNum type="arabicPeriod" startAt="3"/>
            </a:pPr>
            <a:endParaRPr lang="en-US" dirty="0" smtClean="0"/>
          </a:p>
          <a:p>
            <a:pPr marL="342900" indent="-342900">
              <a:buAutoNum type="arabicPeriod" startAt="3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Us Improve and Grow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6858000" cy="4343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2800" dirty="0" smtClean="0"/>
              <a:t>Thank you for participating </a:t>
            </a:r>
          </a:p>
          <a:p>
            <a:pPr algn="ctr"/>
            <a:r>
              <a:rPr lang="en-US" sz="2800" dirty="0" smtClean="0"/>
              <a:t>in today’s session.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We’re very interested in your feedback.  Please take </a:t>
            </a:r>
          </a:p>
          <a:p>
            <a:pPr algn="ctr"/>
            <a:r>
              <a:rPr lang="en-US" dirty="0" smtClean="0"/>
              <a:t>a minute to fill out the session evaluation found within </a:t>
            </a:r>
          </a:p>
          <a:p>
            <a:pPr algn="ctr"/>
            <a:r>
              <a:rPr lang="en-US" dirty="0" smtClean="0"/>
              <a:t>the conference mobile app, or the online agenda.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04800"/>
            <a:ext cx="7391400" cy="731838"/>
          </a:xfrm>
        </p:spPr>
        <p:txBody>
          <a:bodyPr/>
          <a:lstStyle/>
          <a:p>
            <a:r>
              <a:rPr lang="en-US" dirty="0" smtClean="0"/>
              <a:t>Facilitators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50292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C:\Users\landryst\Desktop\Facilita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7" y="1066800"/>
            <a:ext cx="636334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5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51054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Implementing Scale for Core Commodity Services through the Cloud and Collaboration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5980093"/>
            <a:ext cx="5943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Lightning Round: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at Seton Hall University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Stephen G. Landry, CIO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28600"/>
            <a:ext cx="8458200" cy="9144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Lightning Round: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295400"/>
            <a:ext cx="8458200" cy="5410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b="1" dirty="0" smtClean="0">
                <a:solidFill>
                  <a:schemeClr val="tx1"/>
                </a:solidFill>
              </a:rPr>
              <a:t>Stephen Landry: </a:t>
            </a:r>
            <a:r>
              <a:rPr lang="en-US" sz="3200" dirty="0" smtClean="0">
                <a:solidFill>
                  <a:schemeClr val="tx1"/>
                </a:solidFill>
              </a:rPr>
              <a:t>Infrastructure-as-a-Service (</a:t>
            </a:r>
            <a:r>
              <a:rPr lang="en-US" sz="3200" dirty="0" err="1" smtClean="0">
                <a:solidFill>
                  <a:schemeClr val="tx1"/>
                </a:solidFill>
              </a:rPr>
              <a:t>IaaS</a:t>
            </a:r>
            <a:r>
              <a:rPr lang="en-US" sz="3200" dirty="0" smtClean="0">
                <a:solidFill>
                  <a:schemeClr val="tx1"/>
                </a:solidFill>
              </a:rPr>
              <a:t>) at Seton Hall University (SHU)</a:t>
            </a:r>
          </a:p>
          <a:p>
            <a:pPr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3200" b="1" dirty="0" smtClean="0">
                <a:solidFill>
                  <a:schemeClr val="tx2"/>
                </a:solidFill>
              </a:rPr>
              <a:t>Seton Hall University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Mid-sized, private, Catholic affiliated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Suburban campus 15 miles from NYC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5,500 undergrad / 4,300 grad students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470 faculty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Ubiquitous computing campus – all undergrads receive University-issued convertible laptop/tablet computer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28600"/>
            <a:ext cx="8458200" cy="685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Lightning Round: </a:t>
            </a:r>
            <a:r>
              <a:rPr lang="en-US" sz="3600" b="1" dirty="0" err="1" smtClean="0">
                <a:solidFill>
                  <a:schemeClr val="tx1"/>
                </a:solidFill>
              </a:rPr>
              <a:t>IaaS</a:t>
            </a:r>
            <a:r>
              <a:rPr lang="en-US" sz="3600" b="1" dirty="0" smtClean="0">
                <a:solidFill>
                  <a:schemeClr val="tx1"/>
                </a:solidFill>
              </a:rPr>
              <a:t> at SHU </a:t>
            </a:r>
            <a:r>
              <a:rPr lang="en-US" sz="3600" dirty="0" smtClean="0">
                <a:solidFill>
                  <a:schemeClr val="tx1"/>
                </a:solidFill>
              </a:rPr>
              <a:t>(Cont.)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219200"/>
            <a:ext cx="8458200" cy="548640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3200" dirty="0" smtClean="0"/>
          </a:p>
          <a:p>
            <a:pPr>
              <a:spcBef>
                <a:spcPts val="0"/>
              </a:spcBef>
            </a:pPr>
            <a:r>
              <a:rPr lang="en-US" sz="3200" b="1" dirty="0" smtClean="0">
                <a:solidFill>
                  <a:schemeClr val="tx2"/>
                </a:solidFill>
              </a:rPr>
              <a:t>Question: </a:t>
            </a:r>
            <a:r>
              <a:rPr lang="en-US" sz="3200" dirty="0" smtClean="0">
                <a:solidFill>
                  <a:schemeClr val="tx1"/>
                </a:solidFill>
              </a:rPr>
              <a:t>If you were starting a new college from the ground up, would your plans include an on site data center?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28600"/>
            <a:ext cx="8458200" cy="685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Lightning Round: </a:t>
            </a:r>
            <a:r>
              <a:rPr lang="en-US" sz="3600" b="1" dirty="0" err="1" smtClean="0">
                <a:solidFill>
                  <a:schemeClr val="tx1"/>
                </a:solidFill>
              </a:rPr>
              <a:t>IaaS</a:t>
            </a:r>
            <a:r>
              <a:rPr lang="en-US" sz="3600" b="1" dirty="0" smtClean="0">
                <a:solidFill>
                  <a:schemeClr val="tx1"/>
                </a:solidFill>
              </a:rPr>
              <a:t> at SHU </a:t>
            </a:r>
            <a:r>
              <a:rPr lang="en-US" sz="3600" dirty="0" smtClean="0">
                <a:solidFill>
                  <a:schemeClr val="tx1"/>
                </a:solidFill>
              </a:rPr>
              <a:t>(Cont.)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219200"/>
            <a:ext cx="8458200" cy="5486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chemeClr val="tx2"/>
                </a:solidFill>
              </a:rPr>
              <a:t>SHU is </a:t>
            </a:r>
            <a:r>
              <a:rPr lang="en-US" sz="3600" b="1" i="1" dirty="0" smtClean="0">
                <a:solidFill>
                  <a:schemeClr val="tx2"/>
                </a:solidFill>
              </a:rPr>
              <a:t>no longer hosting </a:t>
            </a:r>
            <a:r>
              <a:rPr lang="en-US" sz="3200" dirty="0" smtClean="0">
                <a:solidFill>
                  <a:schemeClr val="tx2"/>
                </a:solidFill>
              </a:rPr>
              <a:t>on site: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Learning System </a:t>
            </a:r>
            <a:r>
              <a:rPr lang="en-US" sz="2400" dirty="0" smtClean="0">
                <a:solidFill>
                  <a:schemeClr val="tx1"/>
                </a:solidFill>
              </a:rPr>
              <a:t>(Bb, SaaS, 2004)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Student Email </a:t>
            </a:r>
            <a:r>
              <a:rPr lang="en-US" sz="2400" dirty="0" smtClean="0">
                <a:solidFill>
                  <a:schemeClr val="tx1"/>
                </a:solidFill>
              </a:rPr>
              <a:t>(O365, SaaS, 2009)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Help Desk System </a:t>
            </a:r>
            <a:r>
              <a:rPr lang="en-US" sz="2400" dirty="0" smtClean="0">
                <a:solidFill>
                  <a:schemeClr val="tx1"/>
                </a:solidFill>
              </a:rPr>
              <a:t>(S-Now, SaaS, 2009)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Prospect Inquiries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SalesForce</a:t>
            </a:r>
            <a:r>
              <a:rPr lang="en-US" sz="2400" dirty="0" smtClean="0">
                <a:solidFill>
                  <a:schemeClr val="tx1"/>
                </a:solidFill>
              </a:rPr>
              <a:t>, SaaS, 2009)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Web Site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PaperThin</a:t>
            </a:r>
            <a:r>
              <a:rPr lang="en-US" sz="2400" dirty="0" smtClean="0">
                <a:solidFill>
                  <a:schemeClr val="tx1"/>
                </a:solidFill>
              </a:rPr>
              <a:t>/AWS, </a:t>
            </a:r>
            <a:r>
              <a:rPr lang="en-US" sz="2400" dirty="0" err="1" smtClean="0">
                <a:solidFill>
                  <a:schemeClr val="tx1"/>
                </a:solidFill>
              </a:rPr>
              <a:t>IaaS</a:t>
            </a:r>
            <a:r>
              <a:rPr lang="en-US" sz="2400" dirty="0" smtClean="0">
                <a:solidFill>
                  <a:schemeClr val="tx1"/>
                </a:solidFill>
              </a:rPr>
              <a:t>, 2012)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Payment Gateway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TouchNet</a:t>
            </a:r>
            <a:r>
              <a:rPr lang="en-US" sz="2400" dirty="0" smtClean="0">
                <a:solidFill>
                  <a:schemeClr val="tx1"/>
                </a:solidFill>
              </a:rPr>
              <a:t>, SaaS, 2013)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Active Directory / ADFS </a:t>
            </a:r>
            <a:r>
              <a:rPr lang="en-US" sz="2400" dirty="0" smtClean="0">
                <a:solidFill>
                  <a:schemeClr val="tx1"/>
                </a:solidFill>
              </a:rPr>
              <a:t>(AWS, </a:t>
            </a:r>
            <a:r>
              <a:rPr lang="en-US" sz="2400" dirty="0" err="1" smtClean="0">
                <a:solidFill>
                  <a:schemeClr val="tx1"/>
                </a:solidFill>
              </a:rPr>
              <a:t>IaaS</a:t>
            </a:r>
            <a:r>
              <a:rPr lang="en-US" sz="2400" dirty="0" smtClean="0">
                <a:solidFill>
                  <a:schemeClr val="tx1"/>
                </a:solidFill>
              </a:rPr>
              <a:t>, 2013)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Identity Management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Okta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IMaaS</a:t>
            </a:r>
            <a:r>
              <a:rPr lang="en-US" sz="2400" dirty="0" smtClean="0">
                <a:solidFill>
                  <a:schemeClr val="tx1"/>
                </a:solidFill>
              </a:rPr>
              <a:t>, 2014)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Library Catalog </a:t>
            </a:r>
            <a:r>
              <a:rPr lang="en-US" sz="2400" dirty="0" smtClean="0">
                <a:solidFill>
                  <a:schemeClr val="tx1"/>
                </a:solidFill>
              </a:rPr>
              <a:t>(OCLC, SaaS, 2014)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Medical Records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Medicat</a:t>
            </a:r>
            <a:r>
              <a:rPr lang="en-US" sz="2400" dirty="0">
                <a:solidFill>
                  <a:schemeClr val="tx1"/>
                </a:solidFill>
              </a:rPr>
              <a:t>, SaaS, 2014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tx1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28435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28600"/>
            <a:ext cx="8458200" cy="685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Lightning Round: </a:t>
            </a:r>
            <a:r>
              <a:rPr lang="en-US" sz="3600" b="1" dirty="0" err="1" smtClean="0">
                <a:solidFill>
                  <a:schemeClr val="tx1"/>
                </a:solidFill>
              </a:rPr>
              <a:t>IaaS</a:t>
            </a:r>
            <a:r>
              <a:rPr lang="en-US" sz="3600" b="1" dirty="0" smtClean="0">
                <a:solidFill>
                  <a:schemeClr val="tx1"/>
                </a:solidFill>
              </a:rPr>
              <a:t> at SHU </a:t>
            </a:r>
            <a:r>
              <a:rPr lang="en-US" sz="3600" dirty="0" smtClean="0">
                <a:solidFill>
                  <a:schemeClr val="tx1"/>
                </a:solidFill>
              </a:rPr>
              <a:t>(Cont.)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219200"/>
            <a:ext cx="8458200" cy="5486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b="1" dirty="0" smtClean="0">
                <a:solidFill>
                  <a:schemeClr val="tx2"/>
                </a:solidFill>
              </a:rPr>
              <a:t>Why wouldn’t a campus move it’s IT services to the cloud?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Operating vs. Capital Expense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Lack of appropriate services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/>
              <a:t>(e.g., databases, vendor support)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Maturity of cloud vendors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Ownership of data and ability to migrate data between services </a:t>
            </a:r>
            <a:r>
              <a:rPr lang="en-US" sz="3200" b="1" i="1" dirty="0" smtClean="0"/>
              <a:t>(</a:t>
            </a:r>
            <a:r>
              <a:rPr lang="en-US" sz="3200" b="1" i="1" dirty="0" err="1" smtClean="0"/>
              <a:t>i.e.,import</a:t>
            </a:r>
            <a:r>
              <a:rPr lang="en-US" sz="3200" b="1" i="1" dirty="0" smtClean="0"/>
              <a:t>/export)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chemeClr val="tx1"/>
                </a:solidFill>
              </a:rPr>
              <a:t>Security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1" i="1" dirty="0" smtClean="0"/>
              <a:t>Security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1" i="1" dirty="0" smtClean="0"/>
              <a:t>Security</a:t>
            </a:r>
            <a:r>
              <a:rPr lang="en-US" sz="3200" dirty="0" smtClean="0"/>
              <a:t> …  </a:t>
            </a:r>
            <a:r>
              <a:rPr lang="en-US" sz="3200" i="1" dirty="0" smtClean="0"/>
              <a:t>ETC, ETC, ETC</a:t>
            </a:r>
            <a:r>
              <a:rPr lang="en-US" sz="3200" dirty="0" smtClean="0"/>
              <a:t> …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0991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28600"/>
            <a:ext cx="8458200" cy="685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Lightning Round: </a:t>
            </a:r>
            <a:r>
              <a:rPr lang="en-US" sz="3600" b="1" dirty="0" err="1" smtClean="0">
                <a:solidFill>
                  <a:schemeClr val="tx1"/>
                </a:solidFill>
              </a:rPr>
              <a:t>IaaS</a:t>
            </a:r>
            <a:r>
              <a:rPr lang="en-US" sz="3600" b="1" dirty="0" smtClean="0">
                <a:solidFill>
                  <a:schemeClr val="tx1"/>
                </a:solidFill>
              </a:rPr>
              <a:t> at SHU </a:t>
            </a:r>
            <a:r>
              <a:rPr lang="en-US" sz="3600" dirty="0" smtClean="0">
                <a:solidFill>
                  <a:schemeClr val="tx1"/>
                </a:solidFill>
              </a:rPr>
              <a:t>(Cont.)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219200"/>
            <a:ext cx="8458200" cy="5486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But, e.g., </a:t>
            </a:r>
            <a:r>
              <a:rPr lang="en-US" sz="3200" b="1" dirty="0" smtClean="0">
                <a:solidFill>
                  <a:schemeClr val="tx2"/>
                </a:solidFill>
              </a:rPr>
              <a:t>Amazon Web Services </a:t>
            </a:r>
            <a:r>
              <a:rPr lang="en-US" sz="3200" dirty="0" smtClean="0">
                <a:solidFill>
                  <a:schemeClr val="tx1"/>
                </a:solidFill>
              </a:rPr>
              <a:t>(AWS) </a:t>
            </a:r>
            <a:r>
              <a:rPr lang="en-US" sz="3200" dirty="0" smtClean="0">
                <a:solidFill>
                  <a:schemeClr val="tx2"/>
                </a:solidFill>
              </a:rPr>
              <a:t>is moving at </a:t>
            </a:r>
            <a:r>
              <a:rPr lang="en-US" sz="3200" b="1" dirty="0" smtClean="0">
                <a:solidFill>
                  <a:schemeClr val="tx2"/>
                </a:solidFill>
              </a:rPr>
              <a:t>“cloud speed”: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Highly secure (every </a:t>
            </a:r>
            <a:r>
              <a:rPr lang="en-US" sz="2800" dirty="0">
                <a:solidFill>
                  <a:schemeClr val="tx1"/>
                </a:solidFill>
              </a:rPr>
              <a:t>s</a:t>
            </a:r>
            <a:r>
              <a:rPr lang="en-US" sz="2800" dirty="0" smtClean="0">
                <a:solidFill>
                  <a:schemeClr val="tx1"/>
                </a:solidFill>
              </a:rPr>
              <a:t>ecurity </a:t>
            </a:r>
            <a:r>
              <a:rPr lang="en-US" sz="2800" dirty="0">
                <a:solidFill>
                  <a:schemeClr val="tx1"/>
                </a:solidFill>
              </a:rPr>
              <a:t>c</a:t>
            </a:r>
            <a:r>
              <a:rPr lang="en-US" sz="2800" dirty="0" smtClean="0">
                <a:solidFill>
                  <a:schemeClr val="tx1"/>
                </a:solidFill>
              </a:rPr>
              <a:t>ert conceivable)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High availability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Dropping prices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Offerings include SQL, Oracle, HPC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Near effortless deployment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&amp; upgrades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VPC securely integrates with existing DC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B</a:t>
            </a:r>
            <a:r>
              <a:rPr lang="en-US" sz="2800" dirty="0" smtClean="0">
                <a:solidFill>
                  <a:schemeClr val="tx1"/>
                </a:solidFill>
              </a:rPr>
              <a:t>ackups, snapshots, multi-zone replication, VTL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One hour SLA available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Integration with S-NOW, </a:t>
            </a:r>
            <a:r>
              <a:rPr lang="en-US" sz="2800" dirty="0" err="1" smtClean="0">
                <a:solidFill>
                  <a:schemeClr val="tx1"/>
                </a:solidFill>
              </a:rPr>
              <a:t>Splunk</a:t>
            </a:r>
            <a:r>
              <a:rPr lang="en-US" sz="2800" dirty="0" smtClean="0">
                <a:solidFill>
                  <a:schemeClr val="tx1"/>
                </a:solidFill>
              </a:rPr>
              <a:t>, etc.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Gartner leader for vision, ability to execute</a:t>
            </a:r>
          </a:p>
          <a:p>
            <a:pPr>
              <a:spcBef>
                <a:spcPts val="0"/>
              </a:spcBef>
            </a:pPr>
            <a:endParaRPr lang="en-US" sz="3200" dirty="0" smtClean="0"/>
          </a:p>
          <a:p>
            <a:pPr>
              <a:spcBef>
                <a:spcPts val="0"/>
              </a:spcBef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8333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28600"/>
            <a:ext cx="8458200" cy="685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Lightning Round: </a:t>
            </a:r>
            <a:r>
              <a:rPr lang="en-US" sz="3600" b="1" dirty="0" err="1" smtClean="0">
                <a:solidFill>
                  <a:schemeClr val="tx1"/>
                </a:solidFill>
              </a:rPr>
              <a:t>IaaS</a:t>
            </a:r>
            <a:r>
              <a:rPr lang="en-US" sz="3600" b="1" dirty="0" smtClean="0">
                <a:solidFill>
                  <a:schemeClr val="tx1"/>
                </a:solidFill>
              </a:rPr>
              <a:t> at SHU </a:t>
            </a:r>
            <a:r>
              <a:rPr lang="en-US" sz="3600" dirty="0" smtClean="0">
                <a:solidFill>
                  <a:schemeClr val="tx1"/>
                </a:solidFill>
              </a:rPr>
              <a:t>(Cont.)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219200"/>
            <a:ext cx="8458200" cy="5486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b="1" dirty="0" smtClean="0">
                <a:solidFill>
                  <a:schemeClr val="tx2"/>
                </a:solidFill>
              </a:rPr>
              <a:t>SHU’s Cloud Strategy: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“Cloud First” moving forward: All new server deployments will be in AWS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Move faculty and employee email to Office 365 by end of 2015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Migrate all simple standalone servers to AWS by end of 2015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Plan migration of Oracle and SQL databases to AWS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81666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5324</TotalTime>
  <Words>465</Words>
  <Application>Microsoft Office PowerPoint</Application>
  <PresentationFormat>On-screen Show (4:3)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9_Default Theme</vt:lpstr>
      <vt:lpstr>PowerPoint Presentation</vt:lpstr>
      <vt:lpstr>Facilitators</vt:lpstr>
      <vt:lpstr>PowerPoint Presentation</vt:lpstr>
      <vt:lpstr>Lightning Round:</vt:lpstr>
      <vt:lpstr>Lightning Round: IaaS at SHU (Cont.)</vt:lpstr>
      <vt:lpstr>Lightning Round: IaaS at SHU (Cont.)</vt:lpstr>
      <vt:lpstr>Lightning Round: IaaS at SHU (Cont.)</vt:lpstr>
      <vt:lpstr>Lightning Round: IaaS at SHU (Cont.)</vt:lpstr>
      <vt:lpstr>Lightning Round: IaaS at SHU (Cont.)</vt:lpstr>
      <vt:lpstr>PowerPoint Presentation</vt:lpstr>
      <vt:lpstr>Help Us Improve and Grow</vt:lpstr>
    </vt:vector>
  </TitlesOfParts>
  <Company>EDUCAUSE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Dee C</cp:lastModifiedBy>
  <cp:revision>103</cp:revision>
  <dcterms:created xsi:type="dcterms:W3CDTF">2012-08-08T18:23:13Z</dcterms:created>
  <dcterms:modified xsi:type="dcterms:W3CDTF">2014-09-29T13:13:58Z</dcterms:modified>
</cp:coreProperties>
</file>