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45" r:id="rId1"/>
    <p:sldMasterId id="2147484861" r:id="rId2"/>
  </p:sldMasterIdLst>
  <p:notesMasterIdLst>
    <p:notesMasterId r:id="rId19"/>
  </p:notesMasterIdLst>
  <p:sldIdLst>
    <p:sldId id="278" r:id="rId3"/>
    <p:sldId id="277" r:id="rId4"/>
    <p:sldId id="270" r:id="rId5"/>
    <p:sldId id="281" r:id="rId6"/>
    <p:sldId id="282" r:id="rId7"/>
    <p:sldId id="283" r:id="rId8"/>
    <p:sldId id="284" r:id="rId9"/>
    <p:sldId id="285" r:id="rId10"/>
    <p:sldId id="259" r:id="rId11"/>
    <p:sldId id="272" r:id="rId12"/>
    <p:sldId id="273" r:id="rId13"/>
    <p:sldId id="274" r:id="rId14"/>
    <p:sldId id="275" r:id="rId15"/>
    <p:sldId id="276" r:id="rId16"/>
    <p:sldId id="280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ti Czarnecki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42" autoAdjust="0"/>
    <p:restoredTop sz="94658" autoAdjust="0"/>
  </p:normalViewPr>
  <p:slideViewPr>
    <p:cSldViewPr>
      <p:cViewPr varScale="1">
        <p:scale>
          <a:sx n="84" d="100"/>
          <a:sy n="84" d="100"/>
        </p:scale>
        <p:origin x="97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E0E4D-C2F1-B544-9DE2-BBECDFB45BB2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87D51-52A1-EF40-B672-9B4EC850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0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89B16-B8E2-4CB9-A4B2-9F9B18BFAC1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989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395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47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p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0"/>
            <a:ext cx="7391400" cy="4525963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621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p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1"/>
            <a:ext cx="7391400" cy="4343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119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Pol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1524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Poll Question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362200"/>
            <a:ext cx="7467600" cy="3733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Poll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259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Discussion Q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1524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362200"/>
            <a:ext cx="7467600" cy="3733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Question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531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Evalu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8382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Evaluation Slide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1"/>
            <a:ext cx="7391400" cy="4343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20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10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41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0792" y="2622208"/>
            <a:ext cx="8554453" cy="1362075"/>
          </a:xfrm>
          <a:prstGeom prst="rect">
            <a:avLst/>
          </a:prstGeom>
        </p:spPr>
        <p:txBody>
          <a:bodyPr anchor="t"/>
          <a:lstStyle>
            <a:lvl1pPr algn="ctr">
              <a:defRPr sz="405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661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60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150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649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25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7924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39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idx="12"/>
          </p:nvPr>
        </p:nvSpPr>
        <p:spPr>
          <a:xfrm>
            <a:off x="3657599" y="5867400"/>
            <a:ext cx="4495801" cy="5007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latin typeface="Arial"/>
                <a:cs typeface="Arial"/>
              </a:defRPr>
            </a:lvl1pPr>
          </a:lstStyle>
          <a:p>
            <a:pPr lvl="0"/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902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625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7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813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57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6" r:id="rId1"/>
    <p:sldLayoutId id="2147484847" r:id="rId2"/>
    <p:sldLayoutId id="2147484848" r:id="rId3"/>
    <p:sldLayoutId id="2147484849" r:id="rId4"/>
    <p:sldLayoutId id="2147484850" r:id="rId5"/>
    <p:sldLayoutId id="2147484851" r:id="rId6"/>
    <p:sldLayoutId id="2147484852" r:id="rId7"/>
    <p:sldLayoutId id="2147484853" r:id="rId8"/>
    <p:sldLayoutId id="2147484854" r:id="rId9"/>
    <p:sldLayoutId id="2147484855" r:id="rId10"/>
    <p:sldLayoutId id="2147484856" r:id="rId11"/>
    <p:sldLayoutId id="2147484857" r:id="rId12"/>
    <p:sldLayoutId id="2147484858" r:id="rId13"/>
    <p:sldLayoutId id="2147484859" r:id="rId14"/>
    <p:sldLayoutId id="2147484860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09012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862" r:id="rId1"/>
    <p:sldLayoutId id="2147484863" r:id="rId2"/>
    <p:sldLayoutId id="2147484864" r:id="rId3"/>
    <p:sldLayoutId id="2147484865" r:id="rId4"/>
    <p:sldLayoutId id="2147484866" r:id="rId5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53340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Implementing Scale </a:t>
            </a:r>
          </a:p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Core Commodity Services </a:t>
            </a:r>
          </a:p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the Cloud and Collaboration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74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228600"/>
            <a:ext cx="8458200" cy="6858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Lightning Round: </a:t>
            </a:r>
            <a:r>
              <a:rPr lang="en-US" sz="3600" b="1" dirty="0" err="1" smtClean="0">
                <a:solidFill>
                  <a:schemeClr val="tx1"/>
                </a:solidFill>
              </a:rPr>
              <a:t>IaaS</a:t>
            </a:r>
            <a:r>
              <a:rPr lang="en-US" sz="3600" b="1" dirty="0" smtClean="0">
                <a:solidFill>
                  <a:schemeClr val="tx1"/>
                </a:solidFill>
              </a:rPr>
              <a:t> at SHU </a:t>
            </a:r>
            <a:r>
              <a:rPr lang="en-US" sz="3600" dirty="0" smtClean="0">
                <a:solidFill>
                  <a:schemeClr val="tx1"/>
                </a:solidFill>
              </a:rPr>
              <a:t>(Cont.)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1219200"/>
            <a:ext cx="8458200" cy="5486400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sz="3200" dirty="0" smtClean="0"/>
          </a:p>
          <a:p>
            <a:pPr>
              <a:spcBef>
                <a:spcPts val="0"/>
              </a:spcBef>
            </a:pPr>
            <a:r>
              <a:rPr lang="en-US" sz="3200" b="1" dirty="0" smtClean="0">
                <a:solidFill>
                  <a:schemeClr val="tx2"/>
                </a:solidFill>
              </a:rPr>
              <a:t>Question: </a:t>
            </a:r>
            <a:r>
              <a:rPr lang="en-US" sz="3200" dirty="0" smtClean="0">
                <a:solidFill>
                  <a:schemeClr val="tx1"/>
                </a:solidFill>
              </a:rPr>
              <a:t>If you were starting a new college from the ground up, would your plans include an on site data center?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12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228600"/>
            <a:ext cx="8458200" cy="6858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Lightning Round: </a:t>
            </a:r>
            <a:r>
              <a:rPr lang="en-US" sz="3600" b="1" dirty="0" err="1" smtClean="0">
                <a:solidFill>
                  <a:schemeClr val="tx1"/>
                </a:solidFill>
              </a:rPr>
              <a:t>IaaS</a:t>
            </a:r>
            <a:r>
              <a:rPr lang="en-US" sz="3600" b="1" dirty="0" smtClean="0">
                <a:solidFill>
                  <a:schemeClr val="tx1"/>
                </a:solidFill>
              </a:rPr>
              <a:t> at SHU </a:t>
            </a:r>
            <a:r>
              <a:rPr lang="en-US" sz="3600" dirty="0" smtClean="0">
                <a:solidFill>
                  <a:schemeClr val="tx1"/>
                </a:solidFill>
              </a:rPr>
              <a:t>(Cont.)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1219200"/>
            <a:ext cx="8458200" cy="5486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200" dirty="0" smtClean="0">
                <a:solidFill>
                  <a:schemeClr val="tx2"/>
                </a:solidFill>
              </a:rPr>
              <a:t>SHU is </a:t>
            </a:r>
            <a:r>
              <a:rPr lang="en-US" sz="3600" b="1" i="1" dirty="0" smtClean="0">
                <a:solidFill>
                  <a:schemeClr val="tx2"/>
                </a:solidFill>
              </a:rPr>
              <a:t>no longer hosting </a:t>
            </a:r>
            <a:r>
              <a:rPr lang="en-US" sz="3200" dirty="0" smtClean="0">
                <a:solidFill>
                  <a:schemeClr val="tx2"/>
                </a:solidFill>
              </a:rPr>
              <a:t>on site: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Learning System </a:t>
            </a:r>
            <a:r>
              <a:rPr lang="en-US" sz="2400" dirty="0" smtClean="0">
                <a:solidFill>
                  <a:schemeClr val="tx1"/>
                </a:solidFill>
              </a:rPr>
              <a:t>(Bb, SaaS, 2004)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Student Email </a:t>
            </a:r>
            <a:r>
              <a:rPr lang="en-US" sz="2400" dirty="0" smtClean="0">
                <a:solidFill>
                  <a:schemeClr val="tx1"/>
                </a:solidFill>
              </a:rPr>
              <a:t>(O365, SaaS, 2009)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Help Desk System </a:t>
            </a:r>
            <a:r>
              <a:rPr lang="en-US" sz="2400" dirty="0" smtClean="0">
                <a:solidFill>
                  <a:schemeClr val="tx1"/>
                </a:solidFill>
              </a:rPr>
              <a:t>(S-Now, SaaS, 2009)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Prospect Inquiries 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SalesForce</a:t>
            </a:r>
            <a:r>
              <a:rPr lang="en-US" sz="2400" dirty="0" smtClean="0">
                <a:solidFill>
                  <a:schemeClr val="tx1"/>
                </a:solidFill>
              </a:rPr>
              <a:t>, SaaS, 2009)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Web Site 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PaperThin</a:t>
            </a:r>
            <a:r>
              <a:rPr lang="en-US" sz="2400" dirty="0" smtClean="0">
                <a:solidFill>
                  <a:schemeClr val="tx1"/>
                </a:solidFill>
              </a:rPr>
              <a:t>/AWS, </a:t>
            </a:r>
            <a:r>
              <a:rPr lang="en-US" sz="2400" dirty="0" err="1" smtClean="0">
                <a:solidFill>
                  <a:schemeClr val="tx1"/>
                </a:solidFill>
              </a:rPr>
              <a:t>IaaS</a:t>
            </a:r>
            <a:r>
              <a:rPr lang="en-US" sz="2400" dirty="0" smtClean="0">
                <a:solidFill>
                  <a:schemeClr val="tx1"/>
                </a:solidFill>
              </a:rPr>
              <a:t>, 2012)</a:t>
            </a:r>
            <a:endParaRPr lang="en-US" sz="3200" dirty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Payment Gateway 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TouchNet</a:t>
            </a:r>
            <a:r>
              <a:rPr lang="en-US" sz="2400" dirty="0" smtClean="0">
                <a:solidFill>
                  <a:schemeClr val="tx1"/>
                </a:solidFill>
              </a:rPr>
              <a:t>, SaaS, 2013)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Active Directory / ADFS </a:t>
            </a:r>
            <a:r>
              <a:rPr lang="en-US" sz="2400" dirty="0" smtClean="0">
                <a:solidFill>
                  <a:schemeClr val="tx1"/>
                </a:solidFill>
              </a:rPr>
              <a:t>(AWS, </a:t>
            </a:r>
            <a:r>
              <a:rPr lang="en-US" sz="2400" dirty="0" err="1" smtClean="0">
                <a:solidFill>
                  <a:schemeClr val="tx1"/>
                </a:solidFill>
              </a:rPr>
              <a:t>IaaS</a:t>
            </a:r>
            <a:r>
              <a:rPr lang="en-US" sz="2400" dirty="0" smtClean="0">
                <a:solidFill>
                  <a:schemeClr val="tx1"/>
                </a:solidFill>
              </a:rPr>
              <a:t>, 2013)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Identity Management 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Okta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IMaaS</a:t>
            </a:r>
            <a:r>
              <a:rPr lang="en-US" sz="2400" dirty="0" smtClean="0">
                <a:solidFill>
                  <a:schemeClr val="tx1"/>
                </a:solidFill>
              </a:rPr>
              <a:t>, 2014)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Library Catalog </a:t>
            </a:r>
            <a:r>
              <a:rPr lang="en-US" sz="2400" dirty="0" smtClean="0">
                <a:solidFill>
                  <a:schemeClr val="tx1"/>
                </a:solidFill>
              </a:rPr>
              <a:t>(OCLC, SaaS, 2014)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Medical Records </a:t>
            </a: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dirty="0" err="1">
                <a:solidFill>
                  <a:schemeClr val="tx1"/>
                </a:solidFill>
              </a:rPr>
              <a:t>Medicat</a:t>
            </a:r>
            <a:r>
              <a:rPr lang="en-US" sz="2400" dirty="0">
                <a:solidFill>
                  <a:schemeClr val="tx1"/>
                </a:solidFill>
              </a:rPr>
              <a:t>, SaaS, 2014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chemeClr val="tx1"/>
                </a:solidFill>
              </a:rPr>
              <a:t>ETC …</a:t>
            </a:r>
          </a:p>
        </p:txBody>
      </p:sp>
    </p:spTree>
    <p:extLst>
      <p:ext uri="{BB962C8B-B14F-4D97-AF65-F5344CB8AC3E}">
        <p14:creationId xmlns:p14="http://schemas.microsoft.com/office/powerpoint/2010/main" val="284357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228600"/>
            <a:ext cx="8458200" cy="6858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Lightning Round: </a:t>
            </a:r>
            <a:r>
              <a:rPr lang="en-US" sz="3600" b="1" dirty="0" err="1" smtClean="0">
                <a:solidFill>
                  <a:schemeClr val="tx1"/>
                </a:solidFill>
              </a:rPr>
              <a:t>IaaS</a:t>
            </a:r>
            <a:r>
              <a:rPr lang="en-US" sz="3600" b="1" dirty="0" smtClean="0">
                <a:solidFill>
                  <a:schemeClr val="tx1"/>
                </a:solidFill>
              </a:rPr>
              <a:t> at SHU </a:t>
            </a:r>
            <a:r>
              <a:rPr lang="en-US" sz="3600" dirty="0" smtClean="0">
                <a:solidFill>
                  <a:schemeClr val="tx1"/>
                </a:solidFill>
              </a:rPr>
              <a:t>(Cont.)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1219200"/>
            <a:ext cx="8458200" cy="5486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200" b="1" dirty="0" smtClean="0">
                <a:solidFill>
                  <a:schemeClr val="tx2"/>
                </a:solidFill>
              </a:rPr>
              <a:t>Why wouldn’t a campus move it’s IT services to the cloud?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Operating vs. Capital Expense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Lack of appropriate services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/>
              <a:t>(e.g., databases, vendor support)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Maturity of cloud vendors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Ownership of data and ability to migrate data between services </a:t>
            </a:r>
            <a:r>
              <a:rPr lang="en-US" sz="3200" b="1" i="1" dirty="0" smtClean="0"/>
              <a:t>(</a:t>
            </a:r>
            <a:r>
              <a:rPr lang="en-US" sz="3200" b="1" i="1" dirty="0" err="1" smtClean="0"/>
              <a:t>i.e.,import</a:t>
            </a:r>
            <a:r>
              <a:rPr lang="en-US" sz="3200" b="1" i="1" dirty="0" smtClean="0"/>
              <a:t>/export)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b="1" i="1" dirty="0" smtClean="0">
                <a:solidFill>
                  <a:schemeClr val="tx1"/>
                </a:solidFill>
              </a:rPr>
              <a:t>Security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b="1" i="1" dirty="0" smtClean="0"/>
              <a:t>Security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b="1" i="1" dirty="0" smtClean="0"/>
              <a:t>Security</a:t>
            </a:r>
            <a:r>
              <a:rPr lang="en-US" sz="3200" dirty="0" smtClean="0"/>
              <a:t> …  </a:t>
            </a:r>
            <a:r>
              <a:rPr lang="en-US" sz="3200" i="1" dirty="0" smtClean="0"/>
              <a:t>ETC, ETC, ETC</a:t>
            </a:r>
            <a:r>
              <a:rPr lang="en-US" sz="3200" dirty="0" smtClean="0"/>
              <a:t> …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09916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228600"/>
            <a:ext cx="8458200" cy="6858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Lightning Round: </a:t>
            </a:r>
            <a:r>
              <a:rPr lang="en-US" sz="3600" b="1" dirty="0" err="1" smtClean="0">
                <a:solidFill>
                  <a:schemeClr val="tx1"/>
                </a:solidFill>
              </a:rPr>
              <a:t>IaaS</a:t>
            </a:r>
            <a:r>
              <a:rPr lang="en-US" sz="3600" b="1" dirty="0" smtClean="0">
                <a:solidFill>
                  <a:schemeClr val="tx1"/>
                </a:solidFill>
              </a:rPr>
              <a:t> at SHU </a:t>
            </a:r>
            <a:r>
              <a:rPr lang="en-US" sz="3600" dirty="0" smtClean="0">
                <a:solidFill>
                  <a:schemeClr val="tx1"/>
                </a:solidFill>
              </a:rPr>
              <a:t>(Cont.)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1219200"/>
            <a:ext cx="8458200" cy="5486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200" dirty="0" smtClean="0">
                <a:solidFill>
                  <a:schemeClr val="tx1"/>
                </a:solidFill>
              </a:rPr>
              <a:t>But, e.g., </a:t>
            </a:r>
            <a:r>
              <a:rPr lang="en-US" sz="3200" b="1" dirty="0" smtClean="0">
                <a:solidFill>
                  <a:schemeClr val="tx2"/>
                </a:solidFill>
              </a:rPr>
              <a:t>Amazon Web Services </a:t>
            </a:r>
            <a:r>
              <a:rPr lang="en-US" sz="3200" dirty="0" smtClean="0">
                <a:solidFill>
                  <a:schemeClr val="tx1"/>
                </a:solidFill>
              </a:rPr>
              <a:t>(AWS) </a:t>
            </a:r>
            <a:r>
              <a:rPr lang="en-US" sz="3200" dirty="0" smtClean="0">
                <a:solidFill>
                  <a:schemeClr val="tx2"/>
                </a:solidFill>
              </a:rPr>
              <a:t>is moving at </a:t>
            </a:r>
            <a:r>
              <a:rPr lang="en-US" sz="3200" b="1" dirty="0" smtClean="0">
                <a:solidFill>
                  <a:schemeClr val="tx2"/>
                </a:solidFill>
              </a:rPr>
              <a:t>“cloud speed”: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Highly secure (every </a:t>
            </a:r>
            <a:r>
              <a:rPr lang="en-US" sz="2800" dirty="0">
                <a:solidFill>
                  <a:schemeClr val="tx1"/>
                </a:solidFill>
              </a:rPr>
              <a:t>s</a:t>
            </a:r>
            <a:r>
              <a:rPr lang="en-US" sz="2800" dirty="0" smtClean="0">
                <a:solidFill>
                  <a:schemeClr val="tx1"/>
                </a:solidFill>
              </a:rPr>
              <a:t>ecurity </a:t>
            </a:r>
            <a:r>
              <a:rPr lang="en-US" sz="2800" dirty="0">
                <a:solidFill>
                  <a:schemeClr val="tx1"/>
                </a:solidFill>
              </a:rPr>
              <a:t>c</a:t>
            </a:r>
            <a:r>
              <a:rPr lang="en-US" sz="2800" dirty="0" smtClean="0">
                <a:solidFill>
                  <a:schemeClr val="tx1"/>
                </a:solidFill>
              </a:rPr>
              <a:t>ert conceivable)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High availability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Dropping prices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Offerings include SQL, Oracle, HPC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Near effortless deployment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&amp; upgrades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VPC securely integrates with existing DC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B</a:t>
            </a:r>
            <a:r>
              <a:rPr lang="en-US" sz="2800" dirty="0" smtClean="0">
                <a:solidFill>
                  <a:schemeClr val="tx1"/>
                </a:solidFill>
              </a:rPr>
              <a:t>ackups, snapshots, multi-zone replication, VTL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One hour SLA available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Integration with S-NOW, </a:t>
            </a:r>
            <a:r>
              <a:rPr lang="en-US" sz="2800" dirty="0" err="1" smtClean="0">
                <a:solidFill>
                  <a:schemeClr val="tx1"/>
                </a:solidFill>
              </a:rPr>
              <a:t>Splunk</a:t>
            </a:r>
            <a:r>
              <a:rPr lang="en-US" sz="2800" dirty="0" smtClean="0">
                <a:solidFill>
                  <a:schemeClr val="tx1"/>
                </a:solidFill>
              </a:rPr>
              <a:t>, etc.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Gartner leader for vision, ability to execute</a:t>
            </a:r>
          </a:p>
          <a:p>
            <a:pPr>
              <a:spcBef>
                <a:spcPts val="0"/>
              </a:spcBef>
            </a:pPr>
            <a:endParaRPr lang="en-US" sz="3200" dirty="0" smtClean="0"/>
          </a:p>
          <a:p>
            <a:pPr>
              <a:spcBef>
                <a:spcPts val="0"/>
              </a:spcBef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83336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228600"/>
            <a:ext cx="8458200" cy="6858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Lightning Round: </a:t>
            </a:r>
            <a:r>
              <a:rPr lang="en-US" sz="3600" b="1" dirty="0" err="1" smtClean="0">
                <a:solidFill>
                  <a:schemeClr val="tx1"/>
                </a:solidFill>
              </a:rPr>
              <a:t>IaaS</a:t>
            </a:r>
            <a:r>
              <a:rPr lang="en-US" sz="3600" b="1" dirty="0" smtClean="0">
                <a:solidFill>
                  <a:schemeClr val="tx1"/>
                </a:solidFill>
              </a:rPr>
              <a:t> at SHU </a:t>
            </a:r>
            <a:r>
              <a:rPr lang="en-US" sz="3600" dirty="0" smtClean="0">
                <a:solidFill>
                  <a:schemeClr val="tx1"/>
                </a:solidFill>
              </a:rPr>
              <a:t>(Cont.)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1219200"/>
            <a:ext cx="8458200" cy="5486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200" b="1" dirty="0" smtClean="0">
                <a:solidFill>
                  <a:schemeClr val="tx2"/>
                </a:solidFill>
              </a:rPr>
              <a:t>SHU’s Cloud Strategy: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“Cloud First” moving forward: All new server deployments will be in AWS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Move faculty and employee email to Office 365 by end of 2015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Migrate all simple standalone servers to AWS by end of 2015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Plan migration of Oracle and SQL databases to AWS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81666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838200" y="381000"/>
            <a:ext cx="7010400" cy="1143000"/>
          </a:xfrm>
        </p:spPr>
        <p:txBody>
          <a:bodyPr/>
          <a:lstStyle/>
          <a:p>
            <a:pPr algn="ctr"/>
            <a:r>
              <a:rPr lang="en-US" sz="6000" dirty="0" smtClean="0"/>
              <a:t>Discussion Topics</a:t>
            </a:r>
            <a:endParaRPr lang="en-US" sz="6000" dirty="0"/>
          </a:p>
        </p:txBody>
      </p:sp>
      <p:sp>
        <p:nvSpPr>
          <p:cNvPr id="2" name="Rectangle 1"/>
          <p:cNvSpPr/>
          <p:nvPr/>
        </p:nvSpPr>
        <p:spPr>
          <a:xfrm>
            <a:off x="457200" y="1676400"/>
            <a:ext cx="77724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What are the primary areas that make sense for cloud or collaborative services?</a:t>
            </a:r>
          </a:p>
          <a:p>
            <a:r>
              <a:rPr lang="en-US" dirty="0"/>
              <a:t>	</a:t>
            </a:r>
            <a:r>
              <a:rPr lang="en-US" dirty="0" smtClean="0"/>
              <a:t>DR, </a:t>
            </a:r>
            <a:r>
              <a:rPr lang="en-US" dirty="0" err="1" smtClean="0"/>
              <a:t>PaaS</a:t>
            </a:r>
            <a:r>
              <a:rPr lang="en-US" dirty="0" smtClean="0"/>
              <a:t>, </a:t>
            </a:r>
            <a:r>
              <a:rPr lang="en-US" dirty="0" err="1" smtClean="0"/>
              <a:t>IaaS</a:t>
            </a:r>
            <a:r>
              <a:rPr lang="en-US" dirty="0" smtClean="0"/>
              <a:t>, </a:t>
            </a:r>
            <a:r>
              <a:rPr lang="en-US" dirty="0" err="1" smtClean="0"/>
              <a:t>VoiP</a:t>
            </a:r>
            <a:r>
              <a:rPr lang="en-US" dirty="0" smtClean="0"/>
              <a:t>, analytics, Identity Management, NOC, LMS……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2"/>
            </a:pPr>
            <a:r>
              <a:rPr lang="en-US" dirty="0" smtClean="0"/>
              <a:t>What are the primary risks (perceived or real?)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     Security, cost, loss of control, lack of staff skillsets, job security…..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342900" indent="-342900">
              <a:buAutoNum type="arabicPeriod" startAt="3"/>
            </a:pPr>
            <a:r>
              <a:rPr lang="en-US" dirty="0" smtClean="0"/>
              <a:t>What is one thing you can do NEXT WEEK to start the conversation on your campus and/or continue the conversation with EDUCAUSE colleagues?</a:t>
            </a:r>
          </a:p>
          <a:p>
            <a:pPr marL="342900" indent="-342900">
              <a:buAutoNum type="arabicPeriod" startAt="3"/>
            </a:pPr>
            <a:endParaRPr lang="en-US" dirty="0"/>
          </a:p>
          <a:p>
            <a:pPr marL="342900" indent="-342900">
              <a:buAutoNum type="arabicPeriod" startAt="3"/>
            </a:pPr>
            <a:endParaRPr lang="en-US" dirty="0" smtClean="0"/>
          </a:p>
          <a:p>
            <a:pPr marL="342900" indent="-342900">
              <a:buAutoNum type="arabicPeriod" startAt="3"/>
            </a:pPr>
            <a:endParaRPr lang="en-US" dirty="0"/>
          </a:p>
          <a:p>
            <a:pPr marL="342900" indent="-342900">
              <a:buAutoNum type="arabicPeriod" startAt="3"/>
            </a:pPr>
            <a:endParaRPr lang="en-US" dirty="0" smtClean="0"/>
          </a:p>
          <a:p>
            <a:pPr marL="342900" indent="-342900">
              <a:buAutoNum type="arabicPeriod" startAt="3"/>
            </a:pPr>
            <a:endParaRPr lang="en-US" dirty="0"/>
          </a:p>
          <a:p>
            <a:pPr marL="342900" indent="-342900">
              <a:buAutoNum type="arabicPeriod" startAt="3"/>
            </a:pPr>
            <a:endParaRPr lang="en-US" dirty="0" smtClean="0"/>
          </a:p>
          <a:p>
            <a:pPr marL="342900" indent="-342900">
              <a:buAutoNum type="arabicPeriod" startAt="3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36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Us Improve and Grow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6858000" cy="43434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sz="2800" dirty="0" smtClean="0"/>
              <a:t>Thank you for participating </a:t>
            </a:r>
          </a:p>
          <a:p>
            <a:pPr algn="ctr"/>
            <a:r>
              <a:rPr lang="en-US" sz="2800" dirty="0" smtClean="0"/>
              <a:t>in today’s session.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We’re very interested in your feedback.  Please take </a:t>
            </a:r>
          </a:p>
          <a:p>
            <a:pPr algn="ctr"/>
            <a:r>
              <a:rPr lang="en-US" dirty="0" smtClean="0"/>
              <a:t>a minute to fill out the session evaluation found within </a:t>
            </a:r>
          </a:p>
          <a:p>
            <a:pPr algn="ctr"/>
            <a:r>
              <a:rPr lang="en-US" dirty="0" smtClean="0"/>
              <a:t>the conference mobile app, or the online agenda.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7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304800"/>
            <a:ext cx="7391400" cy="731838"/>
          </a:xfrm>
        </p:spPr>
        <p:txBody>
          <a:bodyPr/>
          <a:lstStyle/>
          <a:p>
            <a:r>
              <a:rPr lang="en-US" dirty="0" smtClean="0"/>
              <a:t>Facilitators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600200"/>
            <a:ext cx="7848600" cy="50292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 descr="C:\Users\landryst\Desktop\Facilitat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87" y="1066800"/>
            <a:ext cx="6363343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58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51054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Implementing Scale for Core Commodity Services through the Cloud and Collaboration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5980093"/>
            <a:ext cx="5943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Lightning Round: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IaaS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at Seton Hall University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Stephen G. Landry, CIO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99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>
          <a:xfrm>
            <a:off x="457200" y="3380996"/>
            <a:ext cx="8000206" cy="420070"/>
            <a:chOff x="457200" y="3364992"/>
            <a:chExt cx="8000205" cy="560092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1475232" y="3645408"/>
              <a:ext cx="6108192" cy="1588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457200" y="3364992"/>
              <a:ext cx="843501" cy="553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 b="1" dirty="0">
                  <a:solidFill>
                    <a:prstClr val="white"/>
                  </a:solidFill>
                  <a:latin typeface="Arial" charset="0"/>
                  <a:ea typeface="ＭＳ Ｐゴシック" pitchFamily="42" charset="-128"/>
                </a:rPr>
                <a:t>Edge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13904" y="3371088"/>
              <a:ext cx="843501" cy="553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 b="1" dirty="0">
                  <a:solidFill>
                    <a:prstClr val="white"/>
                  </a:solidFill>
                  <a:latin typeface="Arial" charset="0"/>
                  <a:ea typeface="ＭＳ Ｐゴシック" pitchFamily="42" charset="-128"/>
                </a:rPr>
                <a:t>Edge</a:t>
              </a:r>
            </a:p>
          </p:txBody>
        </p:sp>
      </p:grpSp>
      <p:grpSp>
        <p:nvGrpSpPr>
          <p:cNvPr id="3" name="Group 26"/>
          <p:cNvGrpSpPr/>
          <p:nvPr/>
        </p:nvGrpSpPr>
        <p:grpSpPr>
          <a:xfrm>
            <a:off x="2029969" y="3161536"/>
            <a:ext cx="4945659" cy="447502"/>
            <a:chOff x="2029968" y="3072384"/>
            <a:chExt cx="4945659" cy="596669"/>
          </a:xfrm>
        </p:grpSpPr>
        <p:sp>
          <p:nvSpPr>
            <p:cNvPr id="8" name="TextBox 7"/>
            <p:cNvSpPr txBox="1"/>
            <p:nvPr/>
          </p:nvSpPr>
          <p:spPr>
            <a:xfrm>
              <a:off x="6132576" y="3072384"/>
              <a:ext cx="843051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 b="1" dirty="0">
                  <a:solidFill>
                    <a:prstClr val="white"/>
                  </a:solidFill>
                  <a:latin typeface="Arial" charset="0"/>
                  <a:ea typeface="ＭＳ Ｐゴシック" pitchFamily="42" charset="-128"/>
                </a:rPr>
                <a:t>Trust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29968" y="3115056"/>
              <a:ext cx="843051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 b="1" dirty="0">
                  <a:solidFill>
                    <a:prstClr val="white"/>
                  </a:solidFill>
                  <a:latin typeface="Arial" charset="0"/>
                  <a:ea typeface="ＭＳ Ｐゴシック" pitchFamily="42" charset="-128"/>
                </a:rPr>
                <a:t>Trust</a:t>
              </a:r>
            </a:p>
          </p:txBody>
        </p:sp>
      </p:grpSp>
      <p:grpSp>
        <p:nvGrpSpPr>
          <p:cNvPr id="4" name="Group 28"/>
          <p:cNvGrpSpPr/>
          <p:nvPr/>
        </p:nvGrpSpPr>
        <p:grpSpPr>
          <a:xfrm>
            <a:off x="2474976" y="3333319"/>
            <a:ext cx="4114800" cy="461665"/>
            <a:chOff x="2474976" y="4508433"/>
            <a:chExt cx="4114800" cy="615553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3527946" y="4851401"/>
              <a:ext cx="1992573" cy="1588"/>
            </a:xfrm>
            <a:prstGeom prst="line">
              <a:avLst/>
            </a:prstGeom>
            <a:ln w="825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715505" y="4508433"/>
              <a:ext cx="1537600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prstClr val="white"/>
                  </a:solidFill>
                  <a:latin typeface="Arial" charset="0"/>
                  <a:ea typeface="ＭＳ Ｐゴシック" pitchFamily="42" charset="-128"/>
                </a:rPr>
                <a:t>Leverage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2474976" y="4851401"/>
              <a:ext cx="1121664" cy="158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5468112" y="4851401"/>
              <a:ext cx="1121664" cy="158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IT Services</a:t>
            </a:r>
            <a:endParaRPr lang="en-US" dirty="0">
              <a:latin typeface="+mn-lt"/>
            </a:endParaRPr>
          </a:p>
        </p:txBody>
      </p:sp>
      <p:grpSp>
        <p:nvGrpSpPr>
          <p:cNvPr id="9" name="Group 20"/>
          <p:cNvGrpSpPr/>
          <p:nvPr/>
        </p:nvGrpSpPr>
        <p:grpSpPr>
          <a:xfrm>
            <a:off x="228600" y="2514600"/>
            <a:ext cx="8763000" cy="2530048"/>
            <a:chOff x="228600" y="2209800"/>
            <a:chExt cx="8763000" cy="3373397"/>
          </a:xfrm>
        </p:grpSpPr>
        <p:sp>
          <p:nvSpPr>
            <p:cNvPr id="19" name="Rounded Rectangle 18"/>
            <p:cNvSpPr/>
            <p:nvPr/>
          </p:nvSpPr>
          <p:spPr>
            <a:xfrm>
              <a:off x="228600" y="2209800"/>
              <a:ext cx="8763000" cy="3352800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19400" y="5029200"/>
              <a:ext cx="3024418" cy="553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 b="1" dirty="0">
                  <a:solidFill>
                    <a:prstClr val="white"/>
                  </a:solidFill>
                  <a:latin typeface="Arial" charset="0"/>
                  <a:ea typeface="ＭＳ Ｐゴシック" pitchFamily="42" charset="-128"/>
                </a:rPr>
                <a:t>The Extended IT Team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2775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1724025"/>
            <a:ext cx="5905500" cy="3409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25400"/>
          </a:effectLst>
        </p:spPr>
      </p:pic>
      <p:sp>
        <p:nvSpPr>
          <p:cNvPr id="2" name="TextBox 1"/>
          <p:cNvSpPr txBox="1"/>
          <p:nvPr/>
        </p:nvSpPr>
        <p:spPr>
          <a:xfrm>
            <a:off x="2861581" y="5370557"/>
            <a:ext cx="3479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ea typeface="ＭＳ Ｐゴシック" pitchFamily="42" charset="-128"/>
              </a:rPr>
              <a:t>IU Bloomington Data Center (2009)</a:t>
            </a:r>
          </a:p>
        </p:txBody>
      </p:sp>
    </p:spTree>
    <p:extLst>
      <p:ext uri="{BB962C8B-B14F-4D97-AF65-F5344CB8AC3E}">
        <p14:creationId xmlns:p14="http://schemas.microsoft.com/office/powerpoint/2010/main" val="4225680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2-13 at 2.07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60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62" y="857250"/>
            <a:ext cx="7896226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01858" y="957989"/>
            <a:ext cx="31234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 b="1" dirty="0">
                <a:solidFill>
                  <a:prstClr val="white">
                    <a:lumMod val="95000"/>
                  </a:prstClr>
                </a:solidFill>
                <a:ea typeface="ＭＳ Ｐゴシック" pitchFamily="42" charset="-128"/>
              </a:rPr>
              <a:t>Big Red II Supercomputing</a:t>
            </a:r>
          </a:p>
        </p:txBody>
      </p:sp>
    </p:spTree>
    <p:extLst>
      <p:ext uri="{BB962C8B-B14F-4D97-AF65-F5344CB8AC3E}">
        <p14:creationId xmlns:p14="http://schemas.microsoft.com/office/powerpoint/2010/main" val="1517930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37" y="2552216"/>
            <a:ext cx="8631529" cy="3032837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Support and Design Services to &gt; 700 IU Classrooms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762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228600"/>
            <a:ext cx="8458200" cy="9144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Lightning Round: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1295400"/>
            <a:ext cx="8458200" cy="5410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200" b="1" dirty="0" smtClean="0">
                <a:solidFill>
                  <a:schemeClr val="tx1"/>
                </a:solidFill>
              </a:rPr>
              <a:t>Stephen Landry: </a:t>
            </a:r>
            <a:r>
              <a:rPr lang="en-US" sz="3200" dirty="0" smtClean="0">
                <a:solidFill>
                  <a:schemeClr val="tx1"/>
                </a:solidFill>
              </a:rPr>
              <a:t>Infrastructure-as-a-Service (</a:t>
            </a:r>
            <a:r>
              <a:rPr lang="en-US" sz="3200" dirty="0" err="1" smtClean="0">
                <a:solidFill>
                  <a:schemeClr val="tx1"/>
                </a:solidFill>
              </a:rPr>
              <a:t>IaaS</a:t>
            </a:r>
            <a:r>
              <a:rPr lang="en-US" sz="3200" dirty="0" smtClean="0">
                <a:solidFill>
                  <a:schemeClr val="tx1"/>
                </a:solidFill>
              </a:rPr>
              <a:t>) at Seton Hall University (SHU)</a:t>
            </a:r>
          </a:p>
          <a:p>
            <a:pPr>
              <a:spcBef>
                <a:spcPts val="0"/>
              </a:spcBef>
            </a:pPr>
            <a:endParaRPr lang="en-US" sz="32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3200" b="1" dirty="0" smtClean="0">
                <a:solidFill>
                  <a:schemeClr val="tx2"/>
                </a:solidFill>
              </a:rPr>
              <a:t>Seton Hall University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Mid-sized, private, Catholic affiliated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Suburban campus 15 miles from NYC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5,500 undergrad / 4,300 grad students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470 faculty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Ubiquitous computing campus – all undergrads receive University-issued convertible laptop/tablet computer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80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ck-BC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smtClean="0"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5325</TotalTime>
  <Words>498</Words>
  <Application>Microsoft Office PowerPoint</Application>
  <PresentationFormat>On-screen Show (4:3)</PresentationFormat>
  <Paragraphs>97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Calibri</vt:lpstr>
      <vt:lpstr>Wingdings</vt:lpstr>
      <vt:lpstr>9_Default Theme</vt:lpstr>
      <vt:lpstr>Black-BCW</vt:lpstr>
      <vt:lpstr>PowerPoint Presentation</vt:lpstr>
      <vt:lpstr>Facilitators</vt:lpstr>
      <vt:lpstr>PowerPoint Presentation</vt:lpstr>
      <vt:lpstr>IT Services</vt:lpstr>
      <vt:lpstr>PowerPoint Presentation</vt:lpstr>
      <vt:lpstr>PowerPoint Presentation</vt:lpstr>
      <vt:lpstr>PowerPoint Presentation</vt:lpstr>
      <vt:lpstr>Daily Support and Design Services to &gt; 700 IU Classrooms</vt:lpstr>
      <vt:lpstr>Lightning Round:</vt:lpstr>
      <vt:lpstr>Lightning Round: IaaS at SHU (Cont.)</vt:lpstr>
      <vt:lpstr>Lightning Round: IaaS at SHU (Cont.)</vt:lpstr>
      <vt:lpstr>Lightning Round: IaaS at SHU (Cont.)</vt:lpstr>
      <vt:lpstr>Lightning Round: IaaS at SHU (Cont.)</vt:lpstr>
      <vt:lpstr>Lightning Round: IaaS at SHU (Cont.)</vt:lpstr>
      <vt:lpstr>PowerPoint Presentation</vt:lpstr>
      <vt:lpstr>Help Us Improve and Grow</vt:lpstr>
    </vt:vector>
  </TitlesOfParts>
  <Company>EDUCAUSE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Dee C</cp:lastModifiedBy>
  <cp:revision>104</cp:revision>
  <dcterms:created xsi:type="dcterms:W3CDTF">2012-08-08T18:23:13Z</dcterms:created>
  <dcterms:modified xsi:type="dcterms:W3CDTF">2014-10-01T03:51:53Z</dcterms:modified>
</cp:coreProperties>
</file>