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62" r:id="rId5"/>
    <p:sldId id="264" r:id="rId6"/>
    <p:sldId id="269" r:id="rId7"/>
    <p:sldId id="272" r:id="rId8"/>
    <p:sldId id="274" r:id="rId9"/>
    <p:sldId id="273" r:id="rId10"/>
    <p:sldId id="275" r:id="rId11"/>
    <p:sldId id="276" r:id="rId12"/>
    <p:sldId id="277" r:id="rId13"/>
    <p:sldId id="278" r:id="rId14"/>
    <p:sldId id="279" r:id="rId15"/>
    <p:sldId id="280" r:id="rId16"/>
    <p:sldId id="270" r:id="rId17"/>
    <p:sldId id="281" r:id="rId18"/>
    <p:sldId id="283" r:id="rId19"/>
  </p:sldIdLst>
  <p:sldSz cx="68580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pos="219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000F"/>
    <a:srgbClr val="B30838"/>
    <a:srgbClr val="E85E12"/>
    <a:srgbClr val="9F3515"/>
    <a:srgbClr val="E04710"/>
    <a:srgbClr val="2C38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55" autoAdjust="0"/>
  </p:normalViewPr>
  <p:slideViewPr>
    <p:cSldViewPr snapToObjects="1">
      <p:cViewPr varScale="1">
        <p:scale>
          <a:sx n="93" d="100"/>
          <a:sy n="93" d="100"/>
        </p:scale>
        <p:origin x="1392" y="72"/>
      </p:cViewPr>
      <p:guideLst>
        <p:guide orient="horz" pos="1076"/>
        <p:guide pos="2194"/>
      </p:guideLst>
    </p:cSldViewPr>
  </p:slideViewPr>
  <p:notesTextViewPr>
    <p:cViewPr>
      <p:scale>
        <a:sx n="100" d="100"/>
        <a:sy n="100" d="100"/>
      </p:scale>
      <p:origin x="0" y="0"/>
    </p:cViewPr>
  </p:notesTextViewPr>
  <p:notesViewPr>
    <p:cSldViewPr snapToObjects="1">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180864-ACB6-4EEA-8289-68387FE8C53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F1BFA474-C8A1-435B-BA08-312EEC054CB3}">
      <dgm:prSet phldrT="[Text]"/>
      <dgm:spPr/>
      <dgm:t>
        <a:bodyPr/>
        <a:lstStyle/>
        <a:p>
          <a:r>
            <a:rPr lang="en-GB" dirty="0" smtClean="0"/>
            <a:t>Operationally focused</a:t>
          </a:r>
          <a:endParaRPr lang="en-GB" dirty="0"/>
        </a:p>
      </dgm:t>
    </dgm:pt>
    <dgm:pt modelId="{BEA712E9-C5D1-4146-949B-17831DDEA58F}" type="parTrans" cxnId="{5FD616BF-FFC3-44B2-8847-4CF4FF50E7BD}">
      <dgm:prSet/>
      <dgm:spPr/>
      <dgm:t>
        <a:bodyPr/>
        <a:lstStyle/>
        <a:p>
          <a:endParaRPr lang="en-GB"/>
        </a:p>
      </dgm:t>
    </dgm:pt>
    <dgm:pt modelId="{C0DF8681-74D7-44F7-93BE-01F3F3DEA220}" type="sibTrans" cxnId="{5FD616BF-FFC3-44B2-8847-4CF4FF50E7BD}">
      <dgm:prSet/>
      <dgm:spPr/>
      <dgm:t>
        <a:bodyPr/>
        <a:lstStyle/>
        <a:p>
          <a:endParaRPr lang="en-GB"/>
        </a:p>
      </dgm:t>
    </dgm:pt>
    <dgm:pt modelId="{9347FEAD-3B64-4576-946E-105E04BEB32E}">
      <dgm:prSet phldrT="[Text]"/>
      <dgm:spPr/>
      <dgm:t>
        <a:bodyPr/>
        <a:lstStyle/>
        <a:p>
          <a:r>
            <a:rPr lang="en-GB" dirty="0" smtClean="0"/>
            <a:t>Technically skilled</a:t>
          </a:r>
          <a:endParaRPr lang="en-GB" dirty="0"/>
        </a:p>
      </dgm:t>
    </dgm:pt>
    <dgm:pt modelId="{806046EB-8709-42E2-A184-43EC5F427163}" type="parTrans" cxnId="{CF7383EA-DD92-4349-A05D-156A66B35564}">
      <dgm:prSet/>
      <dgm:spPr/>
      <dgm:t>
        <a:bodyPr/>
        <a:lstStyle/>
        <a:p>
          <a:endParaRPr lang="en-GB"/>
        </a:p>
      </dgm:t>
    </dgm:pt>
    <dgm:pt modelId="{984073F2-B48A-4224-B6EF-EFE7E6A68406}" type="sibTrans" cxnId="{CF7383EA-DD92-4349-A05D-156A66B35564}">
      <dgm:prSet/>
      <dgm:spPr/>
      <dgm:t>
        <a:bodyPr/>
        <a:lstStyle/>
        <a:p>
          <a:endParaRPr lang="en-GB"/>
        </a:p>
      </dgm:t>
    </dgm:pt>
    <dgm:pt modelId="{2BDF19DA-446F-4D48-AFDB-4312C82672B5}">
      <dgm:prSet phldrT="[Text]"/>
      <dgm:spPr/>
      <dgm:t>
        <a:bodyPr/>
        <a:lstStyle/>
        <a:p>
          <a:r>
            <a:rPr lang="en-GB" dirty="0" smtClean="0"/>
            <a:t>Experience of managing a team</a:t>
          </a:r>
          <a:endParaRPr lang="en-GB" dirty="0"/>
        </a:p>
      </dgm:t>
    </dgm:pt>
    <dgm:pt modelId="{6B20C735-3BA8-49E2-8FF3-6EC1A5399933}" type="parTrans" cxnId="{7C35CD7B-3B23-435F-BA3E-84492C1CACE0}">
      <dgm:prSet/>
      <dgm:spPr/>
      <dgm:t>
        <a:bodyPr/>
        <a:lstStyle/>
        <a:p>
          <a:endParaRPr lang="en-GB"/>
        </a:p>
      </dgm:t>
    </dgm:pt>
    <dgm:pt modelId="{73FC7483-0765-4665-B0BC-02298ED0BD90}" type="sibTrans" cxnId="{7C35CD7B-3B23-435F-BA3E-84492C1CACE0}">
      <dgm:prSet/>
      <dgm:spPr/>
      <dgm:t>
        <a:bodyPr/>
        <a:lstStyle/>
        <a:p>
          <a:endParaRPr lang="en-GB"/>
        </a:p>
      </dgm:t>
    </dgm:pt>
    <dgm:pt modelId="{5719CB5A-F3B6-4767-AE66-0515F178853F}">
      <dgm:prSet phldrT="[Text]"/>
      <dgm:spPr/>
      <dgm:t>
        <a:bodyPr/>
        <a:lstStyle/>
        <a:p>
          <a:r>
            <a:rPr lang="en-GB" dirty="0" smtClean="0"/>
            <a:t>Pipeline</a:t>
          </a:r>
          <a:endParaRPr lang="en-GB" dirty="0"/>
        </a:p>
      </dgm:t>
    </dgm:pt>
    <dgm:pt modelId="{FE941203-FB11-4D5B-AE3E-E0180D14CAF7}" type="parTrans" cxnId="{C59B2038-031A-4B13-B70C-1D15BDAB7847}">
      <dgm:prSet/>
      <dgm:spPr/>
      <dgm:t>
        <a:bodyPr/>
        <a:lstStyle/>
        <a:p>
          <a:endParaRPr lang="en-GB"/>
        </a:p>
      </dgm:t>
    </dgm:pt>
    <dgm:pt modelId="{35D5D93E-8DBF-4936-91DD-1910F7EA57D9}" type="sibTrans" cxnId="{C59B2038-031A-4B13-B70C-1D15BDAB7847}">
      <dgm:prSet/>
      <dgm:spPr/>
      <dgm:t>
        <a:bodyPr/>
        <a:lstStyle/>
        <a:p>
          <a:endParaRPr lang="en-GB"/>
        </a:p>
      </dgm:t>
    </dgm:pt>
    <dgm:pt modelId="{2F06A888-0F42-4E06-933A-9818BCC6CD03}" type="pres">
      <dgm:prSet presAssocID="{FA180864-ACB6-4EEA-8289-68387FE8C53B}" presName="Name0" presStyleCnt="0">
        <dgm:presLayoutVars>
          <dgm:chMax val="4"/>
          <dgm:resizeHandles val="exact"/>
        </dgm:presLayoutVars>
      </dgm:prSet>
      <dgm:spPr/>
      <dgm:t>
        <a:bodyPr/>
        <a:lstStyle/>
        <a:p>
          <a:endParaRPr lang="en-GB"/>
        </a:p>
      </dgm:t>
    </dgm:pt>
    <dgm:pt modelId="{64740A4F-5797-4B4C-9141-19671462E06A}" type="pres">
      <dgm:prSet presAssocID="{FA180864-ACB6-4EEA-8289-68387FE8C53B}" presName="ellipse" presStyleLbl="trBgShp" presStyleIdx="0" presStyleCnt="1"/>
      <dgm:spPr/>
    </dgm:pt>
    <dgm:pt modelId="{1C91E283-C785-44AC-B114-6F2711704875}" type="pres">
      <dgm:prSet presAssocID="{FA180864-ACB6-4EEA-8289-68387FE8C53B}" presName="arrow1" presStyleLbl="fgShp" presStyleIdx="0" presStyleCnt="1"/>
      <dgm:spPr/>
      <dgm:t>
        <a:bodyPr/>
        <a:lstStyle/>
        <a:p>
          <a:endParaRPr lang="en-GB"/>
        </a:p>
      </dgm:t>
    </dgm:pt>
    <dgm:pt modelId="{1E84C32A-43AF-45CD-B629-3E1627842682}" type="pres">
      <dgm:prSet presAssocID="{FA180864-ACB6-4EEA-8289-68387FE8C53B}" presName="rectangle" presStyleLbl="revTx" presStyleIdx="0" presStyleCnt="1">
        <dgm:presLayoutVars>
          <dgm:bulletEnabled val="1"/>
        </dgm:presLayoutVars>
      </dgm:prSet>
      <dgm:spPr/>
      <dgm:t>
        <a:bodyPr/>
        <a:lstStyle/>
        <a:p>
          <a:endParaRPr lang="en-GB"/>
        </a:p>
      </dgm:t>
    </dgm:pt>
    <dgm:pt modelId="{F5A34234-4211-4EEA-BFEE-12D5B32F70C0}" type="pres">
      <dgm:prSet presAssocID="{9347FEAD-3B64-4576-946E-105E04BEB32E}" presName="item1" presStyleLbl="node1" presStyleIdx="0" presStyleCnt="3">
        <dgm:presLayoutVars>
          <dgm:bulletEnabled val="1"/>
        </dgm:presLayoutVars>
      </dgm:prSet>
      <dgm:spPr/>
      <dgm:t>
        <a:bodyPr/>
        <a:lstStyle/>
        <a:p>
          <a:endParaRPr lang="en-GB"/>
        </a:p>
      </dgm:t>
    </dgm:pt>
    <dgm:pt modelId="{B1007035-DB8E-4959-9C37-4DC226095802}" type="pres">
      <dgm:prSet presAssocID="{2BDF19DA-446F-4D48-AFDB-4312C82672B5}" presName="item2" presStyleLbl="node1" presStyleIdx="1" presStyleCnt="3">
        <dgm:presLayoutVars>
          <dgm:bulletEnabled val="1"/>
        </dgm:presLayoutVars>
      </dgm:prSet>
      <dgm:spPr/>
      <dgm:t>
        <a:bodyPr/>
        <a:lstStyle/>
        <a:p>
          <a:endParaRPr lang="en-GB"/>
        </a:p>
      </dgm:t>
    </dgm:pt>
    <dgm:pt modelId="{9C975B7E-89F6-4091-8605-82DD83C927D4}" type="pres">
      <dgm:prSet presAssocID="{5719CB5A-F3B6-4767-AE66-0515F178853F}" presName="item3" presStyleLbl="node1" presStyleIdx="2" presStyleCnt="3">
        <dgm:presLayoutVars>
          <dgm:bulletEnabled val="1"/>
        </dgm:presLayoutVars>
      </dgm:prSet>
      <dgm:spPr/>
      <dgm:t>
        <a:bodyPr/>
        <a:lstStyle/>
        <a:p>
          <a:endParaRPr lang="en-GB"/>
        </a:p>
      </dgm:t>
    </dgm:pt>
    <dgm:pt modelId="{F6D9F262-9FE2-4AD7-85F8-EB079F75AE32}" type="pres">
      <dgm:prSet presAssocID="{FA180864-ACB6-4EEA-8289-68387FE8C53B}" presName="funnel" presStyleLbl="trAlignAcc1" presStyleIdx="0" presStyleCnt="1" custLinFactNeighborY="445"/>
      <dgm:spPr/>
    </dgm:pt>
  </dgm:ptLst>
  <dgm:cxnLst>
    <dgm:cxn modelId="{591B3AF4-A716-4388-9769-3F0464E21931}" type="presOf" srcId="{9347FEAD-3B64-4576-946E-105E04BEB32E}" destId="{B1007035-DB8E-4959-9C37-4DC226095802}" srcOrd="0" destOrd="0" presId="urn:microsoft.com/office/officeart/2005/8/layout/funnel1"/>
    <dgm:cxn modelId="{7C35CD7B-3B23-435F-BA3E-84492C1CACE0}" srcId="{FA180864-ACB6-4EEA-8289-68387FE8C53B}" destId="{2BDF19DA-446F-4D48-AFDB-4312C82672B5}" srcOrd="2" destOrd="0" parTransId="{6B20C735-3BA8-49E2-8FF3-6EC1A5399933}" sibTransId="{73FC7483-0765-4665-B0BC-02298ED0BD90}"/>
    <dgm:cxn modelId="{CF7383EA-DD92-4349-A05D-156A66B35564}" srcId="{FA180864-ACB6-4EEA-8289-68387FE8C53B}" destId="{9347FEAD-3B64-4576-946E-105E04BEB32E}" srcOrd="1" destOrd="0" parTransId="{806046EB-8709-42E2-A184-43EC5F427163}" sibTransId="{984073F2-B48A-4224-B6EF-EFE7E6A68406}"/>
    <dgm:cxn modelId="{6E6CC733-32A1-4046-B5FB-1D22FCCC788C}" type="presOf" srcId="{F1BFA474-C8A1-435B-BA08-312EEC054CB3}" destId="{9C975B7E-89F6-4091-8605-82DD83C927D4}" srcOrd="0" destOrd="0" presId="urn:microsoft.com/office/officeart/2005/8/layout/funnel1"/>
    <dgm:cxn modelId="{FE9056CA-BF04-40C1-A414-F4516175C05D}" type="presOf" srcId="{FA180864-ACB6-4EEA-8289-68387FE8C53B}" destId="{2F06A888-0F42-4E06-933A-9818BCC6CD03}" srcOrd="0" destOrd="0" presId="urn:microsoft.com/office/officeart/2005/8/layout/funnel1"/>
    <dgm:cxn modelId="{D315432B-5E11-4DBE-8FE9-F00B99A2CA8D}" type="presOf" srcId="{2BDF19DA-446F-4D48-AFDB-4312C82672B5}" destId="{F5A34234-4211-4EEA-BFEE-12D5B32F70C0}" srcOrd="0" destOrd="0" presId="urn:microsoft.com/office/officeart/2005/8/layout/funnel1"/>
    <dgm:cxn modelId="{9AF8A558-952D-4392-B49B-073A3AF46266}" type="presOf" srcId="{5719CB5A-F3B6-4767-AE66-0515F178853F}" destId="{1E84C32A-43AF-45CD-B629-3E1627842682}" srcOrd="0" destOrd="0" presId="urn:microsoft.com/office/officeart/2005/8/layout/funnel1"/>
    <dgm:cxn modelId="{5FD616BF-FFC3-44B2-8847-4CF4FF50E7BD}" srcId="{FA180864-ACB6-4EEA-8289-68387FE8C53B}" destId="{F1BFA474-C8A1-435B-BA08-312EEC054CB3}" srcOrd="0" destOrd="0" parTransId="{BEA712E9-C5D1-4146-949B-17831DDEA58F}" sibTransId="{C0DF8681-74D7-44F7-93BE-01F3F3DEA220}"/>
    <dgm:cxn modelId="{C59B2038-031A-4B13-B70C-1D15BDAB7847}" srcId="{FA180864-ACB6-4EEA-8289-68387FE8C53B}" destId="{5719CB5A-F3B6-4767-AE66-0515F178853F}" srcOrd="3" destOrd="0" parTransId="{FE941203-FB11-4D5B-AE3E-E0180D14CAF7}" sibTransId="{35D5D93E-8DBF-4936-91DD-1910F7EA57D9}"/>
    <dgm:cxn modelId="{FDCA095D-C041-4A0C-BFE0-26E9FE269490}" type="presParOf" srcId="{2F06A888-0F42-4E06-933A-9818BCC6CD03}" destId="{64740A4F-5797-4B4C-9141-19671462E06A}" srcOrd="0" destOrd="0" presId="urn:microsoft.com/office/officeart/2005/8/layout/funnel1"/>
    <dgm:cxn modelId="{18C03FB2-872E-467F-BF41-465960FF8A49}" type="presParOf" srcId="{2F06A888-0F42-4E06-933A-9818BCC6CD03}" destId="{1C91E283-C785-44AC-B114-6F2711704875}" srcOrd="1" destOrd="0" presId="urn:microsoft.com/office/officeart/2005/8/layout/funnel1"/>
    <dgm:cxn modelId="{369205B7-33D1-4D37-BFBA-AAE8C267FB64}" type="presParOf" srcId="{2F06A888-0F42-4E06-933A-9818BCC6CD03}" destId="{1E84C32A-43AF-45CD-B629-3E1627842682}" srcOrd="2" destOrd="0" presId="urn:microsoft.com/office/officeart/2005/8/layout/funnel1"/>
    <dgm:cxn modelId="{F5B538E7-DE4B-49CF-9AB9-059E06A5C19D}" type="presParOf" srcId="{2F06A888-0F42-4E06-933A-9818BCC6CD03}" destId="{F5A34234-4211-4EEA-BFEE-12D5B32F70C0}" srcOrd="3" destOrd="0" presId="urn:microsoft.com/office/officeart/2005/8/layout/funnel1"/>
    <dgm:cxn modelId="{311D5094-FDE2-404D-B7F6-AD385C84AC3A}" type="presParOf" srcId="{2F06A888-0F42-4E06-933A-9818BCC6CD03}" destId="{B1007035-DB8E-4959-9C37-4DC226095802}" srcOrd="4" destOrd="0" presId="urn:microsoft.com/office/officeart/2005/8/layout/funnel1"/>
    <dgm:cxn modelId="{1FA00119-5857-482E-9BE7-67E4589B7CDD}" type="presParOf" srcId="{2F06A888-0F42-4E06-933A-9818BCC6CD03}" destId="{9C975B7E-89F6-4091-8605-82DD83C927D4}" srcOrd="5" destOrd="0" presId="urn:microsoft.com/office/officeart/2005/8/layout/funnel1"/>
    <dgm:cxn modelId="{23A8CFC3-B310-4446-BC09-C38DC03FBAC0}" type="presParOf" srcId="{2F06A888-0F42-4E06-933A-9818BCC6CD03}" destId="{F6D9F262-9FE2-4AD7-85F8-EB079F75AE3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40A4F-5797-4B4C-9141-19671462E06A}">
      <dsp:nvSpPr>
        <dsp:cNvPr id="0" name=""/>
        <dsp:cNvSpPr/>
      </dsp:nvSpPr>
      <dsp:spPr>
        <a:xfrm>
          <a:off x="1038232" y="101626"/>
          <a:ext cx="2016895" cy="70044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91E283-C785-44AC-B114-6F2711704875}">
      <dsp:nvSpPr>
        <dsp:cNvPr id="0" name=""/>
        <dsp:cNvSpPr/>
      </dsp:nvSpPr>
      <dsp:spPr>
        <a:xfrm>
          <a:off x="1854371" y="1816769"/>
          <a:ext cx="390871" cy="250157"/>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84C32A-43AF-45CD-B629-3E1627842682}">
      <dsp:nvSpPr>
        <dsp:cNvPr id="0" name=""/>
        <dsp:cNvSpPr/>
      </dsp:nvSpPr>
      <dsp:spPr>
        <a:xfrm>
          <a:off x="1111716" y="2016895"/>
          <a:ext cx="1876182" cy="469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Pipeline</a:t>
          </a:r>
          <a:endParaRPr lang="en-GB" sz="1600" kern="1200" dirty="0"/>
        </a:p>
      </dsp:txBody>
      <dsp:txXfrm>
        <a:off x="1111716" y="2016895"/>
        <a:ext cx="1876182" cy="469045"/>
      </dsp:txXfrm>
    </dsp:sp>
    <dsp:sp modelId="{F5A34234-4211-4EEA-BFEE-12D5B32F70C0}">
      <dsp:nvSpPr>
        <dsp:cNvPr id="0" name=""/>
        <dsp:cNvSpPr/>
      </dsp:nvSpPr>
      <dsp:spPr>
        <a:xfrm>
          <a:off x="1771506" y="856164"/>
          <a:ext cx="703568" cy="703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Experience of managing a team</a:t>
          </a:r>
          <a:endParaRPr lang="en-GB" sz="600" kern="1200" dirty="0"/>
        </a:p>
      </dsp:txBody>
      <dsp:txXfrm>
        <a:off x="1874541" y="959199"/>
        <a:ext cx="497498" cy="497498"/>
      </dsp:txXfrm>
    </dsp:sp>
    <dsp:sp modelId="{B1007035-DB8E-4959-9C37-4DC226095802}">
      <dsp:nvSpPr>
        <dsp:cNvPr id="0" name=""/>
        <dsp:cNvSpPr/>
      </dsp:nvSpPr>
      <dsp:spPr>
        <a:xfrm>
          <a:off x="1268064" y="328331"/>
          <a:ext cx="703568" cy="703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Technically skilled</a:t>
          </a:r>
          <a:endParaRPr lang="en-GB" sz="600" kern="1200" dirty="0"/>
        </a:p>
      </dsp:txBody>
      <dsp:txXfrm>
        <a:off x="1371099" y="431366"/>
        <a:ext cx="497498" cy="497498"/>
      </dsp:txXfrm>
    </dsp:sp>
    <dsp:sp modelId="{9C975B7E-89F6-4091-8605-82DD83C927D4}">
      <dsp:nvSpPr>
        <dsp:cNvPr id="0" name=""/>
        <dsp:cNvSpPr/>
      </dsp:nvSpPr>
      <dsp:spPr>
        <a:xfrm>
          <a:off x="1987267" y="158224"/>
          <a:ext cx="703568" cy="703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Operationally focused</a:t>
          </a:r>
          <a:endParaRPr lang="en-GB" sz="600" kern="1200" dirty="0"/>
        </a:p>
      </dsp:txBody>
      <dsp:txXfrm>
        <a:off x="2090302" y="261259"/>
        <a:ext cx="497498" cy="497498"/>
      </dsp:txXfrm>
    </dsp:sp>
    <dsp:sp modelId="{F6D9F262-9FE2-4AD7-85F8-EB079F75AE32}">
      <dsp:nvSpPr>
        <dsp:cNvPr id="0" name=""/>
        <dsp:cNvSpPr/>
      </dsp:nvSpPr>
      <dsp:spPr>
        <a:xfrm>
          <a:off x="955367" y="23427"/>
          <a:ext cx="2188879" cy="1751103"/>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387A63-B597-B948-8022-473DDF3DDC1B}" type="datetimeFigureOut">
              <a:rPr lang="en-US" smtClean="0"/>
              <a:t>9/30/2014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ADC7E8-146C-1B4D-93BA-B9C87B8497FE}" type="slidenum">
              <a:rPr lang="en-GB" smtClean="0"/>
              <a:t>‹#›</a:t>
            </a:fld>
            <a:endParaRPr lang="en-GB"/>
          </a:p>
        </p:txBody>
      </p:sp>
    </p:spTree>
    <p:extLst>
      <p:ext uri="{BB962C8B-B14F-4D97-AF65-F5344CB8AC3E}">
        <p14:creationId xmlns:p14="http://schemas.microsoft.com/office/powerpoint/2010/main" val="768523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2600E-13CF-40FF-8381-0A2383760F76}" type="datetimeFigureOut">
              <a:rPr lang="en-GB" smtClean="0"/>
              <a:pPr/>
              <a:t>30/09/2014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DA764-0642-4F60-9158-A96B57746612}" type="slidenum">
              <a:rPr lang="en-GB" smtClean="0"/>
              <a:pPr/>
              <a:t>‹#›</a:t>
            </a:fld>
            <a:endParaRPr lang="en-GB"/>
          </a:p>
        </p:txBody>
      </p:sp>
    </p:spTree>
    <p:extLst>
      <p:ext uri="{BB962C8B-B14F-4D97-AF65-F5344CB8AC3E}">
        <p14:creationId xmlns:p14="http://schemas.microsoft.com/office/powerpoint/2010/main" val="30456115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cs.google.com/a/educause.edu/document/d/12EmyxwmZGPOTGTQ8e1im77AaaiFNlkEXw5dgybXFMJA/edi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a:t>
            </a:fld>
            <a:endParaRPr lang="en-GB"/>
          </a:p>
        </p:txBody>
      </p:sp>
    </p:spTree>
    <p:extLst>
      <p:ext uri="{BB962C8B-B14F-4D97-AF65-F5344CB8AC3E}">
        <p14:creationId xmlns:p14="http://schemas.microsoft.com/office/powerpoint/2010/main" val="205555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Ask participants to identify barriers and put them into two sets: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Within my personal control to change,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Requiring change in my environment. </a:t>
            </a:r>
          </a:p>
          <a:p>
            <a:pPr marL="628650" lvl="1"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Use slides #11</a:t>
            </a:r>
            <a:r>
              <a:rPr lang="en-GB" sz="1200" kern="1200" baseline="0" dirty="0" smtClean="0">
                <a:solidFill>
                  <a:schemeClr val="tx1"/>
                </a:solidFill>
                <a:effectLst/>
                <a:latin typeface="+mn-lt"/>
                <a:ea typeface="+mn-ea"/>
                <a:cs typeface="+mn-cs"/>
              </a:rPr>
              <a:t> &amp; #12 as examples</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Once you have two lists, with</a:t>
            </a:r>
            <a:r>
              <a:rPr lang="en-GB" sz="1200" kern="1200" baseline="0" dirty="0" smtClean="0">
                <a:solidFill>
                  <a:schemeClr val="tx1"/>
                </a:solidFill>
                <a:effectLst/>
                <a:latin typeface="+mn-lt"/>
                <a:ea typeface="+mn-ea"/>
                <a:cs typeface="+mn-cs"/>
              </a:rPr>
              <a:t> audience input the group </a:t>
            </a:r>
            <a:r>
              <a:rPr lang="en-GB" sz="1200" kern="1200" dirty="0" smtClean="0">
                <a:solidFill>
                  <a:schemeClr val="tx1"/>
                </a:solidFill>
                <a:effectLst/>
                <a:latin typeface="+mn-lt"/>
                <a:ea typeface="+mn-ea"/>
                <a:cs typeface="+mn-cs"/>
              </a:rPr>
              <a:t>can brainstorm on strategies for addressing these barriers.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p>
          <a:p>
            <a:pPr rtl="0"/>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10</a:t>
            </a:fld>
            <a:endParaRPr lang="en-GB"/>
          </a:p>
        </p:txBody>
      </p:sp>
    </p:spTree>
    <p:extLst>
      <p:ext uri="{BB962C8B-B14F-4D97-AF65-F5344CB8AC3E}">
        <p14:creationId xmlns:p14="http://schemas.microsoft.com/office/powerpoint/2010/main" val="857565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11</a:t>
            </a:fld>
            <a:endParaRPr lang="en-GB"/>
          </a:p>
        </p:txBody>
      </p:sp>
    </p:spTree>
    <p:extLst>
      <p:ext uri="{BB962C8B-B14F-4D97-AF65-F5344CB8AC3E}">
        <p14:creationId xmlns:p14="http://schemas.microsoft.com/office/powerpoint/2010/main" val="3005142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12</a:t>
            </a:fld>
            <a:endParaRPr lang="en-GB"/>
          </a:p>
        </p:txBody>
      </p:sp>
    </p:spTree>
    <p:extLst>
      <p:ext uri="{BB962C8B-B14F-4D97-AF65-F5344CB8AC3E}">
        <p14:creationId xmlns:p14="http://schemas.microsoft.com/office/powerpoint/2010/main" val="3320161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 successful CIO is the “cake” and our professional development action items are the “recipe” for making the cake.  </a:t>
            </a:r>
          </a:p>
          <a:p>
            <a:endParaRPr lang="en-GB" sz="12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Brief overview</a:t>
            </a:r>
            <a:r>
              <a:rPr lang="en-GB" sz="1200" kern="1200" baseline="0" dirty="0" smtClean="0">
                <a:solidFill>
                  <a:schemeClr val="tx1"/>
                </a:solidFill>
                <a:effectLst/>
                <a:latin typeface="+mn-lt"/>
                <a:ea typeface="+mn-ea"/>
                <a:cs typeface="+mn-cs"/>
              </a:rPr>
              <a:t> of typical characteristics/skills of Aspiring CIOs (see graphic on right of slide)</a:t>
            </a:r>
          </a:p>
          <a:p>
            <a:pPr marL="171450" indent="-171450">
              <a:buFontTx/>
              <a:buChar char="-"/>
            </a:pPr>
            <a:r>
              <a:rPr lang="en-GB" sz="1200" kern="1200" baseline="0" dirty="0" smtClean="0">
                <a:solidFill>
                  <a:schemeClr val="tx1"/>
                </a:solidFill>
                <a:effectLst/>
                <a:latin typeface="+mn-lt"/>
                <a:ea typeface="+mn-ea"/>
                <a:cs typeface="+mn-cs"/>
              </a:rPr>
              <a:t>Use strategies identified to derive a list of specific “action items” that form the pipeline </a:t>
            </a:r>
          </a:p>
          <a:p>
            <a:pPr marL="171450" indent="-171450">
              <a:buFontTx/>
              <a:buChar char="-"/>
            </a:pPr>
            <a:r>
              <a:rPr lang="en-GB" sz="1200" kern="1200" baseline="0" dirty="0" smtClean="0">
                <a:solidFill>
                  <a:schemeClr val="tx1"/>
                </a:solidFill>
                <a:effectLst/>
                <a:latin typeface="+mn-lt"/>
                <a:ea typeface="+mn-ea"/>
                <a:cs typeface="+mn-cs"/>
              </a:rPr>
              <a:t>Use examples of slide #15 to aid discussion</a:t>
            </a:r>
          </a:p>
          <a:p>
            <a:pPr marL="0" indent="0">
              <a:buFontTx/>
              <a:buNone/>
            </a:pPr>
            <a:r>
              <a:rPr lang="en-GB"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EFDA764-0642-4F60-9158-A96B57746612}" type="slidenum">
              <a:rPr lang="en-GB" smtClean="0"/>
              <a:pPr/>
              <a:t>13</a:t>
            </a:fld>
            <a:endParaRPr lang="en-GB"/>
          </a:p>
        </p:txBody>
      </p:sp>
    </p:spTree>
    <p:extLst>
      <p:ext uri="{BB962C8B-B14F-4D97-AF65-F5344CB8AC3E}">
        <p14:creationId xmlns:p14="http://schemas.microsoft.com/office/powerpoint/2010/main" val="61346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 the audience for input</a:t>
            </a:r>
          </a:p>
          <a:p>
            <a:pPr rtl="0"/>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14</a:t>
            </a:fld>
            <a:endParaRPr lang="en-GB"/>
          </a:p>
        </p:txBody>
      </p:sp>
    </p:spTree>
    <p:extLst>
      <p:ext uri="{BB962C8B-B14F-4D97-AF65-F5344CB8AC3E}">
        <p14:creationId xmlns:p14="http://schemas.microsoft.com/office/powerpoint/2010/main" val="308414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70000" lnSpcReduction="20000"/>
          </a:bodyPr>
          <a:lstStyle/>
          <a:p>
            <a:r>
              <a:rPr lang="en-GB" sz="1200" kern="1200" dirty="0" smtClean="0">
                <a:solidFill>
                  <a:schemeClr val="tx1"/>
                </a:solidFill>
                <a:effectLst/>
                <a:latin typeface="+mn-lt"/>
                <a:ea typeface="+mn-ea"/>
                <a:cs typeface="+mn-cs"/>
              </a:rPr>
              <a:t>(Mark Askren</a:t>
            </a:r>
            <a:r>
              <a:rPr lang="en-GB" sz="1200" kern="1200" baseline="0" dirty="0" smtClean="0">
                <a:solidFill>
                  <a:schemeClr val="tx1"/>
                </a:solidFill>
                <a:effectLst/>
                <a:latin typeface="+mn-lt"/>
                <a:ea typeface="+mn-ea"/>
                <a:cs typeface="+mn-cs"/>
              </a:rPr>
              <a:t> suggestions)</a:t>
            </a:r>
          </a:p>
          <a:p>
            <a:r>
              <a:rPr lang="en-GB" sz="1200" kern="1200" dirty="0" smtClean="0">
                <a:solidFill>
                  <a:schemeClr val="tx1"/>
                </a:solidFill>
                <a:effectLst/>
                <a:latin typeface="+mn-lt"/>
                <a:ea typeface="+mn-ea"/>
                <a:cs typeface="+mn-cs"/>
              </a:rPr>
              <a:t>The components of a professional development structure could be handled through an association such as EDUCAUSE or Jisc, by a campus HR organization, through one or more third-party firms, or through a combination. As an example the association(s) could provide best practices frameworks for mentoring, 360 surveys, and possibly other areas to be overseen and conducted locally by HR departments on campus.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Components </a:t>
            </a:r>
            <a:r>
              <a:rPr lang="en-GB" sz="1200" i="1" kern="1200" dirty="0" smtClean="0">
                <a:solidFill>
                  <a:schemeClr val="tx1"/>
                </a:solidFill>
                <a:effectLst/>
                <a:latin typeface="+mn-lt"/>
                <a:ea typeface="+mn-ea"/>
                <a:cs typeface="+mn-cs"/>
              </a:rPr>
              <a:t>with suggested links to roles</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Mentoring program with a flexible structure that would include personal career goal setting and coaching as to how to build a personal network (framework from association, locally managed by HR) </a:t>
            </a:r>
            <a:r>
              <a:rPr lang="en-GB" sz="1200" b="0" i="1" kern="1200" dirty="0" smtClean="0">
                <a:solidFill>
                  <a:schemeClr val="tx1"/>
                </a:solidFill>
                <a:effectLst/>
                <a:latin typeface="+mn-lt"/>
                <a:ea typeface="+mn-ea"/>
                <a:cs typeface="+mn-cs"/>
              </a:rPr>
              <a:t>Coach, change driver, human</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Self awareness module with 360 feedback survey with guidance as to how to interpret and act on the results (framework from association, locally managed by HR) </a:t>
            </a:r>
            <a:r>
              <a:rPr lang="en-GB" sz="1200" b="0" i="1" kern="1200" dirty="0" smtClean="0">
                <a:solidFill>
                  <a:schemeClr val="tx1"/>
                </a:solidFill>
                <a:effectLst/>
                <a:latin typeface="+mn-lt"/>
                <a:ea typeface="+mn-ea"/>
                <a:cs typeface="+mn-cs"/>
              </a:rPr>
              <a:t>Master communicator, promoter/persuader, trusted advisor, human, team builder</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A broad Higher Education orientation e.g. ‘learning the academic and administrative business of the university” including a panel of senior leaders discussing their key initiatives and risks that they’re focused on as well as speaking to what they’re looking for in terms of a CIO. This could be digitized with an annual refresh. Paired with a specific local face-to-face campus orientation </a:t>
            </a:r>
            <a:r>
              <a:rPr lang="en-GB" sz="1200" b="0" kern="1200" dirty="0" err="1" smtClean="0">
                <a:solidFill>
                  <a:schemeClr val="tx1"/>
                </a:solidFill>
                <a:effectLst/>
                <a:latin typeface="+mn-lt"/>
                <a:ea typeface="+mn-ea"/>
                <a:cs typeface="+mn-cs"/>
              </a:rPr>
              <a:t>followup</a:t>
            </a:r>
            <a:r>
              <a:rPr lang="en-GB" sz="1200" b="0" kern="1200" dirty="0" smtClean="0">
                <a:solidFill>
                  <a:schemeClr val="tx1"/>
                </a:solidFill>
                <a:effectLst/>
                <a:latin typeface="+mn-lt"/>
                <a:ea typeface="+mn-ea"/>
                <a:cs typeface="+mn-cs"/>
              </a:rPr>
              <a:t> after people complete the boarder digitized version perhaps as part of the mentoring program (broad overview designed and created by association, framework provided to local HR and CIOs to implement the local component with campus leaders) </a:t>
            </a:r>
            <a:r>
              <a:rPr lang="en-GB" sz="1200" b="0" i="1" kern="1200" dirty="0" smtClean="0">
                <a:solidFill>
                  <a:schemeClr val="tx1"/>
                </a:solidFill>
                <a:effectLst/>
                <a:latin typeface="+mn-lt"/>
                <a:ea typeface="+mn-ea"/>
                <a:cs typeface="+mn-cs"/>
              </a:rPr>
              <a:t>Trusted advisor, strategist, visionary, change driver</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Interpersonal skills assessment and development including public speaking, how to influence peers and build consensus, emotional intelligence (perhaps a hybrid curriculum developed and licensed by a third-party but some face-to-face is needed with individual assessment and coaching). </a:t>
            </a:r>
            <a:r>
              <a:rPr lang="en-GB" sz="1200" b="0" i="1" kern="1200" dirty="0" smtClean="0">
                <a:solidFill>
                  <a:schemeClr val="tx1"/>
                </a:solidFill>
                <a:effectLst/>
                <a:latin typeface="+mn-lt"/>
                <a:ea typeface="+mn-ea"/>
                <a:cs typeface="+mn-cs"/>
              </a:rPr>
              <a:t>Master communicator, promoter/persuader, ambassador, human, team builder</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Critical thinking component discussing the types of decisions that </a:t>
            </a:r>
            <a:r>
              <a:rPr lang="en-GB" sz="1200" b="0" kern="1200" dirty="0" err="1" smtClean="0">
                <a:solidFill>
                  <a:schemeClr val="tx1"/>
                </a:solidFill>
                <a:effectLst/>
                <a:latin typeface="+mn-lt"/>
                <a:ea typeface="+mn-ea"/>
                <a:cs typeface="+mn-cs"/>
              </a:rPr>
              <a:t>weill</a:t>
            </a:r>
            <a:r>
              <a:rPr lang="en-GB" sz="1200" b="0" kern="1200" dirty="0" smtClean="0">
                <a:solidFill>
                  <a:schemeClr val="tx1"/>
                </a:solidFill>
                <a:effectLst/>
                <a:latin typeface="+mn-lt"/>
                <a:ea typeface="+mn-ea"/>
                <a:cs typeface="+mn-cs"/>
              </a:rPr>
              <a:t> need to be made as they take on larger roles, case studies to learn how to approach vague and complex situations (could be done online by an association or third party) </a:t>
            </a:r>
            <a:r>
              <a:rPr lang="en-GB" sz="1200" b="0" i="1" kern="1200" dirty="0" smtClean="0">
                <a:solidFill>
                  <a:schemeClr val="tx1"/>
                </a:solidFill>
                <a:effectLst/>
                <a:latin typeface="+mn-lt"/>
                <a:ea typeface="+mn-ea"/>
                <a:cs typeface="+mn-cs"/>
              </a:rPr>
              <a:t>Strategist, visionary, trusted advisor, change driver</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Leadership and management fundamentals including recruiting, retention, accountability, what motivates people, Myers-Briggs or similar, leadership by example, budget fundamentals and some type of brief overview of relevant legal issues and risk management (could be done online or hybrid by an association or third party) </a:t>
            </a:r>
            <a:r>
              <a:rPr lang="en-GB" sz="1200" b="0" i="1" kern="1200" dirty="0" smtClean="0">
                <a:solidFill>
                  <a:schemeClr val="tx1"/>
                </a:solidFill>
                <a:effectLst/>
                <a:latin typeface="+mn-lt"/>
                <a:ea typeface="+mn-ea"/>
                <a:cs typeface="+mn-cs"/>
              </a:rPr>
              <a:t>Change Driver, trusted advisor, visionary, team builder</a:t>
            </a:r>
            <a:endParaRPr lang="en-GB" sz="1200" b="0" kern="1200" dirty="0" smtClean="0">
              <a:solidFill>
                <a:schemeClr val="tx1"/>
              </a:solidFill>
              <a:effectLst/>
              <a:latin typeface="+mn-lt"/>
              <a:ea typeface="+mn-ea"/>
              <a:cs typeface="+mn-cs"/>
            </a:endParaRPr>
          </a:p>
          <a:p>
            <a:endParaRPr lang="en-US" baseline="0" dirty="0" smtClean="0"/>
          </a:p>
          <a:p>
            <a:r>
              <a:rPr lang="en-US" dirty="0" smtClean="0"/>
              <a:t> </a:t>
            </a:r>
          </a:p>
          <a:p>
            <a:pPr rtl="0"/>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15</a:t>
            </a:fld>
            <a:endParaRPr lang="en-GB"/>
          </a:p>
        </p:txBody>
      </p:sp>
    </p:spTree>
    <p:extLst>
      <p:ext uri="{BB962C8B-B14F-4D97-AF65-F5344CB8AC3E}">
        <p14:creationId xmlns:p14="http://schemas.microsoft.com/office/powerpoint/2010/main" val="252726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a:r>
              <a:rPr lang="en-GB" sz="1200" b="0" i="0" u="none" strike="noStrike" kern="1200" dirty="0" smtClean="0">
                <a:solidFill>
                  <a:schemeClr val="tx1"/>
                </a:solidFill>
                <a:effectLst/>
                <a:latin typeface="+mn-lt"/>
                <a:ea typeface="+mn-ea"/>
                <a:cs typeface="+mn-cs"/>
              </a:rPr>
              <a:t>General overview of the group’s inception, purpose, and a summary of the progress and deliverables/report</a:t>
            </a:r>
            <a:endParaRPr lang="en-GB" b="0" dirty="0" smtClean="0">
              <a:effectLst/>
            </a:endParaRPr>
          </a:p>
          <a:p>
            <a:pPr rtl="0"/>
            <a:r>
              <a:rPr lang="en-GB" b="0" dirty="0" smtClean="0">
                <a:effectLst/>
              </a:rPr>
              <a:t/>
            </a:r>
            <a:br>
              <a:rPr lang="en-GB" b="0" dirty="0" smtClean="0">
                <a:effectLst/>
              </a:rPr>
            </a:br>
            <a:r>
              <a:rPr lang="en-GB" sz="1200" b="0" i="1" u="none" strike="noStrike" kern="1200" dirty="0" smtClean="0">
                <a:solidFill>
                  <a:schemeClr val="tx1"/>
                </a:solidFill>
                <a:effectLst/>
                <a:latin typeface="+mn-lt"/>
                <a:ea typeface="+mn-ea"/>
                <a:cs typeface="+mn-cs"/>
              </a:rPr>
              <a:t>What are the audience’s perceptions on IT leadership and professional development?</a:t>
            </a:r>
            <a:endParaRPr lang="en-GB" b="0" dirty="0" smtClean="0">
              <a:effectLst/>
            </a:endParaRPr>
          </a:p>
          <a:p>
            <a:pPr rtl="0" fontAlgn="base"/>
            <a:r>
              <a:rPr lang="en-GB" sz="1200" b="0" i="0" u="none" strike="noStrike" kern="1200" dirty="0" smtClean="0">
                <a:solidFill>
                  <a:schemeClr val="tx1"/>
                </a:solidFill>
                <a:effectLst/>
                <a:latin typeface="+mn-lt"/>
                <a:ea typeface="+mn-ea"/>
                <a:cs typeface="+mn-cs"/>
              </a:rPr>
              <a:t>Ice-breaking: a couple </a:t>
            </a:r>
            <a:r>
              <a:rPr lang="en-GB" sz="1200" b="0" i="0" u="sng" strike="noStrike" kern="1200" dirty="0" smtClean="0">
                <a:solidFill>
                  <a:schemeClr val="tx1"/>
                </a:solidFill>
                <a:effectLst/>
                <a:latin typeface="+mn-lt"/>
                <a:ea typeface="+mn-ea"/>
                <a:cs typeface="+mn-cs"/>
                <a:hlinkClick r:id="rId3"/>
              </a:rPr>
              <a:t>statements</a:t>
            </a:r>
            <a:r>
              <a:rPr lang="en-GB" sz="1200" b="0" i="0" u="none" strike="noStrike" kern="1200" dirty="0" smtClean="0">
                <a:solidFill>
                  <a:schemeClr val="tx1"/>
                </a:solidFill>
                <a:effectLst/>
                <a:latin typeface="+mn-lt"/>
                <a:ea typeface="+mn-ea"/>
                <a:cs typeface="+mn-cs"/>
              </a:rPr>
              <a:t> and ask for a show of hands</a:t>
            </a:r>
          </a:p>
          <a:p>
            <a:pPr marL="628650" lvl="1"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Thought-provoking; lay foundation of discussion</a:t>
            </a:r>
          </a:p>
          <a:p>
            <a:pPr marL="628650" lvl="1"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Provide opportunity for straw poll of audience; gauge audience experience</a:t>
            </a:r>
          </a:p>
          <a:p>
            <a:pPr marL="1085850" lvl="2" indent="-171450" rtl="0" fontAlgn="base">
              <a:buFont typeface="Arial" panose="020B0604020202020204" pitchFamily="34" charset="0"/>
              <a:buChar char="•"/>
            </a:pPr>
            <a:r>
              <a:rPr lang="en-GB" sz="1200" b="0" i="1" u="none" strike="noStrike" kern="1200" dirty="0" smtClean="0">
                <a:solidFill>
                  <a:schemeClr val="tx1"/>
                </a:solidFill>
                <a:effectLst/>
                <a:latin typeface="+mn-lt"/>
                <a:ea typeface="+mn-ea"/>
                <a:cs typeface="+mn-cs"/>
              </a:rPr>
              <a:t>My university leadership has a good understanding of my role in the organization</a:t>
            </a:r>
          </a:p>
          <a:p>
            <a:pPr marL="1085850" lvl="2" indent="-171450" rtl="0" fontAlgn="base">
              <a:buFont typeface="Arial" panose="020B0604020202020204" pitchFamily="34" charset="0"/>
              <a:buChar char="•"/>
            </a:pPr>
            <a:r>
              <a:rPr lang="en-GB" sz="1200" b="0" i="1" u="none" strike="noStrike" kern="1200" dirty="0" smtClean="0">
                <a:solidFill>
                  <a:schemeClr val="tx1"/>
                </a:solidFill>
                <a:effectLst/>
                <a:latin typeface="+mn-lt"/>
                <a:ea typeface="+mn-ea"/>
                <a:cs typeface="+mn-cs"/>
              </a:rPr>
              <a:t>It is important that the CIO comes from a technical background</a:t>
            </a:r>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2</a:t>
            </a:fld>
            <a:endParaRPr lang="en-GB"/>
          </a:p>
        </p:txBody>
      </p:sp>
    </p:spTree>
    <p:extLst>
      <p:ext uri="{BB962C8B-B14F-4D97-AF65-F5344CB8AC3E}">
        <p14:creationId xmlns:p14="http://schemas.microsoft.com/office/powerpoint/2010/main" val="100532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3</a:t>
            </a:fld>
            <a:endParaRPr lang="en-GB"/>
          </a:p>
        </p:txBody>
      </p:sp>
    </p:spTree>
    <p:extLst>
      <p:ext uri="{BB962C8B-B14F-4D97-AF65-F5344CB8AC3E}">
        <p14:creationId xmlns:p14="http://schemas.microsoft.com/office/powerpoint/2010/main" val="203760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4</a:t>
            </a:fld>
            <a:endParaRPr lang="en-GB"/>
          </a:p>
        </p:txBody>
      </p:sp>
    </p:spTree>
    <p:extLst>
      <p:ext uri="{BB962C8B-B14F-4D97-AF65-F5344CB8AC3E}">
        <p14:creationId xmlns:p14="http://schemas.microsoft.com/office/powerpoint/2010/main" val="35631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a:r>
              <a:rPr lang="en-GB" sz="1200" b="0" i="1" u="none" strike="noStrike" kern="1200" dirty="0" smtClean="0">
                <a:solidFill>
                  <a:schemeClr val="tx1"/>
                </a:solidFill>
                <a:effectLst/>
                <a:latin typeface="+mn-lt"/>
                <a:ea typeface="+mn-ea"/>
                <a:cs typeface="+mn-cs"/>
              </a:rPr>
              <a:t>What does a successful CIO of the future</a:t>
            </a:r>
            <a:r>
              <a:rPr lang="en-GB" sz="1200" b="0" i="0" u="none" strike="noStrike" kern="1200" dirty="0" smtClean="0">
                <a:solidFill>
                  <a:schemeClr val="tx1"/>
                </a:solidFill>
                <a:effectLst/>
                <a:latin typeface="+mn-lt"/>
                <a:ea typeface="+mn-ea"/>
                <a:cs typeface="+mn-cs"/>
              </a:rPr>
              <a:t> </a:t>
            </a:r>
            <a:r>
              <a:rPr lang="en-GB" sz="1200" b="0" i="1" u="none" strike="noStrike" kern="1200" dirty="0" smtClean="0">
                <a:solidFill>
                  <a:schemeClr val="tx1"/>
                </a:solidFill>
                <a:effectLst/>
                <a:latin typeface="+mn-lt"/>
                <a:ea typeface="+mn-ea"/>
                <a:cs typeface="+mn-cs"/>
              </a:rPr>
              <a:t>look like?</a:t>
            </a:r>
            <a:endParaRPr lang="en-GB" b="0" dirty="0" smtClean="0">
              <a:effectLst/>
            </a:endParaRPr>
          </a:p>
          <a:p>
            <a:pPr marL="171450" indent="-171450" rtl="0">
              <a:buFontTx/>
              <a:buChar char="-"/>
            </a:pPr>
            <a:r>
              <a:rPr lang="en-GB" sz="1200" b="0" i="0" u="none" strike="noStrike" kern="1200" dirty="0" smtClean="0">
                <a:solidFill>
                  <a:schemeClr val="tx1"/>
                </a:solidFill>
                <a:effectLst/>
                <a:latin typeface="+mn-lt"/>
                <a:ea typeface="+mn-ea"/>
                <a:cs typeface="+mn-cs"/>
              </a:rPr>
              <a:t>First</a:t>
            </a:r>
            <a:r>
              <a:rPr lang="en-GB" sz="1200" b="0" i="0" u="none" strike="noStrike" kern="1200" baseline="0" dirty="0" smtClean="0">
                <a:solidFill>
                  <a:schemeClr val="tx1"/>
                </a:solidFill>
                <a:effectLst/>
                <a:latin typeface="+mn-lt"/>
                <a:ea typeface="+mn-ea"/>
                <a:cs typeface="+mn-cs"/>
              </a:rPr>
              <a:t> ask audience to respond to statements</a:t>
            </a:r>
          </a:p>
          <a:p>
            <a:pPr marL="628650" lvl="1"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Is the CIO role evolving as one cohesive role or fragmenting? </a:t>
            </a:r>
          </a:p>
          <a:p>
            <a:pPr marL="628650" lvl="1"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What % of time (targeted at aspiring CIOs) do you spend on managing things vs. leading people to get your objectives met/work accomplished? This may be another facet of operational ,control costs and  ‘keep the lights on’ versus strategic  role of driving business transformation</a:t>
            </a:r>
          </a:p>
          <a:p>
            <a:pPr marL="628650" lvl="1" indent="-171450" rtl="0">
              <a:buFontTx/>
              <a:buChar char="-"/>
            </a:pPr>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5</a:t>
            </a:fld>
            <a:endParaRPr lang="en-GB"/>
          </a:p>
        </p:txBody>
      </p:sp>
    </p:spTree>
    <p:extLst>
      <p:ext uri="{BB962C8B-B14F-4D97-AF65-F5344CB8AC3E}">
        <p14:creationId xmlns:p14="http://schemas.microsoft.com/office/powerpoint/2010/main" val="28000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6</a:t>
            </a:fld>
            <a:endParaRPr lang="en-GB"/>
          </a:p>
        </p:txBody>
      </p:sp>
    </p:spTree>
    <p:extLst>
      <p:ext uri="{BB962C8B-B14F-4D97-AF65-F5344CB8AC3E}">
        <p14:creationId xmlns:p14="http://schemas.microsoft.com/office/powerpoint/2010/main" val="385008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2C3841"/>
              </a:solidFill>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7</a:t>
            </a:fld>
            <a:endParaRPr lang="en-GB"/>
          </a:p>
        </p:txBody>
      </p:sp>
    </p:spTree>
    <p:extLst>
      <p:ext uri="{BB962C8B-B14F-4D97-AF65-F5344CB8AC3E}">
        <p14:creationId xmlns:p14="http://schemas.microsoft.com/office/powerpoint/2010/main" val="1084188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47500" lnSpcReduction="20000"/>
          </a:bodyPr>
          <a:lstStyle/>
          <a:p>
            <a:r>
              <a:rPr lang="en-US" b="1" u="none" dirty="0" smtClean="0"/>
              <a:t>Process</a:t>
            </a:r>
          </a:p>
          <a:p>
            <a:pPr marL="171450" indent="-171450">
              <a:buFont typeface="Arial" panose="020B0604020202020204" pitchFamily="34" charset="0"/>
              <a:buChar char="•"/>
            </a:pPr>
            <a:r>
              <a:rPr lang="en-GB" b="0" u="none" dirty="0" smtClean="0"/>
              <a:t>Cover briefly or discuss how these roles emerged </a:t>
            </a:r>
          </a:p>
          <a:p>
            <a:pPr marL="0" indent="0">
              <a:buFont typeface="Arial" panose="020B0604020202020204" pitchFamily="34" charset="0"/>
              <a:buNone/>
            </a:pPr>
            <a:endParaRPr lang="en-US" b="0" u="none" dirty="0" smtClean="0"/>
          </a:p>
          <a:p>
            <a:r>
              <a:rPr lang="en-US" b="1" u="none" dirty="0" smtClean="0"/>
              <a:t>Overview</a:t>
            </a:r>
            <a:r>
              <a:rPr lang="en-US" b="1" u="none" baseline="0" dirty="0" smtClean="0"/>
              <a:t> of </a:t>
            </a:r>
            <a:r>
              <a:rPr lang="en-US" b="1" u="none" dirty="0" smtClean="0"/>
              <a:t>the model –</a:t>
            </a:r>
            <a:r>
              <a:rPr lang="en-US" b="1" u="none" baseline="0" dirty="0" smtClean="0"/>
              <a:t> </a:t>
            </a:r>
          </a:p>
          <a:p>
            <a:pPr marL="171450" indent="-171450">
              <a:buFont typeface="Arial" panose="020B0604020202020204" pitchFamily="34" charset="0"/>
              <a:buChar char="•"/>
            </a:pPr>
            <a:r>
              <a:rPr lang="en-US" sz="1200" b="0" u="sng" dirty="0" smtClean="0"/>
              <a:t>Inner</a:t>
            </a:r>
            <a:r>
              <a:rPr lang="en-US" sz="1200" b="0" u="sng" baseline="0" dirty="0" smtClean="0"/>
              <a:t> ring </a:t>
            </a:r>
            <a:r>
              <a:rPr lang="en-US" sz="1200" baseline="0" dirty="0" smtClean="0"/>
              <a:t>–</a:t>
            </a:r>
          </a:p>
          <a:p>
            <a:pPr marL="171450" indent="-171450">
              <a:buFont typeface="Arial" panose="020B0604020202020204" pitchFamily="34" charset="0"/>
              <a:buChar char="•"/>
            </a:pPr>
            <a:endParaRPr lang="en-US" sz="1200"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u="none" kern="1200" dirty="0" smtClean="0">
                <a:solidFill>
                  <a:schemeClr val="tx1"/>
                </a:solidFill>
                <a:effectLst/>
                <a:latin typeface="+mn-lt"/>
                <a:ea typeface="+mn-ea"/>
                <a:cs typeface="+mn-cs"/>
              </a:rPr>
              <a:t>Strategist: </a:t>
            </a:r>
            <a:r>
              <a:rPr lang="en-GB" sz="1200" i="1" kern="1200" dirty="0" smtClean="0">
                <a:solidFill>
                  <a:schemeClr val="tx1"/>
                </a:solidFill>
                <a:effectLst/>
                <a:latin typeface="+mn-lt"/>
                <a:ea typeface="+mn-ea"/>
                <a:cs typeface="+mn-cs"/>
              </a:rPr>
              <a:t>IT has a role to play in every part of the institution, so the IT leader takes a more holistic view than other executive-level roles. To be an effective strategist, the IT leader must understand the organization, provide Information System and Technology leadership and bring to life transformation across the organization.</a:t>
            </a:r>
            <a:endParaRPr lang="en-US" sz="1200" i="1" dirty="0" smtClean="0"/>
          </a:p>
          <a:p>
            <a:pPr marL="914400" lvl="2" indent="0">
              <a:buFont typeface="Arial" panose="020B0604020202020204" pitchFamily="34" charset="0"/>
              <a:buNone/>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sng" dirty="0" smtClean="0"/>
              <a:t>Enabling Roles </a:t>
            </a:r>
            <a:r>
              <a:rPr lang="en-US" b="1" dirty="0" smtClean="0"/>
              <a:t>- </a:t>
            </a:r>
            <a:r>
              <a:rPr lang="en-US" sz="1200" dirty="0" smtClean="0"/>
              <a:t>These roles take time to develop, and are perhaps the most difficult to achieve. That said, they are also the most valuable roles that an IT leader plays. </a:t>
            </a:r>
          </a:p>
          <a:p>
            <a:pPr marL="1085850" lvl="2" indent="-171450">
              <a:buFont typeface="Arial" panose="020B0604020202020204" pitchFamily="34" charset="0"/>
              <a:buChar char="•"/>
            </a:pPr>
            <a:r>
              <a:rPr lang="en-GB" b="0" dirty="0" smtClean="0"/>
              <a:t>Visionary – </a:t>
            </a:r>
          </a:p>
          <a:p>
            <a:pPr marL="1543050" lvl="3" indent="-171450">
              <a:buFont typeface="Arial" panose="020B0604020202020204" pitchFamily="34" charset="0"/>
              <a:buChar char="•"/>
            </a:pPr>
            <a:r>
              <a:rPr lang="en-GB" b="0" dirty="0" smtClean="0"/>
              <a:t>Definition:</a:t>
            </a:r>
            <a:r>
              <a:rPr lang="en-GB" b="0" baseline="0" dirty="0" smtClean="0"/>
              <a:t> </a:t>
            </a:r>
            <a:r>
              <a:rPr lang="en-GB" b="0" i="1" baseline="0" dirty="0" smtClean="0"/>
              <a:t>the Visionary is a figurehead and thought leader for the institution. They scan the horizon for emerging trends and themes and act as a sponge for ideas and innovation.</a:t>
            </a:r>
          </a:p>
          <a:p>
            <a:pPr marL="1543050" lvl="3" indent="-171450">
              <a:buFont typeface="Arial" panose="020B0604020202020204" pitchFamily="34" charset="0"/>
              <a:buChar char="•"/>
            </a:pPr>
            <a:endParaRPr lang="en-GB" b="0" dirty="0" smtClean="0"/>
          </a:p>
          <a:p>
            <a:pPr marL="1085850" lvl="2" indent="-171450">
              <a:buFont typeface="Arial" panose="020B0604020202020204" pitchFamily="34" charset="0"/>
              <a:buChar char="•"/>
            </a:pPr>
            <a:r>
              <a:rPr lang="en-GB" b="0" dirty="0" smtClean="0"/>
              <a:t>Ambassador</a:t>
            </a:r>
          </a:p>
          <a:p>
            <a:pPr marL="1543050" lvl="3" indent="-171450">
              <a:buFont typeface="Arial" panose="020B0604020202020204" pitchFamily="34" charset="0"/>
              <a:buChar char="•"/>
            </a:pPr>
            <a:r>
              <a:rPr lang="en-GB" b="0" dirty="0" smtClean="0"/>
              <a:t>Definition:</a:t>
            </a:r>
            <a:r>
              <a:rPr lang="en-GB" b="0" baseline="0" dirty="0" smtClean="0"/>
              <a:t> </a:t>
            </a:r>
            <a:r>
              <a:rPr lang="en-GB" b="0" i="1" baseline="0" dirty="0" smtClean="0"/>
              <a:t>our Ambassador promotes a positive image of IS. Through their contextual understanding, the IT leader is aware of political sensitivities and maintains a broad and even-handed view. </a:t>
            </a:r>
          </a:p>
          <a:p>
            <a:pPr marL="1543050" lvl="3" indent="-171450">
              <a:buFont typeface="Arial" panose="020B0604020202020204" pitchFamily="34" charset="0"/>
              <a:buChar char="•"/>
            </a:pPr>
            <a:endParaRPr lang="en-GB" b="0" dirty="0" smtClean="0"/>
          </a:p>
          <a:p>
            <a:pPr marL="1085850" lvl="2" indent="-171450">
              <a:buFont typeface="Arial" panose="020B0604020202020204" pitchFamily="34" charset="0"/>
              <a:buChar char="•"/>
            </a:pPr>
            <a:r>
              <a:rPr lang="en-GB" b="0" dirty="0" smtClean="0"/>
              <a:t>Trusted Advisor</a:t>
            </a:r>
          </a:p>
          <a:p>
            <a:pPr marL="1543050" lvl="3" indent="-171450">
              <a:buFont typeface="Arial" panose="020B0604020202020204" pitchFamily="34" charset="0"/>
              <a:buChar char="•"/>
            </a:pPr>
            <a:r>
              <a:rPr lang="en-GB" b="0" dirty="0" smtClean="0"/>
              <a:t>Definition: </a:t>
            </a:r>
            <a:r>
              <a:rPr lang="en-GB" b="0" i="1" dirty="0" smtClean="0"/>
              <a:t>Builds and maintains relationships with senior management and colleagues from across the organization. Colleagues trust the IT leader to use their critical thinking skills and good judgement to offer sound advice. </a:t>
            </a:r>
          </a:p>
          <a:p>
            <a:pPr marL="1543050" lvl="3" indent="-171450">
              <a:buFont typeface="Arial" panose="020B0604020202020204" pitchFamily="34" charset="0"/>
              <a:buChar char="•"/>
            </a:pPr>
            <a:endParaRPr lang="en-US" sz="1200" b="0" u="sng" dirty="0" smtClean="0"/>
          </a:p>
          <a:p>
            <a:pPr marL="0" indent="0">
              <a:buNone/>
            </a:pPr>
            <a:r>
              <a:rPr lang="en-US" sz="1200" b="0" u="sng" dirty="0" smtClean="0"/>
              <a:t>Discrete</a:t>
            </a:r>
            <a:r>
              <a:rPr lang="en-US" sz="1200" b="0" u="sng" baseline="0" dirty="0" smtClean="0"/>
              <a:t> roles</a:t>
            </a:r>
            <a:r>
              <a:rPr lang="en-US" sz="1200" baseline="0" dirty="0" smtClean="0"/>
              <a:t>- w</a:t>
            </a:r>
            <a:r>
              <a:rPr lang="en-US" sz="1200" dirty="0" smtClean="0"/>
              <a:t>hereas the enabling roles are typically ones that a successful CIO will consistently--and simultaneously--play, discrete roles may only be needed at specific times. Many of these roles stem and relate to the </a:t>
            </a:r>
            <a:br>
              <a:rPr lang="en-US" sz="1200" dirty="0" smtClean="0"/>
            </a:br>
            <a:r>
              <a:rPr lang="en-US" sz="1200" dirty="0" smtClean="0"/>
              <a:t>overarching roles</a:t>
            </a:r>
            <a:r>
              <a:rPr lang="en-US" sz="1200" i="1" dirty="0" smtClean="0"/>
              <a:t>.</a:t>
            </a:r>
            <a:endParaRPr lang="en-US" sz="1200" dirty="0" smtClean="0">
              <a:effectLst/>
            </a:endParaRPr>
          </a:p>
          <a:p>
            <a:pPr marL="1085850" lvl="2" indent="-171450">
              <a:buFont typeface="Arial" panose="020B0604020202020204" pitchFamily="34" charset="0"/>
              <a:buChar char="•"/>
            </a:pPr>
            <a:r>
              <a:rPr lang="en-US" dirty="0" smtClean="0"/>
              <a:t>Change Driver</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Definition:</a:t>
            </a:r>
            <a:r>
              <a:rPr lang="en-GB" b="0" baseline="0" dirty="0" smtClean="0"/>
              <a:t> </a:t>
            </a:r>
            <a:r>
              <a:rPr lang="en-GB" b="0" i="1" baseline="0" dirty="0" smtClean="0"/>
              <a:t>the IT leader uses their courage and resilience to overcome barriers and deliver the desired organizational transformation. The Navigator steers a course, the Executor makes it happen.</a:t>
            </a:r>
            <a:endParaRPr lang="en-US" i="1" dirty="0" smtClean="0"/>
          </a:p>
          <a:p>
            <a:pPr marL="1085850" lvl="2" indent="-171450">
              <a:buFont typeface="Arial" panose="020B0604020202020204" pitchFamily="34" charset="0"/>
              <a:buChar char="•"/>
            </a:pPr>
            <a:r>
              <a:rPr lang="en-US" dirty="0" smtClean="0"/>
              <a:t>Promoter &amp; Persuader</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Definition: </a:t>
            </a:r>
            <a:r>
              <a:rPr lang="en-US" sz="1200" b="0" i="1" u="none" strike="noStrike" kern="1200" dirty="0" smtClean="0">
                <a:solidFill>
                  <a:schemeClr val="tx1"/>
                </a:solidFill>
                <a:effectLst/>
                <a:latin typeface="+mn-lt"/>
                <a:ea typeface="+mn-ea"/>
                <a:cs typeface="+mn-cs"/>
              </a:rPr>
              <a:t>Influences a wide variety of stakeholders and convinces them that the solution/process/technology is correct to gain their support from the outset. </a:t>
            </a:r>
            <a:endParaRPr lang="en-US" sz="1200" b="0" i="0" u="none" strike="noStrike" kern="1200" dirty="0" smtClean="0">
              <a:solidFill>
                <a:schemeClr val="tx1"/>
              </a:solidFill>
              <a:effectLst/>
              <a:latin typeface="+mn-lt"/>
              <a:ea typeface="+mn-ea"/>
              <a:cs typeface="+mn-cs"/>
            </a:endParaRP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Master Communicator</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Definition: </a:t>
            </a:r>
            <a:r>
              <a:rPr lang="en-US" i="1" dirty="0" smtClean="0"/>
              <a:t>T</a:t>
            </a:r>
            <a:r>
              <a:rPr lang="en-GB" sz="1200" b="0" i="1" u="none" strike="noStrike" kern="1200" dirty="0" err="1" smtClean="0">
                <a:solidFill>
                  <a:schemeClr val="tx1"/>
                </a:solidFill>
                <a:effectLst/>
                <a:latin typeface="+mn-lt"/>
                <a:ea typeface="+mn-ea"/>
                <a:cs typeface="+mn-cs"/>
              </a:rPr>
              <a:t>ranslates</a:t>
            </a:r>
            <a:r>
              <a:rPr lang="en-GB" sz="1200" b="0" i="1" u="none" strike="noStrike" kern="1200" dirty="0" smtClean="0">
                <a:solidFill>
                  <a:schemeClr val="tx1"/>
                </a:solidFill>
                <a:effectLst/>
                <a:latin typeface="+mn-lt"/>
                <a:ea typeface="+mn-ea"/>
                <a:cs typeface="+mn-cs"/>
              </a:rPr>
              <a:t> the benefits of an IT solution, process, or technology for a non-technical audience, as well as adapts their message for different audiences.</a:t>
            </a:r>
            <a:endParaRPr lang="en-US" i="1" dirty="0" smtClean="0"/>
          </a:p>
          <a:p>
            <a:pPr marL="1085850" lvl="2" indent="-171450">
              <a:buFont typeface="Arial" panose="020B0604020202020204" pitchFamily="34" charset="0"/>
              <a:buChar char="•"/>
            </a:pPr>
            <a:r>
              <a:rPr lang="en-US" dirty="0" smtClean="0"/>
              <a:t>Team Builder</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Definition: </a:t>
            </a:r>
            <a:r>
              <a:rPr lang="en-GB" b="0" i="1" baseline="0" dirty="0" err="1" smtClean="0"/>
              <a:t>M</a:t>
            </a:r>
            <a:r>
              <a:rPr lang="en-GB" sz="1200" b="0" i="1" u="none" strike="noStrike" kern="1200" dirty="0" err="1" smtClean="0">
                <a:solidFill>
                  <a:schemeClr val="tx1"/>
                </a:solidFill>
                <a:effectLst/>
                <a:latin typeface="+mn-lt"/>
                <a:ea typeface="+mn-ea"/>
                <a:cs typeface="+mn-cs"/>
              </a:rPr>
              <a:t>olds</a:t>
            </a:r>
            <a:r>
              <a:rPr lang="en-GB" sz="1200" b="0" i="1" u="none" strike="noStrike" kern="1200" dirty="0" smtClean="0">
                <a:solidFill>
                  <a:schemeClr val="tx1"/>
                </a:solidFill>
                <a:effectLst/>
                <a:latin typeface="+mn-lt"/>
                <a:ea typeface="+mn-ea"/>
                <a:cs typeface="+mn-cs"/>
              </a:rPr>
              <a:t> consensus and inspires people from across the organization to work toward a common goal.</a:t>
            </a:r>
            <a:endParaRPr lang="en-US" i="1" dirty="0" smtClean="0"/>
          </a:p>
          <a:p>
            <a:pPr marL="1085850" lvl="2" indent="-171450">
              <a:buFont typeface="Arial" panose="020B0604020202020204" pitchFamily="34" charset="0"/>
              <a:buChar char="•"/>
            </a:pPr>
            <a:r>
              <a:rPr lang="en-US" dirty="0" smtClean="0"/>
              <a:t>Coach</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Definition: </a:t>
            </a:r>
            <a:r>
              <a:rPr lang="en-GB" b="0" i="1" baseline="0" dirty="0" smtClean="0"/>
              <a:t>Serves as a coach for executive-level colleagues, problem-owners and stakeholders, and for their IT team to help others understand the strategic role IT can play and the impact of technology, and to nurture talent. </a:t>
            </a:r>
            <a:endParaRPr lang="en-GB" b="0" i="1" dirty="0" smtClean="0"/>
          </a:p>
          <a:p>
            <a:pPr marL="1085850" lvl="2" indent="-171450">
              <a:buFont typeface="Arial" panose="020B0604020202020204" pitchFamily="34" charset="0"/>
              <a:buChar char="•"/>
            </a:pPr>
            <a:endParaRPr lang="en-US" sz="1200" dirty="0" smtClean="0"/>
          </a:p>
          <a:p>
            <a:pPr marL="914400" lvl="2" indent="0">
              <a:buFont typeface="Arial" panose="020B0604020202020204" pitchFamily="34" charset="0"/>
              <a:buNone/>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sng" dirty="0" smtClean="0"/>
              <a:t>Anchor Role</a:t>
            </a:r>
            <a:r>
              <a:rPr lang="en-US" dirty="0" smtClean="0"/>
              <a:t>: </a:t>
            </a:r>
          </a:p>
          <a:p>
            <a:pPr marL="1085850" marR="0" lvl="2"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Human</a:t>
            </a:r>
            <a:r>
              <a:rPr lang="en-US" b="1" dirty="0" smtClean="0"/>
              <a:t>- </a:t>
            </a:r>
            <a:endParaRPr lang="en-US" sz="1200" dirty="0" smtClean="0"/>
          </a:p>
          <a:p>
            <a:pPr marL="1543050" marR="0" lvl="3"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Definition: </a:t>
            </a:r>
            <a:r>
              <a:rPr lang="en-US" sz="1200" i="1" dirty="0" smtClean="0"/>
              <a:t>The CIO should be </a:t>
            </a:r>
            <a:r>
              <a:rPr lang="en-US" sz="1200" i="1" dirty="0" err="1" smtClean="0"/>
              <a:t>be</a:t>
            </a:r>
            <a:r>
              <a:rPr lang="en-US" sz="1200" i="1" dirty="0" smtClean="0"/>
              <a:t> authentic, accessible, and keep a work/life balance. Remember that it’s a marathon and not a sprint!</a:t>
            </a:r>
            <a:endParaRPr lang="en-US" sz="1200" i="1" dirty="0" smtClean="0">
              <a:effectLst/>
            </a:endParaRPr>
          </a:p>
          <a:p>
            <a:pPr marL="1543050" lvl="3" indent="-171450">
              <a:buFont typeface="Arial" panose="020B0604020202020204" pitchFamily="34" charset="0"/>
              <a:buChar char="•"/>
            </a:pPr>
            <a:endParaRPr lang="en-GB" b="0" u="sng" dirty="0" smtClean="0"/>
          </a:p>
          <a:p>
            <a:pPr marL="628650" lvl="1" indent="-171450" rtl="0">
              <a:buFontTx/>
              <a:buChar char="-"/>
            </a:pPr>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8</a:t>
            </a:fld>
            <a:endParaRPr lang="en-GB"/>
          </a:p>
        </p:txBody>
      </p:sp>
    </p:spTree>
    <p:extLst>
      <p:ext uri="{BB962C8B-B14F-4D97-AF65-F5344CB8AC3E}">
        <p14:creationId xmlns:p14="http://schemas.microsoft.com/office/powerpoint/2010/main" val="2053276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r>
              <a:rPr lang="en-US" baseline="0" dirty="0" smtClean="0"/>
              <a:t>Overview of process of how we arrived at these overarching characteristics/skills/attributes</a:t>
            </a:r>
          </a:p>
          <a:p>
            <a:pPr marL="628650" lvl="1" indent="-171450">
              <a:buFontTx/>
              <a:buChar char="-"/>
            </a:pPr>
            <a:r>
              <a:rPr lang="en-US" baseline="0" dirty="0" smtClean="0"/>
              <a:t>One of the guiding aims of this working group was to </a:t>
            </a:r>
            <a:r>
              <a:rPr lang="en-GB" sz="1200" b="0" i="0" u="none" strike="noStrike" kern="1200" baseline="0" dirty="0" smtClean="0">
                <a:solidFill>
                  <a:schemeClr val="tx1"/>
                </a:solidFill>
                <a:effectLst/>
                <a:latin typeface="+mn-lt"/>
                <a:ea typeface="+mn-ea"/>
                <a:cs typeface="+mn-cs"/>
              </a:rPr>
              <a:t>identify the </a:t>
            </a:r>
            <a:r>
              <a:rPr lang="en-GB" sz="1200" b="0" i="0" u="none" strike="noStrike" kern="1200" dirty="0" smtClean="0">
                <a:solidFill>
                  <a:schemeClr val="tx1"/>
                </a:solidFill>
                <a:effectLst/>
                <a:latin typeface="+mn-lt"/>
                <a:ea typeface="+mn-ea"/>
                <a:cs typeface="+mn-cs"/>
              </a:rPr>
              <a:t>most significant gaps in required skills and abilities</a:t>
            </a:r>
            <a:r>
              <a:rPr lang="en-GB" sz="1200" b="0" i="0" u="none" strike="noStrike" kern="1200" baseline="0" dirty="0" smtClean="0">
                <a:solidFill>
                  <a:schemeClr val="tx1"/>
                </a:solidFill>
                <a:effectLst/>
                <a:latin typeface="+mn-lt"/>
                <a:ea typeface="+mn-ea"/>
                <a:cs typeface="+mn-cs"/>
              </a:rPr>
              <a:t> for existing and emerging CIOs. </a:t>
            </a:r>
          </a:p>
          <a:p>
            <a:pPr marL="628650" lvl="1" indent="-171450">
              <a:buFontTx/>
              <a:buChar char="-"/>
            </a:pPr>
            <a:r>
              <a:rPr lang="en-GB" sz="1200" b="0" i="0" u="none" strike="noStrike" kern="1200" baseline="0" dirty="0" smtClean="0">
                <a:solidFill>
                  <a:schemeClr val="tx1"/>
                </a:solidFill>
                <a:effectLst/>
                <a:latin typeface="+mn-lt"/>
                <a:ea typeface="+mn-ea"/>
                <a:cs typeface="+mn-cs"/>
              </a:rPr>
              <a:t>In order to do this by looking at </a:t>
            </a:r>
            <a:r>
              <a:rPr lang="en-US" baseline="0" dirty="0" smtClean="0"/>
              <a:t>the various roles a CIO plays and identifying the characteristics/skills/attributes needed to fulfil those roles successfully. We found that there were some attributes that appeared again and again. And we concluded that they were fundamental for a CIO to work within an institution to maximum effect.</a:t>
            </a:r>
          </a:p>
          <a:p>
            <a:pPr marL="0" indent="0">
              <a:buFontTx/>
              <a:buNone/>
            </a:pPr>
            <a:endParaRPr lang="en-US" baseline="0" dirty="0" smtClean="0"/>
          </a:p>
          <a:p>
            <a:pPr marL="171450" indent="-171450">
              <a:buFontTx/>
              <a:buChar char="-"/>
            </a:pPr>
            <a:r>
              <a:rPr lang="en-US" baseline="0" dirty="0" smtClean="0"/>
              <a:t>Lead into next section</a:t>
            </a:r>
          </a:p>
          <a:p>
            <a:pPr marL="628650" lvl="1" indent="-171450">
              <a:buFontTx/>
              <a:buChar char="-"/>
            </a:pPr>
            <a:r>
              <a:rPr lang="en-US" baseline="0" dirty="0" smtClean="0"/>
              <a:t>Pose questions -  what’s stopping existing CIOs from playing all of these roles? Are aspiring CIOS equipped with the right skills to make the step up?</a:t>
            </a:r>
          </a:p>
          <a:p>
            <a:pPr marL="628650" lvl="1" indent="-171450">
              <a:buFontTx/>
              <a:buChar char="-"/>
            </a:pPr>
            <a:endParaRPr lang="en-US" baseline="0" dirty="0" smtClean="0"/>
          </a:p>
          <a:p>
            <a:pPr marL="628650" lvl="1" indent="-171450">
              <a:buFontTx/>
              <a:buChar char="-"/>
            </a:pPr>
            <a:endParaRPr lang="en-US" baseline="0" dirty="0" smtClean="0"/>
          </a:p>
          <a:p>
            <a:pPr rtl="0"/>
            <a:endParaRPr lang="en-GB"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FDA764-0642-4F60-9158-A96B57746612}" type="slidenum">
              <a:rPr lang="en-GB" smtClean="0"/>
              <a:pPr/>
              <a:t>9</a:t>
            </a:fld>
            <a:endParaRPr lang="en-GB"/>
          </a:p>
        </p:txBody>
      </p:sp>
    </p:spTree>
    <p:extLst>
      <p:ext uri="{BB962C8B-B14F-4D97-AF65-F5344CB8AC3E}">
        <p14:creationId xmlns:p14="http://schemas.microsoft.com/office/powerpoint/2010/main" val="1528544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1" name="Picture Placeholder 10"/>
          <p:cNvSpPr>
            <a:spLocks noGrp="1"/>
          </p:cNvSpPr>
          <p:nvPr>
            <p:ph type="pic" sz="quarter" idx="11"/>
          </p:nvPr>
        </p:nvSpPr>
        <p:spPr>
          <a:xfrm>
            <a:off x="369900" y="926100"/>
            <a:ext cx="6118200" cy="3847500"/>
          </a:xfrm>
        </p:spPr>
        <p:txBody>
          <a:bodyPr/>
          <a:lstStyle/>
          <a:p>
            <a:endParaRPr lang="en-GB"/>
          </a:p>
        </p:txBody>
      </p:sp>
      <p:sp>
        <p:nvSpPr>
          <p:cNvPr id="3" name="Subtitle 2"/>
          <p:cNvSpPr>
            <a:spLocks noGrp="1"/>
          </p:cNvSpPr>
          <p:nvPr>
            <p:ph type="subTitle" idx="1"/>
          </p:nvPr>
        </p:nvSpPr>
        <p:spPr>
          <a:xfrm>
            <a:off x="1459350" y="3777147"/>
            <a:ext cx="5028750" cy="144014"/>
          </a:xfrm>
        </p:spPr>
        <p:txBody>
          <a:bodyPr wrap="square">
            <a:spAutoFit/>
          </a:bodyPr>
          <a:lstStyle>
            <a:lvl1pPr marL="0" indent="0" algn="l">
              <a:lnSpc>
                <a:spcPct val="96000"/>
              </a:lnSpc>
              <a:buNone/>
              <a:defRPr sz="975">
                <a:solidFill>
                  <a:schemeClr val="bg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p>
        </p:txBody>
      </p:sp>
      <p:sp>
        <p:nvSpPr>
          <p:cNvPr id="4" name="Date Placeholder 3"/>
          <p:cNvSpPr>
            <a:spLocks noGrp="1"/>
          </p:cNvSpPr>
          <p:nvPr>
            <p:ph type="dt" sz="half" idx="10"/>
          </p:nvPr>
        </p:nvSpPr>
        <p:spPr>
          <a:xfrm>
            <a:off x="1" y="3542336"/>
            <a:ext cx="1121342" cy="138499"/>
          </a:xfrm>
        </p:spPr>
        <p:txBody>
          <a:bodyPr/>
          <a:lstStyle>
            <a:lvl1pPr>
              <a:defRPr sz="900">
                <a:solidFill>
                  <a:schemeClr val="bg1"/>
                </a:solidFill>
              </a:defRPr>
            </a:lvl1pPr>
          </a:lstStyle>
          <a:p>
            <a:fld id="{3CA8F159-D1F0-C347-B911-93F09E71998B}" type="datetime1">
              <a:rPr lang="en-GB" smtClean="0"/>
              <a:pPr/>
              <a:t>30/09/2014</a:t>
            </a:fld>
            <a:endParaRPr lang="en-GB" dirty="0"/>
          </a:p>
        </p:txBody>
      </p:sp>
      <p:sp>
        <p:nvSpPr>
          <p:cNvPr id="2" name="Title 1"/>
          <p:cNvSpPr>
            <a:spLocks noGrp="1"/>
          </p:cNvSpPr>
          <p:nvPr>
            <p:ph type="ctrTitle"/>
          </p:nvPr>
        </p:nvSpPr>
        <p:spPr>
          <a:xfrm>
            <a:off x="1459350" y="3421423"/>
            <a:ext cx="5028750" cy="255070"/>
          </a:xfrm>
        </p:spPr>
        <p:txBody>
          <a:bodyPr wrap="square" anchor="t" anchorCtr="0">
            <a:spAutoFit/>
          </a:bodyPr>
          <a:lstStyle>
            <a:lvl1pPr>
              <a:defRPr sz="1950">
                <a:solidFill>
                  <a:schemeClr val="bg1"/>
                </a:solidFill>
              </a:defRPr>
            </a:lvl1pPr>
          </a:lstStyle>
          <a:p>
            <a:r>
              <a:rPr lang="en-US" dirty="0" smtClean="0"/>
              <a:t>Click to edit Master title style</a:t>
            </a:r>
            <a:endParaRPr lang="en-GB" dirty="0"/>
          </a:p>
        </p:txBody>
      </p:sp>
      <p:pic>
        <p:nvPicPr>
          <p:cNvPr id="14" name="Picture 13" descr="EDUCAUSE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72918" y="133361"/>
            <a:ext cx="1240117" cy="369940"/>
          </a:xfrm>
          <a:prstGeom prst="rect">
            <a:avLst/>
          </a:prstGeom>
        </p:spPr>
      </p:pic>
      <p:pic>
        <p:nvPicPr>
          <p:cNvPr id="15" name="Picture 14" descr="2013_In_partnership_with_Jisc_Label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9552" y="93861"/>
            <a:ext cx="2594613" cy="46166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1" name="Picture Placeholder 10"/>
          <p:cNvSpPr>
            <a:spLocks noGrp="1"/>
          </p:cNvSpPr>
          <p:nvPr>
            <p:ph type="pic" sz="quarter" idx="11"/>
          </p:nvPr>
        </p:nvSpPr>
        <p:spPr>
          <a:xfrm>
            <a:off x="0" y="0"/>
            <a:ext cx="6858000" cy="3456000"/>
          </a:xfrm>
        </p:spPr>
        <p:txBody>
          <a:bodyPr/>
          <a:lstStyle/>
          <a:p>
            <a:endParaRPr lang="en-GB"/>
          </a:p>
        </p:txBody>
      </p:sp>
      <p:sp>
        <p:nvSpPr>
          <p:cNvPr id="3" name="Subtitle 2"/>
          <p:cNvSpPr>
            <a:spLocks noGrp="1"/>
          </p:cNvSpPr>
          <p:nvPr>
            <p:ph type="subTitle" idx="1"/>
          </p:nvPr>
        </p:nvSpPr>
        <p:spPr>
          <a:xfrm>
            <a:off x="1459350" y="3777147"/>
            <a:ext cx="5028750" cy="144014"/>
          </a:xfrm>
        </p:spPr>
        <p:txBody>
          <a:bodyPr wrap="square">
            <a:spAutoFit/>
          </a:bodyPr>
          <a:lstStyle>
            <a:lvl1pPr marL="0" indent="0" algn="l">
              <a:lnSpc>
                <a:spcPct val="96000"/>
              </a:lnSpc>
              <a:buNone/>
              <a:defRPr sz="975">
                <a:solidFill>
                  <a:schemeClr val="bg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p>
        </p:txBody>
      </p:sp>
      <p:sp>
        <p:nvSpPr>
          <p:cNvPr id="4" name="Date Placeholder 3"/>
          <p:cNvSpPr>
            <a:spLocks noGrp="1"/>
          </p:cNvSpPr>
          <p:nvPr>
            <p:ph type="dt" sz="half" idx="10"/>
          </p:nvPr>
        </p:nvSpPr>
        <p:spPr>
          <a:xfrm>
            <a:off x="1" y="3542336"/>
            <a:ext cx="1121342" cy="138499"/>
          </a:xfrm>
        </p:spPr>
        <p:txBody>
          <a:bodyPr/>
          <a:lstStyle>
            <a:lvl1pPr>
              <a:defRPr sz="900">
                <a:solidFill>
                  <a:schemeClr val="bg1"/>
                </a:solidFill>
              </a:defRPr>
            </a:lvl1pPr>
          </a:lstStyle>
          <a:p>
            <a:fld id="{69D2C99C-FD80-0E45-98B9-481DFBD93F39}" type="datetime1">
              <a:rPr lang="en-GB" smtClean="0"/>
              <a:pPr/>
              <a:t>30/09/2014</a:t>
            </a:fld>
            <a:endParaRPr lang="en-GB" dirty="0"/>
          </a:p>
        </p:txBody>
      </p:sp>
      <p:sp>
        <p:nvSpPr>
          <p:cNvPr id="2" name="Title 1"/>
          <p:cNvSpPr>
            <a:spLocks noGrp="1"/>
          </p:cNvSpPr>
          <p:nvPr>
            <p:ph type="ctrTitle"/>
          </p:nvPr>
        </p:nvSpPr>
        <p:spPr>
          <a:xfrm>
            <a:off x="1459350" y="3421423"/>
            <a:ext cx="5028750" cy="255070"/>
          </a:xfrm>
        </p:spPr>
        <p:txBody>
          <a:bodyPr wrap="square" anchor="t" anchorCtr="0">
            <a:spAutoFit/>
          </a:bodyPr>
          <a:lstStyle>
            <a:lvl1pPr>
              <a:defRPr sz="1950">
                <a:solidFill>
                  <a:schemeClr val="bg1"/>
                </a:solidFill>
              </a:defRPr>
            </a:lvl1pPr>
          </a:lstStyle>
          <a:p>
            <a:r>
              <a:rPr lang="en-US" dirty="0"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sp>
        <p:nvSpPr>
          <p:cNvPr id="11" name="Text Placeholder 10"/>
          <p:cNvSpPr>
            <a:spLocks noGrp="1"/>
          </p:cNvSpPr>
          <p:nvPr>
            <p:ph type="body" sz="quarter" idx="13" hasCustomPrompt="1"/>
          </p:nvPr>
        </p:nvSpPr>
        <p:spPr>
          <a:xfrm>
            <a:off x="369900" y="1247317"/>
            <a:ext cx="5575500" cy="219291"/>
          </a:xfrm>
        </p:spPr>
        <p:txBody>
          <a:bodyPr>
            <a:spAutoFit/>
          </a:bodyPr>
          <a:lstStyle>
            <a:lvl1pPr>
              <a:lnSpc>
                <a:spcPct val="100000"/>
              </a:lnSpc>
              <a:defRPr sz="1425" b="1">
                <a:solidFill>
                  <a:srgbClr val="79000F"/>
                </a:solidFill>
              </a:defRPr>
            </a:lvl1pPr>
          </a:lstStyle>
          <a:p>
            <a:pPr lvl="0"/>
            <a:r>
              <a:rPr lang="en-US" dirty="0" smtClean="0"/>
              <a:t>Insert Sub-headline if required</a:t>
            </a:r>
            <a:endParaRPr lang="en-GB" dirty="0"/>
          </a:p>
        </p:txBody>
      </p:sp>
      <p:cxnSp>
        <p:nvCxnSpPr>
          <p:cNvPr id="12" name="Straight Connector 11"/>
          <p:cNvCxnSpPr/>
          <p:nvPr userDrawn="1"/>
        </p:nvCxnSpPr>
        <p:spPr>
          <a:xfrm>
            <a:off x="369900" y="390079"/>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descr="E14Logo_Horiz-da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521" y="4606186"/>
            <a:ext cx="1104580" cy="390285"/>
          </a:xfrm>
          <a:prstGeom prst="rect">
            <a:avLst/>
          </a:prstGeom>
        </p:spPr>
      </p:pic>
      <p:pic>
        <p:nvPicPr>
          <p:cNvPr id="13" name="Picture 12" descr="EDUCAUSE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7072" y="76961"/>
            <a:ext cx="756084" cy="225547"/>
          </a:xfrm>
          <a:prstGeom prst="rect">
            <a:avLst/>
          </a:prstGeom>
        </p:spPr>
      </p:pic>
      <p:pic>
        <p:nvPicPr>
          <p:cNvPr id="14" name="Picture 13" descr="2013_In_partnership_with_Jisc_Label_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1168" y="51475"/>
            <a:ext cx="1546932" cy="27525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9900" y="1635651"/>
            <a:ext cx="5575500" cy="3137955"/>
          </a:xfrm>
        </p:spPr>
        <p:txBody>
          <a:bodyPr>
            <a:normAutofit/>
          </a:bodyPr>
          <a:lstStyle>
            <a:lvl1pPr>
              <a:lnSpc>
                <a:spcPct val="100000"/>
              </a:lnSpc>
              <a:defRPr sz="1500"/>
            </a:lvl1pPr>
            <a:lvl2pPr marL="161996" indent="-161996">
              <a:lnSpc>
                <a:spcPct val="100000"/>
              </a:lnSpc>
              <a:defRPr sz="1500"/>
            </a:lvl2pPr>
            <a:lvl3pPr marL="323992" indent="-161996">
              <a:lnSpc>
                <a:spcPct val="100000"/>
              </a:lnSpc>
              <a:defRPr sz="1500"/>
            </a:lvl3pPr>
            <a:lvl4pPr marL="485988" indent="-161996">
              <a:lnSpc>
                <a:spcPct val="100000"/>
              </a:lnSpc>
              <a:defRPr sz="1500"/>
            </a:lvl4pPr>
            <a:lvl5pPr marL="647984" indent="-161996">
              <a:lnSpc>
                <a:spcPct val="100000"/>
              </a:lnSpc>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ext Placeholder 10"/>
          <p:cNvSpPr>
            <a:spLocks noGrp="1"/>
          </p:cNvSpPr>
          <p:nvPr>
            <p:ph type="body" sz="quarter" idx="13" hasCustomPrompt="1"/>
          </p:nvPr>
        </p:nvSpPr>
        <p:spPr>
          <a:xfrm>
            <a:off x="369900" y="1247317"/>
            <a:ext cx="5575500" cy="219291"/>
          </a:xfrm>
        </p:spPr>
        <p:txBody>
          <a:bodyPr>
            <a:spAutoFit/>
          </a:bodyPr>
          <a:lstStyle>
            <a:lvl1pPr>
              <a:lnSpc>
                <a:spcPct val="100000"/>
              </a:lnSpc>
              <a:defRPr sz="1425" b="1">
                <a:solidFill>
                  <a:srgbClr val="79000F"/>
                </a:solidFill>
              </a:defRPr>
            </a:lvl1pPr>
          </a:lstStyle>
          <a:p>
            <a:pPr lvl="0"/>
            <a:r>
              <a:rPr lang="en-US" dirty="0" smtClean="0"/>
              <a:t>Insert Sub-headline if required</a:t>
            </a:r>
            <a:endParaRPr lang="en-GB" dirty="0"/>
          </a:p>
        </p:txBody>
      </p:sp>
      <p:cxnSp>
        <p:nvCxnSpPr>
          <p:cNvPr id="12" name="Straight Connector 11"/>
          <p:cNvCxnSpPr/>
          <p:nvPr userDrawn="1"/>
        </p:nvCxnSpPr>
        <p:spPr>
          <a:xfrm>
            <a:off x="369900" y="483518"/>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pic>
        <p:nvPicPr>
          <p:cNvPr id="10" name="Picture 9" descr="EDUCAUSE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73397" y="102442"/>
            <a:ext cx="1008112" cy="225547"/>
          </a:xfrm>
          <a:prstGeom prst="rect">
            <a:avLst/>
          </a:prstGeom>
        </p:spPr>
      </p:pic>
      <p:pic>
        <p:nvPicPr>
          <p:cNvPr id="13" name="Picture 12" descr="2013_In_partnership_with_Jisc_Label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25525" y="76956"/>
            <a:ext cx="2062576" cy="275251"/>
          </a:xfrm>
          <a:prstGeom prst="rect">
            <a:avLst/>
          </a:prstGeom>
        </p:spPr>
      </p:pic>
      <p:pic>
        <p:nvPicPr>
          <p:cNvPr id="14" name="Picture 13" descr="E14Logo_Horiz-date.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15327" y="4602356"/>
            <a:ext cx="1472773" cy="39028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C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9900" y="1635647"/>
            <a:ext cx="2693250" cy="3137954"/>
          </a:xfrm>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ext Placeholder 10"/>
          <p:cNvSpPr>
            <a:spLocks noGrp="1"/>
          </p:cNvSpPr>
          <p:nvPr>
            <p:ph type="body" sz="quarter" idx="13" hasCustomPrompt="1"/>
          </p:nvPr>
        </p:nvSpPr>
        <p:spPr>
          <a:xfrm>
            <a:off x="369900" y="1247317"/>
            <a:ext cx="5575500" cy="219291"/>
          </a:xfrm>
        </p:spPr>
        <p:txBody>
          <a:bodyPr>
            <a:spAutoFit/>
          </a:bodyPr>
          <a:lstStyle>
            <a:lvl1pPr>
              <a:lnSpc>
                <a:spcPct val="100000"/>
              </a:lnSpc>
              <a:defRPr sz="1425" b="1">
                <a:solidFill>
                  <a:srgbClr val="79000F"/>
                </a:solidFill>
              </a:defRPr>
            </a:lvl1pPr>
          </a:lstStyle>
          <a:p>
            <a:pPr lvl="0"/>
            <a:r>
              <a:rPr lang="en-US" dirty="0" smtClean="0"/>
              <a:t>Insert Sub-headline if required</a:t>
            </a:r>
            <a:endParaRPr lang="en-GB" dirty="0"/>
          </a:p>
        </p:txBody>
      </p:sp>
      <p:cxnSp>
        <p:nvCxnSpPr>
          <p:cNvPr id="12" name="Straight Connector 11"/>
          <p:cNvCxnSpPr/>
          <p:nvPr userDrawn="1"/>
        </p:nvCxnSpPr>
        <p:spPr>
          <a:xfrm>
            <a:off x="369900" y="390079"/>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Content Placeholder 17"/>
          <p:cNvSpPr>
            <a:spLocks noGrp="1"/>
          </p:cNvSpPr>
          <p:nvPr>
            <p:ph sz="quarter" idx="14"/>
          </p:nvPr>
        </p:nvSpPr>
        <p:spPr>
          <a:xfrm>
            <a:off x="3251597" y="1635648"/>
            <a:ext cx="2694384" cy="3137570"/>
          </a:xfrm>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pic>
        <p:nvPicPr>
          <p:cNvPr id="16" name="Picture 15" descr="E14Logo_Horiz-da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521" y="4606186"/>
            <a:ext cx="1104580" cy="390285"/>
          </a:xfrm>
          <a:prstGeom prst="rect">
            <a:avLst/>
          </a:prstGeom>
        </p:spPr>
      </p:pic>
      <p:pic>
        <p:nvPicPr>
          <p:cNvPr id="17" name="Picture 16" descr="EDUCAUSE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7072" y="76961"/>
            <a:ext cx="756084" cy="225547"/>
          </a:xfrm>
          <a:prstGeom prst="rect">
            <a:avLst/>
          </a:prstGeom>
        </p:spPr>
      </p:pic>
      <p:pic>
        <p:nvPicPr>
          <p:cNvPr id="19" name="Picture 18" descr="2013_In_partnership_with_Jisc_Label_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1168" y="51475"/>
            <a:ext cx="1546932" cy="27525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2Col/2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9900" y="1635647"/>
            <a:ext cx="2693250" cy="3137954"/>
          </a:xfrm>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ext Placeholder 10"/>
          <p:cNvSpPr>
            <a:spLocks noGrp="1"/>
          </p:cNvSpPr>
          <p:nvPr>
            <p:ph type="body" sz="quarter" idx="13" hasCustomPrompt="1"/>
          </p:nvPr>
        </p:nvSpPr>
        <p:spPr>
          <a:xfrm>
            <a:off x="369900" y="1247317"/>
            <a:ext cx="5575500" cy="219291"/>
          </a:xfrm>
        </p:spPr>
        <p:txBody>
          <a:bodyPr>
            <a:spAutoFit/>
          </a:bodyPr>
          <a:lstStyle>
            <a:lvl1pPr>
              <a:lnSpc>
                <a:spcPct val="100000"/>
              </a:lnSpc>
              <a:defRPr sz="1425" b="1">
                <a:solidFill>
                  <a:srgbClr val="79000F"/>
                </a:solidFill>
              </a:defRPr>
            </a:lvl1pPr>
          </a:lstStyle>
          <a:p>
            <a:pPr lvl="0"/>
            <a:r>
              <a:rPr lang="en-US" dirty="0" smtClean="0"/>
              <a:t>Insert Sub-headline if required</a:t>
            </a:r>
            <a:endParaRPr lang="en-GB" dirty="0"/>
          </a:p>
        </p:txBody>
      </p:sp>
      <p:cxnSp>
        <p:nvCxnSpPr>
          <p:cNvPr id="12" name="Straight Connector 11"/>
          <p:cNvCxnSpPr/>
          <p:nvPr userDrawn="1"/>
        </p:nvCxnSpPr>
        <p:spPr>
          <a:xfrm>
            <a:off x="369900" y="390079"/>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Content Placeholder 17"/>
          <p:cNvSpPr>
            <a:spLocks noGrp="1"/>
          </p:cNvSpPr>
          <p:nvPr>
            <p:ph sz="quarter" idx="14"/>
          </p:nvPr>
        </p:nvSpPr>
        <p:spPr>
          <a:xfrm>
            <a:off x="3251597" y="1635647"/>
            <a:ext cx="2694384" cy="1476828"/>
          </a:xfrm>
        </p:spPr>
        <p:txBody>
          <a:bodyPr>
            <a:no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0" name="Content Placeholder 19"/>
          <p:cNvSpPr>
            <a:spLocks noGrp="1"/>
          </p:cNvSpPr>
          <p:nvPr>
            <p:ph sz="quarter" idx="15"/>
          </p:nvPr>
        </p:nvSpPr>
        <p:spPr>
          <a:xfrm>
            <a:off x="3251597" y="3291831"/>
            <a:ext cx="2694384" cy="1481386"/>
          </a:xfrm>
        </p:spPr>
        <p:txBody>
          <a:bodyPr>
            <a:no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pic>
        <p:nvPicPr>
          <p:cNvPr id="16" name="Picture 15" descr="E14Logo_Horiz-da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521" y="4606186"/>
            <a:ext cx="1104580" cy="390285"/>
          </a:xfrm>
          <a:prstGeom prst="rect">
            <a:avLst/>
          </a:prstGeom>
        </p:spPr>
      </p:pic>
      <p:pic>
        <p:nvPicPr>
          <p:cNvPr id="17" name="Picture 16" descr="EDUCAUSE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7072" y="76961"/>
            <a:ext cx="756084" cy="225547"/>
          </a:xfrm>
          <a:prstGeom prst="rect">
            <a:avLst/>
          </a:prstGeom>
        </p:spPr>
      </p:pic>
      <p:pic>
        <p:nvPicPr>
          <p:cNvPr id="19" name="Picture 18" descr="2013_In_partnership_with_Jisc_Label_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1168" y="51475"/>
            <a:ext cx="1546932" cy="27525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cxnSp>
        <p:nvCxnSpPr>
          <p:cNvPr id="6" name="Straight Connector 5"/>
          <p:cNvCxnSpPr/>
          <p:nvPr userDrawn="1"/>
        </p:nvCxnSpPr>
        <p:spPr>
          <a:xfrm>
            <a:off x="369900" y="390079"/>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0"/>
          <p:cNvSpPr>
            <a:spLocks noGrp="1"/>
          </p:cNvSpPr>
          <p:nvPr>
            <p:ph type="body" sz="quarter" idx="13" hasCustomPrompt="1"/>
          </p:nvPr>
        </p:nvSpPr>
        <p:spPr>
          <a:xfrm>
            <a:off x="369900" y="1247317"/>
            <a:ext cx="5575500" cy="219291"/>
          </a:xfrm>
        </p:spPr>
        <p:txBody>
          <a:bodyPr>
            <a:spAutoFit/>
          </a:bodyPr>
          <a:lstStyle>
            <a:lvl1pPr>
              <a:lnSpc>
                <a:spcPct val="100000"/>
              </a:lnSpc>
              <a:defRPr sz="1425" b="1">
                <a:solidFill>
                  <a:srgbClr val="79000F"/>
                </a:solidFill>
              </a:defRPr>
            </a:lvl1pPr>
          </a:lstStyle>
          <a:p>
            <a:pPr lvl="0"/>
            <a:r>
              <a:rPr lang="en-US" dirty="0" smtClean="0"/>
              <a:t>Insert Sub-headline if required</a:t>
            </a:r>
            <a:endParaRPr lang="en-GB" dirty="0"/>
          </a:p>
        </p:txBody>
      </p:sp>
      <p:sp>
        <p:nvSpPr>
          <p:cNvPr id="12"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pic>
        <p:nvPicPr>
          <p:cNvPr id="13" name="Picture 12" descr="E14Logo_Horiz-da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521" y="4606186"/>
            <a:ext cx="1104580" cy="390285"/>
          </a:xfrm>
          <a:prstGeom prst="rect">
            <a:avLst/>
          </a:prstGeom>
        </p:spPr>
      </p:pic>
      <p:pic>
        <p:nvPicPr>
          <p:cNvPr id="14" name="Picture 13" descr="EDUCAUSE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7072" y="76961"/>
            <a:ext cx="756084" cy="225547"/>
          </a:xfrm>
          <a:prstGeom prst="rect">
            <a:avLst/>
          </a:prstGeom>
        </p:spPr>
      </p:pic>
      <p:pic>
        <p:nvPicPr>
          <p:cNvPr id="15" name="Picture 14" descr="2013_In_partnership_with_Jisc_Label_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1168" y="51475"/>
            <a:ext cx="1546932" cy="27525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369900" y="390079"/>
            <a:ext cx="6118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350658" y="4907577"/>
            <a:ext cx="369900" cy="109710"/>
          </a:xfrm>
        </p:spPr>
        <p:txBody>
          <a:bodyPr/>
          <a:lstStyle>
            <a:lvl1pPr algn="l">
              <a:defRPr/>
            </a:lvl1pPr>
          </a:lstStyle>
          <a:p>
            <a:fld id="{8768D980-8028-4768-849B-459B1B49463D}" type="slidenum">
              <a:rPr lang="en-GB" smtClean="0"/>
              <a:pPr/>
              <a:t>‹#›</a:t>
            </a:fld>
            <a:endParaRPr lang="en-GB" dirty="0"/>
          </a:p>
        </p:txBody>
      </p:sp>
      <p:pic>
        <p:nvPicPr>
          <p:cNvPr id="11" name="Picture 10" descr="E14Logo_Horiz-da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3521" y="4606186"/>
            <a:ext cx="1104580" cy="390285"/>
          </a:xfrm>
          <a:prstGeom prst="rect">
            <a:avLst/>
          </a:prstGeom>
        </p:spPr>
      </p:pic>
      <p:pic>
        <p:nvPicPr>
          <p:cNvPr id="12" name="Picture 11" descr="EDUCAUSE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7072" y="76961"/>
            <a:ext cx="756084" cy="225547"/>
          </a:xfrm>
          <a:prstGeom prst="rect">
            <a:avLst/>
          </a:prstGeom>
        </p:spPr>
      </p:pic>
      <p:pic>
        <p:nvPicPr>
          <p:cNvPr id="13" name="Picture 12" descr="2013_In_partnership_with_Jisc_Label_RGB.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1168" y="51475"/>
            <a:ext cx="1546932" cy="27525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900" y="390079"/>
            <a:ext cx="5575500" cy="871526"/>
          </a:xfrm>
          <a:prstGeom prst="rect">
            <a:avLst/>
          </a:prstGeom>
        </p:spPr>
        <p:txBody>
          <a:bodyPr vert="horz" lIns="0" tIns="0" rIns="0" bIns="0" rtlCol="0" anchor="b"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69900" y="1635647"/>
            <a:ext cx="5575500" cy="3137954"/>
          </a:xfrm>
          <a:prstGeom prst="rect">
            <a:avLst/>
          </a:prstGeom>
        </p:spPr>
        <p:txBody>
          <a:bodyPr vert="horz" lIns="0" tIns="0" rIns="0" bIns="0" rtlCol="0">
            <a:norm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GB" dirty="0"/>
          </a:p>
        </p:txBody>
      </p:sp>
      <p:sp>
        <p:nvSpPr>
          <p:cNvPr id="5" name="Footer Placeholder 4"/>
          <p:cNvSpPr>
            <a:spLocks noGrp="1"/>
          </p:cNvSpPr>
          <p:nvPr>
            <p:ph type="ftr" sz="quarter" idx="3"/>
          </p:nvPr>
        </p:nvSpPr>
        <p:spPr>
          <a:xfrm>
            <a:off x="1043062" y="182753"/>
            <a:ext cx="3995138" cy="109710"/>
          </a:xfrm>
          <a:prstGeom prst="rect">
            <a:avLst/>
          </a:prstGeom>
        </p:spPr>
        <p:txBody>
          <a:bodyPr vert="horz" wrap="square" lIns="0" tIns="0" rIns="0" bIns="0" rtlCol="0" anchor="b" anchorCtr="0">
            <a:spAutoFit/>
          </a:bodyPr>
          <a:lstStyle>
            <a:lvl1pPr algn="l">
              <a:defRPr sz="713">
                <a:solidFill>
                  <a:schemeClr val="tx1"/>
                </a:solidFill>
              </a:defRPr>
            </a:lvl1pPr>
          </a:lstStyle>
          <a:p>
            <a:r>
              <a:rPr lang="en-GB" dirty="0" smtClean="0"/>
              <a:t>Title of presentation 00/00/2013</a:t>
            </a:r>
            <a:endParaRPr lang="en-GB" dirty="0"/>
          </a:p>
        </p:txBody>
      </p:sp>
      <p:sp>
        <p:nvSpPr>
          <p:cNvPr id="6" name="Slide Number Placeholder 5"/>
          <p:cNvSpPr>
            <a:spLocks noGrp="1"/>
          </p:cNvSpPr>
          <p:nvPr>
            <p:ph type="sldNum" sz="quarter" idx="4"/>
          </p:nvPr>
        </p:nvSpPr>
        <p:spPr>
          <a:xfrm>
            <a:off x="6118200" y="182753"/>
            <a:ext cx="369900" cy="109710"/>
          </a:xfrm>
          <a:prstGeom prst="rect">
            <a:avLst/>
          </a:prstGeom>
        </p:spPr>
        <p:txBody>
          <a:bodyPr vert="horz" lIns="0" tIns="0" rIns="0" bIns="0" rtlCol="0" anchor="b" anchorCtr="0">
            <a:spAutoFit/>
          </a:bodyPr>
          <a:lstStyle>
            <a:lvl1pPr algn="r">
              <a:defRPr sz="713">
                <a:solidFill>
                  <a:schemeClr val="tx1"/>
                </a:solidFill>
              </a:defRPr>
            </a:lvl1pPr>
          </a:lstStyle>
          <a:p>
            <a:fld id="{8768D980-8028-4768-849B-459B1B49463D}" type="slidenum">
              <a:rPr lang="en-GB" smtClean="0"/>
              <a:pPr/>
              <a:t>‹#›</a:t>
            </a:fld>
            <a:endParaRPr lang="en-GB" dirty="0"/>
          </a:p>
        </p:txBody>
      </p:sp>
      <p:sp>
        <p:nvSpPr>
          <p:cNvPr id="4" name="Date Placeholder 3"/>
          <p:cNvSpPr>
            <a:spLocks noGrp="1"/>
          </p:cNvSpPr>
          <p:nvPr>
            <p:ph type="dt" sz="half" idx="2"/>
          </p:nvPr>
        </p:nvSpPr>
        <p:spPr>
          <a:xfrm>
            <a:off x="5038200" y="182753"/>
            <a:ext cx="1080000" cy="109710"/>
          </a:xfrm>
          <a:prstGeom prst="rect">
            <a:avLst/>
          </a:prstGeom>
        </p:spPr>
        <p:txBody>
          <a:bodyPr vert="horz" lIns="0" tIns="0" rIns="0" bIns="0" rtlCol="0" anchor="b" anchorCtr="0">
            <a:spAutoFit/>
          </a:bodyPr>
          <a:lstStyle>
            <a:lvl1pPr algn="r">
              <a:defRPr sz="713">
                <a:solidFill>
                  <a:schemeClr val="tx1"/>
                </a:solidFill>
              </a:defRPr>
            </a:lvl1pPr>
          </a:lstStyle>
          <a:p>
            <a:fld id="{0D76611E-18EA-6A45-907D-C39752E6CDEE}" type="datetime1">
              <a:rPr lang="en-GB" smtClean="0"/>
              <a:t>30/09/2014</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3" r:id="rId4"/>
    <p:sldLayoutId id="2147483661" r:id="rId5"/>
    <p:sldLayoutId id="2147483662" r:id="rId6"/>
    <p:sldLayoutId id="2147483654" r:id="rId7"/>
    <p:sldLayoutId id="2147483655" r:id="rId8"/>
  </p:sldLayoutIdLst>
  <p:hf hdr="0"/>
  <p:txStyles>
    <p:titleStyle>
      <a:lvl1pPr algn="l" defTabSz="685783" rtl="0" eaLnBrk="1" latinLnBrk="0" hangingPunct="1">
        <a:lnSpc>
          <a:spcPct val="85000"/>
        </a:lnSpc>
        <a:spcBef>
          <a:spcPct val="0"/>
        </a:spcBef>
        <a:buNone/>
        <a:defRPr sz="2100" kern="1200">
          <a:solidFill>
            <a:srgbClr val="B30838"/>
          </a:solidFill>
          <a:latin typeface="+mj-lt"/>
          <a:ea typeface="+mj-ea"/>
          <a:cs typeface="+mj-cs"/>
        </a:defRPr>
      </a:lvl1pPr>
    </p:titleStyle>
    <p:bodyStyle>
      <a:lvl1pPr marL="0" indent="0" algn="l" defTabSz="685783" rtl="0" eaLnBrk="1" latinLnBrk="0" hangingPunct="1">
        <a:lnSpc>
          <a:spcPct val="105000"/>
        </a:lnSpc>
        <a:spcBef>
          <a:spcPts val="675"/>
        </a:spcBef>
        <a:buFontTx/>
        <a:buNone/>
        <a:defRPr sz="1350" kern="1200">
          <a:solidFill>
            <a:srgbClr val="2C3841"/>
          </a:solidFill>
          <a:latin typeface="+mn-lt"/>
          <a:ea typeface="+mn-ea"/>
          <a:cs typeface="+mn-cs"/>
        </a:defRPr>
      </a:lvl1pPr>
      <a:lvl2pPr marL="134997" indent="-134997" algn="l" defTabSz="685783" rtl="0" eaLnBrk="1" latinLnBrk="0" hangingPunct="1">
        <a:lnSpc>
          <a:spcPct val="105000"/>
        </a:lnSpc>
        <a:spcBef>
          <a:spcPts val="300"/>
        </a:spcBef>
        <a:buClr>
          <a:srgbClr val="B30838"/>
        </a:buClr>
        <a:buSzPct val="120000"/>
        <a:buFont typeface="Lucida Grande"/>
        <a:buChar char="»"/>
        <a:defRPr sz="1350" kern="1200">
          <a:solidFill>
            <a:srgbClr val="2C3841"/>
          </a:solidFill>
          <a:latin typeface="+mn-lt"/>
          <a:ea typeface="+mn-ea"/>
          <a:cs typeface="+mn-cs"/>
        </a:defRPr>
      </a:lvl2pPr>
      <a:lvl3pPr marL="269993" indent="-134997" algn="l" defTabSz="685783" rtl="0" eaLnBrk="1" latinLnBrk="0" hangingPunct="1">
        <a:lnSpc>
          <a:spcPct val="105000"/>
        </a:lnSpc>
        <a:spcBef>
          <a:spcPts val="300"/>
        </a:spcBef>
        <a:buClr>
          <a:srgbClr val="B30838"/>
        </a:buClr>
        <a:buSzPct val="120000"/>
        <a:buFont typeface="Lucida Grande"/>
        <a:buChar char="›"/>
        <a:defRPr sz="1350" kern="1200">
          <a:solidFill>
            <a:srgbClr val="2C3841"/>
          </a:solidFill>
          <a:latin typeface="+mn-lt"/>
          <a:ea typeface="+mn-ea"/>
          <a:cs typeface="+mn-cs"/>
        </a:defRPr>
      </a:lvl3pPr>
      <a:lvl4pPr marL="404990" indent="-134997" algn="l" defTabSz="685783" rtl="0" eaLnBrk="1" latinLnBrk="0" hangingPunct="1">
        <a:lnSpc>
          <a:spcPct val="105000"/>
        </a:lnSpc>
        <a:spcBef>
          <a:spcPts val="0"/>
        </a:spcBef>
        <a:buClr>
          <a:srgbClr val="B30838"/>
        </a:buClr>
        <a:buFont typeface="Lucida Grande"/>
        <a:buChar char="–"/>
        <a:defRPr sz="1350" kern="1200">
          <a:solidFill>
            <a:srgbClr val="2C3841"/>
          </a:solidFill>
          <a:latin typeface="+mn-lt"/>
          <a:ea typeface="+mn-ea"/>
          <a:cs typeface="+mn-cs"/>
        </a:defRPr>
      </a:lvl4pPr>
      <a:lvl5pPr marL="539987" indent="-134997" algn="l" defTabSz="685783" rtl="0" eaLnBrk="1" latinLnBrk="0" hangingPunct="1">
        <a:lnSpc>
          <a:spcPct val="105000"/>
        </a:lnSpc>
        <a:spcBef>
          <a:spcPts val="0"/>
        </a:spcBef>
        <a:buClr>
          <a:srgbClr val="B30838"/>
        </a:buClr>
        <a:buFont typeface="Lucida Grande"/>
        <a:buChar char="–"/>
        <a:defRPr sz="1350" kern="1200">
          <a:solidFill>
            <a:srgbClr val="2C384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wide.jpg"/>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23" t="11348" r="23" b="8466"/>
          <a:stretch/>
        </p:blipFill>
        <p:spPr>
          <a:xfrm>
            <a:off x="0" y="1195402"/>
            <a:ext cx="6858000" cy="2078429"/>
          </a:xfrm>
        </p:spPr>
      </p:pic>
      <p:sp>
        <p:nvSpPr>
          <p:cNvPr id="11" name="Rectangle 7"/>
          <p:cNvSpPr>
            <a:spLocks noChangeArrowheads="1"/>
          </p:cNvSpPr>
          <p:nvPr/>
        </p:nvSpPr>
        <p:spPr bwMode="auto">
          <a:xfrm>
            <a:off x="3" y="3122534"/>
            <a:ext cx="1305470" cy="689530"/>
          </a:xfrm>
          <a:prstGeom prst="rect">
            <a:avLst/>
          </a:prstGeom>
          <a:solidFill>
            <a:srgbClr val="B30838"/>
          </a:solidFill>
          <a:ln>
            <a:noFill/>
          </a:ln>
          <a:extLst/>
        </p:spPr>
        <p:txBody>
          <a:bodyPr vert="horz" wrap="square" lIns="68580" tIns="34290" rIns="68580" bIns="34290" numCol="1" anchor="t" anchorCtr="0" compatLnSpc="1">
            <a:prstTxWarp prst="textNoShape">
              <a:avLst/>
            </a:prstTxWarp>
          </a:bodyPr>
          <a:lstStyle/>
          <a:p>
            <a:endParaRPr lang="en-GB" sz="1350"/>
          </a:p>
        </p:txBody>
      </p:sp>
      <p:sp>
        <p:nvSpPr>
          <p:cNvPr id="12" name="Freeform 8"/>
          <p:cNvSpPr>
            <a:spLocks/>
          </p:cNvSpPr>
          <p:nvPr/>
        </p:nvSpPr>
        <p:spPr bwMode="auto">
          <a:xfrm>
            <a:off x="1305474" y="3122535"/>
            <a:ext cx="47381" cy="725065"/>
          </a:xfrm>
          <a:custGeom>
            <a:avLst/>
            <a:gdLst>
              <a:gd name="T0" fmla="*/ 47 w 47"/>
              <a:gd name="T1" fmla="*/ 959 h 959"/>
              <a:gd name="T2" fmla="*/ 0 w 47"/>
              <a:gd name="T3" fmla="*/ 912 h 959"/>
              <a:gd name="T4" fmla="*/ 0 w 47"/>
              <a:gd name="T5" fmla="*/ 0 h 959"/>
              <a:gd name="T6" fmla="*/ 47 w 47"/>
              <a:gd name="T7" fmla="*/ 47 h 959"/>
              <a:gd name="T8" fmla="*/ 47 w 47"/>
              <a:gd name="T9" fmla="*/ 959 h 959"/>
            </a:gdLst>
            <a:ahLst/>
            <a:cxnLst>
              <a:cxn ang="0">
                <a:pos x="T0" y="T1"/>
              </a:cxn>
              <a:cxn ang="0">
                <a:pos x="T2" y="T3"/>
              </a:cxn>
              <a:cxn ang="0">
                <a:pos x="T4" y="T5"/>
              </a:cxn>
              <a:cxn ang="0">
                <a:pos x="T6" y="T7"/>
              </a:cxn>
              <a:cxn ang="0">
                <a:pos x="T8" y="T9"/>
              </a:cxn>
            </a:cxnLst>
            <a:rect l="0" t="0" r="r" b="b"/>
            <a:pathLst>
              <a:path w="47" h="959">
                <a:moveTo>
                  <a:pt x="47" y="959"/>
                </a:moveTo>
                <a:lnTo>
                  <a:pt x="0" y="912"/>
                </a:lnTo>
                <a:lnTo>
                  <a:pt x="0" y="0"/>
                </a:lnTo>
                <a:lnTo>
                  <a:pt x="47" y="47"/>
                </a:lnTo>
                <a:lnTo>
                  <a:pt x="47" y="959"/>
                </a:lnTo>
                <a:close/>
              </a:path>
            </a:pathLst>
          </a:custGeom>
          <a:solidFill>
            <a:srgbClr val="79000F"/>
          </a:solidFill>
          <a:ln>
            <a:noFill/>
          </a:ln>
          <a:extLst/>
        </p:spPr>
        <p:txBody>
          <a:bodyPr vert="horz" wrap="square" lIns="68580" tIns="34290" rIns="68580" bIns="34290" numCol="1" anchor="t" anchorCtr="0" compatLnSpc="1">
            <a:prstTxWarp prst="textNoShape">
              <a:avLst/>
            </a:prstTxWarp>
          </a:bodyPr>
          <a:lstStyle/>
          <a:p>
            <a:endParaRPr lang="en-GB" sz="1350"/>
          </a:p>
        </p:txBody>
      </p:sp>
      <p:sp>
        <p:nvSpPr>
          <p:cNvPr id="13" name="Rectangle 9"/>
          <p:cNvSpPr>
            <a:spLocks noChangeArrowheads="1"/>
          </p:cNvSpPr>
          <p:nvPr/>
        </p:nvSpPr>
        <p:spPr bwMode="auto">
          <a:xfrm>
            <a:off x="1352853" y="3158070"/>
            <a:ext cx="5505151" cy="689530"/>
          </a:xfrm>
          <a:prstGeom prst="rect">
            <a:avLst/>
          </a:prstGeom>
          <a:solidFill>
            <a:srgbClr val="B30838"/>
          </a:solidFill>
          <a:ln>
            <a:noFill/>
          </a:ln>
          <a:extLst/>
        </p:spPr>
        <p:txBody>
          <a:bodyPr vert="horz" wrap="square" lIns="68580" tIns="34290" rIns="68580" bIns="34290" numCol="1" anchor="t" anchorCtr="0" compatLnSpc="1">
            <a:prstTxWarp prst="textNoShape">
              <a:avLst/>
            </a:prstTxWarp>
          </a:bodyPr>
          <a:lstStyle/>
          <a:p>
            <a:endParaRPr lang="en-GB" sz="1350"/>
          </a:p>
        </p:txBody>
      </p:sp>
      <p:sp>
        <p:nvSpPr>
          <p:cNvPr id="7" name="Subtitle 6"/>
          <p:cNvSpPr>
            <a:spLocks noGrp="1"/>
          </p:cNvSpPr>
          <p:nvPr>
            <p:ph type="subTitle" idx="1"/>
          </p:nvPr>
        </p:nvSpPr>
        <p:spPr>
          <a:xfrm>
            <a:off x="1459350" y="3475797"/>
            <a:ext cx="5028750" cy="144030"/>
          </a:xfrm>
        </p:spPr>
        <p:txBody>
          <a:bodyPr/>
          <a:lstStyle/>
          <a:p>
            <a:r>
              <a:rPr lang="en-GB" dirty="0"/>
              <a:t>Building a Recipe for Success</a:t>
            </a:r>
          </a:p>
        </p:txBody>
      </p:sp>
      <p:sp>
        <p:nvSpPr>
          <p:cNvPr id="4" name="Date Placeholder 3"/>
          <p:cNvSpPr>
            <a:spLocks noGrp="1"/>
          </p:cNvSpPr>
          <p:nvPr>
            <p:ph type="dt" sz="half" idx="10"/>
          </p:nvPr>
        </p:nvSpPr>
        <p:spPr>
          <a:xfrm>
            <a:off x="1" y="3265063"/>
            <a:ext cx="1121342" cy="138500"/>
          </a:xfrm>
        </p:spPr>
        <p:txBody>
          <a:bodyPr/>
          <a:lstStyle/>
          <a:p>
            <a:r>
              <a:rPr lang="en-GB" smtClean="0"/>
              <a:t>10/01/2014</a:t>
            </a:r>
            <a:endParaRPr lang="en-GB" dirty="0"/>
          </a:p>
        </p:txBody>
      </p:sp>
      <p:sp>
        <p:nvSpPr>
          <p:cNvPr id="6" name="Title 5"/>
          <p:cNvSpPr>
            <a:spLocks noGrp="1"/>
          </p:cNvSpPr>
          <p:nvPr>
            <p:ph type="ctrTitle"/>
          </p:nvPr>
        </p:nvSpPr>
        <p:spPr>
          <a:xfrm>
            <a:off x="1459350" y="3209003"/>
            <a:ext cx="5028750" cy="262572"/>
          </a:xfrm>
        </p:spPr>
        <p:txBody>
          <a:bodyPr/>
          <a:lstStyle/>
          <a:p>
            <a:r>
              <a:rPr lang="en-US" dirty="0"/>
              <a:t>Envisioning the Future CIO:</a:t>
            </a:r>
            <a:endParaRPr lang="en-GB" dirty="0"/>
          </a:p>
        </p:txBody>
      </p:sp>
      <p:pic>
        <p:nvPicPr>
          <p:cNvPr id="8" name="Picture 7" descr="EDUCAUSE_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2919" y="742958"/>
            <a:ext cx="1240117" cy="277455"/>
          </a:xfrm>
          <a:prstGeom prst="rect">
            <a:avLst/>
          </a:prstGeom>
        </p:spPr>
      </p:pic>
      <p:pic>
        <p:nvPicPr>
          <p:cNvPr id="9" name="Picture 8" descr="E14Logo_Horiz-date.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9160" y="4498749"/>
            <a:ext cx="1695340" cy="449265"/>
          </a:xfrm>
          <a:prstGeom prst="rect">
            <a:avLst/>
          </a:prstGeom>
        </p:spPr>
      </p:pic>
      <p:pic>
        <p:nvPicPr>
          <p:cNvPr id="14" name="Picture 13" descr="2013_In_partnership_with_Jisc_Label_RGB.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49552" y="713332"/>
            <a:ext cx="2594613" cy="3462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Success</a:t>
            </a:r>
            <a:endParaRPr lang="en-GB" dirty="0"/>
          </a:p>
        </p:txBody>
      </p:sp>
      <p:sp>
        <p:nvSpPr>
          <p:cNvPr id="7" name="Content Placeholder 6"/>
          <p:cNvSpPr>
            <a:spLocks noGrp="1"/>
          </p:cNvSpPr>
          <p:nvPr>
            <p:ph idx="1"/>
          </p:nvPr>
        </p:nvSpPr>
        <p:spPr/>
        <p:txBody>
          <a:bodyPr>
            <a:normAutofit/>
          </a:bodyPr>
          <a:lstStyle/>
          <a:p>
            <a:pPr lvl="1"/>
            <a:r>
              <a:rPr lang="en-GB" dirty="0" smtClean="0"/>
              <a:t>Within my personal control to change</a:t>
            </a:r>
          </a:p>
          <a:p>
            <a:pPr marL="0" lvl="1" indent="0">
              <a:buNone/>
            </a:pPr>
            <a:endParaRPr lang="en-GB" dirty="0"/>
          </a:p>
          <a:p>
            <a:pPr lvl="1"/>
            <a:r>
              <a:rPr lang="en-GB" dirty="0" smtClean="0"/>
              <a:t>Requiring change in my environment</a:t>
            </a:r>
            <a:endParaRPr lang="en-GB" dirty="0"/>
          </a:p>
          <a:p>
            <a:pPr marL="0" lvl="1" indent="0">
              <a:buNone/>
            </a:pPr>
            <a:endParaRPr lang="en-GB" dirty="0"/>
          </a:p>
        </p:txBody>
      </p:sp>
    </p:spTree>
    <p:extLst>
      <p:ext uri="{BB962C8B-B14F-4D97-AF65-F5344CB8AC3E}">
        <p14:creationId xmlns:p14="http://schemas.microsoft.com/office/powerpoint/2010/main" val="904426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707654"/>
            <a:ext cx="5575500" cy="1944216"/>
          </a:xfrm>
        </p:spPr>
        <p:txBody>
          <a:bodyPr>
            <a:normAutofit/>
          </a:bodyPr>
          <a:lstStyle/>
          <a:p>
            <a:pPr>
              <a:lnSpc>
                <a:spcPct val="100000"/>
              </a:lnSpc>
            </a:pPr>
            <a:r>
              <a:rPr lang="en-GB" dirty="0"/>
              <a:t>The biggest gap for aspiring </a:t>
            </a:r>
            <a:r>
              <a:rPr lang="en-GB" dirty="0" smtClean="0"/>
              <a:t>CIOs </a:t>
            </a:r>
            <a:r>
              <a:rPr lang="en-GB" dirty="0"/>
              <a:t>is in the soft-skill area to deal with the more strategic and nuanced nature of the </a:t>
            </a:r>
            <a:r>
              <a:rPr lang="en-GB" dirty="0" smtClean="0"/>
              <a:t>university </a:t>
            </a:r>
            <a:r>
              <a:rPr lang="en-GB" dirty="0"/>
              <a:t>leadership &amp; </a:t>
            </a:r>
            <a:r>
              <a:rPr lang="en-GB" dirty="0" smtClean="0"/>
              <a:t>executive-level settings.</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3362591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869672"/>
            <a:ext cx="5575500" cy="810090"/>
          </a:xfrm>
        </p:spPr>
        <p:txBody>
          <a:bodyPr>
            <a:normAutofit/>
          </a:bodyPr>
          <a:lstStyle/>
          <a:p>
            <a:pPr>
              <a:lnSpc>
                <a:spcPct val="100000"/>
              </a:lnSpc>
            </a:pPr>
            <a:r>
              <a:rPr lang="en-GB" dirty="0"/>
              <a:t>At my institution, IT is seen as a service (vs. a strategic player</a:t>
            </a:r>
            <a:r>
              <a:rPr lang="en-GB" dirty="0" smtClean="0"/>
              <a:t>).</a:t>
            </a:r>
            <a:endParaRPr lang="en-GB" dirty="0"/>
          </a:p>
        </p:txBody>
      </p:sp>
    </p:spTree>
    <p:extLst>
      <p:ext uri="{BB962C8B-B14F-4D97-AF65-F5344CB8AC3E}">
        <p14:creationId xmlns:p14="http://schemas.microsoft.com/office/powerpoint/2010/main" val="1233591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a:t>
            </a:r>
            <a:r>
              <a:rPr lang="en-GB" dirty="0" smtClean="0"/>
              <a:t>Recipe for </a:t>
            </a:r>
            <a:r>
              <a:rPr lang="en-GB" dirty="0"/>
              <a:t>Success</a:t>
            </a:r>
          </a:p>
        </p:txBody>
      </p:sp>
      <p:graphicFrame>
        <p:nvGraphicFramePr>
          <p:cNvPr id="11" name="Diagram 10"/>
          <p:cNvGraphicFramePr/>
          <p:nvPr>
            <p:extLst>
              <p:ext uri="{D42A27DB-BD31-4B8C-83A1-F6EECF244321}">
                <p14:modId xmlns:p14="http://schemas.microsoft.com/office/powerpoint/2010/main" val="4047096747"/>
              </p:ext>
            </p:extLst>
          </p:nvPr>
        </p:nvGraphicFramePr>
        <p:xfrm>
          <a:off x="2618910" y="1085091"/>
          <a:ext cx="4099614" cy="2501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Down Arrow 11"/>
          <p:cNvSpPr/>
          <p:nvPr/>
        </p:nvSpPr>
        <p:spPr>
          <a:xfrm>
            <a:off x="4428537" y="3520368"/>
            <a:ext cx="458629" cy="293522"/>
          </a:xfrm>
          <a:prstGeom prst="down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54948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the pipeline look like?</a:t>
            </a:r>
            <a:endParaRPr lang="en-GB" dirty="0"/>
          </a:p>
        </p:txBody>
      </p:sp>
    </p:spTree>
    <p:extLst>
      <p:ext uri="{BB962C8B-B14F-4D97-AF65-F5344CB8AC3E}">
        <p14:creationId xmlns:p14="http://schemas.microsoft.com/office/powerpoint/2010/main" val="2036970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the pipeline look like?</a:t>
            </a:r>
            <a:endParaRPr lang="en-GB" dirty="0"/>
          </a:p>
        </p:txBody>
      </p:sp>
      <p:sp>
        <p:nvSpPr>
          <p:cNvPr id="3" name="Text Placeholder 5"/>
          <p:cNvSpPr>
            <a:spLocks noGrp="1"/>
          </p:cNvSpPr>
          <p:nvPr>
            <p:ph type="body" sz="quarter" idx="13"/>
          </p:nvPr>
        </p:nvSpPr>
        <p:spPr>
          <a:xfrm>
            <a:off x="369900" y="1709234"/>
            <a:ext cx="5575500" cy="219291"/>
          </a:xfrm>
        </p:spPr>
        <p:txBody>
          <a:bodyPr/>
          <a:lstStyle/>
          <a:p>
            <a:r>
              <a:rPr lang="en-GB" dirty="0" smtClean="0"/>
              <a:t>Some of our ideas:</a:t>
            </a:r>
            <a:endParaRPr lang="en-GB" dirty="0"/>
          </a:p>
        </p:txBody>
      </p:sp>
      <p:sp>
        <p:nvSpPr>
          <p:cNvPr id="4" name="Content Placeholder 6"/>
          <p:cNvSpPr>
            <a:spLocks noGrp="1"/>
          </p:cNvSpPr>
          <p:nvPr>
            <p:ph idx="1"/>
          </p:nvPr>
        </p:nvSpPr>
        <p:spPr>
          <a:xfrm>
            <a:off x="369900" y="2000482"/>
            <a:ext cx="5575500" cy="2353466"/>
          </a:xfrm>
        </p:spPr>
        <p:txBody>
          <a:bodyPr>
            <a:normAutofit/>
          </a:bodyPr>
          <a:lstStyle/>
          <a:p>
            <a:pPr lvl="1"/>
            <a:r>
              <a:rPr lang="en-GB" dirty="0"/>
              <a:t>Mentoring programs</a:t>
            </a:r>
          </a:p>
          <a:p>
            <a:pPr lvl="1"/>
            <a:r>
              <a:rPr lang="en-GB" dirty="0"/>
              <a:t>Self awareness model with 360 feedback</a:t>
            </a:r>
          </a:p>
          <a:p>
            <a:pPr lvl="1"/>
            <a:r>
              <a:rPr lang="en-GB" dirty="0"/>
              <a:t>A broad </a:t>
            </a:r>
            <a:r>
              <a:rPr lang="en-GB" dirty="0" smtClean="0"/>
              <a:t>higher </a:t>
            </a:r>
            <a:r>
              <a:rPr lang="en-GB" dirty="0"/>
              <a:t>e</a:t>
            </a:r>
            <a:r>
              <a:rPr lang="en-GB" dirty="0" smtClean="0"/>
              <a:t>ducation </a:t>
            </a:r>
            <a:r>
              <a:rPr lang="en-GB" dirty="0"/>
              <a:t>orientation</a:t>
            </a:r>
          </a:p>
          <a:p>
            <a:pPr lvl="1"/>
            <a:r>
              <a:rPr lang="en-GB" dirty="0"/>
              <a:t>Interpersonal skills assessment and development</a:t>
            </a:r>
          </a:p>
          <a:p>
            <a:pPr lvl="1"/>
            <a:r>
              <a:rPr lang="en-GB" dirty="0"/>
              <a:t>Critical thinking training (online or third party)</a:t>
            </a:r>
          </a:p>
          <a:p>
            <a:pPr lvl="1"/>
            <a:r>
              <a:rPr lang="en-GB" dirty="0"/>
              <a:t>Leadership and management fundamentals</a:t>
            </a:r>
          </a:p>
          <a:p>
            <a:pPr marL="0" lvl="1" indent="0">
              <a:buNone/>
            </a:pPr>
            <a:endParaRPr lang="en-GB" dirty="0"/>
          </a:p>
        </p:txBody>
      </p:sp>
    </p:spTree>
    <p:extLst>
      <p:ext uri="{BB962C8B-B14F-4D97-AF65-F5344CB8AC3E}">
        <p14:creationId xmlns:p14="http://schemas.microsoft.com/office/powerpoint/2010/main" val="128500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Speakers</a:t>
            </a:r>
            <a:endParaRPr lang="en-GB" dirty="0"/>
          </a:p>
        </p:txBody>
      </p:sp>
      <p:sp>
        <p:nvSpPr>
          <p:cNvPr id="7" name="Content Placeholder 6"/>
          <p:cNvSpPr>
            <a:spLocks noGrp="1"/>
          </p:cNvSpPr>
          <p:nvPr>
            <p:ph idx="1"/>
          </p:nvPr>
        </p:nvSpPr>
        <p:spPr/>
        <p:txBody>
          <a:bodyPr>
            <a:normAutofit/>
          </a:bodyPr>
          <a:lstStyle/>
          <a:p>
            <a:pPr lvl="1"/>
            <a:r>
              <a:rPr lang="en-GB" dirty="0"/>
              <a:t>Nigel Cunningham, Deputy Director Finance and Information Services, University of Ulster</a:t>
            </a:r>
          </a:p>
          <a:p>
            <a:pPr lvl="1"/>
            <a:r>
              <a:rPr lang="en-GB" dirty="0"/>
              <a:t>Kathy Gates, Chief Information Officer, University of Mississippi</a:t>
            </a:r>
          </a:p>
          <a:p>
            <a:pPr lvl="1"/>
            <a:r>
              <a:rPr lang="en-US" dirty="0"/>
              <a:t>Thad Lurie, Chief Operating Officer, EDUCAUSE</a:t>
            </a:r>
          </a:p>
          <a:p>
            <a:pPr marL="0" lvl="1" indent="0">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707654"/>
            <a:ext cx="5575500" cy="1188132"/>
          </a:xfrm>
        </p:spPr>
        <p:txBody>
          <a:bodyPr>
            <a:normAutofit/>
          </a:bodyPr>
          <a:lstStyle/>
          <a:p>
            <a:pPr>
              <a:lnSpc>
                <a:spcPct val="100000"/>
              </a:lnSpc>
            </a:pPr>
            <a:r>
              <a:rPr lang="en-GB" dirty="0" smtClean="0"/>
              <a:t>My </a:t>
            </a:r>
            <a:r>
              <a:rPr lang="en-GB" dirty="0"/>
              <a:t>university leadership has a good understanding of my role in the </a:t>
            </a:r>
            <a:r>
              <a:rPr lang="en-GB" dirty="0" smtClean="0"/>
              <a:t>organization.</a:t>
            </a:r>
            <a:br>
              <a:rPr lang="en-GB" dirty="0" smtClean="0"/>
            </a:br>
            <a:endParaRPr lang="en-GB" dirty="0"/>
          </a:p>
        </p:txBody>
      </p:sp>
    </p:spTree>
    <p:extLst>
      <p:ext uri="{BB962C8B-B14F-4D97-AF65-F5344CB8AC3E}">
        <p14:creationId xmlns:p14="http://schemas.microsoft.com/office/powerpoint/2010/main" val="987664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707654"/>
            <a:ext cx="5575500" cy="1188132"/>
          </a:xfrm>
        </p:spPr>
        <p:txBody>
          <a:bodyPr>
            <a:normAutofit/>
          </a:bodyPr>
          <a:lstStyle/>
          <a:p>
            <a:pPr>
              <a:lnSpc>
                <a:spcPct val="100000"/>
              </a:lnSpc>
            </a:pPr>
            <a:r>
              <a:rPr lang="en-GB" dirty="0" smtClean="0"/>
              <a:t>It </a:t>
            </a:r>
            <a:r>
              <a:rPr lang="en-GB" dirty="0"/>
              <a:t>is important that the CIO comes from a technical </a:t>
            </a:r>
            <a:r>
              <a:rPr lang="en-GB" dirty="0" smtClean="0"/>
              <a:t>background.</a:t>
            </a:r>
            <a:r>
              <a:rPr lang="en-GB" dirty="0"/>
              <a:t/>
            </a:r>
            <a:br>
              <a:rPr lang="en-GB" dirty="0"/>
            </a:br>
            <a:endParaRPr lang="en-GB" dirty="0"/>
          </a:p>
        </p:txBody>
      </p:sp>
    </p:spTree>
    <p:extLst>
      <p:ext uri="{BB962C8B-B14F-4D97-AF65-F5344CB8AC3E}">
        <p14:creationId xmlns:p14="http://schemas.microsoft.com/office/powerpoint/2010/main" val="419276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a:t>
            </a:r>
            <a:endParaRPr lang="en-GB" dirty="0"/>
          </a:p>
        </p:txBody>
      </p:sp>
      <p:sp>
        <p:nvSpPr>
          <p:cNvPr id="7" name="Content Placeholder 6"/>
          <p:cNvSpPr>
            <a:spLocks noGrp="1"/>
          </p:cNvSpPr>
          <p:nvPr>
            <p:ph idx="1"/>
          </p:nvPr>
        </p:nvSpPr>
        <p:spPr>
          <a:xfrm>
            <a:off x="369900" y="1869673"/>
            <a:ext cx="3005094" cy="2353466"/>
          </a:xfrm>
        </p:spPr>
        <p:txBody>
          <a:bodyPr>
            <a:normAutofit/>
          </a:bodyPr>
          <a:lstStyle/>
          <a:p>
            <a:pPr lvl="1"/>
            <a:r>
              <a:rPr lang="en-GB" dirty="0"/>
              <a:t>What does a successful CIO of the future look like?</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185" t="8986" r="11951" b="8196"/>
          <a:stretch/>
        </p:blipFill>
        <p:spPr>
          <a:xfrm>
            <a:off x="3273060" y="1370685"/>
            <a:ext cx="2672340" cy="2626712"/>
          </a:xfrm>
          <a:prstGeom prst="rect">
            <a:avLst/>
          </a:prstGeom>
        </p:spPr>
      </p:pic>
    </p:spTree>
    <p:extLst>
      <p:ext uri="{BB962C8B-B14F-4D97-AF65-F5344CB8AC3E}">
        <p14:creationId xmlns:p14="http://schemas.microsoft.com/office/powerpoint/2010/main" val="3600127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707654"/>
            <a:ext cx="5575500" cy="1188132"/>
          </a:xfrm>
        </p:spPr>
        <p:txBody>
          <a:bodyPr>
            <a:normAutofit/>
          </a:bodyPr>
          <a:lstStyle/>
          <a:p>
            <a:pPr>
              <a:lnSpc>
                <a:spcPct val="100000"/>
              </a:lnSpc>
            </a:pPr>
            <a:r>
              <a:rPr lang="en-GB" dirty="0" smtClean="0"/>
              <a:t>Is </a:t>
            </a:r>
            <a:r>
              <a:rPr lang="en-GB" dirty="0"/>
              <a:t>the CIO role evolving as one cohesive role or fragmenting? </a:t>
            </a:r>
            <a:r>
              <a:rPr lang="en-GB" dirty="0" smtClean="0"/>
              <a:t/>
            </a:r>
            <a:br>
              <a:rPr lang="en-GB" dirty="0" smtClean="0"/>
            </a:br>
            <a:endParaRPr lang="en-GB" dirty="0"/>
          </a:p>
        </p:txBody>
      </p:sp>
    </p:spTree>
    <p:extLst>
      <p:ext uri="{BB962C8B-B14F-4D97-AF65-F5344CB8AC3E}">
        <p14:creationId xmlns:p14="http://schemas.microsoft.com/office/powerpoint/2010/main" val="341687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00" y="1707654"/>
            <a:ext cx="5575500" cy="1188132"/>
          </a:xfrm>
        </p:spPr>
        <p:txBody>
          <a:bodyPr>
            <a:normAutofit/>
          </a:bodyPr>
          <a:lstStyle/>
          <a:p>
            <a:pPr>
              <a:lnSpc>
                <a:spcPct val="100000"/>
              </a:lnSpc>
            </a:pPr>
            <a:r>
              <a:rPr lang="en-GB" dirty="0" smtClean="0"/>
              <a:t>My </a:t>
            </a:r>
            <a:r>
              <a:rPr lang="en-GB" dirty="0"/>
              <a:t>job gives me enough time to lead strategic change </a:t>
            </a:r>
            <a:r>
              <a:rPr lang="en-GB" dirty="0" smtClean="0"/>
              <a:t>vs</a:t>
            </a:r>
            <a:r>
              <a:rPr lang="en-GB" dirty="0"/>
              <a:t>. managing and </a:t>
            </a:r>
            <a:r>
              <a:rPr lang="en-GB" dirty="0" smtClean="0"/>
              <a:t>“Keeping </a:t>
            </a:r>
            <a:r>
              <a:rPr lang="en-GB" dirty="0"/>
              <a:t>the lights </a:t>
            </a:r>
            <a:r>
              <a:rPr lang="en-GB" dirty="0" smtClean="0"/>
              <a:t>on.”</a:t>
            </a:r>
            <a:br>
              <a:rPr lang="en-GB" dirty="0" smtClean="0"/>
            </a:br>
            <a:endParaRPr lang="en-GB" dirty="0"/>
          </a:p>
        </p:txBody>
      </p:sp>
    </p:spTree>
    <p:extLst>
      <p:ext uri="{BB962C8B-B14F-4D97-AF65-F5344CB8AC3E}">
        <p14:creationId xmlns:p14="http://schemas.microsoft.com/office/powerpoint/2010/main" val="4212825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949" y="914066"/>
            <a:ext cx="3967406" cy="3713492"/>
          </a:xfrm>
          <a:prstGeom prst="rect">
            <a:avLst/>
          </a:prstGeom>
        </p:spPr>
      </p:pic>
    </p:spTree>
    <p:extLst>
      <p:ext uri="{BB962C8B-B14F-4D97-AF65-F5344CB8AC3E}">
        <p14:creationId xmlns:p14="http://schemas.microsoft.com/office/powerpoint/2010/main" val="3768424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Core attributes</a:t>
            </a:r>
            <a:endParaRPr lang="en-GB" dirty="0"/>
          </a:p>
        </p:txBody>
      </p:sp>
      <p:sp>
        <p:nvSpPr>
          <p:cNvPr id="7" name="Content Placeholder 6"/>
          <p:cNvSpPr>
            <a:spLocks noGrp="1"/>
          </p:cNvSpPr>
          <p:nvPr>
            <p:ph idx="1"/>
          </p:nvPr>
        </p:nvSpPr>
        <p:spPr>
          <a:xfrm>
            <a:off x="369900" y="1419622"/>
            <a:ext cx="5575500" cy="2353466"/>
          </a:xfrm>
        </p:spPr>
        <p:txBody>
          <a:bodyPr>
            <a:noAutofit/>
          </a:bodyPr>
          <a:lstStyle/>
          <a:p>
            <a:pPr marL="0" lvl="1" indent="0">
              <a:buNone/>
            </a:pPr>
            <a:r>
              <a:rPr lang="en-US" dirty="0"/>
              <a:t>In order for the CIO to perform all these roles, they require the following core attributes</a:t>
            </a:r>
            <a:r>
              <a:rPr lang="en-US" dirty="0" smtClean="0"/>
              <a:t>:</a:t>
            </a:r>
          </a:p>
          <a:p>
            <a:pPr marL="0" lvl="1" indent="0">
              <a:buNone/>
            </a:pPr>
            <a:endParaRPr lang="en-US" dirty="0"/>
          </a:p>
          <a:p>
            <a:pPr lvl="1"/>
            <a:r>
              <a:rPr lang="en-GB" dirty="0" smtClean="0"/>
              <a:t>Strong </a:t>
            </a:r>
            <a:r>
              <a:rPr lang="en-GB" dirty="0"/>
              <a:t>communication skills</a:t>
            </a:r>
          </a:p>
          <a:p>
            <a:pPr lvl="1"/>
            <a:r>
              <a:rPr lang="en-GB" dirty="0"/>
              <a:t>Critical thinking and good judgment</a:t>
            </a:r>
          </a:p>
          <a:p>
            <a:pPr lvl="1"/>
            <a:r>
              <a:rPr lang="en-GB" dirty="0"/>
              <a:t>Credibility</a:t>
            </a:r>
          </a:p>
          <a:p>
            <a:pPr lvl="1"/>
            <a:r>
              <a:rPr lang="en-GB" dirty="0"/>
              <a:t>Influencing and </a:t>
            </a:r>
            <a:r>
              <a:rPr lang="en-GB" dirty="0" smtClean="0"/>
              <a:t>persuading </a:t>
            </a:r>
            <a:r>
              <a:rPr lang="en-GB" dirty="0"/>
              <a:t>key stakeholders</a:t>
            </a:r>
          </a:p>
          <a:p>
            <a:pPr lvl="1"/>
            <a:r>
              <a:rPr lang="en-GB" dirty="0"/>
              <a:t>Building and maintaining relationships</a:t>
            </a:r>
          </a:p>
          <a:p>
            <a:pPr lvl="1"/>
            <a:r>
              <a:rPr lang="en-GB" dirty="0"/>
              <a:t>Understands the business of the university</a:t>
            </a:r>
          </a:p>
          <a:p>
            <a:pPr lvl="1"/>
            <a:r>
              <a:rPr lang="en-GB" dirty="0"/>
              <a:t>Thought leadership – promotes a clear vision for IS/IT</a:t>
            </a:r>
          </a:p>
          <a:p>
            <a:pPr lvl="1"/>
            <a:r>
              <a:rPr lang="en-GB" dirty="0"/>
              <a:t>Ability to structure complex </a:t>
            </a:r>
            <a:r>
              <a:rPr lang="en-GB" dirty="0" smtClean="0"/>
              <a:t>situations </a:t>
            </a:r>
            <a:endParaRPr lang="en-GB" dirty="0"/>
          </a:p>
        </p:txBody>
      </p:sp>
    </p:spTree>
    <p:extLst>
      <p:ext uri="{BB962C8B-B14F-4D97-AF65-F5344CB8AC3E}">
        <p14:creationId xmlns:p14="http://schemas.microsoft.com/office/powerpoint/2010/main" val="1052640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Jisc 2013">
      <a:dk1>
        <a:srgbClr val="2C3841"/>
      </a:dk1>
      <a:lt1>
        <a:srgbClr val="FFFFFF"/>
      </a:lt1>
      <a:dk2>
        <a:srgbClr val="2C3841"/>
      </a:dk2>
      <a:lt2>
        <a:srgbClr val="E85E12"/>
      </a:lt2>
      <a:accent1>
        <a:srgbClr val="820036"/>
      </a:accent1>
      <a:accent2>
        <a:srgbClr val="0092CB"/>
      </a:accent2>
      <a:accent3>
        <a:srgbClr val="552481"/>
      </a:accent3>
      <a:accent4>
        <a:srgbClr val="F9B000"/>
      </a:accent4>
      <a:accent5>
        <a:srgbClr val="B71A8B"/>
      </a:accent5>
      <a:accent6>
        <a:srgbClr val="B2BB1C"/>
      </a:accent6>
      <a:hlink>
        <a:srgbClr val="E85E12"/>
      </a:hlink>
      <a:folHlink>
        <a:srgbClr val="E85E12"/>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5460F159910744B3F19089FD44E3B5" ma:contentTypeVersion="1" ma:contentTypeDescription="Create a new document." ma:contentTypeScope="" ma:versionID="ed54713298d479c6a472bc68fc6b1d54">
  <xsd:schema xmlns:xsd="http://www.w3.org/2001/XMLSchema" xmlns:xs="http://www.w3.org/2001/XMLSchema" xmlns:p="http://schemas.microsoft.com/office/2006/metadata/properties" xmlns:ns2="b15b98df-1bef-4f29-b44c-a4c1a62d13fc" targetNamespace="http://schemas.microsoft.com/office/2006/metadata/properties" ma:root="true" ma:fieldsID="6c624fe60588c9b18059ab96613489e4" ns2:_="">
    <xsd:import namespace="b15b98df-1bef-4f29-b44c-a4c1a62d13f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5b98df-1bef-4f29-b44c-a4c1a62d13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EC1244-2B07-494A-9B09-9D9CD0E74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5b98df-1bef-4f29-b44c-a4c1a62d1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214A11-8AB2-4A7C-975E-A955FA99DD10}">
  <ds:schemaRefs>
    <ds:schemaRef ds:uri="http://www.w3.org/XML/1998/namespace"/>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b15b98df-1bef-4f29-b44c-a4c1a62d13fc"/>
  </ds:schemaRefs>
</ds:datastoreItem>
</file>

<file path=customXml/itemProps3.xml><?xml version="1.0" encoding="utf-8"?>
<ds:datastoreItem xmlns:ds="http://schemas.openxmlformats.org/officeDocument/2006/customXml" ds:itemID="{3476C2C8-19B3-459B-ADE2-CDAA0463B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679</TotalTime>
  <Words>893</Words>
  <Application>Microsoft Office PowerPoint</Application>
  <PresentationFormat>Custom</PresentationFormat>
  <Paragraphs>145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Lucida Grande</vt:lpstr>
      <vt:lpstr>Office Theme</vt:lpstr>
      <vt:lpstr>Envisioning the Future CIO:</vt:lpstr>
      <vt:lpstr>Speakers</vt:lpstr>
      <vt:lpstr>My university leadership has a good understanding of my role in the organization. </vt:lpstr>
      <vt:lpstr>It is important that the CIO comes from a technical background. </vt:lpstr>
      <vt:lpstr>Roles</vt:lpstr>
      <vt:lpstr>Is the CIO role evolving as one cohesive role or fragmenting?  </vt:lpstr>
      <vt:lpstr>My job gives me enough time to lead strategic change vs. managing and “Keeping the lights on.” </vt:lpstr>
      <vt:lpstr>Roles</vt:lpstr>
      <vt:lpstr>Core attributes</vt:lpstr>
      <vt:lpstr>Barriers to Success</vt:lpstr>
      <vt:lpstr>The biggest gap for aspiring CIOs is in the soft-skill area to deal with the more strategic and nuanced nature of the university leadership &amp; executive-level settings.  </vt:lpstr>
      <vt:lpstr>At my institution, IT is seen as a service (vs. a strategic player).</vt:lpstr>
      <vt:lpstr>A Recipe for Success</vt:lpstr>
      <vt:lpstr>What should the pipeline look like?</vt:lpstr>
      <vt:lpstr>What should the pipeline look like?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timroe</dc:creator>
  <cp:lastModifiedBy>Richard French</cp:lastModifiedBy>
  <cp:revision>97</cp:revision>
  <dcterms:created xsi:type="dcterms:W3CDTF">2013-06-28T11:27:49Z</dcterms:created>
  <dcterms:modified xsi:type="dcterms:W3CDTF">2014-09-30T23:40:32Z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0x010100235460F159910744B3F19089FD44E3B5</vt:lpwstr>
  </property>
</Properties>
</file>