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845" r:id="rId1"/>
  </p:sldMasterIdLst>
  <p:notesMasterIdLst>
    <p:notesMasterId r:id="rId10"/>
  </p:notesMasterIdLst>
  <p:sldIdLst>
    <p:sldId id="269" r:id="rId2"/>
    <p:sldId id="259" r:id="rId3"/>
    <p:sldId id="274" r:id="rId4"/>
    <p:sldId id="275" r:id="rId5"/>
    <p:sldId id="278" r:id="rId6"/>
    <p:sldId id="277" r:id="rId7"/>
    <p:sldId id="276" r:id="rId8"/>
    <p:sldId id="273"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s" id="{C57C5F1B-280B-444B-AA0D-9CEE6BE1BBA5}">
          <p14:sldIdLst>
            <p14:sldId id="269"/>
            <p14:sldId id="259"/>
            <p14:sldId id="274"/>
            <p14:sldId id="275"/>
            <p14:sldId id="278"/>
            <p14:sldId id="277"/>
            <p14:sldId id="276"/>
            <p14:sldId id="273"/>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atti Czarnecki"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942" autoAdjust="0"/>
    <p:restoredTop sz="94658" autoAdjust="0"/>
  </p:normalViewPr>
  <p:slideViewPr>
    <p:cSldViewPr>
      <p:cViewPr>
        <p:scale>
          <a:sx n="100" d="100"/>
          <a:sy n="100" d="100"/>
        </p:scale>
        <p:origin x="-1400" y="-74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commentAuthors" Target="commentAuthors.xml"/><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9E0E4D-C2F1-B544-9DE2-BBECDFB45BB2}" type="datetimeFigureOut">
              <a:rPr lang="en-US" smtClean="0"/>
              <a:t>9/25/14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087D51-52A1-EF40-B672-9B4EC8500781}" type="slidenum">
              <a:rPr lang="en-US" smtClean="0"/>
              <a:t>‹#›</a:t>
            </a:fld>
            <a:endParaRPr lang="en-US"/>
          </a:p>
        </p:txBody>
      </p:sp>
    </p:spTree>
    <p:extLst>
      <p:ext uri="{BB962C8B-B14F-4D97-AF65-F5344CB8AC3E}">
        <p14:creationId xmlns:p14="http://schemas.microsoft.com/office/powerpoint/2010/main" val="320160436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rgbClr val="7F7F7F"/>
                </a:solidFill>
                <a:latin typeface="Arial" panose="020B0604020202020204" pitchFamily="34" charset="0"/>
                <a:cs typeface="Arial" panose="020B0604020202020204" pitchFamily="34" charset="0"/>
              </a:rPr>
              <a:t>The Higher Education Information Security Council (HEISC) works to improve information security, data protection, and privacy programs across the higher education sector through its volunteers and focused partnerships with government, industry, and other academic organizations.</a:t>
            </a:r>
          </a:p>
        </p:txBody>
      </p:sp>
      <p:sp>
        <p:nvSpPr>
          <p:cNvPr id="4" name="Slide Number Placeholder 3"/>
          <p:cNvSpPr>
            <a:spLocks noGrp="1"/>
          </p:cNvSpPr>
          <p:nvPr>
            <p:ph type="sldNum" sz="quarter" idx="10"/>
          </p:nvPr>
        </p:nvSpPr>
        <p:spPr/>
        <p:txBody>
          <a:bodyPr/>
          <a:lstStyle/>
          <a:p>
            <a:fld id="{F7087D51-52A1-EF40-B672-9B4EC8500781}" type="slidenum">
              <a:rPr lang="en-US" smtClean="0"/>
              <a:t>2</a:t>
            </a:fld>
            <a:endParaRPr lang="en-US"/>
          </a:p>
        </p:txBody>
      </p:sp>
    </p:spTree>
    <p:extLst>
      <p:ext uri="{BB962C8B-B14F-4D97-AF65-F5344CB8AC3E}">
        <p14:creationId xmlns:p14="http://schemas.microsoft.com/office/powerpoint/2010/main" val="14208642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Save the date! On Tuesday, October 14, 1-2 pm EDT, join us</a:t>
            </a:r>
            <a:r>
              <a:rPr lang="en-US" baseline="0" dirty="0" smtClean="0"/>
              <a:t> for a free </a:t>
            </a:r>
            <a:r>
              <a:rPr lang="en-US" dirty="0" smtClean="0"/>
              <a:t>EDUCAUSE Live! webinar and hear “CIO Insights on Cybersecurity”. A recording will be available</a:t>
            </a:r>
            <a:r>
              <a:rPr lang="en-US" baseline="0" dirty="0" smtClean="0"/>
              <a:t> following the event.</a:t>
            </a:r>
            <a:endParaRPr lang="en-US" dirty="0" smtClean="0"/>
          </a:p>
          <a:p>
            <a:r>
              <a:rPr lang="en-US" dirty="0" smtClean="0"/>
              <a:t>http://</a:t>
            </a:r>
            <a:r>
              <a:rPr lang="en-US" dirty="0" err="1" smtClean="0"/>
              <a:t>www.educause.edu</a:t>
            </a:r>
            <a:r>
              <a:rPr lang="en-US" dirty="0" smtClean="0"/>
              <a:t>/events/</a:t>
            </a:r>
            <a:r>
              <a:rPr lang="en-US" dirty="0" err="1" smtClean="0"/>
              <a:t>educause</a:t>
            </a:r>
            <a:r>
              <a:rPr lang="en-US" dirty="0" smtClean="0"/>
              <a:t>-live-</a:t>
            </a:r>
            <a:r>
              <a:rPr lang="en-US" dirty="0" err="1" smtClean="0"/>
              <a:t>cio</a:t>
            </a:r>
            <a:r>
              <a:rPr lang="en-US" dirty="0" smtClean="0"/>
              <a:t>-insights-</a:t>
            </a:r>
            <a:r>
              <a:rPr lang="en-US" dirty="0" err="1" smtClean="0"/>
              <a:t>cybersecurity</a:t>
            </a:r>
            <a:r>
              <a:rPr lang="en-US" dirty="0" smtClean="0"/>
              <a:t> </a:t>
            </a:r>
            <a:endParaRPr lang="en-US" dirty="0"/>
          </a:p>
        </p:txBody>
      </p:sp>
      <p:sp>
        <p:nvSpPr>
          <p:cNvPr id="4" name="Slide Number Placeholder 3"/>
          <p:cNvSpPr>
            <a:spLocks noGrp="1"/>
          </p:cNvSpPr>
          <p:nvPr>
            <p:ph type="sldNum" sz="quarter" idx="10"/>
          </p:nvPr>
        </p:nvSpPr>
        <p:spPr/>
        <p:txBody>
          <a:bodyPr/>
          <a:lstStyle/>
          <a:p>
            <a:fld id="{F7087D51-52A1-EF40-B672-9B4EC8500781}" type="slidenum">
              <a:rPr lang="en-US" smtClean="0"/>
              <a:t>3</a:t>
            </a:fld>
            <a:endParaRPr lang="en-US"/>
          </a:p>
        </p:txBody>
      </p:sp>
    </p:spTree>
    <p:extLst>
      <p:ext uri="{BB962C8B-B14F-4D97-AF65-F5344CB8AC3E}">
        <p14:creationId xmlns:p14="http://schemas.microsoft.com/office/powerpoint/2010/main" val="15963179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Proposal</a:t>
            </a:r>
            <a:r>
              <a:rPr lang="en-US" baseline="0" dirty="0" smtClean="0"/>
              <a:t> submissions are due by November 17, 2014. </a:t>
            </a:r>
            <a:r>
              <a:rPr lang="en-US" dirty="0" smtClean="0"/>
              <a:t>The program and registration for Security 2015 will be available in January. We hope to see you in Minneapolis!</a:t>
            </a:r>
            <a:endParaRPr lang="en-US" dirty="0"/>
          </a:p>
        </p:txBody>
      </p:sp>
      <p:sp>
        <p:nvSpPr>
          <p:cNvPr id="4" name="Slide Number Placeholder 3"/>
          <p:cNvSpPr>
            <a:spLocks noGrp="1"/>
          </p:cNvSpPr>
          <p:nvPr>
            <p:ph type="sldNum" sz="quarter" idx="10"/>
          </p:nvPr>
        </p:nvSpPr>
        <p:spPr/>
        <p:txBody>
          <a:bodyPr/>
          <a:lstStyle/>
          <a:p>
            <a:fld id="{F7087D51-52A1-EF40-B672-9B4EC8500781}" type="slidenum">
              <a:rPr lang="en-US" smtClean="0"/>
              <a:t>4</a:t>
            </a:fld>
            <a:endParaRPr lang="en-US"/>
          </a:p>
        </p:txBody>
      </p:sp>
    </p:spTree>
    <p:extLst>
      <p:ext uri="{BB962C8B-B14F-4D97-AF65-F5344CB8AC3E}">
        <p14:creationId xmlns:p14="http://schemas.microsoft.com/office/powerpoint/2010/main" val="15706733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87D51-52A1-EF40-B672-9B4EC8500781}" type="slidenum">
              <a:rPr lang="en-US" smtClean="0"/>
              <a:t>7</a:t>
            </a:fld>
            <a:endParaRPr lang="en-US"/>
          </a:p>
        </p:txBody>
      </p:sp>
    </p:spTree>
    <p:extLst>
      <p:ext uri="{BB962C8B-B14F-4D97-AF65-F5344CB8AC3E}">
        <p14:creationId xmlns:p14="http://schemas.microsoft.com/office/powerpoint/2010/main" val="13972375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E14 Cover Opt 1">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3395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Divider Opt 5">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6" name="Text Placeholder 1"/>
          <p:cNvSpPr>
            <a:spLocks noGrp="1"/>
          </p:cNvSpPr>
          <p:nvPr>
            <p:ph type="body" idx="13" hasCustomPrompt="1"/>
          </p:nvPr>
        </p:nvSpPr>
        <p:spPr>
          <a:xfrm>
            <a:off x="1066801" y="2971800"/>
            <a:ext cx="7010400" cy="914400"/>
          </a:xfrm>
          <a:prstGeom prst="rect">
            <a:avLst/>
          </a:prstGeom>
          <a:noFill/>
          <a:ln>
            <a:noFill/>
          </a:ln>
        </p:spPr>
        <p:txBody>
          <a:bodyPr/>
          <a:lstStyle>
            <a:lvl1pPr marL="0" indent="0">
              <a:buNone/>
              <a:defRPr baseline="0">
                <a:solidFill>
                  <a:schemeClr val="bg1"/>
                </a:solidFill>
                <a:latin typeface="Arial"/>
                <a:cs typeface="Arial"/>
              </a:defRPr>
            </a:lvl1pPr>
          </a:lstStyle>
          <a:p>
            <a:pPr algn="l"/>
            <a:r>
              <a:rPr lang="en-US" dirty="0" smtClean="0">
                <a:solidFill>
                  <a:srgbClr val="7F7F7F"/>
                </a:solidFill>
              </a:rPr>
              <a:t>Section Divider</a:t>
            </a:r>
            <a:endParaRPr lang="en-US" dirty="0">
              <a:solidFill>
                <a:srgbClr val="7F7F7F"/>
              </a:solidFill>
            </a:endParaRPr>
          </a:p>
        </p:txBody>
      </p:sp>
    </p:spTree>
    <p:extLst>
      <p:ext uri="{BB962C8B-B14F-4D97-AF65-F5344CB8AC3E}">
        <p14:creationId xmlns:p14="http://schemas.microsoft.com/office/powerpoint/2010/main" val="2234547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Content Opt 1">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685800"/>
            <a:ext cx="7391400" cy="731838"/>
          </a:xfrm>
          <a:prstGeom prst="rect">
            <a:avLst/>
          </a:prstGeom>
        </p:spPr>
        <p:txBody>
          <a:bodyPr/>
          <a:lstStyle>
            <a:lvl1pPr algn="l">
              <a:defRPr sz="3200">
                <a:solidFill>
                  <a:schemeClr val="tx1">
                    <a:lumMod val="50000"/>
                    <a:lumOff val="50000"/>
                  </a:schemeClr>
                </a:solidFill>
                <a:latin typeface="Arial"/>
              </a:defRPr>
            </a:lvl1pPr>
          </a:lstStyle>
          <a:p>
            <a:r>
              <a:rPr lang="en-US" dirty="0" smtClean="0"/>
              <a:t>Section Header</a:t>
            </a:r>
            <a:endParaRPr lang="en-US" dirty="0"/>
          </a:p>
        </p:txBody>
      </p:sp>
      <p:sp>
        <p:nvSpPr>
          <p:cNvPr id="3" name="Content Placeholder 2"/>
          <p:cNvSpPr>
            <a:spLocks noGrp="1"/>
          </p:cNvSpPr>
          <p:nvPr>
            <p:ph idx="1" hasCustomPrompt="1"/>
          </p:nvPr>
        </p:nvSpPr>
        <p:spPr>
          <a:xfrm>
            <a:off x="685800" y="1600200"/>
            <a:ext cx="7391400" cy="4525963"/>
          </a:xfrm>
          <a:prstGeom prst="rect">
            <a:avLst/>
          </a:prstGeom>
        </p:spPr>
        <p:txBody>
          <a:bodyPr/>
          <a:lstStyle>
            <a:lvl1pPr marL="0" indent="0">
              <a:buFont typeface="Wingdings" charset="2"/>
              <a:buNone/>
              <a:defRPr sz="2000">
                <a:solidFill>
                  <a:schemeClr val="tx1">
                    <a:lumMod val="50000"/>
                    <a:lumOff val="50000"/>
                  </a:schemeClr>
                </a:solidFill>
                <a:latin typeface="Arial"/>
              </a:defRPr>
            </a:lvl1pPr>
            <a:lvl2pPr marL="457200" indent="0">
              <a:buFont typeface="Wingdings" charset="2"/>
              <a:buNone/>
              <a:defRPr>
                <a:solidFill>
                  <a:schemeClr val="tx1">
                    <a:lumMod val="50000"/>
                    <a:lumOff val="50000"/>
                  </a:schemeClr>
                </a:solidFill>
                <a:latin typeface="Arial"/>
              </a:defRPr>
            </a:lvl2pPr>
            <a:lvl3pPr marL="914400" indent="0">
              <a:buFont typeface="Wingdings" charset="2"/>
              <a:buNone/>
              <a:defRPr>
                <a:solidFill>
                  <a:schemeClr val="tx1">
                    <a:lumMod val="50000"/>
                    <a:lumOff val="50000"/>
                  </a:schemeClr>
                </a:solidFill>
                <a:latin typeface="Arial"/>
              </a:defRPr>
            </a:lvl3pPr>
            <a:lvl4pPr marL="1371600" indent="0">
              <a:buFont typeface="Wingdings" charset="2"/>
              <a:buNone/>
              <a:defRPr>
                <a:solidFill>
                  <a:schemeClr val="tx1">
                    <a:lumMod val="50000"/>
                    <a:lumOff val="50000"/>
                  </a:schemeClr>
                </a:solidFill>
                <a:latin typeface="Arial"/>
              </a:defRPr>
            </a:lvl4pPr>
            <a:lvl5pPr marL="1828800" indent="0">
              <a:buFont typeface="Wingdings" charset="2"/>
              <a:buNone/>
              <a:defRPr>
                <a:solidFill>
                  <a:schemeClr val="tx1">
                    <a:lumMod val="50000"/>
                    <a:lumOff val="50000"/>
                  </a:schemeClr>
                </a:solidFill>
                <a:latin typeface="Arial"/>
              </a:defRPr>
            </a:lvl5pPr>
          </a:lstStyle>
          <a:p>
            <a:pPr lvl="0"/>
            <a:r>
              <a:rPr lang="en-US" dirty="0" smtClean="0"/>
              <a:t>Body Text</a:t>
            </a:r>
            <a:endParaRPr lang="en-US" dirty="0"/>
          </a:p>
        </p:txBody>
      </p:sp>
    </p:spTree>
    <p:extLst>
      <p:ext uri="{BB962C8B-B14F-4D97-AF65-F5344CB8AC3E}">
        <p14:creationId xmlns:p14="http://schemas.microsoft.com/office/powerpoint/2010/main" val="1647621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Content Opt 2">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685800"/>
            <a:ext cx="7391400" cy="731838"/>
          </a:xfrm>
          <a:prstGeom prst="rect">
            <a:avLst/>
          </a:prstGeom>
        </p:spPr>
        <p:txBody>
          <a:bodyPr/>
          <a:lstStyle>
            <a:lvl1pPr algn="l">
              <a:defRPr sz="3200">
                <a:solidFill>
                  <a:schemeClr val="tx1">
                    <a:lumMod val="50000"/>
                    <a:lumOff val="50000"/>
                  </a:schemeClr>
                </a:solidFill>
                <a:latin typeface="Arial"/>
              </a:defRPr>
            </a:lvl1pPr>
          </a:lstStyle>
          <a:p>
            <a:r>
              <a:rPr lang="en-US" dirty="0" smtClean="0"/>
              <a:t>Section Header</a:t>
            </a:r>
            <a:endParaRPr lang="en-US" dirty="0"/>
          </a:p>
        </p:txBody>
      </p:sp>
      <p:sp>
        <p:nvSpPr>
          <p:cNvPr id="3" name="Content Placeholder 2"/>
          <p:cNvSpPr>
            <a:spLocks noGrp="1"/>
          </p:cNvSpPr>
          <p:nvPr>
            <p:ph idx="1" hasCustomPrompt="1"/>
          </p:nvPr>
        </p:nvSpPr>
        <p:spPr>
          <a:xfrm>
            <a:off x="685800" y="1600201"/>
            <a:ext cx="7391400" cy="4343400"/>
          </a:xfrm>
          <a:prstGeom prst="rect">
            <a:avLst/>
          </a:prstGeom>
        </p:spPr>
        <p:txBody>
          <a:bodyPr/>
          <a:lstStyle>
            <a:lvl1pPr marL="0" indent="0">
              <a:buFont typeface="Wingdings" charset="2"/>
              <a:buNone/>
              <a:defRPr sz="2000">
                <a:solidFill>
                  <a:schemeClr val="tx1">
                    <a:lumMod val="50000"/>
                    <a:lumOff val="50000"/>
                  </a:schemeClr>
                </a:solidFill>
                <a:latin typeface="Arial"/>
              </a:defRPr>
            </a:lvl1pPr>
            <a:lvl2pPr marL="457200" indent="0">
              <a:buFont typeface="Wingdings" charset="2"/>
              <a:buNone/>
              <a:defRPr>
                <a:solidFill>
                  <a:schemeClr val="tx1">
                    <a:lumMod val="50000"/>
                    <a:lumOff val="50000"/>
                  </a:schemeClr>
                </a:solidFill>
                <a:latin typeface="Arial"/>
              </a:defRPr>
            </a:lvl2pPr>
            <a:lvl3pPr marL="914400" indent="0">
              <a:buFont typeface="Wingdings" charset="2"/>
              <a:buNone/>
              <a:defRPr>
                <a:solidFill>
                  <a:schemeClr val="tx1">
                    <a:lumMod val="50000"/>
                    <a:lumOff val="50000"/>
                  </a:schemeClr>
                </a:solidFill>
                <a:latin typeface="Arial"/>
              </a:defRPr>
            </a:lvl3pPr>
            <a:lvl4pPr marL="1371600" indent="0">
              <a:buFont typeface="Wingdings" charset="2"/>
              <a:buNone/>
              <a:defRPr>
                <a:solidFill>
                  <a:schemeClr val="tx1">
                    <a:lumMod val="50000"/>
                    <a:lumOff val="50000"/>
                  </a:schemeClr>
                </a:solidFill>
                <a:latin typeface="Arial"/>
              </a:defRPr>
            </a:lvl4pPr>
            <a:lvl5pPr marL="1828800" indent="0">
              <a:buFont typeface="Wingdings" charset="2"/>
              <a:buNone/>
              <a:defRPr>
                <a:solidFill>
                  <a:schemeClr val="tx1">
                    <a:lumMod val="50000"/>
                    <a:lumOff val="50000"/>
                  </a:schemeClr>
                </a:solidFill>
                <a:latin typeface="Arial"/>
              </a:defRPr>
            </a:lvl5pPr>
          </a:lstStyle>
          <a:p>
            <a:pPr lvl="0"/>
            <a:r>
              <a:rPr lang="en-US" dirty="0" smtClean="0"/>
              <a:t>Body Text</a:t>
            </a:r>
            <a:endParaRPr lang="en-US" dirty="0"/>
          </a:p>
        </p:txBody>
      </p:sp>
    </p:spTree>
    <p:extLst>
      <p:ext uri="{BB962C8B-B14F-4D97-AF65-F5344CB8AC3E}">
        <p14:creationId xmlns:p14="http://schemas.microsoft.com/office/powerpoint/2010/main" val="16601197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teraction - Poll">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685800"/>
            <a:ext cx="7467600" cy="1524000"/>
          </a:xfrm>
          <a:prstGeom prst="rect">
            <a:avLst/>
          </a:prstGeom>
        </p:spPr>
        <p:txBody>
          <a:bodyPr/>
          <a:lstStyle>
            <a:lvl1pPr algn="l">
              <a:defRPr sz="3200">
                <a:solidFill>
                  <a:schemeClr val="tx1">
                    <a:lumMod val="50000"/>
                    <a:lumOff val="50000"/>
                  </a:schemeClr>
                </a:solidFill>
                <a:latin typeface="Arial"/>
              </a:defRPr>
            </a:lvl1pPr>
          </a:lstStyle>
          <a:p>
            <a:r>
              <a:rPr lang="en-US" dirty="0" smtClean="0"/>
              <a:t>Poll Question</a:t>
            </a:r>
            <a:endParaRPr lang="en-US" dirty="0"/>
          </a:p>
        </p:txBody>
      </p:sp>
      <p:sp>
        <p:nvSpPr>
          <p:cNvPr id="5" name="Text Placeholder 4"/>
          <p:cNvSpPr>
            <a:spLocks noGrp="1"/>
          </p:cNvSpPr>
          <p:nvPr>
            <p:ph type="body" sz="quarter" idx="10" hasCustomPrompt="1"/>
          </p:nvPr>
        </p:nvSpPr>
        <p:spPr>
          <a:xfrm>
            <a:off x="685800" y="2362200"/>
            <a:ext cx="7467600" cy="3733800"/>
          </a:xfrm>
          <a:prstGeom prst="rect">
            <a:avLst/>
          </a:prstGeom>
        </p:spPr>
        <p:txBody>
          <a:bodyPr vert="horz"/>
          <a:lstStyle/>
          <a:p>
            <a:pPr lvl="0"/>
            <a:r>
              <a:rPr lang="en-US" dirty="0" smtClean="0"/>
              <a:t>Poll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612594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teraction - Discussion Q">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85800" y="685800"/>
            <a:ext cx="7467600" cy="1524000"/>
          </a:xfrm>
          <a:prstGeom prst="rect">
            <a:avLst/>
          </a:prstGeom>
        </p:spPr>
        <p:txBody>
          <a:bodyPr/>
          <a:lstStyle>
            <a:lvl1pPr algn="l">
              <a:defRPr sz="3200">
                <a:solidFill>
                  <a:schemeClr val="tx1">
                    <a:lumMod val="50000"/>
                    <a:lumOff val="50000"/>
                  </a:schemeClr>
                </a:solidFill>
                <a:latin typeface="Arial"/>
              </a:defRPr>
            </a:lvl1pPr>
          </a:lstStyle>
          <a:p>
            <a:r>
              <a:rPr lang="en-US" dirty="0" smtClean="0"/>
              <a:t>Discussion Question</a:t>
            </a:r>
            <a:endParaRPr lang="en-US" dirty="0"/>
          </a:p>
        </p:txBody>
      </p:sp>
      <p:sp>
        <p:nvSpPr>
          <p:cNvPr id="5" name="Text Placeholder 4"/>
          <p:cNvSpPr>
            <a:spLocks noGrp="1"/>
          </p:cNvSpPr>
          <p:nvPr>
            <p:ph type="body" sz="quarter" idx="10" hasCustomPrompt="1"/>
          </p:nvPr>
        </p:nvSpPr>
        <p:spPr>
          <a:xfrm>
            <a:off x="685800" y="2362200"/>
            <a:ext cx="7467600" cy="3733800"/>
          </a:xfrm>
          <a:prstGeom prst="rect">
            <a:avLst/>
          </a:prstGeom>
        </p:spPr>
        <p:txBody>
          <a:bodyPr vert="horz"/>
          <a:lstStyle/>
          <a:p>
            <a:pPr lvl="0"/>
            <a:r>
              <a:rPr lang="en-US" dirty="0" smtClean="0"/>
              <a:t>Question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575318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teraction - Evaluation">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85800" y="685800"/>
            <a:ext cx="7467600" cy="838200"/>
          </a:xfrm>
          <a:prstGeom prst="rect">
            <a:avLst/>
          </a:prstGeom>
        </p:spPr>
        <p:txBody>
          <a:bodyPr/>
          <a:lstStyle>
            <a:lvl1pPr algn="l">
              <a:defRPr sz="3200">
                <a:solidFill>
                  <a:schemeClr val="tx1">
                    <a:lumMod val="50000"/>
                    <a:lumOff val="50000"/>
                  </a:schemeClr>
                </a:solidFill>
                <a:latin typeface="Arial"/>
              </a:defRPr>
            </a:lvl1pPr>
          </a:lstStyle>
          <a:p>
            <a:r>
              <a:rPr lang="en-US" dirty="0" smtClean="0"/>
              <a:t>Evaluation Slide</a:t>
            </a:r>
            <a:endParaRPr lang="en-US" dirty="0"/>
          </a:p>
        </p:txBody>
      </p:sp>
      <p:sp>
        <p:nvSpPr>
          <p:cNvPr id="6" name="Content Placeholder 2"/>
          <p:cNvSpPr>
            <a:spLocks noGrp="1"/>
          </p:cNvSpPr>
          <p:nvPr>
            <p:ph idx="1" hasCustomPrompt="1"/>
          </p:nvPr>
        </p:nvSpPr>
        <p:spPr>
          <a:xfrm>
            <a:off x="685800" y="1600201"/>
            <a:ext cx="7391400" cy="4343400"/>
          </a:xfrm>
          <a:prstGeom prst="rect">
            <a:avLst/>
          </a:prstGeom>
        </p:spPr>
        <p:txBody>
          <a:bodyPr/>
          <a:lstStyle>
            <a:lvl1pPr marL="0" indent="0">
              <a:buFont typeface="Wingdings" charset="2"/>
              <a:buNone/>
              <a:defRPr sz="2000">
                <a:solidFill>
                  <a:schemeClr val="tx1">
                    <a:lumMod val="50000"/>
                    <a:lumOff val="50000"/>
                  </a:schemeClr>
                </a:solidFill>
                <a:latin typeface="Arial"/>
              </a:defRPr>
            </a:lvl1pPr>
            <a:lvl2pPr marL="457200" indent="0">
              <a:buFont typeface="Wingdings" charset="2"/>
              <a:buNone/>
              <a:defRPr>
                <a:solidFill>
                  <a:schemeClr val="tx1">
                    <a:lumMod val="50000"/>
                    <a:lumOff val="50000"/>
                  </a:schemeClr>
                </a:solidFill>
                <a:latin typeface="Arial"/>
              </a:defRPr>
            </a:lvl2pPr>
            <a:lvl3pPr marL="914400" indent="0">
              <a:buFont typeface="Wingdings" charset="2"/>
              <a:buNone/>
              <a:defRPr>
                <a:solidFill>
                  <a:schemeClr val="tx1">
                    <a:lumMod val="50000"/>
                    <a:lumOff val="50000"/>
                  </a:schemeClr>
                </a:solidFill>
                <a:latin typeface="Arial"/>
              </a:defRPr>
            </a:lvl3pPr>
            <a:lvl4pPr marL="1371600" indent="0">
              <a:buFont typeface="Wingdings" charset="2"/>
              <a:buNone/>
              <a:defRPr>
                <a:solidFill>
                  <a:schemeClr val="tx1">
                    <a:lumMod val="50000"/>
                    <a:lumOff val="50000"/>
                  </a:schemeClr>
                </a:solidFill>
                <a:latin typeface="Arial"/>
              </a:defRPr>
            </a:lvl4pPr>
            <a:lvl5pPr marL="1828800" indent="0">
              <a:buFont typeface="Wingdings" charset="2"/>
              <a:buNone/>
              <a:defRPr>
                <a:solidFill>
                  <a:schemeClr val="tx1">
                    <a:lumMod val="50000"/>
                    <a:lumOff val="50000"/>
                  </a:schemeClr>
                </a:solidFill>
                <a:latin typeface="Arial"/>
              </a:defRPr>
            </a:lvl5pPr>
          </a:lstStyle>
          <a:p>
            <a:pPr lvl="0"/>
            <a:r>
              <a:rPr lang="en-US" dirty="0" smtClean="0"/>
              <a:t>Body Text</a:t>
            </a:r>
            <a:endParaRPr lang="en-US" dirty="0"/>
          </a:p>
        </p:txBody>
      </p:sp>
    </p:spTree>
    <p:extLst>
      <p:ext uri="{BB962C8B-B14F-4D97-AF65-F5344CB8AC3E}">
        <p14:creationId xmlns:p14="http://schemas.microsoft.com/office/powerpoint/2010/main" val="1590220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14 Cover Opt 2">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7150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E14 Cover Opt 3">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05255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E14 Cover Opt 4">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07924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E14 Cover Opt 5">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1398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Divider Opt 1">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7" name="Text Placeholder 1"/>
          <p:cNvSpPr>
            <a:spLocks noGrp="1"/>
          </p:cNvSpPr>
          <p:nvPr>
            <p:ph type="body" idx="12"/>
          </p:nvPr>
        </p:nvSpPr>
        <p:spPr>
          <a:xfrm>
            <a:off x="3657599" y="5867400"/>
            <a:ext cx="4495801" cy="500732"/>
          </a:xfrm>
          <a:prstGeom prst="rect">
            <a:avLst/>
          </a:prstGeom>
        </p:spPr>
        <p:txBody>
          <a:bodyPr/>
          <a:lstStyle>
            <a:lvl1pPr marL="0" indent="0" algn="r">
              <a:buNone/>
              <a:defRPr sz="1800">
                <a:latin typeface="Arial"/>
                <a:cs typeface="Arial"/>
              </a:defRPr>
            </a:lvl1pPr>
          </a:lstStyle>
          <a:p>
            <a:pPr lvl="0"/>
            <a:r>
              <a:rPr lang="en-US" smtClean="0">
                <a:solidFill>
                  <a:schemeClr val="bg1">
                    <a:lumMod val="50000"/>
                  </a:schemeClr>
                </a:solidFill>
              </a:rPr>
              <a:t>Click to edit Master text styles</a:t>
            </a:r>
          </a:p>
        </p:txBody>
      </p:sp>
    </p:spTree>
    <p:extLst>
      <p:ext uri="{BB962C8B-B14F-4D97-AF65-F5344CB8AC3E}">
        <p14:creationId xmlns:p14="http://schemas.microsoft.com/office/powerpoint/2010/main" val="529023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Divider Opt 2">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3" name="Text Placeholder 1"/>
          <p:cNvSpPr>
            <a:spLocks noGrp="1"/>
          </p:cNvSpPr>
          <p:nvPr>
            <p:ph type="body" idx="13" hasCustomPrompt="1"/>
          </p:nvPr>
        </p:nvSpPr>
        <p:spPr>
          <a:xfrm>
            <a:off x="1066801" y="2971800"/>
            <a:ext cx="7010400" cy="914400"/>
          </a:xfrm>
          <a:prstGeom prst="rect">
            <a:avLst/>
          </a:prstGeom>
        </p:spPr>
        <p:txBody>
          <a:bodyPr/>
          <a:lstStyle>
            <a:lvl1pPr marL="0" indent="0">
              <a:buNone/>
              <a:defRPr baseline="0">
                <a:solidFill>
                  <a:schemeClr val="tx1">
                    <a:lumMod val="50000"/>
                    <a:lumOff val="50000"/>
                  </a:schemeClr>
                </a:solidFill>
                <a:latin typeface="Arial"/>
                <a:cs typeface="Arial"/>
              </a:defRPr>
            </a:lvl1pPr>
          </a:lstStyle>
          <a:p>
            <a:pPr algn="l"/>
            <a:r>
              <a:rPr lang="en-US" dirty="0" smtClean="0">
                <a:solidFill>
                  <a:srgbClr val="7F7F7F"/>
                </a:solidFill>
              </a:rPr>
              <a:t>Section Divider</a:t>
            </a:r>
            <a:endParaRPr lang="en-US" dirty="0">
              <a:solidFill>
                <a:srgbClr val="7F7F7F"/>
              </a:solidFill>
            </a:endParaRPr>
          </a:p>
        </p:txBody>
      </p:sp>
    </p:spTree>
    <p:extLst>
      <p:ext uri="{BB962C8B-B14F-4D97-AF65-F5344CB8AC3E}">
        <p14:creationId xmlns:p14="http://schemas.microsoft.com/office/powerpoint/2010/main" val="1545625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Divider Opt 3">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6" name="Text Placeholder 1"/>
          <p:cNvSpPr>
            <a:spLocks noGrp="1"/>
          </p:cNvSpPr>
          <p:nvPr>
            <p:ph type="body" idx="13" hasCustomPrompt="1"/>
          </p:nvPr>
        </p:nvSpPr>
        <p:spPr>
          <a:xfrm>
            <a:off x="1066801" y="2971800"/>
            <a:ext cx="7010400" cy="914400"/>
          </a:xfrm>
          <a:prstGeom prst="rect">
            <a:avLst/>
          </a:prstGeom>
          <a:noFill/>
          <a:ln>
            <a:noFill/>
          </a:ln>
        </p:spPr>
        <p:txBody>
          <a:bodyPr/>
          <a:lstStyle>
            <a:lvl1pPr marL="0" indent="0">
              <a:buNone/>
              <a:defRPr baseline="0">
                <a:solidFill>
                  <a:schemeClr val="bg1"/>
                </a:solidFill>
                <a:latin typeface="Arial"/>
                <a:cs typeface="Arial"/>
              </a:defRPr>
            </a:lvl1pPr>
          </a:lstStyle>
          <a:p>
            <a:pPr algn="l"/>
            <a:r>
              <a:rPr lang="en-US" dirty="0" smtClean="0">
                <a:solidFill>
                  <a:srgbClr val="7F7F7F"/>
                </a:solidFill>
              </a:rPr>
              <a:t>Section Divider</a:t>
            </a:r>
            <a:endParaRPr lang="en-US" dirty="0">
              <a:solidFill>
                <a:srgbClr val="7F7F7F"/>
              </a:solidFill>
            </a:endParaRPr>
          </a:p>
        </p:txBody>
      </p:sp>
    </p:spTree>
    <p:extLst>
      <p:ext uri="{BB962C8B-B14F-4D97-AF65-F5344CB8AC3E}">
        <p14:creationId xmlns:p14="http://schemas.microsoft.com/office/powerpoint/2010/main" val="850373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Divider Opt 4">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6" name="Text Placeholder 1"/>
          <p:cNvSpPr>
            <a:spLocks noGrp="1"/>
          </p:cNvSpPr>
          <p:nvPr>
            <p:ph type="body" idx="13" hasCustomPrompt="1"/>
          </p:nvPr>
        </p:nvSpPr>
        <p:spPr>
          <a:xfrm>
            <a:off x="1066801" y="2971800"/>
            <a:ext cx="7010400" cy="914400"/>
          </a:xfrm>
          <a:prstGeom prst="rect">
            <a:avLst/>
          </a:prstGeom>
          <a:noFill/>
          <a:ln>
            <a:noFill/>
          </a:ln>
        </p:spPr>
        <p:txBody>
          <a:bodyPr/>
          <a:lstStyle>
            <a:lvl1pPr marL="0" indent="0">
              <a:buNone/>
              <a:defRPr baseline="0">
                <a:solidFill>
                  <a:schemeClr val="bg1"/>
                </a:solidFill>
                <a:latin typeface="Arial"/>
                <a:cs typeface="Arial"/>
              </a:defRPr>
            </a:lvl1pPr>
          </a:lstStyle>
          <a:p>
            <a:pPr algn="l"/>
            <a:r>
              <a:rPr lang="en-US" dirty="0" smtClean="0">
                <a:solidFill>
                  <a:srgbClr val="7F7F7F"/>
                </a:solidFill>
              </a:rPr>
              <a:t>Section Divider</a:t>
            </a:r>
            <a:endParaRPr lang="en-US" dirty="0">
              <a:solidFill>
                <a:srgbClr val="7F7F7F"/>
              </a:solidFill>
            </a:endParaRPr>
          </a:p>
        </p:txBody>
      </p:sp>
    </p:spTree>
    <p:extLst>
      <p:ext uri="{BB962C8B-B14F-4D97-AF65-F5344CB8AC3E}">
        <p14:creationId xmlns:p14="http://schemas.microsoft.com/office/powerpoint/2010/main" val="267381316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7"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7"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0579295"/>
      </p:ext>
    </p:extLst>
  </p:cSld>
  <p:clrMap bg1="lt1" tx1="dk1" bg2="lt2" tx2="dk2" accent1="accent1" accent2="accent2" accent3="accent3" accent4="accent4" accent5="accent5" accent6="accent6" hlink="hlink" folHlink="folHlink"/>
  <p:sldLayoutIdLst>
    <p:sldLayoutId id="2147484846" r:id="rId1"/>
    <p:sldLayoutId id="2147484847" r:id="rId2"/>
    <p:sldLayoutId id="2147484848" r:id="rId3"/>
    <p:sldLayoutId id="2147484849" r:id="rId4"/>
    <p:sldLayoutId id="2147484850" r:id="rId5"/>
    <p:sldLayoutId id="2147484851" r:id="rId6"/>
    <p:sldLayoutId id="2147484852" r:id="rId7"/>
    <p:sldLayoutId id="2147484853" r:id="rId8"/>
    <p:sldLayoutId id="2147484854" r:id="rId9"/>
    <p:sldLayoutId id="2147484855" r:id="rId10"/>
    <p:sldLayoutId id="2147484856" r:id="rId11"/>
    <p:sldLayoutId id="2147484857" r:id="rId12"/>
    <p:sldLayoutId id="2147484858" r:id="rId13"/>
    <p:sldLayoutId id="2147484859" r:id="rId14"/>
    <p:sldLayoutId id="2147484860" r:id="rId1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hyperlink" Target="http://www.educause.edu/security" TargetMode="External"/><Relationship Id="rId5" Type="http://schemas.openxmlformats.org/officeDocument/2006/relationships/hyperlink" Target="http://www.educause.edu/heisc" TargetMode="External"/><Relationship Id="rId1" Type="http://schemas.openxmlformats.org/officeDocument/2006/relationships/slideLayout" Target="../slideLayouts/slideLayout11.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hyperlink" Target="http://www.educause.edu/ncsam" TargetMode="External"/><Relationship Id="rId4" Type="http://schemas.openxmlformats.org/officeDocument/2006/relationships/hyperlink" Target="http://www.staysafeonline.org/ncsam" TargetMode="External"/><Relationship Id="rId5" Type="http://schemas.openxmlformats.org/officeDocument/2006/relationships/image" Target="../media/image13.png"/><Relationship Id="rId1" Type="http://schemas.openxmlformats.org/officeDocument/2006/relationships/slideLayout" Target="../slideLayouts/slideLayout11.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hyperlink" Target="http://www.educause.edu/sec15"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image" Target="../media/image18.png"/><Relationship Id="rId1" Type="http://schemas.openxmlformats.org/officeDocument/2006/relationships/slideLayout" Target="../slideLayouts/slideLayout12.xml"/><Relationship Id="rId2"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hyperlink" Target="mailto:security-council@educause.edu"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3"/>
          </p:nvPr>
        </p:nvSpPr>
        <p:spPr>
          <a:xfrm>
            <a:off x="304800" y="2209800"/>
            <a:ext cx="7543800" cy="1219200"/>
          </a:xfrm>
        </p:spPr>
        <p:txBody>
          <a:bodyPr/>
          <a:lstStyle/>
          <a:p>
            <a:r>
              <a:rPr lang="en-US" b="1" dirty="0">
                <a:latin typeface="Arial" panose="020B0604020202020204" pitchFamily="34" charset="0"/>
                <a:cs typeface="Arial" panose="020B0604020202020204" pitchFamily="34" charset="0"/>
              </a:rPr>
              <a:t>Strengthening CIO and CISO Collaboration on Security and </a:t>
            </a:r>
            <a:r>
              <a:rPr lang="en-US" b="1" dirty="0" smtClean="0">
                <a:latin typeface="Arial" panose="020B0604020202020204" pitchFamily="34" charset="0"/>
                <a:cs typeface="Arial" panose="020B0604020202020204" pitchFamily="34" charset="0"/>
              </a:rPr>
              <a:t>Privacy</a:t>
            </a:r>
            <a:endParaRPr lang="en-US" b="1" dirty="0">
              <a:latin typeface="Arial" panose="020B0604020202020204" pitchFamily="34" charset="0"/>
              <a:cs typeface="Arial" panose="020B0604020202020204" pitchFamily="34" charset="0"/>
            </a:endParaRPr>
          </a:p>
        </p:txBody>
      </p:sp>
      <p:sp>
        <p:nvSpPr>
          <p:cNvPr id="3" name="TextBox 2"/>
          <p:cNvSpPr txBox="1"/>
          <p:nvPr/>
        </p:nvSpPr>
        <p:spPr>
          <a:xfrm>
            <a:off x="533400" y="3733800"/>
            <a:ext cx="4800600" cy="1323439"/>
          </a:xfrm>
          <a:prstGeom prst="rect">
            <a:avLst/>
          </a:prstGeom>
          <a:noFill/>
        </p:spPr>
        <p:txBody>
          <a:bodyPr wrap="square" rtlCol="0">
            <a:spAutoFit/>
          </a:bodyPr>
          <a:lstStyle/>
          <a:p>
            <a:r>
              <a:rPr lang="en-US" sz="1600" dirty="0" smtClean="0">
                <a:solidFill>
                  <a:schemeClr val="tx1">
                    <a:lumMod val="50000"/>
                    <a:lumOff val="50000"/>
                  </a:schemeClr>
                </a:solidFill>
                <a:latin typeface="Arial" panose="020B0604020202020204" pitchFamily="34" charset="0"/>
                <a:cs typeface="Arial" panose="020B0604020202020204" pitchFamily="34" charset="0"/>
              </a:rPr>
              <a:t>Lois Brooks, Oregon State University</a:t>
            </a:r>
          </a:p>
          <a:p>
            <a:r>
              <a:rPr lang="en-US" sz="1600" dirty="0" smtClean="0">
                <a:solidFill>
                  <a:schemeClr val="tx1">
                    <a:lumMod val="50000"/>
                    <a:lumOff val="50000"/>
                  </a:schemeClr>
                </a:solidFill>
                <a:latin typeface="Arial" panose="020B0604020202020204" pitchFamily="34" charset="0"/>
                <a:cs typeface="Arial" panose="020B0604020202020204" pitchFamily="34" charset="0"/>
              </a:rPr>
              <a:t>Elias </a:t>
            </a:r>
            <a:r>
              <a:rPr lang="en-US" sz="1600" dirty="0" err="1" smtClean="0">
                <a:solidFill>
                  <a:schemeClr val="tx1">
                    <a:lumMod val="50000"/>
                    <a:lumOff val="50000"/>
                  </a:schemeClr>
                </a:solidFill>
                <a:latin typeface="Arial" panose="020B0604020202020204" pitchFamily="34" charset="0"/>
                <a:cs typeface="Arial" panose="020B0604020202020204" pitchFamily="34" charset="0"/>
              </a:rPr>
              <a:t>Eldayrie</a:t>
            </a:r>
            <a:r>
              <a:rPr lang="en-US" sz="1600" dirty="0" smtClean="0">
                <a:solidFill>
                  <a:schemeClr val="tx1">
                    <a:lumMod val="50000"/>
                    <a:lumOff val="50000"/>
                  </a:schemeClr>
                </a:solidFill>
                <a:latin typeface="Arial" panose="020B0604020202020204" pitchFamily="34" charset="0"/>
                <a:cs typeface="Arial" panose="020B0604020202020204" pitchFamily="34" charset="0"/>
              </a:rPr>
              <a:t>, University of Florida</a:t>
            </a:r>
          </a:p>
          <a:p>
            <a:r>
              <a:rPr lang="en-US" sz="1600" dirty="0" smtClean="0">
                <a:solidFill>
                  <a:schemeClr val="tx1">
                    <a:lumMod val="50000"/>
                    <a:lumOff val="50000"/>
                  </a:schemeClr>
                </a:solidFill>
                <a:latin typeface="Arial" panose="020B0604020202020204" pitchFamily="34" charset="0"/>
                <a:cs typeface="Arial" panose="020B0604020202020204" pitchFamily="34" charset="0"/>
              </a:rPr>
              <a:t>Peter Murray, University of Maryland, Baltimore</a:t>
            </a:r>
          </a:p>
          <a:p>
            <a:r>
              <a:rPr lang="en-US" sz="1600" dirty="0" smtClean="0">
                <a:solidFill>
                  <a:schemeClr val="tx1">
                    <a:lumMod val="50000"/>
                    <a:lumOff val="50000"/>
                  </a:schemeClr>
                </a:solidFill>
                <a:latin typeface="Arial" panose="020B0604020202020204" pitchFamily="34" charset="0"/>
                <a:cs typeface="Arial" panose="020B0604020202020204" pitchFamily="34" charset="0"/>
              </a:rPr>
              <a:t>Tom </a:t>
            </a:r>
            <a:r>
              <a:rPr lang="en-US" sz="1600" dirty="0" err="1" smtClean="0">
                <a:solidFill>
                  <a:schemeClr val="tx1">
                    <a:lumMod val="50000"/>
                    <a:lumOff val="50000"/>
                  </a:schemeClr>
                </a:solidFill>
                <a:latin typeface="Arial" panose="020B0604020202020204" pitchFamily="34" charset="0"/>
                <a:cs typeface="Arial" panose="020B0604020202020204" pitchFamily="34" charset="0"/>
              </a:rPr>
              <a:t>Siu</a:t>
            </a:r>
            <a:r>
              <a:rPr lang="en-US" sz="1600" dirty="0" smtClean="0">
                <a:solidFill>
                  <a:schemeClr val="tx1">
                    <a:lumMod val="50000"/>
                    <a:lumOff val="50000"/>
                  </a:schemeClr>
                </a:solidFill>
                <a:latin typeface="Arial" panose="020B0604020202020204" pitchFamily="34" charset="0"/>
                <a:cs typeface="Arial" panose="020B0604020202020204" pitchFamily="34" charset="0"/>
              </a:rPr>
              <a:t>, Case Western Reserve University</a:t>
            </a:r>
          </a:p>
          <a:p>
            <a:r>
              <a:rPr lang="en-US" sz="1600" dirty="0" smtClean="0">
                <a:solidFill>
                  <a:schemeClr val="tx1">
                    <a:lumMod val="50000"/>
                    <a:lumOff val="50000"/>
                  </a:schemeClr>
                </a:solidFill>
                <a:latin typeface="Arial" panose="020B0604020202020204" pitchFamily="34" charset="0"/>
                <a:cs typeface="Arial" panose="020B0604020202020204" pitchFamily="34" charset="0"/>
              </a:rPr>
              <a:t>Melissa Woo, University of Oregon</a:t>
            </a:r>
            <a:endParaRPr lang="en-US" sz="1600" dirty="0">
              <a:solidFill>
                <a:schemeClr val="tx1">
                  <a:lumMod val="50000"/>
                  <a:lumOff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360586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smtClean="0"/>
              <a:t>EDUCAUSE Cybersecurity Initiative</a:t>
            </a:r>
            <a:endParaRPr lang="en-US" b="1" dirty="0"/>
          </a:p>
        </p:txBody>
      </p:sp>
      <p:sp>
        <p:nvSpPr>
          <p:cNvPr id="4" name="Text Placeholder 2"/>
          <p:cNvSpPr txBox="1">
            <a:spLocks/>
          </p:cNvSpPr>
          <p:nvPr/>
        </p:nvSpPr>
        <p:spPr>
          <a:xfrm>
            <a:off x="685800" y="1447800"/>
            <a:ext cx="7467600" cy="48768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
                <a:srgbClr val="C00000"/>
              </a:buClr>
              <a:buSzPct val="80000"/>
              <a:buNone/>
            </a:pPr>
            <a:r>
              <a:rPr lang="en-US" sz="2800" i="1" dirty="0" smtClean="0">
                <a:solidFill>
                  <a:srgbClr val="7F7F7F"/>
                </a:solidFill>
                <a:latin typeface="Arial" panose="020B0604020202020204" pitchFamily="34" charset="0"/>
                <a:cs typeface="Arial" panose="020B0604020202020204" pitchFamily="34" charset="0"/>
              </a:rPr>
              <a:t>HEISC by the numbers:</a:t>
            </a:r>
          </a:p>
          <a:p>
            <a:pPr marL="0" indent="0">
              <a:buClr>
                <a:srgbClr val="C00000"/>
              </a:buClr>
              <a:buSzPct val="80000"/>
              <a:buNone/>
            </a:pPr>
            <a:r>
              <a:rPr lang="en-US" sz="2800" dirty="0" smtClean="0">
                <a:solidFill>
                  <a:srgbClr val="7F7F7F"/>
                </a:solidFill>
                <a:latin typeface="Arial" panose="020B0604020202020204" pitchFamily="34" charset="0"/>
                <a:cs typeface="Arial" panose="020B0604020202020204" pitchFamily="34" charset="0"/>
              </a:rPr>
              <a:t>1 Information Security Guide</a:t>
            </a:r>
          </a:p>
          <a:p>
            <a:pPr marL="0" indent="0">
              <a:buClr>
                <a:srgbClr val="C00000"/>
              </a:buClr>
              <a:buSzPct val="80000"/>
              <a:buNone/>
            </a:pPr>
            <a:r>
              <a:rPr lang="en-US" sz="2800" dirty="0" smtClean="0">
                <a:solidFill>
                  <a:srgbClr val="7F7F7F"/>
                </a:solidFill>
                <a:latin typeface="Arial" panose="020B0604020202020204" pitchFamily="34" charset="0"/>
                <a:cs typeface="Arial" panose="020B0604020202020204" pitchFamily="34" charset="0"/>
              </a:rPr>
              <a:t>3 strategic priorities in 2014</a:t>
            </a:r>
          </a:p>
          <a:p>
            <a:pPr marL="0" indent="0">
              <a:buClr>
                <a:srgbClr val="C00000"/>
              </a:buClr>
              <a:buSzPct val="80000"/>
              <a:buNone/>
            </a:pPr>
            <a:r>
              <a:rPr lang="en-US" sz="2800" dirty="0" smtClean="0">
                <a:solidFill>
                  <a:srgbClr val="7F7F7F"/>
                </a:solidFill>
                <a:latin typeface="Arial" panose="020B0604020202020204" pitchFamily="34" charset="0"/>
                <a:cs typeface="Arial" panose="020B0604020202020204" pitchFamily="34" charset="0"/>
              </a:rPr>
              <a:t>5 working groups</a:t>
            </a:r>
          </a:p>
          <a:p>
            <a:pPr marL="0" indent="0">
              <a:buClr>
                <a:srgbClr val="C00000"/>
              </a:buClr>
              <a:buSzPct val="80000"/>
              <a:buNone/>
            </a:pPr>
            <a:r>
              <a:rPr lang="en-US" sz="2800" dirty="0" smtClean="0">
                <a:solidFill>
                  <a:srgbClr val="7F7F7F"/>
                </a:solidFill>
                <a:latin typeface="Arial" panose="020B0604020202020204" pitchFamily="34" charset="0"/>
                <a:cs typeface="Arial" panose="020B0604020202020204" pitchFamily="34" charset="0"/>
              </a:rPr>
              <a:t>14 years since HEISC was created</a:t>
            </a:r>
          </a:p>
          <a:p>
            <a:pPr marL="0" indent="0">
              <a:buClr>
                <a:srgbClr val="C00000"/>
              </a:buClr>
              <a:buSzPct val="80000"/>
              <a:buNone/>
            </a:pPr>
            <a:r>
              <a:rPr lang="en-US" sz="2800" dirty="0" smtClean="0">
                <a:solidFill>
                  <a:srgbClr val="7F7F7F"/>
                </a:solidFill>
                <a:latin typeface="Arial" panose="020B0604020202020204" pitchFamily="34" charset="0"/>
                <a:cs typeface="Arial" panose="020B0604020202020204" pitchFamily="34" charset="0"/>
              </a:rPr>
              <a:t>100+ HEISC &amp; HE-CPO volunteers</a:t>
            </a:r>
          </a:p>
          <a:p>
            <a:pPr marL="0" indent="0">
              <a:buClr>
                <a:srgbClr val="C00000"/>
              </a:buClr>
              <a:buSzPct val="80000"/>
              <a:buNone/>
            </a:pPr>
            <a:endParaRPr lang="en-US" sz="2800" dirty="0" smtClean="0">
              <a:solidFill>
                <a:srgbClr val="7F7F7F"/>
              </a:solidFill>
              <a:latin typeface="Arial" panose="020B0604020202020204" pitchFamily="34" charset="0"/>
              <a:cs typeface="Arial" panose="020B0604020202020204" pitchFamily="34" charset="0"/>
            </a:endParaRPr>
          </a:p>
          <a:p>
            <a:pPr>
              <a:buClr>
                <a:srgbClr val="C00000"/>
              </a:buClr>
              <a:buSzPct val="80000"/>
              <a:buFont typeface="Wingdings" panose="05000000000000000000" pitchFamily="2" charset="2"/>
              <a:buChar char="§"/>
            </a:pPr>
            <a:r>
              <a:rPr lang="en-US" sz="2800" dirty="0" smtClean="0">
                <a:solidFill>
                  <a:srgbClr val="7F7F7F"/>
                </a:solidFill>
                <a:latin typeface="Arial" panose="020B0604020202020204" pitchFamily="34" charset="0"/>
                <a:cs typeface="Arial" panose="020B0604020202020204" pitchFamily="34" charset="0"/>
                <a:hlinkClick r:id="rId4"/>
              </a:rPr>
              <a:t>www.educause.edu/security</a:t>
            </a:r>
            <a:endParaRPr lang="en-US" sz="2800" dirty="0">
              <a:solidFill>
                <a:srgbClr val="7F7F7F"/>
              </a:solidFill>
              <a:latin typeface="Arial" panose="020B0604020202020204" pitchFamily="34" charset="0"/>
              <a:cs typeface="Arial" panose="020B0604020202020204" pitchFamily="34" charset="0"/>
            </a:endParaRPr>
          </a:p>
          <a:p>
            <a:pPr>
              <a:buClr>
                <a:srgbClr val="C00000"/>
              </a:buClr>
              <a:buSzPct val="80000"/>
              <a:buFont typeface="Wingdings" panose="05000000000000000000" pitchFamily="2" charset="2"/>
              <a:buChar char="§"/>
            </a:pPr>
            <a:r>
              <a:rPr lang="en-US" sz="2800" dirty="0" smtClean="0">
                <a:solidFill>
                  <a:srgbClr val="7F7F7F"/>
                </a:solidFill>
                <a:latin typeface="Arial" panose="020B0604020202020204" pitchFamily="34" charset="0"/>
                <a:cs typeface="Arial" panose="020B0604020202020204" pitchFamily="34" charset="0"/>
                <a:hlinkClick r:id="rId5"/>
              </a:rPr>
              <a:t>www.educause.edu/heisc</a:t>
            </a:r>
            <a:r>
              <a:rPr lang="en-US" sz="2800" dirty="0" smtClean="0">
                <a:solidFill>
                  <a:srgbClr val="7F7F7F"/>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6780421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85800" y="457200"/>
            <a:ext cx="7391400" cy="1066800"/>
          </a:xfrm>
        </p:spPr>
        <p:txBody>
          <a:bodyPr/>
          <a:lstStyle/>
          <a:p>
            <a:r>
              <a:rPr lang="en-US" b="1" dirty="0" smtClean="0"/>
              <a:t>National Cyber Security Awareness Month: October 1–31, 2014</a:t>
            </a:r>
            <a:endParaRPr lang="en-US" b="1" dirty="0"/>
          </a:p>
        </p:txBody>
      </p:sp>
      <p:sp>
        <p:nvSpPr>
          <p:cNvPr id="4" name="Text Placeholder 2"/>
          <p:cNvSpPr txBox="1">
            <a:spLocks/>
          </p:cNvSpPr>
          <p:nvPr/>
        </p:nvSpPr>
        <p:spPr>
          <a:xfrm>
            <a:off x="685800" y="1828800"/>
            <a:ext cx="6934200" cy="35052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
                <a:srgbClr val="C00000"/>
              </a:buClr>
              <a:buSzPct val="80000"/>
              <a:buNone/>
            </a:pPr>
            <a:r>
              <a:rPr lang="en-US" sz="2800" dirty="0" smtClean="0">
                <a:solidFill>
                  <a:srgbClr val="7F7F7F"/>
                </a:solidFill>
                <a:latin typeface="Arial" panose="020B0604020202020204" pitchFamily="34" charset="0"/>
                <a:cs typeface="Arial" panose="020B0604020202020204" pitchFamily="34" charset="0"/>
              </a:rPr>
              <a:t>NCSAM is a collaborative effort to ensure everyone has the resources they need to stay safe online.</a:t>
            </a:r>
          </a:p>
          <a:p>
            <a:pPr>
              <a:buClr>
                <a:srgbClr val="C00000"/>
              </a:buClr>
              <a:buSzPct val="80000"/>
              <a:buFont typeface="Wingdings" panose="05000000000000000000" pitchFamily="2" charset="2"/>
              <a:buChar char="§"/>
            </a:pPr>
            <a:r>
              <a:rPr lang="en-US" sz="2800" dirty="0" smtClean="0">
                <a:solidFill>
                  <a:srgbClr val="7F7F7F"/>
                </a:solidFill>
                <a:latin typeface="Arial" panose="020B0604020202020204" pitchFamily="34" charset="0"/>
                <a:cs typeface="Arial" panose="020B0604020202020204" pitchFamily="34" charset="0"/>
              </a:rPr>
              <a:t> </a:t>
            </a:r>
            <a:r>
              <a:rPr lang="en-US" sz="2800" dirty="0" smtClean="0">
                <a:solidFill>
                  <a:srgbClr val="7F7F7F"/>
                </a:solidFill>
                <a:latin typeface="Arial" panose="020B0604020202020204" pitchFamily="34" charset="0"/>
                <a:cs typeface="Arial" panose="020B0604020202020204" pitchFamily="34" charset="0"/>
                <a:hlinkClick r:id="rId3"/>
              </a:rPr>
              <a:t>www.educause.edu/ncsam</a:t>
            </a:r>
            <a:endParaRPr lang="en-US" sz="2800" dirty="0" smtClean="0">
              <a:solidFill>
                <a:srgbClr val="7F7F7F"/>
              </a:solidFill>
              <a:latin typeface="Arial" panose="020B0604020202020204" pitchFamily="34" charset="0"/>
              <a:cs typeface="Arial" panose="020B0604020202020204" pitchFamily="34" charset="0"/>
            </a:endParaRPr>
          </a:p>
          <a:p>
            <a:pPr marL="0" indent="0">
              <a:buClr>
                <a:srgbClr val="C00000"/>
              </a:buClr>
              <a:buSzPct val="80000"/>
              <a:buNone/>
            </a:pPr>
            <a:endParaRPr lang="en-US" sz="2800" dirty="0">
              <a:solidFill>
                <a:srgbClr val="7F7F7F"/>
              </a:solidFill>
              <a:latin typeface="Arial" panose="020B0604020202020204" pitchFamily="34" charset="0"/>
              <a:cs typeface="Arial" panose="020B0604020202020204" pitchFamily="34" charset="0"/>
            </a:endParaRPr>
          </a:p>
          <a:p>
            <a:pPr marL="0" indent="0">
              <a:buClr>
                <a:srgbClr val="C00000"/>
              </a:buClr>
              <a:buSzPct val="80000"/>
              <a:buNone/>
            </a:pPr>
            <a:r>
              <a:rPr lang="en-US" sz="2800" dirty="0" smtClean="0">
                <a:solidFill>
                  <a:srgbClr val="7F7F7F"/>
                </a:solidFill>
                <a:latin typeface="Arial" panose="020B0604020202020204" pitchFamily="34" charset="0"/>
                <a:cs typeface="Arial" panose="020B0604020202020204" pitchFamily="34" charset="0"/>
              </a:rPr>
              <a:t>Join EDUCAUSE as a NCSAM Champion!</a:t>
            </a:r>
          </a:p>
          <a:p>
            <a:pPr>
              <a:buClr>
                <a:srgbClr val="C00000"/>
              </a:buClr>
              <a:buSzPct val="80000"/>
              <a:buFont typeface="Wingdings" panose="05000000000000000000" pitchFamily="2" charset="2"/>
              <a:buChar char="§"/>
            </a:pPr>
            <a:r>
              <a:rPr lang="en-US" sz="2800" dirty="0" smtClean="0">
                <a:solidFill>
                  <a:srgbClr val="7F7F7F"/>
                </a:solidFill>
                <a:latin typeface="Arial" panose="020B0604020202020204" pitchFamily="34" charset="0"/>
                <a:cs typeface="Arial" panose="020B0604020202020204" pitchFamily="34" charset="0"/>
                <a:hlinkClick r:id="rId4"/>
              </a:rPr>
              <a:t>www.staysafeonline.org/ncsam</a:t>
            </a:r>
            <a:r>
              <a:rPr lang="en-US" sz="2800" dirty="0">
                <a:solidFill>
                  <a:srgbClr val="7F7F7F"/>
                </a:solidFill>
                <a:latin typeface="Arial" panose="020B0604020202020204" pitchFamily="34" charset="0"/>
                <a:cs typeface="Arial" panose="020B0604020202020204" pitchFamily="34" charset="0"/>
              </a:rPr>
              <a:t> </a:t>
            </a:r>
          </a:p>
        </p:txBody>
      </p:sp>
      <p:pic>
        <p:nvPicPr>
          <p:cNvPr id="3" name="Picture 2" descr="NCSAM-Champion Icon.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352800" y="5410200"/>
            <a:ext cx="1828800" cy="1298448"/>
          </a:xfrm>
          <a:prstGeom prst="rect">
            <a:avLst/>
          </a:prstGeom>
        </p:spPr>
      </p:pic>
    </p:spTree>
    <p:extLst>
      <p:ext uri="{BB962C8B-B14F-4D97-AF65-F5344CB8AC3E}">
        <p14:creationId xmlns:p14="http://schemas.microsoft.com/office/powerpoint/2010/main" val="265653127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85800" y="685800"/>
            <a:ext cx="7391400" cy="1600200"/>
          </a:xfrm>
        </p:spPr>
        <p:txBody>
          <a:bodyPr/>
          <a:lstStyle/>
          <a:p>
            <a:r>
              <a:rPr lang="en-US" b="1" dirty="0" smtClean="0"/>
              <a:t>Security Professionals Conference: May 4–6, 2015</a:t>
            </a:r>
            <a:br>
              <a:rPr lang="en-US" b="1" dirty="0" smtClean="0"/>
            </a:br>
            <a:r>
              <a:rPr lang="en-US" b="1" dirty="0" smtClean="0"/>
              <a:t>Minneapolis, MN, and Online</a:t>
            </a:r>
            <a:endParaRPr lang="en-US" b="1" dirty="0"/>
          </a:p>
        </p:txBody>
      </p:sp>
      <p:sp>
        <p:nvSpPr>
          <p:cNvPr id="4" name="Text Placeholder 2"/>
          <p:cNvSpPr txBox="1">
            <a:spLocks/>
          </p:cNvSpPr>
          <p:nvPr/>
        </p:nvSpPr>
        <p:spPr>
          <a:xfrm>
            <a:off x="685800" y="2590800"/>
            <a:ext cx="6629400" cy="35814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
                <a:srgbClr val="C00000"/>
              </a:buClr>
              <a:buSzPct val="80000"/>
              <a:buNone/>
            </a:pPr>
            <a:r>
              <a:rPr lang="en-US" sz="2800" dirty="0" smtClean="0">
                <a:solidFill>
                  <a:srgbClr val="7F7F7F"/>
                </a:solidFill>
                <a:latin typeface="Arial" panose="020B0604020202020204" pitchFamily="34" charset="0"/>
                <a:cs typeface="Arial" panose="020B0604020202020204" pitchFamily="34" charset="0"/>
              </a:rPr>
              <a:t>The 13</a:t>
            </a:r>
            <a:r>
              <a:rPr lang="en-US" sz="2800" baseline="30000" dirty="0" smtClean="0">
                <a:solidFill>
                  <a:srgbClr val="7F7F7F"/>
                </a:solidFill>
                <a:latin typeface="Arial" panose="020B0604020202020204" pitchFamily="34" charset="0"/>
                <a:cs typeface="Arial" panose="020B0604020202020204" pitchFamily="34" charset="0"/>
              </a:rPr>
              <a:t>th</a:t>
            </a:r>
            <a:r>
              <a:rPr lang="en-US" sz="2800" dirty="0" smtClean="0">
                <a:solidFill>
                  <a:srgbClr val="7F7F7F"/>
                </a:solidFill>
                <a:latin typeface="Arial" panose="020B0604020202020204" pitchFamily="34" charset="0"/>
                <a:cs typeface="Arial" panose="020B0604020202020204" pitchFamily="34" charset="0"/>
              </a:rPr>
              <a:t> Annual Security Professionals Conference will explore the theme of “Back to the Future.” </a:t>
            </a:r>
          </a:p>
          <a:p>
            <a:pPr marL="0" indent="0">
              <a:buClr>
                <a:srgbClr val="C00000"/>
              </a:buClr>
              <a:buSzPct val="80000"/>
              <a:buNone/>
            </a:pPr>
            <a:endParaRPr lang="en-US" sz="2800" dirty="0">
              <a:solidFill>
                <a:srgbClr val="7F7F7F"/>
              </a:solidFill>
              <a:latin typeface="Arial" panose="020B0604020202020204" pitchFamily="34" charset="0"/>
              <a:cs typeface="Arial" panose="020B0604020202020204" pitchFamily="34" charset="0"/>
            </a:endParaRPr>
          </a:p>
          <a:p>
            <a:pPr marL="0" indent="0">
              <a:buClr>
                <a:srgbClr val="C00000"/>
              </a:buClr>
              <a:buSzPct val="80000"/>
              <a:buNone/>
            </a:pPr>
            <a:r>
              <a:rPr lang="en-US" sz="2800" dirty="0" smtClean="0">
                <a:solidFill>
                  <a:srgbClr val="7F7F7F"/>
                </a:solidFill>
                <a:latin typeface="Arial" panose="020B0604020202020204" pitchFamily="34" charset="0"/>
                <a:cs typeface="Arial" panose="020B0604020202020204" pitchFamily="34" charset="0"/>
              </a:rPr>
              <a:t>The CFP is now open!</a:t>
            </a:r>
          </a:p>
          <a:p>
            <a:pPr>
              <a:buClr>
                <a:srgbClr val="C00000"/>
              </a:buClr>
              <a:buSzPct val="80000"/>
              <a:buFont typeface="Wingdings" panose="05000000000000000000" pitchFamily="2" charset="2"/>
              <a:buChar char="§"/>
            </a:pPr>
            <a:r>
              <a:rPr lang="en-US" sz="2800" dirty="0" smtClean="0">
                <a:solidFill>
                  <a:srgbClr val="7F7F7F"/>
                </a:solidFill>
                <a:latin typeface="Arial" panose="020B0604020202020204" pitchFamily="34" charset="0"/>
                <a:cs typeface="Arial" panose="020B0604020202020204" pitchFamily="34" charset="0"/>
                <a:hlinkClick r:id="rId3"/>
              </a:rPr>
              <a:t>www.educause.edu/sec15</a:t>
            </a:r>
            <a:r>
              <a:rPr lang="en-US" sz="2800" dirty="0" smtClean="0">
                <a:solidFill>
                  <a:srgbClr val="7F7F7F"/>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744506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391400" cy="731838"/>
          </a:xfrm>
        </p:spPr>
        <p:txBody>
          <a:bodyPr/>
          <a:lstStyle/>
          <a:p>
            <a:r>
              <a:rPr lang="en-US" b="1" dirty="0" smtClean="0"/>
              <a:t>2014 HEISC Strategic Priorities</a:t>
            </a:r>
            <a:endParaRPr lang="en-US" b="1" dirty="0"/>
          </a:p>
        </p:txBody>
      </p:sp>
      <p:sp>
        <p:nvSpPr>
          <p:cNvPr id="3" name="Content Placeholder 2"/>
          <p:cNvSpPr>
            <a:spLocks noGrp="1"/>
          </p:cNvSpPr>
          <p:nvPr>
            <p:ph idx="1"/>
          </p:nvPr>
        </p:nvSpPr>
        <p:spPr>
          <a:xfrm>
            <a:off x="685800" y="1066800"/>
            <a:ext cx="7391400" cy="1676400"/>
          </a:xfrm>
        </p:spPr>
        <p:txBody>
          <a:bodyPr/>
          <a:lstStyle/>
          <a:p>
            <a:r>
              <a:rPr lang="en-US" sz="2400" i="1" dirty="0" smtClean="0">
                <a:solidFill>
                  <a:schemeClr val="accent2"/>
                </a:solidFill>
              </a:rPr>
              <a:t>Strengthen Foundations</a:t>
            </a:r>
          </a:p>
          <a:p>
            <a:pPr marL="457200" indent="-457200" fontAlgn="base">
              <a:buClr>
                <a:srgbClr val="C00000"/>
              </a:buClr>
              <a:buSzPct val="80000"/>
              <a:buFont typeface="Wingdings" charset="2"/>
              <a:buChar char="§"/>
            </a:pPr>
            <a:r>
              <a:rPr lang="en-US" sz="2400" dirty="0" smtClean="0">
                <a:solidFill>
                  <a:srgbClr val="7F7F7F"/>
                </a:solidFill>
                <a:latin typeface="Arial" panose="020B0604020202020204" pitchFamily="34" charset="0"/>
                <a:cs typeface="Arial" panose="020B0604020202020204" pitchFamily="34" charset="0"/>
              </a:rPr>
              <a:t>Strengthen communications with CIOs &amp; CISOs </a:t>
            </a:r>
            <a:endParaRPr lang="en-US" sz="2400" dirty="0">
              <a:solidFill>
                <a:srgbClr val="7F7F7F"/>
              </a:solidFill>
              <a:latin typeface="Arial" panose="020B0604020202020204" pitchFamily="34" charset="0"/>
              <a:cs typeface="Arial" panose="020B0604020202020204" pitchFamily="34" charset="0"/>
            </a:endParaRPr>
          </a:p>
          <a:p>
            <a:pPr marL="457200" indent="-457200" fontAlgn="base">
              <a:buClr>
                <a:srgbClr val="C00000"/>
              </a:buClr>
              <a:buSzPct val="80000"/>
              <a:buFont typeface="Wingdings" charset="2"/>
              <a:buChar char="§"/>
            </a:pPr>
            <a:r>
              <a:rPr lang="en-US" sz="2400" dirty="0" smtClean="0">
                <a:solidFill>
                  <a:srgbClr val="7F7F7F"/>
                </a:solidFill>
                <a:latin typeface="Arial" panose="020B0604020202020204" pitchFamily="34" charset="0"/>
                <a:cs typeface="Arial" panose="020B0604020202020204" pitchFamily="34" charset="0"/>
              </a:rPr>
              <a:t>Strengthen collaborations with partners (e.g., Internet2</a:t>
            </a:r>
            <a:r>
              <a:rPr lang="en-US" sz="2400" dirty="0">
                <a:solidFill>
                  <a:srgbClr val="7F7F7F"/>
                </a:solidFill>
                <a:latin typeface="Arial" panose="020B0604020202020204" pitchFamily="34" charset="0"/>
                <a:cs typeface="Arial" panose="020B0604020202020204" pitchFamily="34" charset="0"/>
              </a:rPr>
              <a:t>, InCommon, </a:t>
            </a:r>
            <a:r>
              <a:rPr lang="en-US" sz="2400" dirty="0" smtClean="0">
                <a:solidFill>
                  <a:srgbClr val="7F7F7F"/>
                </a:solidFill>
                <a:latin typeface="Arial" panose="020B0604020202020204" pitchFamily="34" charset="0"/>
                <a:cs typeface="Arial" panose="020B0604020202020204" pitchFamily="34" charset="0"/>
              </a:rPr>
              <a:t>REN</a:t>
            </a:r>
            <a:r>
              <a:rPr lang="en-US" sz="2400" dirty="0">
                <a:solidFill>
                  <a:srgbClr val="7F7F7F"/>
                </a:solidFill>
                <a:latin typeface="Arial" panose="020B0604020202020204" pitchFamily="34" charset="0"/>
                <a:cs typeface="Arial" panose="020B0604020202020204" pitchFamily="34" charset="0"/>
              </a:rPr>
              <a:t>-</a:t>
            </a:r>
            <a:r>
              <a:rPr lang="en-US" sz="2400" dirty="0" smtClean="0">
                <a:solidFill>
                  <a:srgbClr val="7F7F7F"/>
                </a:solidFill>
                <a:latin typeface="Arial" panose="020B0604020202020204" pitchFamily="34" charset="0"/>
                <a:cs typeface="Arial" panose="020B0604020202020204" pitchFamily="34" charset="0"/>
              </a:rPr>
              <a:t>ISAC)</a:t>
            </a:r>
            <a:endParaRPr lang="en-US" sz="2400" dirty="0">
              <a:solidFill>
                <a:srgbClr val="7F7F7F"/>
              </a:solidFill>
              <a:latin typeface="Arial" panose="020B0604020202020204" pitchFamily="34" charset="0"/>
              <a:cs typeface="Arial" panose="020B0604020202020204" pitchFamily="34" charset="0"/>
            </a:endParaRPr>
          </a:p>
        </p:txBody>
      </p:sp>
      <p:sp>
        <p:nvSpPr>
          <p:cNvPr id="4" name="Content Placeholder 2"/>
          <p:cNvSpPr txBox="1">
            <a:spLocks/>
          </p:cNvSpPr>
          <p:nvPr/>
        </p:nvSpPr>
        <p:spPr>
          <a:xfrm>
            <a:off x="685800" y="2895600"/>
            <a:ext cx="7391400" cy="1828800"/>
          </a:xfrm>
          <a:prstGeom prst="rect">
            <a:avLst/>
          </a:prstGeom>
        </p:spPr>
        <p:txBody>
          <a:bodyPr/>
          <a:lstStyle>
            <a:lvl1pPr marL="0" indent="0" algn="l" defTabSz="457200" rtl="0" eaLnBrk="1" latinLnBrk="0" hangingPunct="1">
              <a:spcBef>
                <a:spcPct val="20000"/>
              </a:spcBef>
              <a:buFont typeface="Wingdings" charset="2"/>
              <a:buNone/>
              <a:defRPr sz="2000" kern="1200">
                <a:solidFill>
                  <a:schemeClr val="tx1">
                    <a:lumMod val="50000"/>
                    <a:lumOff val="50000"/>
                  </a:schemeClr>
                </a:solidFill>
                <a:latin typeface="Arial"/>
                <a:ea typeface="+mn-ea"/>
                <a:cs typeface="+mn-cs"/>
              </a:defRPr>
            </a:lvl1pPr>
            <a:lvl2pPr marL="457200" indent="0" algn="l" defTabSz="457200" rtl="0" eaLnBrk="1" latinLnBrk="0" hangingPunct="1">
              <a:spcBef>
                <a:spcPct val="20000"/>
              </a:spcBef>
              <a:buFont typeface="Wingdings" charset="2"/>
              <a:buNone/>
              <a:defRPr sz="2800" kern="1200">
                <a:solidFill>
                  <a:schemeClr val="tx1">
                    <a:lumMod val="50000"/>
                    <a:lumOff val="50000"/>
                  </a:schemeClr>
                </a:solidFill>
                <a:latin typeface="Arial"/>
                <a:ea typeface="+mn-ea"/>
                <a:cs typeface="+mn-cs"/>
              </a:defRPr>
            </a:lvl2pPr>
            <a:lvl3pPr marL="914400" indent="0" algn="l" defTabSz="457200" rtl="0" eaLnBrk="1" latinLnBrk="0" hangingPunct="1">
              <a:spcBef>
                <a:spcPct val="20000"/>
              </a:spcBef>
              <a:buFont typeface="Wingdings" charset="2"/>
              <a:buNone/>
              <a:defRPr sz="2400" kern="1200">
                <a:solidFill>
                  <a:schemeClr val="tx1">
                    <a:lumMod val="50000"/>
                    <a:lumOff val="50000"/>
                  </a:schemeClr>
                </a:solidFill>
                <a:latin typeface="Arial"/>
                <a:ea typeface="+mn-ea"/>
                <a:cs typeface="+mn-cs"/>
              </a:defRPr>
            </a:lvl3pPr>
            <a:lvl4pPr marL="1371600" indent="0" algn="l" defTabSz="457200" rtl="0" eaLnBrk="1" latinLnBrk="0" hangingPunct="1">
              <a:spcBef>
                <a:spcPct val="20000"/>
              </a:spcBef>
              <a:buFont typeface="Wingdings" charset="2"/>
              <a:buNone/>
              <a:defRPr sz="2000" kern="1200">
                <a:solidFill>
                  <a:schemeClr val="tx1">
                    <a:lumMod val="50000"/>
                    <a:lumOff val="50000"/>
                  </a:schemeClr>
                </a:solidFill>
                <a:latin typeface="Arial"/>
                <a:ea typeface="+mn-ea"/>
                <a:cs typeface="+mn-cs"/>
              </a:defRPr>
            </a:lvl4pPr>
            <a:lvl5pPr marL="1828800" indent="0" algn="l" defTabSz="457200" rtl="0" eaLnBrk="1" latinLnBrk="0" hangingPunct="1">
              <a:spcBef>
                <a:spcPct val="20000"/>
              </a:spcBef>
              <a:buFont typeface="Wingdings" charset="2"/>
              <a:buNone/>
              <a:defRPr sz="2000" kern="1200">
                <a:solidFill>
                  <a:schemeClr val="tx1">
                    <a:lumMod val="50000"/>
                    <a:lumOff val="50000"/>
                  </a:schemeClr>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base">
              <a:buClr>
                <a:srgbClr val="C00000"/>
              </a:buClr>
              <a:buSzPct val="80000"/>
            </a:pPr>
            <a:r>
              <a:rPr lang="en-US" sz="2400" i="1" dirty="0" smtClean="0">
                <a:solidFill>
                  <a:srgbClr val="C0504D"/>
                </a:solidFill>
                <a:latin typeface="Arial" panose="020B0604020202020204" pitchFamily="34" charset="0"/>
                <a:cs typeface="Arial" panose="020B0604020202020204" pitchFamily="34" charset="0"/>
              </a:rPr>
              <a:t>Continue to Build the InfoSec Profession</a:t>
            </a:r>
          </a:p>
          <a:p>
            <a:pPr marL="457200" indent="-457200" fontAlgn="base">
              <a:buClr>
                <a:srgbClr val="C00000"/>
              </a:buClr>
              <a:buSzPct val="80000"/>
              <a:buFont typeface="Wingdings" charset="2"/>
              <a:buChar char="§"/>
            </a:pPr>
            <a:r>
              <a:rPr lang="en-US" sz="2400" dirty="0" smtClean="0">
                <a:solidFill>
                  <a:srgbClr val="7F7F7F"/>
                </a:solidFill>
                <a:latin typeface="Arial" panose="020B0604020202020204" pitchFamily="34" charset="0"/>
                <a:cs typeface="Arial" panose="020B0604020202020204" pitchFamily="34" charset="0"/>
              </a:rPr>
              <a:t>Annual Security Professionals Conference </a:t>
            </a:r>
          </a:p>
          <a:p>
            <a:pPr marL="457200" indent="-457200" fontAlgn="base">
              <a:buClr>
                <a:srgbClr val="C00000"/>
              </a:buClr>
              <a:buSzPct val="80000"/>
              <a:buFont typeface="Wingdings" charset="2"/>
              <a:buChar char="§"/>
            </a:pPr>
            <a:r>
              <a:rPr lang="en-US" sz="2400" dirty="0" smtClean="0">
                <a:solidFill>
                  <a:srgbClr val="7F7F7F"/>
                </a:solidFill>
                <a:latin typeface="Arial" panose="020B0604020202020204" pitchFamily="34" charset="0"/>
                <a:cs typeface="Arial" panose="020B0604020202020204" pitchFamily="34" charset="0"/>
              </a:rPr>
              <a:t>Career development tools and mentoring</a:t>
            </a:r>
          </a:p>
          <a:p>
            <a:pPr marL="457200" indent="-457200" fontAlgn="base">
              <a:buClr>
                <a:srgbClr val="C00000"/>
              </a:buClr>
              <a:buSzPct val="80000"/>
              <a:buFont typeface="Wingdings" charset="2"/>
              <a:buChar char="§"/>
            </a:pPr>
            <a:r>
              <a:rPr lang="en-US" sz="2400" dirty="0" smtClean="0">
                <a:solidFill>
                  <a:srgbClr val="7F7F7F"/>
                </a:solidFill>
                <a:latin typeface="Arial" panose="020B0604020202020204" pitchFamily="34" charset="0"/>
                <a:cs typeface="Arial" panose="020B0604020202020204" pitchFamily="34" charset="0"/>
              </a:rPr>
              <a:t>Information Security Guide</a:t>
            </a:r>
          </a:p>
        </p:txBody>
      </p:sp>
      <p:sp>
        <p:nvSpPr>
          <p:cNvPr id="5" name="Content Placeholder 2"/>
          <p:cNvSpPr txBox="1">
            <a:spLocks/>
          </p:cNvSpPr>
          <p:nvPr/>
        </p:nvSpPr>
        <p:spPr>
          <a:xfrm>
            <a:off x="685800" y="4876800"/>
            <a:ext cx="7391400" cy="1447800"/>
          </a:xfrm>
          <a:prstGeom prst="rect">
            <a:avLst/>
          </a:prstGeom>
        </p:spPr>
        <p:txBody>
          <a:bodyPr/>
          <a:lstStyle>
            <a:lvl1pPr marL="0" indent="0" algn="l" defTabSz="457200" rtl="0" eaLnBrk="1" latinLnBrk="0" hangingPunct="1">
              <a:spcBef>
                <a:spcPct val="20000"/>
              </a:spcBef>
              <a:buFont typeface="Wingdings" charset="2"/>
              <a:buNone/>
              <a:defRPr sz="2000" kern="1200">
                <a:solidFill>
                  <a:schemeClr val="tx1">
                    <a:lumMod val="50000"/>
                    <a:lumOff val="50000"/>
                  </a:schemeClr>
                </a:solidFill>
                <a:latin typeface="Arial"/>
                <a:ea typeface="+mn-ea"/>
                <a:cs typeface="+mn-cs"/>
              </a:defRPr>
            </a:lvl1pPr>
            <a:lvl2pPr marL="457200" indent="0" algn="l" defTabSz="457200" rtl="0" eaLnBrk="1" latinLnBrk="0" hangingPunct="1">
              <a:spcBef>
                <a:spcPct val="20000"/>
              </a:spcBef>
              <a:buFont typeface="Wingdings" charset="2"/>
              <a:buNone/>
              <a:defRPr sz="2800" kern="1200">
                <a:solidFill>
                  <a:schemeClr val="tx1">
                    <a:lumMod val="50000"/>
                    <a:lumOff val="50000"/>
                  </a:schemeClr>
                </a:solidFill>
                <a:latin typeface="Arial"/>
                <a:ea typeface="+mn-ea"/>
                <a:cs typeface="+mn-cs"/>
              </a:defRPr>
            </a:lvl2pPr>
            <a:lvl3pPr marL="914400" indent="0" algn="l" defTabSz="457200" rtl="0" eaLnBrk="1" latinLnBrk="0" hangingPunct="1">
              <a:spcBef>
                <a:spcPct val="20000"/>
              </a:spcBef>
              <a:buFont typeface="Wingdings" charset="2"/>
              <a:buNone/>
              <a:defRPr sz="2400" kern="1200">
                <a:solidFill>
                  <a:schemeClr val="tx1">
                    <a:lumMod val="50000"/>
                    <a:lumOff val="50000"/>
                  </a:schemeClr>
                </a:solidFill>
                <a:latin typeface="Arial"/>
                <a:ea typeface="+mn-ea"/>
                <a:cs typeface="+mn-cs"/>
              </a:defRPr>
            </a:lvl3pPr>
            <a:lvl4pPr marL="1371600" indent="0" algn="l" defTabSz="457200" rtl="0" eaLnBrk="1" latinLnBrk="0" hangingPunct="1">
              <a:spcBef>
                <a:spcPct val="20000"/>
              </a:spcBef>
              <a:buFont typeface="Wingdings" charset="2"/>
              <a:buNone/>
              <a:defRPr sz="2000" kern="1200">
                <a:solidFill>
                  <a:schemeClr val="tx1">
                    <a:lumMod val="50000"/>
                    <a:lumOff val="50000"/>
                  </a:schemeClr>
                </a:solidFill>
                <a:latin typeface="Arial"/>
                <a:ea typeface="+mn-ea"/>
                <a:cs typeface="+mn-cs"/>
              </a:defRPr>
            </a:lvl4pPr>
            <a:lvl5pPr marL="1828800" indent="0" algn="l" defTabSz="457200" rtl="0" eaLnBrk="1" latinLnBrk="0" hangingPunct="1">
              <a:spcBef>
                <a:spcPct val="20000"/>
              </a:spcBef>
              <a:buFont typeface="Wingdings" charset="2"/>
              <a:buNone/>
              <a:defRPr sz="2000" kern="1200">
                <a:solidFill>
                  <a:schemeClr val="tx1">
                    <a:lumMod val="50000"/>
                    <a:lumOff val="50000"/>
                  </a:schemeClr>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base">
              <a:buClr>
                <a:srgbClr val="C00000"/>
              </a:buClr>
              <a:buSzPct val="80000"/>
            </a:pPr>
            <a:r>
              <a:rPr lang="en-US" sz="2400" i="1" dirty="0" smtClean="0">
                <a:solidFill>
                  <a:srgbClr val="C0504D"/>
                </a:solidFill>
                <a:latin typeface="Arial" panose="020B0604020202020204" pitchFamily="34" charset="0"/>
                <a:cs typeface="Arial" panose="020B0604020202020204" pitchFamily="34" charset="0"/>
              </a:rPr>
              <a:t>Advance InfoSec Strategies in Higher Ed</a:t>
            </a:r>
          </a:p>
          <a:p>
            <a:pPr marL="457200" indent="-457200" fontAlgn="base">
              <a:buClr>
                <a:srgbClr val="C00000"/>
              </a:buClr>
              <a:buSzPct val="80000"/>
              <a:buFont typeface="Wingdings" charset="2"/>
              <a:buChar char="§"/>
            </a:pPr>
            <a:r>
              <a:rPr lang="en-US" sz="2400" dirty="0" smtClean="0">
                <a:solidFill>
                  <a:srgbClr val="7F7F7F"/>
                </a:solidFill>
                <a:latin typeface="Arial" panose="020B0604020202020204" pitchFamily="34" charset="0"/>
                <a:cs typeface="Arial" panose="020B0604020202020204" pitchFamily="34" charset="0"/>
              </a:rPr>
              <a:t>Benchmarking and maturity assessment tools</a:t>
            </a:r>
          </a:p>
          <a:p>
            <a:pPr marL="457200" indent="-457200" fontAlgn="base">
              <a:buClr>
                <a:srgbClr val="C00000"/>
              </a:buClr>
              <a:buSzPct val="80000"/>
              <a:buFont typeface="Wingdings" charset="2"/>
              <a:buChar char="§"/>
            </a:pPr>
            <a:r>
              <a:rPr lang="en-US" sz="2400" dirty="0" smtClean="0">
                <a:solidFill>
                  <a:srgbClr val="7F7F7F"/>
                </a:solidFill>
                <a:latin typeface="Arial" panose="020B0604020202020204" pitchFamily="34" charset="0"/>
                <a:cs typeface="Arial" panose="020B0604020202020204" pitchFamily="34" charset="0"/>
              </a:rPr>
              <a:t>Support the EDUCAUSE GRC program</a:t>
            </a:r>
          </a:p>
        </p:txBody>
      </p:sp>
    </p:spTree>
    <p:extLst>
      <p:ext uri="{BB962C8B-B14F-4D97-AF65-F5344CB8AC3E}">
        <p14:creationId xmlns:p14="http://schemas.microsoft.com/office/powerpoint/2010/main" val="23197892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152400"/>
            <a:ext cx="7391400" cy="685800"/>
          </a:xfrm>
        </p:spPr>
        <p:txBody>
          <a:bodyPr/>
          <a:lstStyle/>
          <a:p>
            <a:pPr algn="ctr"/>
            <a:r>
              <a:rPr lang="en-US" b="1" dirty="0" smtClean="0"/>
              <a:t>Today’s Panelists</a:t>
            </a:r>
            <a:endParaRPr lang="en-US" b="1" dirty="0"/>
          </a:p>
        </p:txBody>
      </p:sp>
      <p:sp>
        <p:nvSpPr>
          <p:cNvPr id="8" name="Content Placeholder 4"/>
          <p:cNvSpPr txBox="1">
            <a:spLocks/>
          </p:cNvSpPr>
          <p:nvPr/>
        </p:nvSpPr>
        <p:spPr>
          <a:xfrm>
            <a:off x="5791200" y="2743200"/>
            <a:ext cx="3200400" cy="1371600"/>
          </a:xfrm>
          <a:prstGeom prst="rect">
            <a:avLst/>
          </a:prstGeom>
        </p:spPr>
        <p:txBody>
          <a:bodyPr/>
          <a:lstStyle>
            <a:lvl1pPr marL="0" indent="0" algn="l" defTabSz="457200" rtl="0" eaLnBrk="1" latinLnBrk="0" hangingPunct="1">
              <a:spcBef>
                <a:spcPct val="20000"/>
              </a:spcBef>
              <a:buFont typeface="Wingdings" charset="2"/>
              <a:buNone/>
              <a:defRPr sz="2000" kern="1200">
                <a:solidFill>
                  <a:schemeClr val="tx1">
                    <a:lumMod val="50000"/>
                    <a:lumOff val="50000"/>
                  </a:schemeClr>
                </a:solidFill>
                <a:latin typeface="Arial"/>
                <a:ea typeface="+mn-ea"/>
                <a:cs typeface="+mn-cs"/>
              </a:defRPr>
            </a:lvl1pPr>
            <a:lvl2pPr marL="457200" indent="0" algn="l" defTabSz="457200" rtl="0" eaLnBrk="1" latinLnBrk="0" hangingPunct="1">
              <a:spcBef>
                <a:spcPct val="20000"/>
              </a:spcBef>
              <a:buFont typeface="Wingdings" charset="2"/>
              <a:buNone/>
              <a:defRPr sz="2800" kern="1200">
                <a:solidFill>
                  <a:schemeClr val="tx1">
                    <a:lumMod val="50000"/>
                    <a:lumOff val="50000"/>
                  </a:schemeClr>
                </a:solidFill>
                <a:latin typeface="Arial"/>
                <a:ea typeface="+mn-ea"/>
                <a:cs typeface="+mn-cs"/>
              </a:defRPr>
            </a:lvl2pPr>
            <a:lvl3pPr marL="914400" indent="0" algn="l" defTabSz="457200" rtl="0" eaLnBrk="1" latinLnBrk="0" hangingPunct="1">
              <a:spcBef>
                <a:spcPct val="20000"/>
              </a:spcBef>
              <a:buFont typeface="Wingdings" charset="2"/>
              <a:buNone/>
              <a:defRPr sz="2400" kern="1200">
                <a:solidFill>
                  <a:schemeClr val="tx1">
                    <a:lumMod val="50000"/>
                    <a:lumOff val="50000"/>
                  </a:schemeClr>
                </a:solidFill>
                <a:latin typeface="Arial"/>
                <a:ea typeface="+mn-ea"/>
                <a:cs typeface="+mn-cs"/>
              </a:defRPr>
            </a:lvl3pPr>
            <a:lvl4pPr marL="1371600" indent="0" algn="l" defTabSz="457200" rtl="0" eaLnBrk="1" latinLnBrk="0" hangingPunct="1">
              <a:spcBef>
                <a:spcPct val="20000"/>
              </a:spcBef>
              <a:buFont typeface="Wingdings" charset="2"/>
              <a:buNone/>
              <a:defRPr sz="2000" kern="1200">
                <a:solidFill>
                  <a:schemeClr val="tx1">
                    <a:lumMod val="50000"/>
                    <a:lumOff val="50000"/>
                  </a:schemeClr>
                </a:solidFill>
                <a:latin typeface="Arial"/>
                <a:ea typeface="+mn-ea"/>
                <a:cs typeface="+mn-cs"/>
              </a:defRPr>
            </a:lvl4pPr>
            <a:lvl5pPr marL="1828800" indent="0" algn="l" defTabSz="457200" rtl="0" eaLnBrk="1" latinLnBrk="0" hangingPunct="1">
              <a:spcBef>
                <a:spcPct val="20000"/>
              </a:spcBef>
              <a:buFont typeface="Wingdings" charset="2"/>
              <a:buNone/>
              <a:defRPr sz="2000" kern="1200">
                <a:solidFill>
                  <a:schemeClr val="tx1">
                    <a:lumMod val="50000"/>
                    <a:lumOff val="50000"/>
                  </a:schemeClr>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600" b="1" dirty="0" smtClean="0"/>
              <a:t>Tom </a:t>
            </a:r>
            <a:r>
              <a:rPr lang="en-US" sz="1600" b="1" dirty="0" err="1" smtClean="0"/>
              <a:t>Siu</a:t>
            </a:r>
            <a:endParaRPr lang="en-US" sz="1600" b="1" dirty="0"/>
          </a:p>
          <a:p>
            <a:r>
              <a:rPr lang="en-US" sz="1600" dirty="0" smtClean="0"/>
              <a:t>Chief Information Security Officer</a:t>
            </a:r>
          </a:p>
          <a:p>
            <a:r>
              <a:rPr lang="en-US" sz="1600" dirty="0" smtClean="0"/>
              <a:t>Case Western Reserve University</a:t>
            </a:r>
            <a:endParaRPr lang="en-US" sz="1600" dirty="0"/>
          </a:p>
        </p:txBody>
      </p:sp>
      <p:sp>
        <p:nvSpPr>
          <p:cNvPr id="9" name="Content Placeholder 4"/>
          <p:cNvSpPr txBox="1">
            <a:spLocks/>
          </p:cNvSpPr>
          <p:nvPr/>
        </p:nvSpPr>
        <p:spPr>
          <a:xfrm>
            <a:off x="1752600" y="4343400"/>
            <a:ext cx="3200400" cy="1371600"/>
          </a:xfrm>
          <a:prstGeom prst="rect">
            <a:avLst/>
          </a:prstGeom>
        </p:spPr>
        <p:txBody>
          <a:bodyPr/>
          <a:lstStyle>
            <a:lvl1pPr marL="0" indent="0" algn="l" defTabSz="457200" rtl="0" eaLnBrk="1" latinLnBrk="0" hangingPunct="1">
              <a:spcBef>
                <a:spcPct val="20000"/>
              </a:spcBef>
              <a:buFont typeface="Wingdings" charset="2"/>
              <a:buNone/>
              <a:defRPr sz="2000" kern="1200">
                <a:solidFill>
                  <a:schemeClr val="tx1">
                    <a:lumMod val="50000"/>
                    <a:lumOff val="50000"/>
                  </a:schemeClr>
                </a:solidFill>
                <a:latin typeface="Arial"/>
                <a:ea typeface="+mn-ea"/>
                <a:cs typeface="+mn-cs"/>
              </a:defRPr>
            </a:lvl1pPr>
            <a:lvl2pPr marL="457200" indent="0" algn="l" defTabSz="457200" rtl="0" eaLnBrk="1" latinLnBrk="0" hangingPunct="1">
              <a:spcBef>
                <a:spcPct val="20000"/>
              </a:spcBef>
              <a:buFont typeface="Wingdings" charset="2"/>
              <a:buNone/>
              <a:defRPr sz="2800" kern="1200">
                <a:solidFill>
                  <a:schemeClr val="tx1">
                    <a:lumMod val="50000"/>
                    <a:lumOff val="50000"/>
                  </a:schemeClr>
                </a:solidFill>
                <a:latin typeface="Arial"/>
                <a:ea typeface="+mn-ea"/>
                <a:cs typeface="+mn-cs"/>
              </a:defRPr>
            </a:lvl2pPr>
            <a:lvl3pPr marL="914400" indent="0" algn="l" defTabSz="457200" rtl="0" eaLnBrk="1" latinLnBrk="0" hangingPunct="1">
              <a:spcBef>
                <a:spcPct val="20000"/>
              </a:spcBef>
              <a:buFont typeface="Wingdings" charset="2"/>
              <a:buNone/>
              <a:defRPr sz="2400" kern="1200">
                <a:solidFill>
                  <a:schemeClr val="tx1">
                    <a:lumMod val="50000"/>
                    <a:lumOff val="50000"/>
                  </a:schemeClr>
                </a:solidFill>
                <a:latin typeface="Arial"/>
                <a:ea typeface="+mn-ea"/>
                <a:cs typeface="+mn-cs"/>
              </a:defRPr>
            </a:lvl3pPr>
            <a:lvl4pPr marL="1371600" indent="0" algn="l" defTabSz="457200" rtl="0" eaLnBrk="1" latinLnBrk="0" hangingPunct="1">
              <a:spcBef>
                <a:spcPct val="20000"/>
              </a:spcBef>
              <a:buFont typeface="Wingdings" charset="2"/>
              <a:buNone/>
              <a:defRPr sz="2000" kern="1200">
                <a:solidFill>
                  <a:schemeClr val="tx1">
                    <a:lumMod val="50000"/>
                    <a:lumOff val="50000"/>
                  </a:schemeClr>
                </a:solidFill>
                <a:latin typeface="Arial"/>
                <a:ea typeface="+mn-ea"/>
                <a:cs typeface="+mn-cs"/>
              </a:defRPr>
            </a:lvl4pPr>
            <a:lvl5pPr marL="1828800" indent="0" algn="l" defTabSz="457200" rtl="0" eaLnBrk="1" latinLnBrk="0" hangingPunct="1">
              <a:spcBef>
                <a:spcPct val="20000"/>
              </a:spcBef>
              <a:buFont typeface="Wingdings" charset="2"/>
              <a:buNone/>
              <a:defRPr sz="2000" kern="1200">
                <a:solidFill>
                  <a:schemeClr val="tx1">
                    <a:lumMod val="50000"/>
                    <a:lumOff val="50000"/>
                  </a:schemeClr>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600" b="1" dirty="0" smtClean="0"/>
              <a:t>Melissa Woo</a:t>
            </a:r>
            <a:endParaRPr lang="en-US" sz="1600" b="1" dirty="0"/>
          </a:p>
          <a:p>
            <a:r>
              <a:rPr lang="en-US" sz="1600" dirty="0" smtClean="0"/>
              <a:t>CIO/Vice Provost for Information Services</a:t>
            </a:r>
          </a:p>
          <a:p>
            <a:r>
              <a:rPr lang="en-US" sz="1600" dirty="0" smtClean="0"/>
              <a:t>University of Oregon</a:t>
            </a:r>
            <a:endParaRPr lang="en-US" sz="1600" dirty="0"/>
          </a:p>
        </p:txBody>
      </p:sp>
      <p:sp>
        <p:nvSpPr>
          <p:cNvPr id="10" name="Content Placeholder 4"/>
          <p:cNvSpPr txBox="1">
            <a:spLocks/>
          </p:cNvSpPr>
          <p:nvPr/>
        </p:nvSpPr>
        <p:spPr>
          <a:xfrm>
            <a:off x="1752600" y="1066800"/>
            <a:ext cx="2743200" cy="1371600"/>
          </a:xfrm>
          <a:prstGeom prst="rect">
            <a:avLst/>
          </a:prstGeom>
        </p:spPr>
        <p:txBody>
          <a:bodyPr/>
          <a:lstStyle>
            <a:lvl1pPr marL="0" indent="0" algn="l" defTabSz="457200" rtl="0" eaLnBrk="1" latinLnBrk="0" hangingPunct="1">
              <a:spcBef>
                <a:spcPct val="20000"/>
              </a:spcBef>
              <a:buFont typeface="Wingdings" charset="2"/>
              <a:buNone/>
              <a:defRPr sz="2000" kern="1200">
                <a:solidFill>
                  <a:schemeClr val="tx1">
                    <a:lumMod val="50000"/>
                    <a:lumOff val="50000"/>
                  </a:schemeClr>
                </a:solidFill>
                <a:latin typeface="Arial"/>
                <a:ea typeface="+mn-ea"/>
                <a:cs typeface="+mn-cs"/>
              </a:defRPr>
            </a:lvl1pPr>
            <a:lvl2pPr marL="457200" indent="0" algn="l" defTabSz="457200" rtl="0" eaLnBrk="1" latinLnBrk="0" hangingPunct="1">
              <a:spcBef>
                <a:spcPct val="20000"/>
              </a:spcBef>
              <a:buFont typeface="Wingdings" charset="2"/>
              <a:buNone/>
              <a:defRPr sz="2800" kern="1200">
                <a:solidFill>
                  <a:schemeClr val="tx1">
                    <a:lumMod val="50000"/>
                    <a:lumOff val="50000"/>
                  </a:schemeClr>
                </a:solidFill>
                <a:latin typeface="Arial"/>
                <a:ea typeface="+mn-ea"/>
                <a:cs typeface="+mn-cs"/>
              </a:defRPr>
            </a:lvl2pPr>
            <a:lvl3pPr marL="914400" indent="0" algn="l" defTabSz="457200" rtl="0" eaLnBrk="1" latinLnBrk="0" hangingPunct="1">
              <a:spcBef>
                <a:spcPct val="20000"/>
              </a:spcBef>
              <a:buFont typeface="Wingdings" charset="2"/>
              <a:buNone/>
              <a:defRPr sz="2400" kern="1200">
                <a:solidFill>
                  <a:schemeClr val="tx1">
                    <a:lumMod val="50000"/>
                    <a:lumOff val="50000"/>
                  </a:schemeClr>
                </a:solidFill>
                <a:latin typeface="Arial"/>
                <a:ea typeface="+mn-ea"/>
                <a:cs typeface="+mn-cs"/>
              </a:defRPr>
            </a:lvl3pPr>
            <a:lvl4pPr marL="1371600" indent="0" algn="l" defTabSz="457200" rtl="0" eaLnBrk="1" latinLnBrk="0" hangingPunct="1">
              <a:spcBef>
                <a:spcPct val="20000"/>
              </a:spcBef>
              <a:buFont typeface="Wingdings" charset="2"/>
              <a:buNone/>
              <a:defRPr sz="2000" kern="1200">
                <a:solidFill>
                  <a:schemeClr val="tx1">
                    <a:lumMod val="50000"/>
                    <a:lumOff val="50000"/>
                  </a:schemeClr>
                </a:solidFill>
                <a:latin typeface="Arial"/>
                <a:ea typeface="+mn-ea"/>
                <a:cs typeface="+mn-cs"/>
              </a:defRPr>
            </a:lvl4pPr>
            <a:lvl5pPr marL="1828800" indent="0" algn="l" defTabSz="457200" rtl="0" eaLnBrk="1" latinLnBrk="0" hangingPunct="1">
              <a:spcBef>
                <a:spcPct val="20000"/>
              </a:spcBef>
              <a:buFont typeface="Wingdings" charset="2"/>
              <a:buNone/>
              <a:defRPr sz="2000" kern="1200">
                <a:solidFill>
                  <a:schemeClr val="tx1">
                    <a:lumMod val="50000"/>
                    <a:lumOff val="50000"/>
                  </a:schemeClr>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600" b="1" dirty="0" smtClean="0"/>
              <a:t>Lois Brooks</a:t>
            </a:r>
            <a:endParaRPr lang="en-US" sz="1600" b="1" dirty="0"/>
          </a:p>
          <a:p>
            <a:r>
              <a:rPr lang="en-US" sz="1600" dirty="0" smtClean="0"/>
              <a:t>Vice Provost for Information Services/CIO</a:t>
            </a:r>
          </a:p>
          <a:p>
            <a:r>
              <a:rPr lang="en-US" sz="1600" dirty="0" smtClean="0"/>
              <a:t>Oregon State University</a:t>
            </a:r>
            <a:endParaRPr lang="en-US" sz="1600" dirty="0"/>
          </a:p>
        </p:txBody>
      </p:sp>
      <p:pic>
        <p:nvPicPr>
          <p:cNvPr id="6" name="Picture 5" descr="LoisBrooks.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33400" y="1066800"/>
            <a:ext cx="1066800" cy="1422400"/>
          </a:xfrm>
          <a:prstGeom prst="rect">
            <a:avLst/>
          </a:prstGeom>
        </p:spPr>
      </p:pic>
      <p:pic>
        <p:nvPicPr>
          <p:cNvPr id="7" name="Picture 6" descr="TomSiu.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648200" y="2743200"/>
            <a:ext cx="990600" cy="1495245"/>
          </a:xfrm>
          <a:prstGeom prst="rect">
            <a:avLst/>
          </a:prstGeom>
        </p:spPr>
      </p:pic>
      <p:pic>
        <p:nvPicPr>
          <p:cNvPr id="2" name="Picture 1" descr="MWoo.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33400" y="4343400"/>
            <a:ext cx="1066800" cy="1610264"/>
          </a:xfrm>
          <a:prstGeom prst="rect">
            <a:avLst/>
          </a:prstGeom>
        </p:spPr>
      </p:pic>
      <p:pic>
        <p:nvPicPr>
          <p:cNvPr id="11" name="Picture 10" descr="PMurray.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33400" y="2667000"/>
            <a:ext cx="1085850" cy="1447800"/>
          </a:xfrm>
          <a:prstGeom prst="rect">
            <a:avLst/>
          </a:prstGeom>
        </p:spPr>
      </p:pic>
      <p:pic>
        <p:nvPicPr>
          <p:cNvPr id="12" name="Picture 11" descr="Eldayrie.pn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4648200" y="1066800"/>
            <a:ext cx="914400" cy="1492898"/>
          </a:xfrm>
          <a:prstGeom prst="rect">
            <a:avLst/>
          </a:prstGeom>
        </p:spPr>
      </p:pic>
      <p:sp>
        <p:nvSpPr>
          <p:cNvPr id="13" name="Content Placeholder 4"/>
          <p:cNvSpPr txBox="1">
            <a:spLocks/>
          </p:cNvSpPr>
          <p:nvPr/>
        </p:nvSpPr>
        <p:spPr>
          <a:xfrm>
            <a:off x="5791200" y="1066800"/>
            <a:ext cx="2286000" cy="1371600"/>
          </a:xfrm>
          <a:prstGeom prst="rect">
            <a:avLst/>
          </a:prstGeom>
        </p:spPr>
        <p:txBody>
          <a:bodyPr/>
          <a:lstStyle>
            <a:lvl1pPr marL="0" indent="0" algn="l" defTabSz="457200" rtl="0" eaLnBrk="1" latinLnBrk="0" hangingPunct="1">
              <a:spcBef>
                <a:spcPct val="20000"/>
              </a:spcBef>
              <a:buFont typeface="Wingdings" charset="2"/>
              <a:buNone/>
              <a:defRPr sz="2000" kern="1200">
                <a:solidFill>
                  <a:schemeClr val="tx1">
                    <a:lumMod val="50000"/>
                    <a:lumOff val="50000"/>
                  </a:schemeClr>
                </a:solidFill>
                <a:latin typeface="Arial"/>
                <a:ea typeface="+mn-ea"/>
                <a:cs typeface="+mn-cs"/>
              </a:defRPr>
            </a:lvl1pPr>
            <a:lvl2pPr marL="457200" indent="0" algn="l" defTabSz="457200" rtl="0" eaLnBrk="1" latinLnBrk="0" hangingPunct="1">
              <a:spcBef>
                <a:spcPct val="20000"/>
              </a:spcBef>
              <a:buFont typeface="Wingdings" charset="2"/>
              <a:buNone/>
              <a:defRPr sz="2800" kern="1200">
                <a:solidFill>
                  <a:schemeClr val="tx1">
                    <a:lumMod val="50000"/>
                    <a:lumOff val="50000"/>
                  </a:schemeClr>
                </a:solidFill>
                <a:latin typeface="Arial"/>
                <a:ea typeface="+mn-ea"/>
                <a:cs typeface="+mn-cs"/>
              </a:defRPr>
            </a:lvl2pPr>
            <a:lvl3pPr marL="914400" indent="0" algn="l" defTabSz="457200" rtl="0" eaLnBrk="1" latinLnBrk="0" hangingPunct="1">
              <a:spcBef>
                <a:spcPct val="20000"/>
              </a:spcBef>
              <a:buFont typeface="Wingdings" charset="2"/>
              <a:buNone/>
              <a:defRPr sz="2400" kern="1200">
                <a:solidFill>
                  <a:schemeClr val="tx1">
                    <a:lumMod val="50000"/>
                    <a:lumOff val="50000"/>
                  </a:schemeClr>
                </a:solidFill>
                <a:latin typeface="Arial"/>
                <a:ea typeface="+mn-ea"/>
                <a:cs typeface="+mn-cs"/>
              </a:defRPr>
            </a:lvl3pPr>
            <a:lvl4pPr marL="1371600" indent="0" algn="l" defTabSz="457200" rtl="0" eaLnBrk="1" latinLnBrk="0" hangingPunct="1">
              <a:spcBef>
                <a:spcPct val="20000"/>
              </a:spcBef>
              <a:buFont typeface="Wingdings" charset="2"/>
              <a:buNone/>
              <a:defRPr sz="2000" kern="1200">
                <a:solidFill>
                  <a:schemeClr val="tx1">
                    <a:lumMod val="50000"/>
                    <a:lumOff val="50000"/>
                  </a:schemeClr>
                </a:solidFill>
                <a:latin typeface="Arial"/>
                <a:ea typeface="+mn-ea"/>
                <a:cs typeface="+mn-cs"/>
              </a:defRPr>
            </a:lvl4pPr>
            <a:lvl5pPr marL="1828800" indent="0" algn="l" defTabSz="457200" rtl="0" eaLnBrk="1" latinLnBrk="0" hangingPunct="1">
              <a:spcBef>
                <a:spcPct val="20000"/>
              </a:spcBef>
              <a:buFont typeface="Wingdings" charset="2"/>
              <a:buNone/>
              <a:defRPr sz="2000" kern="1200">
                <a:solidFill>
                  <a:schemeClr val="tx1">
                    <a:lumMod val="50000"/>
                    <a:lumOff val="50000"/>
                  </a:schemeClr>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600" b="1" dirty="0" smtClean="0"/>
              <a:t>Elias G. </a:t>
            </a:r>
            <a:r>
              <a:rPr lang="en-US" sz="1600" b="1" dirty="0" err="1" smtClean="0"/>
              <a:t>Eldayrie</a:t>
            </a:r>
            <a:endParaRPr lang="en-US" sz="1600" b="1" dirty="0"/>
          </a:p>
          <a:p>
            <a:r>
              <a:rPr lang="en-US" sz="1600" dirty="0" smtClean="0"/>
              <a:t>Vice President &amp; Chief Information Officer</a:t>
            </a:r>
          </a:p>
          <a:p>
            <a:r>
              <a:rPr lang="en-US" sz="1600" dirty="0" smtClean="0"/>
              <a:t>University of Florida</a:t>
            </a:r>
            <a:endParaRPr lang="en-US" sz="1600" dirty="0"/>
          </a:p>
        </p:txBody>
      </p:sp>
      <p:sp>
        <p:nvSpPr>
          <p:cNvPr id="14" name="Content Placeholder 4"/>
          <p:cNvSpPr txBox="1">
            <a:spLocks/>
          </p:cNvSpPr>
          <p:nvPr/>
        </p:nvSpPr>
        <p:spPr>
          <a:xfrm>
            <a:off x="1752600" y="2667000"/>
            <a:ext cx="2286000" cy="1371600"/>
          </a:xfrm>
          <a:prstGeom prst="rect">
            <a:avLst/>
          </a:prstGeom>
        </p:spPr>
        <p:txBody>
          <a:bodyPr/>
          <a:lstStyle>
            <a:lvl1pPr marL="0" indent="0" algn="l" defTabSz="457200" rtl="0" eaLnBrk="1" latinLnBrk="0" hangingPunct="1">
              <a:spcBef>
                <a:spcPct val="20000"/>
              </a:spcBef>
              <a:buFont typeface="Wingdings" charset="2"/>
              <a:buNone/>
              <a:defRPr sz="2000" kern="1200">
                <a:solidFill>
                  <a:schemeClr val="tx1">
                    <a:lumMod val="50000"/>
                    <a:lumOff val="50000"/>
                  </a:schemeClr>
                </a:solidFill>
                <a:latin typeface="Arial"/>
                <a:ea typeface="+mn-ea"/>
                <a:cs typeface="+mn-cs"/>
              </a:defRPr>
            </a:lvl1pPr>
            <a:lvl2pPr marL="457200" indent="0" algn="l" defTabSz="457200" rtl="0" eaLnBrk="1" latinLnBrk="0" hangingPunct="1">
              <a:spcBef>
                <a:spcPct val="20000"/>
              </a:spcBef>
              <a:buFont typeface="Wingdings" charset="2"/>
              <a:buNone/>
              <a:defRPr sz="2800" kern="1200">
                <a:solidFill>
                  <a:schemeClr val="tx1">
                    <a:lumMod val="50000"/>
                    <a:lumOff val="50000"/>
                  </a:schemeClr>
                </a:solidFill>
                <a:latin typeface="Arial"/>
                <a:ea typeface="+mn-ea"/>
                <a:cs typeface="+mn-cs"/>
              </a:defRPr>
            </a:lvl2pPr>
            <a:lvl3pPr marL="914400" indent="0" algn="l" defTabSz="457200" rtl="0" eaLnBrk="1" latinLnBrk="0" hangingPunct="1">
              <a:spcBef>
                <a:spcPct val="20000"/>
              </a:spcBef>
              <a:buFont typeface="Wingdings" charset="2"/>
              <a:buNone/>
              <a:defRPr sz="2400" kern="1200">
                <a:solidFill>
                  <a:schemeClr val="tx1">
                    <a:lumMod val="50000"/>
                    <a:lumOff val="50000"/>
                  </a:schemeClr>
                </a:solidFill>
                <a:latin typeface="Arial"/>
                <a:ea typeface="+mn-ea"/>
                <a:cs typeface="+mn-cs"/>
              </a:defRPr>
            </a:lvl3pPr>
            <a:lvl4pPr marL="1371600" indent="0" algn="l" defTabSz="457200" rtl="0" eaLnBrk="1" latinLnBrk="0" hangingPunct="1">
              <a:spcBef>
                <a:spcPct val="20000"/>
              </a:spcBef>
              <a:buFont typeface="Wingdings" charset="2"/>
              <a:buNone/>
              <a:defRPr sz="2000" kern="1200">
                <a:solidFill>
                  <a:schemeClr val="tx1">
                    <a:lumMod val="50000"/>
                    <a:lumOff val="50000"/>
                  </a:schemeClr>
                </a:solidFill>
                <a:latin typeface="Arial"/>
                <a:ea typeface="+mn-ea"/>
                <a:cs typeface="+mn-cs"/>
              </a:defRPr>
            </a:lvl4pPr>
            <a:lvl5pPr marL="1828800" indent="0" algn="l" defTabSz="457200" rtl="0" eaLnBrk="1" latinLnBrk="0" hangingPunct="1">
              <a:spcBef>
                <a:spcPct val="20000"/>
              </a:spcBef>
              <a:buFont typeface="Wingdings" charset="2"/>
              <a:buNone/>
              <a:defRPr sz="2000" kern="1200">
                <a:solidFill>
                  <a:schemeClr val="tx1">
                    <a:lumMod val="50000"/>
                    <a:lumOff val="50000"/>
                  </a:schemeClr>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600" b="1" dirty="0" smtClean="0"/>
              <a:t>Peter J. Murray</a:t>
            </a:r>
            <a:endParaRPr lang="en-US" sz="1600" b="1" dirty="0"/>
          </a:p>
          <a:p>
            <a:r>
              <a:rPr lang="en-US" sz="1600" dirty="0" smtClean="0"/>
              <a:t>CIO/VP</a:t>
            </a:r>
          </a:p>
          <a:p>
            <a:r>
              <a:rPr lang="en-US" sz="1600" dirty="0" smtClean="0"/>
              <a:t>University of Maryland, Baltimore</a:t>
            </a:r>
            <a:endParaRPr lang="en-US" sz="1600" dirty="0"/>
          </a:p>
        </p:txBody>
      </p:sp>
    </p:spTree>
    <p:extLst>
      <p:ext uri="{BB962C8B-B14F-4D97-AF65-F5344CB8AC3E}">
        <p14:creationId xmlns:p14="http://schemas.microsoft.com/office/powerpoint/2010/main" val="37740074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391400" cy="1143000"/>
          </a:xfrm>
        </p:spPr>
        <p:txBody>
          <a:bodyPr/>
          <a:lstStyle/>
          <a:p>
            <a:r>
              <a:rPr lang="en-US" b="1" dirty="0" smtClean="0"/>
              <a:t>Contact Us: </a:t>
            </a:r>
            <a:r>
              <a:rPr lang="en-US" b="1" dirty="0" smtClean="0">
                <a:hlinkClick r:id="rId3"/>
              </a:rPr>
              <a:t>security-council@educause.edu</a:t>
            </a:r>
            <a:r>
              <a:rPr lang="en-US" b="1" dirty="0" smtClean="0"/>
              <a:t> </a:t>
            </a:r>
            <a:endParaRPr lang="en-US" b="1" dirty="0"/>
          </a:p>
        </p:txBody>
      </p:sp>
      <p:sp>
        <p:nvSpPr>
          <p:cNvPr id="5" name="Text Placeholder 2"/>
          <p:cNvSpPr txBox="1">
            <a:spLocks/>
          </p:cNvSpPr>
          <p:nvPr/>
        </p:nvSpPr>
        <p:spPr>
          <a:xfrm>
            <a:off x="685800" y="1828800"/>
            <a:ext cx="6629400" cy="41910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
                <a:srgbClr val="C00000"/>
              </a:buClr>
              <a:buSzPct val="80000"/>
              <a:buNone/>
            </a:pPr>
            <a:r>
              <a:rPr lang="en-US" sz="2800" dirty="0" smtClean="0">
                <a:solidFill>
                  <a:srgbClr val="7F7F7F"/>
                </a:solidFill>
                <a:latin typeface="Arial" panose="020B0604020202020204" pitchFamily="34" charset="0"/>
                <a:cs typeface="Arial" panose="020B0604020202020204" pitchFamily="34" charset="0"/>
              </a:rPr>
              <a:t>Co-Chairs</a:t>
            </a:r>
          </a:p>
          <a:p>
            <a:pPr>
              <a:buClr>
                <a:srgbClr val="C00000"/>
              </a:buClr>
              <a:buSzPct val="80000"/>
              <a:buFont typeface="Wingdings" panose="05000000000000000000" pitchFamily="2" charset="2"/>
              <a:buChar char="§"/>
            </a:pPr>
            <a:r>
              <a:rPr lang="en-US" sz="2800" dirty="0" smtClean="0">
                <a:solidFill>
                  <a:srgbClr val="7F7F7F"/>
                </a:solidFill>
                <a:latin typeface="Arial" panose="020B0604020202020204" pitchFamily="34" charset="0"/>
                <a:cs typeface="Arial" panose="020B0604020202020204" pitchFamily="34" charset="0"/>
              </a:rPr>
              <a:t>Elias </a:t>
            </a:r>
            <a:r>
              <a:rPr lang="en-US" sz="2800" dirty="0" err="1" smtClean="0">
                <a:solidFill>
                  <a:srgbClr val="7F7F7F"/>
                </a:solidFill>
                <a:latin typeface="Arial" panose="020B0604020202020204" pitchFamily="34" charset="0"/>
                <a:cs typeface="Arial" panose="020B0604020202020204" pitchFamily="34" charset="0"/>
              </a:rPr>
              <a:t>Eldayrie</a:t>
            </a:r>
            <a:r>
              <a:rPr lang="en-US" sz="2800" dirty="0" smtClean="0">
                <a:solidFill>
                  <a:srgbClr val="7F7F7F"/>
                </a:solidFill>
                <a:latin typeface="Arial" panose="020B0604020202020204" pitchFamily="34" charset="0"/>
                <a:cs typeface="Arial" panose="020B0604020202020204" pitchFamily="34" charset="0"/>
              </a:rPr>
              <a:t> (2013-2015)</a:t>
            </a:r>
          </a:p>
          <a:p>
            <a:pPr>
              <a:buClr>
                <a:srgbClr val="C00000"/>
              </a:buClr>
              <a:buSzPct val="80000"/>
              <a:buFont typeface="Wingdings" panose="05000000000000000000" pitchFamily="2" charset="2"/>
              <a:buChar char="§"/>
            </a:pPr>
            <a:r>
              <a:rPr lang="en-US" sz="2800" dirty="0" smtClean="0">
                <a:solidFill>
                  <a:srgbClr val="7F7F7F"/>
                </a:solidFill>
                <a:latin typeface="Arial" panose="020B0604020202020204" pitchFamily="34" charset="0"/>
                <a:cs typeface="Arial" panose="020B0604020202020204" pitchFamily="34" charset="0"/>
              </a:rPr>
              <a:t>Peter Murray (2012-2014)</a:t>
            </a:r>
          </a:p>
          <a:p>
            <a:pPr>
              <a:buClr>
                <a:srgbClr val="C00000"/>
              </a:buClr>
              <a:buSzPct val="80000"/>
              <a:buFont typeface="Wingdings" panose="05000000000000000000" pitchFamily="2" charset="2"/>
              <a:buChar char="§"/>
            </a:pPr>
            <a:r>
              <a:rPr lang="en-US" sz="2800" dirty="0" smtClean="0">
                <a:solidFill>
                  <a:srgbClr val="7F7F7F"/>
                </a:solidFill>
                <a:latin typeface="Arial" panose="020B0604020202020204" pitchFamily="34" charset="0"/>
                <a:cs typeface="Arial" panose="020B0604020202020204" pitchFamily="34" charset="0"/>
              </a:rPr>
              <a:t>Melissa Woo (2014-2016)</a:t>
            </a:r>
          </a:p>
          <a:p>
            <a:pPr marL="0" indent="0">
              <a:buClr>
                <a:srgbClr val="C00000"/>
              </a:buClr>
              <a:buSzPct val="80000"/>
              <a:buNone/>
            </a:pPr>
            <a:endParaRPr lang="en-US" sz="2800" dirty="0">
              <a:solidFill>
                <a:srgbClr val="7F7F7F"/>
              </a:solidFill>
              <a:latin typeface="Arial" panose="020B0604020202020204" pitchFamily="34" charset="0"/>
              <a:cs typeface="Arial" panose="020B0604020202020204" pitchFamily="34" charset="0"/>
            </a:endParaRPr>
          </a:p>
          <a:p>
            <a:pPr marL="0" indent="0">
              <a:buClr>
                <a:srgbClr val="C00000"/>
              </a:buClr>
              <a:buSzPct val="80000"/>
              <a:buNone/>
            </a:pPr>
            <a:r>
              <a:rPr lang="en-US" sz="2800" dirty="0" smtClean="0">
                <a:solidFill>
                  <a:srgbClr val="7F7F7F"/>
                </a:solidFill>
                <a:latin typeface="Arial" panose="020B0604020202020204" pitchFamily="34" charset="0"/>
                <a:cs typeface="Arial" panose="020B0604020202020204" pitchFamily="34" charset="0"/>
              </a:rPr>
              <a:t>Staff Liaisons</a:t>
            </a:r>
          </a:p>
          <a:p>
            <a:pPr>
              <a:buClr>
                <a:srgbClr val="C00000"/>
              </a:buClr>
              <a:buSzPct val="80000"/>
              <a:buFont typeface="Wingdings" panose="05000000000000000000" pitchFamily="2" charset="2"/>
              <a:buChar char="§"/>
            </a:pPr>
            <a:r>
              <a:rPr lang="en-US" sz="2800" dirty="0" smtClean="0">
                <a:solidFill>
                  <a:srgbClr val="7F7F7F"/>
                </a:solidFill>
                <a:latin typeface="Arial" panose="020B0604020202020204" pitchFamily="34" charset="0"/>
                <a:cs typeface="Arial" panose="020B0604020202020204" pitchFamily="34" charset="0"/>
              </a:rPr>
              <a:t>Joanna Grama</a:t>
            </a:r>
          </a:p>
          <a:p>
            <a:pPr>
              <a:buClr>
                <a:srgbClr val="C00000"/>
              </a:buClr>
              <a:buSzPct val="80000"/>
              <a:buFont typeface="Wingdings" panose="05000000000000000000" pitchFamily="2" charset="2"/>
              <a:buChar char="§"/>
            </a:pPr>
            <a:r>
              <a:rPr lang="en-US" sz="2800" dirty="0" smtClean="0">
                <a:solidFill>
                  <a:srgbClr val="7F7F7F"/>
                </a:solidFill>
                <a:latin typeface="Arial" panose="020B0604020202020204" pitchFamily="34" charset="0"/>
                <a:cs typeface="Arial" panose="020B0604020202020204" pitchFamily="34" charset="0"/>
              </a:rPr>
              <a:t>Valerie Vogel</a:t>
            </a:r>
          </a:p>
          <a:p>
            <a:pPr marL="0" indent="0">
              <a:buClr>
                <a:srgbClr val="C00000"/>
              </a:buClr>
              <a:buSzPct val="80000"/>
              <a:buNone/>
            </a:pPr>
            <a:endParaRPr lang="en-US" sz="2800" dirty="0">
              <a:solidFill>
                <a:srgbClr val="7F7F7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615056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Help Us Improve and Grow</a:t>
            </a:r>
            <a:endParaRPr lang="en-US" b="1" dirty="0"/>
          </a:p>
        </p:txBody>
      </p:sp>
      <p:sp>
        <p:nvSpPr>
          <p:cNvPr id="3" name="Content Placeholder 2"/>
          <p:cNvSpPr>
            <a:spLocks noGrp="1"/>
          </p:cNvSpPr>
          <p:nvPr>
            <p:ph idx="1"/>
          </p:nvPr>
        </p:nvSpPr>
        <p:spPr>
          <a:xfrm>
            <a:off x="838200" y="1600201"/>
            <a:ext cx="6858000" cy="4343400"/>
          </a:xfrm>
        </p:spPr>
        <p:txBody>
          <a:bodyPr/>
          <a:lstStyle/>
          <a:p>
            <a:endParaRPr lang="en-US" dirty="0" smtClean="0"/>
          </a:p>
          <a:p>
            <a:endParaRPr lang="en-US" dirty="0"/>
          </a:p>
          <a:p>
            <a:pPr algn="ctr"/>
            <a:r>
              <a:rPr lang="en-US" sz="2800" dirty="0" smtClean="0"/>
              <a:t>Thank you for participating </a:t>
            </a:r>
          </a:p>
          <a:p>
            <a:pPr algn="ctr"/>
            <a:r>
              <a:rPr lang="en-US" sz="2800" dirty="0" smtClean="0"/>
              <a:t>in today’s session. </a:t>
            </a:r>
          </a:p>
          <a:p>
            <a:pPr algn="ctr"/>
            <a:endParaRPr lang="en-US" dirty="0"/>
          </a:p>
          <a:p>
            <a:pPr algn="ctr"/>
            <a:r>
              <a:rPr lang="en-US" dirty="0" smtClean="0"/>
              <a:t>We’re very interested in your feedback.  Please take </a:t>
            </a:r>
          </a:p>
          <a:p>
            <a:pPr algn="ctr"/>
            <a:r>
              <a:rPr lang="en-US" dirty="0" smtClean="0"/>
              <a:t>a minute to fill out the session evaluation found within </a:t>
            </a:r>
          </a:p>
          <a:p>
            <a:pPr algn="ctr"/>
            <a:r>
              <a:rPr lang="en-US" dirty="0" smtClean="0"/>
              <a:t>the conference mobile app, or the online agenda. </a:t>
            </a:r>
            <a:br>
              <a:rPr lang="en-US" dirty="0" smtClean="0"/>
            </a:br>
            <a:endParaRPr lang="en-US" dirty="0"/>
          </a:p>
        </p:txBody>
      </p:sp>
    </p:spTree>
    <p:extLst>
      <p:ext uri="{BB962C8B-B14F-4D97-AF65-F5344CB8AC3E}">
        <p14:creationId xmlns:p14="http://schemas.microsoft.com/office/powerpoint/2010/main" val="18616281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9_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5271</TotalTime>
  <Words>503</Words>
  <Application>Microsoft Macintosh PowerPoint</Application>
  <PresentationFormat>On-screen Show (4:3)</PresentationFormat>
  <Paragraphs>80</Paragraphs>
  <Slides>8</Slides>
  <Notes>4</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9_Default Theme</vt:lpstr>
      <vt:lpstr>PowerPoint Presentation</vt:lpstr>
      <vt:lpstr>EDUCAUSE Cybersecurity Initiative</vt:lpstr>
      <vt:lpstr>National Cyber Security Awareness Month: October 1–31, 2014</vt:lpstr>
      <vt:lpstr>Security Professionals Conference: May 4–6, 2015 Minneapolis, MN, and Online</vt:lpstr>
      <vt:lpstr>2014 HEISC Strategic Priorities</vt:lpstr>
      <vt:lpstr>Today’s Panelists</vt:lpstr>
      <vt:lpstr>Contact Us: security-council@educause.edu </vt:lpstr>
      <vt:lpstr>Help Us Improve and Grow</vt:lpstr>
    </vt:vector>
  </TitlesOfParts>
  <Manager/>
  <Company>EDUCAUSE</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Strengthening CIO and CISO Collaboration on Security and Privacy</dc:title>
  <dc:subject>Strengthening CIO and CISO Collaboration on Security and Privacy</dc:subject>
  <dc:creator>Valerie Vogel</dc:creator>
  <cp:keywords>CIO CISO Information Security Privacy</cp:keywords>
  <dc:description>EDUCAUSE 2014 Annual Conference presentation</dc:description>
  <cp:lastModifiedBy>Valerie Vogel</cp:lastModifiedBy>
  <cp:revision>101</cp:revision>
  <dcterms:created xsi:type="dcterms:W3CDTF">2012-08-08T18:23:13Z</dcterms:created>
  <dcterms:modified xsi:type="dcterms:W3CDTF">2014-09-25T15:58:14Z</dcterms:modified>
  <cp:category/>
</cp:coreProperties>
</file>