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0" r:id="rId3"/>
    <p:sldMasterId id="2147483690" r:id="rId4"/>
    <p:sldMasterId id="2147483694" r:id="rId5"/>
    <p:sldMasterId id="2147483698" r:id="rId6"/>
  </p:sldMasterIdLst>
  <p:notesMasterIdLst>
    <p:notesMasterId r:id="rId23"/>
  </p:notesMasterIdLst>
  <p:sldIdLst>
    <p:sldId id="256" r:id="rId7"/>
    <p:sldId id="277" r:id="rId8"/>
    <p:sldId id="278" r:id="rId9"/>
    <p:sldId id="279" r:id="rId10"/>
    <p:sldId id="280" r:id="rId11"/>
    <p:sldId id="297" r:id="rId12"/>
    <p:sldId id="298" r:id="rId13"/>
    <p:sldId id="299" r:id="rId14"/>
    <p:sldId id="293" r:id="rId15"/>
    <p:sldId id="313" r:id="rId16"/>
    <p:sldId id="308" r:id="rId17"/>
    <p:sldId id="301" r:id="rId18"/>
    <p:sldId id="312" r:id="rId19"/>
    <p:sldId id="302" r:id="rId20"/>
    <p:sldId id="309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F588A"/>
    <a:srgbClr val="866EA2"/>
    <a:srgbClr val="881C6E"/>
    <a:srgbClr val="8A9676"/>
    <a:srgbClr val="FFFFFF"/>
    <a:srgbClr val="000000"/>
    <a:srgbClr val="009FD8"/>
    <a:srgbClr val="4A3B55"/>
    <a:srgbClr val="006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5977-5874-4E70-926B-16CDA876A555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032F3-B0F0-4845-A245-4FAE9D199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28963" indent="-28037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21481" indent="-22429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570074" indent="-22429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18666" indent="-22429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467259" indent="-224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15851" indent="-224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364444" indent="-224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13035" indent="-224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9B97AF9B-CB9C-457F-85C4-7C9F70D9FA56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32F3-B0F0-4845-A245-4FAE9D199F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1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59B6-C9BC-4866-BF13-10990049796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59B6-C9BC-4866-BF13-10990049796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59B6-C9BC-4866-BF13-10990049796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65E-6ADA-47DB-9DFE-3CE42F164455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F9-F75A-4903-9AE5-407407A9E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0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8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2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8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5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97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7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2-F62F-BF45-B0D4-6C218B8CA2D0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8766-074E-C24A-9ACC-9869CFA52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2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6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62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23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9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3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20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2-F62F-BF45-B0D4-6C218B8CA2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8766-074E-C24A-9ACC-9869CFA5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80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FC11-53AA-4D60-8D00-09B4980328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A36-1600-4419-8033-BC92BC13D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99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FC11-53AA-4D60-8D00-09B4980328A4}" type="datetime1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A36-1600-4419-8033-BC92BC13D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8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2-F62F-BF45-B0D4-6C218B8CA2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8766-074E-C24A-9ACC-9869CFA5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36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FC11-53AA-4D60-8D00-09B4980328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A36-1600-4419-8033-BC92BC13D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10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20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2-F62F-BF45-B0D4-6C218B8CA2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8766-074E-C24A-9ACC-9869CFA5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77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FC11-53AA-4D60-8D00-09B4980328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A36-1600-4419-8033-BC92BC13D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9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5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9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8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1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165E-6ADA-47DB-9DFE-3CE42F164455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F9-F75A-4903-9AE5-407407A9E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7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3841A9-0ED1-0148-BE61-C896272D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3D3F99C-8778-4742-AD10-1A7A5DFF67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5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76200" y="5715000"/>
            <a:ext cx="9262382" cy="1219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500" smtClean="0">
                <a:solidFill>
                  <a:srgbClr val="FFFFFF"/>
                </a:solidFill>
                <a:effectLst>
                  <a:outerShdw blurRad="266700" dir="2700000">
                    <a:srgbClr val="000000">
                      <a:alpha val="88000"/>
                    </a:srgbClr>
                  </a:outerShdw>
                </a:effectLst>
                <a:latin typeface="League Gothic"/>
                <a:cs typeface="League Gothic"/>
              </a:rPr>
              <a:t>THE NEW LOGISTICS </a:t>
            </a:r>
            <a:br>
              <a:rPr lang="en-US" sz="12500" smtClean="0">
                <a:solidFill>
                  <a:srgbClr val="FFFFFF"/>
                </a:solidFill>
                <a:effectLst>
                  <a:outerShdw blurRad="266700" dir="2700000">
                    <a:srgbClr val="000000">
                      <a:alpha val="88000"/>
                    </a:srgbClr>
                  </a:outerShdw>
                </a:effectLst>
                <a:latin typeface="League Gothic"/>
                <a:cs typeface="League Gothic"/>
              </a:rPr>
            </a:br>
            <a:r>
              <a:rPr lang="en-US" sz="12500" smtClean="0">
                <a:solidFill>
                  <a:srgbClr val="FFFFFF"/>
                </a:solidFill>
                <a:effectLst>
                  <a:outerShdw blurRad="266700" dir="2700000">
                    <a:srgbClr val="000000">
                      <a:alpha val="88000"/>
                    </a:srgbClr>
                  </a:outerShdw>
                </a:effectLst>
                <a:latin typeface="League Gothic"/>
                <a:cs typeface="League Gothic"/>
              </a:rPr>
              <a:t>OF KNOWLEDGE</a:t>
            </a:r>
            <a:endParaRPr lang="en-US" sz="12500" dirty="0">
              <a:solidFill>
                <a:srgbClr val="FFFFFF"/>
              </a:solidFill>
              <a:effectLst>
                <a:outerShdw blurRad="266700" dir="2700000">
                  <a:srgbClr val="000000">
                    <a:alpha val="88000"/>
                  </a:srgbClr>
                </a:outerShdw>
              </a:effectLst>
              <a:latin typeface="League Gothic"/>
              <a:cs typeface="League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25" y="-1"/>
            <a:ext cx="9195707" cy="5715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“I” BACK IN CIO: 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BIG DATA, BIG CHANGES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880100"/>
            <a:ext cx="1784198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5075" y="5834743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Dr. Gerry McCartney</a:t>
            </a:r>
            <a:endParaRPr lang="en-US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for Information Technology and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CIO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Oesterle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Information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r="15952" b="10503"/>
          <a:stretch/>
        </p:blipFill>
        <p:spPr>
          <a:xfrm>
            <a:off x="2209800" y="-55851"/>
            <a:ext cx="4648201" cy="69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5960"/>
            <a:ext cx="7128625" cy="388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2987"/>
            <a:ext cx="912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small" dirty="0" smtClean="0">
                <a:solidFill>
                  <a:srgbClr val="FFCC00"/>
                </a:solidFill>
                <a:cs typeface="Calibri" panose="020F0502020204030204" pitchFamily="34" charset="0"/>
              </a:rPr>
              <a:t>CHANGING CUSTOMER EXPECTATIONS</a:t>
            </a:r>
            <a:endParaRPr lang="en-US" sz="4000" b="1" cap="small" dirty="0">
              <a:solidFill>
                <a:srgbClr val="FFCC0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981200"/>
            <a:ext cx="3429000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Traditional Business Model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981200"/>
            <a:ext cx="3429000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Outcome Business Model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72119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Sell It to 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42610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Install It for 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4062399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Fix It for 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473401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000" dirty="0" smtClean="0">
                <a:solidFill>
                  <a:prstClr val="black"/>
                </a:solidFill>
              </a:rPr>
              <a:t>Optimize </a:t>
            </a:r>
            <a:r>
              <a:rPr lang="en-US" sz="2000" dirty="0">
                <a:solidFill>
                  <a:prstClr val="black"/>
                </a:solidFill>
              </a:rPr>
              <a:t>It for 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270208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Let Me Try 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340699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Manage It for 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4062399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Drive My Full Adoption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1184" y="4648200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Guarantee My Business 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1184" y="4857690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Outcome</a:t>
            </a:r>
          </a:p>
        </p:txBody>
      </p:sp>
      <p:sp>
        <p:nvSpPr>
          <p:cNvPr id="2" name="Down Arrow 1"/>
          <p:cNvSpPr/>
          <p:nvPr/>
        </p:nvSpPr>
        <p:spPr>
          <a:xfrm>
            <a:off x="4300537" y="2514600"/>
            <a:ext cx="542925" cy="254605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3201" y="5399836"/>
            <a:ext cx="3581400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1" y="0"/>
            <a:ext cx="5237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6815"/>
            <a:ext cx="912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small" dirty="0" smtClean="0">
                <a:solidFill>
                  <a:srgbClr val="FFCC00"/>
                </a:solidFill>
                <a:cs typeface="Calibri" panose="020F0502020204030204" pitchFamily="34" charset="0"/>
              </a:rPr>
              <a:t>KEY ATTRIBUTES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small" dirty="0" smtClean="0">
                <a:solidFill>
                  <a:srgbClr val="FFCC00"/>
                </a:solidFill>
                <a:cs typeface="Calibri" panose="020F0502020204030204" pitchFamily="34" charset="0"/>
              </a:rPr>
              <a:t>OUTCOME DRIVEN ORGANIZATION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000" y="2292158"/>
            <a:ext cx="2590800" cy="3499042"/>
          </a:xfrm>
          <a:prstGeom prst="rect">
            <a:avLst/>
          </a:prstGeom>
          <a:solidFill>
            <a:srgbClr val="6F5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2286000"/>
            <a:ext cx="2590800" cy="3505200"/>
          </a:xfrm>
          <a:prstGeom prst="rect">
            <a:avLst/>
          </a:prstGeom>
          <a:solidFill>
            <a:srgbClr val="006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5248" y="2286000"/>
            <a:ext cx="2590800" cy="3505200"/>
          </a:xfrm>
          <a:prstGeom prst="rect">
            <a:avLst/>
          </a:prstGeom>
          <a:solidFill>
            <a:srgbClr val="8A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2337132"/>
            <a:ext cx="25908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Hyper-Aware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2354066"/>
            <a:ext cx="25908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Predictive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1590" y="2354066"/>
            <a:ext cx="25908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Agile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2799609"/>
            <a:ext cx="2590800" cy="299159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solidFill>
              <a:srgbClr val="000000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2799609"/>
            <a:ext cx="2590800" cy="299159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solidFill>
              <a:srgbClr val="000000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1590" y="2799609"/>
            <a:ext cx="2590800" cy="299159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solidFill>
              <a:srgbClr val="000000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854910"/>
            <a:ext cx="25146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prstClr val="white"/>
                </a:solidFill>
              </a:rPr>
              <a:t>Monitor </a:t>
            </a:r>
            <a:r>
              <a:rPr lang="en-US" sz="1500" dirty="0">
                <a:solidFill>
                  <a:prstClr val="white"/>
                </a:solidFill>
              </a:rPr>
              <a:t>customer </a:t>
            </a:r>
            <a:r>
              <a:rPr lang="en-US" sz="1500" dirty="0" smtClean="0">
                <a:solidFill>
                  <a:prstClr val="white"/>
                </a:solidFill>
              </a:rPr>
              <a:t>behaviors </a:t>
            </a:r>
            <a:r>
              <a:rPr lang="en-US" sz="1500" dirty="0">
                <a:solidFill>
                  <a:prstClr val="white"/>
                </a:solidFill>
              </a:rPr>
              <a:t>in real time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Identify </a:t>
            </a:r>
            <a:r>
              <a:rPr lang="en-US" sz="1500" dirty="0" smtClean="0">
                <a:solidFill>
                  <a:prstClr val="white"/>
                </a:solidFill>
              </a:rPr>
              <a:t>competitive </a:t>
            </a:r>
            <a:r>
              <a:rPr lang="en-US" sz="1500" dirty="0">
                <a:solidFill>
                  <a:prstClr val="white"/>
                </a:solidFill>
              </a:rPr>
              <a:t>changes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Balance innovation </a:t>
            </a:r>
            <a:r>
              <a:rPr lang="en-US" sz="1500" dirty="0" smtClean="0">
                <a:solidFill>
                  <a:prstClr val="white"/>
                </a:solidFill>
              </a:rPr>
              <a:t>against </a:t>
            </a:r>
            <a:r>
              <a:rPr lang="en-US" sz="1500" dirty="0">
                <a:solidFill>
                  <a:prstClr val="white"/>
                </a:solidFill>
              </a:rPr>
              <a:t>calculated risks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 smtClean="0">
                <a:solidFill>
                  <a:prstClr val="white"/>
                </a:solidFill>
              </a:rPr>
              <a:t>Sense </a:t>
            </a:r>
            <a:r>
              <a:rPr lang="en-US" sz="1500" dirty="0">
                <a:solidFill>
                  <a:prstClr val="white"/>
                </a:solidFill>
              </a:rPr>
              <a:t>the location, status &amp; context of company assets, customers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9000" y="2810079"/>
            <a:ext cx="2514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prstClr val="white"/>
                </a:solidFill>
              </a:rPr>
              <a:t>Anticipate </a:t>
            </a:r>
            <a:r>
              <a:rPr lang="en-US" sz="1500" dirty="0">
                <a:solidFill>
                  <a:prstClr val="white"/>
                </a:solidFill>
              </a:rPr>
              <a:t>market transitions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Optimize performance of assets, operations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 smtClean="0">
                <a:solidFill>
                  <a:prstClr val="white"/>
                </a:solidFill>
              </a:rPr>
              <a:t>Proactively </a:t>
            </a:r>
            <a:r>
              <a:rPr lang="en-US" sz="1500" dirty="0">
                <a:solidFill>
                  <a:prstClr val="white"/>
                </a:solidFill>
              </a:rPr>
              <a:t>address emerging security threats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Prioritize investment based on greatest </a:t>
            </a:r>
            <a:r>
              <a:rPr lang="en-US" sz="1500" dirty="0" smtClean="0">
                <a:solidFill>
                  <a:prstClr val="white"/>
                </a:solidFill>
              </a:rPr>
              <a:t>impact</a:t>
            </a:r>
          </a:p>
          <a:p>
            <a:endParaRPr lang="en-US" sz="1500" dirty="0" smtClean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Measure progress </a:t>
            </a:r>
            <a:r>
              <a:rPr lang="en-US" sz="1500" dirty="0" smtClean="0">
                <a:solidFill>
                  <a:prstClr val="white"/>
                </a:solidFill>
              </a:rPr>
              <a:t>constantly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30" y="2835733"/>
            <a:ext cx="2514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prstClr val="white"/>
                </a:solidFill>
              </a:rPr>
              <a:t>Respond </a:t>
            </a:r>
            <a:r>
              <a:rPr lang="en-US" sz="1500" dirty="0">
                <a:solidFill>
                  <a:prstClr val="white"/>
                </a:solidFill>
              </a:rPr>
              <a:t>faster than rivals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Fail fast if necessary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Foster </a:t>
            </a:r>
            <a:r>
              <a:rPr lang="en-US" sz="1500">
                <a:solidFill>
                  <a:prstClr val="white"/>
                </a:solidFill>
              </a:rPr>
              <a:t>disruptive </a:t>
            </a:r>
            <a:r>
              <a:rPr lang="en-US" sz="1500" smtClean="0">
                <a:solidFill>
                  <a:prstClr val="white"/>
                </a:solidFill>
              </a:rPr>
              <a:t>innovation </a:t>
            </a:r>
            <a:endParaRPr lang="en-US" sz="1500" dirty="0">
              <a:solidFill>
                <a:prstClr val="white"/>
              </a:solidFill>
            </a:endParaRP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Respond to rapidly evolving threats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 smtClean="0">
                <a:solidFill>
                  <a:prstClr val="white"/>
                </a:solidFill>
              </a:rPr>
              <a:t>Flex </a:t>
            </a:r>
            <a:r>
              <a:rPr lang="en-US" sz="1500" dirty="0">
                <a:solidFill>
                  <a:prstClr val="white"/>
                </a:solidFill>
              </a:rPr>
              <a:t>methodology &amp; </a:t>
            </a:r>
            <a:r>
              <a:rPr lang="en-US" sz="1500" dirty="0" smtClean="0">
                <a:solidFill>
                  <a:prstClr val="white"/>
                </a:solidFill>
              </a:rPr>
              <a:t>process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endParaRPr lang="en-US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741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6200"/>
            <a:ext cx="9177866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40306" y="4293730"/>
            <a:ext cx="76199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6000" dirty="0">
                <a:solidFill>
                  <a:schemeClr val="bg1"/>
                </a:solidFill>
              </a:rPr>
              <a:t>@</a:t>
            </a:r>
            <a:r>
              <a:rPr lang="en-US" sz="6000" dirty="0" err="1">
                <a:solidFill>
                  <a:schemeClr val="bg1"/>
                </a:solidFill>
              </a:rPr>
              <a:t>gerrymccartney</a:t>
            </a:r>
            <a:endParaRPr lang="en-US" sz="6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66" y="175260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“I” BACK IN CIO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7620000" y="5268913"/>
            <a:ext cx="722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Calibri" pitchFamily="34" charset="0"/>
              </a:rPr>
              <a:t>45%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562600" y="5257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3581400" y="532606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Calibri" pitchFamily="34" charset="0"/>
              </a:rPr>
              <a:t>25%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1539875" y="532606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Calibri" pitchFamily="34" charset="0"/>
              </a:rPr>
              <a:t>23%</a:t>
            </a:r>
          </a:p>
        </p:txBody>
      </p:sp>
      <p:grpSp>
        <p:nvGrpSpPr>
          <p:cNvPr id="22538" name="Group 51"/>
          <p:cNvGrpSpPr>
            <a:grpSpLocks/>
          </p:cNvGrpSpPr>
          <p:nvPr/>
        </p:nvGrpSpPr>
        <p:grpSpPr bwMode="auto">
          <a:xfrm>
            <a:off x="1935163" y="5080000"/>
            <a:ext cx="5945187" cy="1309688"/>
            <a:chOff x="638862" y="4047510"/>
            <a:chExt cx="7061690" cy="1555454"/>
          </a:xfrm>
        </p:grpSpPr>
        <p:sp>
          <p:nvSpPr>
            <p:cNvPr id="53" name="TextBox 2"/>
            <p:cNvSpPr txBox="1"/>
            <p:nvPr/>
          </p:nvSpPr>
          <p:spPr>
            <a:xfrm>
              <a:off x="2516951" y="5276790"/>
              <a:ext cx="431809" cy="27526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9%</a:t>
              </a:r>
            </a:p>
          </p:txBody>
        </p:sp>
        <p:sp>
          <p:nvSpPr>
            <p:cNvPr id="54" name="TextBox 3"/>
            <p:cNvSpPr txBox="1"/>
            <p:nvPr/>
          </p:nvSpPr>
          <p:spPr>
            <a:xfrm>
              <a:off x="2982702" y="5248509"/>
              <a:ext cx="431810" cy="27526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>
                  <a:solidFill>
                    <a:prstClr val="black"/>
                  </a:solidFill>
                </a:rPr>
                <a:t>9%</a:t>
              </a:r>
            </a:p>
          </p:txBody>
        </p:sp>
        <p:sp>
          <p:nvSpPr>
            <p:cNvPr id="55" name="TextBox 4"/>
            <p:cNvSpPr txBox="1"/>
            <p:nvPr/>
          </p:nvSpPr>
          <p:spPr>
            <a:xfrm>
              <a:off x="3405083" y="5218343"/>
              <a:ext cx="552491" cy="2168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11%</a:t>
              </a:r>
            </a:p>
          </p:txBody>
        </p:sp>
        <p:sp>
          <p:nvSpPr>
            <p:cNvPr id="56" name="TextBox 5"/>
            <p:cNvSpPr txBox="1"/>
            <p:nvPr/>
          </p:nvSpPr>
          <p:spPr>
            <a:xfrm>
              <a:off x="3857635" y="5199489"/>
              <a:ext cx="565690" cy="23567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13%</a:t>
              </a:r>
            </a:p>
          </p:txBody>
        </p:sp>
        <p:sp>
          <p:nvSpPr>
            <p:cNvPr id="57" name="TextBox 6"/>
            <p:cNvSpPr txBox="1"/>
            <p:nvPr/>
          </p:nvSpPr>
          <p:spPr>
            <a:xfrm>
              <a:off x="4340356" y="5161781"/>
              <a:ext cx="641115" cy="27338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13%</a:t>
              </a:r>
            </a:p>
          </p:txBody>
        </p:sp>
        <p:sp>
          <p:nvSpPr>
            <p:cNvPr id="58" name="TextBox 7"/>
            <p:cNvSpPr txBox="1"/>
            <p:nvPr/>
          </p:nvSpPr>
          <p:spPr>
            <a:xfrm>
              <a:off x="4802337" y="5152353"/>
              <a:ext cx="541176" cy="28281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15%</a:t>
              </a:r>
            </a:p>
          </p:txBody>
        </p:sp>
        <p:sp>
          <p:nvSpPr>
            <p:cNvPr id="59" name="TextBox 8"/>
            <p:cNvSpPr txBox="1"/>
            <p:nvPr/>
          </p:nvSpPr>
          <p:spPr>
            <a:xfrm>
              <a:off x="5294486" y="5093907"/>
              <a:ext cx="486493" cy="25075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15%</a:t>
              </a:r>
            </a:p>
          </p:txBody>
        </p:sp>
        <p:sp>
          <p:nvSpPr>
            <p:cNvPr id="60" name="TextBox 9"/>
            <p:cNvSpPr txBox="1"/>
            <p:nvPr/>
          </p:nvSpPr>
          <p:spPr>
            <a:xfrm>
              <a:off x="5771551" y="4933647"/>
              <a:ext cx="490264" cy="3205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23%</a:t>
              </a:r>
            </a:p>
          </p:txBody>
        </p:sp>
        <p:sp>
          <p:nvSpPr>
            <p:cNvPr id="61" name="TextBox 10"/>
            <p:cNvSpPr txBox="1"/>
            <p:nvPr/>
          </p:nvSpPr>
          <p:spPr>
            <a:xfrm>
              <a:off x="6237302" y="4933647"/>
              <a:ext cx="554376" cy="23001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25%</a:t>
              </a:r>
            </a:p>
          </p:txBody>
        </p:sp>
        <p:sp>
          <p:nvSpPr>
            <p:cNvPr id="62" name="TextBox 11"/>
            <p:cNvSpPr txBox="1"/>
            <p:nvPr/>
          </p:nvSpPr>
          <p:spPr>
            <a:xfrm>
              <a:off x="6701167" y="4077676"/>
              <a:ext cx="535519" cy="28469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39%</a:t>
              </a:r>
            </a:p>
          </p:txBody>
        </p:sp>
        <p:sp>
          <p:nvSpPr>
            <p:cNvPr id="63" name="TextBox 12"/>
            <p:cNvSpPr txBox="1"/>
            <p:nvPr/>
          </p:nvSpPr>
          <p:spPr>
            <a:xfrm>
              <a:off x="7182004" y="4047510"/>
              <a:ext cx="518548" cy="21116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45%</a:t>
              </a:r>
            </a:p>
          </p:txBody>
        </p:sp>
        <p:sp>
          <p:nvSpPr>
            <p:cNvPr id="64" name="TextBox 14"/>
            <p:cNvSpPr txBox="1"/>
            <p:nvPr/>
          </p:nvSpPr>
          <p:spPr>
            <a:xfrm>
              <a:off x="2024801" y="5305071"/>
              <a:ext cx="431810" cy="27526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6%</a:t>
              </a:r>
            </a:p>
          </p:txBody>
        </p:sp>
        <p:sp>
          <p:nvSpPr>
            <p:cNvPr id="65" name="TextBox 15"/>
            <p:cNvSpPr txBox="1"/>
            <p:nvPr/>
          </p:nvSpPr>
          <p:spPr>
            <a:xfrm>
              <a:off x="1572249" y="5325810"/>
              <a:ext cx="433695" cy="27715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4%</a:t>
              </a: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1093299" y="5322039"/>
              <a:ext cx="431810" cy="27526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4%</a:t>
              </a:r>
            </a:p>
          </p:txBody>
        </p:sp>
        <p:sp>
          <p:nvSpPr>
            <p:cNvPr id="67" name="TextBox 17"/>
            <p:cNvSpPr txBox="1"/>
            <p:nvPr/>
          </p:nvSpPr>
          <p:spPr>
            <a:xfrm>
              <a:off x="638862" y="5325810"/>
              <a:ext cx="431809" cy="27526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4%</a:t>
              </a:r>
            </a:p>
          </p:txBody>
        </p:sp>
      </p:grpSp>
      <p:pic>
        <p:nvPicPr>
          <p:cNvPr id="22539" name="Picture 27" descr="pushbuton e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r="4163"/>
          <a:stretch>
            <a:fillRect/>
          </a:stretch>
        </p:blipFill>
        <p:spPr bwMode="auto">
          <a:xfrm>
            <a:off x="0" y="512763"/>
            <a:ext cx="9144000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391400" y="3429000"/>
            <a:ext cx="914400" cy="914400"/>
          </a:xfrm>
          <a:prstGeom prst="ellipse">
            <a:avLst/>
          </a:prstGeom>
          <a:noFill/>
          <a:ln w="793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72200" y="914400"/>
            <a:ext cx="1600200" cy="1600200"/>
          </a:xfrm>
          <a:prstGeom prst="ellipse">
            <a:avLst/>
          </a:prstGeom>
          <a:noFill/>
          <a:ln w="7937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reen shot 2010-01-10 at 2.3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-76200" y="-76200"/>
            <a:ext cx="11455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14400" y="1447800"/>
            <a:ext cx="7010400" cy="3505200"/>
            <a:chOff x="914400" y="1447800"/>
            <a:chExt cx="7010400" cy="3505200"/>
          </a:xfrm>
        </p:grpSpPr>
        <p:sp>
          <p:nvSpPr>
            <p:cNvPr id="6" name="Oval 5"/>
            <p:cNvSpPr/>
            <p:nvPr/>
          </p:nvSpPr>
          <p:spPr>
            <a:xfrm>
              <a:off x="914400" y="1447800"/>
              <a:ext cx="914400" cy="914400"/>
            </a:xfrm>
            <a:prstGeom prst="ellipse">
              <a:avLst/>
            </a:prstGeom>
            <a:noFill/>
            <a:ln w="793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34000" y="3124200"/>
              <a:ext cx="2590800" cy="1828800"/>
            </a:xfrm>
            <a:prstGeom prst="ellipse">
              <a:avLst/>
            </a:prstGeom>
            <a:noFill/>
            <a:ln w="793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1-10 at 2.33.17 PM.png"/>
          <p:cNvPicPr>
            <a:picLocks noChangeAspect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>
          <a:xfrm>
            <a:off x="0" y="609600"/>
            <a:ext cx="9144000" cy="54864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590800" y="22098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172200" y="32004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305800" y="25146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162800" y="25146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447800" y="12954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33400" y="11430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657600" y="12954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486400" y="18288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804305" y="22098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867400" y="14478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590800" y="9144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648200" y="27432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886200" y="9906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257800" y="11430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467600" y="16002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5943600" y="22860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657600" y="20574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429000" y="7620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823105" y="1752600"/>
            <a:ext cx="339695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3 " pathEditMode="relative" ptsTypes="AA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1-10 at 2.33.17 PM.png"/>
          <p:cNvPicPr>
            <a:picLocks noChangeAspect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>
          <a:xfrm>
            <a:off x="0" y="609600"/>
            <a:ext cx="91440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0" y="1600200"/>
            <a:ext cx="533400" cy="533400"/>
          </a:xfrm>
          <a:prstGeom prst="ellipse">
            <a:avLst/>
          </a:pr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0-01-10 at 2.37.42 PM.png"/>
          <p:cNvPicPr>
            <a:picLocks noChangeAspect="1"/>
          </p:cNvPicPr>
          <p:nvPr/>
        </p:nvPicPr>
        <p:blipFill>
          <a:blip r:embed="rId3" cstate="print"/>
          <a:srcRect t="1333" b="4000"/>
          <a:stretch>
            <a:fillRect/>
          </a:stretch>
        </p:blipFill>
        <p:spPr>
          <a:xfrm>
            <a:off x="0" y="533400"/>
            <a:ext cx="9144000" cy="54102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9049195">
            <a:off x="7220082" y="2658372"/>
            <a:ext cx="1154963" cy="12954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photos\Vince Walter TLT photos 2014\0128teachTe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21847" r="1" b="27533"/>
          <a:stretch/>
        </p:blipFill>
        <p:spPr bwMode="auto">
          <a:xfrm>
            <a:off x="-228600" y="-61651"/>
            <a:ext cx="9372601" cy="69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4724400"/>
            <a:ext cx="6248400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Institutional Data Analytics Platform (IDAP</a:t>
            </a:r>
            <a:r>
              <a:rPr lang="en-US" sz="400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 </a:t>
            </a:r>
            <a:endParaRPr lang="en-US" sz="40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213</Words>
  <Application>Microsoft Office PowerPoint</Application>
  <PresentationFormat>On-screen Show (4:3)</PresentationFormat>
  <Paragraphs>80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THE NEW LOGISTICS  OF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LOGISTICS  OF KNOWLEDGE</dc:title>
  <dc:creator>Kingman, Alex</dc:creator>
  <cp:lastModifiedBy>Bartlett, Michele L</cp:lastModifiedBy>
  <cp:revision>82</cp:revision>
  <dcterms:created xsi:type="dcterms:W3CDTF">2013-01-29T20:46:05Z</dcterms:created>
  <dcterms:modified xsi:type="dcterms:W3CDTF">2014-10-10T18:47:14Z</dcterms:modified>
</cp:coreProperties>
</file>