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13"/>
  </p:notesMasterIdLst>
  <p:sldIdLst>
    <p:sldId id="270" r:id="rId2"/>
    <p:sldId id="274" r:id="rId3"/>
    <p:sldId id="269" r:id="rId4"/>
    <p:sldId id="272" r:id="rId5"/>
    <p:sldId id="280" r:id="rId6"/>
    <p:sldId id="277" r:id="rId7"/>
    <p:sldId id="278" r:id="rId8"/>
    <p:sldId id="279" r:id="rId9"/>
    <p:sldId id="258" r:id="rId10"/>
    <p:sldId id="275"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70"/>
          </p14:sldIdLst>
        </p14:section>
        <p14:section name="Dividers" id="{4D810FCF-0ADD-0345-AFBF-9AC0BF5CA536}">
          <p14:sldIdLst>
            <p14:sldId id="274"/>
            <p14:sldId id="269"/>
            <p14:sldId id="272"/>
            <p14:sldId id="280"/>
            <p14:sldId id="277"/>
            <p14:sldId id="278"/>
            <p14:sldId id="279"/>
          </p14:sldIdLst>
        </p14:section>
        <p14:section name="Content" id="{6D2F19DD-4CA8-6F4E-9292-A7C41B87577C}">
          <p14:sldIdLst>
            <p14:sldId id="258"/>
          </p14:sldIdLst>
        </p14:section>
        <p14:section name="Interaction" id="{F2C0CFF2-7594-C04A-9910-F1426A27AF3C}">
          <p14:sldIdLst>
            <p14:sldId id="275"/>
            <p14:sldId id="27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p:scale>
          <a:sx n="100" d="100"/>
          <a:sy n="100" d="100"/>
        </p:scale>
        <p:origin x="-80" y="-80"/>
      </p:cViewPr>
      <p:guideLst>
        <p:guide orient="horz" pos="2160"/>
        <p:guide pos="2880"/>
      </p:guideLst>
    </p:cSldViewPr>
  </p:slideViewPr>
  <p:outlineViewPr>
    <p:cViewPr>
      <p:scale>
        <a:sx n="33" d="100"/>
        <a:sy n="33" d="100"/>
      </p:scale>
      <p:origin x="0" y="540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9/29/14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Diana </a:t>
            </a:r>
            <a:r>
              <a:rPr lang="en-US" dirty="0" err="1" smtClean="0"/>
              <a:t>Oblinger</a:t>
            </a:r>
            <a:r>
              <a:rPr lang="en-US" dirty="0" smtClean="0"/>
              <a:t> joined </a:t>
            </a:r>
            <a:r>
              <a:rPr lang="en-US" dirty="0" err="1" smtClean="0"/>
              <a:t>Educause</a:t>
            </a:r>
            <a:r>
              <a:rPr lang="en-US" dirty="0" smtClean="0"/>
              <a:t> in 2004</a:t>
            </a:r>
            <a:r>
              <a:rPr lang="en-US" baseline="0" dirty="0" smtClean="0"/>
              <a:t> as a vice president, and was named president in 2008.  I am sharing a view pictures that capture how we will remember Diana’s leadership, a strong and thoughtful voice for education, and for the contributions that information technology can contribute to the educational mission.  Please let me introduce Diana </a:t>
            </a:r>
            <a:r>
              <a:rPr lang="en-US" baseline="0" dirty="0" err="1" smtClean="0"/>
              <a:t>Oblinger</a:t>
            </a:r>
            <a:r>
              <a:rPr lang="en-US" baseline="0" dirty="0" smtClean="0"/>
              <a:t> for a few farewell remarks.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241908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Allison</a:t>
            </a:r>
            <a:r>
              <a:rPr lang="en-US" baseline="0" dirty="0" smtClean="0"/>
              <a:t> is here to answer questions.  </a:t>
            </a:r>
            <a:r>
              <a:rPr lang="en-US" dirty="0" smtClean="0"/>
              <a:t>The search process is underway so like any search process we can’t, and won’t, get into specifics of where we are at.  We need to protect the integrity and confidentiality of the search at this point in time.  Still, we want to take advantage of having some many insightful colleagues at the same place.  We have two specific things we will focus the discussion on.</a:t>
            </a:r>
          </a:p>
          <a:p>
            <a:r>
              <a:rPr lang="en-US" dirty="0" smtClean="0"/>
              <a:t>what do you fee are the highest priorities of experience for the next President and CEO</a:t>
            </a:r>
          </a:p>
          <a:p>
            <a:r>
              <a:rPr lang="en-US" dirty="0" smtClean="0"/>
              <a:t>what do you feel should be the future leadership agenda (time permitting)</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a:p>
        </p:txBody>
      </p:sp>
    </p:spTree>
    <p:extLst>
      <p:ext uri="{BB962C8B-B14F-4D97-AF65-F5344CB8AC3E}">
        <p14:creationId xmlns:p14="http://schemas.microsoft.com/office/powerpoint/2010/main" val="55292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Surviving campus leadership changes</a:t>
            </a:r>
            <a:r>
              <a:rPr lang="en-US" baseline="0" dirty="0" smtClean="0"/>
              <a:t> and </a:t>
            </a:r>
            <a:r>
              <a:rPr lang="en-US" dirty="0" smtClean="0"/>
              <a:t>Transitioning to a new job or a new campus generated</a:t>
            </a:r>
            <a:r>
              <a:rPr lang="en-US" baseline="0" dirty="0" smtClean="0"/>
              <a:t> discussion on our CIO list and in our community.  We will face these challenges at some point in our careers, becoming new CIOs or changing to a CIO job at a new campus.  We can share strategies that will help us find success. Along with that is successfully reacting to change around us when campus leadership changes; how do we make the case for our IT investment to new leadership?  That involves </a:t>
            </a:r>
            <a:r>
              <a:rPr lang="en-US" sz="1200" kern="1200" baseline="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stablishing a Partnership between IT leadership and institutional leadership to develop a collective understanding of what information technology can deliver. Developing an IT Staffing and organizational model to accommodate the changing IT environment and facilitate openness and agility is key to doing everything else on this</a:t>
            </a:r>
            <a:r>
              <a:rPr lang="en-US" sz="1200" kern="1200" baseline="0" dirty="0" smtClean="0">
                <a:solidFill>
                  <a:schemeClr val="tx1"/>
                </a:solidFill>
                <a:effectLst/>
                <a:latin typeface="+mn-lt"/>
                <a:ea typeface="+mn-ea"/>
                <a:cs typeface="+mn-cs"/>
              </a:rPr>
              <a:t> list.  Supportive funding models are needed to sustain core services, support innovation, and facilitate growth.</a:t>
            </a:r>
            <a:endParaRPr lang="en-US"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a:p>
        </p:txBody>
      </p:sp>
    </p:spTree>
    <p:extLst>
      <p:ext uri="{BB962C8B-B14F-4D97-AF65-F5344CB8AC3E}">
        <p14:creationId xmlns:p14="http://schemas.microsoft.com/office/powerpoint/2010/main" val="244316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doing with technology? </a:t>
            </a:r>
            <a:r>
              <a:rPr lang="en-US" sz="1200" kern="1200" dirty="0" smtClean="0">
                <a:solidFill>
                  <a:schemeClr val="tx1"/>
                </a:solidFill>
                <a:effectLst/>
                <a:latin typeface="+mn-lt"/>
                <a:ea typeface="+mn-ea"/>
                <a:cs typeface="+mn-cs"/>
              </a:rPr>
              <a:t>Addressing access demand and the Wireless and device explosion was</a:t>
            </a:r>
            <a:r>
              <a:rPr lang="en-US" sz="1200" kern="1200" baseline="0" dirty="0" smtClean="0">
                <a:solidFill>
                  <a:schemeClr val="tx1"/>
                </a:solidFill>
                <a:effectLst/>
                <a:latin typeface="+mn-lt"/>
                <a:ea typeface="+mn-ea"/>
                <a:cs typeface="+mn-cs"/>
              </a:rPr>
              <a:t> a frequent discussion item among CIOs this year.  We are actively talking about s</a:t>
            </a:r>
            <a:r>
              <a:rPr lang="en-US" sz="1200" kern="1200" dirty="0" smtClean="0">
                <a:solidFill>
                  <a:schemeClr val="tx1"/>
                </a:solidFill>
                <a:effectLst/>
                <a:latin typeface="+mn-lt"/>
                <a:ea typeface="+mn-ea"/>
                <a:cs typeface="+mn-cs"/>
              </a:rPr>
              <a:t>ourcing technologies and services at scale to reduce costs (via cloud, greater centralization of institutional IT services and systems, cross-institutional collaborations, and so forth), and also what kind of review and governance structure is needed. We</a:t>
            </a:r>
            <a:r>
              <a:rPr lang="en-US" sz="1200" kern="1200" baseline="0" dirty="0" smtClean="0">
                <a:solidFill>
                  <a:schemeClr val="tx1"/>
                </a:solidFill>
                <a:effectLst/>
                <a:latin typeface="+mn-lt"/>
                <a:ea typeface="+mn-ea"/>
                <a:cs typeface="+mn-cs"/>
              </a:rPr>
              <a:t> are i</a:t>
            </a:r>
            <a:r>
              <a:rPr lang="en-US" sz="1200" kern="1200" dirty="0" smtClean="0">
                <a:solidFill>
                  <a:schemeClr val="tx1"/>
                </a:solidFill>
                <a:effectLst/>
                <a:latin typeface="+mn-lt"/>
                <a:ea typeface="+mn-ea"/>
                <a:cs typeface="+mn-cs"/>
              </a:rPr>
              <a:t>mplementing Risk management and information security practices to protect institutional IT resources/data and respond to regulatory compliance mandates.</a:t>
            </a:r>
            <a:r>
              <a:rPr lang="en-US" sz="1200" kern="1200" baseline="0" dirty="0" smtClean="0">
                <a:solidFill>
                  <a:schemeClr val="tx1"/>
                </a:solidFill>
                <a:effectLst/>
                <a:latin typeface="+mn-lt"/>
                <a:ea typeface="+mn-ea"/>
                <a:cs typeface="+mn-cs"/>
              </a:rPr>
              <a:t>  We need enterprise IT architecture that can respond to changing conditions and new opportunities.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a:p>
        </p:txBody>
      </p:sp>
    </p:spTree>
    <p:extLst>
      <p:ext uri="{BB962C8B-B14F-4D97-AF65-F5344CB8AC3E}">
        <p14:creationId xmlns:p14="http://schemas.microsoft.com/office/powerpoint/2010/main" val="268663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on our list:  Improving student outcomes through an institutional approach that strategically leverages technology – what can we contribute to this effort? How do we organize and provide services to assist faculty with the Instructional integration of IT</a:t>
            </a:r>
            <a:r>
              <a:rPr lang="en-US" sz="1200" kern="1200" baseline="0" dirty="0" smtClean="0">
                <a:solidFill>
                  <a:schemeClr val="tx1"/>
                </a:solidFill>
                <a:effectLst/>
                <a:latin typeface="+mn-lt"/>
                <a:ea typeface="+mn-ea"/>
                <a:cs typeface="+mn-cs"/>
              </a:rPr>
              <a:t>, as </a:t>
            </a:r>
            <a:r>
              <a:rPr lang="en-US" sz="1200" kern="1200" baseline="0" dirty="0" err="1" smtClean="0">
                <a:solidFill>
                  <a:schemeClr val="tx1"/>
                </a:solidFill>
                <a:effectLst/>
                <a:latin typeface="+mn-lt"/>
                <a:ea typeface="+mn-ea"/>
                <a:cs typeface="+mn-cs"/>
              </a:rPr>
              <a:t>Educause</a:t>
            </a:r>
            <a:r>
              <a:rPr lang="en-US" sz="1200" kern="1200" baseline="0" dirty="0" smtClean="0">
                <a:solidFill>
                  <a:schemeClr val="tx1"/>
                </a:solidFill>
                <a:effectLst/>
                <a:latin typeface="+mn-lt"/>
                <a:ea typeface="+mn-ea"/>
                <a:cs typeface="+mn-cs"/>
              </a:rPr>
              <a:t> survey results suggest is desirable? </a:t>
            </a:r>
            <a:r>
              <a:rPr lang="en-US" sz="1200" kern="1200" dirty="0" smtClean="0">
                <a:solidFill>
                  <a:schemeClr val="tx1"/>
                </a:solidFill>
                <a:effectLst/>
                <a:latin typeface="+mn-lt"/>
                <a:ea typeface="+mn-ea"/>
                <a:cs typeface="+mn-cs"/>
              </a:rPr>
              <a:t>Determining the role of Online learning role and strategy (and developing a strategy for that role)</a:t>
            </a:r>
            <a:r>
              <a:rPr lang="en-US" sz="1200" kern="1200" baseline="0" dirty="0" smtClean="0">
                <a:solidFill>
                  <a:schemeClr val="tx1"/>
                </a:solidFill>
                <a:effectLst/>
                <a:latin typeface="+mn-lt"/>
                <a:ea typeface="+mn-ea"/>
                <a:cs typeface="+mn-cs"/>
              </a:rPr>
              <a:t> is an active discussion on many campuses.  We often started online learning as an outgrowth of distance education models, and much of the growth occurred as individual faculty members decided to move random courses online.  Our campuses are moving to thoughtful program development, and analysis of target audience.  Strategies are evolving.</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8</a:t>
            </a:fld>
            <a:endParaRPr lang="en-US"/>
          </a:p>
        </p:txBody>
      </p:sp>
    </p:spTree>
    <p:extLst>
      <p:ext uri="{BB962C8B-B14F-4D97-AF65-F5344CB8AC3E}">
        <p14:creationId xmlns:p14="http://schemas.microsoft.com/office/powerpoint/2010/main" val="44982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Opt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on - Pol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on - Discussion Q">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4 Cover Opt 3">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4 Cover Opt 4">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4 Cover Opt 5">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p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334000"/>
            <a:ext cx="68580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2014 CIO Constituent Group Meeting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98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You</a:t>
            </a:r>
            <a:r>
              <a:rPr lang="en-US" baseline="0" dirty="0" smtClean="0"/>
              <a:t> Next Year</a:t>
            </a:r>
            <a:endParaRPr lang="en-US" dirty="0"/>
          </a:p>
        </p:txBody>
      </p:sp>
      <p:sp>
        <p:nvSpPr>
          <p:cNvPr id="3" name="Text Placeholder 2"/>
          <p:cNvSpPr>
            <a:spLocks noGrp="1"/>
          </p:cNvSpPr>
          <p:nvPr>
            <p:ph type="body" sz="quarter" idx="10"/>
          </p:nvPr>
        </p:nvSpPr>
        <p:spPr>
          <a:xfrm>
            <a:off x="685800" y="1295400"/>
            <a:ext cx="7467600" cy="4114800"/>
          </a:xfrm>
        </p:spPr>
        <p:txBody>
          <a:bodyPr/>
          <a:lstStyle/>
          <a:p>
            <a:pPr>
              <a:buClr>
                <a:srgbClr val="C00000"/>
              </a:buClr>
              <a:buSzPct val="80000"/>
              <a:buFont typeface="Wingdings" panose="05000000000000000000" pitchFamily="2" charset="2"/>
              <a:buChar char="§"/>
            </a:pPr>
            <a:r>
              <a:rPr lang="en-US" b="1" dirty="0"/>
              <a:t>EDUCAUSE 2015</a:t>
            </a:r>
            <a:r>
              <a:rPr lang="en-US" dirty="0"/>
              <a:t/>
            </a:r>
            <a:br>
              <a:rPr lang="en-US" dirty="0"/>
            </a:br>
            <a:r>
              <a:rPr lang="en-US" dirty="0"/>
              <a:t>October 27–30, 2015</a:t>
            </a:r>
            <a:br>
              <a:rPr lang="en-US" dirty="0"/>
            </a:br>
            <a:r>
              <a:rPr lang="en-US" dirty="0"/>
              <a:t>Indianapolis, Indiana, and </a:t>
            </a:r>
            <a:r>
              <a:rPr lang="en-US" dirty="0" smtClean="0"/>
              <a:t>Online</a:t>
            </a:r>
            <a:endParaRPr lang="en-US" dirty="0">
              <a:latin typeface="Arial" panose="020B0604020202020204" pitchFamily="34" charset="0"/>
              <a:cs typeface="Arial" panose="020B0604020202020204" pitchFamily="34" charset="0"/>
            </a:endParaRPr>
          </a:p>
          <a:p>
            <a:pPr marL="0" indent="0">
              <a:buClr>
                <a:srgbClr val="C00000"/>
              </a:buClr>
              <a:buSzPct val="80000"/>
              <a:buNone/>
            </a:pPr>
            <a:endParaRPr lang="en-US" dirty="0" smtClean="0">
              <a:latin typeface="Arial" panose="020B0604020202020204" pitchFamily="34" charset="0"/>
              <a:cs typeface="Arial" panose="020B0604020202020204" pitchFamily="34" charset="0"/>
            </a:endParaRPr>
          </a:p>
        </p:txBody>
      </p:sp>
      <p:pic>
        <p:nvPicPr>
          <p:cNvPr id="4" name="Picture 3" descr="ICC_e01_low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19230"/>
            <a:ext cx="5181600" cy="3394257"/>
          </a:xfrm>
          <a:prstGeom prst="rect">
            <a:avLst/>
          </a:prstGeom>
        </p:spPr>
      </p:pic>
    </p:spTree>
    <p:extLst>
      <p:ext uri="{BB962C8B-B14F-4D97-AF65-F5344CB8AC3E}">
        <p14:creationId xmlns:p14="http://schemas.microsoft.com/office/powerpoint/2010/main" val="8161435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Improve and Grow</a:t>
            </a:r>
            <a:endParaRPr lang="en-US" dirty="0"/>
          </a:p>
        </p:txBody>
      </p:sp>
      <p:sp>
        <p:nvSpPr>
          <p:cNvPr id="3" name="Content Placeholder 2"/>
          <p:cNvSpPr>
            <a:spLocks noGrp="1"/>
          </p:cNvSpPr>
          <p:nvPr>
            <p:ph idx="1"/>
          </p:nvPr>
        </p:nvSpPr>
        <p:spPr>
          <a:xfrm>
            <a:off x="838200" y="1600201"/>
            <a:ext cx="6858000" cy="4343400"/>
          </a:xfrm>
        </p:spPr>
        <p:txBody>
          <a:bodyPr/>
          <a:lstStyle/>
          <a:p>
            <a:endParaRPr lang="en-US" dirty="0" smtClean="0"/>
          </a:p>
          <a:p>
            <a:endParaRPr lang="en-US" dirty="0"/>
          </a:p>
          <a:p>
            <a:pPr algn="ctr"/>
            <a:r>
              <a:rPr lang="en-US" sz="2800" dirty="0" smtClean="0"/>
              <a:t>Thank you for participating </a:t>
            </a:r>
          </a:p>
          <a:p>
            <a:pPr algn="ctr"/>
            <a:r>
              <a:rPr lang="en-US" sz="2800" dirty="0" smtClean="0"/>
              <a:t>in today’s session. </a:t>
            </a:r>
          </a:p>
          <a:p>
            <a:pPr algn="ctr"/>
            <a:endParaRPr lang="en-US" dirty="0"/>
          </a:p>
          <a:p>
            <a:pPr algn="ctr"/>
            <a:r>
              <a:rPr lang="en-US" dirty="0" smtClean="0"/>
              <a:t>We’re very interested in your feedback.  Please take </a:t>
            </a:r>
          </a:p>
          <a:p>
            <a:pPr algn="ctr"/>
            <a:r>
              <a:rPr lang="en-US" dirty="0" smtClean="0"/>
              <a:t>a minute to fill out the session evaluation found within </a:t>
            </a:r>
          </a:p>
          <a:p>
            <a:pPr algn="ctr"/>
            <a:r>
              <a:rPr lang="en-US" dirty="0" smtClean="0"/>
              <a:t>the conference mobile app, or the online agenda. </a:t>
            </a:r>
            <a:br>
              <a:rPr lang="en-US" dirty="0" smtClean="0"/>
            </a:br>
            <a:endParaRPr lang="en-US" dirty="0"/>
          </a:p>
        </p:txBody>
      </p:sp>
    </p:spTree>
    <p:extLst>
      <p:ext uri="{BB962C8B-B14F-4D97-AF65-F5344CB8AC3E}">
        <p14:creationId xmlns:p14="http://schemas.microsoft.com/office/powerpoint/2010/main" val="186162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467600" cy="609600"/>
          </a:xfrm>
        </p:spPr>
        <p:txBody>
          <a:bodyPr/>
          <a:lstStyle/>
          <a:p>
            <a:r>
              <a:rPr lang="en-US" dirty="0" smtClean="0">
                <a:solidFill>
                  <a:schemeClr val="tx1"/>
                </a:solidFill>
              </a:rPr>
              <a:t>Welcome</a:t>
            </a:r>
            <a:endParaRPr lang="en-US" dirty="0">
              <a:solidFill>
                <a:schemeClr val="tx1"/>
              </a:solidFill>
            </a:endParaRPr>
          </a:p>
        </p:txBody>
      </p:sp>
      <p:sp>
        <p:nvSpPr>
          <p:cNvPr id="3" name="Text Placeholder 2"/>
          <p:cNvSpPr>
            <a:spLocks noGrp="1"/>
          </p:cNvSpPr>
          <p:nvPr>
            <p:ph type="body" sz="quarter" idx="10"/>
          </p:nvPr>
        </p:nvSpPr>
        <p:spPr>
          <a:xfrm>
            <a:off x="228600" y="1371600"/>
            <a:ext cx="8382000" cy="4876800"/>
          </a:xfrm>
        </p:spPr>
        <p:txBody>
          <a:bodyPr/>
          <a:lstStyle/>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Your host:  Theresa Rowe, Oakland University</a:t>
            </a:r>
            <a:endParaRPr lang="en-US" sz="2800" dirty="0">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Watch this space:  </a:t>
            </a:r>
            <a:r>
              <a:rPr lang="en-US" sz="2800" dirty="0" err="1" smtClean="0">
                <a:latin typeface="Arial" panose="020B0604020202020204" pitchFamily="34" charset="0"/>
                <a:cs typeface="Arial" panose="020B0604020202020204" pitchFamily="34" charset="0"/>
              </a:rPr>
              <a:t>educause.edu</a:t>
            </a:r>
            <a:r>
              <a:rPr lang="en-US" sz="2800" dirty="0" smtClean="0">
                <a:latin typeface="Arial" panose="020B0604020202020204" pitchFamily="34" charset="0"/>
                <a:cs typeface="Arial" panose="020B0604020202020204" pitchFamily="34" charset="0"/>
              </a:rPr>
              <a:t>/e14cio</a:t>
            </a:r>
          </a:p>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Join your colleagues in Community Spaces:</a:t>
            </a: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CIO Lounge W208A-C  </a:t>
            </a:r>
          </a:p>
          <a:p>
            <a:pPr lvl="1">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Community and Collaboration Lounge W207AB</a:t>
            </a:r>
          </a:p>
          <a:p>
            <a:pPr>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Join the conversation on </a:t>
            </a:r>
            <a:r>
              <a:rPr lang="en-US" sz="2800" dirty="0">
                <a:latin typeface="Arial" panose="020B0604020202020204" pitchFamily="34" charset="0"/>
                <a:cs typeface="Arial" panose="020B0604020202020204" pitchFamily="34" charset="0"/>
              </a:rPr>
              <a:t>the list all year - http://</a:t>
            </a:r>
            <a:r>
              <a:rPr lang="en-US" sz="2800" dirty="0" err="1">
                <a:latin typeface="Arial" panose="020B0604020202020204" pitchFamily="34" charset="0"/>
                <a:cs typeface="Arial" panose="020B0604020202020204" pitchFamily="34" charset="0"/>
              </a:rPr>
              <a:t>www.educause.edu</a:t>
            </a:r>
            <a:r>
              <a:rPr lang="en-US" sz="2800" dirty="0">
                <a:latin typeface="Arial" panose="020B0604020202020204" pitchFamily="34" charset="0"/>
                <a:cs typeface="Arial" panose="020B0604020202020204" pitchFamily="34" charset="0"/>
              </a:rPr>
              <a:t>/discuss/constituent-groups-about-information-technology-management-and-leadership/</a:t>
            </a:r>
            <a:r>
              <a:rPr lang="en-US" sz="2800" dirty="0" err="1">
                <a:latin typeface="Arial" panose="020B0604020202020204" pitchFamily="34" charset="0"/>
                <a:cs typeface="Arial" panose="020B0604020202020204" pitchFamily="34" charset="0"/>
              </a:rPr>
              <a:t>cio</a:t>
            </a:r>
            <a:r>
              <a:rPr lang="en-US" sz="2800" dirty="0">
                <a:latin typeface="Arial" panose="020B0604020202020204" pitchFamily="34" charset="0"/>
                <a:cs typeface="Arial" panose="020B0604020202020204" pitchFamily="34" charset="0"/>
              </a:rPr>
              <a:t>-constituent-group</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8293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66800" y="990600"/>
            <a:ext cx="7010400" cy="1828800"/>
          </a:xfrm>
        </p:spPr>
        <p:txBody>
          <a:bodyPr/>
          <a:lstStyle/>
          <a:p>
            <a:r>
              <a:rPr lang="en-US" dirty="0" smtClean="0">
                <a:solidFill>
                  <a:schemeClr val="tx1"/>
                </a:solidFill>
              </a:rPr>
              <a:t>Farewell words from:  </a:t>
            </a:r>
            <a:endParaRPr lang="en-US" dirty="0">
              <a:solidFill>
                <a:schemeClr val="tx1"/>
              </a:solidFill>
            </a:endParaRPr>
          </a:p>
          <a:p>
            <a:r>
              <a:rPr lang="en-US" dirty="0" smtClean="0">
                <a:solidFill>
                  <a:schemeClr val="tx1"/>
                </a:solidFill>
              </a:rPr>
              <a:t>Diana </a:t>
            </a:r>
            <a:r>
              <a:rPr lang="en-US" dirty="0" err="1" smtClean="0">
                <a:solidFill>
                  <a:schemeClr val="tx1"/>
                </a:solidFill>
              </a:rPr>
              <a:t>Oblinger</a:t>
            </a:r>
            <a:r>
              <a:rPr lang="en-US" dirty="0" smtClean="0">
                <a:solidFill>
                  <a:schemeClr val="tx1"/>
                </a:solidFill>
              </a:rPr>
              <a:t> </a:t>
            </a:r>
          </a:p>
          <a:p>
            <a:r>
              <a:rPr lang="en-US" dirty="0" smtClean="0">
                <a:solidFill>
                  <a:schemeClr val="tx1"/>
                </a:solidFill>
              </a:rPr>
              <a:t>President and CEO, </a:t>
            </a:r>
            <a:r>
              <a:rPr lang="en-US" dirty="0" err="1" smtClean="0">
                <a:solidFill>
                  <a:schemeClr val="tx1"/>
                </a:solidFill>
              </a:rPr>
              <a:t>Educause</a:t>
            </a:r>
            <a:endParaRPr lang="en-US" dirty="0" smtClean="0">
              <a:solidFill>
                <a:schemeClr val="tx1"/>
              </a:solidFill>
            </a:endParaRPr>
          </a:p>
          <a:p>
            <a:pPr marL="457200" indent="-457200">
              <a:buFont typeface="Arial"/>
              <a:buChar char="•"/>
            </a:pPr>
            <a:endParaRPr lang="en-US" dirty="0"/>
          </a:p>
        </p:txBody>
      </p:sp>
      <p:pic>
        <p:nvPicPr>
          <p:cNvPr id="4" name="Picture 3"/>
          <p:cNvPicPr>
            <a:picLocks noChangeAspect="1"/>
          </p:cNvPicPr>
          <p:nvPr/>
        </p:nvPicPr>
        <p:blipFill>
          <a:blip r:embed="rId3"/>
          <a:stretch>
            <a:fillRect/>
          </a:stretch>
        </p:blipFill>
        <p:spPr>
          <a:xfrm>
            <a:off x="5181600" y="3733800"/>
            <a:ext cx="3251200" cy="2438400"/>
          </a:xfrm>
          <a:prstGeom prst="rect">
            <a:avLst/>
          </a:prstGeom>
        </p:spPr>
      </p:pic>
      <p:pic>
        <p:nvPicPr>
          <p:cNvPr id="5" name="Picture 4"/>
          <p:cNvPicPr>
            <a:picLocks noChangeAspect="1"/>
          </p:cNvPicPr>
          <p:nvPr/>
        </p:nvPicPr>
        <p:blipFill>
          <a:blip r:embed="rId4"/>
          <a:stretch>
            <a:fillRect/>
          </a:stretch>
        </p:blipFill>
        <p:spPr>
          <a:xfrm>
            <a:off x="304800" y="3429000"/>
            <a:ext cx="3522134" cy="1981200"/>
          </a:xfrm>
          <a:prstGeom prst="rect">
            <a:avLst/>
          </a:prstGeom>
        </p:spPr>
      </p:pic>
      <p:pic>
        <p:nvPicPr>
          <p:cNvPr id="6" name="Picture 5"/>
          <p:cNvPicPr>
            <a:picLocks noChangeAspect="1"/>
          </p:cNvPicPr>
          <p:nvPr/>
        </p:nvPicPr>
        <p:blipFill>
          <a:blip r:embed="rId5"/>
          <a:stretch>
            <a:fillRect/>
          </a:stretch>
        </p:blipFill>
        <p:spPr>
          <a:xfrm>
            <a:off x="3454701" y="3657600"/>
            <a:ext cx="1978269" cy="2971800"/>
          </a:xfrm>
          <a:prstGeom prst="rect">
            <a:avLst/>
          </a:prstGeom>
        </p:spPr>
      </p:pic>
    </p:spTree>
    <p:extLst>
      <p:ext uri="{BB962C8B-B14F-4D97-AF65-F5344CB8AC3E}">
        <p14:creationId xmlns:p14="http://schemas.microsoft.com/office/powerpoint/2010/main" val="23536058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Today’s Agenda</a:t>
            </a:r>
            <a:endParaRPr lang="en-US" dirty="0">
              <a:solidFill>
                <a:srgbClr val="000000"/>
              </a:solidFill>
            </a:endParaRPr>
          </a:p>
        </p:txBody>
      </p:sp>
      <p:sp>
        <p:nvSpPr>
          <p:cNvPr id="3" name="Text Placeholder 2"/>
          <p:cNvSpPr>
            <a:spLocks noGrp="1"/>
          </p:cNvSpPr>
          <p:nvPr>
            <p:ph type="body" sz="quarter" idx="10"/>
          </p:nvPr>
        </p:nvSpPr>
        <p:spPr>
          <a:xfrm>
            <a:off x="685800" y="1676400"/>
            <a:ext cx="7467600" cy="3733800"/>
          </a:xfrm>
        </p:spPr>
        <p:txBody>
          <a:body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Free flow conversation</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Engage</a:t>
            </a:r>
            <a:r>
              <a:rPr lang="en-US" baseline="0" dirty="0" smtClean="0">
                <a:latin typeface="Arial" panose="020B0604020202020204" pitchFamily="34" charset="0"/>
                <a:cs typeface="Arial" panose="020B0604020202020204" pitchFamily="34" charset="0"/>
              </a:rPr>
              <a:t> in the topics that interest you</a:t>
            </a: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438400" y="3926688"/>
            <a:ext cx="3721100" cy="1801012"/>
          </a:xfrm>
          <a:prstGeom prst="rect">
            <a:avLst/>
          </a:prstGeom>
        </p:spPr>
      </p:pic>
    </p:spTree>
    <p:extLst>
      <p:ext uri="{BB962C8B-B14F-4D97-AF65-F5344CB8AC3E}">
        <p14:creationId xmlns:p14="http://schemas.microsoft.com/office/powerpoint/2010/main" val="40979735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Invitation</a:t>
            </a:r>
            <a:endParaRPr lang="en-US" dirty="0">
              <a:solidFill>
                <a:srgbClr val="000000"/>
              </a:solidFill>
            </a:endParaRPr>
          </a:p>
        </p:txBody>
      </p:sp>
      <p:sp>
        <p:nvSpPr>
          <p:cNvPr id="3" name="Text Placeholder 2"/>
          <p:cNvSpPr>
            <a:spLocks noGrp="1"/>
          </p:cNvSpPr>
          <p:nvPr>
            <p:ph type="body" sz="quarter" idx="10"/>
          </p:nvPr>
        </p:nvSpPr>
        <p:spPr>
          <a:xfrm>
            <a:off x="685800" y="1676400"/>
            <a:ext cx="7467600" cy="3733800"/>
          </a:xfrm>
        </p:spPr>
        <p:txBody>
          <a:bodyPr/>
          <a:lstStyle/>
          <a:p>
            <a:pPr>
              <a:buClr>
                <a:srgbClr val="C00000"/>
              </a:buClr>
              <a:buSzPct val="80000"/>
              <a:buFont typeface="Wingdings" panose="05000000000000000000" pitchFamily="2" charset="2"/>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err="1" smtClean="0">
                <a:latin typeface="Arial" panose="020B0604020202020204" pitchFamily="34" charset="0"/>
                <a:cs typeface="Arial" panose="020B0604020202020204" pitchFamily="34" charset="0"/>
              </a:rPr>
              <a:t>Educause</a:t>
            </a:r>
            <a:r>
              <a:rPr lang="en-US" dirty="0" smtClean="0">
                <a:latin typeface="Arial" panose="020B0604020202020204" pitchFamily="34" charset="0"/>
                <a:cs typeface="Arial" panose="020B0604020202020204" pitchFamily="34" charset="0"/>
              </a:rPr>
              <a:t> Board of Directors and the Search Committee for the next  President and CEO of </a:t>
            </a:r>
            <a:r>
              <a:rPr lang="en-US" dirty="0" err="1" smtClean="0">
                <a:latin typeface="Arial" panose="020B0604020202020204" pitchFamily="34" charset="0"/>
                <a:cs typeface="Arial" panose="020B0604020202020204" pitchFamily="34" charset="0"/>
              </a:rPr>
              <a:t>Educause</a:t>
            </a:r>
            <a:r>
              <a:rPr lang="en-US" dirty="0" smtClean="0">
                <a:latin typeface="Arial" panose="020B0604020202020204" pitchFamily="34" charset="0"/>
                <a:cs typeface="Arial" panose="020B0604020202020204" pitchFamily="34" charset="0"/>
              </a:rPr>
              <a:t> invite your comments </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Tuesday, 9/30, 1:30 – 2:30 </a:t>
            </a:r>
          </a:p>
          <a:p>
            <a:pPr marL="0" indent="0">
              <a:buClr>
                <a:srgbClr val="C00000"/>
              </a:buClr>
              <a:buSzPct val="8000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Room W108A</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7748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467600" cy="838200"/>
          </a:xfrm>
        </p:spPr>
        <p:txBody>
          <a:bodyPr/>
          <a:lstStyle/>
          <a:p>
            <a:r>
              <a:rPr lang="en-US" dirty="0" smtClean="0">
                <a:solidFill>
                  <a:srgbClr val="000000"/>
                </a:solidFill>
              </a:rPr>
              <a:t>Hot</a:t>
            </a:r>
            <a:r>
              <a:rPr lang="en-US" baseline="0" dirty="0" smtClean="0">
                <a:solidFill>
                  <a:srgbClr val="000000"/>
                </a:solidFill>
              </a:rPr>
              <a:t> Topics:  Transitions in</a:t>
            </a:r>
            <a:r>
              <a:rPr lang="en-US" dirty="0" smtClean="0">
                <a:solidFill>
                  <a:srgbClr val="000000"/>
                </a:solidFill>
              </a:rPr>
              <a:t> Leadership</a:t>
            </a:r>
            <a:endParaRPr lang="en-US" dirty="0">
              <a:solidFill>
                <a:srgbClr val="000000"/>
              </a:solidFill>
            </a:endParaRPr>
          </a:p>
        </p:txBody>
      </p:sp>
      <p:sp>
        <p:nvSpPr>
          <p:cNvPr id="3" name="Text Placeholder 2"/>
          <p:cNvSpPr>
            <a:spLocks noGrp="1"/>
          </p:cNvSpPr>
          <p:nvPr>
            <p:ph type="body" sz="quarter" idx="10"/>
          </p:nvPr>
        </p:nvSpPr>
        <p:spPr>
          <a:xfrm>
            <a:off x="685800" y="1676400"/>
            <a:ext cx="7467600" cy="4419600"/>
          </a:xfrm>
        </p:spPr>
        <p:txBody>
          <a:body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Surviving campus leadership changes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Partnership</a:t>
            </a:r>
            <a:r>
              <a:rPr lang="en-US" baseline="0" dirty="0" smtClean="0">
                <a:latin typeface="Arial" panose="020B0604020202020204" pitchFamily="34" charset="0"/>
                <a:cs typeface="Arial" panose="020B0604020202020204" pitchFamily="34" charset="0"/>
              </a:rPr>
              <a:t> between IT leadership and institutional leadership</a:t>
            </a:r>
            <a:endParaRPr lang="en-US" dirty="0" smtClean="0">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Transitioning to a new job or a new campus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Staffing and organizational models facilitating openness and agility</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Changing funding models</a:t>
            </a:r>
          </a:p>
        </p:txBody>
      </p:sp>
    </p:spTree>
    <p:extLst>
      <p:ext uri="{BB962C8B-B14F-4D97-AF65-F5344CB8AC3E}">
        <p14:creationId xmlns:p14="http://schemas.microsoft.com/office/powerpoint/2010/main" val="3267082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762000"/>
          </a:xfrm>
        </p:spPr>
        <p:txBody>
          <a:bodyPr/>
          <a:lstStyle/>
          <a:p>
            <a:r>
              <a:rPr lang="en-US" dirty="0" smtClean="0">
                <a:solidFill>
                  <a:srgbClr val="000000"/>
                </a:solidFill>
              </a:rPr>
              <a:t>Hot</a:t>
            </a:r>
            <a:r>
              <a:rPr lang="en-US" baseline="0" dirty="0" smtClean="0">
                <a:solidFill>
                  <a:srgbClr val="000000"/>
                </a:solidFill>
              </a:rPr>
              <a:t> Topics:  Transitions in Technology</a:t>
            </a:r>
            <a:endParaRPr lang="en-US" dirty="0">
              <a:solidFill>
                <a:srgbClr val="000000"/>
              </a:solidFill>
            </a:endParaRPr>
          </a:p>
        </p:txBody>
      </p:sp>
      <p:sp>
        <p:nvSpPr>
          <p:cNvPr id="3" name="Text Placeholder 2"/>
          <p:cNvSpPr>
            <a:spLocks noGrp="1"/>
          </p:cNvSpPr>
          <p:nvPr>
            <p:ph type="body" sz="quarter" idx="10"/>
          </p:nvPr>
        </p:nvSpPr>
        <p:spPr>
          <a:xfrm>
            <a:off x="685800" y="1676400"/>
            <a:ext cx="7924800" cy="4419600"/>
          </a:xfrm>
        </p:spPr>
        <p:txBody>
          <a:body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Wireless network and device explosion </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Technology demands in new buildings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Changing sourcing strategies</a:t>
            </a:r>
            <a:r>
              <a:rPr lang="en-US" baseline="0" dirty="0" smtClean="0">
                <a:latin typeface="Arial" panose="020B0604020202020204" pitchFamily="34" charset="0"/>
                <a:cs typeface="Arial" panose="020B0604020202020204" pitchFamily="34" charset="0"/>
              </a:rPr>
              <a:t> for technologies and services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Risk management and information security practices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Enterprise IT architecture  </a:t>
            </a:r>
          </a:p>
        </p:txBody>
      </p:sp>
    </p:spTree>
    <p:extLst>
      <p:ext uri="{BB962C8B-B14F-4D97-AF65-F5344CB8AC3E}">
        <p14:creationId xmlns:p14="http://schemas.microsoft.com/office/powerpoint/2010/main" val="3472598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914400"/>
          </a:xfrm>
        </p:spPr>
        <p:txBody>
          <a:bodyPr/>
          <a:lstStyle/>
          <a:p>
            <a:pPr algn="ctr"/>
            <a:r>
              <a:rPr lang="en-US" dirty="0" smtClean="0">
                <a:solidFill>
                  <a:srgbClr val="000000"/>
                </a:solidFill>
              </a:rPr>
              <a:t>Hot</a:t>
            </a:r>
            <a:r>
              <a:rPr lang="en-US" baseline="0" dirty="0" smtClean="0">
                <a:solidFill>
                  <a:srgbClr val="000000"/>
                </a:solidFill>
              </a:rPr>
              <a:t> Topics:  Transitions </a:t>
            </a:r>
            <a:r>
              <a:rPr lang="en-US" dirty="0" smtClean="0">
                <a:solidFill>
                  <a:srgbClr val="000000"/>
                </a:solidFill>
              </a:rPr>
              <a:t>and the </a:t>
            </a:r>
            <a:r>
              <a:rPr lang="en-US" baseline="0" dirty="0" smtClean="0">
                <a:solidFill>
                  <a:srgbClr val="000000"/>
                </a:solidFill>
              </a:rPr>
              <a:t>Educational Mission</a:t>
            </a:r>
            <a:r>
              <a:rPr lang="en-US" baseline="0" dirty="0" smtClean="0"/>
              <a:t/>
            </a:r>
            <a:br>
              <a:rPr lang="en-US" baseline="0" dirty="0" smtClean="0"/>
            </a:br>
            <a:endParaRPr lang="en-US" dirty="0"/>
          </a:p>
        </p:txBody>
      </p:sp>
      <p:sp>
        <p:nvSpPr>
          <p:cNvPr id="3" name="Text Placeholder 2"/>
          <p:cNvSpPr>
            <a:spLocks noGrp="1"/>
          </p:cNvSpPr>
          <p:nvPr>
            <p:ph type="body" sz="quarter" idx="10"/>
          </p:nvPr>
        </p:nvSpPr>
        <p:spPr>
          <a:xfrm>
            <a:off x="533400" y="1828800"/>
            <a:ext cx="8077200" cy="3733800"/>
          </a:xfrm>
        </p:spPr>
        <p:txBody>
          <a:body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Improving student outcomes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Assisting faculty with</a:t>
            </a:r>
            <a:r>
              <a:rPr lang="en-US" baseline="0" dirty="0" smtClean="0">
                <a:latin typeface="Arial" panose="020B0604020202020204" pitchFamily="34" charset="0"/>
                <a:cs typeface="Arial" panose="020B0604020202020204" pitchFamily="34" charset="0"/>
              </a:rPr>
              <a:t> instructional integration of IT</a:t>
            </a:r>
            <a:endParaRPr lang="en-US" dirty="0" smtClean="0">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Using analytics to drive critical institutional outcomes</a:t>
            </a:r>
          </a:p>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Determining role and strategy for online learning </a:t>
            </a:r>
          </a:p>
        </p:txBody>
      </p:sp>
    </p:spTree>
    <p:extLst>
      <p:ext uri="{BB962C8B-B14F-4D97-AF65-F5344CB8AC3E}">
        <p14:creationId xmlns:p14="http://schemas.microsoft.com/office/powerpoint/2010/main" val="150232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9600" y="685800"/>
            <a:ext cx="7391400" cy="731838"/>
          </a:xfrm>
        </p:spPr>
        <p:txBody>
          <a:bodyPr/>
          <a:lstStyle/>
          <a:p>
            <a:r>
              <a:rPr lang="en-US" dirty="0" smtClean="0"/>
              <a:t>Discussion Question</a:t>
            </a:r>
            <a:endParaRPr lang="en-US" dirty="0"/>
          </a:p>
        </p:txBody>
      </p:sp>
      <p:sp>
        <p:nvSpPr>
          <p:cNvPr id="7" name="Content Placeholder 6"/>
          <p:cNvSpPr>
            <a:spLocks noGrp="1"/>
          </p:cNvSpPr>
          <p:nvPr>
            <p:ph idx="1"/>
          </p:nvPr>
        </p:nvSpPr>
        <p:spPr/>
        <p:txBody>
          <a:bodyPr/>
          <a:lstStyle/>
          <a:p>
            <a:pPr marL="342900" indent="-342900">
              <a:buClr>
                <a:srgbClr val="C00000"/>
              </a:buClr>
              <a:buFont typeface="Wingdings" panose="05000000000000000000" pitchFamily="2" charset="2"/>
              <a:buChar char="§"/>
            </a:pPr>
            <a:r>
              <a:rPr lang="en-US" sz="2800" dirty="0" smtClean="0"/>
              <a:t>What questions do you have?</a:t>
            </a:r>
          </a:p>
          <a:p>
            <a:pPr marL="342900" indent="-342900">
              <a:buClr>
                <a:srgbClr val="C00000"/>
              </a:buClr>
              <a:buFont typeface="Wingdings" panose="05000000000000000000" pitchFamily="2" charset="2"/>
              <a:buChar char="§"/>
            </a:pPr>
            <a:r>
              <a:rPr lang="en-US" sz="2800" dirty="0" smtClean="0"/>
              <a:t>What strategies can you </a:t>
            </a:r>
            <a:r>
              <a:rPr lang="en-US" sz="2800" smtClean="0"/>
              <a:t>share?</a:t>
            </a:r>
            <a:endParaRPr lang="en-US" sz="2800" dirty="0"/>
          </a:p>
        </p:txBody>
      </p:sp>
      <p:pic>
        <p:nvPicPr>
          <p:cNvPr id="2" name="Picture 1" descr="iStock_000005866432X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667000"/>
            <a:ext cx="5410200" cy="3581400"/>
          </a:xfrm>
          <a:prstGeom prst="rect">
            <a:avLst/>
          </a:prstGeom>
        </p:spPr>
      </p:pic>
    </p:spTree>
    <p:extLst>
      <p:ext uri="{BB962C8B-B14F-4D97-AF65-F5344CB8AC3E}">
        <p14:creationId xmlns:p14="http://schemas.microsoft.com/office/powerpoint/2010/main" val="33740879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6462</TotalTime>
  <Words>803</Words>
  <Application>Microsoft Macintosh PowerPoint</Application>
  <PresentationFormat>On-screen Show (4:3)</PresentationFormat>
  <Paragraphs>62</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9_Default Theme</vt:lpstr>
      <vt:lpstr>PowerPoint Presentation</vt:lpstr>
      <vt:lpstr>Welcome</vt:lpstr>
      <vt:lpstr>PowerPoint Presentation</vt:lpstr>
      <vt:lpstr>Today’s Agenda</vt:lpstr>
      <vt:lpstr>Invitation</vt:lpstr>
      <vt:lpstr>Hot Topics:  Transitions in Leadership</vt:lpstr>
      <vt:lpstr>Hot Topics:  Transitions in Technology</vt:lpstr>
      <vt:lpstr>Hot Topics:  Transitions and the Educational Mission </vt:lpstr>
      <vt:lpstr>Discussion Question</vt:lpstr>
      <vt:lpstr>See You Next Year</vt:lpstr>
      <vt:lpstr>Help Us Improve and Grow</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Theresa Rowe</cp:lastModifiedBy>
  <cp:revision>93</cp:revision>
  <cp:lastPrinted>2014-09-29T13:05:51Z</cp:lastPrinted>
  <dcterms:created xsi:type="dcterms:W3CDTF">2012-08-08T18:23:13Z</dcterms:created>
  <dcterms:modified xsi:type="dcterms:W3CDTF">2014-09-29T13:05:55Z</dcterms:modified>
</cp:coreProperties>
</file>