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notesSlides/notesSlide4.xml" ContentType="application/vnd.openxmlformats-officedocument.presentationml.notesSlide+xml"/>
  <Override PartName="/ppt/charts/chart2.xml" ContentType="application/vnd.openxmlformats-officedocument.drawingml.chart+xml"/>
  <Override PartName="/ppt/notesSlides/notesSlide5.xml" ContentType="application/vnd.openxmlformats-officedocument.presentationml.notesSlide+xml"/>
  <Override PartName="/ppt/charts/chart3.xml" ContentType="application/vnd.openxmlformats-officedocument.drawingml.chart+xml"/>
  <Override PartName="/ppt/drawings/drawing1.xml" ContentType="application/vnd.openxmlformats-officedocument.drawingml.chartshape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845" r:id="rId1"/>
  </p:sldMasterIdLst>
  <p:notesMasterIdLst>
    <p:notesMasterId r:id="rId17"/>
  </p:notesMasterIdLst>
  <p:sldIdLst>
    <p:sldId id="270" r:id="rId2"/>
    <p:sldId id="269" r:id="rId3"/>
    <p:sldId id="307" r:id="rId4"/>
    <p:sldId id="311" r:id="rId5"/>
    <p:sldId id="308" r:id="rId6"/>
    <p:sldId id="318" r:id="rId7"/>
    <p:sldId id="313" r:id="rId8"/>
    <p:sldId id="315" r:id="rId9"/>
    <p:sldId id="314" r:id="rId10"/>
    <p:sldId id="276" r:id="rId11"/>
    <p:sldId id="277" r:id="rId12"/>
    <p:sldId id="278" r:id="rId13"/>
    <p:sldId id="301" r:id="rId14"/>
    <p:sldId id="316" r:id="rId15"/>
    <p:sldId id="317"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overs" id="{C57C5F1B-280B-444B-AA0D-9CEE6BE1BBA5}">
          <p14:sldIdLst>
            <p14:sldId id="270"/>
          </p14:sldIdLst>
        </p14:section>
        <p14:section name="Dividers" id="{4D810FCF-0ADD-0345-AFBF-9AC0BF5CA536}">
          <p14:sldIdLst>
            <p14:sldId id="269"/>
          </p14:sldIdLst>
        </p14:section>
        <p14:section name="Content" id="{6D2F19DD-4CA8-6F4E-9292-A7C41B87577C}">
          <p14:sldIdLst>
            <p14:sldId id="307"/>
            <p14:sldId id="311"/>
            <p14:sldId id="308"/>
            <p14:sldId id="318"/>
            <p14:sldId id="313"/>
          </p14:sldIdLst>
        </p14:section>
        <p14:section name="Interaction" id="{F2C0CFF2-7594-C04A-9910-F1426A27AF3C}">
          <p14:sldIdLst>
            <p14:sldId id="315"/>
            <p14:sldId id="314"/>
            <p14:sldId id="276"/>
            <p14:sldId id="277"/>
            <p14:sldId id="278"/>
            <p14:sldId id="301"/>
            <p14:sldId id="316"/>
            <p14:sldId id="317"/>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Patti Czarnecki" initials=""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571" autoAdjust="0"/>
    <p:restoredTop sz="71050" autoAdjust="0"/>
  </p:normalViewPr>
  <p:slideViewPr>
    <p:cSldViewPr>
      <p:cViewPr varScale="1">
        <p:scale>
          <a:sx n="43" d="100"/>
          <a:sy n="43" d="100"/>
        </p:scale>
        <p:origin x="1164" y="5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srsmith\Documents\Badging\Master%20Badge%20Tracking%202014-CURRENT%20UPDATE.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srsmith\Documents\Badging\Master%20Badge%20Tracking%202014-CURRENT%20UPDATE.xlsx" TargetMode="External"/></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srsmith\Documents\Badging\Master%20Badge%20Tracking%202014-CURRENT%20UPDATE.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30"/>
      <c:rotY val="0"/>
      <c:rAngAx val="0"/>
    </c:view3D>
    <c:floor>
      <c:thickness val="0"/>
    </c:floor>
    <c:sideWall>
      <c:thickness val="0"/>
    </c:sideWall>
    <c:backWall>
      <c:thickness val="0"/>
    </c:backWall>
    <c:plotArea>
      <c:layout>
        <c:manualLayout>
          <c:layoutTarget val="inner"/>
          <c:xMode val="edge"/>
          <c:yMode val="edge"/>
          <c:x val="1.18336501040818E-3"/>
          <c:y val="0.10343555739743059"/>
          <c:w val="0.7348275862068967"/>
          <c:h val="0.82346502739789107"/>
        </c:manualLayout>
      </c:layout>
      <c:pie3DChart>
        <c:varyColors val="1"/>
        <c:ser>
          <c:idx val="0"/>
          <c:order val="0"/>
          <c:explosion val="25"/>
          <c:dLbls>
            <c:spPr>
              <a:noFill/>
              <a:ln>
                <a:noFill/>
              </a:ln>
              <a:effectLst/>
            </c:spPr>
            <c:txPr>
              <a:bodyPr/>
              <a:lstStyle/>
              <a:p>
                <a:pPr>
                  <a:defRPr sz="3600">
                    <a:solidFill>
                      <a:schemeClr val="bg1"/>
                    </a:solidFill>
                  </a:defRPr>
                </a:pPr>
                <a:endParaRPr lang="en-US"/>
              </a:p>
            </c:txPr>
            <c:showLegendKey val="0"/>
            <c:showVal val="0"/>
            <c:showCatName val="0"/>
            <c:showSerName val="0"/>
            <c:showPercent val="1"/>
            <c:showBubbleSize val="0"/>
            <c:showLeaderLines val="1"/>
            <c:extLst>
              <c:ext xmlns:c15="http://schemas.microsoft.com/office/drawing/2012/chart" uri="{CE6537A1-D6FC-4f65-9D91-7224C49458BB}">
                <c15:layout/>
              </c:ext>
            </c:extLst>
          </c:dLbls>
          <c:cat>
            <c:strRef>
              <c:f>'Badges by IDs and Totals'!$H$63:$H$66</c:f>
              <c:strCache>
                <c:ptCount val="4"/>
                <c:pt idx="0">
                  <c:v>Community Service </c:v>
                </c:pt>
                <c:pt idx="1">
                  <c:v>Communications</c:v>
                </c:pt>
                <c:pt idx="2">
                  <c:v>Leadership </c:v>
                </c:pt>
                <c:pt idx="3">
                  <c:v>Subject Matter Expertise</c:v>
                </c:pt>
              </c:strCache>
            </c:strRef>
          </c:cat>
          <c:val>
            <c:numRef>
              <c:f>'Badges by IDs and Totals'!$I$63:$I$66</c:f>
              <c:numCache>
                <c:formatCode>General</c:formatCode>
                <c:ptCount val="4"/>
                <c:pt idx="0">
                  <c:v>570</c:v>
                </c:pt>
                <c:pt idx="1">
                  <c:v>424</c:v>
                </c:pt>
                <c:pt idx="2">
                  <c:v>304</c:v>
                </c:pt>
                <c:pt idx="3">
                  <c:v>578</c:v>
                </c:pt>
              </c:numCache>
            </c:numRef>
          </c:val>
        </c:ser>
        <c:dLbls>
          <c:showLegendKey val="0"/>
          <c:showVal val="0"/>
          <c:showCatName val="0"/>
          <c:showSerName val="0"/>
          <c:showPercent val="0"/>
          <c:showBubbleSize val="0"/>
          <c:showLeaderLines val="1"/>
        </c:dLbls>
      </c:pie3DChart>
    </c:plotArea>
    <c:legend>
      <c:legendPos val="r"/>
      <c:layout>
        <c:manualLayout>
          <c:xMode val="edge"/>
          <c:yMode val="edge"/>
          <c:x val="0.70614942528735636"/>
          <c:y val="6.9690564995165072E-2"/>
          <c:w val="0.28522988505747127"/>
          <c:h val="0.87816272965879261"/>
        </c:manualLayout>
      </c:layout>
      <c:overlay val="0"/>
      <c:txPr>
        <a:bodyPr/>
        <a:lstStyle/>
        <a:p>
          <a:pPr>
            <a:defRPr sz="2400"/>
          </a:pPr>
          <a:endParaRPr lang="en-US"/>
        </a:p>
      </c:txPr>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view3D>
    <c:floor>
      <c:thickness val="0"/>
    </c:floor>
    <c:sideWall>
      <c:thickness val="0"/>
    </c:sideWall>
    <c:backWall>
      <c:thickness val="0"/>
    </c:backWall>
    <c:plotArea>
      <c:layout>
        <c:manualLayout>
          <c:layoutTarget val="inner"/>
          <c:xMode val="edge"/>
          <c:yMode val="edge"/>
          <c:x val="0"/>
          <c:y val="0.15314928943123804"/>
          <c:w val="0.64620452077111046"/>
          <c:h val="0.77177091730738212"/>
        </c:manualLayout>
      </c:layout>
      <c:pie3DChart>
        <c:varyColors val="1"/>
        <c:ser>
          <c:idx val="0"/>
          <c:order val="0"/>
          <c:explosion val="25"/>
          <c:dLbls>
            <c:dLbl>
              <c:idx val="0"/>
              <c:layout>
                <c:manualLayout>
                  <c:x val="-0.18483148927504753"/>
                  <c:y val="-8.4503028562732924E-2"/>
                </c:manualLayout>
              </c:layout>
              <c:spPr/>
              <c:txPr>
                <a:bodyPr/>
                <a:lstStyle/>
                <a:p>
                  <a:pPr>
                    <a:defRPr sz="2400">
                      <a:solidFill>
                        <a:schemeClr val="bg1"/>
                      </a:solidFill>
                    </a:defRPr>
                  </a:pPr>
                  <a:endParaRPr lang="en-US"/>
                </a:p>
              </c:txPr>
              <c:showLegendKey val="0"/>
              <c:showVal val="0"/>
              <c:showCatName val="0"/>
              <c:showSerName val="0"/>
              <c:showPercent val="1"/>
              <c:showBubbleSize val="0"/>
              <c:extLst>
                <c:ext xmlns:c15="http://schemas.microsoft.com/office/drawing/2012/chart" uri="{CE6537A1-D6FC-4f65-9D91-7224C49458BB}">
                  <c15:layout/>
                </c:ext>
              </c:extLst>
            </c:dLbl>
            <c:dLbl>
              <c:idx val="1"/>
              <c:spPr/>
              <c:txPr>
                <a:bodyPr/>
                <a:lstStyle/>
                <a:p>
                  <a:pPr>
                    <a:defRPr sz="2400">
                      <a:solidFill>
                        <a:schemeClr val="bg1"/>
                      </a:solidFill>
                    </a:defRPr>
                  </a:pPr>
                  <a:endParaRPr lang="en-US"/>
                </a:p>
              </c:txPr>
              <c:showLegendKey val="0"/>
              <c:showVal val="0"/>
              <c:showCatName val="0"/>
              <c:showSerName val="0"/>
              <c:showPercent val="1"/>
              <c:showBubbleSize val="0"/>
            </c:dLbl>
            <c:dLbl>
              <c:idx val="3"/>
              <c:spPr/>
              <c:txPr>
                <a:bodyPr/>
                <a:lstStyle/>
                <a:p>
                  <a:pPr>
                    <a:defRPr sz="2400">
                      <a:solidFill>
                        <a:schemeClr val="bg1"/>
                      </a:solidFill>
                    </a:defRPr>
                  </a:pPr>
                  <a:endParaRPr lang="en-US"/>
                </a:p>
              </c:txPr>
              <c:showLegendKey val="0"/>
              <c:showVal val="0"/>
              <c:showCatName val="0"/>
              <c:showSerName val="0"/>
              <c:showPercent val="1"/>
              <c:showBubbleSize val="0"/>
            </c:dLbl>
            <c:spPr>
              <a:noFill/>
              <a:ln>
                <a:noFill/>
              </a:ln>
              <a:effectLst/>
            </c:spPr>
            <c:txPr>
              <a:bodyPr/>
              <a:lstStyle/>
              <a:p>
                <a:pPr>
                  <a:defRPr sz="2400"/>
                </a:pPr>
                <a:endParaRPr lang="en-US"/>
              </a:p>
            </c:txPr>
            <c:showLegendKey val="0"/>
            <c:showVal val="0"/>
            <c:showCatName val="0"/>
            <c:showSerName val="0"/>
            <c:showPercent val="1"/>
            <c:showBubbleSize val="0"/>
            <c:showLeaderLines val="1"/>
            <c:extLst>
              <c:ext xmlns:c15="http://schemas.microsoft.com/office/drawing/2012/chart" uri="{CE6537A1-D6FC-4f65-9D91-7224C49458BB}">
                <c15:layout/>
              </c:ext>
            </c:extLst>
          </c:dLbls>
          <c:cat>
            <c:strRef>
              <c:f>'Duplicates Sept 22'!$J$78:$J$81</c:f>
              <c:strCache>
                <c:ptCount val="4"/>
                <c:pt idx="0">
                  <c:v>Community Service</c:v>
                </c:pt>
                <c:pt idx="1">
                  <c:v>Communications</c:v>
                </c:pt>
                <c:pt idx="2">
                  <c:v>Leadership</c:v>
                </c:pt>
                <c:pt idx="3">
                  <c:v>Subject Matter Expert</c:v>
                </c:pt>
              </c:strCache>
            </c:strRef>
          </c:cat>
          <c:val>
            <c:numRef>
              <c:f>'Duplicates Sept 22'!$K$78:$K$81</c:f>
              <c:numCache>
                <c:formatCode>General</c:formatCode>
                <c:ptCount val="4"/>
                <c:pt idx="0">
                  <c:v>73</c:v>
                </c:pt>
                <c:pt idx="1">
                  <c:v>35</c:v>
                </c:pt>
                <c:pt idx="2">
                  <c:v>1</c:v>
                </c:pt>
                <c:pt idx="3">
                  <c:v>30</c:v>
                </c:pt>
              </c:numCache>
            </c:numRef>
          </c:val>
        </c:ser>
        <c:dLbls>
          <c:showLegendKey val="0"/>
          <c:showVal val="0"/>
          <c:showCatName val="0"/>
          <c:showSerName val="0"/>
          <c:showPercent val="1"/>
          <c:showBubbleSize val="0"/>
          <c:showLeaderLines val="1"/>
        </c:dLbls>
      </c:pie3DChart>
    </c:plotArea>
    <c:legend>
      <c:legendPos val="r"/>
      <c:layout>
        <c:manualLayout>
          <c:xMode val="edge"/>
          <c:yMode val="edge"/>
          <c:x val="0.62594838899447913"/>
          <c:y val="0.10417263079705312"/>
          <c:w val="0.36543092135034844"/>
          <c:h val="0.78888970406229941"/>
        </c:manualLayout>
      </c:layout>
      <c:overlay val="0"/>
      <c:txPr>
        <a:bodyPr/>
        <a:lstStyle/>
        <a:p>
          <a:pPr>
            <a:defRPr sz="2400"/>
          </a:pPr>
          <a:endParaRPr lang="en-US"/>
        </a:p>
      </c:txPr>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percentStacked"/>
        <c:varyColors val="0"/>
        <c:ser>
          <c:idx val="0"/>
          <c:order val="0"/>
          <c:tx>
            <c:strRef>
              <c:f>'ACTIVITY OVER TIME'!$T$12</c:f>
              <c:strCache>
                <c:ptCount val="1"/>
                <c:pt idx="0">
                  <c:v>LinkedIn</c:v>
                </c:pt>
              </c:strCache>
            </c:strRef>
          </c:tx>
          <c:invertIfNegative val="0"/>
          <c:dLbls>
            <c:dLbl>
              <c:idx val="2"/>
              <c:layout>
                <c:manualLayout>
                  <c:x val="4.7315739888239847E-3"/>
                  <c:y val="-4.624187147958478E-17"/>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sz="14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'ACTIVITY OVER TIME'!$U$11:$Y$11</c:f>
              <c:strCache>
                <c:ptCount val="5"/>
                <c:pt idx="0">
                  <c:v>February</c:v>
                </c:pt>
                <c:pt idx="1">
                  <c:v>April</c:v>
                </c:pt>
                <c:pt idx="2">
                  <c:v>June</c:v>
                </c:pt>
                <c:pt idx="3">
                  <c:v>August</c:v>
                </c:pt>
                <c:pt idx="4">
                  <c:v>September</c:v>
                </c:pt>
              </c:strCache>
            </c:strRef>
          </c:cat>
          <c:val>
            <c:numRef>
              <c:f>'ACTIVITY OVER TIME'!$U$12:$Y$12</c:f>
              <c:numCache>
                <c:formatCode>0%</c:formatCode>
                <c:ptCount val="5"/>
                <c:pt idx="0">
                  <c:v>0.74</c:v>
                </c:pt>
                <c:pt idx="1">
                  <c:v>0.71</c:v>
                </c:pt>
                <c:pt idx="2">
                  <c:v>0.78</c:v>
                </c:pt>
                <c:pt idx="3">
                  <c:v>0.81</c:v>
                </c:pt>
                <c:pt idx="4">
                  <c:v>0.85</c:v>
                </c:pt>
              </c:numCache>
            </c:numRef>
          </c:val>
        </c:ser>
        <c:ser>
          <c:idx val="1"/>
          <c:order val="1"/>
          <c:tx>
            <c:strRef>
              <c:f>'ACTIVITY OVER TIME'!$T$13</c:f>
              <c:strCache>
                <c:ptCount val="1"/>
                <c:pt idx="0">
                  <c:v>Facebook</c:v>
                </c:pt>
              </c:strCache>
            </c:strRef>
          </c:tx>
          <c:invertIfNegative val="0"/>
          <c:dLbls>
            <c:spPr>
              <a:noFill/>
              <a:ln>
                <a:noFill/>
              </a:ln>
              <a:effectLst/>
            </c:spPr>
            <c:txPr>
              <a:bodyPr/>
              <a:lstStyle/>
              <a:p>
                <a:pPr>
                  <a:defRPr sz="1400"/>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'ACTIVITY OVER TIME'!$U$11:$Y$11</c:f>
              <c:strCache>
                <c:ptCount val="5"/>
                <c:pt idx="0">
                  <c:v>February</c:v>
                </c:pt>
                <c:pt idx="1">
                  <c:v>April</c:v>
                </c:pt>
                <c:pt idx="2">
                  <c:v>June</c:v>
                </c:pt>
                <c:pt idx="3">
                  <c:v>August</c:v>
                </c:pt>
                <c:pt idx="4">
                  <c:v>September</c:v>
                </c:pt>
              </c:strCache>
            </c:strRef>
          </c:cat>
          <c:val>
            <c:numRef>
              <c:f>'ACTIVITY OVER TIME'!$U$13:$Y$13</c:f>
              <c:numCache>
                <c:formatCode>0%</c:formatCode>
                <c:ptCount val="5"/>
                <c:pt idx="0">
                  <c:v>0.21</c:v>
                </c:pt>
                <c:pt idx="1">
                  <c:v>0.18</c:v>
                </c:pt>
                <c:pt idx="2">
                  <c:v>0.14000000000000001</c:v>
                </c:pt>
                <c:pt idx="3">
                  <c:v>7.0000000000000007E-2</c:v>
                </c:pt>
                <c:pt idx="4">
                  <c:v>0.09</c:v>
                </c:pt>
              </c:numCache>
            </c:numRef>
          </c:val>
        </c:ser>
        <c:ser>
          <c:idx val="2"/>
          <c:order val="2"/>
          <c:tx>
            <c:strRef>
              <c:f>'ACTIVITY OVER TIME'!$T$14</c:f>
              <c:strCache>
                <c:ptCount val="1"/>
                <c:pt idx="0">
                  <c:v>Twitter</c:v>
                </c:pt>
              </c:strCache>
            </c:strRef>
          </c:tx>
          <c:invertIfNegative val="0"/>
          <c:dLbls>
            <c:spPr>
              <a:noFill/>
              <a:ln>
                <a:noFill/>
              </a:ln>
              <a:effectLst/>
            </c:spPr>
            <c:txPr>
              <a:bodyPr/>
              <a:lstStyle/>
              <a:p>
                <a:pPr>
                  <a:defRPr sz="1400"/>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'ACTIVITY OVER TIME'!$U$11:$Y$11</c:f>
              <c:strCache>
                <c:ptCount val="5"/>
                <c:pt idx="0">
                  <c:v>February</c:v>
                </c:pt>
                <c:pt idx="1">
                  <c:v>April</c:v>
                </c:pt>
                <c:pt idx="2">
                  <c:v>June</c:v>
                </c:pt>
                <c:pt idx="3">
                  <c:v>August</c:v>
                </c:pt>
                <c:pt idx="4">
                  <c:v>September</c:v>
                </c:pt>
              </c:strCache>
            </c:strRef>
          </c:cat>
          <c:val>
            <c:numRef>
              <c:f>'ACTIVITY OVER TIME'!$U$14:$Y$14</c:f>
              <c:numCache>
                <c:formatCode>0%</c:formatCode>
                <c:ptCount val="5"/>
                <c:pt idx="0">
                  <c:v>0.05</c:v>
                </c:pt>
                <c:pt idx="1">
                  <c:v>0.11</c:v>
                </c:pt>
                <c:pt idx="2">
                  <c:v>0.1</c:v>
                </c:pt>
                <c:pt idx="3">
                  <c:v>0.12</c:v>
                </c:pt>
                <c:pt idx="4">
                  <c:v>0.06</c:v>
                </c:pt>
              </c:numCache>
            </c:numRef>
          </c:val>
        </c:ser>
        <c:dLbls>
          <c:showLegendKey val="0"/>
          <c:showVal val="0"/>
          <c:showCatName val="0"/>
          <c:showSerName val="0"/>
          <c:showPercent val="0"/>
          <c:showBubbleSize val="0"/>
        </c:dLbls>
        <c:gapWidth val="150"/>
        <c:overlap val="100"/>
        <c:axId val="371208688"/>
        <c:axId val="371213392"/>
      </c:barChart>
      <c:catAx>
        <c:axId val="371208688"/>
        <c:scaling>
          <c:orientation val="minMax"/>
        </c:scaling>
        <c:delete val="0"/>
        <c:axPos val="b"/>
        <c:numFmt formatCode="General" sourceLinked="0"/>
        <c:majorTickMark val="out"/>
        <c:minorTickMark val="none"/>
        <c:tickLblPos val="nextTo"/>
        <c:txPr>
          <a:bodyPr/>
          <a:lstStyle/>
          <a:p>
            <a:pPr>
              <a:defRPr sz="2400"/>
            </a:pPr>
            <a:endParaRPr lang="en-US"/>
          </a:p>
        </c:txPr>
        <c:crossAx val="371213392"/>
        <c:crosses val="autoZero"/>
        <c:auto val="1"/>
        <c:lblAlgn val="ctr"/>
        <c:lblOffset val="100"/>
        <c:noMultiLvlLbl val="0"/>
      </c:catAx>
      <c:valAx>
        <c:axId val="371213392"/>
        <c:scaling>
          <c:orientation val="minMax"/>
        </c:scaling>
        <c:delete val="0"/>
        <c:axPos val="l"/>
        <c:majorGridlines/>
        <c:numFmt formatCode="0%" sourceLinked="1"/>
        <c:majorTickMark val="out"/>
        <c:minorTickMark val="none"/>
        <c:tickLblPos val="nextTo"/>
        <c:txPr>
          <a:bodyPr/>
          <a:lstStyle/>
          <a:p>
            <a:pPr>
              <a:defRPr sz="1600"/>
            </a:pPr>
            <a:endParaRPr lang="en-US"/>
          </a:p>
        </c:txPr>
        <c:crossAx val="371208688"/>
        <c:crosses val="autoZero"/>
        <c:crossBetween val="between"/>
      </c:valAx>
    </c:plotArea>
    <c:legend>
      <c:legendPos val="r"/>
      <c:layout>
        <c:manualLayout>
          <c:xMode val="edge"/>
          <c:yMode val="edge"/>
          <c:x val="0.88588868938395882"/>
          <c:y val="0.26787997115491108"/>
          <c:w val="0.11294824063808875"/>
          <c:h val="0.33609503439978183"/>
        </c:manualLayout>
      </c:layout>
      <c:overlay val="0"/>
      <c:spPr>
        <a:solidFill>
          <a:schemeClr val="bg1">
            <a:lumMod val="95000"/>
          </a:schemeClr>
        </a:solidFill>
      </c:spPr>
      <c:txPr>
        <a:bodyPr/>
        <a:lstStyle/>
        <a:p>
          <a:pPr>
            <a:defRPr sz="1400"/>
          </a:pPr>
          <a:endParaRPr lang="en-US"/>
        </a:p>
      </c:txPr>
    </c:legend>
    <c:plotVisOnly val="1"/>
    <c:dispBlanksAs val="gap"/>
    <c:showDLblsOverMax val="0"/>
  </c:chart>
  <c:externalData r:id="rId1">
    <c:autoUpdate val="0"/>
  </c:externalData>
  <c:userShapes r:id="rId2"/>
</c:chartSpace>
</file>

<file path=ppt/drawings/_rels/drawing1.xml.rels><?xml version="1.0" encoding="UTF-8" standalone="yes"?>
<Relationships xmlns="http://schemas.openxmlformats.org/package/2006/relationships"><Relationship Id="rId1" Type="http://schemas.openxmlformats.org/officeDocument/2006/relationships/image" Target="../media/image44.png"/></Relationships>
</file>

<file path=ppt/drawings/drawing1.xml><?xml version="1.0" encoding="utf-8"?>
<c:userShapes xmlns:c="http://schemas.openxmlformats.org/drawingml/2006/chart">
  <cdr:relSizeAnchor xmlns:cdr="http://schemas.openxmlformats.org/drawingml/2006/chartDrawing">
    <cdr:from>
      <cdr:x>0.83309</cdr:x>
      <cdr:y>0.27849</cdr:y>
    </cdr:from>
    <cdr:to>
      <cdr:x>0.88641</cdr:x>
      <cdr:y>0.37436</cdr:y>
    </cdr:to>
    <cdr:pic>
      <cdr:nvPicPr>
        <cdr:cNvPr id="2" name="chart"/>
        <cdr:cNvPicPr>
          <a:picLocks xmlns:a="http://schemas.openxmlformats.org/drawingml/2006/main" noChangeAspect="1"/>
        </cdr:cNvPicPr>
      </cdr:nvPicPr>
      <cdr:blipFill rotWithShape="1">
        <a:blip xmlns:a="http://schemas.openxmlformats.org/drawingml/2006/main" xmlns:r="http://schemas.openxmlformats.org/officeDocument/2006/relationships" r:embed="rId1"/>
        <a:srcRect xmlns:a="http://schemas.openxmlformats.org/drawingml/2006/main" l="10296" t="9041" b="3464"/>
        <a:stretch xmlns:a="http://schemas.openxmlformats.org/drawingml/2006/main"/>
      </cdr:blipFill>
      <cdr:spPr>
        <a:xfrm xmlns:a="http://schemas.openxmlformats.org/drawingml/2006/main">
          <a:off x="7611057" y="1111430"/>
          <a:ext cx="487172" cy="382633"/>
        </a:xfrm>
        <a:prstGeom xmlns:a="http://schemas.openxmlformats.org/drawingml/2006/main" prst="rect">
          <a:avLst/>
        </a:prstGeom>
      </cdr:spPr>
    </cdr:pic>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A9E0E4D-C2F1-B544-9DE2-BBECDFB45BB2}" type="datetimeFigureOut">
              <a:rPr lang="en-US" smtClean="0"/>
              <a:t>9/30/2014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7087D51-52A1-EF40-B672-9B4EC8500781}" type="slidenum">
              <a:rPr lang="en-US" smtClean="0"/>
              <a:t>‹#›</a:t>
            </a:fld>
            <a:endParaRPr lang="en-US"/>
          </a:p>
        </p:txBody>
      </p:sp>
    </p:spTree>
    <p:extLst>
      <p:ext uri="{BB962C8B-B14F-4D97-AF65-F5344CB8AC3E}">
        <p14:creationId xmlns:p14="http://schemas.microsoft.com/office/powerpoint/2010/main" val="320160436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dirty="0" smtClean="0"/>
              <a:t>Badging is an increasingly important way to demonstrate professional activity within a community and professional network. Badges have the potential to motivate and validate incremental growth along a learning path. At this session, we will learn from recent EDUCAUSE badge earners about their experiences with badging. Specifically, we want to discover how badges have impacted your professional portfolios and career development plans. This session is open to all, but especially to those who have earned an EDUCAUSE badge in 2014.</a:t>
            </a:r>
          </a:p>
          <a:p>
            <a:pPr rtl="0"/>
            <a:endParaRPr lang="en-US" sz="1200" b="0" i="0" u="none" strike="noStrike" kern="1200" dirty="0" smtClean="0">
              <a:solidFill>
                <a:schemeClr val="tx1"/>
              </a:solidFill>
              <a:effectLst/>
              <a:latin typeface="+mn-lt"/>
              <a:ea typeface="+mn-ea"/>
              <a:cs typeface="+mn-cs"/>
            </a:endParaRPr>
          </a:p>
          <a:p>
            <a:pPr marL="0" indent="0" rtl="0" fontAlgn="base">
              <a:buFont typeface="Arial" panose="020B0604020202020204" pitchFamily="34" charset="0"/>
              <a:buNone/>
            </a:pPr>
            <a:r>
              <a:rPr lang="en-US" sz="1200" b="0" i="0" u="none" strike="noStrike" kern="1200" dirty="0" smtClean="0">
                <a:solidFill>
                  <a:schemeClr val="tx1"/>
                </a:solidFill>
                <a:effectLst/>
                <a:latin typeface="+mn-lt"/>
                <a:ea typeface="+mn-ea"/>
                <a:cs typeface="+mn-cs"/>
              </a:rPr>
              <a:t>http://www.educause.edu/annual-conference/2014/badging-focus-group</a:t>
            </a:r>
          </a:p>
          <a:p>
            <a:r>
              <a:rPr lang="en-US" b="0" dirty="0" smtClean="0">
                <a:effectLst/>
              </a:rPr>
              <a:t/>
            </a:r>
            <a:br>
              <a:rPr lang="en-US" b="0" dirty="0" smtClean="0">
                <a:effectLst/>
              </a:rPr>
            </a:br>
            <a:endParaRPr lang="en-US" b="0" dirty="0" smtClean="0">
              <a:effectLst/>
            </a:endParaRPr>
          </a:p>
          <a:p>
            <a:r>
              <a:rPr lang="en-US" b="0" dirty="0" smtClean="0">
                <a:effectLst/>
              </a:rPr>
              <a:t/>
            </a:r>
            <a:br>
              <a:rPr lang="en-US" b="0" dirty="0" smtClean="0">
                <a:effectLst/>
              </a:rPr>
            </a:br>
            <a:endParaRPr lang="en-US" dirty="0"/>
          </a:p>
        </p:txBody>
      </p:sp>
      <p:sp>
        <p:nvSpPr>
          <p:cNvPr id="4" name="Slide Number Placeholder 3"/>
          <p:cNvSpPr>
            <a:spLocks noGrp="1"/>
          </p:cNvSpPr>
          <p:nvPr>
            <p:ph type="sldNum" sz="quarter" idx="10"/>
          </p:nvPr>
        </p:nvSpPr>
        <p:spPr/>
        <p:txBody>
          <a:bodyPr/>
          <a:lstStyle/>
          <a:p>
            <a:fld id="{F7087D51-52A1-EF40-B672-9B4EC8500781}" type="slidenum">
              <a:rPr lang="en-US" smtClean="0"/>
              <a:t>1</a:t>
            </a:fld>
            <a:endParaRPr lang="en-US"/>
          </a:p>
        </p:txBody>
      </p:sp>
    </p:spTree>
    <p:extLst>
      <p:ext uri="{BB962C8B-B14F-4D97-AF65-F5344CB8AC3E}">
        <p14:creationId xmlns:p14="http://schemas.microsoft.com/office/powerpoint/2010/main" val="4351467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87D51-52A1-EF40-B672-9B4EC8500781}" type="slidenum">
              <a:rPr lang="en-US" smtClean="0"/>
              <a:t>11</a:t>
            </a:fld>
            <a:endParaRPr lang="en-US"/>
          </a:p>
        </p:txBody>
      </p:sp>
    </p:spTree>
    <p:extLst>
      <p:ext uri="{BB962C8B-B14F-4D97-AF65-F5344CB8AC3E}">
        <p14:creationId xmlns:p14="http://schemas.microsoft.com/office/powerpoint/2010/main" val="13387833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87D51-52A1-EF40-B672-9B4EC8500781}" type="slidenum">
              <a:rPr lang="en-US" smtClean="0"/>
              <a:t>12</a:t>
            </a:fld>
            <a:endParaRPr lang="en-US"/>
          </a:p>
        </p:txBody>
      </p:sp>
    </p:spTree>
    <p:extLst>
      <p:ext uri="{BB962C8B-B14F-4D97-AF65-F5344CB8AC3E}">
        <p14:creationId xmlns:p14="http://schemas.microsoft.com/office/powerpoint/2010/main" val="31866715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87D51-52A1-EF40-B672-9B4EC8500781}" type="slidenum">
              <a:rPr lang="en-US" smtClean="0"/>
              <a:t>13</a:t>
            </a:fld>
            <a:endParaRPr lang="en-US"/>
          </a:p>
        </p:txBody>
      </p:sp>
    </p:spTree>
    <p:extLst>
      <p:ext uri="{BB962C8B-B14F-4D97-AF65-F5344CB8AC3E}">
        <p14:creationId xmlns:p14="http://schemas.microsoft.com/office/powerpoint/2010/main" val="31866715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87D51-52A1-EF40-B672-9B4EC8500781}" type="slidenum">
              <a:rPr lang="en-US" smtClean="0"/>
              <a:t>14</a:t>
            </a:fld>
            <a:endParaRPr lang="en-US"/>
          </a:p>
        </p:txBody>
      </p:sp>
    </p:spTree>
    <p:extLst>
      <p:ext uri="{BB962C8B-B14F-4D97-AF65-F5344CB8AC3E}">
        <p14:creationId xmlns:p14="http://schemas.microsoft.com/office/powerpoint/2010/main" val="5519521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87D51-52A1-EF40-B672-9B4EC8500781}" type="slidenum">
              <a:rPr lang="en-US" smtClean="0"/>
              <a:t>15</a:t>
            </a:fld>
            <a:endParaRPr lang="en-US"/>
          </a:p>
        </p:txBody>
      </p:sp>
    </p:spTree>
    <p:extLst>
      <p:ext uri="{BB962C8B-B14F-4D97-AF65-F5344CB8AC3E}">
        <p14:creationId xmlns:p14="http://schemas.microsoft.com/office/powerpoint/2010/main" val="22562136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57133">
              <a:defRPr/>
            </a:pPr>
            <a:r>
              <a:rPr lang="en-US" dirty="0" smtClean="0"/>
              <a:t>The </a:t>
            </a:r>
            <a:r>
              <a:rPr lang="en-US" dirty="0" smtClean="0"/>
              <a:t>digital badging program is an outgrowth of the badging pilot initiative launched in 2013. Badges are a highly visible way for EDUCAUSE to recognize and celebrate community members’ contributions and digitally document professional engagement. </a:t>
            </a:r>
          </a:p>
          <a:p>
            <a:pPr defTabSz="457133">
              <a:defRPr/>
            </a:pPr>
            <a:endParaRPr lang="en-US" dirty="0" smtClean="0"/>
          </a:p>
          <a:p>
            <a:pPr defTabSz="457133">
              <a:defRPr/>
            </a:pPr>
            <a:r>
              <a:rPr lang="en-US" b="1" dirty="0" smtClean="0"/>
              <a:t>Community Service </a:t>
            </a:r>
            <a:r>
              <a:rPr lang="en-US" dirty="0" smtClean="0"/>
              <a:t>badges recognize program and advisory committees, proposal reviewers, and those who serve as mentors or thought leaders.  </a:t>
            </a:r>
          </a:p>
          <a:p>
            <a:pPr defTabSz="457133">
              <a:defRPr/>
            </a:pPr>
            <a:endParaRPr lang="en-US" dirty="0" smtClean="0"/>
          </a:p>
          <a:p>
            <a:pPr defTabSz="457133">
              <a:defRPr/>
            </a:pPr>
            <a:r>
              <a:rPr lang="en-US" b="1" dirty="0" smtClean="0"/>
              <a:t>Communications</a:t>
            </a:r>
            <a:r>
              <a:rPr lang="en-US" dirty="0" smtClean="0"/>
              <a:t> badges recognize presenters, online presenters, and Connect facilitators. </a:t>
            </a:r>
          </a:p>
          <a:p>
            <a:pPr defTabSz="457133">
              <a:defRPr/>
            </a:pPr>
            <a:endParaRPr lang="en-US" dirty="0" smtClean="0"/>
          </a:p>
          <a:p>
            <a:pPr defTabSz="457133">
              <a:defRPr/>
            </a:pPr>
            <a:r>
              <a:rPr lang="en-US" b="1" dirty="0" smtClean="0"/>
              <a:t>Leadership</a:t>
            </a:r>
            <a:r>
              <a:rPr lang="en-US" dirty="0" smtClean="0"/>
              <a:t> badges recognize EDUCAUSE Award Program recipients or those who complete any of five Institute Programs.</a:t>
            </a:r>
          </a:p>
          <a:p>
            <a:pPr defTabSz="457133">
              <a:defRPr/>
            </a:pPr>
            <a:endParaRPr lang="en-US" dirty="0" smtClean="0"/>
          </a:p>
          <a:p>
            <a:pPr defTabSz="457133">
              <a:defRPr/>
            </a:pPr>
            <a:r>
              <a:rPr lang="en-US" b="1" dirty="0" smtClean="0"/>
              <a:t>Subject Matter Expert </a:t>
            </a:r>
            <a:r>
              <a:rPr lang="en-US" dirty="0" smtClean="0"/>
              <a:t>badges acknowledge those who have engaged in professional development through online events or the pre-conference program. In future phases, we plan to evolve toward credentials related to skill and knowledge acquisition.</a:t>
            </a:r>
          </a:p>
          <a:p>
            <a:pPr defTabSz="457133">
              <a:defRPr/>
            </a:pPr>
            <a:endParaRPr lang="en-US" dirty="0" smtClean="0"/>
          </a:p>
          <a:p>
            <a:pPr defTabSz="457133">
              <a:defRPr/>
            </a:pPr>
            <a:r>
              <a:rPr lang="en-US" dirty="0" smtClean="0"/>
              <a:t>So far this year, we’ve issued 1,876 badges and we’re not done yet!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dirty="0" smtClean="0"/>
          </a:p>
          <a:p>
            <a:endParaRPr lang="en-US" dirty="0"/>
          </a:p>
        </p:txBody>
      </p:sp>
      <p:sp>
        <p:nvSpPr>
          <p:cNvPr id="4" name="Slide Number Placeholder 3"/>
          <p:cNvSpPr>
            <a:spLocks noGrp="1"/>
          </p:cNvSpPr>
          <p:nvPr>
            <p:ph type="sldNum" sz="quarter" idx="10"/>
          </p:nvPr>
        </p:nvSpPr>
        <p:spPr/>
        <p:txBody>
          <a:bodyPr/>
          <a:lstStyle/>
          <a:p>
            <a:fld id="{F7087D51-52A1-EF40-B672-9B4EC8500781}" type="slidenum">
              <a:rPr lang="en-US" smtClean="0"/>
              <a:t>3</a:t>
            </a:fld>
            <a:endParaRPr lang="en-US"/>
          </a:p>
        </p:txBody>
      </p:sp>
    </p:spTree>
    <p:extLst>
      <p:ext uri="{BB962C8B-B14F-4D97-AF65-F5344CB8AC3E}">
        <p14:creationId xmlns:p14="http://schemas.microsoft.com/office/powerpoint/2010/main" val="34502186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57133">
              <a:defRPr/>
            </a:pPr>
            <a:endParaRPr lang="en-US" dirty="0"/>
          </a:p>
        </p:txBody>
      </p:sp>
      <p:sp>
        <p:nvSpPr>
          <p:cNvPr id="4" name="Slide Number Placeholder 3"/>
          <p:cNvSpPr>
            <a:spLocks noGrp="1"/>
          </p:cNvSpPr>
          <p:nvPr>
            <p:ph type="sldNum" sz="quarter" idx="10"/>
          </p:nvPr>
        </p:nvSpPr>
        <p:spPr/>
        <p:txBody>
          <a:bodyPr/>
          <a:lstStyle/>
          <a:p>
            <a:fld id="{F7087D51-52A1-EF40-B672-9B4EC8500781}" type="slidenum">
              <a:rPr lang="en-US" smtClean="0"/>
              <a:t>4</a:t>
            </a:fld>
            <a:endParaRPr lang="en-US"/>
          </a:p>
        </p:txBody>
      </p:sp>
    </p:spTree>
    <p:extLst>
      <p:ext uri="{BB962C8B-B14F-4D97-AF65-F5344CB8AC3E}">
        <p14:creationId xmlns:p14="http://schemas.microsoft.com/office/powerpoint/2010/main" val="31361443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87D51-52A1-EF40-B672-9B4EC8500781}" type="slidenum">
              <a:rPr lang="en-US" smtClean="0"/>
              <a:t>5</a:t>
            </a:fld>
            <a:endParaRPr lang="en-US"/>
          </a:p>
        </p:txBody>
      </p:sp>
    </p:spTree>
    <p:extLst>
      <p:ext uri="{BB962C8B-B14F-4D97-AF65-F5344CB8AC3E}">
        <p14:creationId xmlns:p14="http://schemas.microsoft.com/office/powerpoint/2010/main" val="23887749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87D51-52A1-EF40-B672-9B4EC8500781}" type="slidenum">
              <a:rPr lang="en-US" smtClean="0"/>
              <a:t>6</a:t>
            </a:fld>
            <a:endParaRPr lang="en-US"/>
          </a:p>
        </p:txBody>
      </p:sp>
    </p:spTree>
    <p:extLst>
      <p:ext uri="{BB962C8B-B14F-4D97-AF65-F5344CB8AC3E}">
        <p14:creationId xmlns:p14="http://schemas.microsoft.com/office/powerpoint/2010/main" val="9639197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87D51-52A1-EF40-B672-9B4EC8500781}" type="slidenum">
              <a:rPr lang="en-US" smtClean="0"/>
              <a:t>7</a:t>
            </a:fld>
            <a:endParaRPr lang="en-US"/>
          </a:p>
        </p:txBody>
      </p:sp>
    </p:spTree>
    <p:extLst>
      <p:ext uri="{BB962C8B-B14F-4D97-AF65-F5344CB8AC3E}">
        <p14:creationId xmlns:p14="http://schemas.microsoft.com/office/powerpoint/2010/main" val="42604443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87D51-52A1-EF40-B672-9B4EC8500781}" type="slidenum">
              <a:rPr lang="en-US" smtClean="0"/>
              <a:t>8</a:t>
            </a:fld>
            <a:endParaRPr lang="en-US"/>
          </a:p>
        </p:txBody>
      </p:sp>
    </p:spTree>
    <p:extLst>
      <p:ext uri="{BB962C8B-B14F-4D97-AF65-F5344CB8AC3E}">
        <p14:creationId xmlns:p14="http://schemas.microsoft.com/office/powerpoint/2010/main" val="5519521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87D51-52A1-EF40-B672-9B4EC8500781}" type="slidenum">
              <a:rPr lang="en-US" smtClean="0"/>
              <a:t>9</a:t>
            </a:fld>
            <a:endParaRPr lang="en-US"/>
          </a:p>
        </p:txBody>
      </p:sp>
    </p:spTree>
    <p:extLst>
      <p:ext uri="{BB962C8B-B14F-4D97-AF65-F5344CB8AC3E}">
        <p14:creationId xmlns:p14="http://schemas.microsoft.com/office/powerpoint/2010/main" val="5519521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87D51-52A1-EF40-B672-9B4EC8500781}" type="slidenum">
              <a:rPr lang="en-US" smtClean="0"/>
              <a:t>10</a:t>
            </a:fld>
            <a:endParaRPr lang="en-US"/>
          </a:p>
        </p:txBody>
      </p:sp>
    </p:spTree>
    <p:extLst>
      <p:ext uri="{BB962C8B-B14F-4D97-AF65-F5344CB8AC3E}">
        <p14:creationId xmlns:p14="http://schemas.microsoft.com/office/powerpoint/2010/main" val="37729237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E14 Cover Opt 1">
    <p:spTree>
      <p:nvGrpSpPr>
        <p:cNvPr id="1" name=""/>
        <p:cNvGrpSpPr/>
        <p:nvPr/>
      </p:nvGrpSpPr>
      <p:grpSpPr>
        <a:xfrm>
          <a:off x="0" y="0"/>
          <a:ext cx="0" cy="0"/>
          <a:chOff x="0" y="0"/>
          <a:chExt cx="0" cy="0"/>
        </a:xfrm>
      </p:grpSpPr>
    </p:spTree>
    <p:extLst>
      <p:ext uri="{BB962C8B-B14F-4D97-AF65-F5344CB8AC3E}">
        <p14:creationId xmlns:p14="http://schemas.microsoft.com/office/powerpoint/2010/main" val="12333957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Divider Opt 5">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Text Placeholder 1"/>
          <p:cNvSpPr>
            <a:spLocks noGrp="1"/>
          </p:cNvSpPr>
          <p:nvPr>
            <p:ph type="body" idx="13" hasCustomPrompt="1"/>
          </p:nvPr>
        </p:nvSpPr>
        <p:spPr>
          <a:xfrm>
            <a:off x="1066801" y="2971800"/>
            <a:ext cx="7010400" cy="914400"/>
          </a:xfrm>
          <a:prstGeom prst="rect">
            <a:avLst/>
          </a:prstGeom>
          <a:noFill/>
          <a:ln>
            <a:noFill/>
          </a:ln>
        </p:spPr>
        <p:txBody>
          <a:bodyPr/>
          <a:lstStyle>
            <a:lvl1pPr marL="0" indent="0">
              <a:buNone/>
              <a:defRPr baseline="0">
                <a:solidFill>
                  <a:schemeClr val="bg1"/>
                </a:solidFill>
                <a:latin typeface="Arial"/>
                <a:cs typeface="Arial"/>
              </a:defRPr>
            </a:lvl1pPr>
          </a:lstStyle>
          <a:p>
            <a:pPr algn="l"/>
            <a:r>
              <a:rPr lang="en-US" dirty="0" smtClean="0">
                <a:solidFill>
                  <a:srgbClr val="7F7F7F"/>
                </a:solidFill>
              </a:rPr>
              <a:t>Section Divider</a:t>
            </a:r>
            <a:endParaRPr lang="en-US" dirty="0">
              <a:solidFill>
                <a:srgbClr val="7F7F7F"/>
              </a:solidFill>
            </a:endParaRPr>
          </a:p>
        </p:txBody>
      </p:sp>
    </p:spTree>
    <p:extLst>
      <p:ext uri="{BB962C8B-B14F-4D97-AF65-F5344CB8AC3E}">
        <p14:creationId xmlns:p14="http://schemas.microsoft.com/office/powerpoint/2010/main" val="22345470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Content Opt 1">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5800" y="685800"/>
            <a:ext cx="7391400" cy="731838"/>
          </a:xfrm>
          <a:prstGeom prst="rect">
            <a:avLst/>
          </a:prstGeom>
        </p:spPr>
        <p:txBody>
          <a:bodyPr/>
          <a:lstStyle>
            <a:lvl1pPr algn="l">
              <a:defRPr sz="3200">
                <a:solidFill>
                  <a:schemeClr val="tx1">
                    <a:lumMod val="50000"/>
                    <a:lumOff val="50000"/>
                  </a:schemeClr>
                </a:solidFill>
                <a:latin typeface="Arial"/>
              </a:defRPr>
            </a:lvl1pPr>
          </a:lstStyle>
          <a:p>
            <a:r>
              <a:rPr lang="en-US" dirty="0" smtClean="0"/>
              <a:t>Section Header</a:t>
            </a:r>
            <a:endParaRPr lang="en-US" dirty="0"/>
          </a:p>
        </p:txBody>
      </p:sp>
      <p:sp>
        <p:nvSpPr>
          <p:cNvPr id="3" name="Content Placeholder 2"/>
          <p:cNvSpPr>
            <a:spLocks noGrp="1"/>
          </p:cNvSpPr>
          <p:nvPr>
            <p:ph idx="1" hasCustomPrompt="1"/>
          </p:nvPr>
        </p:nvSpPr>
        <p:spPr>
          <a:xfrm>
            <a:off x="685800" y="1600200"/>
            <a:ext cx="7391400" cy="4525963"/>
          </a:xfrm>
          <a:prstGeom prst="rect">
            <a:avLst/>
          </a:prstGeom>
        </p:spPr>
        <p:txBody>
          <a:bodyPr/>
          <a:lstStyle>
            <a:lvl1pPr marL="0" indent="0">
              <a:buFont typeface="Wingdings" charset="2"/>
              <a:buNone/>
              <a:defRPr sz="2000">
                <a:solidFill>
                  <a:schemeClr val="tx1">
                    <a:lumMod val="50000"/>
                    <a:lumOff val="50000"/>
                  </a:schemeClr>
                </a:solidFill>
                <a:latin typeface="Arial"/>
              </a:defRPr>
            </a:lvl1pPr>
            <a:lvl2pPr marL="457200" indent="0">
              <a:buFont typeface="Wingdings" charset="2"/>
              <a:buNone/>
              <a:defRPr>
                <a:solidFill>
                  <a:schemeClr val="tx1">
                    <a:lumMod val="50000"/>
                    <a:lumOff val="50000"/>
                  </a:schemeClr>
                </a:solidFill>
                <a:latin typeface="Arial"/>
              </a:defRPr>
            </a:lvl2pPr>
            <a:lvl3pPr marL="914400" indent="0">
              <a:buFont typeface="Wingdings" charset="2"/>
              <a:buNone/>
              <a:defRPr>
                <a:solidFill>
                  <a:schemeClr val="tx1">
                    <a:lumMod val="50000"/>
                    <a:lumOff val="50000"/>
                  </a:schemeClr>
                </a:solidFill>
                <a:latin typeface="Arial"/>
              </a:defRPr>
            </a:lvl3pPr>
            <a:lvl4pPr marL="1371600" indent="0">
              <a:buFont typeface="Wingdings" charset="2"/>
              <a:buNone/>
              <a:defRPr>
                <a:solidFill>
                  <a:schemeClr val="tx1">
                    <a:lumMod val="50000"/>
                    <a:lumOff val="50000"/>
                  </a:schemeClr>
                </a:solidFill>
                <a:latin typeface="Arial"/>
              </a:defRPr>
            </a:lvl4pPr>
            <a:lvl5pPr marL="1828800" indent="0">
              <a:buFont typeface="Wingdings" charset="2"/>
              <a:buNone/>
              <a:defRPr>
                <a:solidFill>
                  <a:schemeClr val="tx1">
                    <a:lumMod val="50000"/>
                    <a:lumOff val="50000"/>
                  </a:schemeClr>
                </a:solidFill>
                <a:latin typeface="Arial"/>
              </a:defRPr>
            </a:lvl5pPr>
          </a:lstStyle>
          <a:p>
            <a:pPr lvl="0"/>
            <a:r>
              <a:rPr lang="en-US" dirty="0" smtClean="0"/>
              <a:t>Body Text</a:t>
            </a:r>
            <a:endParaRPr lang="en-US" dirty="0"/>
          </a:p>
        </p:txBody>
      </p:sp>
    </p:spTree>
    <p:extLst>
      <p:ext uri="{BB962C8B-B14F-4D97-AF65-F5344CB8AC3E}">
        <p14:creationId xmlns:p14="http://schemas.microsoft.com/office/powerpoint/2010/main" val="16476214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Content Opt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5800" y="685800"/>
            <a:ext cx="7391400" cy="731838"/>
          </a:xfrm>
          <a:prstGeom prst="rect">
            <a:avLst/>
          </a:prstGeom>
        </p:spPr>
        <p:txBody>
          <a:bodyPr/>
          <a:lstStyle>
            <a:lvl1pPr algn="l">
              <a:defRPr sz="3200">
                <a:solidFill>
                  <a:schemeClr val="tx1">
                    <a:lumMod val="50000"/>
                    <a:lumOff val="50000"/>
                  </a:schemeClr>
                </a:solidFill>
                <a:latin typeface="Arial"/>
              </a:defRPr>
            </a:lvl1pPr>
          </a:lstStyle>
          <a:p>
            <a:r>
              <a:rPr lang="en-US" dirty="0" smtClean="0"/>
              <a:t>Section Header</a:t>
            </a:r>
            <a:endParaRPr lang="en-US" dirty="0"/>
          </a:p>
        </p:txBody>
      </p:sp>
      <p:sp>
        <p:nvSpPr>
          <p:cNvPr id="3" name="Content Placeholder 2"/>
          <p:cNvSpPr>
            <a:spLocks noGrp="1"/>
          </p:cNvSpPr>
          <p:nvPr>
            <p:ph idx="1" hasCustomPrompt="1"/>
          </p:nvPr>
        </p:nvSpPr>
        <p:spPr>
          <a:xfrm>
            <a:off x="685800" y="1600201"/>
            <a:ext cx="7391400" cy="4343400"/>
          </a:xfrm>
          <a:prstGeom prst="rect">
            <a:avLst/>
          </a:prstGeom>
        </p:spPr>
        <p:txBody>
          <a:bodyPr/>
          <a:lstStyle>
            <a:lvl1pPr marL="0" indent="0">
              <a:buFont typeface="Wingdings" charset="2"/>
              <a:buNone/>
              <a:defRPr sz="2000">
                <a:solidFill>
                  <a:schemeClr val="tx1">
                    <a:lumMod val="50000"/>
                    <a:lumOff val="50000"/>
                  </a:schemeClr>
                </a:solidFill>
                <a:latin typeface="Arial"/>
              </a:defRPr>
            </a:lvl1pPr>
            <a:lvl2pPr marL="457200" indent="0">
              <a:buFont typeface="Wingdings" charset="2"/>
              <a:buNone/>
              <a:defRPr>
                <a:solidFill>
                  <a:schemeClr val="tx1">
                    <a:lumMod val="50000"/>
                    <a:lumOff val="50000"/>
                  </a:schemeClr>
                </a:solidFill>
                <a:latin typeface="Arial"/>
              </a:defRPr>
            </a:lvl2pPr>
            <a:lvl3pPr marL="914400" indent="0">
              <a:buFont typeface="Wingdings" charset="2"/>
              <a:buNone/>
              <a:defRPr>
                <a:solidFill>
                  <a:schemeClr val="tx1">
                    <a:lumMod val="50000"/>
                    <a:lumOff val="50000"/>
                  </a:schemeClr>
                </a:solidFill>
                <a:latin typeface="Arial"/>
              </a:defRPr>
            </a:lvl3pPr>
            <a:lvl4pPr marL="1371600" indent="0">
              <a:buFont typeface="Wingdings" charset="2"/>
              <a:buNone/>
              <a:defRPr>
                <a:solidFill>
                  <a:schemeClr val="tx1">
                    <a:lumMod val="50000"/>
                    <a:lumOff val="50000"/>
                  </a:schemeClr>
                </a:solidFill>
                <a:latin typeface="Arial"/>
              </a:defRPr>
            </a:lvl4pPr>
            <a:lvl5pPr marL="1828800" indent="0">
              <a:buFont typeface="Wingdings" charset="2"/>
              <a:buNone/>
              <a:defRPr>
                <a:solidFill>
                  <a:schemeClr val="tx1">
                    <a:lumMod val="50000"/>
                    <a:lumOff val="50000"/>
                  </a:schemeClr>
                </a:solidFill>
                <a:latin typeface="Arial"/>
              </a:defRPr>
            </a:lvl5pPr>
          </a:lstStyle>
          <a:p>
            <a:pPr lvl="0"/>
            <a:r>
              <a:rPr lang="en-US" dirty="0" smtClean="0"/>
              <a:t>Body Text</a:t>
            </a:r>
            <a:endParaRPr lang="en-US" dirty="0"/>
          </a:p>
        </p:txBody>
      </p:sp>
    </p:spTree>
    <p:extLst>
      <p:ext uri="{BB962C8B-B14F-4D97-AF65-F5344CB8AC3E}">
        <p14:creationId xmlns:p14="http://schemas.microsoft.com/office/powerpoint/2010/main" val="16601197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nteraction - Poll">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5800" y="685800"/>
            <a:ext cx="7467600" cy="1524000"/>
          </a:xfrm>
          <a:prstGeom prst="rect">
            <a:avLst/>
          </a:prstGeom>
        </p:spPr>
        <p:txBody>
          <a:bodyPr/>
          <a:lstStyle>
            <a:lvl1pPr algn="l">
              <a:defRPr sz="3200">
                <a:solidFill>
                  <a:schemeClr val="tx1">
                    <a:lumMod val="50000"/>
                    <a:lumOff val="50000"/>
                  </a:schemeClr>
                </a:solidFill>
                <a:latin typeface="Arial"/>
              </a:defRPr>
            </a:lvl1pPr>
          </a:lstStyle>
          <a:p>
            <a:r>
              <a:rPr lang="en-US" dirty="0" smtClean="0"/>
              <a:t>Poll Question</a:t>
            </a:r>
            <a:endParaRPr lang="en-US" dirty="0"/>
          </a:p>
        </p:txBody>
      </p:sp>
      <p:sp>
        <p:nvSpPr>
          <p:cNvPr id="5" name="Text Placeholder 4"/>
          <p:cNvSpPr>
            <a:spLocks noGrp="1"/>
          </p:cNvSpPr>
          <p:nvPr>
            <p:ph type="body" sz="quarter" idx="10" hasCustomPrompt="1"/>
          </p:nvPr>
        </p:nvSpPr>
        <p:spPr>
          <a:xfrm>
            <a:off x="685800" y="2362200"/>
            <a:ext cx="7467600" cy="3733800"/>
          </a:xfrm>
          <a:prstGeom prst="rect">
            <a:avLst/>
          </a:prstGeom>
        </p:spPr>
        <p:txBody>
          <a:bodyPr vert="horz"/>
          <a:lstStyle/>
          <a:p>
            <a:pPr lvl="0"/>
            <a:r>
              <a:rPr lang="en-US" dirty="0" smtClean="0"/>
              <a:t>Poll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0612594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nteraction - Discussion Q">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685800" y="685800"/>
            <a:ext cx="7467600" cy="1524000"/>
          </a:xfrm>
          <a:prstGeom prst="rect">
            <a:avLst/>
          </a:prstGeom>
        </p:spPr>
        <p:txBody>
          <a:bodyPr/>
          <a:lstStyle>
            <a:lvl1pPr algn="l">
              <a:defRPr sz="3200">
                <a:solidFill>
                  <a:schemeClr val="tx1">
                    <a:lumMod val="50000"/>
                    <a:lumOff val="50000"/>
                  </a:schemeClr>
                </a:solidFill>
                <a:latin typeface="Arial"/>
              </a:defRPr>
            </a:lvl1pPr>
          </a:lstStyle>
          <a:p>
            <a:r>
              <a:rPr lang="en-US" dirty="0" smtClean="0"/>
              <a:t>Discussion Question</a:t>
            </a:r>
            <a:endParaRPr lang="en-US" dirty="0"/>
          </a:p>
        </p:txBody>
      </p:sp>
      <p:sp>
        <p:nvSpPr>
          <p:cNvPr id="5" name="Text Placeholder 4"/>
          <p:cNvSpPr>
            <a:spLocks noGrp="1"/>
          </p:cNvSpPr>
          <p:nvPr>
            <p:ph type="body" sz="quarter" idx="10" hasCustomPrompt="1"/>
          </p:nvPr>
        </p:nvSpPr>
        <p:spPr>
          <a:xfrm>
            <a:off x="685800" y="2362200"/>
            <a:ext cx="7467600" cy="3733800"/>
          </a:xfrm>
          <a:prstGeom prst="rect">
            <a:avLst/>
          </a:prstGeom>
        </p:spPr>
        <p:txBody>
          <a:bodyPr vert="horz"/>
          <a:lstStyle/>
          <a:p>
            <a:pPr lvl="0"/>
            <a:r>
              <a:rPr lang="en-US" dirty="0" smtClean="0"/>
              <a:t>Question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8575318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nteraction - Evaluation">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685800" y="685800"/>
            <a:ext cx="7467600" cy="838200"/>
          </a:xfrm>
          <a:prstGeom prst="rect">
            <a:avLst/>
          </a:prstGeom>
        </p:spPr>
        <p:txBody>
          <a:bodyPr/>
          <a:lstStyle>
            <a:lvl1pPr algn="l">
              <a:defRPr sz="3200">
                <a:solidFill>
                  <a:schemeClr val="tx1">
                    <a:lumMod val="50000"/>
                    <a:lumOff val="50000"/>
                  </a:schemeClr>
                </a:solidFill>
                <a:latin typeface="Arial"/>
              </a:defRPr>
            </a:lvl1pPr>
          </a:lstStyle>
          <a:p>
            <a:r>
              <a:rPr lang="en-US" dirty="0" smtClean="0"/>
              <a:t>Evaluation Slide</a:t>
            </a:r>
            <a:endParaRPr lang="en-US" dirty="0"/>
          </a:p>
        </p:txBody>
      </p:sp>
      <p:sp>
        <p:nvSpPr>
          <p:cNvPr id="6" name="Content Placeholder 2"/>
          <p:cNvSpPr>
            <a:spLocks noGrp="1"/>
          </p:cNvSpPr>
          <p:nvPr>
            <p:ph idx="1" hasCustomPrompt="1"/>
          </p:nvPr>
        </p:nvSpPr>
        <p:spPr>
          <a:xfrm>
            <a:off x="685800" y="1600201"/>
            <a:ext cx="7391400" cy="4343400"/>
          </a:xfrm>
          <a:prstGeom prst="rect">
            <a:avLst/>
          </a:prstGeom>
        </p:spPr>
        <p:txBody>
          <a:bodyPr/>
          <a:lstStyle>
            <a:lvl1pPr marL="0" indent="0">
              <a:buFont typeface="Wingdings" charset="2"/>
              <a:buNone/>
              <a:defRPr sz="2000">
                <a:solidFill>
                  <a:schemeClr val="tx1">
                    <a:lumMod val="50000"/>
                    <a:lumOff val="50000"/>
                  </a:schemeClr>
                </a:solidFill>
                <a:latin typeface="Arial"/>
              </a:defRPr>
            </a:lvl1pPr>
            <a:lvl2pPr marL="457200" indent="0">
              <a:buFont typeface="Wingdings" charset="2"/>
              <a:buNone/>
              <a:defRPr>
                <a:solidFill>
                  <a:schemeClr val="tx1">
                    <a:lumMod val="50000"/>
                    <a:lumOff val="50000"/>
                  </a:schemeClr>
                </a:solidFill>
                <a:latin typeface="Arial"/>
              </a:defRPr>
            </a:lvl2pPr>
            <a:lvl3pPr marL="914400" indent="0">
              <a:buFont typeface="Wingdings" charset="2"/>
              <a:buNone/>
              <a:defRPr>
                <a:solidFill>
                  <a:schemeClr val="tx1">
                    <a:lumMod val="50000"/>
                    <a:lumOff val="50000"/>
                  </a:schemeClr>
                </a:solidFill>
                <a:latin typeface="Arial"/>
              </a:defRPr>
            </a:lvl3pPr>
            <a:lvl4pPr marL="1371600" indent="0">
              <a:buFont typeface="Wingdings" charset="2"/>
              <a:buNone/>
              <a:defRPr>
                <a:solidFill>
                  <a:schemeClr val="tx1">
                    <a:lumMod val="50000"/>
                    <a:lumOff val="50000"/>
                  </a:schemeClr>
                </a:solidFill>
                <a:latin typeface="Arial"/>
              </a:defRPr>
            </a:lvl4pPr>
            <a:lvl5pPr marL="1828800" indent="0">
              <a:buFont typeface="Wingdings" charset="2"/>
              <a:buNone/>
              <a:defRPr>
                <a:solidFill>
                  <a:schemeClr val="tx1">
                    <a:lumMod val="50000"/>
                    <a:lumOff val="50000"/>
                  </a:schemeClr>
                </a:solidFill>
                <a:latin typeface="Arial"/>
              </a:defRPr>
            </a:lvl5pPr>
          </a:lstStyle>
          <a:p>
            <a:pPr lvl="0"/>
            <a:r>
              <a:rPr lang="en-US" dirty="0" smtClean="0"/>
              <a:t>Body Text</a:t>
            </a:r>
            <a:endParaRPr lang="en-US" dirty="0"/>
          </a:p>
        </p:txBody>
      </p:sp>
    </p:spTree>
    <p:extLst>
      <p:ext uri="{BB962C8B-B14F-4D97-AF65-F5344CB8AC3E}">
        <p14:creationId xmlns:p14="http://schemas.microsoft.com/office/powerpoint/2010/main" val="15902204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E14 Cover Opt 2">
    <p:bg>
      <p:bgPr>
        <a:blipFill rotWithShape="1">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171503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E14 Cover Opt 3">
    <p:bg>
      <p:bgPr>
        <a:blipFill rotWithShape="1">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405255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E14 Cover Opt 4">
    <p:bg>
      <p:bgPr>
        <a:blipFill rotWithShape="1">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079244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E14 Cover Opt 5">
    <p:bg>
      <p:bgPr>
        <a:blipFill rotWithShape="1">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713981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Divider Opt 1">
    <p:bg>
      <p:bgPr>
        <a:blipFill rotWithShape="1">
          <a:blip r:embed="rId2"/>
          <a:stretch>
            <a:fillRect/>
          </a:stretch>
        </a:blipFill>
        <a:effectLst/>
      </p:bgPr>
    </p:bg>
    <p:spTree>
      <p:nvGrpSpPr>
        <p:cNvPr id="1" name=""/>
        <p:cNvGrpSpPr/>
        <p:nvPr/>
      </p:nvGrpSpPr>
      <p:grpSpPr>
        <a:xfrm>
          <a:off x="0" y="0"/>
          <a:ext cx="0" cy="0"/>
          <a:chOff x="0" y="0"/>
          <a:chExt cx="0" cy="0"/>
        </a:xfrm>
      </p:grpSpPr>
      <p:sp>
        <p:nvSpPr>
          <p:cNvPr id="7" name="Text Placeholder 1"/>
          <p:cNvSpPr>
            <a:spLocks noGrp="1"/>
          </p:cNvSpPr>
          <p:nvPr>
            <p:ph type="body" idx="12"/>
          </p:nvPr>
        </p:nvSpPr>
        <p:spPr>
          <a:xfrm>
            <a:off x="3657599" y="5867400"/>
            <a:ext cx="4495801" cy="500732"/>
          </a:xfrm>
          <a:prstGeom prst="rect">
            <a:avLst/>
          </a:prstGeom>
        </p:spPr>
        <p:txBody>
          <a:bodyPr/>
          <a:lstStyle>
            <a:lvl1pPr marL="0" indent="0" algn="r">
              <a:buNone/>
              <a:defRPr sz="1800">
                <a:latin typeface="Arial"/>
                <a:cs typeface="Arial"/>
              </a:defRPr>
            </a:lvl1pPr>
          </a:lstStyle>
          <a:p>
            <a:pPr lvl="0"/>
            <a:r>
              <a:rPr lang="en-US" smtClean="0">
                <a:solidFill>
                  <a:schemeClr val="bg1">
                    <a:lumMod val="50000"/>
                  </a:schemeClr>
                </a:solidFill>
              </a:rPr>
              <a:t>Click to edit Master text styles</a:t>
            </a:r>
          </a:p>
        </p:txBody>
      </p:sp>
    </p:spTree>
    <p:extLst>
      <p:ext uri="{BB962C8B-B14F-4D97-AF65-F5344CB8AC3E}">
        <p14:creationId xmlns:p14="http://schemas.microsoft.com/office/powerpoint/2010/main" val="5290237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Divider Opt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Text Placeholder 1"/>
          <p:cNvSpPr>
            <a:spLocks noGrp="1"/>
          </p:cNvSpPr>
          <p:nvPr>
            <p:ph type="body" idx="13" hasCustomPrompt="1"/>
          </p:nvPr>
        </p:nvSpPr>
        <p:spPr>
          <a:xfrm>
            <a:off x="1066801" y="2971800"/>
            <a:ext cx="7010400" cy="914400"/>
          </a:xfrm>
          <a:prstGeom prst="rect">
            <a:avLst/>
          </a:prstGeom>
        </p:spPr>
        <p:txBody>
          <a:bodyPr/>
          <a:lstStyle>
            <a:lvl1pPr marL="0" indent="0">
              <a:buNone/>
              <a:defRPr baseline="0">
                <a:solidFill>
                  <a:schemeClr val="tx1">
                    <a:lumMod val="50000"/>
                    <a:lumOff val="50000"/>
                  </a:schemeClr>
                </a:solidFill>
                <a:latin typeface="Arial"/>
                <a:cs typeface="Arial"/>
              </a:defRPr>
            </a:lvl1pPr>
          </a:lstStyle>
          <a:p>
            <a:pPr algn="l"/>
            <a:r>
              <a:rPr lang="en-US" dirty="0" smtClean="0">
                <a:solidFill>
                  <a:srgbClr val="7F7F7F"/>
                </a:solidFill>
              </a:rPr>
              <a:t>Section Divider</a:t>
            </a:r>
            <a:endParaRPr lang="en-US" dirty="0">
              <a:solidFill>
                <a:srgbClr val="7F7F7F"/>
              </a:solidFill>
            </a:endParaRPr>
          </a:p>
        </p:txBody>
      </p:sp>
    </p:spTree>
    <p:extLst>
      <p:ext uri="{BB962C8B-B14F-4D97-AF65-F5344CB8AC3E}">
        <p14:creationId xmlns:p14="http://schemas.microsoft.com/office/powerpoint/2010/main" val="15456259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Divider Opt 3">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Text Placeholder 1"/>
          <p:cNvSpPr>
            <a:spLocks noGrp="1"/>
          </p:cNvSpPr>
          <p:nvPr>
            <p:ph type="body" idx="13" hasCustomPrompt="1"/>
          </p:nvPr>
        </p:nvSpPr>
        <p:spPr>
          <a:xfrm>
            <a:off x="1066801" y="2971800"/>
            <a:ext cx="7010400" cy="914400"/>
          </a:xfrm>
          <a:prstGeom prst="rect">
            <a:avLst/>
          </a:prstGeom>
          <a:noFill/>
          <a:ln>
            <a:noFill/>
          </a:ln>
        </p:spPr>
        <p:txBody>
          <a:bodyPr/>
          <a:lstStyle>
            <a:lvl1pPr marL="0" indent="0">
              <a:buNone/>
              <a:defRPr baseline="0">
                <a:solidFill>
                  <a:schemeClr val="bg1"/>
                </a:solidFill>
                <a:latin typeface="Arial"/>
                <a:cs typeface="Arial"/>
              </a:defRPr>
            </a:lvl1pPr>
          </a:lstStyle>
          <a:p>
            <a:pPr algn="l"/>
            <a:r>
              <a:rPr lang="en-US" dirty="0" smtClean="0">
                <a:solidFill>
                  <a:srgbClr val="7F7F7F"/>
                </a:solidFill>
              </a:rPr>
              <a:t>Section Divider</a:t>
            </a:r>
            <a:endParaRPr lang="en-US" dirty="0">
              <a:solidFill>
                <a:srgbClr val="7F7F7F"/>
              </a:solidFill>
            </a:endParaRPr>
          </a:p>
        </p:txBody>
      </p:sp>
    </p:spTree>
    <p:extLst>
      <p:ext uri="{BB962C8B-B14F-4D97-AF65-F5344CB8AC3E}">
        <p14:creationId xmlns:p14="http://schemas.microsoft.com/office/powerpoint/2010/main" val="8503733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Divider Opt 4">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Text Placeholder 1"/>
          <p:cNvSpPr>
            <a:spLocks noGrp="1"/>
          </p:cNvSpPr>
          <p:nvPr>
            <p:ph type="body" idx="13" hasCustomPrompt="1"/>
          </p:nvPr>
        </p:nvSpPr>
        <p:spPr>
          <a:xfrm>
            <a:off x="1066801" y="2971800"/>
            <a:ext cx="7010400" cy="914400"/>
          </a:xfrm>
          <a:prstGeom prst="rect">
            <a:avLst/>
          </a:prstGeom>
          <a:noFill/>
          <a:ln>
            <a:noFill/>
          </a:ln>
        </p:spPr>
        <p:txBody>
          <a:bodyPr/>
          <a:lstStyle>
            <a:lvl1pPr marL="0" indent="0">
              <a:buNone/>
              <a:defRPr baseline="0">
                <a:solidFill>
                  <a:schemeClr val="bg1"/>
                </a:solidFill>
                <a:latin typeface="Arial"/>
                <a:cs typeface="Arial"/>
              </a:defRPr>
            </a:lvl1pPr>
          </a:lstStyle>
          <a:p>
            <a:pPr algn="l"/>
            <a:r>
              <a:rPr lang="en-US" dirty="0" smtClean="0">
                <a:solidFill>
                  <a:srgbClr val="7F7F7F"/>
                </a:solidFill>
              </a:rPr>
              <a:t>Section Divider</a:t>
            </a:r>
            <a:endParaRPr lang="en-US" dirty="0">
              <a:solidFill>
                <a:srgbClr val="7F7F7F"/>
              </a:solidFill>
            </a:endParaRPr>
          </a:p>
        </p:txBody>
      </p:sp>
    </p:spTree>
    <p:extLst>
      <p:ext uri="{BB962C8B-B14F-4D97-AF65-F5344CB8AC3E}">
        <p14:creationId xmlns:p14="http://schemas.microsoft.com/office/powerpoint/2010/main" val="26738131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17"/>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20579295"/>
      </p:ext>
    </p:extLst>
  </p:cSld>
  <p:clrMap bg1="lt1" tx1="dk1" bg2="lt2" tx2="dk2" accent1="accent1" accent2="accent2" accent3="accent3" accent4="accent4" accent5="accent5" accent6="accent6" hlink="hlink" folHlink="folHlink"/>
  <p:sldLayoutIdLst>
    <p:sldLayoutId id="2147484846" r:id="rId1"/>
    <p:sldLayoutId id="2147484847" r:id="rId2"/>
    <p:sldLayoutId id="2147484848" r:id="rId3"/>
    <p:sldLayoutId id="2147484849" r:id="rId4"/>
    <p:sldLayoutId id="2147484850" r:id="rId5"/>
    <p:sldLayoutId id="2147484851" r:id="rId6"/>
    <p:sldLayoutId id="2147484852" r:id="rId7"/>
    <p:sldLayoutId id="2147484853" r:id="rId8"/>
    <p:sldLayoutId id="2147484854" r:id="rId9"/>
    <p:sldLayoutId id="2147484855" r:id="rId10"/>
    <p:sldLayoutId id="2147484856" r:id="rId11"/>
    <p:sldLayoutId id="2147484857" r:id="rId12"/>
    <p:sldLayoutId id="2147484858" r:id="rId13"/>
    <p:sldLayoutId id="2147484859" r:id="rId14"/>
    <p:sldLayoutId id="2147484860" r:id="rId15"/>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hyperlink" Target="mailto:badging@educause.edu" TargetMode="External"/><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hyperlink" Target="http://www.educause.edu/annual-conference/2014/badging-support-professional-development-and-career-building" TargetMode="External"/><Relationship Id="rId7" Type="http://schemas.openxmlformats.org/officeDocument/2006/relationships/hyperlink" Target="http://www.educause.edu/badging" TargetMode="External"/><Relationship Id="rId2" Type="http://schemas.openxmlformats.org/officeDocument/2006/relationships/notesSlide" Target="../notesSlides/notesSlide14.xml"/><Relationship Id="rId1" Type="http://schemas.openxmlformats.org/officeDocument/2006/relationships/slideLayout" Target="../slideLayouts/slideLayout15.xml"/><Relationship Id="rId6" Type="http://schemas.openxmlformats.org/officeDocument/2006/relationships/hyperlink" Target="http://www.educause.edu/discuss/information-technology-management-and-leadership/microcredentials-and-badges-constituent-group" TargetMode="External"/><Relationship Id="rId5" Type="http://schemas.openxmlformats.org/officeDocument/2006/relationships/hyperlink" Target="http://www.educause.edu/library/badges" TargetMode="External"/><Relationship Id="rId4" Type="http://schemas.openxmlformats.org/officeDocument/2006/relationships/hyperlink" Target="http://www.educause.edu/library/resources/7-things-you-should-know-about-badging-professional-development"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 Id="rId5" Type="http://schemas.openxmlformats.org/officeDocument/2006/relationships/image" Target="../media/image15.png"/><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6.png"/><Relationship Id="rId18" Type="http://schemas.openxmlformats.org/officeDocument/2006/relationships/image" Target="../media/image31.png"/><Relationship Id="rId26" Type="http://schemas.openxmlformats.org/officeDocument/2006/relationships/image" Target="../media/image39.png"/><Relationship Id="rId3" Type="http://schemas.openxmlformats.org/officeDocument/2006/relationships/image" Target="../media/image16.png"/><Relationship Id="rId21" Type="http://schemas.openxmlformats.org/officeDocument/2006/relationships/image" Target="../media/image34.png"/><Relationship Id="rId7" Type="http://schemas.openxmlformats.org/officeDocument/2006/relationships/image" Target="../media/image20.png"/><Relationship Id="rId12" Type="http://schemas.openxmlformats.org/officeDocument/2006/relationships/image" Target="../media/image25.png"/><Relationship Id="rId17" Type="http://schemas.openxmlformats.org/officeDocument/2006/relationships/image" Target="../media/image30.png"/><Relationship Id="rId25" Type="http://schemas.openxmlformats.org/officeDocument/2006/relationships/image" Target="../media/image38.png"/><Relationship Id="rId2" Type="http://schemas.openxmlformats.org/officeDocument/2006/relationships/notesSlide" Target="../notesSlides/notesSlide2.xml"/><Relationship Id="rId16" Type="http://schemas.openxmlformats.org/officeDocument/2006/relationships/image" Target="../media/image29.png"/><Relationship Id="rId20" Type="http://schemas.openxmlformats.org/officeDocument/2006/relationships/image" Target="../media/image33.png"/><Relationship Id="rId1" Type="http://schemas.openxmlformats.org/officeDocument/2006/relationships/slideLayout" Target="../slideLayouts/slideLayout14.xml"/><Relationship Id="rId6" Type="http://schemas.openxmlformats.org/officeDocument/2006/relationships/image" Target="../media/image19.png"/><Relationship Id="rId11" Type="http://schemas.openxmlformats.org/officeDocument/2006/relationships/image" Target="../media/image24.png"/><Relationship Id="rId24" Type="http://schemas.openxmlformats.org/officeDocument/2006/relationships/image" Target="../media/image37.png"/><Relationship Id="rId5" Type="http://schemas.openxmlformats.org/officeDocument/2006/relationships/image" Target="../media/image18.png"/><Relationship Id="rId15" Type="http://schemas.openxmlformats.org/officeDocument/2006/relationships/image" Target="../media/image28.png"/><Relationship Id="rId23" Type="http://schemas.openxmlformats.org/officeDocument/2006/relationships/image" Target="../media/image36.png"/><Relationship Id="rId28" Type="http://schemas.openxmlformats.org/officeDocument/2006/relationships/image" Target="../media/image41.png"/><Relationship Id="rId10" Type="http://schemas.openxmlformats.org/officeDocument/2006/relationships/image" Target="../media/image23.png"/><Relationship Id="rId19" Type="http://schemas.openxmlformats.org/officeDocument/2006/relationships/image" Target="../media/image32.png"/><Relationship Id="rId4" Type="http://schemas.openxmlformats.org/officeDocument/2006/relationships/image" Target="../media/image17.png"/><Relationship Id="rId9" Type="http://schemas.openxmlformats.org/officeDocument/2006/relationships/image" Target="../media/image22.png"/><Relationship Id="rId14" Type="http://schemas.openxmlformats.org/officeDocument/2006/relationships/image" Target="../media/image27.png"/><Relationship Id="rId22" Type="http://schemas.openxmlformats.org/officeDocument/2006/relationships/image" Target="../media/image35.png"/><Relationship Id="rId27" Type="http://schemas.openxmlformats.org/officeDocument/2006/relationships/image" Target="../media/image40.png"/></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5.xml"/><Relationship Id="rId1" Type="http://schemas.openxmlformats.org/officeDocument/2006/relationships/slideLayout" Target="../slideLayouts/slideLayout14.xml"/><Relationship Id="rId5" Type="http://schemas.openxmlformats.org/officeDocument/2006/relationships/chart" Target="../charts/chart3.xml"/><Relationship Id="rId4" Type="http://schemas.openxmlformats.org/officeDocument/2006/relationships/image" Target="../media/image43.png"/></Relationships>
</file>

<file path=ppt/slides/_rels/slide7.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6.png"/><Relationship Id="rId18" Type="http://schemas.openxmlformats.org/officeDocument/2006/relationships/image" Target="../media/image31.png"/><Relationship Id="rId26" Type="http://schemas.openxmlformats.org/officeDocument/2006/relationships/image" Target="../media/image39.png"/><Relationship Id="rId3" Type="http://schemas.openxmlformats.org/officeDocument/2006/relationships/image" Target="../media/image16.png"/><Relationship Id="rId21" Type="http://schemas.openxmlformats.org/officeDocument/2006/relationships/image" Target="../media/image34.png"/><Relationship Id="rId7" Type="http://schemas.openxmlformats.org/officeDocument/2006/relationships/image" Target="../media/image20.png"/><Relationship Id="rId12" Type="http://schemas.openxmlformats.org/officeDocument/2006/relationships/image" Target="../media/image25.png"/><Relationship Id="rId17" Type="http://schemas.openxmlformats.org/officeDocument/2006/relationships/image" Target="../media/image30.png"/><Relationship Id="rId25" Type="http://schemas.openxmlformats.org/officeDocument/2006/relationships/image" Target="../media/image38.png"/><Relationship Id="rId2" Type="http://schemas.openxmlformats.org/officeDocument/2006/relationships/notesSlide" Target="../notesSlides/notesSlide6.xml"/><Relationship Id="rId16" Type="http://schemas.openxmlformats.org/officeDocument/2006/relationships/image" Target="../media/image29.png"/><Relationship Id="rId20" Type="http://schemas.openxmlformats.org/officeDocument/2006/relationships/image" Target="../media/image33.png"/><Relationship Id="rId1" Type="http://schemas.openxmlformats.org/officeDocument/2006/relationships/slideLayout" Target="../slideLayouts/slideLayout14.xml"/><Relationship Id="rId6" Type="http://schemas.openxmlformats.org/officeDocument/2006/relationships/image" Target="../media/image19.png"/><Relationship Id="rId11" Type="http://schemas.openxmlformats.org/officeDocument/2006/relationships/image" Target="../media/image24.png"/><Relationship Id="rId24" Type="http://schemas.openxmlformats.org/officeDocument/2006/relationships/image" Target="../media/image37.png"/><Relationship Id="rId5" Type="http://schemas.openxmlformats.org/officeDocument/2006/relationships/image" Target="../media/image18.png"/><Relationship Id="rId15" Type="http://schemas.openxmlformats.org/officeDocument/2006/relationships/image" Target="../media/image28.png"/><Relationship Id="rId23" Type="http://schemas.openxmlformats.org/officeDocument/2006/relationships/image" Target="../media/image36.png"/><Relationship Id="rId28" Type="http://schemas.openxmlformats.org/officeDocument/2006/relationships/image" Target="../media/image41.png"/><Relationship Id="rId10" Type="http://schemas.openxmlformats.org/officeDocument/2006/relationships/image" Target="../media/image23.png"/><Relationship Id="rId19" Type="http://schemas.openxmlformats.org/officeDocument/2006/relationships/image" Target="../media/image32.png"/><Relationship Id="rId4" Type="http://schemas.openxmlformats.org/officeDocument/2006/relationships/image" Target="../media/image17.png"/><Relationship Id="rId9" Type="http://schemas.openxmlformats.org/officeDocument/2006/relationships/image" Target="../media/image22.png"/><Relationship Id="rId14" Type="http://schemas.openxmlformats.org/officeDocument/2006/relationships/image" Target="../media/image27.png"/><Relationship Id="rId22" Type="http://schemas.openxmlformats.org/officeDocument/2006/relationships/image" Target="../media/image35.png"/><Relationship Id="rId27" Type="http://schemas.openxmlformats.org/officeDocument/2006/relationships/image" Target="../media/image40.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5410200"/>
            <a:ext cx="9144000" cy="400110"/>
          </a:xfrm>
          <a:prstGeom prst="rect">
            <a:avLst/>
          </a:prstGeom>
          <a:noFill/>
        </p:spPr>
        <p:txBody>
          <a:bodyPr wrap="square" rtlCol="0">
            <a:spAutoFit/>
          </a:bodyPr>
          <a:lstStyle/>
          <a:p>
            <a:pPr algn="ctr"/>
            <a:r>
              <a:rPr lang="en-US" sz="2000" b="1" dirty="0">
                <a:latin typeface="Arial" panose="020B0604020202020204" pitchFamily="34" charset="0"/>
                <a:cs typeface="Arial" panose="020B0604020202020204" pitchFamily="34" charset="0"/>
              </a:rPr>
              <a:t>Badging </a:t>
            </a:r>
            <a:r>
              <a:rPr lang="en-US" sz="2000" b="1" dirty="0" smtClean="0">
                <a:latin typeface="Arial" panose="020B0604020202020204" pitchFamily="34" charset="0"/>
                <a:cs typeface="Arial" panose="020B0604020202020204" pitchFamily="34" charset="0"/>
              </a:rPr>
              <a:t>Focus Group</a:t>
            </a:r>
            <a:endParaRPr lang="en-US" sz="2000" b="1" dirty="0">
              <a:latin typeface="Arial" panose="020B0604020202020204" pitchFamily="34" charset="0"/>
              <a:cs typeface="Arial" panose="020B0604020202020204" pitchFamily="34" charset="0"/>
            </a:endParaRPr>
          </a:p>
        </p:txBody>
      </p:sp>
      <p:sp>
        <p:nvSpPr>
          <p:cNvPr id="5" name="TextBox 4"/>
          <p:cNvSpPr txBox="1"/>
          <p:nvPr/>
        </p:nvSpPr>
        <p:spPr>
          <a:xfrm>
            <a:off x="304800" y="5903752"/>
            <a:ext cx="8534400" cy="1169551"/>
          </a:xfrm>
          <a:prstGeom prst="rect">
            <a:avLst/>
          </a:prstGeom>
          <a:noFill/>
        </p:spPr>
        <p:txBody>
          <a:bodyPr wrap="square" rtlCol="0">
            <a:spAutoFit/>
          </a:bodyPr>
          <a:lstStyle/>
          <a:p>
            <a:pPr algn="ctr"/>
            <a:r>
              <a:rPr lang="en-US" sz="1400" dirty="0">
                <a:solidFill>
                  <a:schemeClr val="tx1">
                    <a:lumMod val="50000"/>
                    <a:lumOff val="50000"/>
                  </a:schemeClr>
                </a:solidFill>
                <a:latin typeface="Arial" panose="020B0604020202020204" pitchFamily="34" charset="0"/>
                <a:cs typeface="Arial" panose="020B0604020202020204" pitchFamily="34" charset="0"/>
              </a:rPr>
              <a:t>Sep 30th, 2014</a:t>
            </a:r>
          </a:p>
          <a:p>
            <a:pPr algn="ctr"/>
            <a:r>
              <a:rPr lang="en-US" sz="1400" dirty="0">
                <a:solidFill>
                  <a:schemeClr val="tx1">
                    <a:lumMod val="50000"/>
                    <a:lumOff val="50000"/>
                  </a:schemeClr>
                </a:solidFill>
                <a:latin typeface="Arial" panose="020B0604020202020204" pitchFamily="34" charset="0"/>
                <a:cs typeface="Arial" panose="020B0604020202020204" pitchFamily="34" charset="0"/>
              </a:rPr>
              <a:t>2:30 PM - 3:20 PM</a:t>
            </a:r>
          </a:p>
          <a:p>
            <a:pPr algn="ctr"/>
            <a:r>
              <a:rPr lang="en-US" sz="1400" dirty="0">
                <a:solidFill>
                  <a:schemeClr val="tx1">
                    <a:lumMod val="50000"/>
                    <a:lumOff val="50000"/>
                  </a:schemeClr>
                </a:solidFill>
                <a:latin typeface="Arial" panose="020B0604020202020204" pitchFamily="34" charset="0"/>
                <a:cs typeface="Arial" panose="020B0604020202020204" pitchFamily="34" charset="0"/>
              </a:rPr>
              <a:t>Eastern Time</a:t>
            </a:r>
          </a:p>
          <a:p>
            <a:pPr algn="ctr"/>
            <a:r>
              <a:rPr lang="en-US" sz="1400" dirty="0">
                <a:solidFill>
                  <a:schemeClr val="tx1">
                    <a:lumMod val="50000"/>
                    <a:lumOff val="50000"/>
                  </a:schemeClr>
                </a:solidFill>
                <a:latin typeface="Arial" panose="020B0604020202020204" pitchFamily="34" charset="0"/>
                <a:cs typeface="Arial" panose="020B0604020202020204" pitchFamily="34" charset="0"/>
              </a:rPr>
              <a:t>Meeting Room W109A/B</a:t>
            </a:r>
            <a:br>
              <a:rPr lang="en-US" sz="1400" dirty="0">
                <a:solidFill>
                  <a:schemeClr val="tx1">
                    <a:lumMod val="50000"/>
                    <a:lumOff val="50000"/>
                  </a:schemeClr>
                </a:solidFill>
                <a:latin typeface="Arial" panose="020B0604020202020204" pitchFamily="34" charset="0"/>
                <a:cs typeface="Arial" panose="020B0604020202020204" pitchFamily="34" charset="0"/>
              </a:rPr>
            </a:br>
            <a:endParaRPr lang="en-US" sz="1400" dirty="0">
              <a:solidFill>
                <a:schemeClr val="tx1">
                  <a:lumMod val="50000"/>
                  <a:lumOff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709988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1828800"/>
            <a:ext cx="7162800" cy="3200400"/>
          </a:xfrm>
        </p:spPr>
        <p:txBody>
          <a:bodyPr/>
          <a:lstStyle/>
          <a:p>
            <a:r>
              <a:rPr lang="en-US" sz="2800" dirty="0" smtClean="0">
                <a:solidFill>
                  <a:schemeClr val="tx1"/>
                </a:solidFill>
              </a:rPr>
              <a:t>Given what you know about the EDUCAUSE digital badge program, what category is currently </a:t>
            </a:r>
            <a:r>
              <a:rPr lang="en-US" sz="2800" b="1" dirty="0" smtClean="0">
                <a:solidFill>
                  <a:schemeClr val="tx1"/>
                </a:solidFill>
              </a:rPr>
              <a:t>most</a:t>
            </a:r>
            <a:r>
              <a:rPr lang="en-US" sz="2800" dirty="0" smtClean="0">
                <a:solidFill>
                  <a:schemeClr val="tx1"/>
                </a:solidFill>
              </a:rPr>
              <a:t> beneficial for your career portfolio? </a:t>
            </a:r>
            <a:br>
              <a:rPr lang="en-US" sz="2800" dirty="0" smtClean="0">
                <a:solidFill>
                  <a:schemeClr val="tx1"/>
                </a:solidFill>
              </a:rPr>
            </a:br>
            <a:r>
              <a:rPr lang="en-US" sz="2800" dirty="0" smtClean="0">
                <a:solidFill>
                  <a:schemeClr val="tx1"/>
                </a:solidFill>
              </a:rPr>
              <a:t/>
            </a:r>
            <a:br>
              <a:rPr lang="en-US" sz="2800" dirty="0" smtClean="0">
                <a:solidFill>
                  <a:schemeClr val="tx1"/>
                </a:solidFill>
              </a:rPr>
            </a:br>
            <a:r>
              <a:rPr lang="en-US" sz="2800" dirty="0" smtClean="0">
                <a:solidFill>
                  <a:schemeClr val="tx1"/>
                </a:solidFill>
              </a:rPr>
              <a:t>Why?</a:t>
            </a:r>
            <a:br>
              <a:rPr lang="en-US" sz="2800" dirty="0" smtClean="0">
                <a:solidFill>
                  <a:schemeClr val="tx1"/>
                </a:solidFill>
              </a:rPr>
            </a:br>
            <a:r>
              <a:rPr lang="en-US" sz="2800" dirty="0">
                <a:solidFill>
                  <a:schemeClr val="tx1"/>
                </a:solidFill>
              </a:rPr>
              <a:t/>
            </a:r>
            <a:br>
              <a:rPr lang="en-US" sz="2800" dirty="0">
                <a:solidFill>
                  <a:schemeClr val="tx1"/>
                </a:solidFill>
              </a:rPr>
            </a:br>
            <a:r>
              <a:rPr lang="en-US" sz="2800" dirty="0"/>
              <a:t/>
            </a:r>
            <a:br>
              <a:rPr lang="en-US" sz="2800" dirty="0"/>
            </a:br>
            <a:r>
              <a:rPr lang="en-US" sz="2800" dirty="0"/>
              <a:t/>
            </a:r>
            <a:br>
              <a:rPr lang="en-US" sz="2800" dirty="0"/>
            </a:br>
            <a:endParaRPr lang="en-US" sz="2800" dirty="0"/>
          </a:p>
        </p:txBody>
      </p:sp>
      <p:sp>
        <p:nvSpPr>
          <p:cNvPr id="3" name="Title 2"/>
          <p:cNvSpPr txBox="1">
            <a:spLocks/>
          </p:cNvSpPr>
          <p:nvPr/>
        </p:nvSpPr>
        <p:spPr>
          <a:xfrm>
            <a:off x="606829" y="338675"/>
            <a:ext cx="8021782" cy="1413925"/>
          </a:xfrm>
          <a:prstGeom prst="rect">
            <a:avLst/>
          </a:prstGeom>
        </p:spPr>
        <p:txBody>
          <a:bodyPr>
            <a:normAutofit fontScale="92500" lnSpcReduction="10000"/>
          </a:bodyPr>
          <a:lstStyle>
            <a:lvl1pPr algn="l" defTabSz="457200" rtl="0" eaLnBrk="1" latinLnBrk="0" hangingPunct="1">
              <a:spcBef>
                <a:spcPct val="0"/>
              </a:spcBef>
              <a:buNone/>
              <a:defRPr sz="3200" kern="1200">
                <a:solidFill>
                  <a:schemeClr val="tx1">
                    <a:lumMod val="50000"/>
                    <a:lumOff val="50000"/>
                  </a:schemeClr>
                </a:solidFill>
                <a:latin typeface="Arial"/>
                <a:ea typeface="+mj-ea"/>
                <a:cs typeface="+mj-cs"/>
              </a:defRPr>
            </a:lvl1pPr>
          </a:lstStyle>
          <a:p>
            <a:r>
              <a:rPr lang="en-US" b="1" dirty="0">
                <a:solidFill>
                  <a:schemeClr val="tx1"/>
                </a:solidFill>
              </a:rPr>
              <a:t>EDUCAUSE</a:t>
            </a:r>
            <a:r>
              <a:rPr lang="en-US" b="1" dirty="0"/>
              <a:t> </a:t>
            </a:r>
            <a:r>
              <a:rPr lang="en-US" b="1" dirty="0">
                <a:solidFill>
                  <a:schemeClr val="tx1"/>
                </a:solidFill>
              </a:rPr>
              <a:t>Focus Group: Digital Badging</a:t>
            </a:r>
          </a:p>
          <a:p>
            <a:endParaRPr lang="en-US" b="1" dirty="0" smtClean="0"/>
          </a:p>
          <a:p>
            <a:r>
              <a:rPr lang="en-US" b="1" dirty="0" smtClean="0"/>
              <a:t>Question 2</a:t>
            </a:r>
            <a:endParaRPr lang="en-US" sz="3100" b="1" dirty="0">
              <a:solidFill>
                <a:srgbClr val="B80202"/>
              </a:solidFill>
            </a:endParaRPr>
          </a:p>
        </p:txBody>
      </p:sp>
    </p:spTree>
    <p:extLst>
      <p:ext uri="{BB962C8B-B14F-4D97-AF65-F5344CB8AC3E}">
        <p14:creationId xmlns:p14="http://schemas.microsoft.com/office/powerpoint/2010/main" val="296992945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1999" y="1828800"/>
            <a:ext cx="7010401" cy="2667000"/>
          </a:xfrm>
        </p:spPr>
        <p:txBody>
          <a:bodyPr/>
          <a:lstStyle/>
          <a:p>
            <a:r>
              <a:rPr lang="en-US" sz="2800" dirty="0">
                <a:solidFill>
                  <a:schemeClr val="tx1"/>
                </a:solidFill>
              </a:rPr>
              <a:t>Given what you know about the EDUCAUSE digital badge program, what category is currently </a:t>
            </a:r>
            <a:r>
              <a:rPr lang="en-US" sz="2800" b="1" dirty="0" smtClean="0">
                <a:solidFill>
                  <a:schemeClr val="tx1"/>
                </a:solidFill>
              </a:rPr>
              <a:t>least</a:t>
            </a:r>
            <a:r>
              <a:rPr lang="en-US" sz="2800" dirty="0" smtClean="0">
                <a:solidFill>
                  <a:schemeClr val="tx1"/>
                </a:solidFill>
              </a:rPr>
              <a:t> </a:t>
            </a:r>
            <a:r>
              <a:rPr lang="en-US" sz="2800" dirty="0">
                <a:solidFill>
                  <a:schemeClr val="tx1"/>
                </a:solidFill>
              </a:rPr>
              <a:t>beneficial for your career portfolio? </a:t>
            </a:r>
            <a:br>
              <a:rPr lang="en-US" sz="2800" dirty="0">
                <a:solidFill>
                  <a:schemeClr val="tx1"/>
                </a:solidFill>
              </a:rPr>
            </a:br>
            <a:r>
              <a:rPr lang="en-US" sz="2800" dirty="0">
                <a:solidFill>
                  <a:schemeClr val="tx1"/>
                </a:solidFill>
              </a:rPr>
              <a:t/>
            </a:r>
            <a:br>
              <a:rPr lang="en-US" sz="2800" dirty="0">
                <a:solidFill>
                  <a:schemeClr val="tx1"/>
                </a:solidFill>
              </a:rPr>
            </a:br>
            <a:r>
              <a:rPr lang="en-US" sz="2800" dirty="0">
                <a:solidFill>
                  <a:schemeClr val="tx1"/>
                </a:solidFill>
              </a:rPr>
              <a:t>Why?</a:t>
            </a:r>
            <a:br>
              <a:rPr lang="en-US" sz="2800" dirty="0">
                <a:solidFill>
                  <a:schemeClr val="tx1"/>
                </a:solidFill>
              </a:rPr>
            </a:br>
            <a:r>
              <a:rPr lang="en-US" sz="2800" dirty="0">
                <a:solidFill>
                  <a:schemeClr val="tx1"/>
                </a:solidFill>
              </a:rPr>
              <a:t/>
            </a:r>
            <a:br>
              <a:rPr lang="en-US" sz="2800" dirty="0">
                <a:solidFill>
                  <a:schemeClr val="tx1"/>
                </a:solidFill>
              </a:rPr>
            </a:br>
            <a:r>
              <a:rPr lang="en-US" sz="2800" dirty="0" smtClean="0">
                <a:solidFill>
                  <a:schemeClr val="tx1"/>
                </a:solidFill>
              </a:rPr>
              <a:t/>
            </a:r>
            <a:br>
              <a:rPr lang="en-US" sz="2800" dirty="0" smtClean="0">
                <a:solidFill>
                  <a:schemeClr val="tx1"/>
                </a:solidFill>
              </a:rPr>
            </a:br>
            <a:r>
              <a:rPr lang="en-US" sz="2800" dirty="0"/>
              <a:t/>
            </a:r>
            <a:br>
              <a:rPr lang="en-US" sz="2800" dirty="0"/>
            </a:br>
            <a:r>
              <a:rPr lang="en-US" sz="2800" dirty="0"/>
              <a:t/>
            </a:r>
            <a:br>
              <a:rPr lang="en-US" sz="2800" dirty="0"/>
            </a:br>
            <a:r>
              <a:rPr lang="en-US" sz="2800" dirty="0"/>
              <a:t/>
            </a:r>
            <a:br>
              <a:rPr lang="en-US" sz="2800" dirty="0"/>
            </a:br>
            <a:endParaRPr lang="en-US" sz="2800" dirty="0"/>
          </a:p>
        </p:txBody>
      </p:sp>
      <p:sp>
        <p:nvSpPr>
          <p:cNvPr id="3" name="Title 2"/>
          <p:cNvSpPr txBox="1">
            <a:spLocks/>
          </p:cNvSpPr>
          <p:nvPr/>
        </p:nvSpPr>
        <p:spPr>
          <a:xfrm>
            <a:off x="606829" y="338675"/>
            <a:ext cx="8021782" cy="1261525"/>
          </a:xfrm>
          <a:prstGeom prst="rect">
            <a:avLst/>
          </a:prstGeom>
        </p:spPr>
        <p:txBody>
          <a:bodyPr>
            <a:normAutofit fontScale="92500" lnSpcReduction="20000"/>
          </a:bodyPr>
          <a:lstStyle>
            <a:lvl1pPr algn="l" defTabSz="457200" rtl="0" eaLnBrk="1" latinLnBrk="0" hangingPunct="1">
              <a:spcBef>
                <a:spcPct val="0"/>
              </a:spcBef>
              <a:buNone/>
              <a:defRPr sz="3200" kern="1200">
                <a:solidFill>
                  <a:schemeClr val="tx1">
                    <a:lumMod val="50000"/>
                    <a:lumOff val="50000"/>
                  </a:schemeClr>
                </a:solidFill>
                <a:latin typeface="Arial"/>
                <a:ea typeface="+mj-ea"/>
                <a:cs typeface="+mj-cs"/>
              </a:defRPr>
            </a:lvl1pPr>
          </a:lstStyle>
          <a:p>
            <a:r>
              <a:rPr lang="en-US" b="1" dirty="0">
                <a:solidFill>
                  <a:schemeClr val="tx1"/>
                </a:solidFill>
              </a:rPr>
              <a:t>EDUCAUSE</a:t>
            </a:r>
            <a:r>
              <a:rPr lang="en-US" b="1" dirty="0"/>
              <a:t> </a:t>
            </a:r>
            <a:r>
              <a:rPr lang="en-US" b="1" dirty="0">
                <a:solidFill>
                  <a:schemeClr val="tx1"/>
                </a:solidFill>
              </a:rPr>
              <a:t>Focus Group: Digital Badging</a:t>
            </a:r>
          </a:p>
          <a:p>
            <a:endParaRPr lang="en-US" b="1" dirty="0" smtClean="0"/>
          </a:p>
          <a:p>
            <a:r>
              <a:rPr lang="en-US" b="1" dirty="0" smtClean="0"/>
              <a:t>Question 3</a:t>
            </a:r>
            <a:endParaRPr lang="en-US" sz="3100" b="1" dirty="0">
              <a:solidFill>
                <a:srgbClr val="B80202"/>
              </a:solidFill>
            </a:endParaRPr>
          </a:p>
        </p:txBody>
      </p:sp>
    </p:spTree>
    <p:extLst>
      <p:ext uri="{BB962C8B-B14F-4D97-AF65-F5344CB8AC3E}">
        <p14:creationId xmlns:p14="http://schemas.microsoft.com/office/powerpoint/2010/main" val="247996388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600200"/>
            <a:ext cx="7086600" cy="3200400"/>
          </a:xfrm>
        </p:spPr>
        <p:txBody>
          <a:bodyPr/>
          <a:lstStyle/>
          <a:p>
            <a:r>
              <a:rPr lang="en-US" sz="2800" dirty="0" smtClean="0">
                <a:solidFill>
                  <a:schemeClr val="tx1"/>
                </a:solidFill>
              </a:rPr>
              <a:t/>
            </a:r>
            <a:br>
              <a:rPr lang="en-US" sz="2800" dirty="0" smtClean="0">
                <a:solidFill>
                  <a:schemeClr val="tx1"/>
                </a:solidFill>
              </a:rPr>
            </a:br>
            <a:r>
              <a:rPr lang="en-US" sz="2800" dirty="0" smtClean="0">
                <a:solidFill>
                  <a:schemeClr val="tx1"/>
                </a:solidFill>
              </a:rPr>
              <a:t>Given what you know about the EDUCAUSE badge program, what badge is </a:t>
            </a:r>
            <a:r>
              <a:rPr lang="en-US" sz="2800" b="1" dirty="0" smtClean="0">
                <a:solidFill>
                  <a:schemeClr val="tx1"/>
                </a:solidFill>
              </a:rPr>
              <a:t>missing </a:t>
            </a:r>
            <a:r>
              <a:rPr lang="en-US" sz="2800" dirty="0" smtClean="0">
                <a:solidFill>
                  <a:schemeClr val="tx1"/>
                </a:solidFill>
              </a:rPr>
              <a:t>that would add value to your career portfolio? </a:t>
            </a:r>
            <a:r>
              <a:rPr lang="en-US" sz="2800" dirty="0">
                <a:solidFill>
                  <a:schemeClr val="tx1"/>
                </a:solidFill>
              </a:rPr>
              <a:t/>
            </a:r>
            <a:br>
              <a:rPr lang="en-US" sz="2800" dirty="0">
                <a:solidFill>
                  <a:schemeClr val="tx1"/>
                </a:solidFill>
              </a:rPr>
            </a:br>
            <a:r>
              <a:rPr lang="en-US" sz="2800" dirty="0">
                <a:solidFill>
                  <a:schemeClr val="tx1"/>
                </a:solidFill>
              </a:rPr>
              <a:t/>
            </a:r>
            <a:br>
              <a:rPr lang="en-US" sz="2800" dirty="0">
                <a:solidFill>
                  <a:schemeClr val="tx1"/>
                </a:solidFill>
              </a:rPr>
            </a:br>
            <a:r>
              <a:rPr lang="en-US" sz="2800" dirty="0">
                <a:solidFill>
                  <a:schemeClr val="tx1"/>
                </a:solidFill>
              </a:rPr>
              <a:t/>
            </a:r>
            <a:br>
              <a:rPr lang="en-US" sz="2800" dirty="0">
                <a:solidFill>
                  <a:schemeClr val="tx1"/>
                </a:solidFill>
              </a:rPr>
            </a:br>
            <a:r>
              <a:rPr lang="en-US" sz="2800" dirty="0" smtClean="0">
                <a:solidFill>
                  <a:schemeClr val="tx1"/>
                </a:solidFill>
              </a:rPr>
              <a:t> </a:t>
            </a:r>
            <a:br>
              <a:rPr lang="en-US" sz="2800" dirty="0" smtClean="0">
                <a:solidFill>
                  <a:schemeClr val="tx1"/>
                </a:solidFill>
              </a:rPr>
            </a:br>
            <a:r>
              <a:rPr lang="en-US" sz="2800" dirty="0"/>
              <a:t/>
            </a:r>
            <a:br>
              <a:rPr lang="en-US" sz="2800" dirty="0"/>
            </a:br>
            <a:r>
              <a:rPr lang="en-US" sz="2800" dirty="0"/>
              <a:t/>
            </a:r>
            <a:br>
              <a:rPr lang="en-US" sz="2800" dirty="0"/>
            </a:br>
            <a:r>
              <a:rPr lang="en-US" sz="2800" dirty="0"/>
              <a:t/>
            </a:r>
            <a:br>
              <a:rPr lang="en-US" sz="2800" dirty="0"/>
            </a:br>
            <a:endParaRPr lang="en-US" sz="2800" dirty="0"/>
          </a:p>
        </p:txBody>
      </p:sp>
      <p:sp>
        <p:nvSpPr>
          <p:cNvPr id="3" name="Title 2"/>
          <p:cNvSpPr txBox="1">
            <a:spLocks/>
          </p:cNvSpPr>
          <p:nvPr/>
        </p:nvSpPr>
        <p:spPr>
          <a:xfrm>
            <a:off x="606829" y="338675"/>
            <a:ext cx="8021782" cy="1261525"/>
          </a:xfrm>
          <a:prstGeom prst="rect">
            <a:avLst/>
          </a:prstGeom>
        </p:spPr>
        <p:txBody>
          <a:bodyPr>
            <a:normAutofit fontScale="92500" lnSpcReduction="20000"/>
          </a:bodyPr>
          <a:lstStyle>
            <a:lvl1pPr algn="l" defTabSz="457200" rtl="0" eaLnBrk="1" latinLnBrk="0" hangingPunct="1">
              <a:spcBef>
                <a:spcPct val="0"/>
              </a:spcBef>
              <a:buNone/>
              <a:defRPr sz="3200" kern="1200">
                <a:solidFill>
                  <a:schemeClr val="tx1">
                    <a:lumMod val="50000"/>
                    <a:lumOff val="50000"/>
                  </a:schemeClr>
                </a:solidFill>
                <a:latin typeface="Arial"/>
                <a:ea typeface="+mj-ea"/>
                <a:cs typeface="+mj-cs"/>
              </a:defRPr>
            </a:lvl1pPr>
          </a:lstStyle>
          <a:p>
            <a:r>
              <a:rPr lang="en-US" b="1" dirty="0">
                <a:solidFill>
                  <a:schemeClr val="tx1"/>
                </a:solidFill>
              </a:rPr>
              <a:t>EDUCAUSE</a:t>
            </a:r>
            <a:r>
              <a:rPr lang="en-US" b="1" dirty="0"/>
              <a:t> </a:t>
            </a:r>
            <a:r>
              <a:rPr lang="en-US" b="1" dirty="0">
                <a:solidFill>
                  <a:schemeClr val="tx1"/>
                </a:solidFill>
              </a:rPr>
              <a:t>Focus Group: Digital Badging</a:t>
            </a:r>
          </a:p>
          <a:p>
            <a:endParaRPr lang="en-US" b="1" dirty="0" smtClean="0"/>
          </a:p>
          <a:p>
            <a:r>
              <a:rPr lang="en-US" b="1" dirty="0" smtClean="0"/>
              <a:t>Question 4</a:t>
            </a:r>
            <a:endParaRPr lang="en-US" sz="3100" b="1" dirty="0">
              <a:solidFill>
                <a:srgbClr val="B80202"/>
              </a:solidFill>
            </a:endParaRPr>
          </a:p>
        </p:txBody>
      </p:sp>
    </p:spTree>
    <p:extLst>
      <p:ext uri="{BB962C8B-B14F-4D97-AF65-F5344CB8AC3E}">
        <p14:creationId xmlns:p14="http://schemas.microsoft.com/office/powerpoint/2010/main" val="4601341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286000"/>
            <a:ext cx="6934200" cy="3200400"/>
          </a:xfrm>
        </p:spPr>
        <p:txBody>
          <a:bodyPr/>
          <a:lstStyle/>
          <a:p>
            <a:r>
              <a:rPr lang="en-US" sz="2800" dirty="0" smtClean="0">
                <a:solidFill>
                  <a:schemeClr val="tx1"/>
                </a:solidFill>
              </a:rPr>
              <a:t>In 2015, EDUCAUSE Management Institute Program will be developed into an online option.</a:t>
            </a:r>
            <a:r>
              <a:rPr lang="en-US" sz="2800" dirty="0">
                <a:solidFill>
                  <a:schemeClr val="tx1"/>
                </a:solidFill>
              </a:rPr>
              <a:t/>
            </a:r>
            <a:br>
              <a:rPr lang="en-US" sz="2800" dirty="0">
                <a:solidFill>
                  <a:schemeClr val="tx1"/>
                </a:solidFill>
              </a:rPr>
            </a:br>
            <a:r>
              <a:rPr lang="en-US" sz="2800" dirty="0" smtClean="0">
                <a:solidFill>
                  <a:schemeClr val="tx1"/>
                </a:solidFill>
              </a:rPr>
              <a:t/>
            </a:r>
            <a:br>
              <a:rPr lang="en-US" sz="2800" dirty="0" smtClean="0">
                <a:solidFill>
                  <a:schemeClr val="tx1"/>
                </a:solidFill>
              </a:rPr>
            </a:br>
            <a:r>
              <a:rPr lang="en-US" sz="2800" dirty="0" smtClean="0">
                <a:solidFill>
                  <a:schemeClr val="tx1"/>
                </a:solidFill>
              </a:rPr>
              <a:t> </a:t>
            </a:r>
            <a:br>
              <a:rPr lang="en-US" sz="2800" dirty="0" smtClean="0">
                <a:solidFill>
                  <a:schemeClr val="tx1"/>
                </a:solidFill>
              </a:rPr>
            </a:br>
            <a:r>
              <a:rPr lang="en-US" sz="2800" dirty="0" smtClean="0">
                <a:solidFill>
                  <a:schemeClr val="tx1"/>
                </a:solidFill>
              </a:rPr>
              <a:t>What current competencies/skills are critical for higher education IT managers that would be most valuable to badge? </a:t>
            </a:r>
            <a:r>
              <a:rPr lang="en-US" sz="2800" dirty="0"/>
              <a:t/>
            </a:r>
            <a:br>
              <a:rPr lang="en-US" sz="2800" dirty="0"/>
            </a:br>
            <a:endParaRPr lang="en-US" sz="2800" dirty="0"/>
          </a:p>
        </p:txBody>
      </p:sp>
      <p:sp>
        <p:nvSpPr>
          <p:cNvPr id="3" name="Title 2"/>
          <p:cNvSpPr txBox="1">
            <a:spLocks/>
          </p:cNvSpPr>
          <p:nvPr/>
        </p:nvSpPr>
        <p:spPr>
          <a:xfrm>
            <a:off x="606829" y="338675"/>
            <a:ext cx="8021782" cy="1109125"/>
          </a:xfrm>
          <a:prstGeom prst="rect">
            <a:avLst/>
          </a:prstGeom>
        </p:spPr>
        <p:txBody>
          <a:bodyPr>
            <a:noAutofit/>
          </a:bodyPr>
          <a:lstStyle>
            <a:lvl1pPr algn="l" defTabSz="457200" rtl="0" eaLnBrk="1" latinLnBrk="0" hangingPunct="1">
              <a:spcBef>
                <a:spcPct val="0"/>
              </a:spcBef>
              <a:buNone/>
              <a:defRPr sz="3200" kern="1200">
                <a:solidFill>
                  <a:schemeClr val="tx1">
                    <a:lumMod val="50000"/>
                    <a:lumOff val="50000"/>
                  </a:schemeClr>
                </a:solidFill>
                <a:latin typeface="Arial"/>
                <a:ea typeface="+mj-ea"/>
                <a:cs typeface="+mj-cs"/>
              </a:defRPr>
            </a:lvl1pPr>
          </a:lstStyle>
          <a:p>
            <a:r>
              <a:rPr lang="en-US" sz="3000" b="1" dirty="0">
                <a:solidFill>
                  <a:schemeClr val="tx1"/>
                </a:solidFill>
              </a:rPr>
              <a:t>EDUCAUSE</a:t>
            </a:r>
            <a:r>
              <a:rPr lang="en-US" sz="3000" b="1" dirty="0"/>
              <a:t> </a:t>
            </a:r>
            <a:r>
              <a:rPr lang="en-US" sz="3000" b="1" dirty="0">
                <a:solidFill>
                  <a:schemeClr val="tx1"/>
                </a:solidFill>
              </a:rPr>
              <a:t>Focus </a:t>
            </a:r>
            <a:r>
              <a:rPr lang="en-US" sz="3000" b="1" dirty="0" smtClean="0">
                <a:solidFill>
                  <a:schemeClr val="tx1"/>
                </a:solidFill>
              </a:rPr>
              <a:t>Group: Digital </a:t>
            </a:r>
            <a:r>
              <a:rPr lang="en-US" sz="3000" b="1" dirty="0">
                <a:solidFill>
                  <a:schemeClr val="tx1"/>
                </a:solidFill>
              </a:rPr>
              <a:t>Badging</a:t>
            </a:r>
          </a:p>
          <a:p>
            <a:endParaRPr lang="en-US" sz="3000" b="1" dirty="0" smtClean="0"/>
          </a:p>
          <a:p>
            <a:r>
              <a:rPr lang="en-US" sz="3000" b="1" dirty="0" smtClean="0"/>
              <a:t>Question 5</a:t>
            </a:r>
            <a:endParaRPr lang="en-US" sz="3000" b="1" dirty="0">
              <a:solidFill>
                <a:srgbClr val="B80202"/>
              </a:solidFill>
            </a:endParaRPr>
          </a:p>
        </p:txBody>
      </p:sp>
    </p:spTree>
    <p:extLst>
      <p:ext uri="{BB962C8B-B14F-4D97-AF65-F5344CB8AC3E}">
        <p14:creationId xmlns:p14="http://schemas.microsoft.com/office/powerpoint/2010/main" val="22704976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6829" y="1676400"/>
            <a:ext cx="6251171" cy="4572000"/>
          </a:xfrm>
        </p:spPr>
        <p:txBody>
          <a:bodyPr/>
          <a:lstStyle/>
          <a:p>
            <a:r>
              <a:rPr lang="en-US" sz="2800" dirty="0" smtClean="0">
                <a:solidFill>
                  <a:schemeClr val="tx1"/>
                </a:solidFill>
              </a:rPr>
              <a:t/>
            </a:r>
            <a:br>
              <a:rPr lang="en-US" sz="2800" dirty="0" smtClean="0">
                <a:solidFill>
                  <a:schemeClr val="tx1"/>
                </a:solidFill>
              </a:rPr>
            </a:br>
            <a:r>
              <a:rPr lang="en-US" dirty="0" smtClean="0">
                <a:solidFill>
                  <a:schemeClr val="tx1"/>
                </a:solidFill>
              </a:rPr>
              <a:t>Please send any additional input on the program to:</a:t>
            </a:r>
            <a:r>
              <a:rPr lang="en-US" dirty="0">
                <a:solidFill>
                  <a:schemeClr val="tx1"/>
                </a:solidFill>
              </a:rPr>
              <a:t/>
            </a:r>
            <a:br>
              <a:rPr lang="en-US" dirty="0">
                <a:solidFill>
                  <a:schemeClr val="tx1"/>
                </a:solidFill>
              </a:rPr>
            </a:br>
            <a:r>
              <a:rPr lang="en-US" dirty="0" smtClean="0">
                <a:solidFill>
                  <a:schemeClr val="tx1"/>
                </a:solidFill>
              </a:rPr>
              <a:t>    </a:t>
            </a:r>
            <a:br>
              <a:rPr lang="en-US" dirty="0" smtClean="0">
                <a:solidFill>
                  <a:schemeClr val="tx1"/>
                </a:solidFill>
              </a:rPr>
            </a:br>
            <a:r>
              <a:rPr lang="en-US" dirty="0" smtClean="0">
                <a:solidFill>
                  <a:srgbClr val="FF0000"/>
                </a:solidFill>
              </a:rPr>
              <a:t>       </a:t>
            </a:r>
            <a:r>
              <a:rPr lang="en-US" dirty="0" smtClean="0">
                <a:solidFill>
                  <a:srgbClr val="FF0000"/>
                </a:solidFill>
                <a:hlinkClick r:id="rId3"/>
              </a:rPr>
              <a:t>badging@educause.edu</a:t>
            </a:r>
            <a:r>
              <a:rPr lang="en-US" dirty="0">
                <a:solidFill>
                  <a:schemeClr val="tx1"/>
                </a:solidFill>
              </a:rPr>
              <a:t/>
            </a:r>
            <a:br>
              <a:rPr lang="en-US" dirty="0">
                <a:solidFill>
                  <a:schemeClr val="tx1"/>
                </a:solidFill>
              </a:rPr>
            </a:br>
            <a:r>
              <a:rPr lang="en-US" sz="2800" dirty="0">
                <a:solidFill>
                  <a:srgbClr val="FF0000"/>
                </a:solidFill>
              </a:rPr>
              <a:t/>
            </a:r>
            <a:br>
              <a:rPr lang="en-US" sz="2800" dirty="0">
                <a:solidFill>
                  <a:srgbClr val="FF0000"/>
                </a:solidFill>
              </a:rPr>
            </a:br>
            <a:r>
              <a:rPr lang="en-US" sz="2800" dirty="0"/>
              <a:t/>
            </a:r>
            <a:br>
              <a:rPr lang="en-US" sz="2800" dirty="0"/>
            </a:br>
            <a:endParaRPr lang="en-US" sz="2800" dirty="0"/>
          </a:p>
        </p:txBody>
      </p:sp>
      <p:sp>
        <p:nvSpPr>
          <p:cNvPr id="3" name="Title 2"/>
          <p:cNvSpPr txBox="1">
            <a:spLocks/>
          </p:cNvSpPr>
          <p:nvPr/>
        </p:nvSpPr>
        <p:spPr>
          <a:xfrm>
            <a:off x="606829" y="338675"/>
            <a:ext cx="8021782" cy="1337725"/>
          </a:xfrm>
          <a:prstGeom prst="rect">
            <a:avLst/>
          </a:prstGeom>
        </p:spPr>
        <p:txBody>
          <a:bodyPr>
            <a:normAutofit/>
          </a:bodyPr>
          <a:lstStyle>
            <a:lvl1pPr algn="l" defTabSz="457200" rtl="0" eaLnBrk="1" latinLnBrk="0" hangingPunct="1">
              <a:spcBef>
                <a:spcPct val="0"/>
              </a:spcBef>
              <a:buNone/>
              <a:defRPr sz="3200" kern="1200">
                <a:solidFill>
                  <a:schemeClr val="tx1">
                    <a:lumMod val="50000"/>
                    <a:lumOff val="50000"/>
                  </a:schemeClr>
                </a:solidFill>
                <a:latin typeface="Arial"/>
                <a:ea typeface="+mj-ea"/>
                <a:cs typeface="+mj-cs"/>
              </a:defRPr>
            </a:lvl1pPr>
          </a:lstStyle>
          <a:p>
            <a:r>
              <a:rPr lang="en-US" sz="3000" b="1" dirty="0" smtClean="0">
                <a:solidFill>
                  <a:schemeClr val="tx1"/>
                </a:solidFill>
              </a:rPr>
              <a:t>EDUCAUSE Focus Group: Digital Badging</a:t>
            </a:r>
          </a:p>
          <a:p>
            <a:endParaRPr lang="en-US" b="1" dirty="0" smtClean="0"/>
          </a:p>
        </p:txBody>
      </p:sp>
    </p:spTree>
    <p:extLst>
      <p:ext uri="{BB962C8B-B14F-4D97-AF65-F5344CB8AC3E}">
        <p14:creationId xmlns:p14="http://schemas.microsoft.com/office/powerpoint/2010/main" val="120457374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7467600" cy="838200"/>
          </a:xfrm>
        </p:spPr>
        <p:txBody>
          <a:bodyPr/>
          <a:lstStyle/>
          <a:p>
            <a:r>
              <a:rPr lang="en-US" b="1" dirty="0" smtClean="0">
                <a:solidFill>
                  <a:schemeClr val="tx1"/>
                </a:solidFill>
              </a:rPr>
              <a:t>Badging Resources</a:t>
            </a:r>
            <a:endParaRPr lang="en-US" b="1" dirty="0">
              <a:solidFill>
                <a:schemeClr val="tx1"/>
              </a:solidFill>
            </a:endParaRPr>
          </a:p>
        </p:txBody>
      </p:sp>
      <p:sp>
        <p:nvSpPr>
          <p:cNvPr id="3" name="Content Placeholder 2"/>
          <p:cNvSpPr>
            <a:spLocks noGrp="1"/>
          </p:cNvSpPr>
          <p:nvPr>
            <p:ph idx="1"/>
          </p:nvPr>
        </p:nvSpPr>
        <p:spPr>
          <a:xfrm>
            <a:off x="914400" y="1066800"/>
            <a:ext cx="7848600" cy="5334000"/>
          </a:xfrm>
        </p:spPr>
        <p:txBody>
          <a:bodyPr/>
          <a:lstStyle/>
          <a:p>
            <a:r>
              <a:rPr lang="en-US" sz="1800" dirty="0" smtClean="0">
                <a:solidFill>
                  <a:schemeClr val="tx1"/>
                </a:solidFill>
              </a:rPr>
              <a:t>Badging to Support Professional Development and Career Building </a:t>
            </a:r>
          </a:p>
          <a:p>
            <a:pPr marL="800100" lvl="1" indent="-342900">
              <a:buFont typeface="Arial" panose="020B0604020202020204" pitchFamily="34" charset="0"/>
              <a:buChar char="•"/>
            </a:pPr>
            <a:r>
              <a:rPr lang="en-US" sz="1600" dirty="0">
                <a:hlinkClick r:id="rId3"/>
              </a:rPr>
              <a:t>http</a:t>
            </a:r>
            <a:r>
              <a:rPr lang="en-US" sz="1600" dirty="0">
                <a:hlinkClick r:id="rId3"/>
              </a:rPr>
              <a:t>://</a:t>
            </a:r>
            <a:r>
              <a:rPr lang="en-US" sz="1600" dirty="0">
                <a:hlinkClick r:id="rId3"/>
              </a:rPr>
              <a:t>www.educause.edu/annual-conference/2014/badging-support-professional-development-and-career-building</a:t>
            </a:r>
            <a:r>
              <a:rPr lang="en-US" sz="1600" dirty="0"/>
              <a:t> (streamed session archive)</a:t>
            </a:r>
            <a:endParaRPr lang="en-US" sz="1600" dirty="0"/>
          </a:p>
          <a:p>
            <a:r>
              <a:rPr lang="en-US" sz="1800" dirty="0" smtClean="0">
                <a:solidFill>
                  <a:schemeClr val="tx1"/>
                </a:solidFill>
              </a:rPr>
              <a:t> </a:t>
            </a:r>
            <a:endParaRPr lang="en-US" sz="1800" dirty="0">
              <a:solidFill>
                <a:schemeClr val="tx1"/>
              </a:solidFill>
            </a:endParaRPr>
          </a:p>
          <a:p>
            <a:r>
              <a:rPr lang="en-US" sz="1800" dirty="0" smtClean="0">
                <a:solidFill>
                  <a:schemeClr val="tx1"/>
                </a:solidFill>
              </a:rPr>
              <a:t>7 </a:t>
            </a:r>
            <a:r>
              <a:rPr lang="en-US" sz="1800" dirty="0">
                <a:solidFill>
                  <a:schemeClr val="tx1"/>
                </a:solidFill>
              </a:rPr>
              <a:t>Things You Should Know About Badging for Professional </a:t>
            </a:r>
            <a:r>
              <a:rPr lang="en-US" sz="1800" dirty="0" smtClean="0">
                <a:solidFill>
                  <a:schemeClr val="tx1"/>
                </a:solidFill>
              </a:rPr>
              <a:t>Development</a:t>
            </a:r>
          </a:p>
          <a:p>
            <a:pPr marL="800100" lvl="1" indent="-342900">
              <a:buFont typeface="Arial" panose="020B0604020202020204" pitchFamily="34" charset="0"/>
              <a:buChar char="•"/>
            </a:pPr>
            <a:r>
              <a:rPr lang="en-US" sz="1600" dirty="0">
                <a:hlinkClick r:id="rId4"/>
              </a:rPr>
              <a:t>http://</a:t>
            </a:r>
            <a:r>
              <a:rPr lang="en-US" sz="1600" dirty="0" smtClean="0">
                <a:hlinkClick r:id="rId4"/>
              </a:rPr>
              <a:t>www.educause.edu/library/resources/7-things-you-should-know-about-badging-professional-development</a:t>
            </a:r>
            <a:r>
              <a:rPr lang="en-US" sz="1600" dirty="0"/>
              <a:t> </a:t>
            </a:r>
            <a:endParaRPr lang="en-US" sz="1800" dirty="0">
              <a:solidFill>
                <a:schemeClr val="tx1"/>
              </a:solidFill>
            </a:endParaRPr>
          </a:p>
          <a:p>
            <a:pPr marL="342900" indent="-342900">
              <a:buFont typeface="Arial" panose="020B0604020202020204" pitchFamily="34" charset="0"/>
              <a:buChar char="•"/>
            </a:pPr>
            <a:endParaRPr lang="en-US" sz="1800" dirty="0" smtClean="0">
              <a:solidFill>
                <a:schemeClr val="tx1"/>
              </a:solidFill>
            </a:endParaRPr>
          </a:p>
          <a:p>
            <a:r>
              <a:rPr lang="en-US" sz="1800" dirty="0" smtClean="0">
                <a:solidFill>
                  <a:schemeClr val="tx1"/>
                </a:solidFill>
              </a:rPr>
              <a:t>EDUCAUSE Badging Resource Library</a:t>
            </a:r>
          </a:p>
          <a:p>
            <a:pPr marL="800100" lvl="1" indent="-342900">
              <a:buFont typeface="Arial" panose="020B0604020202020204" pitchFamily="34" charset="0"/>
              <a:buChar char="•"/>
            </a:pPr>
            <a:r>
              <a:rPr lang="en-US" sz="1600" dirty="0"/>
              <a:t> </a:t>
            </a:r>
            <a:r>
              <a:rPr lang="en-US" sz="1600" dirty="0">
                <a:hlinkClick r:id="rId5"/>
              </a:rPr>
              <a:t>http://</a:t>
            </a:r>
            <a:r>
              <a:rPr lang="en-US" sz="1600" dirty="0" smtClean="0">
                <a:hlinkClick r:id="rId5"/>
              </a:rPr>
              <a:t>www.educause.edu/library/badges</a:t>
            </a:r>
            <a:r>
              <a:rPr lang="en-US" sz="1600" dirty="0" smtClean="0"/>
              <a:t> </a:t>
            </a:r>
            <a:endParaRPr lang="en-US" sz="1800" dirty="0"/>
          </a:p>
          <a:p>
            <a:endParaRPr lang="en-US" sz="1800" dirty="0" smtClean="0">
              <a:solidFill>
                <a:schemeClr val="tx1"/>
              </a:solidFill>
            </a:endParaRPr>
          </a:p>
          <a:p>
            <a:r>
              <a:rPr lang="en-US" sz="1800" dirty="0" err="1" smtClean="0">
                <a:solidFill>
                  <a:schemeClr val="tx1"/>
                </a:solidFill>
              </a:rPr>
              <a:t>Microcredentials</a:t>
            </a:r>
            <a:r>
              <a:rPr lang="en-US" sz="1800" dirty="0" smtClean="0">
                <a:solidFill>
                  <a:schemeClr val="tx1"/>
                </a:solidFill>
              </a:rPr>
              <a:t> and Badging Constituent Group</a:t>
            </a:r>
          </a:p>
          <a:p>
            <a:pPr marL="800100" lvl="1" indent="-342900">
              <a:buFont typeface="Arial" panose="020B0604020202020204" pitchFamily="34" charset="0"/>
              <a:buChar char="•"/>
            </a:pPr>
            <a:r>
              <a:rPr lang="en-US" sz="1600" dirty="0">
                <a:solidFill>
                  <a:schemeClr val="tx1"/>
                </a:solidFill>
                <a:hlinkClick r:id="rId6"/>
              </a:rPr>
              <a:t>http://</a:t>
            </a:r>
            <a:r>
              <a:rPr lang="en-US" sz="1600" dirty="0" smtClean="0">
                <a:solidFill>
                  <a:schemeClr val="tx1"/>
                </a:solidFill>
                <a:hlinkClick r:id="rId6"/>
              </a:rPr>
              <a:t>www.educause.edu/discuss/information-technology-management-and-leadership/microcredentials-and-badges-constituent-group</a:t>
            </a:r>
            <a:r>
              <a:rPr lang="en-US" sz="1600" dirty="0" smtClean="0">
                <a:solidFill>
                  <a:schemeClr val="tx1"/>
                </a:solidFill>
              </a:rPr>
              <a:t> </a:t>
            </a:r>
            <a:endParaRPr lang="en-US" sz="1600" dirty="0">
              <a:solidFill>
                <a:schemeClr val="tx1"/>
              </a:solidFill>
            </a:endParaRPr>
          </a:p>
          <a:p>
            <a:endParaRPr lang="en-US" sz="1800" dirty="0" smtClean="0">
              <a:solidFill>
                <a:schemeClr val="tx1"/>
              </a:solidFill>
            </a:endParaRPr>
          </a:p>
          <a:p>
            <a:r>
              <a:rPr lang="en-US" sz="1800" dirty="0" smtClean="0">
                <a:solidFill>
                  <a:schemeClr val="tx1"/>
                </a:solidFill>
              </a:rPr>
              <a:t>EDUCAUSE </a:t>
            </a:r>
            <a:r>
              <a:rPr lang="en-US" sz="1800" dirty="0">
                <a:solidFill>
                  <a:schemeClr val="tx1"/>
                </a:solidFill>
              </a:rPr>
              <a:t>Badging </a:t>
            </a:r>
            <a:r>
              <a:rPr lang="en-US" sz="1800" dirty="0" smtClean="0">
                <a:solidFill>
                  <a:schemeClr val="tx1"/>
                </a:solidFill>
              </a:rPr>
              <a:t>Program </a:t>
            </a:r>
          </a:p>
          <a:p>
            <a:pPr marL="800100" lvl="1" indent="-342900">
              <a:buFont typeface="Arial" panose="020B0604020202020204" pitchFamily="34" charset="0"/>
              <a:buChar char="•"/>
            </a:pPr>
            <a:r>
              <a:rPr lang="en-US" sz="1600" dirty="0">
                <a:hlinkClick r:id="rId7"/>
              </a:rPr>
              <a:t>http://</a:t>
            </a:r>
            <a:r>
              <a:rPr lang="en-US" sz="1600" dirty="0" smtClean="0">
                <a:hlinkClick r:id="rId7"/>
              </a:rPr>
              <a:t>www.educause.edu/badging</a:t>
            </a:r>
            <a:endParaRPr lang="en-US" sz="1800" dirty="0"/>
          </a:p>
          <a:p>
            <a:pPr marL="800100" lvl="1" indent="-342900">
              <a:buFont typeface="Arial" panose="020B0604020202020204" pitchFamily="34" charset="0"/>
              <a:buChar char="•"/>
            </a:pPr>
            <a:endParaRPr lang="en-US" sz="2000" dirty="0"/>
          </a:p>
          <a:p>
            <a:pPr marL="342900" indent="-342900">
              <a:buFont typeface="Arial" panose="020B0604020202020204" pitchFamily="34" charset="0"/>
              <a:buChar char="•"/>
            </a:pPr>
            <a:endParaRPr lang="en-US" dirty="0"/>
          </a:p>
          <a:p>
            <a:pPr algn="ctr"/>
            <a:r>
              <a:rPr lang="en-US" sz="2800" dirty="0" smtClean="0">
                <a:solidFill>
                  <a:schemeClr val="tx1"/>
                </a:solidFill>
              </a:rPr>
              <a:t> </a:t>
            </a:r>
            <a:endParaRPr lang="en-US" dirty="0"/>
          </a:p>
        </p:txBody>
      </p:sp>
    </p:spTree>
    <p:extLst>
      <p:ext uri="{BB962C8B-B14F-4D97-AF65-F5344CB8AC3E}">
        <p14:creationId xmlns:p14="http://schemas.microsoft.com/office/powerpoint/2010/main" val="31768994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2400" y="609600"/>
            <a:ext cx="8534400" cy="584775"/>
          </a:xfrm>
          <a:prstGeom prst="rect">
            <a:avLst/>
          </a:prstGeom>
          <a:noFill/>
        </p:spPr>
        <p:txBody>
          <a:bodyPr wrap="square" rtlCol="0">
            <a:spAutoFit/>
          </a:bodyPr>
          <a:lstStyle/>
          <a:p>
            <a:pPr algn="ctr"/>
            <a:r>
              <a:rPr lang="en-US" sz="3200" b="1" dirty="0">
                <a:latin typeface="Arial" panose="020B0604020202020204" pitchFamily="34" charset="0"/>
                <a:cs typeface="Arial" panose="020B0604020202020204" pitchFamily="34" charset="0"/>
              </a:rPr>
              <a:t>Badging </a:t>
            </a:r>
            <a:r>
              <a:rPr lang="en-US" sz="3200" b="1" dirty="0" smtClean="0">
                <a:latin typeface="Arial" panose="020B0604020202020204" pitchFamily="34" charset="0"/>
                <a:cs typeface="Arial" panose="020B0604020202020204" pitchFamily="34" charset="0"/>
              </a:rPr>
              <a:t>Focus Group</a:t>
            </a:r>
            <a:endParaRPr lang="en-US" sz="3200" b="1" dirty="0">
              <a:latin typeface="Arial" panose="020B0604020202020204" pitchFamily="34" charset="0"/>
              <a:cs typeface="Arial" panose="020B0604020202020204" pitchFamily="34" charset="0"/>
            </a:endParaRPr>
          </a:p>
        </p:txBody>
      </p:sp>
      <p:sp>
        <p:nvSpPr>
          <p:cNvPr id="5" name="TextBox 4"/>
          <p:cNvSpPr txBox="1"/>
          <p:nvPr/>
        </p:nvSpPr>
        <p:spPr>
          <a:xfrm>
            <a:off x="1208624" y="2141196"/>
            <a:ext cx="7444154" cy="3416320"/>
          </a:xfrm>
          <a:prstGeom prst="rect">
            <a:avLst/>
          </a:prstGeom>
          <a:noFill/>
        </p:spPr>
        <p:txBody>
          <a:bodyPr wrap="square" rtlCol="0">
            <a:spAutoFit/>
          </a:bodyPr>
          <a:lstStyle/>
          <a:p>
            <a:r>
              <a:rPr lang="en-US" b="1" dirty="0" smtClean="0">
                <a:latin typeface="Arial" panose="020B0604020202020204" pitchFamily="34" charset="0"/>
                <a:cs typeface="Arial" panose="020B0604020202020204" pitchFamily="34" charset="0"/>
              </a:rPr>
              <a:t>Veronica </a:t>
            </a:r>
            <a:r>
              <a:rPr lang="en-US" b="1" dirty="0">
                <a:latin typeface="Arial" panose="020B0604020202020204" pitchFamily="34" charset="0"/>
                <a:cs typeface="Arial" panose="020B0604020202020204" pitchFamily="34" charset="0"/>
              </a:rPr>
              <a:t>Diaz</a:t>
            </a:r>
            <a:r>
              <a:rPr lang="en-US" dirty="0">
                <a:latin typeface="Arial" panose="020B0604020202020204" pitchFamily="34" charset="0"/>
                <a:cs typeface="Arial" panose="020B0604020202020204" pitchFamily="34" charset="0"/>
              </a:rPr>
              <a:t>, </a:t>
            </a:r>
            <a:r>
              <a:rPr lang="en-US" dirty="0"/>
              <a:t>Director of Online Programs, EDUCAUSE </a:t>
            </a:r>
            <a:r>
              <a:rPr lang="en-US" dirty="0" smtClean="0"/>
              <a:t/>
            </a:r>
            <a:br>
              <a:rPr lang="en-US" dirty="0" smtClean="0"/>
            </a:br>
            <a:r>
              <a:rPr lang="en-US" dirty="0" smtClean="0"/>
              <a:t>and </a:t>
            </a:r>
            <a:r>
              <a:rPr lang="en-US" dirty="0"/>
              <a:t>Associate Director, </a:t>
            </a:r>
            <a:r>
              <a:rPr lang="en-US" dirty="0" smtClean="0"/>
              <a:t>EDUCAUSE Learning Initiative (ELI)</a:t>
            </a:r>
            <a:r>
              <a:rPr lang="en-US" dirty="0"/>
              <a:t> </a:t>
            </a:r>
          </a:p>
          <a:p>
            <a:endParaRPr lang="en-US" dirty="0" smtClean="0">
              <a:latin typeface="Arial" panose="020B0604020202020204" pitchFamily="34" charset="0"/>
              <a:cs typeface="Arial" panose="020B0604020202020204" pitchFamily="34" charset="0"/>
            </a:endParaRPr>
          </a:p>
          <a:p>
            <a:endParaRPr lang="en-US" dirty="0" smtClean="0">
              <a:latin typeface="Arial" panose="020B0604020202020204" pitchFamily="34" charset="0"/>
              <a:cs typeface="Arial" panose="020B0604020202020204" pitchFamily="34" charset="0"/>
            </a:endParaRPr>
          </a:p>
          <a:p>
            <a:endParaRPr lang="en-US" dirty="0" smtClean="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Tracy Petrillo</a:t>
            </a:r>
            <a:r>
              <a:rPr lang="en-US" dirty="0">
                <a:latin typeface="Arial" panose="020B0604020202020204" pitchFamily="34" charset="0"/>
                <a:cs typeface="Arial" panose="020B0604020202020204" pitchFamily="34" charset="0"/>
              </a:rPr>
              <a:t>, </a:t>
            </a:r>
            <a:r>
              <a:rPr lang="en-US" dirty="0"/>
              <a:t>Chief Learning </a:t>
            </a:r>
            <a:r>
              <a:rPr lang="en-US" dirty="0" smtClean="0"/>
              <a:t>Officer, EDUCAUSE</a:t>
            </a:r>
            <a:endParaRPr lang="en-US" dirty="0"/>
          </a:p>
          <a:p>
            <a:endParaRPr lang="en-US" dirty="0" smtClean="0">
              <a:latin typeface="Arial" panose="020B0604020202020204" pitchFamily="34" charset="0"/>
              <a:cs typeface="Arial" panose="020B0604020202020204" pitchFamily="34" charset="0"/>
            </a:endParaRPr>
          </a:p>
          <a:p>
            <a:endParaRPr lang="en-US" dirty="0" smtClean="0">
              <a:latin typeface="Arial" panose="020B0604020202020204" pitchFamily="34" charset="0"/>
              <a:cs typeface="Arial" panose="020B0604020202020204" pitchFamily="34" charset="0"/>
            </a:endParaRPr>
          </a:p>
          <a:p>
            <a:endParaRPr lang="en-US" dirty="0" smtClean="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Sondra Smith</a:t>
            </a:r>
            <a:r>
              <a:rPr lang="en-US" dirty="0">
                <a:latin typeface="Arial" panose="020B0604020202020204" pitchFamily="34" charset="0"/>
                <a:cs typeface="Arial" panose="020B0604020202020204" pitchFamily="34" charset="0"/>
              </a:rPr>
              <a:t>, </a:t>
            </a:r>
            <a:r>
              <a:rPr lang="en-US" dirty="0"/>
              <a:t>Director of Special </a:t>
            </a:r>
            <a:r>
              <a:rPr lang="en-US" dirty="0" smtClean="0"/>
              <a:t>Projects, EDUCAUSE</a:t>
            </a:r>
            <a:r>
              <a:rPr lang="en-US" dirty="0"/>
              <a:t> </a:t>
            </a:r>
            <a:endParaRPr lang="en-US" dirty="0">
              <a:latin typeface="Arial" panose="020B0604020202020204" pitchFamily="34" charset="0"/>
              <a:cs typeface="Arial" panose="020B0604020202020204" pitchFamily="34" charset="0"/>
            </a:endParaRPr>
          </a:p>
        </p:txBody>
      </p:sp>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b="6024"/>
          <a:stretch/>
        </p:blipFill>
        <p:spPr>
          <a:xfrm>
            <a:off x="468959" y="4945699"/>
            <a:ext cx="729762" cy="914400"/>
          </a:xfrm>
          <a:prstGeom prst="rect">
            <a:avLst/>
          </a:prstGeom>
          <a:ln>
            <a:noFill/>
          </a:ln>
          <a:effectLst>
            <a:outerShdw blurRad="190500" algn="tl" rotWithShape="0">
              <a:srgbClr val="000000">
                <a:alpha val="70000"/>
              </a:srgbClr>
            </a:outerShdw>
          </a:effectLst>
        </p:spPr>
      </p:pic>
      <p:pic>
        <p:nvPicPr>
          <p:cNvPr id="8" name="Picture 7"/>
          <p:cNvPicPr>
            <a:picLocks noChangeAspect="1"/>
          </p:cNvPicPr>
          <p:nvPr/>
        </p:nvPicPr>
        <p:blipFill>
          <a:blip r:embed="rId3">
            <a:extLst>
              <a:ext uri="{BEBA8EAE-BF5A-486C-A8C5-ECC9F3942E4B}">
                <a14:imgProps xmlns:a14="http://schemas.microsoft.com/office/drawing/2010/main">
                  <a14:imgLayer r:embed="rId4">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484725" y="1981200"/>
            <a:ext cx="703044" cy="878805"/>
          </a:xfrm>
          <a:prstGeom prst="rect">
            <a:avLst/>
          </a:prstGeom>
          <a:ln>
            <a:noFill/>
          </a:ln>
          <a:effectLst>
            <a:outerShdw blurRad="190500" algn="tl" rotWithShape="0">
              <a:srgbClr val="000000">
                <a:alpha val="70000"/>
              </a:srgbClr>
            </a:outerShdw>
          </a:effectLst>
        </p:spPr>
      </p:pic>
      <p:pic>
        <p:nvPicPr>
          <p:cNvPr id="9" name="Picture 8"/>
          <p:cNvPicPr>
            <a:picLocks noChangeAspect="1"/>
          </p:cNvPicPr>
          <p:nvPr/>
        </p:nvPicPr>
        <p:blipFill rotWithShape="1">
          <a:blip r:embed="rId5"/>
          <a:srcRect t="3123" b="5968"/>
          <a:stretch/>
        </p:blipFill>
        <p:spPr>
          <a:xfrm>
            <a:off x="453064" y="3459887"/>
            <a:ext cx="745657" cy="88593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3536058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2"/>
          <p:cNvSpPr>
            <a:spLocks noGrp="1"/>
          </p:cNvSpPr>
          <p:nvPr>
            <p:ph type="title"/>
          </p:nvPr>
        </p:nvSpPr>
        <p:spPr>
          <a:xfrm>
            <a:off x="606829" y="338675"/>
            <a:ext cx="8021782" cy="729971"/>
          </a:xfrm>
        </p:spPr>
        <p:txBody>
          <a:bodyPr>
            <a:normAutofit/>
          </a:bodyPr>
          <a:lstStyle/>
          <a:p>
            <a:r>
              <a:rPr lang="en-US" b="1" dirty="0" smtClean="0"/>
              <a:t>EDUCAUSE Digital Badging Program</a:t>
            </a:r>
            <a:endParaRPr lang="en-US" sz="3100" b="1" dirty="0">
              <a:solidFill>
                <a:srgbClr val="B80202"/>
              </a:solidFill>
            </a:endParaRPr>
          </a:p>
        </p:txBody>
      </p:sp>
      <p:sp>
        <p:nvSpPr>
          <p:cNvPr id="12" name="Text Placeholder 6"/>
          <p:cNvSpPr txBox="1">
            <a:spLocks/>
          </p:cNvSpPr>
          <p:nvPr/>
        </p:nvSpPr>
        <p:spPr>
          <a:xfrm>
            <a:off x="630644" y="1068646"/>
            <a:ext cx="8208556" cy="5562600"/>
          </a:xfrm>
          <a:prstGeom prst="rect">
            <a:avLst/>
          </a:prstGeom>
        </p:spPr>
        <p:txBody>
          <a:bodyPr vert="horz" lIns="91440" tIns="45720" rIns="91440" bIns="45720" rtlCol="0" anchor="t">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2400" dirty="0" smtClean="0">
                <a:latin typeface="Arial" panose="020B0604020202020204" pitchFamily="34" charset="0"/>
                <a:cs typeface="Arial" panose="020B0604020202020204" pitchFamily="34" charset="0"/>
              </a:rPr>
              <a:t>Community Service*</a:t>
            </a:r>
          </a:p>
          <a:p>
            <a:pPr marL="0" indent="0">
              <a:buFont typeface="Arial"/>
              <a:buNone/>
            </a:pPr>
            <a:endParaRPr lang="en-US" sz="2400" dirty="0" smtClean="0">
              <a:latin typeface="Arial" panose="020B0604020202020204" pitchFamily="34" charset="0"/>
              <a:cs typeface="Arial" panose="020B0604020202020204" pitchFamily="34" charset="0"/>
            </a:endParaRPr>
          </a:p>
          <a:p>
            <a:pPr marL="0" indent="0">
              <a:buFont typeface="Arial"/>
              <a:buNone/>
            </a:pPr>
            <a:endParaRPr lang="en-US" sz="2400" dirty="0" smtClean="0">
              <a:latin typeface="Arial" panose="020B0604020202020204" pitchFamily="34" charset="0"/>
              <a:cs typeface="Arial" panose="020B0604020202020204" pitchFamily="34" charset="0"/>
            </a:endParaRPr>
          </a:p>
          <a:p>
            <a:pPr marL="0" indent="0">
              <a:buFont typeface="Arial"/>
              <a:buNone/>
            </a:pPr>
            <a:r>
              <a:rPr lang="en-US" sz="2400" dirty="0" smtClean="0">
                <a:latin typeface="Arial" panose="020B0604020202020204" pitchFamily="34" charset="0"/>
                <a:cs typeface="Arial" panose="020B0604020202020204" pitchFamily="34" charset="0"/>
              </a:rPr>
              <a:t>Communications</a:t>
            </a:r>
          </a:p>
          <a:p>
            <a:pPr marL="0" indent="0">
              <a:buFont typeface="Arial"/>
              <a:buNone/>
            </a:pPr>
            <a:endParaRPr lang="en-US" sz="2400" dirty="0" smtClean="0">
              <a:latin typeface="Arial" panose="020B0604020202020204" pitchFamily="34" charset="0"/>
              <a:cs typeface="Arial" panose="020B0604020202020204" pitchFamily="34" charset="0"/>
            </a:endParaRPr>
          </a:p>
          <a:p>
            <a:pPr marL="0" indent="0">
              <a:buFont typeface="Arial"/>
              <a:buNone/>
            </a:pPr>
            <a:endParaRPr lang="en-US" sz="2400" dirty="0" smtClean="0">
              <a:latin typeface="Arial" panose="020B0604020202020204" pitchFamily="34" charset="0"/>
              <a:cs typeface="Arial" panose="020B0604020202020204" pitchFamily="34" charset="0"/>
            </a:endParaRPr>
          </a:p>
          <a:p>
            <a:pPr marL="0" indent="0">
              <a:buFont typeface="Arial"/>
              <a:buNone/>
            </a:pPr>
            <a:r>
              <a:rPr lang="en-US" sz="2400" dirty="0" smtClean="0">
                <a:latin typeface="Arial" panose="020B0604020202020204" pitchFamily="34" charset="0"/>
                <a:cs typeface="Arial" panose="020B0604020202020204" pitchFamily="34" charset="0"/>
              </a:rPr>
              <a:t>Leadership Development &amp; Awards Program</a:t>
            </a:r>
          </a:p>
          <a:p>
            <a:pPr marL="0" indent="0">
              <a:buFont typeface="Arial"/>
              <a:buNone/>
            </a:pPr>
            <a:endParaRPr lang="en-US" sz="2400" dirty="0" smtClean="0">
              <a:latin typeface="Arial" panose="020B0604020202020204" pitchFamily="34" charset="0"/>
              <a:cs typeface="Arial" panose="020B0604020202020204" pitchFamily="34" charset="0"/>
            </a:endParaRPr>
          </a:p>
          <a:p>
            <a:pPr marL="0" indent="0">
              <a:buFont typeface="Arial"/>
              <a:buNone/>
            </a:pPr>
            <a:endParaRPr lang="en-US" sz="2400" dirty="0" smtClean="0">
              <a:latin typeface="Arial" panose="020B0604020202020204" pitchFamily="34" charset="0"/>
              <a:cs typeface="Arial" panose="020B0604020202020204" pitchFamily="34" charset="0"/>
            </a:endParaRPr>
          </a:p>
          <a:p>
            <a:pPr marL="0" indent="0">
              <a:buFont typeface="Arial"/>
              <a:buNone/>
            </a:pPr>
            <a:r>
              <a:rPr lang="en-US" sz="2400" dirty="0" smtClean="0">
                <a:latin typeface="Arial" panose="020B0604020202020204" pitchFamily="34" charset="0"/>
                <a:cs typeface="Arial" panose="020B0604020202020204" pitchFamily="34" charset="0"/>
              </a:rPr>
              <a:t>Subject Matter Expert*</a:t>
            </a:r>
          </a:p>
          <a:p>
            <a:pPr marL="0" indent="0">
              <a:buFont typeface="Arial"/>
              <a:buNone/>
            </a:pPr>
            <a:r>
              <a:rPr lang="en-US" sz="1800" dirty="0" smtClean="0">
                <a:latin typeface="Arial" panose="020B0604020202020204" pitchFamily="34" charset="0"/>
                <a:cs typeface="Arial" panose="020B0604020202020204" pitchFamily="34" charset="0"/>
              </a:rPr>
              <a:t/>
            </a:r>
            <a:br>
              <a:rPr lang="en-US" sz="1800" dirty="0" smtClean="0">
                <a:latin typeface="Arial" panose="020B0604020202020204" pitchFamily="34" charset="0"/>
                <a:cs typeface="Arial" panose="020B0604020202020204" pitchFamily="34" charset="0"/>
              </a:rPr>
            </a:br>
            <a:r>
              <a:rPr lang="en-US" sz="1800" dirty="0" smtClean="0">
                <a:latin typeface="Arial" panose="020B0604020202020204" pitchFamily="34" charset="0"/>
                <a:cs typeface="Arial" panose="020B0604020202020204" pitchFamily="34" charset="0"/>
              </a:rPr>
              <a:t/>
            </a:r>
            <a:br>
              <a:rPr lang="en-US" sz="1800" dirty="0" smtClean="0">
                <a:latin typeface="Arial" panose="020B0604020202020204" pitchFamily="34" charset="0"/>
                <a:cs typeface="Arial" panose="020B0604020202020204" pitchFamily="34" charset="0"/>
              </a:rPr>
            </a:br>
            <a:endParaRPr lang="en-US" sz="1800" dirty="0" smtClean="0">
              <a:latin typeface="Arial" panose="020B0604020202020204" pitchFamily="34" charset="0"/>
              <a:cs typeface="Arial" panose="020B0604020202020204" pitchFamily="34" charset="0"/>
            </a:endParaRPr>
          </a:p>
          <a:p>
            <a:pPr marL="0" indent="0" algn="r">
              <a:buFont typeface="Arial"/>
              <a:buNone/>
            </a:pPr>
            <a:endParaRPr lang="en-US" sz="1400" i="1" dirty="0" smtClean="0">
              <a:latin typeface="Arial" panose="020B0604020202020204" pitchFamily="34" charset="0"/>
              <a:cs typeface="Arial" panose="020B0604020202020204" pitchFamily="34" charset="0"/>
            </a:endParaRPr>
          </a:p>
          <a:p>
            <a:pPr marL="0" indent="0" algn="r">
              <a:buFont typeface="Arial"/>
              <a:buNone/>
            </a:pPr>
            <a:r>
              <a:rPr lang="en-US" sz="1400" i="1" dirty="0" smtClean="0">
                <a:solidFill>
                  <a:schemeClr val="bg1"/>
                </a:solidFill>
                <a:latin typeface="Arial" panose="020B0604020202020204" pitchFamily="34" charset="0"/>
                <a:cs typeface="Arial" panose="020B0604020202020204" pitchFamily="34" charset="0"/>
              </a:rPr>
              <a:t>*Sample badges, incomplete listing</a:t>
            </a:r>
          </a:p>
          <a:p>
            <a:pPr marL="0" indent="0">
              <a:buFont typeface="Arial"/>
              <a:buNone/>
            </a:pPr>
            <a:endParaRPr lang="en-US" sz="2800" dirty="0">
              <a:latin typeface="Arial" panose="020B0604020202020204" pitchFamily="34" charset="0"/>
              <a:cs typeface="Arial" panose="020B0604020202020204" pitchFamily="34" charset="0"/>
            </a:endParaRPr>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89209" y="1526096"/>
            <a:ext cx="914400" cy="914400"/>
          </a:xfrm>
          <a:prstGeom prst="rect">
            <a:avLst/>
          </a:prstGeom>
        </p:spPr>
      </p:pic>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65043" y="2837546"/>
            <a:ext cx="898071" cy="898071"/>
          </a:xfrm>
          <a:prstGeom prst="rect">
            <a:avLst/>
          </a:prstGeom>
        </p:spPr>
      </p:pic>
      <p:pic>
        <p:nvPicPr>
          <p:cNvPr id="16" name="Picture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48811" y="2819400"/>
            <a:ext cx="914401" cy="914401"/>
          </a:xfrm>
          <a:prstGeom prst="rect">
            <a:avLst/>
          </a:prstGeom>
        </p:spPr>
      </p:pic>
      <p:pic>
        <p:nvPicPr>
          <p:cNvPr id="17" name="Picture 1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032580" y="2823027"/>
            <a:ext cx="914400" cy="914400"/>
          </a:xfrm>
          <a:prstGeom prst="rect">
            <a:avLst/>
          </a:prstGeom>
        </p:spPr>
      </p:pic>
      <p:pic>
        <p:nvPicPr>
          <p:cNvPr id="18" name="Picture 1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685968" y="1527701"/>
            <a:ext cx="913492" cy="913492"/>
          </a:xfrm>
          <a:prstGeom prst="rect">
            <a:avLst/>
          </a:prstGeom>
        </p:spPr>
      </p:pic>
      <p:pic>
        <p:nvPicPr>
          <p:cNvPr id="19" name="Picture 1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476254" y="1533591"/>
            <a:ext cx="912586" cy="912586"/>
          </a:xfrm>
          <a:prstGeom prst="rect">
            <a:avLst/>
          </a:prstGeom>
        </p:spPr>
      </p:pic>
      <p:pic>
        <p:nvPicPr>
          <p:cNvPr id="20" name="Picture 1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264726" y="1524000"/>
            <a:ext cx="914400" cy="914400"/>
          </a:xfrm>
          <a:prstGeom prst="rect">
            <a:avLst/>
          </a:prstGeom>
        </p:spPr>
      </p:pic>
      <p:pic>
        <p:nvPicPr>
          <p:cNvPr id="21" name="Picture 20"/>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054008" y="1525555"/>
            <a:ext cx="914400" cy="914400"/>
          </a:xfrm>
          <a:prstGeom prst="rect">
            <a:avLst/>
          </a:prstGeom>
        </p:spPr>
      </p:pic>
      <p:pic>
        <p:nvPicPr>
          <p:cNvPr id="22" name="Picture 21"/>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288140" y="1526097"/>
            <a:ext cx="918026" cy="918026"/>
          </a:xfrm>
          <a:prstGeom prst="rect">
            <a:avLst/>
          </a:prstGeom>
        </p:spPr>
      </p:pic>
      <p:pic>
        <p:nvPicPr>
          <p:cNvPr id="23" name="Picture 22"/>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103015" y="1526096"/>
            <a:ext cx="908694" cy="910209"/>
          </a:xfrm>
          <a:prstGeom prst="rect">
            <a:avLst/>
          </a:prstGeom>
        </p:spPr>
      </p:pic>
      <p:pic>
        <p:nvPicPr>
          <p:cNvPr id="24" name="Picture 23"/>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3030036" y="4129100"/>
            <a:ext cx="966668" cy="966668"/>
          </a:xfrm>
          <a:prstGeom prst="rect">
            <a:avLst/>
          </a:prstGeom>
        </p:spPr>
      </p:pic>
      <p:pic>
        <p:nvPicPr>
          <p:cNvPr id="25" name="Picture 24"/>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2198255" y="4125473"/>
            <a:ext cx="964957" cy="964957"/>
          </a:xfrm>
          <a:prstGeom prst="rect">
            <a:avLst/>
          </a:prstGeom>
        </p:spPr>
      </p:pic>
      <p:pic>
        <p:nvPicPr>
          <p:cNvPr id="26" name="Picture 25"/>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366038" y="4114800"/>
            <a:ext cx="986305" cy="986305"/>
          </a:xfrm>
          <a:prstGeom prst="rect">
            <a:avLst/>
          </a:prstGeom>
        </p:spPr>
      </p:pic>
      <p:pic>
        <p:nvPicPr>
          <p:cNvPr id="27" name="Picture 26"/>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3887429" y="1526112"/>
            <a:ext cx="918011" cy="918011"/>
          </a:xfrm>
          <a:prstGeom prst="rect">
            <a:avLst/>
          </a:prstGeom>
        </p:spPr>
      </p:pic>
      <p:pic>
        <p:nvPicPr>
          <p:cNvPr id="28" name="Picture 27"/>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4693617" y="4114800"/>
            <a:ext cx="973922" cy="973922"/>
          </a:xfrm>
          <a:prstGeom prst="rect">
            <a:avLst/>
          </a:prstGeom>
        </p:spPr>
      </p:pic>
      <p:pic>
        <p:nvPicPr>
          <p:cNvPr id="29" name="Picture 28"/>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3860125" y="4125473"/>
            <a:ext cx="972617" cy="972617"/>
          </a:xfrm>
          <a:prstGeom prst="rect">
            <a:avLst/>
          </a:prstGeom>
        </p:spPr>
      </p:pic>
      <p:pic>
        <p:nvPicPr>
          <p:cNvPr id="30" name="Picture 29"/>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5662031" y="4152730"/>
            <a:ext cx="990600" cy="990600"/>
          </a:xfrm>
          <a:prstGeom prst="rect">
            <a:avLst/>
          </a:prstGeom>
        </p:spPr>
      </p:pic>
      <p:pic>
        <p:nvPicPr>
          <p:cNvPr id="31" name="Picture 30"/>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6498069" y="4133765"/>
            <a:ext cx="1009565" cy="1009565"/>
          </a:xfrm>
          <a:prstGeom prst="rect">
            <a:avLst/>
          </a:prstGeom>
        </p:spPr>
      </p:pic>
      <p:pic>
        <p:nvPicPr>
          <p:cNvPr id="32" name="Picture 31"/>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7344126" y="4125473"/>
            <a:ext cx="1017857" cy="1017857"/>
          </a:xfrm>
          <a:prstGeom prst="rect">
            <a:avLst/>
          </a:prstGeom>
        </p:spPr>
      </p:pic>
      <p:pic>
        <p:nvPicPr>
          <p:cNvPr id="33" name="Picture 32"/>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1411840" y="5446745"/>
            <a:ext cx="876300" cy="876300"/>
          </a:xfrm>
          <a:prstGeom prst="rect">
            <a:avLst/>
          </a:prstGeom>
        </p:spPr>
      </p:pic>
      <p:pic>
        <p:nvPicPr>
          <p:cNvPr id="34" name="Picture 33"/>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4432848" y="5418078"/>
            <a:ext cx="874184" cy="872730"/>
          </a:xfrm>
          <a:prstGeom prst="rect">
            <a:avLst/>
          </a:prstGeom>
        </p:spPr>
      </p:pic>
      <p:pic>
        <p:nvPicPr>
          <p:cNvPr id="35" name="Picture 34"/>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5170856" y="5418077"/>
            <a:ext cx="886869" cy="888347"/>
          </a:xfrm>
          <a:prstGeom prst="rect">
            <a:avLst/>
          </a:prstGeom>
        </p:spPr>
      </p:pic>
      <p:pic>
        <p:nvPicPr>
          <p:cNvPr id="36" name="Picture 35"/>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5920823" y="5379439"/>
            <a:ext cx="914812" cy="914812"/>
          </a:xfrm>
          <a:prstGeom prst="rect">
            <a:avLst/>
          </a:prstGeom>
        </p:spPr>
      </p:pic>
      <p:pic>
        <p:nvPicPr>
          <p:cNvPr id="37" name="Picture 36"/>
          <p:cNvPicPr>
            <a:picLocks noChangeAspect="1"/>
          </p:cNvPicPr>
          <p:nvPr/>
        </p:nvPicPr>
        <p:blipFill>
          <a:blip r:embed="rId26" cstate="print">
            <a:extLst>
              <a:ext uri="{28A0092B-C50C-407E-A947-70E740481C1C}">
                <a14:useLocalDpi xmlns:a14="http://schemas.microsoft.com/office/drawing/2010/main" val="0"/>
              </a:ext>
            </a:extLst>
          </a:blip>
          <a:stretch>
            <a:fillRect/>
          </a:stretch>
        </p:blipFill>
        <p:spPr>
          <a:xfrm>
            <a:off x="3666769" y="5411731"/>
            <a:ext cx="890296" cy="890296"/>
          </a:xfrm>
          <a:prstGeom prst="rect">
            <a:avLst/>
          </a:prstGeom>
        </p:spPr>
      </p:pic>
      <p:pic>
        <p:nvPicPr>
          <p:cNvPr id="38" name="Picture 37"/>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2922678" y="5430794"/>
            <a:ext cx="875631" cy="875631"/>
          </a:xfrm>
          <a:prstGeom prst="rect">
            <a:avLst/>
          </a:prstGeom>
        </p:spPr>
      </p:pic>
      <p:pic>
        <p:nvPicPr>
          <p:cNvPr id="39" name="Picture 38"/>
          <p:cNvPicPr>
            <a:picLocks noChangeAspect="1"/>
          </p:cNvPicPr>
          <p:nvPr/>
        </p:nvPicPr>
        <p:blipFill>
          <a:blip r:embed="rId28" cstate="print">
            <a:extLst>
              <a:ext uri="{28A0092B-C50C-407E-A947-70E740481C1C}">
                <a14:useLocalDpi xmlns:a14="http://schemas.microsoft.com/office/drawing/2010/main" val="0"/>
              </a:ext>
            </a:extLst>
          </a:blip>
          <a:stretch>
            <a:fillRect/>
          </a:stretch>
        </p:blipFill>
        <p:spPr>
          <a:xfrm>
            <a:off x="2142545" y="5411731"/>
            <a:ext cx="898665" cy="898665"/>
          </a:xfrm>
          <a:prstGeom prst="rect">
            <a:avLst/>
          </a:prstGeom>
        </p:spPr>
      </p:pic>
    </p:spTree>
    <p:extLst>
      <p:ext uri="{BB962C8B-B14F-4D97-AF65-F5344CB8AC3E}">
        <p14:creationId xmlns:p14="http://schemas.microsoft.com/office/powerpoint/2010/main" val="221782527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2"/>
          <p:cNvSpPr>
            <a:spLocks noGrp="1"/>
          </p:cNvSpPr>
          <p:nvPr>
            <p:ph type="title"/>
          </p:nvPr>
        </p:nvSpPr>
        <p:spPr>
          <a:xfrm>
            <a:off x="606829" y="338675"/>
            <a:ext cx="8021782" cy="729971"/>
          </a:xfrm>
        </p:spPr>
        <p:txBody>
          <a:bodyPr>
            <a:normAutofit/>
          </a:bodyPr>
          <a:lstStyle/>
          <a:p>
            <a:r>
              <a:rPr lang="en-US" dirty="0" smtClean="0"/>
              <a:t>EDUCAUSE Digital Badging Program</a:t>
            </a:r>
            <a:endParaRPr lang="en-US" sz="3100" dirty="0">
              <a:solidFill>
                <a:srgbClr val="B80202"/>
              </a:solidFill>
            </a:endParaRPr>
          </a:p>
        </p:txBody>
      </p:sp>
      <p:sp>
        <p:nvSpPr>
          <p:cNvPr id="10" name="TextBox 9"/>
          <p:cNvSpPr txBox="1"/>
          <p:nvPr/>
        </p:nvSpPr>
        <p:spPr>
          <a:xfrm>
            <a:off x="634700" y="1258300"/>
            <a:ext cx="7993911" cy="1261884"/>
          </a:xfrm>
          <a:prstGeom prst="rect">
            <a:avLst/>
          </a:prstGeom>
          <a:noFill/>
        </p:spPr>
        <p:txBody>
          <a:bodyPr wrap="square" rtlCol="0">
            <a:spAutoFit/>
          </a:bodyPr>
          <a:lstStyle/>
          <a:p>
            <a:r>
              <a:rPr lang="en-US" sz="2800" dirty="0" smtClean="0">
                <a:solidFill>
                  <a:srgbClr val="B80202"/>
                </a:solidFill>
                <a:latin typeface="Arial"/>
                <a:cs typeface="Arial"/>
              </a:rPr>
              <a:t>2014 Badges </a:t>
            </a:r>
            <a:r>
              <a:rPr lang="en-US" sz="2800" dirty="0">
                <a:solidFill>
                  <a:srgbClr val="B80202"/>
                </a:solidFill>
                <a:latin typeface="Arial"/>
                <a:cs typeface="Arial"/>
              </a:rPr>
              <a:t>Issued by </a:t>
            </a:r>
            <a:r>
              <a:rPr lang="en-US" sz="2800" dirty="0" smtClean="0">
                <a:solidFill>
                  <a:srgbClr val="B80202"/>
                </a:solidFill>
                <a:latin typeface="Arial"/>
                <a:cs typeface="Arial"/>
              </a:rPr>
              <a:t>Category </a:t>
            </a:r>
          </a:p>
          <a:p>
            <a:r>
              <a:rPr lang="en-US" sz="2400" dirty="0" smtClean="0">
                <a:latin typeface="Arial"/>
                <a:cs typeface="Arial"/>
              </a:rPr>
              <a:t>January 1 – September 24, 2014 </a:t>
            </a:r>
            <a:r>
              <a:rPr lang="en-US" sz="2400" dirty="0">
                <a:solidFill>
                  <a:srgbClr val="B80202"/>
                </a:solidFill>
                <a:latin typeface="Arial"/>
                <a:cs typeface="Arial"/>
              </a:rPr>
              <a:t>(</a:t>
            </a:r>
            <a:r>
              <a:rPr lang="en-US" sz="2400" dirty="0" smtClean="0">
                <a:solidFill>
                  <a:srgbClr val="B80202"/>
                </a:solidFill>
                <a:latin typeface="Arial"/>
                <a:cs typeface="Arial"/>
              </a:rPr>
              <a:t>n=1,876)</a:t>
            </a:r>
            <a:endParaRPr lang="en-US" sz="2400" dirty="0">
              <a:solidFill>
                <a:srgbClr val="B80202"/>
              </a:solidFill>
              <a:latin typeface="Arial"/>
              <a:cs typeface="Arial"/>
            </a:endParaRPr>
          </a:p>
          <a:p>
            <a:endParaRPr lang="en-US" sz="2400" dirty="0">
              <a:latin typeface="Arial"/>
              <a:cs typeface="Arial"/>
            </a:endParaRPr>
          </a:p>
        </p:txBody>
      </p:sp>
      <p:graphicFrame>
        <p:nvGraphicFramePr>
          <p:cNvPr id="5" name="Chart 4"/>
          <p:cNvGraphicFramePr>
            <a:graphicFrameLocks/>
          </p:cNvGraphicFramePr>
          <p:nvPr>
            <p:extLst>
              <p:ext uri="{D42A27DB-BD31-4B8C-83A1-F6EECF244321}">
                <p14:modId xmlns:p14="http://schemas.microsoft.com/office/powerpoint/2010/main" val="1254771264"/>
              </p:ext>
            </p:extLst>
          </p:nvPr>
        </p:nvGraphicFramePr>
        <p:xfrm>
          <a:off x="152400" y="2057400"/>
          <a:ext cx="8839200" cy="43434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2144642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p:cNvSpPr>
            <a:spLocks noGrp="1"/>
          </p:cNvSpPr>
          <p:nvPr>
            <p:ph type="title"/>
          </p:nvPr>
        </p:nvSpPr>
        <p:spPr>
          <a:xfrm>
            <a:off x="606829" y="338675"/>
            <a:ext cx="8021782" cy="729971"/>
          </a:xfrm>
        </p:spPr>
        <p:txBody>
          <a:bodyPr>
            <a:normAutofit/>
          </a:bodyPr>
          <a:lstStyle/>
          <a:p>
            <a:r>
              <a:rPr lang="en-US" dirty="0" smtClean="0"/>
              <a:t>EDUCAUSE Digital Badging Program</a:t>
            </a:r>
            <a:endParaRPr lang="en-US" sz="3100" dirty="0">
              <a:solidFill>
                <a:srgbClr val="B80202"/>
              </a:solidFill>
            </a:endParaRPr>
          </a:p>
        </p:txBody>
      </p:sp>
      <p:sp>
        <p:nvSpPr>
          <p:cNvPr id="3" name="TextBox 2"/>
          <p:cNvSpPr txBox="1"/>
          <p:nvPr/>
        </p:nvSpPr>
        <p:spPr>
          <a:xfrm>
            <a:off x="716096" y="1258300"/>
            <a:ext cx="8196549" cy="523220"/>
          </a:xfrm>
          <a:prstGeom prst="rect">
            <a:avLst/>
          </a:prstGeom>
          <a:noFill/>
        </p:spPr>
        <p:txBody>
          <a:bodyPr wrap="square" rtlCol="0">
            <a:spAutoFit/>
          </a:bodyPr>
          <a:lstStyle/>
          <a:p>
            <a:r>
              <a:rPr lang="en-US" sz="2800" dirty="0" smtClean="0">
                <a:solidFill>
                  <a:srgbClr val="B80202"/>
                </a:solidFill>
                <a:latin typeface="Arial"/>
                <a:cs typeface="Arial"/>
              </a:rPr>
              <a:t>2014 Duplicate </a:t>
            </a:r>
            <a:r>
              <a:rPr lang="en-US" sz="2800" dirty="0" smtClean="0">
                <a:solidFill>
                  <a:srgbClr val="B80202"/>
                </a:solidFill>
                <a:latin typeface="Arial"/>
                <a:cs typeface="Arial"/>
              </a:rPr>
              <a:t>Badge Earners (n=140)</a:t>
            </a:r>
            <a:endParaRPr lang="en-US" sz="2800" dirty="0">
              <a:solidFill>
                <a:srgbClr val="B80202"/>
              </a:solidFill>
              <a:latin typeface="Arial"/>
              <a:cs typeface="Arial"/>
            </a:endParaRPr>
          </a:p>
        </p:txBody>
      </p:sp>
      <p:graphicFrame>
        <p:nvGraphicFramePr>
          <p:cNvPr id="4" name="Chart 3"/>
          <p:cNvGraphicFramePr>
            <a:graphicFrameLocks/>
          </p:cNvGraphicFramePr>
          <p:nvPr>
            <p:extLst>
              <p:ext uri="{D42A27DB-BD31-4B8C-83A1-F6EECF244321}">
                <p14:modId xmlns:p14="http://schemas.microsoft.com/office/powerpoint/2010/main" val="4272354146"/>
              </p:ext>
            </p:extLst>
          </p:nvPr>
        </p:nvGraphicFramePr>
        <p:xfrm>
          <a:off x="190500" y="2035967"/>
          <a:ext cx="8839200" cy="459343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10483936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72832" y="3124200"/>
            <a:ext cx="1723568" cy="1447800"/>
          </a:xfrm>
          <a:prstGeom prst="rect">
            <a:avLst/>
          </a:prstGeom>
          <a:solidFill>
            <a:schemeClr val="bg1">
              <a:lumMod val="95000"/>
            </a:schemeClr>
          </a:solidFill>
          <a:ln>
            <a:solidFill>
              <a:schemeClr val="bg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a:xfrm>
            <a:off x="606829" y="338675"/>
            <a:ext cx="8021782" cy="729971"/>
          </a:xfrm>
        </p:spPr>
        <p:txBody>
          <a:bodyPr>
            <a:normAutofit/>
          </a:bodyPr>
          <a:lstStyle/>
          <a:p>
            <a:r>
              <a:rPr lang="en-US" dirty="0" smtClean="0"/>
              <a:t>EDUCAUSE Digital Badging Program</a:t>
            </a:r>
            <a:endParaRPr lang="en-US" sz="3100" dirty="0">
              <a:solidFill>
                <a:srgbClr val="B80202"/>
              </a:solidFill>
            </a:endParaRPr>
          </a:p>
        </p:txBody>
      </p:sp>
      <p:sp>
        <p:nvSpPr>
          <p:cNvPr id="4" name="TextBox 3"/>
          <p:cNvSpPr txBox="1"/>
          <p:nvPr/>
        </p:nvSpPr>
        <p:spPr>
          <a:xfrm>
            <a:off x="716096" y="1258300"/>
            <a:ext cx="8196549" cy="523220"/>
          </a:xfrm>
          <a:prstGeom prst="rect">
            <a:avLst/>
          </a:prstGeom>
          <a:noFill/>
        </p:spPr>
        <p:txBody>
          <a:bodyPr wrap="square" rtlCol="0">
            <a:spAutoFit/>
          </a:bodyPr>
          <a:lstStyle/>
          <a:p>
            <a:r>
              <a:rPr lang="en-US" sz="2800" dirty="0" smtClean="0">
                <a:solidFill>
                  <a:srgbClr val="B80202"/>
                </a:solidFill>
                <a:latin typeface="Arial"/>
                <a:cs typeface="Arial"/>
              </a:rPr>
              <a:t>Badge Activity: Social Networks</a:t>
            </a:r>
            <a:endParaRPr lang="en-US" sz="2800" dirty="0">
              <a:solidFill>
                <a:srgbClr val="B80202"/>
              </a:solidFill>
              <a:latin typeface="Arial"/>
              <a:cs typeface="Arial"/>
            </a:endParaRPr>
          </a:p>
        </p:txBody>
      </p:sp>
      <p:cxnSp>
        <p:nvCxnSpPr>
          <p:cNvPr id="5" name="Straight Connector 4"/>
          <p:cNvCxnSpPr/>
          <p:nvPr/>
        </p:nvCxnSpPr>
        <p:spPr>
          <a:xfrm>
            <a:off x="6515912" y="2000656"/>
            <a:ext cx="0" cy="3733800"/>
          </a:xfrm>
          <a:prstGeom prst="line">
            <a:avLst/>
          </a:prstGeom>
          <a:ln>
            <a:solidFill>
              <a:srgbClr val="C00000"/>
            </a:solidFill>
            <a:prstDash val="lgDash"/>
          </a:ln>
        </p:spPr>
        <p:style>
          <a:lnRef idx="2">
            <a:schemeClr val="accent1"/>
          </a:lnRef>
          <a:fillRef idx="0">
            <a:schemeClr val="accent1"/>
          </a:fillRef>
          <a:effectRef idx="1">
            <a:schemeClr val="accent1"/>
          </a:effectRef>
          <a:fontRef idx="minor">
            <a:schemeClr val="tx1"/>
          </a:fontRef>
        </p:style>
      </p:cxn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49032" y="3653017"/>
            <a:ext cx="427326" cy="447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12447" t="14186" r="16029" b="18456"/>
          <a:stretch/>
        </p:blipFill>
        <p:spPr bwMode="auto">
          <a:xfrm>
            <a:off x="7672638" y="4156494"/>
            <a:ext cx="404562" cy="381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8" name="Chart 7"/>
          <p:cNvGraphicFramePr>
            <a:graphicFrameLocks/>
          </p:cNvGraphicFramePr>
          <p:nvPr>
            <p:extLst/>
          </p:nvPr>
        </p:nvGraphicFramePr>
        <p:xfrm>
          <a:off x="8052" y="2119313"/>
          <a:ext cx="9135948" cy="399097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756365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2"/>
          <p:cNvSpPr>
            <a:spLocks noGrp="1"/>
          </p:cNvSpPr>
          <p:nvPr>
            <p:ph type="title"/>
          </p:nvPr>
        </p:nvSpPr>
        <p:spPr>
          <a:xfrm>
            <a:off x="606829" y="338675"/>
            <a:ext cx="8021782" cy="729971"/>
          </a:xfrm>
        </p:spPr>
        <p:txBody>
          <a:bodyPr>
            <a:normAutofit/>
          </a:bodyPr>
          <a:lstStyle/>
          <a:p>
            <a:r>
              <a:rPr lang="en-US" b="1" dirty="0" smtClean="0"/>
              <a:t>EDUCAUSE Digital Badging Program</a:t>
            </a:r>
            <a:endParaRPr lang="en-US" sz="3100" b="1" dirty="0">
              <a:solidFill>
                <a:srgbClr val="B80202"/>
              </a:solidFill>
            </a:endParaRPr>
          </a:p>
        </p:txBody>
      </p:sp>
      <p:sp>
        <p:nvSpPr>
          <p:cNvPr id="12" name="Text Placeholder 6"/>
          <p:cNvSpPr txBox="1">
            <a:spLocks/>
          </p:cNvSpPr>
          <p:nvPr/>
        </p:nvSpPr>
        <p:spPr>
          <a:xfrm>
            <a:off x="630644" y="1068646"/>
            <a:ext cx="8015978" cy="5562600"/>
          </a:xfrm>
          <a:prstGeom prst="rect">
            <a:avLst/>
          </a:prstGeom>
        </p:spPr>
        <p:txBody>
          <a:bodyPr vert="horz" lIns="91440" tIns="45720" rIns="91440" bIns="45720" rtlCol="0" anchor="t">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2400" dirty="0" smtClean="0">
                <a:latin typeface="Arial" panose="020B0604020202020204" pitchFamily="34" charset="0"/>
                <a:cs typeface="Arial" panose="020B0604020202020204" pitchFamily="34" charset="0"/>
              </a:rPr>
              <a:t>Community Service*</a:t>
            </a:r>
          </a:p>
          <a:p>
            <a:pPr marL="0" indent="0">
              <a:buFont typeface="Arial"/>
              <a:buNone/>
            </a:pPr>
            <a:endParaRPr lang="en-US" sz="2400" dirty="0" smtClean="0">
              <a:latin typeface="Arial" panose="020B0604020202020204" pitchFamily="34" charset="0"/>
              <a:cs typeface="Arial" panose="020B0604020202020204" pitchFamily="34" charset="0"/>
            </a:endParaRPr>
          </a:p>
          <a:p>
            <a:pPr marL="0" indent="0">
              <a:buFont typeface="Arial"/>
              <a:buNone/>
            </a:pPr>
            <a:endParaRPr lang="en-US" sz="2400" dirty="0" smtClean="0">
              <a:latin typeface="Arial" panose="020B0604020202020204" pitchFamily="34" charset="0"/>
              <a:cs typeface="Arial" panose="020B0604020202020204" pitchFamily="34" charset="0"/>
            </a:endParaRPr>
          </a:p>
          <a:p>
            <a:pPr marL="0" indent="0">
              <a:buFont typeface="Arial"/>
              <a:buNone/>
            </a:pPr>
            <a:r>
              <a:rPr lang="en-US" sz="2400" dirty="0" smtClean="0">
                <a:latin typeface="Arial" panose="020B0604020202020204" pitchFamily="34" charset="0"/>
                <a:cs typeface="Arial" panose="020B0604020202020204" pitchFamily="34" charset="0"/>
              </a:rPr>
              <a:t>Communications</a:t>
            </a:r>
          </a:p>
          <a:p>
            <a:pPr marL="0" indent="0">
              <a:buFont typeface="Arial"/>
              <a:buNone/>
            </a:pPr>
            <a:endParaRPr lang="en-US" sz="2400" dirty="0" smtClean="0">
              <a:latin typeface="Arial" panose="020B0604020202020204" pitchFamily="34" charset="0"/>
              <a:cs typeface="Arial" panose="020B0604020202020204" pitchFamily="34" charset="0"/>
            </a:endParaRPr>
          </a:p>
          <a:p>
            <a:pPr marL="0" indent="0">
              <a:buFont typeface="Arial"/>
              <a:buNone/>
            </a:pPr>
            <a:endParaRPr lang="en-US" sz="2400" dirty="0" smtClean="0">
              <a:latin typeface="Arial" panose="020B0604020202020204" pitchFamily="34" charset="0"/>
              <a:cs typeface="Arial" panose="020B0604020202020204" pitchFamily="34" charset="0"/>
            </a:endParaRPr>
          </a:p>
          <a:p>
            <a:pPr marL="0" indent="0">
              <a:buFont typeface="Arial"/>
              <a:buNone/>
            </a:pPr>
            <a:r>
              <a:rPr lang="en-US" sz="2400" dirty="0" smtClean="0">
                <a:latin typeface="Arial" panose="020B0604020202020204" pitchFamily="34" charset="0"/>
                <a:cs typeface="Arial" panose="020B0604020202020204" pitchFamily="34" charset="0"/>
              </a:rPr>
              <a:t>Leadership Development &amp; Awards Program</a:t>
            </a:r>
          </a:p>
          <a:p>
            <a:pPr marL="0" indent="0">
              <a:buFont typeface="Arial"/>
              <a:buNone/>
            </a:pPr>
            <a:endParaRPr lang="en-US" sz="2400" dirty="0" smtClean="0">
              <a:latin typeface="Arial" panose="020B0604020202020204" pitchFamily="34" charset="0"/>
              <a:cs typeface="Arial" panose="020B0604020202020204" pitchFamily="34" charset="0"/>
            </a:endParaRPr>
          </a:p>
          <a:p>
            <a:pPr marL="0" indent="0">
              <a:buFont typeface="Arial"/>
              <a:buNone/>
            </a:pPr>
            <a:endParaRPr lang="en-US" sz="2400" dirty="0" smtClean="0">
              <a:latin typeface="Arial" panose="020B0604020202020204" pitchFamily="34" charset="0"/>
              <a:cs typeface="Arial" panose="020B0604020202020204" pitchFamily="34" charset="0"/>
            </a:endParaRPr>
          </a:p>
          <a:p>
            <a:pPr marL="0" indent="0">
              <a:buFont typeface="Arial"/>
              <a:buNone/>
            </a:pPr>
            <a:r>
              <a:rPr lang="en-US" sz="2400" dirty="0" smtClean="0">
                <a:latin typeface="Arial" panose="020B0604020202020204" pitchFamily="34" charset="0"/>
                <a:cs typeface="Arial" panose="020B0604020202020204" pitchFamily="34" charset="0"/>
              </a:rPr>
              <a:t>Subject Matter Expert*</a:t>
            </a:r>
          </a:p>
          <a:p>
            <a:pPr marL="0" indent="0">
              <a:buFont typeface="Arial"/>
              <a:buNone/>
            </a:pPr>
            <a:r>
              <a:rPr lang="en-US" sz="1800" dirty="0" smtClean="0">
                <a:latin typeface="Arial" panose="020B0604020202020204" pitchFamily="34" charset="0"/>
                <a:cs typeface="Arial" panose="020B0604020202020204" pitchFamily="34" charset="0"/>
              </a:rPr>
              <a:t/>
            </a:r>
            <a:br>
              <a:rPr lang="en-US" sz="1800" dirty="0" smtClean="0">
                <a:latin typeface="Arial" panose="020B0604020202020204" pitchFamily="34" charset="0"/>
                <a:cs typeface="Arial" panose="020B0604020202020204" pitchFamily="34" charset="0"/>
              </a:rPr>
            </a:br>
            <a:r>
              <a:rPr lang="en-US" sz="1800" dirty="0" smtClean="0">
                <a:latin typeface="Arial" panose="020B0604020202020204" pitchFamily="34" charset="0"/>
                <a:cs typeface="Arial" panose="020B0604020202020204" pitchFamily="34" charset="0"/>
              </a:rPr>
              <a:t/>
            </a:r>
            <a:br>
              <a:rPr lang="en-US" sz="1800" dirty="0" smtClean="0">
                <a:latin typeface="Arial" panose="020B0604020202020204" pitchFamily="34" charset="0"/>
                <a:cs typeface="Arial" panose="020B0604020202020204" pitchFamily="34" charset="0"/>
              </a:rPr>
            </a:br>
            <a:endParaRPr lang="en-US" sz="1800" dirty="0" smtClean="0">
              <a:latin typeface="Arial" panose="020B0604020202020204" pitchFamily="34" charset="0"/>
              <a:cs typeface="Arial" panose="020B0604020202020204" pitchFamily="34" charset="0"/>
            </a:endParaRPr>
          </a:p>
          <a:p>
            <a:pPr marL="0" indent="0" algn="r">
              <a:buFont typeface="Arial"/>
              <a:buNone/>
            </a:pPr>
            <a:endParaRPr lang="en-US" sz="1400" i="1" dirty="0" smtClean="0">
              <a:latin typeface="Arial" panose="020B0604020202020204" pitchFamily="34" charset="0"/>
              <a:cs typeface="Arial" panose="020B0604020202020204" pitchFamily="34" charset="0"/>
            </a:endParaRPr>
          </a:p>
          <a:p>
            <a:pPr marL="0" indent="0" algn="r">
              <a:buFont typeface="Arial"/>
              <a:buNone/>
            </a:pPr>
            <a:r>
              <a:rPr lang="en-US" sz="1400" i="1" dirty="0" smtClean="0">
                <a:solidFill>
                  <a:schemeClr val="bg1"/>
                </a:solidFill>
                <a:latin typeface="Arial" panose="020B0604020202020204" pitchFamily="34" charset="0"/>
                <a:cs typeface="Arial" panose="020B0604020202020204" pitchFamily="34" charset="0"/>
              </a:rPr>
              <a:t>*Sample badges, incomplete listing</a:t>
            </a:r>
          </a:p>
          <a:p>
            <a:pPr marL="0" indent="0">
              <a:buFont typeface="Arial"/>
              <a:buNone/>
            </a:pPr>
            <a:endParaRPr lang="en-US" sz="2800" dirty="0">
              <a:latin typeface="Arial" panose="020B0604020202020204" pitchFamily="34" charset="0"/>
              <a:cs typeface="Arial" panose="020B0604020202020204" pitchFamily="34" charset="0"/>
            </a:endParaRPr>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89209" y="1526096"/>
            <a:ext cx="914400" cy="914400"/>
          </a:xfrm>
          <a:prstGeom prst="rect">
            <a:avLst/>
          </a:prstGeom>
        </p:spPr>
      </p:pic>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65043" y="2837546"/>
            <a:ext cx="898071" cy="898071"/>
          </a:xfrm>
          <a:prstGeom prst="rect">
            <a:avLst/>
          </a:prstGeom>
        </p:spPr>
      </p:pic>
      <p:pic>
        <p:nvPicPr>
          <p:cNvPr id="16" name="Picture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48811" y="2819400"/>
            <a:ext cx="914401" cy="914401"/>
          </a:xfrm>
          <a:prstGeom prst="rect">
            <a:avLst/>
          </a:prstGeom>
        </p:spPr>
      </p:pic>
      <p:pic>
        <p:nvPicPr>
          <p:cNvPr id="17" name="Picture 1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032580" y="2823027"/>
            <a:ext cx="914400" cy="914400"/>
          </a:xfrm>
          <a:prstGeom prst="rect">
            <a:avLst/>
          </a:prstGeom>
        </p:spPr>
      </p:pic>
      <p:pic>
        <p:nvPicPr>
          <p:cNvPr id="18" name="Picture 1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685968" y="1527701"/>
            <a:ext cx="913492" cy="913492"/>
          </a:xfrm>
          <a:prstGeom prst="rect">
            <a:avLst/>
          </a:prstGeom>
        </p:spPr>
      </p:pic>
      <p:pic>
        <p:nvPicPr>
          <p:cNvPr id="19" name="Picture 1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476254" y="1533591"/>
            <a:ext cx="912586" cy="912586"/>
          </a:xfrm>
          <a:prstGeom prst="rect">
            <a:avLst/>
          </a:prstGeom>
        </p:spPr>
      </p:pic>
      <p:pic>
        <p:nvPicPr>
          <p:cNvPr id="20" name="Picture 1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264726" y="1524000"/>
            <a:ext cx="914400" cy="914400"/>
          </a:xfrm>
          <a:prstGeom prst="rect">
            <a:avLst/>
          </a:prstGeom>
        </p:spPr>
      </p:pic>
      <p:pic>
        <p:nvPicPr>
          <p:cNvPr id="21" name="Picture 20"/>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054008" y="1525555"/>
            <a:ext cx="914400" cy="914400"/>
          </a:xfrm>
          <a:prstGeom prst="rect">
            <a:avLst/>
          </a:prstGeom>
        </p:spPr>
      </p:pic>
      <p:pic>
        <p:nvPicPr>
          <p:cNvPr id="22" name="Picture 21"/>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288140" y="1526097"/>
            <a:ext cx="918026" cy="918026"/>
          </a:xfrm>
          <a:prstGeom prst="rect">
            <a:avLst/>
          </a:prstGeom>
        </p:spPr>
      </p:pic>
      <p:pic>
        <p:nvPicPr>
          <p:cNvPr id="23" name="Picture 22"/>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103015" y="1526096"/>
            <a:ext cx="908694" cy="910209"/>
          </a:xfrm>
          <a:prstGeom prst="rect">
            <a:avLst/>
          </a:prstGeom>
        </p:spPr>
      </p:pic>
      <p:pic>
        <p:nvPicPr>
          <p:cNvPr id="24" name="Picture 23"/>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3030036" y="4129100"/>
            <a:ext cx="966668" cy="966668"/>
          </a:xfrm>
          <a:prstGeom prst="rect">
            <a:avLst/>
          </a:prstGeom>
        </p:spPr>
      </p:pic>
      <p:pic>
        <p:nvPicPr>
          <p:cNvPr id="25" name="Picture 24"/>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2198255" y="4125473"/>
            <a:ext cx="964957" cy="964957"/>
          </a:xfrm>
          <a:prstGeom prst="rect">
            <a:avLst/>
          </a:prstGeom>
        </p:spPr>
      </p:pic>
      <p:pic>
        <p:nvPicPr>
          <p:cNvPr id="26" name="Picture 25"/>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366038" y="4114800"/>
            <a:ext cx="986305" cy="986305"/>
          </a:xfrm>
          <a:prstGeom prst="rect">
            <a:avLst/>
          </a:prstGeom>
        </p:spPr>
      </p:pic>
      <p:pic>
        <p:nvPicPr>
          <p:cNvPr id="27" name="Picture 26"/>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3887429" y="1526112"/>
            <a:ext cx="918011" cy="918011"/>
          </a:xfrm>
          <a:prstGeom prst="rect">
            <a:avLst/>
          </a:prstGeom>
        </p:spPr>
      </p:pic>
      <p:pic>
        <p:nvPicPr>
          <p:cNvPr id="28" name="Picture 27"/>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4693617" y="4114800"/>
            <a:ext cx="973922" cy="973922"/>
          </a:xfrm>
          <a:prstGeom prst="rect">
            <a:avLst/>
          </a:prstGeom>
        </p:spPr>
      </p:pic>
      <p:pic>
        <p:nvPicPr>
          <p:cNvPr id="29" name="Picture 28"/>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3860125" y="4125473"/>
            <a:ext cx="972617" cy="972617"/>
          </a:xfrm>
          <a:prstGeom prst="rect">
            <a:avLst/>
          </a:prstGeom>
        </p:spPr>
      </p:pic>
      <p:pic>
        <p:nvPicPr>
          <p:cNvPr id="30" name="Picture 29"/>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5662031" y="4152730"/>
            <a:ext cx="990600" cy="990600"/>
          </a:xfrm>
          <a:prstGeom prst="rect">
            <a:avLst/>
          </a:prstGeom>
        </p:spPr>
      </p:pic>
      <p:pic>
        <p:nvPicPr>
          <p:cNvPr id="31" name="Picture 30"/>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6498069" y="4133765"/>
            <a:ext cx="1009565" cy="1009565"/>
          </a:xfrm>
          <a:prstGeom prst="rect">
            <a:avLst/>
          </a:prstGeom>
        </p:spPr>
      </p:pic>
      <p:pic>
        <p:nvPicPr>
          <p:cNvPr id="32" name="Picture 31"/>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7344126" y="4125473"/>
            <a:ext cx="1017857" cy="1017857"/>
          </a:xfrm>
          <a:prstGeom prst="rect">
            <a:avLst/>
          </a:prstGeom>
        </p:spPr>
      </p:pic>
      <p:pic>
        <p:nvPicPr>
          <p:cNvPr id="33" name="Picture 32"/>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1411840" y="5446745"/>
            <a:ext cx="876300" cy="876300"/>
          </a:xfrm>
          <a:prstGeom prst="rect">
            <a:avLst/>
          </a:prstGeom>
        </p:spPr>
      </p:pic>
      <p:pic>
        <p:nvPicPr>
          <p:cNvPr id="34" name="Picture 33"/>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4432848" y="5418078"/>
            <a:ext cx="874184" cy="872730"/>
          </a:xfrm>
          <a:prstGeom prst="rect">
            <a:avLst/>
          </a:prstGeom>
        </p:spPr>
      </p:pic>
      <p:pic>
        <p:nvPicPr>
          <p:cNvPr id="35" name="Picture 34"/>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5170856" y="5418077"/>
            <a:ext cx="886869" cy="888347"/>
          </a:xfrm>
          <a:prstGeom prst="rect">
            <a:avLst/>
          </a:prstGeom>
        </p:spPr>
      </p:pic>
      <p:pic>
        <p:nvPicPr>
          <p:cNvPr id="36" name="Picture 35"/>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5920823" y="5379439"/>
            <a:ext cx="914812" cy="914812"/>
          </a:xfrm>
          <a:prstGeom prst="rect">
            <a:avLst/>
          </a:prstGeom>
        </p:spPr>
      </p:pic>
      <p:pic>
        <p:nvPicPr>
          <p:cNvPr id="37" name="Picture 36"/>
          <p:cNvPicPr>
            <a:picLocks noChangeAspect="1"/>
          </p:cNvPicPr>
          <p:nvPr/>
        </p:nvPicPr>
        <p:blipFill>
          <a:blip r:embed="rId26" cstate="print">
            <a:extLst>
              <a:ext uri="{28A0092B-C50C-407E-A947-70E740481C1C}">
                <a14:useLocalDpi xmlns:a14="http://schemas.microsoft.com/office/drawing/2010/main" val="0"/>
              </a:ext>
            </a:extLst>
          </a:blip>
          <a:stretch>
            <a:fillRect/>
          </a:stretch>
        </p:blipFill>
        <p:spPr>
          <a:xfrm>
            <a:off x="3666769" y="5411731"/>
            <a:ext cx="890296" cy="890296"/>
          </a:xfrm>
          <a:prstGeom prst="rect">
            <a:avLst/>
          </a:prstGeom>
        </p:spPr>
      </p:pic>
      <p:pic>
        <p:nvPicPr>
          <p:cNvPr id="38" name="Picture 37"/>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2922678" y="5430794"/>
            <a:ext cx="875631" cy="875631"/>
          </a:xfrm>
          <a:prstGeom prst="rect">
            <a:avLst/>
          </a:prstGeom>
        </p:spPr>
      </p:pic>
      <p:pic>
        <p:nvPicPr>
          <p:cNvPr id="39" name="Picture 38"/>
          <p:cNvPicPr>
            <a:picLocks noChangeAspect="1"/>
          </p:cNvPicPr>
          <p:nvPr/>
        </p:nvPicPr>
        <p:blipFill>
          <a:blip r:embed="rId28" cstate="print">
            <a:extLst>
              <a:ext uri="{28A0092B-C50C-407E-A947-70E740481C1C}">
                <a14:useLocalDpi xmlns:a14="http://schemas.microsoft.com/office/drawing/2010/main" val="0"/>
              </a:ext>
            </a:extLst>
          </a:blip>
          <a:stretch>
            <a:fillRect/>
          </a:stretch>
        </p:blipFill>
        <p:spPr>
          <a:xfrm>
            <a:off x="2142545" y="5411731"/>
            <a:ext cx="898665" cy="898665"/>
          </a:xfrm>
          <a:prstGeom prst="rect">
            <a:avLst/>
          </a:prstGeom>
        </p:spPr>
      </p:pic>
    </p:spTree>
    <p:extLst>
      <p:ext uri="{BB962C8B-B14F-4D97-AF65-F5344CB8AC3E}">
        <p14:creationId xmlns:p14="http://schemas.microsoft.com/office/powerpoint/2010/main" val="65397784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6828" y="1676400"/>
            <a:ext cx="8156171" cy="4572000"/>
          </a:xfrm>
        </p:spPr>
        <p:txBody>
          <a:bodyPr/>
          <a:lstStyle/>
          <a:p>
            <a:r>
              <a:rPr lang="en-US" sz="2800" dirty="0" smtClean="0">
                <a:solidFill>
                  <a:schemeClr val="tx1"/>
                </a:solidFill>
              </a:rPr>
              <a:t/>
            </a:r>
            <a:br>
              <a:rPr lang="en-US" sz="2800" dirty="0" smtClean="0">
                <a:solidFill>
                  <a:schemeClr val="tx1"/>
                </a:solidFill>
              </a:rPr>
            </a:br>
            <a:r>
              <a:rPr lang="en-US" dirty="0" smtClean="0">
                <a:solidFill>
                  <a:schemeClr val="tx1"/>
                </a:solidFill>
              </a:rPr>
              <a:t>Access the Google Form to participate</a:t>
            </a:r>
            <a:br>
              <a:rPr lang="en-US" dirty="0" smtClean="0">
                <a:solidFill>
                  <a:schemeClr val="tx1"/>
                </a:solidFill>
              </a:rPr>
            </a:br>
            <a:r>
              <a:rPr lang="en-US" dirty="0" smtClean="0">
                <a:solidFill>
                  <a:schemeClr val="tx1"/>
                </a:solidFill>
              </a:rPr>
              <a:t>in each question at:</a:t>
            </a:r>
            <a:br>
              <a:rPr lang="en-US" dirty="0" smtClean="0">
                <a:solidFill>
                  <a:schemeClr val="tx1"/>
                </a:solidFill>
              </a:rPr>
            </a:br>
            <a:r>
              <a:rPr lang="en-US" dirty="0">
                <a:solidFill>
                  <a:schemeClr val="tx1"/>
                </a:solidFill>
              </a:rPr>
              <a:t/>
            </a:r>
            <a:br>
              <a:rPr lang="en-US" dirty="0">
                <a:solidFill>
                  <a:schemeClr val="tx1"/>
                </a:solidFill>
              </a:rPr>
            </a:br>
            <a:r>
              <a:rPr lang="en-US" dirty="0">
                <a:solidFill>
                  <a:srgbClr val="0070C0"/>
                </a:solidFill>
              </a:rPr>
              <a:t>http://tinyurl.com/2014-badging-focus-group</a:t>
            </a:r>
            <a:r>
              <a:rPr lang="en-US" dirty="0"/>
              <a:t/>
            </a:r>
            <a:br>
              <a:rPr lang="en-US" dirty="0"/>
            </a:br>
            <a:r>
              <a:rPr lang="en-US" sz="2800" dirty="0">
                <a:solidFill>
                  <a:srgbClr val="FF0000"/>
                </a:solidFill>
              </a:rPr>
              <a:t/>
            </a:r>
            <a:br>
              <a:rPr lang="en-US" sz="2800" dirty="0">
                <a:solidFill>
                  <a:srgbClr val="FF0000"/>
                </a:solidFill>
              </a:rPr>
            </a:br>
            <a:r>
              <a:rPr lang="en-US" sz="2800" dirty="0"/>
              <a:t/>
            </a:r>
            <a:br>
              <a:rPr lang="en-US" sz="2800" dirty="0"/>
            </a:br>
            <a:endParaRPr lang="en-US" sz="2800" dirty="0"/>
          </a:p>
        </p:txBody>
      </p:sp>
      <p:sp>
        <p:nvSpPr>
          <p:cNvPr id="3" name="Title 2"/>
          <p:cNvSpPr txBox="1">
            <a:spLocks/>
          </p:cNvSpPr>
          <p:nvPr/>
        </p:nvSpPr>
        <p:spPr>
          <a:xfrm>
            <a:off x="606828" y="338675"/>
            <a:ext cx="8232371" cy="1337725"/>
          </a:xfrm>
          <a:prstGeom prst="rect">
            <a:avLst/>
          </a:prstGeom>
        </p:spPr>
        <p:txBody>
          <a:bodyPr>
            <a:normAutofit/>
          </a:bodyPr>
          <a:lstStyle>
            <a:lvl1pPr algn="l" defTabSz="457200" rtl="0" eaLnBrk="1" latinLnBrk="0" hangingPunct="1">
              <a:spcBef>
                <a:spcPct val="0"/>
              </a:spcBef>
              <a:buNone/>
              <a:defRPr sz="3200" kern="1200">
                <a:solidFill>
                  <a:schemeClr val="tx1">
                    <a:lumMod val="50000"/>
                    <a:lumOff val="50000"/>
                  </a:schemeClr>
                </a:solidFill>
                <a:latin typeface="Arial"/>
                <a:ea typeface="+mj-ea"/>
                <a:cs typeface="+mj-cs"/>
              </a:defRPr>
            </a:lvl1pPr>
          </a:lstStyle>
          <a:p>
            <a:r>
              <a:rPr lang="en-US" sz="3000" b="1" dirty="0">
                <a:solidFill>
                  <a:schemeClr val="tx1"/>
                </a:solidFill>
              </a:rPr>
              <a:t>EDUCAUSE</a:t>
            </a:r>
            <a:r>
              <a:rPr lang="en-US" sz="3000" b="1" dirty="0"/>
              <a:t> </a:t>
            </a:r>
            <a:r>
              <a:rPr lang="en-US" sz="3000" b="1" dirty="0">
                <a:solidFill>
                  <a:schemeClr val="tx1"/>
                </a:solidFill>
              </a:rPr>
              <a:t>Focus Group: Digital Badging</a:t>
            </a:r>
          </a:p>
          <a:p>
            <a:endParaRPr lang="en-US" b="1" dirty="0" smtClean="0"/>
          </a:p>
        </p:txBody>
      </p:sp>
    </p:spTree>
    <p:extLst>
      <p:ext uri="{BB962C8B-B14F-4D97-AF65-F5344CB8AC3E}">
        <p14:creationId xmlns:p14="http://schemas.microsoft.com/office/powerpoint/2010/main" val="241186523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6829" y="1676400"/>
            <a:ext cx="7467600" cy="4572000"/>
          </a:xfrm>
        </p:spPr>
        <p:txBody>
          <a:bodyPr/>
          <a:lstStyle/>
          <a:p>
            <a:r>
              <a:rPr lang="en-US" sz="2800" dirty="0" smtClean="0">
                <a:solidFill>
                  <a:schemeClr val="tx1"/>
                </a:solidFill>
              </a:rPr>
              <a:t/>
            </a:r>
            <a:br>
              <a:rPr lang="en-US" sz="2800" dirty="0" smtClean="0">
                <a:solidFill>
                  <a:schemeClr val="tx1"/>
                </a:solidFill>
              </a:rPr>
            </a:br>
            <a:r>
              <a:rPr lang="en-US" dirty="0" smtClean="0">
                <a:solidFill>
                  <a:schemeClr val="tx1"/>
                </a:solidFill>
              </a:rPr>
              <a:t>Where have you publicly displayed or shared the EDUCAUSE badges that you earned in 2014?</a:t>
            </a:r>
            <a:br>
              <a:rPr lang="en-US" dirty="0" smtClean="0">
                <a:solidFill>
                  <a:schemeClr val="tx1"/>
                </a:solidFill>
              </a:rPr>
            </a:br>
            <a:r>
              <a:rPr lang="en-US" sz="2800" dirty="0"/>
              <a:t/>
            </a:r>
            <a:br>
              <a:rPr lang="en-US" sz="2800" dirty="0"/>
            </a:br>
            <a:r>
              <a:rPr lang="en-US" sz="2800" dirty="0"/>
              <a:t/>
            </a:r>
            <a:br>
              <a:rPr lang="en-US" sz="2800" dirty="0"/>
            </a:br>
            <a:endParaRPr lang="en-US" sz="2800" dirty="0"/>
          </a:p>
        </p:txBody>
      </p:sp>
      <p:sp>
        <p:nvSpPr>
          <p:cNvPr id="3" name="Title 2"/>
          <p:cNvSpPr txBox="1">
            <a:spLocks/>
          </p:cNvSpPr>
          <p:nvPr/>
        </p:nvSpPr>
        <p:spPr>
          <a:xfrm>
            <a:off x="606829" y="338675"/>
            <a:ext cx="8021782" cy="1337725"/>
          </a:xfrm>
          <a:prstGeom prst="rect">
            <a:avLst/>
          </a:prstGeom>
        </p:spPr>
        <p:txBody>
          <a:bodyPr>
            <a:normAutofit fontScale="92500" lnSpcReduction="10000"/>
          </a:bodyPr>
          <a:lstStyle>
            <a:lvl1pPr algn="l" defTabSz="457200" rtl="0" eaLnBrk="1" latinLnBrk="0" hangingPunct="1">
              <a:spcBef>
                <a:spcPct val="0"/>
              </a:spcBef>
              <a:buNone/>
              <a:defRPr sz="3200" kern="1200">
                <a:solidFill>
                  <a:schemeClr val="tx1">
                    <a:lumMod val="50000"/>
                    <a:lumOff val="50000"/>
                  </a:schemeClr>
                </a:solidFill>
                <a:latin typeface="Arial"/>
                <a:ea typeface="+mj-ea"/>
                <a:cs typeface="+mj-cs"/>
              </a:defRPr>
            </a:lvl1pPr>
          </a:lstStyle>
          <a:p>
            <a:r>
              <a:rPr lang="en-US" b="1" dirty="0">
                <a:solidFill>
                  <a:schemeClr val="tx1"/>
                </a:solidFill>
              </a:rPr>
              <a:t>EDUCAUSE</a:t>
            </a:r>
            <a:r>
              <a:rPr lang="en-US" b="1" dirty="0"/>
              <a:t> </a:t>
            </a:r>
            <a:r>
              <a:rPr lang="en-US" b="1" dirty="0">
                <a:solidFill>
                  <a:schemeClr val="tx1"/>
                </a:solidFill>
              </a:rPr>
              <a:t>Focus Group: Digital Badging</a:t>
            </a:r>
          </a:p>
          <a:p>
            <a:endParaRPr lang="en-US" b="1" dirty="0" smtClean="0"/>
          </a:p>
          <a:p>
            <a:r>
              <a:rPr lang="en-US" b="1" dirty="0" smtClean="0"/>
              <a:t>Question 1</a:t>
            </a:r>
            <a:endParaRPr lang="en-US" sz="3100" b="1" dirty="0">
              <a:solidFill>
                <a:srgbClr val="B80202"/>
              </a:solidFill>
            </a:endParaRPr>
          </a:p>
        </p:txBody>
      </p:sp>
    </p:spTree>
    <p:extLst>
      <p:ext uri="{BB962C8B-B14F-4D97-AF65-F5344CB8AC3E}">
        <p14:creationId xmlns:p14="http://schemas.microsoft.com/office/powerpoint/2010/main" val="3812940617"/>
      </p:ext>
    </p:extLst>
  </p:cSld>
  <p:clrMapOvr>
    <a:masterClrMapping/>
  </p:clrMapOvr>
  <p:timing>
    <p:tnLst>
      <p:par>
        <p:cTn id="1" dur="indefinite" restart="never" nodeType="tmRoot"/>
      </p:par>
    </p:tnLst>
  </p:timing>
</p:sld>
</file>

<file path=ppt/theme/theme1.xml><?xml version="1.0" encoding="utf-8"?>
<a:theme xmlns:a="http://schemas.openxmlformats.org/drawingml/2006/main" name="9_Default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5856</TotalTime>
  <Words>415</Words>
  <Application>Microsoft Office PowerPoint</Application>
  <PresentationFormat>On-screen Show (4:3)</PresentationFormat>
  <Paragraphs>128</Paragraphs>
  <Slides>15</Slides>
  <Notes>14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Wingdings</vt:lpstr>
      <vt:lpstr>9_Default Theme</vt:lpstr>
      <vt:lpstr>PowerPoint Presentation</vt:lpstr>
      <vt:lpstr>PowerPoint Presentation</vt:lpstr>
      <vt:lpstr>EDUCAUSE Digital Badging Program</vt:lpstr>
      <vt:lpstr>EDUCAUSE Digital Badging Program</vt:lpstr>
      <vt:lpstr>EDUCAUSE Digital Badging Program</vt:lpstr>
      <vt:lpstr>EDUCAUSE Digital Badging Program</vt:lpstr>
      <vt:lpstr>EDUCAUSE Digital Badging Program</vt:lpstr>
      <vt:lpstr> Access the Google Form to participate in each question at:  http://tinyurl.com/2014-badging-focus-group   </vt:lpstr>
      <vt:lpstr> Where have you publicly displayed or shared the EDUCAUSE badges that you earned in 2014?   </vt:lpstr>
      <vt:lpstr>Given what you know about the EDUCAUSE digital badge program, what category is currently most beneficial for your career portfolio?   Why?    </vt:lpstr>
      <vt:lpstr>Given what you know about the EDUCAUSE digital badge program, what category is currently least beneficial for your career portfolio?   Why?      </vt:lpstr>
      <vt:lpstr> Given what you know about the EDUCAUSE badge program, what badge is missing that would add value to your career portfolio?         </vt:lpstr>
      <vt:lpstr>In 2015, EDUCAUSE Management Institute Program will be developed into an online option.    What current competencies/skills are critical for higher education IT managers that would be most valuable to badge?  </vt:lpstr>
      <vt:lpstr> Please send any additional input on the program to:             badging@educause.edu   </vt:lpstr>
      <vt:lpstr>Badging Resources</vt:lpstr>
    </vt:vector>
  </TitlesOfParts>
  <Company>EDUCAUSE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Emily Burrows</dc:creator>
  <cp:lastModifiedBy>Sondra Smith</cp:lastModifiedBy>
  <cp:revision>305</cp:revision>
  <dcterms:created xsi:type="dcterms:W3CDTF">2012-08-08T18:23:13Z</dcterms:created>
  <dcterms:modified xsi:type="dcterms:W3CDTF">2014-09-30T20:04:35Z</dcterms:modified>
</cp:coreProperties>
</file>