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4">
          <p15:clr>
            <a:srgbClr val="A4A3A4"/>
          </p15:clr>
        </p15:guide>
        <p15:guide id="2" orient="horz" pos="13464">
          <p15:clr>
            <a:srgbClr val="A4A3A4"/>
          </p15:clr>
        </p15:guide>
        <p15:guide id="3" orient="horz" pos="1432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3D"/>
    <a:srgbClr val="C8B26D"/>
    <a:srgbClr val="EAEAEA"/>
    <a:srgbClr val="C0C0C0"/>
    <a:srgbClr val="0046D2"/>
    <a:srgbClr val="FF0000"/>
    <a:srgbClr val="698ED9"/>
    <a:srgbClr val="A7C4FF"/>
    <a:srgbClr val="00306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86" y="288"/>
      </p:cViewPr>
      <p:guideLst>
        <p:guide orient="horz" pos="3224"/>
        <p:guide orient="horz" pos="13464"/>
        <p:guide orient="horz" pos="143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2" tIns="46726" rIns="93452" bIns="467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02" y="0"/>
            <a:ext cx="303784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2" tIns="46726" rIns="93452" bIns="4672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050" y="696913"/>
            <a:ext cx="69738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589"/>
            <a:ext cx="5608320" cy="418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2" tIns="46726" rIns="93452" bIns="46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3"/>
            <a:ext cx="303784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2" tIns="46726" rIns="93452" bIns="467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02" y="8829983"/>
            <a:ext cx="3037841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2" tIns="46726" rIns="93452" bIns="4672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279393-EA8E-4566-9981-4DCF205B5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7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EF94F-346A-4ABD-AA2E-BF9553AF095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3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stersession.com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37590413" y="21593175"/>
          <a:ext cx="52641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orelDRAW" r:id="rId4" imgW="8828280" imgH="313200" progId="CorelDRAW.Graphic.13">
                  <p:embed/>
                </p:oleObj>
              </mc:Choice>
              <mc:Fallback>
                <p:oleObj name="CorelDRAW" r:id="rId4" imgW="8828280" imgH="313200" progId="CorelDRAW.Graphic.1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0413" y="21593175"/>
                        <a:ext cx="526415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hlinkClick r:id="rId6"/>
          </p:cNvPr>
          <p:cNvSpPr txBox="1"/>
          <p:nvPr userDrawn="1"/>
        </p:nvSpPr>
        <p:spPr>
          <a:xfrm>
            <a:off x="40928086" y="21761108"/>
            <a:ext cx="396262" cy="11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" dirty="0" smtClean="0">
                <a:hlinkClick r:id="rId6"/>
              </a:rPr>
              <a:t>www.postersession.com</a:t>
            </a:r>
            <a:endParaRPr lang="en-US" sz="1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908300" rtl="0" fontAlgn="base">
        <a:spcBef>
          <a:spcPct val="0"/>
        </a:spcBef>
        <a:spcAft>
          <a:spcPct val="0"/>
        </a:spcAft>
        <a:defRPr sz="1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08300" rtl="0" fontAlgn="base">
        <a:spcBef>
          <a:spcPct val="0"/>
        </a:spcBef>
        <a:spcAft>
          <a:spcPct val="0"/>
        </a:spcAft>
        <a:defRPr sz="14000">
          <a:solidFill>
            <a:schemeClr val="tx2"/>
          </a:solidFill>
          <a:latin typeface="Arial" charset="0"/>
        </a:defRPr>
      </a:lvl2pPr>
      <a:lvl3pPr algn="ctr" defTabSz="2908300" rtl="0" fontAlgn="base">
        <a:spcBef>
          <a:spcPct val="0"/>
        </a:spcBef>
        <a:spcAft>
          <a:spcPct val="0"/>
        </a:spcAft>
        <a:defRPr sz="14000">
          <a:solidFill>
            <a:schemeClr val="tx2"/>
          </a:solidFill>
          <a:latin typeface="Arial" charset="0"/>
        </a:defRPr>
      </a:lvl3pPr>
      <a:lvl4pPr algn="ctr" defTabSz="2908300" rtl="0" fontAlgn="base">
        <a:spcBef>
          <a:spcPct val="0"/>
        </a:spcBef>
        <a:spcAft>
          <a:spcPct val="0"/>
        </a:spcAft>
        <a:defRPr sz="14000">
          <a:solidFill>
            <a:schemeClr val="tx2"/>
          </a:solidFill>
          <a:latin typeface="Arial" charset="0"/>
        </a:defRPr>
      </a:lvl4pPr>
      <a:lvl5pPr algn="ctr" defTabSz="2908300" rtl="0" fontAlgn="base">
        <a:spcBef>
          <a:spcPct val="0"/>
        </a:spcBef>
        <a:spcAft>
          <a:spcPct val="0"/>
        </a:spcAft>
        <a:defRPr sz="14000">
          <a:solidFill>
            <a:schemeClr val="tx2"/>
          </a:solidFill>
          <a:latin typeface="Arial" charset="0"/>
        </a:defRPr>
      </a:lvl5pPr>
      <a:lvl6pPr marL="457200" algn="ctr" defTabSz="2908300" rtl="0" fontAlgn="base">
        <a:spcBef>
          <a:spcPct val="0"/>
        </a:spcBef>
        <a:spcAft>
          <a:spcPct val="0"/>
        </a:spcAft>
        <a:defRPr sz="14000">
          <a:solidFill>
            <a:schemeClr val="tx2"/>
          </a:solidFill>
          <a:latin typeface="Arial" charset="0"/>
        </a:defRPr>
      </a:lvl6pPr>
      <a:lvl7pPr marL="914400" algn="ctr" defTabSz="2908300" rtl="0" fontAlgn="base">
        <a:spcBef>
          <a:spcPct val="0"/>
        </a:spcBef>
        <a:spcAft>
          <a:spcPct val="0"/>
        </a:spcAft>
        <a:defRPr sz="14000">
          <a:solidFill>
            <a:schemeClr val="tx2"/>
          </a:solidFill>
          <a:latin typeface="Arial" charset="0"/>
        </a:defRPr>
      </a:lvl7pPr>
      <a:lvl8pPr marL="1371600" algn="ctr" defTabSz="2908300" rtl="0" fontAlgn="base">
        <a:spcBef>
          <a:spcPct val="0"/>
        </a:spcBef>
        <a:spcAft>
          <a:spcPct val="0"/>
        </a:spcAft>
        <a:defRPr sz="14000">
          <a:solidFill>
            <a:schemeClr val="tx2"/>
          </a:solidFill>
          <a:latin typeface="Arial" charset="0"/>
        </a:defRPr>
      </a:lvl8pPr>
      <a:lvl9pPr marL="1828800" algn="ctr" defTabSz="2908300" rtl="0" fontAlgn="base">
        <a:spcBef>
          <a:spcPct val="0"/>
        </a:spcBef>
        <a:spcAft>
          <a:spcPct val="0"/>
        </a:spcAft>
        <a:defRPr sz="14000">
          <a:solidFill>
            <a:schemeClr val="tx2"/>
          </a:solidFill>
          <a:latin typeface="Arial" charset="0"/>
        </a:defRPr>
      </a:lvl9pPr>
    </p:titleStyle>
    <p:bodyStyle>
      <a:lvl1pPr marL="1090613" indent="-1090613" algn="l" defTabSz="2908300" rtl="0" fontAlgn="base">
        <a:spcBef>
          <a:spcPct val="20000"/>
        </a:spcBef>
        <a:spcAft>
          <a:spcPct val="0"/>
        </a:spcAft>
        <a:buChar char="•"/>
        <a:defRPr sz="10100">
          <a:solidFill>
            <a:schemeClr val="tx1"/>
          </a:solidFill>
          <a:latin typeface="+mn-lt"/>
          <a:ea typeface="+mn-ea"/>
          <a:cs typeface="+mn-cs"/>
        </a:defRPr>
      </a:lvl1pPr>
      <a:lvl2pPr marL="2362200" indent="-909638" algn="l" defTabSz="2908300" rtl="0" fontAlgn="base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+mn-lt"/>
        </a:defRPr>
      </a:lvl2pPr>
      <a:lvl3pPr marL="3633788" indent="-725488" algn="l" defTabSz="2908300" rtl="0" fontAlgn="base">
        <a:spcBef>
          <a:spcPct val="20000"/>
        </a:spcBef>
        <a:spcAft>
          <a:spcPct val="0"/>
        </a:spcAft>
        <a:buChar char="•"/>
        <a:defRPr sz="7600">
          <a:solidFill>
            <a:schemeClr val="tx1"/>
          </a:solidFill>
          <a:latin typeface="+mn-lt"/>
        </a:defRPr>
      </a:lvl3pPr>
      <a:lvl4pPr marL="5086350" indent="-725488" algn="l" defTabSz="2908300" rtl="0" fontAlgn="base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4pPr>
      <a:lvl5pPr marL="6540500" indent="-727075" algn="l" defTabSz="2908300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5pPr>
      <a:lvl6pPr marL="6997700" indent="-727075" algn="l" defTabSz="2908300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6pPr>
      <a:lvl7pPr marL="7454900" indent="-727075" algn="l" defTabSz="2908300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7pPr>
      <a:lvl8pPr marL="7912100" indent="-727075" algn="l" defTabSz="2908300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8pPr>
      <a:lvl9pPr marL="8369300" indent="-727075" algn="l" defTabSz="2908300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32842200" y="4064000"/>
            <a:ext cx="10363200" cy="173228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11353800" y="4062709"/>
            <a:ext cx="10363200" cy="173228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22098000" y="4064000"/>
            <a:ext cx="10363200" cy="173228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9600" y="4128482"/>
            <a:ext cx="10363200" cy="173228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1582400" y="4368800"/>
            <a:ext cx="9829800" cy="9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559" tIns="30280" rIns="60559" bIns="30280">
            <a:spAutoFit/>
          </a:bodyPr>
          <a:lstStyle/>
          <a:p>
            <a:pPr defTabSz="2908300">
              <a:spcBef>
                <a:spcPct val="50000"/>
              </a:spcBef>
            </a:pPr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223200" y="4371975"/>
            <a:ext cx="9829800" cy="9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559" tIns="30280" rIns="60559" bIns="30280">
            <a:spAutoFit/>
          </a:bodyPr>
          <a:lstStyle/>
          <a:p>
            <a:pPr defTabSz="2908300">
              <a:spcBef>
                <a:spcPct val="50000"/>
              </a:spcBef>
            </a:pPr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1353800" y="12001729"/>
            <a:ext cx="10363200" cy="5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559" tIns="30280" rIns="60559" bIns="30280">
            <a:spAutoFit/>
          </a:bodyPr>
          <a:lstStyle/>
          <a:p>
            <a:pPr defTabSz="2908300">
              <a:spcBef>
                <a:spcPct val="50000"/>
              </a:spcBef>
            </a:pPr>
            <a:r>
              <a:rPr lang="en-US" sz="3200" b="1" dirty="0" smtClean="0">
                <a:latin typeface="Calibri" panose="020F0502020204030204" pitchFamily="34" charset="0"/>
              </a:rPr>
              <a:t>Admissions Analytics Filtering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838200" y="4368800"/>
            <a:ext cx="9829800" cy="9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559" tIns="30280" rIns="60559" bIns="30280">
            <a:spAutoFit/>
          </a:bodyPr>
          <a:lstStyle/>
          <a:p>
            <a:pPr defTabSz="2908300">
              <a:spcBef>
                <a:spcPct val="50000"/>
              </a:spcBef>
            </a:pPr>
            <a:r>
              <a:rPr lang="en-US" b="1" dirty="0" smtClean="0"/>
              <a:t>Introduction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2326600" y="4376738"/>
            <a:ext cx="9829800" cy="9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559" tIns="30280" rIns="60559" bIns="30280">
            <a:spAutoFit/>
          </a:bodyPr>
          <a:lstStyle/>
          <a:p>
            <a:pPr defTabSz="2908300">
              <a:spcBef>
                <a:spcPct val="50000"/>
              </a:spcBef>
            </a:pPr>
            <a:r>
              <a:rPr lang="en-US" b="1" dirty="0" smtClean="0"/>
              <a:t>Report Options</a:t>
            </a:r>
            <a:endParaRPr lang="en-US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03287" y="5596245"/>
            <a:ext cx="8289873" cy="4725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California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State University, Sacramento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of the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</a:rPr>
              <a:t>larger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campuses in the 23-campus California State University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Approximately 23,600 FTE comprised of approximately 29,000 students, mostly undergraduate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Approximately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0% of newly-enrolled undergraduate students are transfer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“Non-traditional” students – working adults with families; first generation college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63561" y="10732859"/>
            <a:ext cx="8229600" cy="30293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</a:rPr>
              <a:t>Enrollment </a:t>
            </a:r>
            <a:r>
              <a:rPr lang="en-US" b="1" dirty="0" smtClean="0">
                <a:latin typeface="Calibri" panose="020F0502020204030204" pitchFamily="34" charset="0"/>
              </a:rPr>
              <a:t>Challenges</a:t>
            </a:r>
          </a:p>
          <a:p>
            <a:pPr marL="0" lvl="0" indent="0" algn="ctr" fontAlgn="auto">
              <a:spcAft>
                <a:spcPts val="0"/>
              </a:spcAft>
              <a:buNone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Changing enrollment targets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Impacted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Budget challenges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needs at campus/college/department level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903287" y="14702106"/>
            <a:ext cx="8631237" cy="557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Environment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51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CSU uses the PeopleSoft suite for Student Administration, Finance, and HR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2008, Sac State implemented a self-service Data Warehouse using the Cognos tool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Marts include Finance, Student, Advance, and HR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Moved focus to student reporting in Fall 2009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Sophisticated security model for student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500 users across campus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Approximately 20,000+ reports are run monthly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Collaborative approach to report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report rollout focused on operational reports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1842953" y="6073889"/>
            <a:ext cx="9315247" cy="500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Admissions Analytics Reporting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Aggregate Counts for the progressive funnel of Admissions Activity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Timing: used by campus from Application through Matriculation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or Export options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Flexible Summary Total Options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Graduate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PostBac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and Undergraduate perspectives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Campus, College or Department Level perspectives through drills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2933742" y="5692889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Admissions Analytics By College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486" y="6513030"/>
            <a:ext cx="8434209" cy="7063033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3169384" y="124820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Graduation Funnel Report By Term/College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070465" y="5670314"/>
            <a:ext cx="990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Architecture Changes for Data Mining &amp; Analytics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56" y="6454889"/>
            <a:ext cx="6177337" cy="397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64868" y="6388338"/>
            <a:ext cx="3232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Data </a:t>
            </a:r>
            <a:r>
              <a:rPr lang="en-US" sz="2400" i="1" dirty="0" smtClean="0">
                <a:latin typeface="Calibri" panose="020F0502020204030204" pitchFamily="34" charset="0"/>
              </a:rPr>
              <a:t>Prep </a:t>
            </a:r>
            <a:r>
              <a:rPr lang="en-US" sz="2400" dirty="0" smtClean="0">
                <a:latin typeface="Calibri" panose="020F0502020204030204" pitchFamily="34" charset="0"/>
              </a:rPr>
              <a:t>is key</a:t>
            </a:r>
          </a:p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Build data </a:t>
            </a:r>
            <a:r>
              <a:rPr lang="en-US" sz="2400" dirty="0">
                <a:latin typeface="Calibri" panose="020F0502020204030204" pitchFamily="34" charset="0"/>
              </a:rPr>
              <a:t>models for analytics</a:t>
            </a:r>
          </a:p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Model </a:t>
            </a:r>
            <a:r>
              <a:rPr lang="en-US" sz="2400" dirty="0" smtClean="0">
                <a:latin typeface="Calibri" panose="020F0502020204030204" pitchFamily="34" charset="0"/>
              </a:rPr>
              <a:t>both input </a:t>
            </a:r>
            <a:r>
              <a:rPr lang="en-US" sz="2400" dirty="0">
                <a:latin typeface="Calibri" panose="020F0502020204030204" pitchFamily="34" charset="0"/>
              </a:rPr>
              <a:t>data and output </a:t>
            </a:r>
            <a:r>
              <a:rPr lang="en-US" sz="2400" dirty="0" smtClean="0">
                <a:latin typeface="Calibri" panose="020F0502020204030204" pitchFamily="34" charset="0"/>
              </a:rPr>
              <a:t>data</a:t>
            </a:r>
          </a:p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</a:rPr>
              <a:t>rack </a:t>
            </a:r>
            <a:r>
              <a:rPr lang="en-US" sz="2400" dirty="0">
                <a:latin typeface="Calibri" panose="020F0502020204030204" pitchFamily="34" charset="0"/>
              </a:rPr>
              <a:t>accuracy of predictive trends and effectiveness of intervention programs</a:t>
            </a:r>
          </a:p>
          <a:p>
            <a:pPr marL="274320" indent="-27432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Add data </a:t>
            </a:r>
            <a:r>
              <a:rPr lang="en-US" sz="2400" dirty="0">
                <a:latin typeface="Calibri" panose="020F0502020204030204" pitchFamily="34" charset="0"/>
              </a:rPr>
              <a:t>sources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083896" y="10847111"/>
            <a:ext cx="993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Predictive Analytics:  Proof of Concept</a:t>
            </a:r>
          </a:p>
        </p:txBody>
      </p:sp>
      <p:pic>
        <p:nvPicPr>
          <p:cNvPr id="2051" name="Picture 2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830" y="12637482"/>
            <a:ext cx="7338939" cy="786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333" y="13645397"/>
            <a:ext cx="8844516" cy="301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751" y="16755969"/>
            <a:ext cx="7848600" cy="355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854333" y="13569197"/>
            <a:ext cx="8970818" cy="3122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854333" y="16693656"/>
            <a:ext cx="8970818" cy="361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35" y="14938415"/>
            <a:ext cx="8438373" cy="58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54332" y="20450474"/>
            <a:ext cx="897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/>
              <a:t>These examples represent operational reports used throughout the academic year rather than point-in-time Census data. </a:t>
            </a:r>
            <a:endParaRPr lang="en-US" sz="1400" i="1" dirty="0"/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723900" y="292100"/>
            <a:ext cx="42519600" cy="3505200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60559" tIns="30280" rIns="60559" bIns="30280" anchor="ctr"/>
          <a:lstStyle/>
          <a:p>
            <a:pPr defTabSz="2908300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257300" y="469900"/>
            <a:ext cx="40919400" cy="27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0559" tIns="30280" rIns="60559" bIns="30280">
            <a:spAutoFit/>
          </a:bodyPr>
          <a:lstStyle/>
          <a:p>
            <a:pPr defTabSz="2908300">
              <a:spcBef>
                <a:spcPct val="50000"/>
              </a:spcBef>
            </a:pPr>
            <a:r>
              <a:rPr lang="en-US" sz="8300" b="1" dirty="0" smtClean="0"/>
              <a:t>Using Data to Manage Enrollment and Graduation</a:t>
            </a:r>
            <a:endParaRPr lang="en-US" sz="8300" b="1" dirty="0"/>
          </a:p>
          <a:p>
            <a:pPr defTabSz="2908300"/>
            <a:r>
              <a:rPr lang="en-US" b="1" dirty="0" smtClean="0"/>
              <a:t>Greg Siino and Helen Norris</a:t>
            </a:r>
            <a:endParaRPr lang="en-US" b="1" dirty="0"/>
          </a:p>
          <a:p>
            <a:pPr defTabSz="2908300"/>
            <a:r>
              <a:rPr lang="en-US" sz="3200" b="1" i="1" dirty="0" smtClean="0"/>
              <a:t>California State University, Sacramento and Chapman University</a:t>
            </a:r>
            <a:endParaRPr lang="en-US" dirty="0"/>
          </a:p>
        </p:txBody>
      </p:sp>
      <p:pic>
        <p:nvPicPr>
          <p:cNvPr id="44" name="Picture 2" descr="C:\Users\greg.siino\Desktop\vertical3color_nonwhitebackgroun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28" y="690685"/>
            <a:ext cx="2640570" cy="27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134" y="11481698"/>
            <a:ext cx="7289131" cy="323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3070465" y="5596245"/>
            <a:ext cx="9901085" cy="51366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908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3070465" y="10732859"/>
            <a:ext cx="9901085" cy="103023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908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196" y="892198"/>
            <a:ext cx="3026253" cy="198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908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908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7816</TotalTime>
  <Words>285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Myriad Pro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48x96 Horizontal Template</dc:title>
  <dc:creator>Ethan Shulda</dc:creator>
  <dc:description>©MegaPrint Inc. 2009</dc:description>
  <cp:lastModifiedBy>Norris, Helen</cp:lastModifiedBy>
  <cp:revision>91</cp:revision>
  <cp:lastPrinted>2014-09-10T23:48:15Z</cp:lastPrinted>
  <dcterms:created xsi:type="dcterms:W3CDTF">2008-12-04T00:20:37Z</dcterms:created>
  <dcterms:modified xsi:type="dcterms:W3CDTF">2014-09-12T23:04:06Z</dcterms:modified>
  <cp:category>Research Poster</cp:category>
</cp:coreProperties>
</file>