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858000" cy="9144000"/>
  <p:defaultTextStyle>
    <a:defPPr>
      <a:defRPr lang="en-US"/>
    </a:defPPr>
    <a:lvl1pPr marL="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80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613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41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221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03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683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4639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244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2040" y="1458"/>
      </p:cViewPr>
      <p:guideLst>
        <p:guide orient="horz" pos="3187"/>
        <p:guide orient="horz" pos="15887"/>
        <p:guide orient="horz" pos="2733"/>
        <p:guide orient="horz" pos="465"/>
        <p:guide orient="horz" pos="18609"/>
        <p:guide orient="horz" pos="9310"/>
        <p:guide orient="horz" pos="16341"/>
        <p:guide orient="horz" pos="9537"/>
        <p:guide orient="horz" pos="9764"/>
        <p:guide pos="13483"/>
        <p:guide pos="6543"/>
        <p:guide pos="7223"/>
        <p:guide pos="20423"/>
        <p:guide pos="19743"/>
        <p:guide pos="873"/>
        <p:guide pos="26320"/>
        <p:guide pos="13846"/>
        <p:guide pos="1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640" y="9406425"/>
            <a:ext cx="36387246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2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9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5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03730" y="5355072"/>
            <a:ext cx="45090158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8391" y="5355072"/>
            <a:ext cx="134571871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1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9" y="19457695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9" y="12833952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80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61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4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2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03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6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46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24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4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8391" y="31198189"/>
            <a:ext cx="89831017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2876" y="31198189"/>
            <a:ext cx="89831012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9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804" indent="0">
              <a:buNone/>
              <a:defRPr sz="9100" b="1"/>
            </a:lvl2pPr>
            <a:lvl3pPr marL="4175613" indent="0">
              <a:buNone/>
              <a:defRPr sz="8200" b="1"/>
            </a:lvl3pPr>
            <a:lvl4pPr marL="6263417" indent="0">
              <a:buNone/>
              <a:defRPr sz="7300" b="1"/>
            </a:lvl4pPr>
            <a:lvl5pPr marL="8351221" indent="0">
              <a:buNone/>
              <a:defRPr sz="7300" b="1"/>
            </a:lvl5pPr>
            <a:lvl6pPr marL="10439030" indent="0">
              <a:buNone/>
              <a:defRPr sz="7300" b="1"/>
            </a:lvl6pPr>
            <a:lvl7pPr marL="12526834" indent="0">
              <a:buNone/>
              <a:defRPr sz="7300" b="1"/>
            </a:lvl7pPr>
            <a:lvl8pPr marL="14614639" indent="0">
              <a:buNone/>
              <a:defRPr sz="7300" b="1"/>
            </a:lvl8pPr>
            <a:lvl9pPr marL="16702447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43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804" indent="0">
              <a:buNone/>
              <a:defRPr sz="9100" b="1"/>
            </a:lvl2pPr>
            <a:lvl3pPr marL="4175613" indent="0">
              <a:buNone/>
              <a:defRPr sz="8200" b="1"/>
            </a:lvl3pPr>
            <a:lvl4pPr marL="6263417" indent="0">
              <a:buNone/>
              <a:defRPr sz="7300" b="1"/>
            </a:lvl4pPr>
            <a:lvl5pPr marL="8351221" indent="0">
              <a:buNone/>
              <a:defRPr sz="7300" b="1"/>
            </a:lvl5pPr>
            <a:lvl6pPr marL="10439030" indent="0">
              <a:buNone/>
              <a:defRPr sz="7300" b="1"/>
            </a:lvl6pPr>
            <a:lvl7pPr marL="12526834" indent="0">
              <a:buNone/>
              <a:defRPr sz="7300" b="1"/>
            </a:lvl7pPr>
            <a:lvl8pPr marL="14614639" indent="0">
              <a:buNone/>
              <a:defRPr sz="7300" b="1"/>
            </a:lvl8pPr>
            <a:lvl9pPr marL="16702447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43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6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3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8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8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7804" indent="0">
              <a:buNone/>
              <a:defRPr sz="5500"/>
            </a:lvl2pPr>
            <a:lvl3pPr marL="4175613" indent="0">
              <a:buNone/>
              <a:defRPr sz="4600"/>
            </a:lvl3pPr>
            <a:lvl4pPr marL="6263417" indent="0">
              <a:buNone/>
              <a:defRPr sz="4100"/>
            </a:lvl4pPr>
            <a:lvl5pPr marL="8351221" indent="0">
              <a:buNone/>
              <a:defRPr sz="4100"/>
            </a:lvl5pPr>
            <a:lvl6pPr marL="10439030" indent="0">
              <a:buNone/>
              <a:defRPr sz="4100"/>
            </a:lvl6pPr>
            <a:lvl7pPr marL="12526834" indent="0">
              <a:buNone/>
              <a:defRPr sz="4100"/>
            </a:lvl7pPr>
            <a:lvl8pPr marL="14614639" indent="0">
              <a:buNone/>
              <a:defRPr sz="4100"/>
            </a:lvl8pPr>
            <a:lvl9pPr marL="16702447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8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/>
          <a:lstStyle>
            <a:lvl1pPr marL="0" indent="0">
              <a:buNone/>
              <a:defRPr sz="14600"/>
            </a:lvl1pPr>
            <a:lvl2pPr marL="2087804" indent="0">
              <a:buNone/>
              <a:defRPr sz="12800"/>
            </a:lvl2pPr>
            <a:lvl3pPr marL="4175613" indent="0">
              <a:buNone/>
              <a:defRPr sz="11000"/>
            </a:lvl3pPr>
            <a:lvl4pPr marL="6263417" indent="0">
              <a:buNone/>
              <a:defRPr sz="9100"/>
            </a:lvl4pPr>
            <a:lvl5pPr marL="8351221" indent="0">
              <a:buNone/>
              <a:defRPr sz="9100"/>
            </a:lvl5pPr>
            <a:lvl6pPr marL="10439030" indent="0">
              <a:buNone/>
              <a:defRPr sz="9100"/>
            </a:lvl6pPr>
            <a:lvl7pPr marL="12526834" indent="0">
              <a:buNone/>
              <a:defRPr sz="9100"/>
            </a:lvl7pPr>
            <a:lvl8pPr marL="14614639" indent="0">
              <a:buNone/>
              <a:defRPr sz="9100"/>
            </a:lvl8pPr>
            <a:lvl9pPr marL="16702447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7804" indent="0">
              <a:buNone/>
              <a:defRPr sz="5500"/>
            </a:lvl2pPr>
            <a:lvl3pPr marL="4175613" indent="0">
              <a:buNone/>
              <a:defRPr sz="4600"/>
            </a:lvl3pPr>
            <a:lvl4pPr marL="6263417" indent="0">
              <a:buNone/>
              <a:defRPr sz="4100"/>
            </a:lvl4pPr>
            <a:lvl5pPr marL="8351221" indent="0">
              <a:buNone/>
              <a:defRPr sz="4100"/>
            </a:lvl5pPr>
            <a:lvl6pPr marL="10439030" indent="0">
              <a:buNone/>
              <a:defRPr sz="4100"/>
            </a:lvl6pPr>
            <a:lvl7pPr marL="12526834" indent="0">
              <a:buNone/>
              <a:defRPr sz="4100"/>
            </a:lvl7pPr>
            <a:lvl8pPr marL="14614639" indent="0">
              <a:buNone/>
              <a:defRPr sz="4100"/>
            </a:lvl8pPr>
            <a:lvl9pPr marL="16702447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  <a:prstGeom prst="rect">
            <a:avLst/>
          </a:prstGeom>
        </p:spPr>
        <p:txBody>
          <a:bodyPr vert="horz" lIns="417561" tIns="208780" rIns="417561" bIns="2087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7065334"/>
            <a:ext cx="38527673" cy="19983384"/>
          </a:xfrm>
          <a:prstGeom prst="rect">
            <a:avLst/>
          </a:prstGeom>
        </p:spPr>
        <p:txBody>
          <a:bodyPr vert="horz" lIns="417561" tIns="208780" rIns="417561" bIns="2087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426" y="28065053"/>
            <a:ext cx="9988656" cy="1612128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0B71-8840-4138-85EA-2C5B9A52CB6C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8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8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E7AD-DAE0-4EEF-8EA5-5FAA74B6F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3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613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855" indent="-1565855" algn="l" defTabSz="4175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683" indent="-1304879" algn="l" defTabSz="41756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515" indent="-1043902" algn="l" defTabSz="4175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319" indent="-1043902" algn="l" defTabSz="4175613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128" indent="-1043902" algn="l" defTabSz="4175613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2932" indent="-1043902" algn="l" defTabSz="4175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737" indent="-1043902" algn="l" defTabSz="4175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8545" indent="-1043902" algn="l" defTabSz="4175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6350" indent="-1043902" algn="l" defTabSz="4175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804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613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417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221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030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834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4639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2447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accessible-ckedito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podcast-for-everyone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ave.webaim.org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25" y="16652155"/>
            <a:ext cx="8223365" cy="616752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-54123" y="-22760"/>
            <a:ext cx="42862648" cy="42895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098006" y="5346899"/>
            <a:ext cx="1261731" cy="12617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132980" y="4783609"/>
            <a:ext cx="9910371" cy="2036549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916430" y="6355011"/>
            <a:ext cx="901915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6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Readable.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6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Keyboard navigable.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6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Works with assistive software.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6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Unique object labels.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6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Correct tab sequence.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6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Customisable.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54991" y="11245165"/>
            <a:ext cx="68409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 it can be broken down into </a:t>
            </a:r>
            <a:r>
              <a:rPr lang="en-GB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bite size chunks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6486" y="7867179"/>
            <a:ext cx="4936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sheer volume of guidelines is overwhelming</a:t>
            </a:r>
            <a:endParaRPr lang="en-GB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28920" y="541251"/>
            <a:ext cx="1447614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0" dirty="0" smtClean="0">
                <a:solidFill>
                  <a:schemeClr val="bg1">
                    <a:lumMod val="95000"/>
                  </a:schemeClr>
                </a:solidFill>
              </a:rPr>
              <a:t>Widening the web</a:t>
            </a:r>
            <a:endParaRPr lang="en-GB" sz="15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35310" y="2819068"/>
            <a:ext cx="17174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>
                    <a:lumMod val="95000"/>
                  </a:schemeClr>
                </a:solidFill>
              </a:rPr>
              <a:t>How to make web applications 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accessible </a:t>
            </a:r>
            <a:r>
              <a:rPr lang="en-GB" sz="6000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</a:rPr>
              <a:t>everyone</a:t>
            </a:r>
            <a:endParaRPr lang="en-GB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273" y="15644043"/>
            <a:ext cx="8839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our </a:t>
            </a:r>
            <a:r>
              <a:rPr lang="en-GB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overarching principles</a:t>
            </a:r>
            <a:r>
              <a:rPr lang="en-GB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we can introduce accessibility early. Before the project has </a:t>
            </a:r>
          </a:p>
          <a:p>
            <a:r>
              <a:rPr lang="en-GB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 started….</a:t>
            </a:r>
            <a:endParaRPr lang="en-GB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57549" y="15500027"/>
            <a:ext cx="8543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 our developers chose accessible components from the very beginning</a:t>
            </a:r>
            <a:endParaRPr lang="en-GB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2" name="Picture 8" descr="http://ck-jsf-editor.googlecode.com/svn/wiki/images/ckeditor_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499" y="19172435"/>
            <a:ext cx="93048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.cksource.com/e/1/img/logo-ckeditor-h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862" y="17732275"/>
            <a:ext cx="4537151" cy="166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992286" y="5287665"/>
            <a:ext cx="8445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overarching principles*: </a:t>
            </a:r>
            <a:endParaRPr lang="en-GB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55190" y="23363415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 the start of the project we can bring accessibility to the table</a:t>
            </a:r>
            <a:endParaRPr lang="en-GB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 rot="17588922">
            <a:off x="11056258" y="16379986"/>
            <a:ext cx="2222631" cy="1935034"/>
          </a:xfrm>
          <a:prstGeom prst="wedgeEllipseCallout">
            <a:avLst/>
          </a:pr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1227691" y="17023324"/>
            <a:ext cx="290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Usability</a:t>
            </a:r>
            <a:endParaRPr lang="en-GB" sz="3600" dirty="0"/>
          </a:p>
        </p:txBody>
      </p:sp>
      <p:sp>
        <p:nvSpPr>
          <p:cNvPr id="32" name="Oval Callout 31"/>
          <p:cNvSpPr/>
          <p:nvPr/>
        </p:nvSpPr>
        <p:spPr>
          <a:xfrm rot="6077979">
            <a:off x="19324651" y="20167310"/>
            <a:ext cx="2377641" cy="2407726"/>
          </a:xfrm>
          <a:prstGeom prst="wedgeEllipseCallout">
            <a:avLst/>
          </a:pr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9637419" y="20670667"/>
            <a:ext cx="290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Training &amp; support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65503" y="5974619"/>
            <a:ext cx="8928991" cy="191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Readable. 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alternatives for non-text content. </a:t>
            </a:r>
            <a:endParaRPr lang="en-GB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Ensure 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the colour contrast ratio between text/labels/buttons and the background complies with the minimum specified in WCAG 2.0</a:t>
            </a:r>
          </a:p>
          <a:p>
            <a:pPr lvl="0"/>
            <a:endParaRPr lang="en-GB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Keyboard 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navigation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Must be able to navigate and operate the software by using the keyboard alone. </a:t>
            </a:r>
          </a:p>
          <a:p>
            <a:pPr lvl="0"/>
            <a:endParaRPr lang="en-GB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Assistive 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The user interface must provide information to assistive technology. </a:t>
            </a:r>
          </a:p>
          <a:p>
            <a:pPr lvl="0"/>
            <a:endParaRPr lang="en-GB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Unique 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object labels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Every interface object should have a unique label. This label must be in the correct position, be meaningful and readable.</a:t>
            </a:r>
          </a:p>
          <a:p>
            <a:pPr lvl="0"/>
            <a:endParaRPr lang="en-GB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Correct 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 sequence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The sequence of tab key presses should be logical for the use of the application. </a:t>
            </a:r>
          </a:p>
          <a:p>
            <a:pPr lvl="0"/>
            <a:endParaRPr lang="en-GB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Customisable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The software should be able to be customised to an individual’s preference by the user. At a minimum the software should allow the font size, font colour and background colour, to be changed</a:t>
            </a:r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693046" y="12255599"/>
            <a:ext cx="4733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(And web applications are all about functionality not just content)</a:t>
            </a:r>
            <a:endParaRPr lang="en-GB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1980525" y="13507610"/>
            <a:ext cx="936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*Principles for our web application. </a:t>
            </a:r>
            <a:r>
              <a:rPr lang="en-GB" sz="3600" dirty="0"/>
              <a:t>Y</a:t>
            </a:r>
            <a:r>
              <a:rPr lang="en-GB" sz="3600" dirty="0" smtClean="0"/>
              <a:t>our project might need different ones.</a:t>
            </a:r>
            <a:endParaRPr lang="en-GB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351625" y="5274891"/>
            <a:ext cx="716863" cy="1354217"/>
          </a:xfrm>
          <a:prstGeom prst="rect">
            <a:avLst/>
          </a:prstGeom>
          <a:noFill/>
          <a:ln cap="rnd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6003" y="19532475"/>
            <a:ext cx="7158947" cy="5786199"/>
            <a:chOff x="2508011" y="19532475"/>
            <a:chExt cx="7158947" cy="5786199"/>
          </a:xfrm>
        </p:grpSpPr>
        <p:sp>
          <p:nvSpPr>
            <p:cNvPr id="10" name="TextBox 9"/>
            <p:cNvSpPr txBox="1"/>
            <p:nvPr/>
          </p:nvSpPr>
          <p:spPr>
            <a:xfrm>
              <a:off x="2508011" y="19532475"/>
              <a:ext cx="7158947" cy="578619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7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5000" b="1" dirty="0" smtClean="0">
                  <a:solidFill>
                    <a:schemeClr val="tx2">
                      <a:lumMod val="75000"/>
                    </a:schemeClr>
                  </a:solidFill>
                </a:rPr>
                <a:t>Developer Job Description</a:t>
              </a:r>
            </a:p>
            <a:p>
              <a:r>
                <a:rPr lang="en-GB" sz="4000" b="1" dirty="0" smtClean="0">
                  <a:solidFill>
                    <a:schemeClr val="tx2">
                      <a:lumMod val="75000"/>
                    </a:schemeClr>
                  </a:solidFill>
                </a:rPr>
                <a:t>Essential:</a:t>
              </a:r>
            </a:p>
            <a:p>
              <a:r>
                <a:rPr lang="en-GB" sz="4000" dirty="0" smtClean="0">
                  <a:solidFill>
                    <a:schemeClr val="tx2">
                      <a:lumMod val="75000"/>
                    </a:schemeClr>
                  </a:solidFill>
                </a:rPr>
                <a:t>HTML</a:t>
              </a:r>
            </a:p>
            <a:p>
              <a:r>
                <a:rPr lang="en-GB" sz="4000" dirty="0" smtClean="0">
                  <a:solidFill>
                    <a:schemeClr val="tx2">
                      <a:lumMod val="75000"/>
                    </a:schemeClr>
                  </a:solidFill>
                </a:rPr>
                <a:t>CSS</a:t>
              </a:r>
            </a:p>
            <a:p>
              <a:r>
                <a:rPr lang="en-GB" sz="4000" dirty="0" smtClean="0">
                  <a:solidFill>
                    <a:schemeClr val="tx2">
                      <a:lumMod val="75000"/>
                    </a:schemeClr>
                  </a:solidFill>
                </a:rPr>
                <a:t>JavaScript</a:t>
              </a:r>
            </a:p>
            <a:p>
              <a:endPara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en-GB" sz="4000" dirty="0" smtClean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38166" y="23388208"/>
              <a:ext cx="3440086" cy="1828860"/>
            </a:xfrm>
            <a:prstGeom prst="rect">
              <a:avLst/>
            </a:prstGeom>
            <a:solidFill>
              <a:srgbClr val="FFC000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4400" b="1" dirty="0" smtClean="0">
                  <a:solidFill>
                    <a:schemeClr val="tx2">
                      <a:lumMod val="75000"/>
                    </a:schemeClr>
                  </a:solidFill>
                </a:rPr>
                <a:t>Accessibility </a:t>
              </a:r>
              <a:endParaRPr lang="en-GB" sz="44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GB" sz="3600" b="1" dirty="0" smtClean="0">
                  <a:solidFill>
                    <a:schemeClr val="tx2">
                      <a:lumMod val="75000"/>
                    </a:schemeClr>
                  </a:solidFill>
                </a:rPr>
                <a:t>WAI-ARIA</a:t>
              </a:r>
            </a:p>
            <a:p>
              <a:r>
                <a:rPr lang="en-GB" sz="3600" b="1" dirty="0" smtClean="0">
                  <a:solidFill>
                    <a:schemeClr val="tx2">
                      <a:lumMod val="75000"/>
                    </a:schemeClr>
                  </a:solidFill>
                </a:rPr>
                <a:t>WCAG 2.0…</a:t>
              </a:r>
              <a:endParaRPr lang="en-GB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0744468" y="15116176"/>
            <a:ext cx="1059689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98006" y="25732128"/>
            <a:ext cx="45883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Resources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24342" y="26013195"/>
            <a:ext cx="1842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Podcast</a:t>
            </a:r>
            <a:endParaRPr lang="en-GB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90389" y="27098539"/>
            <a:ext cx="63601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Automated accessibility tests:</a:t>
            </a:r>
          </a:p>
          <a:p>
            <a:r>
              <a:rPr lang="en-GB" sz="4000" dirty="0" smtClean="0"/>
              <a:t>WAVE from </a:t>
            </a:r>
            <a:r>
              <a:rPr lang="en-GB" sz="4000" dirty="0" err="1" smtClean="0"/>
              <a:t>WebAIM</a:t>
            </a:r>
            <a:endParaRPr lang="en-GB" sz="4000" dirty="0" smtClean="0"/>
          </a:p>
          <a:p>
            <a:r>
              <a:rPr lang="en-GB" sz="4000" dirty="0">
                <a:hlinkClick r:id="rId5"/>
              </a:rPr>
              <a:t>http://wave.webaim.org</a:t>
            </a:r>
            <a:r>
              <a:rPr lang="en-GB" sz="4000" dirty="0" smtClean="0">
                <a:hlinkClick r:id="rId5"/>
              </a:rPr>
              <a:t>/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72474" y="26721081"/>
            <a:ext cx="77638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Podcast for </a:t>
            </a:r>
            <a:r>
              <a:rPr lang="en-GB" sz="3600" dirty="0" smtClean="0"/>
              <a:t>Everyone</a:t>
            </a:r>
          </a:p>
          <a:p>
            <a:r>
              <a:rPr lang="en-GB" sz="3600" b="1" dirty="0">
                <a:hlinkClick r:id="rId6"/>
              </a:rPr>
              <a:t>http://</a:t>
            </a:r>
            <a:r>
              <a:rPr lang="en-GB" sz="3600" b="1" dirty="0" smtClean="0">
                <a:hlinkClick r:id="rId6"/>
              </a:rPr>
              <a:t>bit.ly/podcast-for-everyone</a:t>
            </a:r>
            <a:r>
              <a:rPr lang="en-GB" sz="3600" b="1" dirty="0" smtClean="0"/>
              <a:t> </a:t>
            </a:r>
            <a:endParaRPr lang="en-GB" sz="3600" b="1" dirty="0"/>
          </a:p>
          <a:p>
            <a:r>
              <a:rPr lang="en-GB" sz="3600" dirty="0" smtClean="0"/>
              <a:t>Highly recommended: </a:t>
            </a:r>
          </a:p>
          <a:p>
            <a:r>
              <a:rPr lang="en-GB" sz="3600" dirty="0" smtClean="0"/>
              <a:t>Episode </a:t>
            </a:r>
            <a:r>
              <a:rPr lang="en-GB" sz="3600" dirty="0"/>
              <a:t>2: Easy Checks (March 20, 2014)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83182" y="25941187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Book</a:t>
            </a:r>
            <a:endParaRPr lang="en-GB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863543" y="26517251"/>
            <a:ext cx="66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Web for Everyone</a:t>
            </a:r>
          </a:p>
          <a:p>
            <a:r>
              <a:rPr lang="en-GB" sz="3600" dirty="0"/>
              <a:t>Designing Accessible User Experiences </a:t>
            </a:r>
            <a:endParaRPr lang="en-GB" sz="3600" dirty="0" smtClean="0"/>
          </a:p>
          <a:p>
            <a:r>
              <a:rPr lang="en-GB" sz="3600" dirty="0"/>
              <a:t>by Sarah Horton &amp; Whitney </a:t>
            </a:r>
            <a:r>
              <a:rPr lang="en-GB" sz="3600" dirty="0" err="1"/>
              <a:t>Quesenbery</a:t>
            </a:r>
            <a:endParaRPr lang="en-GB" sz="3600" dirty="0"/>
          </a:p>
          <a:p>
            <a:endParaRPr lang="en-GB" sz="3600" dirty="0"/>
          </a:p>
        </p:txBody>
      </p:sp>
      <p:pic>
        <p:nvPicPr>
          <p:cNvPr id="51" name="Picture 14" descr="A Web For Every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190" y="26892495"/>
            <a:ext cx="16668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1198141" y="1625130"/>
            <a:ext cx="10914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Poster by Bruce Darby, University of Edinburgh</a:t>
            </a:r>
            <a:endParaRPr lang="en-GB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545132" y="25941187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ideo</a:t>
            </a:r>
            <a:endParaRPr lang="en-GB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0800000" flipV="1">
            <a:off x="32536428" y="26707140"/>
            <a:ext cx="8237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Demo of </a:t>
            </a:r>
            <a:r>
              <a:rPr lang="en-GB" sz="3600" dirty="0" err="1" smtClean="0"/>
              <a:t>CKEditor</a:t>
            </a:r>
            <a:r>
              <a:rPr lang="en-GB" sz="3600" dirty="0" smtClean="0"/>
              <a:t> being used with a screen reader and keyboard:</a:t>
            </a:r>
          </a:p>
          <a:p>
            <a:r>
              <a:rPr lang="en-GB" sz="3600" dirty="0">
                <a:hlinkClick r:id="rId8"/>
              </a:rPr>
              <a:t>http://</a:t>
            </a:r>
            <a:r>
              <a:rPr lang="en-GB" sz="3600" dirty="0" smtClean="0">
                <a:hlinkClick r:id="rId8"/>
              </a:rPr>
              <a:t>bit.ly/accessible-ckeditor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22499412" y="23996971"/>
            <a:ext cx="5817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WCAG 2.0 and Section 508</a:t>
            </a:r>
          </a:p>
          <a:p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compliance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12374" y="20396571"/>
            <a:ext cx="8420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tabbing into the editor the screen 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reader announces “Rich text editor, editor1, press ALT 0 for help</a:t>
            </a:r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488845" y="22929045"/>
            <a:ext cx="842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So simple – but so brilliant</a:t>
            </a:r>
            <a:endParaRPr lang="en-GB" sz="4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025998" y="25653155"/>
            <a:ext cx="4101469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Callout 26"/>
          <p:cNvSpPr/>
          <p:nvPr/>
        </p:nvSpPr>
        <p:spPr>
          <a:xfrm>
            <a:off x="17083782" y="14059867"/>
            <a:ext cx="2822765" cy="2952328"/>
          </a:xfrm>
          <a:prstGeom prst="wedgeEllipseCallout">
            <a:avLst/>
          </a:pr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7420379" y="14995971"/>
            <a:ext cx="2903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Technical constraints</a:t>
            </a:r>
            <a:endParaRPr lang="en-GB" sz="3600" dirty="0"/>
          </a:p>
        </p:txBody>
      </p:sp>
      <p:sp>
        <p:nvSpPr>
          <p:cNvPr id="16" name="Oval Callout 15"/>
          <p:cNvSpPr/>
          <p:nvPr/>
        </p:nvSpPr>
        <p:spPr>
          <a:xfrm>
            <a:off x="13051334" y="14419907"/>
            <a:ext cx="3672408" cy="2952328"/>
          </a:xfrm>
          <a:prstGeom prst="wedgeEllipse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3267601" y="15389110"/>
            <a:ext cx="33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Accessibility</a:t>
            </a:r>
            <a:endParaRPr lang="en-GB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55409" y="15139987"/>
            <a:ext cx="1111216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6" y="5418907"/>
            <a:ext cx="7346163" cy="111525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2160661" y="4986859"/>
            <a:ext cx="9837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overarching principles:</a:t>
            </a:r>
            <a:endParaRPr lang="en-GB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717595" y="9954825"/>
            <a:ext cx="1261731" cy="12617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11971214" y="9882817"/>
            <a:ext cx="716863" cy="1354217"/>
          </a:xfrm>
          <a:prstGeom prst="rect">
            <a:avLst/>
          </a:prstGeom>
          <a:noFill/>
          <a:ln cap="rnd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7" name="Oval 66"/>
          <p:cNvSpPr/>
          <p:nvPr/>
        </p:nvSpPr>
        <p:spPr>
          <a:xfrm>
            <a:off x="21518363" y="5144229"/>
            <a:ext cx="1261731" cy="12617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1771982" y="5072221"/>
            <a:ext cx="716863" cy="1354217"/>
          </a:xfrm>
          <a:prstGeom prst="rect">
            <a:avLst/>
          </a:prstGeom>
          <a:noFill/>
          <a:ln cap="rnd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" name="Oval 74"/>
          <p:cNvSpPr/>
          <p:nvPr/>
        </p:nvSpPr>
        <p:spPr>
          <a:xfrm>
            <a:off x="1060411" y="15500027"/>
            <a:ext cx="1261731" cy="12617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1314030" y="15428019"/>
            <a:ext cx="716863" cy="1354217"/>
          </a:xfrm>
          <a:prstGeom prst="rect">
            <a:avLst/>
          </a:prstGeom>
          <a:noFill/>
          <a:ln cap="rnd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7" name="Oval 76"/>
          <p:cNvSpPr/>
          <p:nvPr/>
        </p:nvSpPr>
        <p:spPr>
          <a:xfrm>
            <a:off x="10349443" y="23132875"/>
            <a:ext cx="1261731" cy="12617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10603062" y="23060867"/>
            <a:ext cx="716863" cy="1354217"/>
          </a:xfrm>
          <a:prstGeom prst="rect">
            <a:avLst/>
          </a:prstGeom>
          <a:noFill/>
          <a:ln cap="rnd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9" name="Oval 78"/>
          <p:cNvSpPr/>
          <p:nvPr/>
        </p:nvSpPr>
        <p:spPr>
          <a:xfrm>
            <a:off x="21719218" y="15447709"/>
            <a:ext cx="1261731" cy="12617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21972837" y="15375701"/>
            <a:ext cx="716863" cy="1354217"/>
          </a:xfrm>
          <a:prstGeom prst="rect">
            <a:avLst/>
          </a:prstGeom>
          <a:noFill/>
          <a:ln cap="rnd"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4" y="318669"/>
            <a:ext cx="11732153" cy="342187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-54123" y="29648986"/>
            <a:ext cx="42916769" cy="68468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sx="1000" sy="1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065" y="4799761"/>
            <a:ext cx="4334211" cy="6483738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16931413" y="7199262"/>
            <a:ext cx="6561081" cy="5708477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sx="1000" sy="1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8303742" y="9575339"/>
            <a:ext cx="404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Never been done    </a:t>
            </a:r>
          </a:p>
          <a:p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before!</a:t>
            </a:r>
            <a:endParaRPr lang="en-GB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57" y="7145954"/>
            <a:ext cx="4015873" cy="46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10701</TotalTime>
  <Words>419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DARBY Bruce</dc:creator>
  <cp:lastModifiedBy>DARBY Bruce</cp:lastModifiedBy>
  <cp:revision>84</cp:revision>
  <cp:lastPrinted>2014-09-15T12:51:55Z</cp:lastPrinted>
  <dcterms:created xsi:type="dcterms:W3CDTF">2014-08-08T15:37:29Z</dcterms:created>
  <dcterms:modified xsi:type="dcterms:W3CDTF">2014-09-23T08:45:14Z</dcterms:modified>
</cp:coreProperties>
</file>