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45" r:id="rId1"/>
  </p:sldMasterIdLst>
  <p:notesMasterIdLst>
    <p:notesMasterId r:id="rId18"/>
  </p:notesMasterIdLst>
  <p:sldIdLst>
    <p:sldId id="270" r:id="rId2"/>
    <p:sldId id="269" r:id="rId3"/>
    <p:sldId id="291" r:id="rId4"/>
    <p:sldId id="259" r:id="rId5"/>
    <p:sldId id="290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8" r:id="rId15"/>
    <p:sldId id="289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" id="{C57C5F1B-280B-444B-AA0D-9CEE6BE1BBA5}">
          <p14:sldIdLst>
            <p14:sldId id="270"/>
          </p14:sldIdLst>
        </p14:section>
        <p14:section name="Dividers" id="{4D810FCF-0ADD-0345-AFBF-9AC0BF5CA536}">
          <p14:sldIdLst>
            <p14:sldId id="269"/>
          </p14:sldIdLst>
        </p14:section>
        <p14:section name="Content" id="{6D2F19DD-4CA8-6F4E-9292-A7C41B87577C}">
          <p14:sldIdLst>
            <p14:sldId id="291"/>
            <p14:sldId id="259"/>
            <p14:sldId id="290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8"/>
            <p14:sldId id="289"/>
            <p14:sldId id="273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tti Czarnecki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0003"/>
    <a:srgbClr val="9F0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28801" autoAdjust="0"/>
    <p:restoredTop sz="94658" autoAdjust="0"/>
  </p:normalViewPr>
  <p:slideViewPr>
    <p:cSldViewPr>
      <p:cViewPr>
        <p:scale>
          <a:sx n="100" d="100"/>
          <a:sy n="100" d="100"/>
        </p:scale>
        <p:origin x="-984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commentAuthors" Target="commentAuthor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E0E4D-C2F1-B544-9DE2-BBECDFB45BB2}" type="datetimeFigureOut">
              <a:rPr lang="en-US" smtClean="0"/>
              <a:t>9/28/14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87D51-52A1-EF40-B672-9B4EC8500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04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39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1066801" y="2971800"/>
            <a:ext cx="7010400" cy="914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en-US" dirty="0" smtClean="0">
                <a:solidFill>
                  <a:srgbClr val="7F7F7F"/>
                </a:solidFill>
              </a:rPr>
              <a:t>Section Divider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4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p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391400" cy="73183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Section Header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0200"/>
            <a:ext cx="7391400" cy="4525963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  <a:lvl2pPr marL="4572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2pPr>
            <a:lvl3pPr marL="9144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3pPr>
            <a:lvl4pPr marL="13716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4pPr>
            <a:lvl5pPr marL="18288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62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p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391400" cy="73183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Section Header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0201"/>
            <a:ext cx="7391400" cy="4343400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  <a:lvl2pPr marL="4572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2pPr>
            <a:lvl3pPr marL="9144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3pPr>
            <a:lvl4pPr marL="13716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4pPr>
            <a:lvl5pPr marL="18288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1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- Pol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467600" cy="1524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Poll Question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2362200"/>
            <a:ext cx="7467600" cy="3733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Poll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25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- Discussion Q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467600" cy="15240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Discussion Question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2362200"/>
            <a:ext cx="7467600" cy="3733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 smtClean="0"/>
              <a:t>Question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53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- Evalua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467600" cy="838200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</a:lstStyle>
          <a:p>
            <a:r>
              <a:rPr lang="en-US" dirty="0" smtClean="0"/>
              <a:t>Evaluation Slide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0201"/>
            <a:ext cx="7391400" cy="4343400"/>
          </a:xfrm>
          <a:prstGeom prst="rect">
            <a:avLst/>
          </a:prstGeom>
        </p:spPr>
        <p:txBody>
          <a:bodyPr/>
          <a:lstStyle>
            <a:lvl1pPr marL="0" indent="0">
              <a:buFont typeface="Wingdings" charset="2"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1pPr>
            <a:lvl2pPr marL="4572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2pPr>
            <a:lvl3pPr marL="9144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3pPr>
            <a:lvl4pPr marL="13716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4pPr>
            <a:lvl5pPr marL="1828800" indent="0">
              <a:buFont typeface="Wingdings" charset="2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22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C36F4F2-CBA2-45D5-975E-3E15CD89CF83}" type="datetimeFigureOut">
              <a:rPr lang="en-US" smtClean="0"/>
              <a:t>9/28/14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1337EB4-930E-4CC5-A823-95C386943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3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15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2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92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14 Cover Opt 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39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>
            <a:spLocks noGrp="1"/>
          </p:cNvSpPr>
          <p:nvPr>
            <p:ph type="body" idx="12"/>
          </p:nvPr>
        </p:nvSpPr>
        <p:spPr>
          <a:xfrm>
            <a:off x="3657599" y="5867400"/>
            <a:ext cx="4495801" cy="50073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latin typeface="Arial"/>
                <a:cs typeface="Arial"/>
              </a:defRPr>
            </a:lvl1pPr>
          </a:lstStyle>
          <a:p>
            <a:pPr lvl="0"/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02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1066801" y="2971800"/>
            <a:ext cx="7010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en-US" dirty="0" smtClean="0">
                <a:solidFill>
                  <a:srgbClr val="7F7F7F"/>
                </a:solidFill>
              </a:rPr>
              <a:t>Section Divider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2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1066801" y="2971800"/>
            <a:ext cx="7010400" cy="914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en-US" dirty="0" smtClean="0">
                <a:solidFill>
                  <a:srgbClr val="7F7F7F"/>
                </a:solidFill>
              </a:rPr>
              <a:t>Section Divider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7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Opt 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idx="13" hasCustomPrompt="1"/>
          </p:nvPr>
        </p:nvSpPr>
        <p:spPr>
          <a:xfrm>
            <a:off x="1066801" y="2971800"/>
            <a:ext cx="7010400" cy="914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en-US" dirty="0" smtClean="0">
                <a:solidFill>
                  <a:srgbClr val="7F7F7F"/>
                </a:solidFill>
              </a:rPr>
              <a:t>Section Divider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81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057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6" r:id="rId1"/>
    <p:sldLayoutId id="2147484847" r:id="rId2"/>
    <p:sldLayoutId id="2147484848" r:id="rId3"/>
    <p:sldLayoutId id="2147484849" r:id="rId4"/>
    <p:sldLayoutId id="2147484850" r:id="rId5"/>
    <p:sldLayoutId id="2147484851" r:id="rId6"/>
    <p:sldLayoutId id="2147484852" r:id="rId7"/>
    <p:sldLayoutId id="2147484853" r:id="rId8"/>
    <p:sldLayoutId id="2147484854" r:id="rId9"/>
    <p:sldLayoutId id="2147484855" r:id="rId10"/>
    <p:sldLayoutId id="2147484856" r:id="rId11"/>
    <p:sldLayoutId id="2147484857" r:id="rId12"/>
    <p:sldLayoutId id="2147484858" r:id="rId13"/>
    <p:sldLayoutId id="2147484859" r:id="rId14"/>
    <p:sldLayoutId id="2147484860" r:id="rId15"/>
    <p:sldLayoutId id="2147484863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34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rebuchet MS"/>
                <a:cs typeface="Trebuchet MS"/>
              </a:rPr>
              <a:t>New Technology Service Models for Community Engagement</a:t>
            </a:r>
            <a:endParaRPr lang="en-US" sz="2400" b="1" dirty="0">
              <a:latin typeface="Trebuchet MS"/>
              <a:cs typeface="Trebuchet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9436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rebuchet MS"/>
                <a:cs typeface="Trebuchet MS"/>
              </a:rPr>
              <a:t>Dr. Bob Goeman – IT Director, Community Engagement Center, </a:t>
            </a:r>
            <a:r>
              <a:rPr lang="en-US" sz="1400" dirty="0" err="1" smtClean="0">
                <a:latin typeface="Trebuchet MS"/>
                <a:cs typeface="Trebuchet MS"/>
              </a:rPr>
              <a:t>bgoeman@unomaha.edu</a:t>
            </a: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Mr. Matt Morton – Chief Information Security Officer, </a:t>
            </a:r>
            <a:r>
              <a:rPr lang="en-US" sz="1400" dirty="0" err="1" smtClean="0">
                <a:latin typeface="Trebuchet MS"/>
                <a:cs typeface="Trebuchet MS"/>
              </a:rPr>
              <a:t>mmorton@unomaha.edu</a:t>
            </a:r>
            <a:endParaRPr lang="en-US" sz="14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27099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924800" cy="731838"/>
          </a:xfrm>
        </p:spPr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Digital Support Model Drivers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924800" cy="2666999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Need for Direct support in Colleges/Business Units 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Under supported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Difficulty keeping technical staff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Less path for advancement or skill growth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Need to do direct security awareness training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Need to build better relationships with end user</a:t>
            </a:r>
          </a:p>
          <a:p>
            <a:pPr marL="0" indent="0">
              <a:buNone/>
            </a:pPr>
            <a:endParaRPr lang="en-US" sz="2400" dirty="0">
              <a:latin typeface="Trebuchet MS"/>
              <a:cs typeface="Trebuchet M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65079" y="5638800"/>
            <a:ext cx="7312121" cy="0"/>
          </a:xfrm>
          <a:prstGeom prst="straightConnector1">
            <a:avLst/>
          </a:prstGeom>
          <a:ln w="190500">
            <a:solidFill>
              <a:srgbClr val="9F0019"/>
            </a:solidFill>
            <a:headEnd type="triangle" w="sm" len="sm"/>
            <a:tailEnd type="triangl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Isosceles Triangle 9"/>
          <p:cNvSpPr/>
          <p:nvPr/>
        </p:nvSpPr>
        <p:spPr>
          <a:xfrm>
            <a:off x="4724400" y="5715000"/>
            <a:ext cx="535709" cy="457200"/>
          </a:xfrm>
          <a:prstGeom prst="triangle">
            <a:avLst/>
          </a:prstGeom>
          <a:solidFill>
            <a:srgbClr val="B30003"/>
          </a:solidFill>
          <a:ln>
            <a:solidFill>
              <a:srgbClr val="9F00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495800" y="6172200"/>
            <a:ext cx="1102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rebuchet MS"/>
                <a:cs typeface="Trebuchet MS"/>
              </a:rPr>
              <a:t>Equilibrium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5029200"/>
            <a:ext cx="1110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rebuchet MS"/>
                <a:cs typeface="Trebuchet MS"/>
              </a:rPr>
              <a:t>Centralized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5200" y="5029200"/>
            <a:ext cx="60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rebuchet MS"/>
                <a:cs typeface="Trebuchet MS"/>
              </a:rPr>
              <a:t>Local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9385" y="4267200"/>
            <a:ext cx="2244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rebuchet MS"/>
                <a:cs typeface="Trebuchet MS"/>
              </a:rPr>
              <a:t>College of Business Model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69579" y="4267200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rebuchet MS"/>
                <a:cs typeface="Trebuchet MS"/>
              </a:rPr>
              <a:t>University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4000" y="6172200"/>
            <a:ext cx="2191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latin typeface="Trebuchet MS"/>
                <a:cs typeface="Trebuchet MS"/>
              </a:rPr>
              <a:t>Economy of Scale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600" y="5867400"/>
            <a:ext cx="584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rebuchet MS"/>
                <a:cs typeface="Trebuchet MS"/>
              </a:rPr>
              <a:t>More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91400" y="5867400"/>
            <a:ext cx="518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rebuchet MS"/>
                <a:cs typeface="Trebuchet MS"/>
              </a:rPr>
              <a:t>Less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133600" y="4572000"/>
            <a:ext cx="2309" cy="990600"/>
          </a:xfrm>
          <a:prstGeom prst="straightConnector1">
            <a:avLst/>
          </a:prstGeom>
          <a:ln w="190500">
            <a:solidFill>
              <a:srgbClr val="9F0019"/>
            </a:solidFill>
            <a:headEnd type="none" w="sm" len="sm"/>
            <a:tailEnd type="triangl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867400" y="4572000"/>
            <a:ext cx="2309" cy="990600"/>
          </a:xfrm>
          <a:prstGeom prst="straightConnector1">
            <a:avLst/>
          </a:prstGeom>
          <a:ln w="190500">
            <a:solidFill>
              <a:srgbClr val="9F0019"/>
            </a:solidFill>
            <a:headEnd type="none" w="sm" len="sm"/>
            <a:tailEnd type="triangle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19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Technical Consultant Model 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Provides direct support within business unit</a:t>
            </a: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Analyses </a:t>
            </a:r>
            <a:r>
              <a:rPr lang="en-US" sz="2400" dirty="0">
                <a:latin typeface="Trebuchet MS"/>
                <a:cs typeface="Trebuchet MS"/>
              </a:rPr>
              <a:t>the potential benefit of </a:t>
            </a:r>
            <a:r>
              <a:rPr lang="en-US" sz="2400" dirty="0" smtClean="0">
                <a:latin typeface="Trebuchet MS"/>
                <a:cs typeface="Trebuchet MS"/>
              </a:rPr>
              <a:t>technology</a:t>
            </a:r>
            <a:endParaRPr lang="en-US" sz="2400" dirty="0">
              <a:latin typeface="Trebuchet MS"/>
              <a:cs typeface="Trebuchet MS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Develops </a:t>
            </a:r>
            <a:r>
              <a:rPr lang="en-US" sz="2400" dirty="0">
                <a:latin typeface="Trebuchet MS"/>
                <a:cs typeface="Trebuchet MS"/>
              </a:rPr>
              <a:t>proposals for pilot </a:t>
            </a:r>
            <a:r>
              <a:rPr lang="en-US" sz="2400" dirty="0" smtClean="0">
                <a:latin typeface="Trebuchet MS"/>
                <a:cs typeface="Trebuchet MS"/>
              </a:rPr>
              <a:t>projects </a:t>
            </a:r>
            <a:endParaRPr lang="en-US" sz="2400" dirty="0">
              <a:latin typeface="Trebuchet MS"/>
              <a:cs typeface="Trebuchet MS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Basic project management</a:t>
            </a:r>
            <a:endParaRPr lang="en-US" sz="2400" dirty="0">
              <a:latin typeface="Trebuchet MS"/>
              <a:cs typeface="Trebuchet M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Develops </a:t>
            </a:r>
            <a:r>
              <a:rPr lang="en-US" sz="2400" dirty="0">
                <a:latin typeface="Trebuchet MS"/>
                <a:cs typeface="Trebuchet MS"/>
              </a:rPr>
              <a:t>and overseeing implementation </a:t>
            </a:r>
            <a:r>
              <a:rPr lang="en-US" sz="2400" dirty="0" smtClean="0">
                <a:latin typeface="Trebuchet MS"/>
                <a:cs typeface="Trebuchet MS"/>
              </a:rPr>
              <a:t>plans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Experienced in </a:t>
            </a:r>
            <a:r>
              <a:rPr lang="en-US" sz="2400" dirty="0">
                <a:latin typeface="Trebuchet MS"/>
                <a:cs typeface="Trebuchet MS"/>
              </a:rPr>
              <a:t>developing </a:t>
            </a:r>
            <a:r>
              <a:rPr lang="en-US" sz="2400" dirty="0" smtClean="0">
                <a:latin typeface="Trebuchet MS"/>
                <a:cs typeface="Trebuchet MS"/>
              </a:rPr>
              <a:t>and implementing </a:t>
            </a:r>
            <a:r>
              <a:rPr lang="en-US" sz="2400" dirty="0">
                <a:latin typeface="Trebuchet MS"/>
                <a:cs typeface="Trebuchet MS"/>
              </a:rPr>
              <a:t>technology </a:t>
            </a:r>
            <a:r>
              <a:rPr lang="en-US" sz="2400" dirty="0" smtClean="0">
                <a:latin typeface="Trebuchet MS"/>
                <a:cs typeface="Trebuchet MS"/>
              </a:rPr>
              <a:t>plans (SMB)</a:t>
            </a:r>
            <a:endParaRPr lang="en-US" sz="2400" dirty="0">
              <a:latin typeface="Trebuchet MS"/>
              <a:cs typeface="Trebuchet M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Needs “soft” skills as well</a:t>
            </a:r>
            <a:br>
              <a:rPr lang="en-US" sz="2400" dirty="0" smtClean="0">
                <a:latin typeface="Trebuchet MS"/>
                <a:cs typeface="Trebuchet MS"/>
              </a:rPr>
            </a:br>
            <a:r>
              <a:rPr lang="en-US" sz="2400" dirty="0" smtClean="0">
                <a:latin typeface="Trebuchet MS"/>
                <a:cs typeface="Trebuchet MS"/>
              </a:rPr>
              <a:t>as technology skills.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Strong leadership potential</a:t>
            </a:r>
            <a:endParaRPr lang="en-US" sz="2400" dirty="0"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4343400"/>
            <a:ext cx="3200400" cy="2389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598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848600" cy="726961"/>
          </a:xfrm>
        </p:spPr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Digital Support Model Benefits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848600" cy="44958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Helps in implementation of changes or new initiatives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Direct hands training with end users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Directly involved in technology planning for building, units and long term use of technology (future goal)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Able to be part of discussion of technology purchases prior to acquisition</a:t>
            </a:r>
          </a:p>
        </p:txBody>
      </p:sp>
      <p:pic>
        <p:nvPicPr>
          <p:cNvPr id="4" name="Picture 3" descr="UNO 149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114800"/>
            <a:ext cx="3810000" cy="254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8001000" cy="739282"/>
          </a:xfrm>
        </p:spPr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Lessons Learned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01000" cy="45720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Can be difficult finding the “right” person for the role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Loss of specific knowledge for unit if tech leaves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Developing “equilibrium” point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Managing multiple MOU’s</a:t>
            </a:r>
            <a:endParaRPr lang="en-US" sz="2400" dirty="0"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3505200"/>
            <a:ext cx="3962400" cy="31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Digital Support Model Implementation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33501"/>
            <a:ext cx="7886700" cy="48434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Athletics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IT Support in department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Event IT support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Support Services, </a:t>
            </a:r>
            <a:r>
              <a:rPr lang="en-US" sz="2400" dirty="0">
                <a:latin typeface="Trebuchet MS"/>
                <a:cs typeface="Trebuchet MS"/>
              </a:rPr>
              <a:t>Enrollment Management &amp; Student </a:t>
            </a:r>
            <a:r>
              <a:rPr lang="en-US" sz="2400" dirty="0" smtClean="0">
                <a:latin typeface="Trebuchet MS"/>
                <a:cs typeface="Trebuchet MS"/>
              </a:rPr>
              <a:t>Services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Support of end users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Planning migration of servers/systems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Community Engagement Center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End user support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Support of community partners</a:t>
            </a:r>
          </a:p>
        </p:txBody>
      </p:sp>
    </p:spTree>
    <p:extLst>
      <p:ext uri="{BB962C8B-B14F-4D97-AF65-F5344CB8AC3E}">
        <p14:creationId xmlns:p14="http://schemas.microsoft.com/office/powerpoint/2010/main" val="174016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848600" cy="48768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>
                <a:latin typeface="Trebuchet MS"/>
                <a:cs typeface="Trebuchet MS"/>
              </a:rPr>
              <a:t>Leadership in the New Business </a:t>
            </a:r>
            <a:r>
              <a:rPr lang="en-US" dirty="0" smtClean="0">
                <a:latin typeface="Trebuchet MS"/>
                <a:cs typeface="Trebuchet MS"/>
              </a:rPr>
              <a:t>Environment – Joe </a:t>
            </a:r>
            <a:r>
              <a:rPr lang="en-US" dirty="0" err="1" smtClean="0">
                <a:latin typeface="Trebuchet MS"/>
                <a:cs typeface="Trebuchet MS"/>
              </a:rPr>
              <a:t>Topinka</a:t>
            </a:r>
            <a:r>
              <a:rPr lang="en-US" dirty="0" smtClean="0">
                <a:latin typeface="Trebuchet MS"/>
                <a:cs typeface="Trebuchet MS"/>
              </a:rPr>
              <a:t>, Redwing Shoes CIO 2013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Trebuchet MS"/>
                <a:cs typeface="Trebuchet MS"/>
              </a:rPr>
              <a:t>One Size </a:t>
            </a:r>
            <a:r>
              <a:rPr lang="en-US" dirty="0" smtClean="0">
                <a:latin typeface="Trebuchet MS"/>
                <a:cs typeface="Trebuchet MS"/>
              </a:rPr>
              <a:t>Does </a:t>
            </a:r>
            <a:r>
              <a:rPr lang="en-US" dirty="0">
                <a:latin typeface="Trebuchet MS"/>
                <a:cs typeface="Trebuchet MS"/>
              </a:rPr>
              <a:t>Not Fit </a:t>
            </a:r>
            <a:r>
              <a:rPr lang="en-US" dirty="0" smtClean="0">
                <a:latin typeface="Trebuchet MS"/>
                <a:cs typeface="Trebuchet MS"/>
              </a:rPr>
              <a:t>All: Two Models for Support and Training, </a:t>
            </a:r>
            <a:r>
              <a:rPr lang="en-US" dirty="0">
                <a:latin typeface="Trebuchet MS"/>
                <a:cs typeface="Trebuchet MS"/>
              </a:rPr>
              <a:t>Ellen Ramsey, Sue Ellen Breeden, Gene Roche, and Susan T. </a:t>
            </a:r>
            <a:r>
              <a:rPr lang="en-US" dirty="0" smtClean="0">
                <a:latin typeface="Trebuchet MS"/>
                <a:cs typeface="Trebuchet MS"/>
              </a:rPr>
              <a:t>Evans.  Educause Quarterly, No. 3 2001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Trebuchet MS"/>
                <a:cs typeface="Trebuchet MS"/>
              </a:rPr>
              <a:t>The CIO Paradox, Martha Heller. </a:t>
            </a:r>
            <a:br>
              <a:rPr lang="en-US" dirty="0" smtClean="0">
                <a:latin typeface="Trebuchet MS"/>
                <a:cs typeface="Trebuchet MS"/>
              </a:rPr>
            </a:br>
            <a:r>
              <a:rPr lang="en-US" dirty="0" smtClean="0">
                <a:latin typeface="Trebuchet MS"/>
                <a:cs typeface="Trebuchet MS"/>
              </a:rPr>
              <a:t>Why </a:t>
            </a:r>
            <a:r>
              <a:rPr lang="en-US" dirty="0">
                <a:latin typeface="Trebuchet MS"/>
                <a:cs typeface="Trebuchet MS"/>
              </a:rPr>
              <a:t>Everyone in an Enterprise Can </a:t>
            </a:r>
            <a:r>
              <a:rPr lang="en-US" dirty="0" smtClean="0">
                <a:latin typeface="Trebuchet MS"/>
                <a:cs typeface="Trebuchet MS"/>
              </a:rPr>
              <a:t>– and</a:t>
            </a:r>
            <a:br>
              <a:rPr lang="en-US" dirty="0" smtClean="0">
                <a:latin typeface="Trebuchet MS"/>
                <a:cs typeface="Trebuchet MS"/>
              </a:rPr>
            </a:br>
            <a:r>
              <a:rPr lang="en-US" dirty="0" smtClean="0">
                <a:latin typeface="Trebuchet MS"/>
                <a:cs typeface="Trebuchet MS"/>
              </a:rPr>
              <a:t>Should </a:t>
            </a:r>
            <a:r>
              <a:rPr lang="en-US" dirty="0">
                <a:latin typeface="Trebuchet MS"/>
                <a:cs typeface="Trebuchet MS"/>
              </a:rPr>
              <a:t>-- Be a Leader http://knowledge</a:t>
            </a:r>
            <a:r>
              <a:rPr lang="en-US" dirty="0" smtClean="0">
                <a:latin typeface="Trebuchet MS"/>
                <a:cs typeface="Trebuchet MS"/>
              </a:rPr>
              <a:t>.</a:t>
            </a:r>
            <a:br>
              <a:rPr lang="en-US" dirty="0" smtClean="0">
                <a:latin typeface="Trebuchet MS"/>
                <a:cs typeface="Trebuchet MS"/>
              </a:rPr>
            </a:br>
            <a:r>
              <a:rPr lang="en-US" dirty="0" err="1" smtClean="0">
                <a:latin typeface="Trebuchet MS"/>
                <a:cs typeface="Trebuchet MS"/>
              </a:rPr>
              <a:t>wharton.upenn.edu</a:t>
            </a:r>
            <a:r>
              <a:rPr lang="en-US" dirty="0">
                <a:latin typeface="Trebuchet MS"/>
                <a:cs typeface="Trebuchet MS"/>
              </a:rPr>
              <a:t>/</a:t>
            </a:r>
            <a:r>
              <a:rPr lang="en-US" dirty="0" err="1">
                <a:latin typeface="Trebuchet MS"/>
                <a:cs typeface="Trebuchet MS"/>
              </a:rPr>
              <a:t>article.cfm</a:t>
            </a:r>
            <a:r>
              <a:rPr lang="en-US" dirty="0" smtClean="0">
                <a:latin typeface="Trebuchet MS"/>
                <a:cs typeface="Trebuchet MS"/>
              </a:rPr>
              <a:t>?</a:t>
            </a:r>
            <a:br>
              <a:rPr lang="en-US" dirty="0" smtClean="0">
                <a:latin typeface="Trebuchet MS"/>
                <a:cs typeface="Trebuchet MS"/>
              </a:rPr>
            </a:br>
            <a:r>
              <a:rPr lang="en-US" dirty="0" err="1" smtClean="0">
                <a:latin typeface="Trebuchet MS"/>
                <a:cs typeface="Trebuchet MS"/>
              </a:rPr>
              <a:t>articleid</a:t>
            </a:r>
            <a:r>
              <a:rPr lang="en-US" dirty="0">
                <a:latin typeface="Trebuchet MS"/>
                <a:cs typeface="Trebuchet MS"/>
              </a:rPr>
              <a:t>=893 </a:t>
            </a:r>
            <a:r>
              <a:rPr lang="en-US" dirty="0" smtClean="0">
                <a:latin typeface="Trebuchet MS"/>
                <a:cs typeface="Trebuchet MS"/>
              </a:rPr>
              <a:t>The McKinsey </a:t>
            </a:r>
            <a:r>
              <a:rPr lang="en-US" dirty="0">
                <a:latin typeface="Trebuchet MS"/>
                <a:cs typeface="Trebuchet MS"/>
              </a:rPr>
              <a:t>Quarterly</a:t>
            </a:r>
            <a:endParaRPr lang="en-US" dirty="0" smtClean="0">
              <a:latin typeface="Trebuchet MS"/>
              <a:cs typeface="Trebuchet MS"/>
            </a:endParaRPr>
          </a:p>
          <a:p>
            <a:pPr marL="342900" indent="-342900">
              <a:buFont typeface="Arial"/>
              <a:buChar char="•"/>
            </a:pPr>
            <a:endParaRPr lang="en-US" dirty="0">
              <a:latin typeface="Trebuchet MS"/>
              <a:cs typeface="Trebuchet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3200400"/>
            <a:ext cx="2721311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3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Help Us Improve and Grow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1"/>
            <a:ext cx="6858000" cy="3352799"/>
          </a:xfrm>
        </p:spPr>
        <p:txBody>
          <a:bodyPr/>
          <a:lstStyle/>
          <a:p>
            <a:endParaRPr lang="en-US" dirty="0" smtClean="0">
              <a:latin typeface="Trebuchet MS"/>
              <a:cs typeface="Trebuchet MS"/>
            </a:endParaRPr>
          </a:p>
          <a:p>
            <a:endParaRPr lang="en-US" dirty="0">
              <a:latin typeface="Trebuchet MS"/>
              <a:cs typeface="Trebuchet MS"/>
            </a:endParaRPr>
          </a:p>
          <a:p>
            <a:pPr algn="ctr"/>
            <a:r>
              <a:rPr lang="en-US" sz="2800" dirty="0" smtClean="0">
                <a:latin typeface="Trebuchet MS"/>
                <a:cs typeface="Trebuchet MS"/>
              </a:rPr>
              <a:t>Thank you for participating </a:t>
            </a:r>
          </a:p>
          <a:p>
            <a:pPr algn="ctr"/>
            <a:r>
              <a:rPr lang="en-US" sz="2800" dirty="0" smtClean="0">
                <a:latin typeface="Trebuchet MS"/>
                <a:cs typeface="Trebuchet MS"/>
              </a:rPr>
              <a:t>in today’s session. </a:t>
            </a:r>
          </a:p>
          <a:p>
            <a:pPr algn="ctr"/>
            <a:endParaRPr lang="en-US" dirty="0">
              <a:latin typeface="Trebuchet MS"/>
              <a:cs typeface="Trebuchet MS"/>
            </a:endParaRPr>
          </a:p>
          <a:p>
            <a:pPr algn="ctr"/>
            <a:r>
              <a:rPr lang="en-US" dirty="0" smtClean="0">
                <a:latin typeface="Trebuchet MS"/>
                <a:cs typeface="Trebuchet MS"/>
              </a:rPr>
              <a:t>We’re very interested in your feedback.  Please take </a:t>
            </a:r>
          </a:p>
          <a:p>
            <a:pPr algn="ctr"/>
            <a:r>
              <a:rPr lang="en-US" dirty="0" smtClean="0">
                <a:latin typeface="Trebuchet MS"/>
                <a:cs typeface="Trebuchet MS"/>
              </a:rPr>
              <a:t>a minute to fill out the session evaluation found within </a:t>
            </a:r>
          </a:p>
          <a:p>
            <a:pPr algn="ctr"/>
            <a:r>
              <a:rPr lang="en-US" dirty="0" smtClean="0">
                <a:latin typeface="Trebuchet MS"/>
                <a:cs typeface="Trebuchet MS"/>
              </a:rPr>
              <a:t>the conference mobile app, or the online agenda. </a:t>
            </a:r>
            <a:br>
              <a:rPr lang="en-US" dirty="0" smtClean="0">
                <a:latin typeface="Trebuchet MS"/>
                <a:cs typeface="Trebuchet MS"/>
              </a:rPr>
            </a:b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564898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rebuchet MS"/>
                <a:cs typeface="Trebuchet MS"/>
              </a:rPr>
              <a:t>Dr. Bob Goeman – IT Director, Community Engagement Center, </a:t>
            </a:r>
            <a:r>
              <a:rPr lang="en-US" sz="1400" dirty="0" err="1" smtClean="0">
                <a:latin typeface="Trebuchet MS"/>
                <a:cs typeface="Trebuchet MS"/>
              </a:rPr>
              <a:t>bgoeman@unomaha.edu</a:t>
            </a:r>
          </a:p>
          <a:p>
            <a:pPr algn="ctr"/>
            <a:r>
              <a:rPr lang="en-US" sz="1400" dirty="0" smtClean="0">
                <a:latin typeface="Trebuchet MS"/>
                <a:cs typeface="Trebuchet MS"/>
              </a:rPr>
              <a:t>Mr. Matt Morton – Chief Information Security Officer, </a:t>
            </a:r>
            <a:r>
              <a:rPr lang="en-US" sz="1400" dirty="0" err="1" smtClean="0">
                <a:latin typeface="Trebuchet MS"/>
                <a:cs typeface="Trebuchet MS"/>
              </a:rPr>
              <a:t>mmorton@unomaha.edu</a:t>
            </a:r>
            <a:endParaRPr lang="en-US" sz="1400" dirty="0">
              <a:latin typeface="Trebuchet MS"/>
              <a:cs typeface="Trebuchet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447800"/>
            <a:ext cx="2667000" cy="80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7315200" cy="2198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819399"/>
            <a:ext cx="5181600" cy="37011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2362200"/>
            <a:ext cx="2286000" cy="41148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>
                <a:latin typeface="Trebuchet MS"/>
                <a:cs typeface="Trebuchet MS"/>
              </a:rPr>
              <a:t>Front Door to campus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Trebuchet MS"/>
                <a:cs typeface="Trebuchet MS"/>
              </a:rPr>
              <a:t>Signature outreach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Trebuchet MS"/>
                <a:cs typeface="Trebuchet MS"/>
              </a:rPr>
              <a:t>Community spaces and events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Trebuchet MS"/>
                <a:cs typeface="Trebuchet MS"/>
              </a:rPr>
              <a:t>Extend campus resources to </a:t>
            </a:r>
            <a:r>
              <a:rPr lang="en-US" dirty="0" smtClean="0">
                <a:latin typeface="Trebuchet MS"/>
                <a:cs typeface="Trebuchet MS"/>
              </a:rPr>
              <a:t>community</a:t>
            </a:r>
            <a:endParaRPr lang="en-US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5360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/>
                <a:cs typeface="Trebuchet MS"/>
              </a:rPr>
              <a:t>What is </a:t>
            </a:r>
            <a:r>
              <a:rPr lang="en-US" dirty="0" smtClean="0">
                <a:latin typeface="Trebuchet MS"/>
                <a:cs typeface="Trebuchet MS"/>
              </a:rPr>
              <a:t>University </a:t>
            </a:r>
            <a:r>
              <a:rPr lang="en-US" dirty="0">
                <a:latin typeface="Trebuchet MS"/>
                <a:cs typeface="Trebuchet MS"/>
              </a:rPr>
              <a:t>of Nebraska Omaha</a:t>
            </a:r>
          </a:p>
        </p:txBody>
      </p:sp>
      <p:sp>
        <p:nvSpPr>
          <p:cNvPr id="4" name="Text Placeholder 5"/>
          <p:cNvSpPr txBox="1">
            <a:spLocks/>
          </p:cNvSpPr>
          <p:nvPr/>
        </p:nvSpPr>
        <p:spPr>
          <a:xfrm>
            <a:off x="629842" y="1371600"/>
            <a:ext cx="3868340" cy="82391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latin typeface="Trebuchet MS"/>
                <a:cs typeface="Trebuchet MS"/>
              </a:rPr>
              <a:t>Strategic Priority Areas Include:</a:t>
            </a:r>
            <a:endParaRPr lang="en-US" sz="2400" b="1" dirty="0">
              <a:latin typeface="Trebuchet MS"/>
              <a:cs typeface="Trebuchet MS"/>
            </a:endParaRPr>
          </a:p>
        </p:txBody>
      </p:sp>
      <p:sp>
        <p:nvSpPr>
          <p:cNvPr id="5" name="Content Placeholder 6"/>
          <p:cNvSpPr>
            <a:spLocks noGrp="1"/>
          </p:cNvSpPr>
          <p:nvPr>
            <p:ph sz="half" idx="4294967295"/>
          </p:nvPr>
        </p:nvSpPr>
        <p:spPr>
          <a:xfrm>
            <a:off x="629842" y="2133600"/>
            <a:ext cx="3868340" cy="368458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dirty="0" smtClean="0">
                <a:latin typeface="Trebuchet MS"/>
                <a:cs typeface="Trebuchet MS"/>
              </a:rPr>
              <a:t>Student</a:t>
            </a:r>
            <a:r>
              <a:rPr lang="en-US" sz="2000" dirty="0">
                <a:latin typeface="Trebuchet MS"/>
                <a:cs typeface="Trebuchet MS"/>
              </a:rPr>
              <a:t>-</a:t>
            </a:r>
            <a:r>
              <a:rPr lang="en-US" sz="2000" dirty="0" smtClean="0">
                <a:latin typeface="Trebuchet MS"/>
                <a:cs typeface="Trebuchet MS"/>
              </a:rPr>
              <a:t>centered</a:t>
            </a:r>
          </a:p>
          <a:p>
            <a:r>
              <a:rPr lang="en-US" sz="2000" dirty="0" smtClean="0">
                <a:latin typeface="Trebuchet MS"/>
                <a:cs typeface="Trebuchet MS"/>
              </a:rPr>
              <a:t>Academic excellence</a:t>
            </a:r>
          </a:p>
          <a:p>
            <a:r>
              <a:rPr lang="en-US" sz="2000" dirty="0" smtClean="0">
                <a:latin typeface="Trebuchet MS"/>
                <a:cs typeface="Trebuchet MS"/>
              </a:rPr>
              <a:t>Engagement </a:t>
            </a:r>
            <a:r>
              <a:rPr lang="en-US" sz="2000" dirty="0">
                <a:latin typeface="Trebuchet MS"/>
                <a:cs typeface="Trebuchet MS"/>
              </a:rPr>
              <a:t>with urban, regional, national and global communities</a:t>
            </a: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4629150" y="1371600"/>
            <a:ext cx="3887391" cy="82391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UNO Student Population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4629150" y="2133600"/>
            <a:ext cx="4133850" cy="3505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dirty="0">
                <a:latin typeface="Trebuchet MS"/>
                <a:cs typeface="Trebuchet MS"/>
              </a:rPr>
              <a:t>15,395 total student </a:t>
            </a:r>
            <a:r>
              <a:rPr lang="en-US" sz="2000" dirty="0" smtClean="0">
                <a:latin typeface="Trebuchet MS"/>
                <a:cs typeface="Trebuchet MS"/>
              </a:rPr>
              <a:t>body</a:t>
            </a:r>
          </a:p>
          <a:p>
            <a:r>
              <a:rPr lang="en-US" sz="2000" dirty="0" smtClean="0">
                <a:latin typeface="Trebuchet MS"/>
                <a:cs typeface="Trebuchet MS"/>
              </a:rPr>
              <a:t>12,705 </a:t>
            </a:r>
            <a:r>
              <a:rPr lang="en-US" sz="2000" dirty="0">
                <a:latin typeface="Trebuchet MS"/>
                <a:cs typeface="Trebuchet MS"/>
              </a:rPr>
              <a:t>undergraduate </a:t>
            </a:r>
            <a:r>
              <a:rPr lang="en-US" sz="2000" dirty="0" smtClean="0">
                <a:latin typeface="Trebuchet MS"/>
                <a:cs typeface="Trebuchet MS"/>
              </a:rPr>
              <a:t>students</a:t>
            </a:r>
          </a:p>
          <a:p>
            <a:r>
              <a:rPr lang="en-US" sz="2000" dirty="0" smtClean="0">
                <a:latin typeface="Trebuchet MS"/>
                <a:cs typeface="Trebuchet MS"/>
              </a:rPr>
              <a:t>2,690 </a:t>
            </a:r>
            <a:r>
              <a:rPr lang="en-US" sz="2000" dirty="0">
                <a:latin typeface="Trebuchet MS"/>
                <a:cs typeface="Trebuchet MS"/>
              </a:rPr>
              <a:t>graduate </a:t>
            </a:r>
            <a:r>
              <a:rPr lang="en-US" sz="2000" dirty="0" smtClean="0">
                <a:latin typeface="Trebuchet MS"/>
                <a:cs typeface="Trebuchet MS"/>
              </a:rPr>
              <a:t>students</a:t>
            </a:r>
          </a:p>
          <a:p>
            <a:r>
              <a:rPr lang="en-US" sz="2000" dirty="0" smtClean="0">
                <a:latin typeface="Trebuchet MS"/>
                <a:cs typeface="Trebuchet MS"/>
              </a:rPr>
              <a:t>41 </a:t>
            </a:r>
            <a:r>
              <a:rPr lang="en-US" sz="2000" dirty="0">
                <a:latin typeface="Trebuchet MS"/>
                <a:cs typeface="Trebuchet MS"/>
              </a:rPr>
              <a:t>states </a:t>
            </a:r>
            <a:r>
              <a:rPr lang="en-US" sz="2000" dirty="0" smtClean="0">
                <a:latin typeface="Trebuchet MS"/>
                <a:cs typeface="Trebuchet MS"/>
              </a:rPr>
              <a:t>represented</a:t>
            </a:r>
          </a:p>
          <a:p>
            <a:r>
              <a:rPr lang="en-US" sz="2000" dirty="0" smtClean="0">
                <a:latin typeface="Trebuchet MS"/>
                <a:cs typeface="Trebuchet MS"/>
              </a:rPr>
              <a:t>More </a:t>
            </a:r>
            <a:r>
              <a:rPr lang="en-US" sz="2000" dirty="0">
                <a:latin typeface="Trebuchet MS"/>
                <a:cs typeface="Trebuchet MS"/>
              </a:rPr>
              <a:t>than 1,700 international students representing 121 countries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000"/>
            <a:ext cx="5791200" cy="241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685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Who are the UNO Partners?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629842" y="1681163"/>
            <a:ext cx="3868340" cy="60483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latin typeface="Trebuchet MS"/>
                <a:cs typeface="Trebuchet MS"/>
              </a:rPr>
              <a:t>UNO Anchors</a:t>
            </a:r>
            <a:endParaRPr lang="en-US" sz="2400" b="1" dirty="0">
              <a:latin typeface="Trebuchet MS"/>
              <a:cs typeface="Trebuchet M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629842" y="2133600"/>
            <a:ext cx="3713558" cy="4114800"/>
          </a:xfrm>
          <a:prstGeom prst="rect">
            <a:avLst/>
          </a:prstGeom>
        </p:spPr>
        <p:txBody>
          <a:bodyPr/>
          <a:lstStyle/>
          <a:p>
            <a:r>
              <a:rPr lang="en-US" sz="2000" dirty="0" smtClean="0">
                <a:latin typeface="Trebuchet MS"/>
                <a:cs typeface="Trebuchet MS"/>
              </a:rPr>
              <a:t>Buffett Early Childhood Institute (BECI)</a:t>
            </a:r>
          </a:p>
          <a:p>
            <a:r>
              <a:rPr lang="en-US" sz="2000" dirty="0" smtClean="0">
                <a:latin typeface="Trebuchet MS"/>
                <a:cs typeface="Trebuchet MS"/>
              </a:rPr>
              <a:t>Service </a:t>
            </a:r>
            <a:r>
              <a:rPr lang="en-US" sz="2000" dirty="0">
                <a:latin typeface="Trebuchet MS"/>
                <a:cs typeface="Trebuchet MS"/>
              </a:rPr>
              <a:t>Learning Academy (SLA</a:t>
            </a:r>
            <a:r>
              <a:rPr lang="en-US" sz="2000" dirty="0" smtClean="0">
                <a:latin typeface="Trebuchet MS"/>
                <a:cs typeface="Trebuchet MS"/>
              </a:rPr>
              <a:t>)</a:t>
            </a:r>
          </a:p>
          <a:p>
            <a:r>
              <a:rPr lang="en-US" sz="2000" dirty="0">
                <a:latin typeface="Trebuchet MS"/>
                <a:cs typeface="Trebuchet MS"/>
              </a:rPr>
              <a:t>The Collaborative</a:t>
            </a:r>
          </a:p>
          <a:p>
            <a:r>
              <a:rPr lang="en-US" sz="2000" dirty="0" smtClean="0">
                <a:latin typeface="Trebuchet MS"/>
                <a:cs typeface="Trebuchet MS"/>
              </a:rPr>
              <a:t>William </a:t>
            </a:r>
            <a:r>
              <a:rPr lang="en-US" sz="2000" dirty="0">
                <a:latin typeface="Trebuchet MS"/>
                <a:cs typeface="Trebuchet MS"/>
              </a:rPr>
              <a:t>Brennan Institute for Labor </a:t>
            </a:r>
            <a:r>
              <a:rPr lang="en-US" sz="2000" dirty="0" smtClean="0">
                <a:latin typeface="Trebuchet MS"/>
                <a:cs typeface="Trebuchet MS"/>
              </a:rPr>
              <a:t>Studies</a:t>
            </a:r>
            <a:endParaRPr lang="en-US" sz="2000" dirty="0">
              <a:latin typeface="Trebuchet MS"/>
              <a:cs typeface="Trebuchet MS"/>
            </a:endParaRP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4419600" y="1681163"/>
            <a:ext cx="3887391" cy="82391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/>
                <a:cs typeface="Trebuchet MS"/>
              </a:rPr>
              <a:t>UNO Partners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4434608" y="2133600"/>
            <a:ext cx="4252192" cy="44958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 err="1">
                <a:latin typeface="Trebuchet MS"/>
                <a:cs typeface="Trebuchet MS"/>
              </a:rPr>
              <a:t>MaverickPR</a:t>
            </a:r>
            <a:endParaRPr lang="en-US" sz="2000" dirty="0">
              <a:latin typeface="Trebuchet MS"/>
              <a:cs typeface="Trebuchet MS"/>
            </a:endParaRPr>
          </a:p>
          <a:p>
            <a:r>
              <a:rPr lang="en-US" sz="2000" dirty="0">
                <a:latin typeface="Trebuchet MS"/>
                <a:cs typeface="Trebuchet MS"/>
              </a:rPr>
              <a:t>Office of Latino/Latin American Studies (OLLAS)</a:t>
            </a:r>
          </a:p>
          <a:p>
            <a:r>
              <a:rPr lang="en-US" sz="2000" dirty="0">
                <a:latin typeface="Trebuchet MS"/>
                <a:cs typeface="Trebuchet MS"/>
              </a:rPr>
              <a:t>Sigma Phi Epsilon</a:t>
            </a:r>
          </a:p>
          <a:p>
            <a:r>
              <a:rPr lang="en-US" sz="2000" dirty="0">
                <a:latin typeface="Trebuchet MS"/>
                <a:cs typeface="Trebuchet MS"/>
              </a:rPr>
              <a:t>The Social Media Lab for Research and Engagement</a:t>
            </a:r>
          </a:p>
          <a:p>
            <a:r>
              <a:rPr lang="en-US" sz="2000" dirty="0">
                <a:latin typeface="Trebuchet MS"/>
                <a:cs typeface="Trebuchet MS"/>
              </a:rPr>
              <a:t>Spirituality, Public Health and Religious Studies (SPHRS)</a:t>
            </a:r>
          </a:p>
          <a:p>
            <a:r>
              <a:rPr lang="en-US" sz="2000" dirty="0">
                <a:latin typeface="Trebuchet MS"/>
                <a:cs typeface="Trebuchet MS"/>
              </a:rPr>
              <a:t>Support and Training for the Evaluation of Programs (STEPS)</a:t>
            </a:r>
          </a:p>
          <a:p>
            <a:r>
              <a:rPr lang="en-US" sz="2000" dirty="0">
                <a:latin typeface="Trebuchet MS"/>
                <a:cs typeface="Trebuchet MS"/>
              </a:rPr>
              <a:t>Sustainability Organizations</a:t>
            </a:r>
          </a:p>
          <a:p>
            <a:r>
              <a:rPr lang="en-US" sz="2000" dirty="0">
                <a:latin typeface="Trebuchet MS"/>
                <a:cs typeface="Trebuchet MS"/>
              </a:rPr>
              <a:t>Volunteer Program Assessment – University of Nebraska at </a:t>
            </a:r>
            <a:r>
              <a:rPr lang="en-US" sz="2000" dirty="0" smtClean="0">
                <a:latin typeface="Trebuchet MS"/>
                <a:cs typeface="Trebuchet MS"/>
              </a:rPr>
              <a:t>Omaha</a:t>
            </a:r>
            <a:endParaRPr lang="en-US" sz="20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678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</a:t>
            </a:r>
            <a:r>
              <a:rPr lang="en-US" dirty="0" smtClean="0"/>
              <a:t>Community Partners?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5800" y="1447800"/>
            <a:ext cx="7391400" cy="990600"/>
          </a:xfrm>
        </p:spPr>
        <p:txBody>
          <a:bodyPr/>
          <a:lstStyle/>
          <a:p>
            <a:r>
              <a:rPr lang="en-US" dirty="0"/>
              <a:t>Partner organizations represent great variety and bring unique perspectives on community issues, expertise and commitment to shared </a:t>
            </a:r>
            <a:r>
              <a:rPr lang="en-US" dirty="0" smtClean="0"/>
              <a:t>values</a:t>
            </a:r>
            <a:r>
              <a:rPr lang="en-US" dirty="0"/>
              <a:t>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2590800"/>
            <a:ext cx="3886200" cy="37205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A Time To Heal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Inclusive Communities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Metro Area Continuum of Care for the Homeless (MACCH)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Nebraska Shakespeare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Nebraska Watershed Network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Nebraskans for Civic Reform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4643159" y="2506662"/>
            <a:ext cx="3886200" cy="419727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Omaha by Design</a:t>
            </a:r>
          </a:p>
          <a:p>
            <a:r>
              <a:rPr lang="en-US" sz="2000" dirty="0" smtClean="0"/>
              <a:t>The Omaha Community Foundation (OCF)</a:t>
            </a:r>
          </a:p>
          <a:p>
            <a:r>
              <a:rPr lang="en-US" sz="2000" dirty="0" smtClean="0"/>
              <a:t>Omaha Public Library</a:t>
            </a:r>
          </a:p>
          <a:p>
            <a:r>
              <a:rPr lang="en-US" sz="2000" dirty="0" smtClean="0"/>
              <a:t>Queer Nebraska Youth Networks</a:t>
            </a:r>
          </a:p>
          <a:p>
            <a:r>
              <a:rPr lang="en-US" sz="2000" dirty="0" smtClean="0"/>
              <a:t>Wellness Council of the Midlands (WELCOM)</a:t>
            </a:r>
          </a:p>
          <a:p>
            <a:r>
              <a:rPr lang="en-US" sz="2000" dirty="0" err="1" smtClean="0"/>
              <a:t>WhyArts</a:t>
            </a:r>
            <a:r>
              <a:rPr lang="en-US" sz="2000" dirty="0" smtClean="0"/>
              <a:t>? Inc.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3685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>
            <a:off x="3825240" y="3276600"/>
            <a:ext cx="4404360" cy="3145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685800"/>
            <a:ext cx="8763000" cy="731838"/>
          </a:xfrm>
        </p:spPr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Barbara </a:t>
            </a:r>
            <a:r>
              <a:rPr lang="en-US" dirty="0" err="1" smtClean="0">
                <a:latin typeface="Trebuchet MS"/>
                <a:cs typeface="Trebuchet MS"/>
              </a:rPr>
              <a:t>Weitz</a:t>
            </a:r>
            <a:r>
              <a:rPr lang="en-US" dirty="0" smtClean="0">
                <a:latin typeface="Trebuchet MS"/>
                <a:cs typeface="Trebuchet MS"/>
              </a:rPr>
              <a:t> Community Engagement Center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646237"/>
            <a:ext cx="7391400" cy="4525963"/>
          </a:xfrm>
        </p:spPr>
        <p:txBody>
          <a:bodyPr/>
          <a:lstStyle/>
          <a:p>
            <a:r>
              <a:rPr lang="en-US" sz="2400" dirty="0" smtClean="0">
                <a:latin typeface="Trebuchet MS"/>
                <a:cs typeface="Trebuchet MS"/>
              </a:rPr>
              <a:t>***It is the only stand alone, comprehensive, engagement-specific university facility in the country.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Trebuchet MS"/>
                <a:cs typeface="Trebuchet MS"/>
              </a:rPr>
              <a:t>Non-profit spaces that allow engagement through: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  <a:latin typeface="Trebuchet MS"/>
                <a:cs typeface="Trebuchet MS"/>
              </a:rPr>
              <a:t>Webinars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  <a:latin typeface="Trebuchet MS"/>
                <a:cs typeface="Trebuchet MS"/>
              </a:rPr>
              <a:t>Workshops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  <a:latin typeface="Trebuchet MS"/>
                <a:cs typeface="Trebuchet MS"/>
              </a:rPr>
              <a:t>Press releases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  <a:latin typeface="Trebuchet MS"/>
                <a:cs typeface="Trebuchet MS"/>
              </a:rPr>
              <a:t>Fundraiser kickoffs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  <a:latin typeface="Trebuchet MS"/>
                <a:cs typeface="Trebuchet MS"/>
              </a:rPr>
              <a:t>Lunch and learn</a:t>
            </a:r>
            <a:br>
              <a:rPr lang="en-US" sz="2400" dirty="0" smtClean="0">
                <a:solidFill>
                  <a:schemeClr val="tx1"/>
                </a:solidFill>
                <a:latin typeface="Trebuchet MS"/>
                <a:cs typeface="Trebuchet MS"/>
              </a:rPr>
            </a:br>
            <a:r>
              <a:rPr lang="en-US" sz="2400" dirty="0" smtClean="0">
                <a:solidFill>
                  <a:schemeClr val="tx1"/>
                </a:solidFill>
                <a:latin typeface="Trebuchet MS"/>
                <a:cs typeface="Trebuchet MS"/>
              </a:rPr>
              <a:t>opportunities</a:t>
            </a:r>
          </a:p>
          <a:p>
            <a:pPr lvl="1"/>
            <a:endParaRPr lang="en-US" sz="2400" dirty="0" smtClean="0">
              <a:latin typeface="Trebuchet MS"/>
              <a:cs typeface="Trebuchet MS"/>
            </a:endParaRPr>
          </a:p>
          <a:p>
            <a:endParaRPr lang="en-US" sz="24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742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Video Wall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3733800" cy="44958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Showcase ongoing activities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Advertise future events and opportunities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Show large scale presentations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Feature partners from both on campus and non-profit partners</a:t>
            </a:r>
            <a:endParaRPr lang="en-US" sz="2400" dirty="0">
              <a:latin typeface="Trebuchet MS"/>
              <a:cs typeface="Trebuchet MS"/>
            </a:endParaRPr>
          </a:p>
        </p:txBody>
      </p:sp>
      <p:pic>
        <p:nvPicPr>
          <p:cNvPr id="4" name="Picture 3" descr="IMG_36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305300"/>
            <a:ext cx="2997200" cy="2247900"/>
          </a:xfrm>
          <a:prstGeom prst="rect">
            <a:avLst/>
          </a:prstGeom>
        </p:spPr>
      </p:pic>
      <p:pic>
        <p:nvPicPr>
          <p:cNvPr id="5" name="Picture 4" descr="IMG_503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52400"/>
            <a:ext cx="3282835" cy="2461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6" descr="IMG_4174.JP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" t="21306" r="5345" b="25574"/>
          <a:stretch/>
        </p:blipFill>
        <p:spPr>
          <a:xfrm>
            <a:off x="3886200" y="2286000"/>
            <a:ext cx="3886200" cy="2311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280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/ Video Conferencing spaces</a:t>
            </a:r>
            <a:endParaRPr lang="en-US" dirty="0"/>
          </a:p>
        </p:txBody>
      </p:sp>
      <p:pic>
        <p:nvPicPr>
          <p:cNvPr id="7" name="Content Placeholder 5" descr="IMG_3811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" r="5345"/>
          <a:stretch>
            <a:fillRect/>
          </a:stretch>
        </p:blipFill>
        <p:spPr>
          <a:xfrm>
            <a:off x="228600" y="1878526"/>
            <a:ext cx="4114800" cy="3455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4" descr="IMG_39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" r="5345"/>
          <a:stretch>
            <a:fillRect/>
          </a:stretch>
        </p:blipFill>
        <p:spPr>
          <a:xfrm>
            <a:off x="4495800" y="1878526"/>
            <a:ext cx="4114800" cy="3455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058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Digital Support Models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3886200" cy="48006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Support services integrated into environment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Focus on customer service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Develop strategies within organizational unit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Desire to be plugged into process right away</a:t>
            </a:r>
          </a:p>
        </p:txBody>
      </p:sp>
      <p:pic>
        <p:nvPicPr>
          <p:cNvPr id="6" name="Picture 5" descr="IMG_35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276600"/>
            <a:ext cx="2590800" cy="345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985"/>
          <a:stretch/>
        </p:blipFill>
        <p:spPr>
          <a:xfrm>
            <a:off x="6019800" y="381000"/>
            <a:ext cx="1952211" cy="366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315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9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10121</TotalTime>
  <Words>692</Words>
  <Application>Microsoft Macintosh PowerPoint</Application>
  <PresentationFormat>On-screen Show (4:3)</PresentationFormat>
  <Paragraphs>125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9_Default Theme</vt:lpstr>
      <vt:lpstr>PowerPoint Presentation</vt:lpstr>
      <vt:lpstr>PowerPoint Presentation</vt:lpstr>
      <vt:lpstr>What is University of Nebraska Omaha</vt:lpstr>
      <vt:lpstr>Who are the UNO Partners?</vt:lpstr>
      <vt:lpstr>Who are Community Partners?</vt:lpstr>
      <vt:lpstr>Barbara Weitz Community Engagement Center</vt:lpstr>
      <vt:lpstr>Video Wall</vt:lpstr>
      <vt:lpstr>Meeting / Video Conferencing spaces</vt:lpstr>
      <vt:lpstr>Digital Support Models</vt:lpstr>
      <vt:lpstr>Digital Support Model Drivers</vt:lpstr>
      <vt:lpstr>Technical Consultant Model </vt:lpstr>
      <vt:lpstr>Digital Support Model Benefits</vt:lpstr>
      <vt:lpstr>Lessons Learned</vt:lpstr>
      <vt:lpstr>Digital Support Model Implementation</vt:lpstr>
      <vt:lpstr>References</vt:lpstr>
      <vt:lpstr>Help Us Improve and Grow</vt:lpstr>
    </vt:vector>
  </TitlesOfParts>
  <Company>EDUCAUSE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Burrows</dc:creator>
  <cp:lastModifiedBy>Bob Goeman</cp:lastModifiedBy>
  <cp:revision>111</cp:revision>
  <dcterms:created xsi:type="dcterms:W3CDTF">2012-08-08T18:23:13Z</dcterms:created>
  <dcterms:modified xsi:type="dcterms:W3CDTF">2014-09-29T02:30:45Z</dcterms:modified>
</cp:coreProperties>
</file>