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45" r:id="rId1"/>
  </p:sldMasterIdLst>
  <p:notesMasterIdLst>
    <p:notesMasterId r:id="rId3"/>
  </p:notesMasterIdLst>
  <p:sldIdLst>
    <p:sldId id="258" r:id="rId2"/>
  </p:sldIdLst>
  <p:sldSz cx="43891200" cy="32918400"/>
  <p:notesSz cx="6858000" cy="9144000"/>
  <p:defaultText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C57C5F1B-280B-444B-AA0D-9CEE6BE1BBA5}">
          <p14:sldIdLst/>
        </p14:section>
        <p14:section name="Dividers" id="{4D810FCF-0ADD-0345-AFBF-9AC0BF5CA536}">
          <p14:sldIdLst/>
        </p14:section>
        <p14:section name="Content" id="{6D2F19DD-4CA8-6F4E-9292-A7C41B87577C}">
          <p14:sldIdLst>
            <p14:sldId id="258"/>
          </p14:sldIdLst>
        </p14:section>
        <p14:section name="Interaction" id="{F2C0CFF2-7594-C04A-9910-F1426A27AF3C}">
          <p14:sldIdLst/>
        </p14:section>
      </p14:sectionLst>
    </p:ext>
    <p:ext uri="{EFAFB233-063F-42B5-8137-9DF3F51BA10A}">
      <p15:sldGuideLst xmlns="" xmlns:p15="http://schemas.microsoft.com/office/powerpoint/2012/main">
        <p15:guide id="1" orient="horz" pos="10368" userDrawn="1">
          <p15:clr>
            <a:srgbClr val="A4A3A4"/>
          </p15:clr>
        </p15:guide>
        <p15:guide id="2" pos="138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ti Czarnecki"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DA9"/>
    <a:srgbClr val="F2FC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42" autoAdjust="0"/>
    <p:restoredTop sz="94658" autoAdjust="0"/>
  </p:normalViewPr>
  <p:slideViewPr>
    <p:cSldViewPr>
      <p:cViewPr>
        <p:scale>
          <a:sx n="16" d="100"/>
          <a:sy n="16" d="100"/>
        </p:scale>
        <p:origin x="-852" y="-36"/>
      </p:cViewPr>
      <p:guideLst>
        <p:guide orient="horz" pos="10368"/>
        <p:guide pos="1382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2" Type="http://schemas.openxmlformats.org/officeDocument/2006/relationships/hyperlink" Target="http://www.auburn.edu/easl" TargetMode="External"/><Relationship Id="rId1" Type="http://schemas.openxmlformats.org/officeDocument/2006/relationships/hyperlink" Target="http://www.pnas.org/content/111/23/8410.full.pdf+html"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www.auburn.edu/easl" TargetMode="External"/><Relationship Id="rId1" Type="http://schemas.openxmlformats.org/officeDocument/2006/relationships/hyperlink" Target="http://www.pnas.org/content/111/23/8410.full.pdf+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D9698-024B-48EC-AB90-DFCAB8D88FEC}"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FAA1524D-6D6F-47F9-A152-75809B0F0CF3}">
      <dgm:prSet phldrT="[Text]"/>
      <dgm:spPr/>
      <dgm:t>
        <a:bodyPr/>
        <a:lstStyle/>
        <a:p>
          <a:r>
            <a:rPr lang="en-US" b="1" dirty="0" smtClean="0"/>
            <a:t>Translation</a:t>
          </a:r>
          <a:br>
            <a:rPr lang="en-US" b="1" dirty="0" smtClean="0"/>
          </a:br>
          <a:r>
            <a:rPr lang="en-US" b="1" dirty="0" smtClean="0"/>
            <a:t>Buy In</a:t>
          </a:r>
          <a:br>
            <a:rPr lang="en-US" b="1" dirty="0" smtClean="0"/>
          </a:br>
          <a:r>
            <a:rPr lang="en-US" b="1" dirty="0" smtClean="0"/>
            <a:t>Communication</a:t>
          </a:r>
          <a:endParaRPr lang="en-US" b="1" dirty="0"/>
        </a:p>
      </dgm:t>
    </dgm:pt>
    <dgm:pt modelId="{DD00B3FB-BD8F-43FD-9F71-2AAF679205BA}" type="parTrans" cxnId="{4863BC73-C912-465A-9962-D1D09E94F740}">
      <dgm:prSet/>
      <dgm:spPr/>
      <dgm:t>
        <a:bodyPr/>
        <a:lstStyle/>
        <a:p>
          <a:endParaRPr lang="en-US"/>
        </a:p>
      </dgm:t>
    </dgm:pt>
    <dgm:pt modelId="{AB965DDD-60D2-447C-B80B-690B1D383C38}" type="sibTrans" cxnId="{4863BC73-C912-465A-9962-D1D09E94F740}">
      <dgm:prSet/>
      <dgm:spPr/>
      <dgm:t>
        <a:bodyPr/>
        <a:lstStyle/>
        <a:p>
          <a:endParaRPr lang="en-US"/>
        </a:p>
      </dgm:t>
    </dgm:pt>
    <dgm:pt modelId="{792ECD47-837F-4610-BFE1-16A754DECC77}">
      <dgm:prSet phldrT="[Text]"/>
      <dgm:spPr/>
      <dgm:t>
        <a:bodyPr/>
        <a:lstStyle/>
        <a:p>
          <a:r>
            <a:rPr lang="en-US" b="1" dirty="0" smtClean="0"/>
            <a:t>Implementation</a:t>
          </a:r>
          <a:br>
            <a:rPr lang="en-US" b="1" dirty="0" smtClean="0"/>
          </a:br>
          <a:r>
            <a:rPr lang="en-US" b="1" dirty="0" smtClean="0"/>
            <a:t>Faculty Development</a:t>
          </a:r>
          <a:br>
            <a:rPr lang="en-US" b="1" dirty="0" smtClean="0"/>
          </a:br>
          <a:r>
            <a:rPr lang="en-US" b="1" dirty="0" smtClean="0"/>
            <a:t>Details</a:t>
          </a:r>
          <a:endParaRPr lang="en-US" b="1" dirty="0"/>
        </a:p>
      </dgm:t>
    </dgm:pt>
    <dgm:pt modelId="{6DF40406-1661-4DF7-9179-F3755BBC392C}" type="parTrans" cxnId="{BC08685B-6052-4241-B53E-A10B50EAF769}">
      <dgm:prSet/>
      <dgm:spPr/>
      <dgm:t>
        <a:bodyPr/>
        <a:lstStyle/>
        <a:p>
          <a:endParaRPr lang="en-US"/>
        </a:p>
      </dgm:t>
    </dgm:pt>
    <dgm:pt modelId="{98236125-29E4-4242-ADAE-70152E5D44AD}" type="sibTrans" cxnId="{BC08685B-6052-4241-B53E-A10B50EAF769}">
      <dgm:prSet/>
      <dgm:spPr/>
      <dgm:t>
        <a:bodyPr/>
        <a:lstStyle/>
        <a:p>
          <a:endParaRPr lang="en-US"/>
        </a:p>
      </dgm:t>
    </dgm:pt>
    <dgm:pt modelId="{7E3D6FB2-372D-4855-9944-DF7DD8682C1A}">
      <dgm:prSet phldrT="[Text]"/>
      <dgm:spPr/>
      <dgm:t>
        <a:bodyPr/>
        <a:lstStyle/>
        <a:p>
          <a:r>
            <a:rPr lang="en-US" b="1" dirty="0" smtClean="0"/>
            <a:t>Assessment</a:t>
          </a:r>
          <a:endParaRPr lang="en-US" b="1" dirty="0"/>
        </a:p>
      </dgm:t>
    </dgm:pt>
    <dgm:pt modelId="{02F8E58B-525F-4315-99FA-2E5A87773D29}" type="parTrans" cxnId="{61BA820E-81CF-4640-B388-290A1C0B4E9E}">
      <dgm:prSet/>
      <dgm:spPr/>
      <dgm:t>
        <a:bodyPr/>
        <a:lstStyle/>
        <a:p>
          <a:endParaRPr lang="en-US"/>
        </a:p>
      </dgm:t>
    </dgm:pt>
    <dgm:pt modelId="{27000A8A-FADF-4477-8061-687A971CDD8C}" type="sibTrans" cxnId="{61BA820E-81CF-4640-B388-290A1C0B4E9E}">
      <dgm:prSet/>
      <dgm:spPr/>
      <dgm:t>
        <a:bodyPr/>
        <a:lstStyle/>
        <a:p>
          <a:endParaRPr lang="en-US"/>
        </a:p>
      </dgm:t>
    </dgm:pt>
    <dgm:pt modelId="{C7961657-B8C3-431F-9CF4-30E9B9361509}">
      <dgm:prSet phldrT="[Text]"/>
      <dgm:spPr/>
      <dgm:t>
        <a:bodyPr/>
        <a:lstStyle/>
        <a:p>
          <a:r>
            <a:rPr lang="en-US" b="1" dirty="0" smtClean="0"/>
            <a:t>Vision</a:t>
          </a:r>
          <a:br>
            <a:rPr lang="en-US" b="1" dirty="0" smtClean="0"/>
          </a:br>
          <a:r>
            <a:rPr lang="en-US" b="1" dirty="0" smtClean="0"/>
            <a:t> University Strategic Plan</a:t>
          </a:r>
          <a:br>
            <a:rPr lang="en-US" b="1" dirty="0" smtClean="0"/>
          </a:br>
          <a:r>
            <a:rPr lang="en-US" b="1" dirty="0" smtClean="0"/>
            <a:t>Research on Teaching and Learning</a:t>
          </a:r>
          <a:endParaRPr lang="en-US" b="1" dirty="0"/>
        </a:p>
      </dgm:t>
    </dgm:pt>
    <dgm:pt modelId="{4016B98C-6EDD-44EE-B38F-C1924CBE34E9}" type="parTrans" cxnId="{577D276D-F3F7-4422-994D-DC9DDC80121E}">
      <dgm:prSet/>
      <dgm:spPr/>
      <dgm:t>
        <a:bodyPr/>
        <a:lstStyle/>
        <a:p>
          <a:endParaRPr lang="en-US"/>
        </a:p>
      </dgm:t>
    </dgm:pt>
    <dgm:pt modelId="{3BCB259E-A945-4CB3-B92B-0686058CEE47}" type="sibTrans" cxnId="{577D276D-F3F7-4422-994D-DC9DDC80121E}">
      <dgm:prSet/>
      <dgm:spPr/>
      <dgm:t>
        <a:bodyPr/>
        <a:lstStyle/>
        <a:p>
          <a:endParaRPr lang="en-US"/>
        </a:p>
      </dgm:t>
    </dgm:pt>
    <dgm:pt modelId="{3A30448D-EFB1-42AE-8D44-2EC0776A346E}" type="pres">
      <dgm:prSet presAssocID="{CCBD9698-024B-48EC-AB90-DFCAB8D88FEC}" presName="Name0" presStyleCnt="0">
        <dgm:presLayoutVars>
          <dgm:dir/>
          <dgm:resizeHandles val="exact"/>
        </dgm:presLayoutVars>
      </dgm:prSet>
      <dgm:spPr/>
      <dgm:t>
        <a:bodyPr/>
        <a:lstStyle/>
        <a:p>
          <a:endParaRPr lang="en-US"/>
        </a:p>
      </dgm:t>
    </dgm:pt>
    <dgm:pt modelId="{F07D63FE-551B-4729-AE59-AF336FAF52AF}" type="pres">
      <dgm:prSet presAssocID="{CCBD9698-024B-48EC-AB90-DFCAB8D88FEC}" presName="cycle" presStyleCnt="0"/>
      <dgm:spPr/>
    </dgm:pt>
    <dgm:pt modelId="{15A706BB-9DF3-4229-8078-93C1A22B89F8}" type="pres">
      <dgm:prSet presAssocID="{FAA1524D-6D6F-47F9-A152-75809B0F0CF3}" presName="nodeFirstNode" presStyleLbl="node1" presStyleIdx="0" presStyleCnt="4" custScaleX="77552" custScaleY="45378" custRadScaleRad="96884" custRadScaleInc="4000">
        <dgm:presLayoutVars>
          <dgm:bulletEnabled val="1"/>
        </dgm:presLayoutVars>
      </dgm:prSet>
      <dgm:spPr/>
      <dgm:t>
        <a:bodyPr/>
        <a:lstStyle/>
        <a:p>
          <a:endParaRPr lang="en-US"/>
        </a:p>
      </dgm:t>
    </dgm:pt>
    <dgm:pt modelId="{D4FAE917-5B6A-4DA1-9AE0-71400CA3319A}" type="pres">
      <dgm:prSet presAssocID="{AB965DDD-60D2-447C-B80B-690B1D383C38}" presName="sibTransFirstNode" presStyleLbl="bgShp" presStyleIdx="0" presStyleCnt="1"/>
      <dgm:spPr/>
      <dgm:t>
        <a:bodyPr/>
        <a:lstStyle/>
        <a:p>
          <a:endParaRPr lang="en-US"/>
        </a:p>
      </dgm:t>
    </dgm:pt>
    <dgm:pt modelId="{37EABC65-E5EF-4E58-83C6-0CA9513C56B6}" type="pres">
      <dgm:prSet presAssocID="{792ECD47-837F-4610-BFE1-16A754DECC77}" presName="nodeFollowingNodes" presStyleLbl="node1" presStyleIdx="1" presStyleCnt="4" custScaleX="89851" custScaleY="58941" custRadScaleRad="77294" custRadScaleInc="1325">
        <dgm:presLayoutVars>
          <dgm:bulletEnabled val="1"/>
        </dgm:presLayoutVars>
      </dgm:prSet>
      <dgm:spPr/>
      <dgm:t>
        <a:bodyPr/>
        <a:lstStyle/>
        <a:p>
          <a:endParaRPr lang="en-US"/>
        </a:p>
      </dgm:t>
    </dgm:pt>
    <dgm:pt modelId="{84F72EE8-0672-4425-A0C6-AA152C5F7CB7}" type="pres">
      <dgm:prSet presAssocID="{7E3D6FB2-372D-4855-9944-DF7DD8682C1A}" presName="nodeFollowingNodes" presStyleLbl="node1" presStyleIdx="2" presStyleCnt="4" custScaleX="64821" custScaleY="49678" custRadScaleRad="91925" custRadScaleInc="42138">
        <dgm:presLayoutVars>
          <dgm:bulletEnabled val="1"/>
        </dgm:presLayoutVars>
      </dgm:prSet>
      <dgm:spPr/>
      <dgm:t>
        <a:bodyPr/>
        <a:lstStyle/>
        <a:p>
          <a:endParaRPr lang="en-US"/>
        </a:p>
      </dgm:t>
    </dgm:pt>
    <dgm:pt modelId="{1A4120C8-C88E-45A7-B8B8-CBDEEF5F0F26}" type="pres">
      <dgm:prSet presAssocID="{C7961657-B8C3-431F-9CF4-30E9B9361509}" presName="nodeFollowingNodes" presStyleLbl="node1" presStyleIdx="3" presStyleCnt="4" custScaleX="80528" custScaleY="58459">
        <dgm:presLayoutVars>
          <dgm:bulletEnabled val="1"/>
        </dgm:presLayoutVars>
      </dgm:prSet>
      <dgm:spPr/>
      <dgm:t>
        <a:bodyPr/>
        <a:lstStyle/>
        <a:p>
          <a:endParaRPr lang="en-US"/>
        </a:p>
      </dgm:t>
    </dgm:pt>
  </dgm:ptLst>
  <dgm:cxnLst>
    <dgm:cxn modelId="{7A102B6B-1EA2-4330-97F4-AB29C2B92142}" type="presOf" srcId="{7E3D6FB2-372D-4855-9944-DF7DD8682C1A}" destId="{84F72EE8-0672-4425-A0C6-AA152C5F7CB7}" srcOrd="0" destOrd="0" presId="urn:microsoft.com/office/officeart/2005/8/layout/cycle3"/>
    <dgm:cxn modelId="{F7B62F03-2FE4-48AA-812C-DD68D78ACBEB}" type="presOf" srcId="{792ECD47-837F-4610-BFE1-16A754DECC77}" destId="{37EABC65-E5EF-4E58-83C6-0CA9513C56B6}" srcOrd="0" destOrd="0" presId="urn:microsoft.com/office/officeart/2005/8/layout/cycle3"/>
    <dgm:cxn modelId="{61BA820E-81CF-4640-B388-290A1C0B4E9E}" srcId="{CCBD9698-024B-48EC-AB90-DFCAB8D88FEC}" destId="{7E3D6FB2-372D-4855-9944-DF7DD8682C1A}" srcOrd="2" destOrd="0" parTransId="{02F8E58B-525F-4315-99FA-2E5A87773D29}" sibTransId="{27000A8A-FADF-4477-8061-687A971CDD8C}"/>
    <dgm:cxn modelId="{C39B0F8B-CABE-472F-A1B4-EB91367FA0BD}" type="presOf" srcId="{CCBD9698-024B-48EC-AB90-DFCAB8D88FEC}" destId="{3A30448D-EFB1-42AE-8D44-2EC0776A346E}" srcOrd="0" destOrd="0" presId="urn:microsoft.com/office/officeart/2005/8/layout/cycle3"/>
    <dgm:cxn modelId="{0B25DBC0-3958-43F8-8AA1-C51446370A01}" type="presOf" srcId="{FAA1524D-6D6F-47F9-A152-75809B0F0CF3}" destId="{15A706BB-9DF3-4229-8078-93C1A22B89F8}" srcOrd="0" destOrd="0" presId="urn:microsoft.com/office/officeart/2005/8/layout/cycle3"/>
    <dgm:cxn modelId="{5695FD62-9276-4AB2-88E2-B209D97E4733}" type="presOf" srcId="{AB965DDD-60D2-447C-B80B-690B1D383C38}" destId="{D4FAE917-5B6A-4DA1-9AE0-71400CA3319A}" srcOrd="0" destOrd="0" presId="urn:microsoft.com/office/officeart/2005/8/layout/cycle3"/>
    <dgm:cxn modelId="{4863BC73-C912-465A-9962-D1D09E94F740}" srcId="{CCBD9698-024B-48EC-AB90-DFCAB8D88FEC}" destId="{FAA1524D-6D6F-47F9-A152-75809B0F0CF3}" srcOrd="0" destOrd="0" parTransId="{DD00B3FB-BD8F-43FD-9F71-2AAF679205BA}" sibTransId="{AB965DDD-60D2-447C-B80B-690B1D383C38}"/>
    <dgm:cxn modelId="{821AC06D-A54C-4DE5-8C84-EE261F6F38FF}" type="presOf" srcId="{C7961657-B8C3-431F-9CF4-30E9B9361509}" destId="{1A4120C8-C88E-45A7-B8B8-CBDEEF5F0F26}" srcOrd="0" destOrd="0" presId="urn:microsoft.com/office/officeart/2005/8/layout/cycle3"/>
    <dgm:cxn modelId="{BC08685B-6052-4241-B53E-A10B50EAF769}" srcId="{CCBD9698-024B-48EC-AB90-DFCAB8D88FEC}" destId="{792ECD47-837F-4610-BFE1-16A754DECC77}" srcOrd="1" destOrd="0" parTransId="{6DF40406-1661-4DF7-9179-F3755BBC392C}" sibTransId="{98236125-29E4-4242-ADAE-70152E5D44AD}"/>
    <dgm:cxn modelId="{577D276D-F3F7-4422-994D-DC9DDC80121E}" srcId="{CCBD9698-024B-48EC-AB90-DFCAB8D88FEC}" destId="{C7961657-B8C3-431F-9CF4-30E9B9361509}" srcOrd="3" destOrd="0" parTransId="{4016B98C-6EDD-44EE-B38F-C1924CBE34E9}" sibTransId="{3BCB259E-A945-4CB3-B92B-0686058CEE47}"/>
    <dgm:cxn modelId="{9FC69D57-60BB-4593-B230-93BFD7E88E26}" type="presParOf" srcId="{3A30448D-EFB1-42AE-8D44-2EC0776A346E}" destId="{F07D63FE-551B-4729-AE59-AF336FAF52AF}" srcOrd="0" destOrd="0" presId="urn:microsoft.com/office/officeart/2005/8/layout/cycle3"/>
    <dgm:cxn modelId="{A9743BCC-E630-497A-9CA7-3E87DFF7F285}" type="presParOf" srcId="{F07D63FE-551B-4729-AE59-AF336FAF52AF}" destId="{15A706BB-9DF3-4229-8078-93C1A22B89F8}" srcOrd="0" destOrd="0" presId="urn:microsoft.com/office/officeart/2005/8/layout/cycle3"/>
    <dgm:cxn modelId="{7CA53B58-142F-4AF4-9FF9-2713CB2037A9}" type="presParOf" srcId="{F07D63FE-551B-4729-AE59-AF336FAF52AF}" destId="{D4FAE917-5B6A-4DA1-9AE0-71400CA3319A}" srcOrd="1" destOrd="0" presId="urn:microsoft.com/office/officeart/2005/8/layout/cycle3"/>
    <dgm:cxn modelId="{6334F169-ADE1-4C87-A79A-1B4B82E09248}" type="presParOf" srcId="{F07D63FE-551B-4729-AE59-AF336FAF52AF}" destId="{37EABC65-E5EF-4E58-83C6-0CA9513C56B6}" srcOrd="2" destOrd="0" presId="urn:microsoft.com/office/officeart/2005/8/layout/cycle3"/>
    <dgm:cxn modelId="{BB9F383C-4410-43E9-9555-55E3973405BC}" type="presParOf" srcId="{F07D63FE-551B-4729-AE59-AF336FAF52AF}" destId="{84F72EE8-0672-4425-A0C6-AA152C5F7CB7}" srcOrd="3" destOrd="0" presId="urn:microsoft.com/office/officeart/2005/8/layout/cycle3"/>
    <dgm:cxn modelId="{A6E841F9-A85D-4285-B75F-8DC8743BC45B}" type="presParOf" srcId="{F07D63FE-551B-4729-AE59-AF336FAF52AF}" destId="{1A4120C8-C88E-45A7-B8B8-CBDEEF5F0F26}" srcOrd="4"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AA5382-1896-4E6C-BD00-D7718D35EA0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131177-672B-4E5A-B9BF-F8FE8D30CF9C}">
      <dgm:prSet custT="1"/>
      <dgm:spPr>
        <a:solidFill>
          <a:schemeClr val="accent3">
            <a:lumMod val="60000"/>
            <a:lumOff val="40000"/>
          </a:schemeClr>
        </a:solidFill>
      </dgm:spPr>
      <dgm:t>
        <a:bodyPr/>
        <a:lstStyle/>
        <a:p>
          <a:pPr rtl="0"/>
          <a:r>
            <a:rPr lang="en-US" sz="4400" b="1" dirty="0" smtClean="0">
              <a:solidFill>
                <a:schemeClr val="tx1"/>
              </a:solidFill>
            </a:rPr>
            <a:t>Research:</a:t>
          </a:r>
          <a:r>
            <a:rPr lang="en-US" sz="1800" b="1" dirty="0" smtClean="0">
              <a:solidFill>
                <a:schemeClr val="tx1"/>
              </a:solidFill>
            </a:rPr>
            <a:t/>
          </a:r>
          <a:br>
            <a:rPr lang="en-US" sz="1800" b="1" dirty="0" smtClean="0">
              <a:solidFill>
                <a:schemeClr val="tx1"/>
              </a:solidFill>
            </a:rPr>
          </a:br>
          <a:r>
            <a:rPr lang="en-US" sz="2800" b="1" dirty="0" smtClean="0">
              <a:solidFill>
                <a:schemeClr val="tx1"/>
              </a:solidFill>
            </a:rPr>
            <a:t>STEM Research on Active Learning; </a:t>
          </a:r>
          <a:br>
            <a:rPr lang="en-US" sz="2800" b="1" dirty="0" smtClean="0">
              <a:solidFill>
                <a:schemeClr val="tx1"/>
              </a:solidFill>
            </a:rPr>
          </a:br>
          <a:r>
            <a:rPr lang="en-US" sz="2800" b="1" dirty="0" err="1" smtClean="0">
              <a:solidFill>
                <a:schemeClr val="tx1"/>
              </a:solidFill>
            </a:rPr>
            <a:t>eg</a:t>
          </a:r>
          <a:r>
            <a:rPr lang="en-US" sz="2800" b="1" dirty="0" smtClean="0">
              <a:solidFill>
                <a:schemeClr val="tx1"/>
              </a:solidFill>
            </a:rPr>
            <a:t>  2013 PNAS study (</a:t>
          </a:r>
          <a:r>
            <a:rPr lang="en-US" sz="2800" b="1" dirty="0" smtClean="0">
              <a:solidFill>
                <a:schemeClr val="tx1"/>
              </a:solidFill>
              <a:hlinkClick xmlns:r="http://schemas.openxmlformats.org/officeDocument/2006/relationships" r:id="rId1"/>
            </a:rPr>
            <a:t>http://www.pnas.org/content/111/23/8410.full.pdf+html</a:t>
          </a:r>
          <a:r>
            <a:rPr lang="en-US" sz="2800" b="1" dirty="0" smtClean="0">
              <a:solidFill>
                <a:schemeClr val="tx1"/>
              </a:solidFill>
            </a:rPr>
            <a:t>)</a:t>
          </a:r>
          <a:br>
            <a:rPr lang="en-US" sz="2800" b="1" dirty="0" smtClean="0">
              <a:solidFill>
                <a:schemeClr val="tx1"/>
              </a:solidFill>
            </a:rPr>
          </a:br>
          <a:r>
            <a:rPr lang="en-US" sz="2800" b="1" dirty="0" smtClean="0">
              <a:solidFill>
                <a:schemeClr val="tx1"/>
              </a:solidFill>
            </a:rPr>
            <a:t>Other suggestions at </a:t>
          </a:r>
          <a:r>
            <a:rPr lang="en-US" sz="2800" b="1" dirty="0" smtClean="0">
              <a:solidFill>
                <a:schemeClr val="tx1"/>
              </a:solidFill>
              <a:hlinkClick xmlns:r="http://schemas.openxmlformats.org/officeDocument/2006/relationships" r:id="rId2"/>
            </a:rPr>
            <a:t>http://www.auburn.edu/easl </a:t>
          </a:r>
          <a:endParaRPr lang="en-US" sz="2800" b="1" dirty="0" smtClean="0">
            <a:solidFill>
              <a:schemeClr val="tx1"/>
            </a:solidFill>
          </a:endParaRPr>
        </a:p>
        <a:p>
          <a:pPr rtl="0"/>
          <a:endParaRPr lang="en-US" sz="2800" dirty="0">
            <a:solidFill>
              <a:schemeClr val="tx1"/>
            </a:solidFill>
          </a:endParaRPr>
        </a:p>
      </dgm:t>
    </dgm:pt>
    <dgm:pt modelId="{3509F432-BB81-4881-9E33-96AC2A305D27}" type="parTrans" cxnId="{086F31C4-E512-467B-A271-5DFE0A907ED8}">
      <dgm:prSet/>
      <dgm:spPr/>
      <dgm:t>
        <a:bodyPr/>
        <a:lstStyle/>
        <a:p>
          <a:endParaRPr lang="en-US"/>
        </a:p>
      </dgm:t>
    </dgm:pt>
    <dgm:pt modelId="{2987F04B-2D40-4E98-AF45-DCF0E640C58C}" type="sibTrans" cxnId="{086F31C4-E512-467B-A271-5DFE0A907ED8}">
      <dgm:prSet/>
      <dgm:spPr/>
      <dgm:t>
        <a:bodyPr/>
        <a:lstStyle/>
        <a:p>
          <a:endParaRPr lang="en-US"/>
        </a:p>
      </dgm:t>
    </dgm:pt>
    <dgm:pt modelId="{75018D14-AAF7-447B-AB3E-AAB10650BAAC}" type="pres">
      <dgm:prSet presAssocID="{70AA5382-1896-4E6C-BD00-D7718D35EA0B}" presName="linear" presStyleCnt="0">
        <dgm:presLayoutVars>
          <dgm:animLvl val="lvl"/>
          <dgm:resizeHandles val="exact"/>
        </dgm:presLayoutVars>
      </dgm:prSet>
      <dgm:spPr/>
      <dgm:t>
        <a:bodyPr/>
        <a:lstStyle/>
        <a:p>
          <a:endParaRPr lang="en-US"/>
        </a:p>
      </dgm:t>
    </dgm:pt>
    <dgm:pt modelId="{4A63F6BD-DA69-42FB-8026-5AAF1A584BBE}" type="pres">
      <dgm:prSet presAssocID="{3F131177-672B-4E5A-B9BF-F8FE8D30CF9C}" presName="parentText" presStyleLbl="node1" presStyleIdx="0" presStyleCnt="1" custScaleY="590417" custLinFactY="100000" custLinFactNeighborX="9474" custLinFactNeighborY="127473">
        <dgm:presLayoutVars>
          <dgm:chMax val="0"/>
          <dgm:bulletEnabled val="1"/>
        </dgm:presLayoutVars>
      </dgm:prSet>
      <dgm:spPr/>
      <dgm:t>
        <a:bodyPr/>
        <a:lstStyle/>
        <a:p>
          <a:endParaRPr lang="en-US"/>
        </a:p>
      </dgm:t>
    </dgm:pt>
  </dgm:ptLst>
  <dgm:cxnLst>
    <dgm:cxn modelId="{0142EAF3-CA40-4F94-B481-086C88A5025F}" type="presOf" srcId="{70AA5382-1896-4E6C-BD00-D7718D35EA0B}" destId="{75018D14-AAF7-447B-AB3E-AAB10650BAAC}" srcOrd="0" destOrd="0" presId="urn:microsoft.com/office/officeart/2005/8/layout/vList2"/>
    <dgm:cxn modelId="{086F31C4-E512-467B-A271-5DFE0A907ED8}" srcId="{70AA5382-1896-4E6C-BD00-D7718D35EA0B}" destId="{3F131177-672B-4E5A-B9BF-F8FE8D30CF9C}" srcOrd="0" destOrd="0" parTransId="{3509F432-BB81-4881-9E33-96AC2A305D27}" sibTransId="{2987F04B-2D40-4E98-AF45-DCF0E640C58C}"/>
    <dgm:cxn modelId="{3C3D1664-691E-4448-B464-DDCA40BBB2D1}" type="presOf" srcId="{3F131177-672B-4E5A-B9BF-F8FE8D30CF9C}" destId="{4A63F6BD-DA69-42FB-8026-5AAF1A584BBE}" srcOrd="0" destOrd="0" presId="urn:microsoft.com/office/officeart/2005/8/layout/vList2"/>
    <dgm:cxn modelId="{1388EEF1-EB2D-4973-9B05-23CB8D5B9DA1}" type="presParOf" srcId="{75018D14-AAF7-447B-AB3E-AAB10650BAAC}" destId="{4A63F6BD-DA69-42FB-8026-5AAF1A584BBE}"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35B54B-E69B-4732-B5B8-BC8652C77A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EF55BD-F729-47B8-871A-E9FE8202866D}">
      <dgm:prSet custT="1"/>
      <dgm:spPr>
        <a:solidFill>
          <a:schemeClr val="accent4">
            <a:lumMod val="40000"/>
            <a:lumOff val="60000"/>
          </a:schemeClr>
        </a:solidFill>
      </dgm:spPr>
      <dgm:t>
        <a:bodyPr/>
        <a:lstStyle/>
        <a:p>
          <a:pPr rtl="0"/>
          <a:r>
            <a:rPr lang="en-US" sz="4400" b="1" dirty="0" smtClean="0">
              <a:solidFill>
                <a:schemeClr val="tx1"/>
              </a:solidFill>
              <a:effectLst/>
            </a:rPr>
            <a:t>Renovate existing spaces</a:t>
          </a:r>
          <a:br>
            <a:rPr lang="en-US" sz="4400" b="1" dirty="0" smtClean="0">
              <a:solidFill>
                <a:schemeClr val="tx1"/>
              </a:solidFill>
              <a:effectLst/>
            </a:rPr>
          </a:br>
          <a:r>
            <a:rPr lang="en-US" sz="3200" b="1" dirty="0" smtClean="0">
              <a:solidFill>
                <a:schemeClr val="tx1"/>
              </a:solidFill>
              <a:effectLst/>
            </a:rPr>
            <a:t>Choose spaces carefully (ugly means less used but more expensive)</a:t>
          </a:r>
          <a:br>
            <a:rPr lang="en-US" sz="3200" b="1" dirty="0" smtClean="0">
              <a:solidFill>
                <a:schemeClr val="tx1"/>
              </a:solidFill>
              <a:effectLst/>
            </a:rPr>
          </a:br>
          <a:r>
            <a:rPr lang="en-US" sz="3200" b="1" dirty="0" smtClean="0">
              <a:solidFill>
                <a:schemeClr val="tx1"/>
              </a:solidFill>
              <a:effectLst/>
            </a:rPr>
            <a:t>Start planning as early as possible to find the right window for the redesign (most likely over the summer)</a:t>
          </a:r>
          <a:endParaRPr lang="en-US" sz="3200" b="1" dirty="0">
            <a:solidFill>
              <a:schemeClr val="tx1"/>
            </a:solidFill>
            <a:effectLst/>
          </a:endParaRPr>
        </a:p>
      </dgm:t>
    </dgm:pt>
    <dgm:pt modelId="{D29CDDF1-EECC-4DC5-8E1F-BAC1507C2B1A}" type="parTrans" cxnId="{92FB0D75-82E0-4375-AD73-564FEEFBC464}">
      <dgm:prSet/>
      <dgm:spPr/>
      <dgm:t>
        <a:bodyPr/>
        <a:lstStyle/>
        <a:p>
          <a:endParaRPr lang="en-US"/>
        </a:p>
      </dgm:t>
    </dgm:pt>
    <dgm:pt modelId="{1DF4B478-A007-48FD-BE86-3D83394226BF}" type="sibTrans" cxnId="{92FB0D75-82E0-4375-AD73-564FEEFBC464}">
      <dgm:prSet/>
      <dgm:spPr/>
      <dgm:t>
        <a:bodyPr/>
        <a:lstStyle/>
        <a:p>
          <a:endParaRPr lang="en-US"/>
        </a:p>
      </dgm:t>
    </dgm:pt>
    <dgm:pt modelId="{6AC3C4C4-D314-4AE3-9C6A-48BB3F22197A}" type="pres">
      <dgm:prSet presAssocID="{6E35B54B-E69B-4732-B5B8-BC8652C77AAE}" presName="linear" presStyleCnt="0">
        <dgm:presLayoutVars>
          <dgm:animLvl val="lvl"/>
          <dgm:resizeHandles val="exact"/>
        </dgm:presLayoutVars>
      </dgm:prSet>
      <dgm:spPr/>
      <dgm:t>
        <a:bodyPr/>
        <a:lstStyle/>
        <a:p>
          <a:endParaRPr lang="en-US"/>
        </a:p>
      </dgm:t>
    </dgm:pt>
    <dgm:pt modelId="{CD07CFF1-7B13-49C7-8522-5C12DC35B088}" type="pres">
      <dgm:prSet presAssocID="{CBEF55BD-F729-47B8-871A-E9FE8202866D}" presName="parentText" presStyleLbl="node1" presStyleIdx="0" presStyleCnt="1" custScaleY="575843" custLinFactNeighborX="31232" custLinFactNeighborY="-29763">
        <dgm:presLayoutVars>
          <dgm:chMax val="0"/>
          <dgm:bulletEnabled val="1"/>
        </dgm:presLayoutVars>
      </dgm:prSet>
      <dgm:spPr/>
      <dgm:t>
        <a:bodyPr/>
        <a:lstStyle/>
        <a:p>
          <a:endParaRPr lang="en-US"/>
        </a:p>
      </dgm:t>
    </dgm:pt>
  </dgm:ptLst>
  <dgm:cxnLst>
    <dgm:cxn modelId="{0AA9EFCB-6335-4E25-9871-A2A22E9C2758}" type="presOf" srcId="{6E35B54B-E69B-4732-B5B8-BC8652C77AAE}" destId="{6AC3C4C4-D314-4AE3-9C6A-48BB3F22197A}" srcOrd="0" destOrd="0" presId="urn:microsoft.com/office/officeart/2005/8/layout/vList2"/>
    <dgm:cxn modelId="{92FB0D75-82E0-4375-AD73-564FEEFBC464}" srcId="{6E35B54B-E69B-4732-B5B8-BC8652C77AAE}" destId="{CBEF55BD-F729-47B8-871A-E9FE8202866D}" srcOrd="0" destOrd="0" parTransId="{D29CDDF1-EECC-4DC5-8E1F-BAC1507C2B1A}" sibTransId="{1DF4B478-A007-48FD-BE86-3D83394226BF}"/>
    <dgm:cxn modelId="{1E593982-46C1-46C2-A8E0-5BBE66E591C6}" type="presOf" srcId="{CBEF55BD-F729-47B8-871A-E9FE8202866D}" destId="{CD07CFF1-7B13-49C7-8522-5C12DC35B088}" srcOrd="0" destOrd="0" presId="urn:microsoft.com/office/officeart/2005/8/layout/vList2"/>
    <dgm:cxn modelId="{C08989CF-21DC-46A2-84A1-5A65A37D197A}" type="presParOf" srcId="{6AC3C4C4-D314-4AE3-9C6A-48BB3F22197A}" destId="{CD07CFF1-7B13-49C7-8522-5C12DC35B088}"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4B0F87-0CCC-45B8-BF14-59B926A06E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EC6711-C297-4D96-A0DA-1A0F0A5B1CD5}">
      <dgm:prSet custT="1"/>
      <dgm:spPr>
        <a:solidFill>
          <a:schemeClr val="accent3">
            <a:lumMod val="60000"/>
            <a:lumOff val="40000"/>
          </a:schemeClr>
        </a:solidFill>
      </dgm:spPr>
      <dgm:t>
        <a:bodyPr/>
        <a:lstStyle/>
        <a:p>
          <a:pPr rtl="0"/>
          <a:r>
            <a:rPr lang="en-US" sz="4400" b="1" dirty="0" smtClean="0">
              <a:solidFill>
                <a:schemeClr val="tx1"/>
              </a:solidFill>
            </a:rPr>
            <a:t>Cast a Wide Web of Communication:</a:t>
          </a:r>
          <a:r>
            <a:rPr lang="en-US" sz="3600" dirty="0" smtClean="0">
              <a:solidFill>
                <a:schemeClr val="tx1"/>
              </a:solidFill>
            </a:rPr>
            <a:t/>
          </a:r>
          <a:br>
            <a:rPr lang="en-US" sz="3600" dirty="0" smtClean="0">
              <a:solidFill>
                <a:schemeClr val="tx1"/>
              </a:solidFill>
            </a:rPr>
          </a:br>
          <a:r>
            <a:rPr lang="en-US" sz="3600" dirty="0" smtClean="0">
              <a:solidFill>
                <a:schemeClr val="tx1"/>
              </a:solidFill>
            </a:rPr>
            <a:t>Faculty, Students, Administrators, Faculty Development, multiple branches of central/distributed IT, multiple branches of facilities, custodial staff, building manager, public relations</a:t>
          </a:r>
          <a:endParaRPr lang="en-US" sz="3600" dirty="0">
            <a:solidFill>
              <a:schemeClr val="tx1"/>
            </a:solidFill>
          </a:endParaRPr>
        </a:p>
      </dgm:t>
    </dgm:pt>
    <dgm:pt modelId="{1BD7C03B-FDF4-406D-ABCC-AE79076884AE}" type="parTrans" cxnId="{2104F687-88E2-46CC-AF3D-A13BABBF60CE}">
      <dgm:prSet/>
      <dgm:spPr/>
      <dgm:t>
        <a:bodyPr/>
        <a:lstStyle/>
        <a:p>
          <a:endParaRPr lang="en-US"/>
        </a:p>
      </dgm:t>
    </dgm:pt>
    <dgm:pt modelId="{3E39E7A0-6937-4DC9-818C-25A75A497241}" type="sibTrans" cxnId="{2104F687-88E2-46CC-AF3D-A13BABBF60CE}">
      <dgm:prSet/>
      <dgm:spPr/>
      <dgm:t>
        <a:bodyPr/>
        <a:lstStyle/>
        <a:p>
          <a:endParaRPr lang="en-US"/>
        </a:p>
      </dgm:t>
    </dgm:pt>
    <dgm:pt modelId="{84B5378B-36FD-46C0-BD07-A94FCA750475}" type="pres">
      <dgm:prSet presAssocID="{E84B0F87-0CCC-45B8-BF14-59B926A06EA6}" presName="linear" presStyleCnt="0">
        <dgm:presLayoutVars>
          <dgm:animLvl val="lvl"/>
          <dgm:resizeHandles val="exact"/>
        </dgm:presLayoutVars>
      </dgm:prSet>
      <dgm:spPr/>
      <dgm:t>
        <a:bodyPr/>
        <a:lstStyle/>
        <a:p>
          <a:endParaRPr lang="en-US"/>
        </a:p>
      </dgm:t>
    </dgm:pt>
    <dgm:pt modelId="{42C6BA24-8D4F-4B0E-BAAE-8569DA975FE3}" type="pres">
      <dgm:prSet presAssocID="{0EEC6711-C297-4D96-A0DA-1A0F0A5B1CD5}" presName="parentText" presStyleLbl="node1" presStyleIdx="0" presStyleCnt="1" custScaleY="126763">
        <dgm:presLayoutVars>
          <dgm:chMax val="0"/>
          <dgm:bulletEnabled val="1"/>
        </dgm:presLayoutVars>
      </dgm:prSet>
      <dgm:spPr/>
      <dgm:t>
        <a:bodyPr/>
        <a:lstStyle/>
        <a:p>
          <a:endParaRPr lang="en-US"/>
        </a:p>
      </dgm:t>
    </dgm:pt>
  </dgm:ptLst>
  <dgm:cxnLst>
    <dgm:cxn modelId="{7228E8BC-5F80-47C0-9CBF-E8A0424C788E}" type="presOf" srcId="{0EEC6711-C297-4D96-A0DA-1A0F0A5B1CD5}" destId="{42C6BA24-8D4F-4B0E-BAAE-8569DA975FE3}" srcOrd="0" destOrd="0" presId="urn:microsoft.com/office/officeart/2005/8/layout/vList2"/>
    <dgm:cxn modelId="{A74E3013-3535-4E30-BFE4-BA1B9D4CC951}" type="presOf" srcId="{E84B0F87-0CCC-45B8-BF14-59B926A06EA6}" destId="{84B5378B-36FD-46C0-BD07-A94FCA750475}" srcOrd="0" destOrd="0" presId="urn:microsoft.com/office/officeart/2005/8/layout/vList2"/>
    <dgm:cxn modelId="{2104F687-88E2-46CC-AF3D-A13BABBF60CE}" srcId="{E84B0F87-0CCC-45B8-BF14-59B926A06EA6}" destId="{0EEC6711-C297-4D96-A0DA-1A0F0A5B1CD5}" srcOrd="0" destOrd="0" parTransId="{1BD7C03B-FDF4-406D-ABCC-AE79076884AE}" sibTransId="{3E39E7A0-6937-4DC9-818C-25A75A497241}"/>
    <dgm:cxn modelId="{9221CB5D-B203-42D7-A3AE-4B91BCC06A6E}" type="presParOf" srcId="{84B5378B-36FD-46C0-BD07-A94FCA750475}" destId="{42C6BA24-8D4F-4B0E-BAAE-8569DA975FE3}" srcOrd="0" destOrd="0" presId="urn:microsoft.com/office/officeart/2005/8/layout/vList2"/>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2C916D-077A-490A-BEAE-5D680613C18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CB9432D-375C-4A9A-ADD1-F8AF69CAF468}">
      <dgm:prSet custT="1"/>
      <dgm:spPr>
        <a:solidFill>
          <a:schemeClr val="accent3">
            <a:lumMod val="60000"/>
            <a:lumOff val="40000"/>
          </a:schemeClr>
        </a:solidFill>
      </dgm:spPr>
      <dgm:t>
        <a:bodyPr/>
        <a:lstStyle/>
        <a:p>
          <a:pPr rtl="0"/>
          <a:r>
            <a:rPr lang="en-US" sz="4400" b="1" dirty="0" smtClean="0">
              <a:solidFill>
                <a:schemeClr val="tx1"/>
              </a:solidFill>
            </a:rPr>
            <a:t>Regular communications </a:t>
          </a:r>
          <a:r>
            <a:rPr lang="en-US" sz="4000" dirty="0" smtClean="0">
              <a:solidFill>
                <a:schemeClr val="tx1"/>
              </a:solidFill>
            </a:rPr>
            <a:t>to everyone during and after renovation, including bi-weekly facilities meetings and photos of progress</a:t>
          </a:r>
          <a:endParaRPr lang="en-US" sz="4000" dirty="0">
            <a:solidFill>
              <a:schemeClr val="tx1"/>
            </a:solidFill>
          </a:endParaRPr>
        </a:p>
      </dgm:t>
    </dgm:pt>
    <dgm:pt modelId="{48301043-CEE7-4497-AEC8-FD447D002B88}" type="parTrans" cxnId="{0196A93B-8F8C-4D48-AE53-93F4B77C8A08}">
      <dgm:prSet/>
      <dgm:spPr/>
      <dgm:t>
        <a:bodyPr/>
        <a:lstStyle/>
        <a:p>
          <a:endParaRPr lang="en-US"/>
        </a:p>
      </dgm:t>
    </dgm:pt>
    <dgm:pt modelId="{0C4CC4D0-99D1-4576-8CCE-365F6C74B717}" type="sibTrans" cxnId="{0196A93B-8F8C-4D48-AE53-93F4B77C8A08}">
      <dgm:prSet/>
      <dgm:spPr/>
      <dgm:t>
        <a:bodyPr/>
        <a:lstStyle/>
        <a:p>
          <a:endParaRPr lang="en-US"/>
        </a:p>
      </dgm:t>
    </dgm:pt>
    <dgm:pt modelId="{F1E9CD16-0A52-4BAB-A18C-901A92D3087C}" type="pres">
      <dgm:prSet presAssocID="{FD2C916D-077A-490A-BEAE-5D680613C186}" presName="linear" presStyleCnt="0">
        <dgm:presLayoutVars>
          <dgm:animLvl val="lvl"/>
          <dgm:resizeHandles val="exact"/>
        </dgm:presLayoutVars>
      </dgm:prSet>
      <dgm:spPr/>
      <dgm:t>
        <a:bodyPr/>
        <a:lstStyle/>
        <a:p>
          <a:endParaRPr lang="en-US"/>
        </a:p>
      </dgm:t>
    </dgm:pt>
    <dgm:pt modelId="{3E7C5CF0-446A-4852-92A0-DEE8E6A228C0}" type="pres">
      <dgm:prSet presAssocID="{ECB9432D-375C-4A9A-ADD1-F8AF69CAF468}" presName="parentText" presStyleLbl="node1" presStyleIdx="0" presStyleCnt="1">
        <dgm:presLayoutVars>
          <dgm:chMax val="0"/>
          <dgm:bulletEnabled val="1"/>
        </dgm:presLayoutVars>
      </dgm:prSet>
      <dgm:spPr/>
      <dgm:t>
        <a:bodyPr/>
        <a:lstStyle/>
        <a:p>
          <a:endParaRPr lang="en-US"/>
        </a:p>
      </dgm:t>
    </dgm:pt>
  </dgm:ptLst>
  <dgm:cxnLst>
    <dgm:cxn modelId="{0196A93B-8F8C-4D48-AE53-93F4B77C8A08}" srcId="{FD2C916D-077A-490A-BEAE-5D680613C186}" destId="{ECB9432D-375C-4A9A-ADD1-F8AF69CAF468}" srcOrd="0" destOrd="0" parTransId="{48301043-CEE7-4497-AEC8-FD447D002B88}" sibTransId="{0C4CC4D0-99D1-4576-8CCE-365F6C74B717}"/>
    <dgm:cxn modelId="{A3D367BB-BE68-476C-8676-39D9CCA479A3}" type="presOf" srcId="{ECB9432D-375C-4A9A-ADD1-F8AF69CAF468}" destId="{3E7C5CF0-446A-4852-92A0-DEE8E6A228C0}" srcOrd="0" destOrd="0" presId="urn:microsoft.com/office/officeart/2005/8/layout/vList2"/>
    <dgm:cxn modelId="{849C5111-6D67-46D5-81CC-E06413C733A9}" type="presOf" srcId="{FD2C916D-077A-490A-BEAE-5D680613C186}" destId="{F1E9CD16-0A52-4BAB-A18C-901A92D3087C}" srcOrd="0" destOrd="0" presId="urn:microsoft.com/office/officeart/2005/8/layout/vList2"/>
    <dgm:cxn modelId="{DB8086EA-4B08-4024-BFCB-50C0473F0913}" type="presParOf" srcId="{F1E9CD16-0A52-4BAB-A18C-901A92D3087C}" destId="{3E7C5CF0-446A-4852-92A0-DEE8E6A228C0}" srcOrd="0" destOrd="0" presId="urn:microsoft.com/office/officeart/2005/8/layout/vList2"/>
  </dgm:cxnLst>
  <dgm:bg/>
  <dgm:whole/>
  <dgm:extLst>
    <a:ext uri="http://schemas.microsoft.com/office/drawing/2008/diagram">
      <dsp:dataModelExt xmlns:dsp="http://schemas.microsoft.com/office/drawing/2008/diagram" relId="rId3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52AD4C-27CC-4820-B2A2-73D4824645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73DBF6D-8215-4C3D-84AD-F775FB2FA103}">
      <dgm:prSet custT="1"/>
      <dgm:spPr>
        <a:solidFill>
          <a:srgbClr val="F5FDA9"/>
        </a:solidFill>
      </dgm:spPr>
      <dgm:t>
        <a:bodyPr/>
        <a:lstStyle/>
        <a:p>
          <a:pPr rtl="0"/>
          <a:r>
            <a:rPr lang="en-US" sz="4400" b="1" dirty="0" smtClean="0">
              <a:solidFill>
                <a:schemeClr val="tx1"/>
              </a:solidFill>
            </a:rPr>
            <a:t>Construction Details</a:t>
          </a:r>
          <a:r>
            <a:rPr lang="en-US" sz="4100" b="1" dirty="0" smtClean="0">
              <a:solidFill>
                <a:schemeClr val="tx1"/>
              </a:solidFill>
            </a:rPr>
            <a:t>:</a:t>
          </a:r>
          <a:br>
            <a:rPr lang="en-US" sz="4100" b="1" dirty="0" smtClean="0">
              <a:solidFill>
                <a:schemeClr val="tx1"/>
              </a:solidFill>
            </a:rPr>
          </a:br>
          <a:r>
            <a:rPr lang="en-US" sz="3600" b="1" dirty="0" smtClean="0">
              <a:solidFill>
                <a:schemeClr val="tx1"/>
              </a:solidFill>
            </a:rPr>
            <a:t>Floor box design for cable management</a:t>
          </a:r>
          <a:br>
            <a:rPr lang="en-US" sz="3600" b="1" dirty="0" smtClean="0">
              <a:solidFill>
                <a:schemeClr val="tx1"/>
              </a:solidFill>
            </a:rPr>
          </a:br>
          <a:r>
            <a:rPr lang="en-US" sz="3600" b="1" dirty="0" smtClean="0">
              <a:solidFill>
                <a:schemeClr val="tx1"/>
              </a:solidFill>
            </a:rPr>
            <a:t>Color coded cables</a:t>
          </a:r>
          <a:br>
            <a:rPr lang="en-US" sz="3600" b="1" dirty="0" smtClean="0">
              <a:solidFill>
                <a:schemeClr val="tx1"/>
              </a:solidFill>
            </a:rPr>
          </a:br>
          <a:r>
            <a:rPr lang="en-US" sz="3600" b="1" dirty="0" smtClean="0">
              <a:solidFill>
                <a:schemeClr val="tx1"/>
              </a:solidFill>
            </a:rPr>
            <a:t>Detailed instructions for room use for faculty and students</a:t>
          </a:r>
          <a:br>
            <a:rPr lang="en-US" sz="3600" b="1" dirty="0" smtClean="0">
              <a:solidFill>
                <a:schemeClr val="tx1"/>
              </a:solidFill>
            </a:rPr>
          </a:br>
          <a:r>
            <a:rPr lang="en-US" sz="3600" b="1" dirty="0" smtClean="0">
              <a:solidFill>
                <a:schemeClr val="tx1"/>
              </a:solidFill>
            </a:rPr>
            <a:t>Hands-on help for faculty and students as long as it takes</a:t>
          </a:r>
          <a:br>
            <a:rPr lang="en-US" sz="3600" b="1" dirty="0" smtClean="0">
              <a:solidFill>
                <a:schemeClr val="tx1"/>
              </a:solidFill>
            </a:rPr>
          </a:br>
          <a:r>
            <a:rPr lang="en-US" sz="3600" b="1" dirty="0" smtClean="0">
              <a:solidFill>
                <a:schemeClr val="tx1"/>
              </a:solidFill>
            </a:rPr>
            <a:t>Signage for traffic flow</a:t>
          </a:r>
          <a:br>
            <a:rPr lang="en-US" sz="3600" b="1" dirty="0" smtClean="0">
              <a:solidFill>
                <a:schemeClr val="tx1"/>
              </a:solidFill>
            </a:rPr>
          </a:br>
          <a:r>
            <a:rPr lang="en-US" sz="3600" b="1" dirty="0" smtClean="0">
              <a:solidFill>
                <a:schemeClr val="tx1"/>
              </a:solidFill>
            </a:rPr>
            <a:t>Complexity of electrical wiring</a:t>
          </a:r>
          <a:endParaRPr lang="en-US" sz="3600" b="1" dirty="0">
            <a:solidFill>
              <a:schemeClr val="tx1"/>
            </a:solidFill>
          </a:endParaRPr>
        </a:p>
      </dgm:t>
    </dgm:pt>
    <dgm:pt modelId="{40DF9393-5877-441F-ACE3-FF89E37A71ED}" type="parTrans" cxnId="{765AE9ED-8988-418B-AF7F-50D15D034AE0}">
      <dgm:prSet/>
      <dgm:spPr/>
      <dgm:t>
        <a:bodyPr/>
        <a:lstStyle/>
        <a:p>
          <a:endParaRPr lang="en-US"/>
        </a:p>
      </dgm:t>
    </dgm:pt>
    <dgm:pt modelId="{3893C15F-D9AB-461F-B5B9-1CE2BBBB3284}" type="sibTrans" cxnId="{765AE9ED-8988-418B-AF7F-50D15D034AE0}">
      <dgm:prSet/>
      <dgm:spPr/>
      <dgm:t>
        <a:bodyPr/>
        <a:lstStyle/>
        <a:p>
          <a:endParaRPr lang="en-US"/>
        </a:p>
      </dgm:t>
    </dgm:pt>
    <dgm:pt modelId="{7536C937-E383-440B-ADD9-8C8910827787}" type="pres">
      <dgm:prSet presAssocID="{E352AD4C-27CC-4820-B2A2-73D48246459A}" presName="linear" presStyleCnt="0">
        <dgm:presLayoutVars>
          <dgm:animLvl val="lvl"/>
          <dgm:resizeHandles val="exact"/>
        </dgm:presLayoutVars>
      </dgm:prSet>
      <dgm:spPr/>
      <dgm:t>
        <a:bodyPr/>
        <a:lstStyle/>
        <a:p>
          <a:endParaRPr lang="en-US"/>
        </a:p>
      </dgm:t>
    </dgm:pt>
    <dgm:pt modelId="{417CFAB0-DA2D-4D06-AFB8-3F7F171D95AB}" type="pres">
      <dgm:prSet presAssocID="{773DBF6D-8215-4C3D-84AD-F775FB2FA103}" presName="parentText" presStyleLbl="node1" presStyleIdx="0" presStyleCnt="1" custScaleY="124383" custLinFactNeighborX="1966" custLinFactNeighborY="-32823">
        <dgm:presLayoutVars>
          <dgm:chMax val="0"/>
          <dgm:bulletEnabled val="1"/>
        </dgm:presLayoutVars>
      </dgm:prSet>
      <dgm:spPr/>
      <dgm:t>
        <a:bodyPr/>
        <a:lstStyle/>
        <a:p>
          <a:endParaRPr lang="en-US"/>
        </a:p>
      </dgm:t>
    </dgm:pt>
  </dgm:ptLst>
  <dgm:cxnLst>
    <dgm:cxn modelId="{2489D30F-0D79-4672-8C82-DDD463E4CDDF}" type="presOf" srcId="{773DBF6D-8215-4C3D-84AD-F775FB2FA103}" destId="{417CFAB0-DA2D-4D06-AFB8-3F7F171D95AB}" srcOrd="0" destOrd="0" presId="urn:microsoft.com/office/officeart/2005/8/layout/vList2"/>
    <dgm:cxn modelId="{065113F1-63B1-4127-9BA2-A7C425478393}" type="presOf" srcId="{E352AD4C-27CC-4820-B2A2-73D48246459A}" destId="{7536C937-E383-440B-ADD9-8C8910827787}" srcOrd="0" destOrd="0" presId="urn:microsoft.com/office/officeart/2005/8/layout/vList2"/>
    <dgm:cxn modelId="{765AE9ED-8988-418B-AF7F-50D15D034AE0}" srcId="{E352AD4C-27CC-4820-B2A2-73D48246459A}" destId="{773DBF6D-8215-4C3D-84AD-F775FB2FA103}" srcOrd="0" destOrd="0" parTransId="{40DF9393-5877-441F-ACE3-FF89E37A71ED}" sibTransId="{3893C15F-D9AB-461F-B5B9-1CE2BBBB3284}"/>
    <dgm:cxn modelId="{2F58F4E5-5D7E-48FB-A0C5-9F027F1FC5B3}" type="presParOf" srcId="{7536C937-E383-440B-ADD9-8C8910827787}" destId="{417CFAB0-DA2D-4D06-AFB8-3F7F171D95AB}" srcOrd="0" destOrd="0" presId="urn:microsoft.com/office/officeart/2005/8/layout/vList2"/>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E8BED1-E56A-45E9-8840-F18772A31C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2562DA-B072-4789-BF8B-FE397054B8EE}">
      <dgm:prSet custT="1"/>
      <dgm:spPr>
        <a:solidFill>
          <a:srgbClr val="F5FDA9"/>
        </a:solidFill>
        <a:ln>
          <a:solidFill>
            <a:srgbClr val="F2FC8E"/>
          </a:solidFill>
        </a:ln>
      </dgm:spPr>
      <dgm:t>
        <a:bodyPr/>
        <a:lstStyle/>
        <a:p>
          <a:pPr rtl="0"/>
          <a:r>
            <a:rPr lang="en-US" sz="4400" b="1" dirty="0" smtClean="0">
              <a:solidFill>
                <a:schemeClr val="tx1"/>
              </a:solidFill>
            </a:rPr>
            <a:t>Faculty Support:</a:t>
          </a:r>
          <a:r>
            <a:rPr lang="en-US" sz="6500" b="1" dirty="0" smtClean="0">
              <a:solidFill>
                <a:schemeClr val="tx1"/>
              </a:solidFill>
            </a:rPr>
            <a:t/>
          </a:r>
          <a:br>
            <a:rPr lang="en-US" sz="6500" b="1" dirty="0" smtClean="0">
              <a:solidFill>
                <a:schemeClr val="tx1"/>
              </a:solidFill>
            </a:rPr>
          </a:br>
          <a:r>
            <a:rPr lang="en-US" sz="3600" b="1" dirty="0" smtClean="0">
              <a:solidFill>
                <a:schemeClr val="tx1"/>
              </a:solidFill>
            </a:rPr>
            <a:t>As early as possible (at least one term before teaching)</a:t>
          </a:r>
          <a:br>
            <a:rPr lang="en-US" sz="3600" b="1" dirty="0" smtClean="0">
              <a:solidFill>
                <a:schemeClr val="tx1"/>
              </a:solidFill>
            </a:rPr>
          </a:br>
          <a:r>
            <a:rPr lang="en-US" sz="3600" b="1" dirty="0" smtClean="0">
              <a:solidFill>
                <a:schemeClr val="tx1"/>
              </a:solidFill>
            </a:rPr>
            <a:t>workshops that model active learning</a:t>
          </a:r>
          <a:br>
            <a:rPr lang="en-US" sz="3600" b="1" dirty="0" smtClean="0">
              <a:solidFill>
                <a:schemeClr val="tx1"/>
              </a:solidFill>
            </a:rPr>
          </a:br>
          <a:r>
            <a:rPr lang="en-US" sz="3600" b="1" dirty="0" smtClean="0">
              <a:solidFill>
                <a:schemeClr val="tx1"/>
              </a:solidFill>
            </a:rPr>
            <a:t>student involvement</a:t>
          </a:r>
          <a:br>
            <a:rPr lang="en-US" sz="3600" b="1" dirty="0" smtClean="0">
              <a:solidFill>
                <a:schemeClr val="tx1"/>
              </a:solidFill>
            </a:rPr>
          </a:br>
          <a:r>
            <a:rPr lang="en-US" sz="3600" b="1" dirty="0" smtClean="0">
              <a:solidFill>
                <a:schemeClr val="tx1"/>
              </a:solidFill>
            </a:rPr>
            <a:t>focus on collaboration, student expectations, assignments</a:t>
          </a:r>
          <a:br>
            <a:rPr lang="en-US" sz="3600" b="1" dirty="0" smtClean="0">
              <a:solidFill>
                <a:schemeClr val="tx1"/>
              </a:solidFill>
            </a:rPr>
          </a:br>
          <a:r>
            <a:rPr lang="en-US" sz="3600" b="1" dirty="0" smtClean="0">
              <a:solidFill>
                <a:schemeClr val="tx1"/>
              </a:solidFill>
            </a:rPr>
            <a:t>hands-on support at beginning of term in class</a:t>
          </a:r>
          <a:br>
            <a:rPr lang="en-US" sz="3600" b="1" dirty="0" smtClean="0">
              <a:solidFill>
                <a:schemeClr val="tx1"/>
              </a:solidFill>
            </a:rPr>
          </a:br>
          <a:r>
            <a:rPr lang="en-US" sz="3600" b="1" dirty="0" smtClean="0">
              <a:solidFill>
                <a:schemeClr val="tx1"/>
              </a:solidFill>
            </a:rPr>
            <a:t>regular meetings for reflection throughout term (faculty </a:t>
          </a:r>
          <a:r>
            <a:rPr lang="en-US" sz="3600" dirty="0" smtClean="0"/>
            <a:t>cohort)</a:t>
          </a:r>
          <a:endParaRPr lang="en-US" sz="3600" dirty="0"/>
        </a:p>
      </dgm:t>
    </dgm:pt>
    <dgm:pt modelId="{B5F44B5E-08DC-44D1-9892-F95E8EB3062D}" type="parTrans" cxnId="{0916AC3D-B654-40B2-98AC-B697324C6FBC}">
      <dgm:prSet/>
      <dgm:spPr/>
      <dgm:t>
        <a:bodyPr/>
        <a:lstStyle/>
        <a:p>
          <a:endParaRPr lang="en-US"/>
        </a:p>
      </dgm:t>
    </dgm:pt>
    <dgm:pt modelId="{60713F00-F5BF-4EB4-84E6-2CC06147C55D}" type="sibTrans" cxnId="{0916AC3D-B654-40B2-98AC-B697324C6FBC}">
      <dgm:prSet/>
      <dgm:spPr/>
      <dgm:t>
        <a:bodyPr/>
        <a:lstStyle/>
        <a:p>
          <a:endParaRPr lang="en-US"/>
        </a:p>
      </dgm:t>
    </dgm:pt>
    <dgm:pt modelId="{AB799C63-426D-467B-869A-394E613A6627}" type="pres">
      <dgm:prSet presAssocID="{16E8BED1-E56A-45E9-8840-F18772A31C84}" presName="linear" presStyleCnt="0">
        <dgm:presLayoutVars>
          <dgm:animLvl val="lvl"/>
          <dgm:resizeHandles val="exact"/>
        </dgm:presLayoutVars>
      </dgm:prSet>
      <dgm:spPr/>
      <dgm:t>
        <a:bodyPr/>
        <a:lstStyle/>
        <a:p>
          <a:endParaRPr lang="en-US"/>
        </a:p>
      </dgm:t>
    </dgm:pt>
    <dgm:pt modelId="{FC4F0327-8E3D-4D47-8894-D78082EF48BE}" type="pres">
      <dgm:prSet presAssocID="{662562DA-B072-4789-BF8B-FE397054B8EE}" presName="parentText" presStyleLbl="node1" presStyleIdx="0" presStyleCnt="1" custLinFactNeighborX="9317" custLinFactNeighborY="6299">
        <dgm:presLayoutVars>
          <dgm:chMax val="0"/>
          <dgm:bulletEnabled val="1"/>
        </dgm:presLayoutVars>
      </dgm:prSet>
      <dgm:spPr/>
      <dgm:t>
        <a:bodyPr/>
        <a:lstStyle/>
        <a:p>
          <a:endParaRPr lang="en-US"/>
        </a:p>
      </dgm:t>
    </dgm:pt>
  </dgm:ptLst>
  <dgm:cxnLst>
    <dgm:cxn modelId="{5F1890F1-5484-478D-B46D-8C938B779BC8}" type="presOf" srcId="{662562DA-B072-4789-BF8B-FE397054B8EE}" destId="{FC4F0327-8E3D-4D47-8894-D78082EF48BE}" srcOrd="0" destOrd="0" presId="urn:microsoft.com/office/officeart/2005/8/layout/vList2"/>
    <dgm:cxn modelId="{0916AC3D-B654-40B2-98AC-B697324C6FBC}" srcId="{16E8BED1-E56A-45E9-8840-F18772A31C84}" destId="{662562DA-B072-4789-BF8B-FE397054B8EE}" srcOrd="0" destOrd="0" parTransId="{B5F44B5E-08DC-44D1-9892-F95E8EB3062D}" sibTransId="{60713F00-F5BF-4EB4-84E6-2CC06147C55D}"/>
    <dgm:cxn modelId="{04FABDD1-ED4D-4256-8912-3ECBE1F51E21}" type="presOf" srcId="{16E8BED1-E56A-45E9-8840-F18772A31C84}" destId="{AB799C63-426D-467B-869A-394E613A6627}" srcOrd="0" destOrd="0" presId="urn:microsoft.com/office/officeart/2005/8/layout/vList2"/>
    <dgm:cxn modelId="{7960257B-8D7F-4AD3-9EB7-A8CDED7AA320}" type="presParOf" srcId="{AB799C63-426D-467B-869A-394E613A6627}" destId="{FC4F0327-8E3D-4D47-8894-D78082EF48BE}" srcOrd="0" destOrd="0" presId="urn:microsoft.com/office/officeart/2005/8/layout/vList2"/>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5BB71BD-E254-4779-878F-339D7702203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4843E8-1AD6-4FC5-81B4-A41BDDF16DDF}">
      <dgm:prSet custT="1"/>
      <dgm:spPr>
        <a:solidFill>
          <a:schemeClr val="accent4">
            <a:lumMod val="40000"/>
            <a:lumOff val="60000"/>
          </a:schemeClr>
        </a:solidFill>
      </dgm:spPr>
      <dgm:t>
        <a:bodyPr/>
        <a:lstStyle/>
        <a:p>
          <a:pPr rtl="0"/>
          <a:r>
            <a:rPr lang="en-US" sz="4400" b="1" dirty="0" smtClean="0">
              <a:solidFill>
                <a:schemeClr val="tx1"/>
              </a:solidFill>
            </a:rPr>
            <a:t>Feedback:</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Student surveys at end of term</a:t>
          </a:r>
          <a:br>
            <a:rPr lang="en-US" sz="3600" b="1" dirty="0" smtClean="0">
              <a:solidFill>
                <a:schemeClr val="tx1"/>
              </a:solidFill>
            </a:rPr>
          </a:br>
          <a:r>
            <a:rPr lang="en-US" sz="3600" b="1" dirty="0" smtClean="0">
              <a:solidFill>
                <a:schemeClr val="tx1"/>
              </a:solidFill>
            </a:rPr>
            <a:t>Faculty surveys at end of term</a:t>
          </a:r>
          <a:br>
            <a:rPr lang="en-US" sz="3600" b="1" dirty="0" smtClean="0">
              <a:solidFill>
                <a:schemeClr val="tx1"/>
              </a:solidFill>
            </a:rPr>
          </a:br>
          <a:r>
            <a:rPr lang="en-US" sz="3600" b="1" dirty="0" smtClean="0">
              <a:solidFill>
                <a:schemeClr val="tx1"/>
              </a:solidFill>
            </a:rPr>
            <a:t>Midterms SGIF (Small Group Instructional Feedback</a:t>
          </a:r>
          <a:br>
            <a:rPr lang="en-US" sz="3600" b="1" dirty="0" smtClean="0">
              <a:solidFill>
                <a:schemeClr val="tx1"/>
              </a:solidFill>
            </a:rPr>
          </a:br>
          <a:r>
            <a:rPr lang="en-US" sz="3600" b="1" dirty="0" smtClean="0">
              <a:solidFill>
                <a:schemeClr val="tx1"/>
              </a:solidFill>
            </a:rPr>
            <a:t>Students love the colors, furniture, professional feel</a:t>
          </a:r>
          <a:endParaRPr lang="en-US" sz="3600" b="1" dirty="0">
            <a:solidFill>
              <a:schemeClr val="tx1"/>
            </a:solidFill>
          </a:endParaRPr>
        </a:p>
      </dgm:t>
    </dgm:pt>
    <dgm:pt modelId="{F9166142-8319-474D-9A57-91F5CDBD35E0}" type="parTrans" cxnId="{C5606DB9-C33C-4C47-B203-41A7E688550B}">
      <dgm:prSet/>
      <dgm:spPr/>
      <dgm:t>
        <a:bodyPr/>
        <a:lstStyle/>
        <a:p>
          <a:endParaRPr lang="en-US"/>
        </a:p>
      </dgm:t>
    </dgm:pt>
    <dgm:pt modelId="{5D4884A3-E34D-483F-9961-E6485756D6BD}" type="sibTrans" cxnId="{C5606DB9-C33C-4C47-B203-41A7E688550B}">
      <dgm:prSet/>
      <dgm:spPr/>
      <dgm:t>
        <a:bodyPr/>
        <a:lstStyle/>
        <a:p>
          <a:endParaRPr lang="en-US"/>
        </a:p>
      </dgm:t>
    </dgm:pt>
    <dgm:pt modelId="{E02EA3B9-5766-47F7-B6B4-C15B9D56135B}" type="pres">
      <dgm:prSet presAssocID="{25BB71BD-E254-4779-878F-339D7702203D}" presName="linear" presStyleCnt="0">
        <dgm:presLayoutVars>
          <dgm:animLvl val="lvl"/>
          <dgm:resizeHandles val="exact"/>
        </dgm:presLayoutVars>
      </dgm:prSet>
      <dgm:spPr/>
      <dgm:t>
        <a:bodyPr/>
        <a:lstStyle/>
        <a:p>
          <a:endParaRPr lang="en-US"/>
        </a:p>
      </dgm:t>
    </dgm:pt>
    <dgm:pt modelId="{208AF229-3CE3-4457-BCDE-E12390F5DA40}" type="pres">
      <dgm:prSet presAssocID="{384843E8-1AD6-4FC5-81B4-A41BDDF16DDF}" presName="parentText" presStyleLbl="node1" presStyleIdx="0" presStyleCnt="1" custLinFactY="-14478" custLinFactNeighborX="-20687" custLinFactNeighborY="-100000">
        <dgm:presLayoutVars>
          <dgm:chMax val="0"/>
          <dgm:bulletEnabled val="1"/>
        </dgm:presLayoutVars>
      </dgm:prSet>
      <dgm:spPr/>
      <dgm:t>
        <a:bodyPr/>
        <a:lstStyle/>
        <a:p>
          <a:endParaRPr lang="en-US"/>
        </a:p>
      </dgm:t>
    </dgm:pt>
  </dgm:ptLst>
  <dgm:cxnLst>
    <dgm:cxn modelId="{C5606DB9-C33C-4C47-B203-41A7E688550B}" srcId="{25BB71BD-E254-4779-878F-339D7702203D}" destId="{384843E8-1AD6-4FC5-81B4-A41BDDF16DDF}" srcOrd="0" destOrd="0" parTransId="{F9166142-8319-474D-9A57-91F5CDBD35E0}" sibTransId="{5D4884A3-E34D-483F-9961-E6485756D6BD}"/>
    <dgm:cxn modelId="{D863810C-DEB2-4C91-8526-4B8017B347D7}" type="presOf" srcId="{384843E8-1AD6-4FC5-81B4-A41BDDF16DDF}" destId="{208AF229-3CE3-4457-BCDE-E12390F5DA40}" srcOrd="0" destOrd="0" presId="urn:microsoft.com/office/officeart/2005/8/layout/vList2"/>
    <dgm:cxn modelId="{81A77862-4A2E-4C7A-983B-34E3B07731C8}" type="presOf" srcId="{25BB71BD-E254-4779-878F-339D7702203D}" destId="{E02EA3B9-5766-47F7-B6B4-C15B9D56135B}" srcOrd="0" destOrd="0" presId="urn:microsoft.com/office/officeart/2005/8/layout/vList2"/>
    <dgm:cxn modelId="{750C6CE4-66CD-460C-B593-7E1D83D3FA2B}" type="presParOf" srcId="{E02EA3B9-5766-47F7-B6B4-C15B9D56135B}" destId="{208AF229-3CE3-4457-BCDE-E12390F5DA40}" srcOrd="0" destOrd="0" presId="urn:microsoft.com/office/officeart/2005/8/layout/vList2"/>
  </dgm:cxnLst>
  <dgm:bg/>
  <dgm:whole/>
  <dgm:extLst>
    <a:ext uri="http://schemas.microsoft.com/office/drawing/2008/diagram">
      <dsp:dataModelExt xmlns:dsp="http://schemas.microsoft.com/office/drawing/2008/diagram" relId="rId4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1A4D20-AE5E-483B-8C1D-010C740B6C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98D0D6-AEF9-4A46-8983-6086830D20FE}">
      <dgm:prSet custT="1"/>
      <dgm:spPr>
        <a:solidFill>
          <a:schemeClr val="accent6">
            <a:lumMod val="60000"/>
            <a:lumOff val="40000"/>
          </a:schemeClr>
        </a:solidFill>
      </dgm:spPr>
      <dgm:t>
        <a:bodyPr/>
        <a:lstStyle/>
        <a:p>
          <a:pPr rtl="0"/>
          <a:r>
            <a:rPr lang="en-US" sz="4400" b="1" dirty="0" smtClean="0">
              <a:solidFill>
                <a:schemeClr val="tx1"/>
              </a:solidFill>
            </a:rPr>
            <a:t>Strategic Goal:  </a:t>
          </a:r>
          <a:r>
            <a:rPr lang="en-US" sz="3800" b="1" dirty="0" smtClean="0">
              <a:solidFill>
                <a:schemeClr val="tx1"/>
              </a:solidFill>
            </a:rPr>
            <a:t/>
          </a:r>
          <a:br>
            <a:rPr lang="en-US" sz="3800" b="1" dirty="0" smtClean="0">
              <a:solidFill>
                <a:schemeClr val="tx1"/>
              </a:solidFill>
            </a:rPr>
          </a:br>
          <a:r>
            <a:rPr lang="en-US" sz="3800" b="1" dirty="0" smtClean="0">
              <a:solidFill>
                <a:schemeClr val="tx1"/>
              </a:solidFill>
            </a:rPr>
            <a:t>The university will redefine its role in the development of eLearning programs (including distance education), meeting the needs of current and new Auburn students in ways that are consistent with the university's academic standards.</a:t>
          </a:r>
          <a:endParaRPr lang="en-US" sz="3800" b="1" dirty="0">
            <a:solidFill>
              <a:schemeClr val="tx1"/>
            </a:solidFill>
          </a:endParaRPr>
        </a:p>
      </dgm:t>
    </dgm:pt>
    <dgm:pt modelId="{3B697B45-4006-4683-97B0-DC614295C15F}" type="parTrans" cxnId="{409789F5-301B-4EBD-B6C5-D1B296A992D4}">
      <dgm:prSet/>
      <dgm:spPr/>
      <dgm:t>
        <a:bodyPr/>
        <a:lstStyle/>
        <a:p>
          <a:endParaRPr lang="en-US"/>
        </a:p>
      </dgm:t>
    </dgm:pt>
    <dgm:pt modelId="{4158414B-7B53-41D2-9828-B4D1612E29D9}" type="sibTrans" cxnId="{409789F5-301B-4EBD-B6C5-D1B296A992D4}">
      <dgm:prSet/>
      <dgm:spPr/>
      <dgm:t>
        <a:bodyPr/>
        <a:lstStyle/>
        <a:p>
          <a:endParaRPr lang="en-US"/>
        </a:p>
      </dgm:t>
    </dgm:pt>
    <dgm:pt modelId="{DE133F85-8961-45EC-BC25-2BDA836484F0}">
      <dgm:prSet custT="1"/>
      <dgm:spPr>
        <a:solidFill>
          <a:schemeClr val="accent6">
            <a:lumMod val="60000"/>
            <a:lumOff val="40000"/>
          </a:schemeClr>
        </a:solidFill>
      </dgm:spPr>
      <dgm:t>
        <a:bodyPr/>
        <a:lstStyle/>
        <a:p>
          <a:pPr rtl="0"/>
          <a:r>
            <a:rPr lang="en-US" sz="4400" b="1" dirty="0" smtClean="0">
              <a:solidFill>
                <a:schemeClr val="tx1"/>
              </a:solidFill>
            </a:rPr>
            <a:t>Strategic Commitment:</a:t>
          </a:r>
          <a:r>
            <a:rPr lang="en-US" sz="500" b="1" dirty="0" smtClean="0">
              <a:solidFill>
                <a:schemeClr val="tx1"/>
              </a:solidFill>
            </a:rPr>
            <a:t/>
          </a:r>
          <a:br>
            <a:rPr lang="en-US" sz="500" b="1" dirty="0" smtClean="0">
              <a:solidFill>
                <a:schemeClr val="tx1"/>
              </a:solidFill>
            </a:rPr>
          </a:br>
          <a:r>
            <a:rPr lang="en-US" sz="3600" b="1" i="0" dirty="0" smtClean="0">
              <a:solidFill>
                <a:schemeClr val="tx1"/>
              </a:solidFill>
            </a:rPr>
            <a:t>Develop a state-of-the-art classroom facility and technology-enhanced laboratories to support innovative teaching and research.</a:t>
          </a:r>
        </a:p>
        <a:p>
          <a:pPr rtl="0"/>
          <a:r>
            <a:rPr lang="en-US" sz="3600" b="1" i="0" dirty="0" smtClean="0">
              <a:solidFill>
                <a:schemeClr val="tx1"/>
              </a:solidFill>
            </a:rPr>
            <a:t>Central Classroom Facilities on the horizon</a:t>
          </a:r>
          <a:endParaRPr lang="en-US" sz="3600" b="1" dirty="0">
            <a:solidFill>
              <a:schemeClr val="tx1"/>
            </a:solidFill>
          </a:endParaRPr>
        </a:p>
      </dgm:t>
    </dgm:pt>
    <dgm:pt modelId="{396910D9-589F-4017-932B-C52BFD15FB86}" type="parTrans" cxnId="{1320EB2F-AAB5-4888-A476-B03B77E16BC9}">
      <dgm:prSet/>
      <dgm:spPr/>
      <dgm:t>
        <a:bodyPr/>
        <a:lstStyle/>
        <a:p>
          <a:endParaRPr lang="en-US"/>
        </a:p>
      </dgm:t>
    </dgm:pt>
    <dgm:pt modelId="{0D0600E4-F1C5-4EB5-9D72-D4A41C2141BB}" type="sibTrans" cxnId="{1320EB2F-AAB5-4888-A476-B03B77E16BC9}">
      <dgm:prSet/>
      <dgm:spPr/>
      <dgm:t>
        <a:bodyPr/>
        <a:lstStyle/>
        <a:p>
          <a:endParaRPr lang="en-US"/>
        </a:p>
      </dgm:t>
    </dgm:pt>
    <dgm:pt modelId="{BBB4D752-939A-417B-8D17-6BE1002DD870}" type="pres">
      <dgm:prSet presAssocID="{661A4D20-AE5E-483B-8C1D-010C740B6C30}" presName="linear" presStyleCnt="0">
        <dgm:presLayoutVars>
          <dgm:animLvl val="lvl"/>
          <dgm:resizeHandles val="exact"/>
        </dgm:presLayoutVars>
      </dgm:prSet>
      <dgm:spPr/>
      <dgm:t>
        <a:bodyPr/>
        <a:lstStyle/>
        <a:p>
          <a:endParaRPr lang="en-US"/>
        </a:p>
      </dgm:t>
    </dgm:pt>
    <dgm:pt modelId="{6B2529B0-C379-4B09-AFAF-A11EB12CDA19}" type="pres">
      <dgm:prSet presAssocID="{DD98D0D6-AEF9-4A46-8983-6086830D20FE}" presName="parentText" presStyleLbl="node1" presStyleIdx="0" presStyleCnt="2" custLinFactY="-3532" custLinFactNeighborX="-17241" custLinFactNeighborY="-100000">
        <dgm:presLayoutVars>
          <dgm:chMax val="0"/>
          <dgm:bulletEnabled val="1"/>
        </dgm:presLayoutVars>
      </dgm:prSet>
      <dgm:spPr/>
      <dgm:t>
        <a:bodyPr/>
        <a:lstStyle/>
        <a:p>
          <a:endParaRPr lang="en-US"/>
        </a:p>
      </dgm:t>
    </dgm:pt>
    <dgm:pt modelId="{416985BB-D3B3-47D6-8468-DC98950FDD4E}" type="pres">
      <dgm:prSet presAssocID="{4158414B-7B53-41D2-9828-B4D1612E29D9}" presName="spacer" presStyleCnt="0"/>
      <dgm:spPr/>
    </dgm:pt>
    <dgm:pt modelId="{9C33F3B5-C48C-4D98-9B20-31F8D0E957B5}" type="pres">
      <dgm:prSet presAssocID="{DE133F85-8961-45EC-BC25-2BDA836484F0}" presName="parentText" presStyleLbl="node1" presStyleIdx="1" presStyleCnt="2">
        <dgm:presLayoutVars>
          <dgm:chMax val="0"/>
          <dgm:bulletEnabled val="1"/>
        </dgm:presLayoutVars>
      </dgm:prSet>
      <dgm:spPr/>
      <dgm:t>
        <a:bodyPr/>
        <a:lstStyle/>
        <a:p>
          <a:endParaRPr lang="en-US"/>
        </a:p>
      </dgm:t>
    </dgm:pt>
  </dgm:ptLst>
  <dgm:cxnLst>
    <dgm:cxn modelId="{409789F5-301B-4EBD-B6C5-D1B296A992D4}" srcId="{661A4D20-AE5E-483B-8C1D-010C740B6C30}" destId="{DD98D0D6-AEF9-4A46-8983-6086830D20FE}" srcOrd="0" destOrd="0" parTransId="{3B697B45-4006-4683-97B0-DC614295C15F}" sibTransId="{4158414B-7B53-41D2-9828-B4D1612E29D9}"/>
    <dgm:cxn modelId="{65430E94-0BA5-482C-AA5C-ACCA097DCC46}" type="presOf" srcId="{DD98D0D6-AEF9-4A46-8983-6086830D20FE}" destId="{6B2529B0-C379-4B09-AFAF-A11EB12CDA19}" srcOrd="0" destOrd="0" presId="urn:microsoft.com/office/officeart/2005/8/layout/vList2"/>
    <dgm:cxn modelId="{E5958D6F-F4AB-4008-9AD4-918E17854047}" type="presOf" srcId="{661A4D20-AE5E-483B-8C1D-010C740B6C30}" destId="{BBB4D752-939A-417B-8D17-6BE1002DD870}" srcOrd="0" destOrd="0" presId="urn:microsoft.com/office/officeart/2005/8/layout/vList2"/>
    <dgm:cxn modelId="{1320EB2F-AAB5-4888-A476-B03B77E16BC9}" srcId="{661A4D20-AE5E-483B-8C1D-010C740B6C30}" destId="{DE133F85-8961-45EC-BC25-2BDA836484F0}" srcOrd="1" destOrd="0" parTransId="{396910D9-589F-4017-932B-C52BFD15FB86}" sibTransId="{0D0600E4-F1C5-4EB5-9D72-D4A41C2141BB}"/>
    <dgm:cxn modelId="{B171F047-1FC5-4851-A89C-93ACF36775BA}" type="presOf" srcId="{DE133F85-8961-45EC-BC25-2BDA836484F0}" destId="{9C33F3B5-C48C-4D98-9B20-31F8D0E957B5}" srcOrd="0" destOrd="0" presId="urn:microsoft.com/office/officeart/2005/8/layout/vList2"/>
    <dgm:cxn modelId="{824D068C-0029-4314-B118-219DBEBE2EB0}" type="presParOf" srcId="{BBB4D752-939A-417B-8D17-6BE1002DD870}" destId="{6B2529B0-C379-4B09-AFAF-A11EB12CDA19}" srcOrd="0" destOrd="0" presId="urn:microsoft.com/office/officeart/2005/8/layout/vList2"/>
    <dgm:cxn modelId="{B658EBE6-287D-4B87-A987-85A3ECE38BAA}" type="presParOf" srcId="{BBB4D752-939A-417B-8D17-6BE1002DD870}" destId="{416985BB-D3B3-47D6-8468-DC98950FDD4E}" srcOrd="1" destOrd="0" presId="urn:microsoft.com/office/officeart/2005/8/layout/vList2"/>
    <dgm:cxn modelId="{C68BF0FD-ABFC-48D9-8BA1-F395C777EE3E}" type="presParOf" srcId="{BBB4D752-939A-417B-8D17-6BE1002DD870}" destId="{9C33F3B5-C48C-4D98-9B20-31F8D0E957B5}" srcOrd="2" destOrd="0" presId="urn:microsoft.com/office/officeart/2005/8/layout/vList2"/>
  </dgm:cxnLst>
  <dgm:bg/>
  <dgm:whole/>
  <dgm:extLst>
    <a:ext uri="http://schemas.microsoft.com/office/drawing/2008/diagram">
      <dsp:dataModelExt xmlns:dsp="http://schemas.microsoft.com/office/drawing/2008/diagram" relId="rId5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AE917-5B6A-4DA1-9AE0-71400CA3319A}">
      <dsp:nvSpPr>
        <dsp:cNvPr id="0" name=""/>
        <dsp:cNvSpPr/>
      </dsp:nvSpPr>
      <dsp:spPr>
        <a:xfrm>
          <a:off x="7610190" y="916269"/>
          <a:ext cx="20302208" cy="20302208"/>
        </a:xfrm>
        <a:prstGeom prst="circularArrow">
          <a:avLst>
            <a:gd name="adj1" fmla="val 4668"/>
            <a:gd name="adj2" fmla="val 272909"/>
            <a:gd name="adj3" fmla="val 13499986"/>
            <a:gd name="adj4" fmla="val 17592581"/>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A706BB-9DF3-4229-8078-93C1A22B89F8}">
      <dsp:nvSpPr>
        <dsp:cNvPr id="0" name=""/>
        <dsp:cNvSpPr/>
      </dsp:nvSpPr>
      <dsp:spPr>
        <a:xfrm>
          <a:off x="12233074" y="2114705"/>
          <a:ext cx="11056439" cy="32347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b="1" kern="1200" dirty="0" smtClean="0"/>
            <a:t>Translation</a:t>
          </a:r>
          <a:br>
            <a:rPr lang="en-US" sz="5800" b="1" kern="1200" dirty="0" smtClean="0"/>
          </a:br>
          <a:r>
            <a:rPr lang="en-US" sz="5800" b="1" kern="1200" dirty="0" smtClean="0"/>
            <a:t>Buy In</a:t>
          </a:r>
          <a:br>
            <a:rPr lang="en-US" sz="5800" b="1" kern="1200" dirty="0" smtClean="0"/>
          </a:br>
          <a:r>
            <a:rPr lang="en-US" sz="5800" b="1" kern="1200" dirty="0" smtClean="0"/>
            <a:t>Communication</a:t>
          </a:r>
          <a:endParaRPr lang="en-US" sz="5800" b="1" kern="1200" dirty="0"/>
        </a:p>
      </dsp:txBody>
      <dsp:txXfrm>
        <a:off x="12390980" y="2272611"/>
        <a:ext cx="10740627" cy="2918915"/>
      </dsp:txXfrm>
    </dsp:sp>
    <dsp:sp modelId="{37EABC65-E5EF-4E58-83C6-0CA9513C56B6}">
      <dsp:nvSpPr>
        <dsp:cNvPr id="0" name=""/>
        <dsp:cNvSpPr/>
      </dsp:nvSpPr>
      <dsp:spPr>
        <a:xfrm>
          <a:off x="16635321" y="8778876"/>
          <a:ext cx="12809883" cy="42015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b="1" kern="1200" dirty="0" smtClean="0"/>
            <a:t>Implementation</a:t>
          </a:r>
          <a:br>
            <a:rPr lang="en-US" sz="5800" b="1" kern="1200" dirty="0" smtClean="0"/>
          </a:br>
          <a:r>
            <a:rPr lang="en-US" sz="5800" b="1" kern="1200" dirty="0" smtClean="0"/>
            <a:t>Faculty Development</a:t>
          </a:r>
          <a:br>
            <a:rPr lang="en-US" sz="5800" b="1" kern="1200" dirty="0" smtClean="0"/>
          </a:br>
          <a:r>
            <a:rPr lang="en-US" sz="5800" b="1" kern="1200" dirty="0" smtClean="0"/>
            <a:t>Details</a:t>
          </a:r>
          <a:endParaRPr lang="en-US" sz="5800" b="1" kern="1200" dirty="0"/>
        </a:p>
      </dsp:txBody>
      <dsp:txXfrm>
        <a:off x="16840424" y="8983979"/>
        <a:ext cx="12399677" cy="3791346"/>
      </dsp:txXfrm>
    </dsp:sp>
    <dsp:sp modelId="{84F72EE8-0672-4425-A0C6-AA152C5F7CB7}">
      <dsp:nvSpPr>
        <dsp:cNvPr id="0" name=""/>
        <dsp:cNvSpPr/>
      </dsp:nvSpPr>
      <dsp:spPr>
        <a:xfrm>
          <a:off x="9400824" y="14798665"/>
          <a:ext cx="9241405" cy="35412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b="1" kern="1200" dirty="0" smtClean="0"/>
            <a:t>Assessment</a:t>
          </a:r>
          <a:endParaRPr lang="en-US" sz="5800" b="1" kern="1200" dirty="0"/>
        </a:p>
      </dsp:txBody>
      <dsp:txXfrm>
        <a:off x="9573693" y="14971534"/>
        <a:ext cx="8895667" cy="3195510"/>
      </dsp:txXfrm>
    </dsp:sp>
    <dsp:sp modelId="{1A4120C8-C88E-45A7-B8B8-CBDEEF5F0F26}">
      <dsp:nvSpPr>
        <dsp:cNvPr id="0" name=""/>
        <dsp:cNvSpPr/>
      </dsp:nvSpPr>
      <dsp:spPr>
        <a:xfrm>
          <a:off x="4376232" y="8702241"/>
          <a:ext cx="11480721" cy="41671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b="1" kern="1200" dirty="0" smtClean="0"/>
            <a:t>Vision</a:t>
          </a:r>
          <a:br>
            <a:rPr lang="en-US" sz="5800" b="1" kern="1200" dirty="0" smtClean="0"/>
          </a:br>
          <a:r>
            <a:rPr lang="en-US" sz="5800" b="1" kern="1200" dirty="0" smtClean="0"/>
            <a:t> University Strategic Plan</a:t>
          </a:r>
          <a:br>
            <a:rPr lang="en-US" sz="5800" b="1" kern="1200" dirty="0" smtClean="0"/>
          </a:br>
          <a:r>
            <a:rPr lang="en-US" sz="5800" b="1" kern="1200" dirty="0" smtClean="0"/>
            <a:t>Research on Teaching and Learning</a:t>
          </a:r>
          <a:endParaRPr lang="en-US" sz="5800" b="1" kern="1200" dirty="0"/>
        </a:p>
      </dsp:txBody>
      <dsp:txXfrm>
        <a:off x="4579658" y="8905667"/>
        <a:ext cx="11073869" cy="3760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3F6BD-DA69-42FB-8026-5AAF1A584BBE}">
      <dsp:nvSpPr>
        <dsp:cNvPr id="0" name=""/>
        <dsp:cNvSpPr/>
      </dsp:nvSpPr>
      <dsp:spPr>
        <a:xfrm>
          <a:off x="0" y="1403229"/>
          <a:ext cx="7239000" cy="4692770"/>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0">
            <a:lnSpc>
              <a:spcPct val="90000"/>
            </a:lnSpc>
            <a:spcBef>
              <a:spcPct val="0"/>
            </a:spcBef>
            <a:spcAft>
              <a:spcPct val="35000"/>
            </a:spcAft>
          </a:pPr>
          <a:r>
            <a:rPr lang="en-US" sz="4400" b="1" kern="1200" dirty="0" smtClean="0">
              <a:solidFill>
                <a:schemeClr val="tx1"/>
              </a:solidFill>
            </a:rPr>
            <a:t>Research:</a:t>
          </a:r>
          <a:r>
            <a:rPr lang="en-US" sz="1800" b="1" kern="1200" dirty="0" smtClean="0">
              <a:solidFill>
                <a:schemeClr val="tx1"/>
              </a:solidFill>
            </a:rPr>
            <a:t/>
          </a:r>
          <a:br>
            <a:rPr lang="en-US" sz="1800" b="1" kern="1200" dirty="0" smtClean="0">
              <a:solidFill>
                <a:schemeClr val="tx1"/>
              </a:solidFill>
            </a:rPr>
          </a:br>
          <a:r>
            <a:rPr lang="en-US" sz="2800" b="1" kern="1200" dirty="0" smtClean="0">
              <a:solidFill>
                <a:schemeClr val="tx1"/>
              </a:solidFill>
            </a:rPr>
            <a:t>STEM Research on Active Learning; </a:t>
          </a:r>
          <a:br>
            <a:rPr lang="en-US" sz="2800" b="1" kern="1200" dirty="0" smtClean="0">
              <a:solidFill>
                <a:schemeClr val="tx1"/>
              </a:solidFill>
            </a:rPr>
          </a:br>
          <a:r>
            <a:rPr lang="en-US" sz="2800" b="1" kern="1200" dirty="0" err="1" smtClean="0">
              <a:solidFill>
                <a:schemeClr val="tx1"/>
              </a:solidFill>
            </a:rPr>
            <a:t>eg</a:t>
          </a:r>
          <a:r>
            <a:rPr lang="en-US" sz="2800" b="1" kern="1200" dirty="0" smtClean="0">
              <a:solidFill>
                <a:schemeClr val="tx1"/>
              </a:solidFill>
            </a:rPr>
            <a:t>  2013 PNAS study (</a:t>
          </a:r>
          <a:r>
            <a:rPr lang="en-US" sz="2800" b="1" kern="1200" dirty="0" smtClean="0">
              <a:solidFill>
                <a:schemeClr val="tx1"/>
              </a:solidFill>
              <a:hlinkClick xmlns:r="http://schemas.openxmlformats.org/officeDocument/2006/relationships" r:id="rId1"/>
            </a:rPr>
            <a:t>http://www.pnas.org/content/111/23/8410.full.pdf+html</a:t>
          </a:r>
          <a:r>
            <a:rPr lang="en-US" sz="2800" b="1" kern="1200" dirty="0" smtClean="0">
              <a:solidFill>
                <a:schemeClr val="tx1"/>
              </a:solidFill>
            </a:rPr>
            <a:t>)</a:t>
          </a:r>
          <a:br>
            <a:rPr lang="en-US" sz="2800" b="1" kern="1200" dirty="0" smtClean="0">
              <a:solidFill>
                <a:schemeClr val="tx1"/>
              </a:solidFill>
            </a:rPr>
          </a:br>
          <a:r>
            <a:rPr lang="en-US" sz="2800" b="1" kern="1200" dirty="0" smtClean="0">
              <a:solidFill>
                <a:schemeClr val="tx1"/>
              </a:solidFill>
            </a:rPr>
            <a:t>Other suggestions at </a:t>
          </a:r>
          <a:r>
            <a:rPr lang="en-US" sz="2800" b="1" kern="1200" dirty="0" smtClean="0">
              <a:solidFill>
                <a:schemeClr val="tx1"/>
              </a:solidFill>
              <a:hlinkClick xmlns:r="http://schemas.openxmlformats.org/officeDocument/2006/relationships" r:id="rId2"/>
            </a:rPr>
            <a:t>http://www.auburn.edu/easl </a:t>
          </a:r>
          <a:endParaRPr lang="en-US" sz="2800" b="1" kern="1200" dirty="0" smtClean="0">
            <a:solidFill>
              <a:schemeClr val="tx1"/>
            </a:solidFill>
          </a:endParaRPr>
        </a:p>
        <a:p>
          <a:pPr lvl="0" algn="l" defTabSz="1955800" rtl="0">
            <a:lnSpc>
              <a:spcPct val="90000"/>
            </a:lnSpc>
            <a:spcBef>
              <a:spcPct val="0"/>
            </a:spcBef>
            <a:spcAft>
              <a:spcPct val="35000"/>
            </a:spcAft>
          </a:pPr>
          <a:endParaRPr lang="en-US" sz="2800" kern="1200" dirty="0">
            <a:solidFill>
              <a:schemeClr val="tx1"/>
            </a:solidFill>
          </a:endParaRPr>
        </a:p>
      </dsp:txBody>
      <dsp:txXfrm>
        <a:off x="229082" y="1632311"/>
        <a:ext cx="6780836" cy="42346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7CFF1-7B13-49C7-8522-5C12DC35B088}">
      <dsp:nvSpPr>
        <dsp:cNvPr id="0" name=""/>
        <dsp:cNvSpPr/>
      </dsp:nvSpPr>
      <dsp:spPr>
        <a:xfrm>
          <a:off x="0" y="154602"/>
          <a:ext cx="11312071" cy="3500007"/>
        </a:xfrm>
        <a:prstGeom prst="round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0">
            <a:lnSpc>
              <a:spcPct val="90000"/>
            </a:lnSpc>
            <a:spcBef>
              <a:spcPct val="0"/>
            </a:spcBef>
            <a:spcAft>
              <a:spcPct val="35000"/>
            </a:spcAft>
          </a:pPr>
          <a:r>
            <a:rPr lang="en-US" sz="4400" b="1" kern="1200" dirty="0" smtClean="0">
              <a:solidFill>
                <a:schemeClr val="tx1"/>
              </a:solidFill>
              <a:effectLst/>
            </a:rPr>
            <a:t>Renovate existing spaces</a:t>
          </a:r>
          <a:br>
            <a:rPr lang="en-US" sz="4400" b="1" kern="1200" dirty="0" smtClean="0">
              <a:solidFill>
                <a:schemeClr val="tx1"/>
              </a:solidFill>
              <a:effectLst/>
            </a:rPr>
          </a:br>
          <a:r>
            <a:rPr lang="en-US" sz="3200" b="1" kern="1200" dirty="0" smtClean="0">
              <a:solidFill>
                <a:schemeClr val="tx1"/>
              </a:solidFill>
              <a:effectLst/>
            </a:rPr>
            <a:t>Choose spaces carefully (ugly means less used but more expensive)</a:t>
          </a:r>
          <a:br>
            <a:rPr lang="en-US" sz="3200" b="1" kern="1200" dirty="0" smtClean="0">
              <a:solidFill>
                <a:schemeClr val="tx1"/>
              </a:solidFill>
              <a:effectLst/>
            </a:rPr>
          </a:br>
          <a:r>
            <a:rPr lang="en-US" sz="3200" b="1" kern="1200" dirty="0" smtClean="0">
              <a:solidFill>
                <a:schemeClr val="tx1"/>
              </a:solidFill>
              <a:effectLst/>
            </a:rPr>
            <a:t>Start planning as early as possible to find the right window for the redesign (most likely over the summer)</a:t>
          </a:r>
          <a:endParaRPr lang="en-US" sz="3200" b="1" kern="1200" dirty="0">
            <a:solidFill>
              <a:schemeClr val="tx1"/>
            </a:solidFill>
            <a:effectLst/>
          </a:endParaRPr>
        </a:p>
      </dsp:txBody>
      <dsp:txXfrm>
        <a:off x="170856" y="325458"/>
        <a:ext cx="10970359" cy="31582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6BA24-8D4F-4B0E-BAAE-8569DA975FE3}">
      <dsp:nvSpPr>
        <dsp:cNvPr id="0" name=""/>
        <dsp:cNvSpPr/>
      </dsp:nvSpPr>
      <dsp:spPr>
        <a:xfrm>
          <a:off x="0" y="457200"/>
          <a:ext cx="11090729" cy="4241743"/>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0">
            <a:lnSpc>
              <a:spcPct val="90000"/>
            </a:lnSpc>
            <a:spcBef>
              <a:spcPct val="0"/>
            </a:spcBef>
            <a:spcAft>
              <a:spcPct val="35000"/>
            </a:spcAft>
          </a:pPr>
          <a:r>
            <a:rPr lang="en-US" sz="4400" b="1" kern="1200" dirty="0" smtClean="0">
              <a:solidFill>
                <a:schemeClr val="tx1"/>
              </a:solidFill>
            </a:rPr>
            <a:t>Cast a Wide Web of Communication:</a:t>
          </a:r>
          <a:r>
            <a:rPr lang="en-US" sz="3600" kern="1200" dirty="0" smtClean="0">
              <a:solidFill>
                <a:schemeClr val="tx1"/>
              </a:solidFill>
            </a:rPr>
            <a:t/>
          </a:r>
          <a:br>
            <a:rPr lang="en-US" sz="3600" kern="1200" dirty="0" smtClean="0">
              <a:solidFill>
                <a:schemeClr val="tx1"/>
              </a:solidFill>
            </a:rPr>
          </a:br>
          <a:r>
            <a:rPr lang="en-US" sz="3600" kern="1200" dirty="0" smtClean="0">
              <a:solidFill>
                <a:schemeClr val="tx1"/>
              </a:solidFill>
            </a:rPr>
            <a:t>Faculty, Students, Administrators, Faculty Development, multiple branches of central/distributed IT, multiple branches of facilities, custodial staff, building manager, public relations</a:t>
          </a:r>
          <a:endParaRPr lang="en-US" sz="3600" kern="1200" dirty="0">
            <a:solidFill>
              <a:schemeClr val="tx1"/>
            </a:solidFill>
          </a:endParaRPr>
        </a:p>
      </dsp:txBody>
      <dsp:txXfrm>
        <a:off x="207065" y="664265"/>
        <a:ext cx="10676599" cy="38276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C5CF0-446A-4852-92A0-DEE8E6A228C0}">
      <dsp:nvSpPr>
        <dsp:cNvPr id="0" name=""/>
        <dsp:cNvSpPr/>
      </dsp:nvSpPr>
      <dsp:spPr>
        <a:xfrm>
          <a:off x="0" y="482"/>
          <a:ext cx="7806871" cy="3476910"/>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0">
            <a:lnSpc>
              <a:spcPct val="90000"/>
            </a:lnSpc>
            <a:spcBef>
              <a:spcPct val="0"/>
            </a:spcBef>
            <a:spcAft>
              <a:spcPct val="35000"/>
            </a:spcAft>
          </a:pPr>
          <a:r>
            <a:rPr lang="en-US" sz="4400" b="1" kern="1200" dirty="0" smtClean="0">
              <a:solidFill>
                <a:schemeClr val="tx1"/>
              </a:solidFill>
            </a:rPr>
            <a:t>Regular communications </a:t>
          </a:r>
          <a:r>
            <a:rPr lang="en-US" sz="4000" kern="1200" dirty="0" smtClean="0">
              <a:solidFill>
                <a:schemeClr val="tx1"/>
              </a:solidFill>
            </a:rPr>
            <a:t>to everyone during and after renovation, including bi-weekly facilities meetings and photos of progress</a:t>
          </a:r>
          <a:endParaRPr lang="en-US" sz="4000" kern="1200" dirty="0">
            <a:solidFill>
              <a:schemeClr val="tx1"/>
            </a:solidFill>
          </a:endParaRPr>
        </a:p>
      </dsp:txBody>
      <dsp:txXfrm>
        <a:off x="169729" y="170211"/>
        <a:ext cx="7467413" cy="31374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CFAB0-DA2D-4D06-AFB8-3F7F171D95AB}">
      <dsp:nvSpPr>
        <dsp:cNvPr id="0" name=""/>
        <dsp:cNvSpPr/>
      </dsp:nvSpPr>
      <dsp:spPr>
        <a:xfrm>
          <a:off x="0" y="152404"/>
          <a:ext cx="14005324" cy="5486409"/>
        </a:xfrm>
        <a:prstGeom prst="roundRect">
          <a:avLst/>
        </a:prstGeom>
        <a:solidFill>
          <a:srgbClr val="F5FD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0">
            <a:lnSpc>
              <a:spcPct val="90000"/>
            </a:lnSpc>
            <a:spcBef>
              <a:spcPct val="0"/>
            </a:spcBef>
            <a:spcAft>
              <a:spcPct val="35000"/>
            </a:spcAft>
          </a:pPr>
          <a:r>
            <a:rPr lang="en-US" sz="4400" b="1" kern="1200" dirty="0" smtClean="0">
              <a:solidFill>
                <a:schemeClr val="tx1"/>
              </a:solidFill>
            </a:rPr>
            <a:t>Construction Details</a:t>
          </a:r>
          <a:r>
            <a:rPr lang="en-US" sz="4100" b="1" kern="1200" dirty="0" smtClean="0">
              <a:solidFill>
                <a:schemeClr val="tx1"/>
              </a:solidFill>
            </a:rPr>
            <a:t>:</a:t>
          </a:r>
          <a:br>
            <a:rPr lang="en-US" sz="4100" b="1" kern="1200" dirty="0" smtClean="0">
              <a:solidFill>
                <a:schemeClr val="tx1"/>
              </a:solidFill>
            </a:rPr>
          </a:br>
          <a:r>
            <a:rPr lang="en-US" sz="3600" b="1" kern="1200" dirty="0" smtClean="0">
              <a:solidFill>
                <a:schemeClr val="tx1"/>
              </a:solidFill>
            </a:rPr>
            <a:t>Floor box design for cable management</a:t>
          </a:r>
          <a:br>
            <a:rPr lang="en-US" sz="3600" b="1" kern="1200" dirty="0" smtClean="0">
              <a:solidFill>
                <a:schemeClr val="tx1"/>
              </a:solidFill>
            </a:rPr>
          </a:br>
          <a:r>
            <a:rPr lang="en-US" sz="3600" b="1" kern="1200" dirty="0" smtClean="0">
              <a:solidFill>
                <a:schemeClr val="tx1"/>
              </a:solidFill>
            </a:rPr>
            <a:t>Color coded cables</a:t>
          </a:r>
          <a:br>
            <a:rPr lang="en-US" sz="3600" b="1" kern="1200" dirty="0" smtClean="0">
              <a:solidFill>
                <a:schemeClr val="tx1"/>
              </a:solidFill>
            </a:rPr>
          </a:br>
          <a:r>
            <a:rPr lang="en-US" sz="3600" b="1" kern="1200" dirty="0" smtClean="0">
              <a:solidFill>
                <a:schemeClr val="tx1"/>
              </a:solidFill>
            </a:rPr>
            <a:t>Detailed instructions for room use for faculty and students</a:t>
          </a:r>
          <a:br>
            <a:rPr lang="en-US" sz="3600" b="1" kern="1200" dirty="0" smtClean="0">
              <a:solidFill>
                <a:schemeClr val="tx1"/>
              </a:solidFill>
            </a:rPr>
          </a:br>
          <a:r>
            <a:rPr lang="en-US" sz="3600" b="1" kern="1200" dirty="0" smtClean="0">
              <a:solidFill>
                <a:schemeClr val="tx1"/>
              </a:solidFill>
            </a:rPr>
            <a:t>Hands-on help for faculty and students as long as it takes</a:t>
          </a:r>
          <a:br>
            <a:rPr lang="en-US" sz="3600" b="1" kern="1200" dirty="0" smtClean="0">
              <a:solidFill>
                <a:schemeClr val="tx1"/>
              </a:solidFill>
            </a:rPr>
          </a:br>
          <a:r>
            <a:rPr lang="en-US" sz="3600" b="1" kern="1200" dirty="0" smtClean="0">
              <a:solidFill>
                <a:schemeClr val="tx1"/>
              </a:solidFill>
            </a:rPr>
            <a:t>Signage for traffic flow</a:t>
          </a:r>
          <a:br>
            <a:rPr lang="en-US" sz="3600" b="1" kern="1200" dirty="0" smtClean="0">
              <a:solidFill>
                <a:schemeClr val="tx1"/>
              </a:solidFill>
            </a:rPr>
          </a:br>
          <a:r>
            <a:rPr lang="en-US" sz="3600" b="1" kern="1200" dirty="0" smtClean="0">
              <a:solidFill>
                <a:schemeClr val="tx1"/>
              </a:solidFill>
            </a:rPr>
            <a:t>Complexity of electrical wiring</a:t>
          </a:r>
          <a:endParaRPr lang="en-US" sz="3600" b="1" kern="1200" dirty="0">
            <a:solidFill>
              <a:schemeClr val="tx1"/>
            </a:solidFill>
          </a:endParaRPr>
        </a:p>
      </dsp:txBody>
      <dsp:txXfrm>
        <a:off x="267824" y="420228"/>
        <a:ext cx="13469676" cy="49507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F0327-8E3D-4D47-8894-D78082EF48BE}">
      <dsp:nvSpPr>
        <dsp:cNvPr id="0" name=""/>
        <dsp:cNvSpPr/>
      </dsp:nvSpPr>
      <dsp:spPr>
        <a:xfrm>
          <a:off x="0" y="1959415"/>
          <a:ext cx="12268200" cy="5019300"/>
        </a:xfrm>
        <a:prstGeom prst="roundRect">
          <a:avLst/>
        </a:prstGeom>
        <a:solidFill>
          <a:srgbClr val="F5FDA9"/>
        </a:solidFill>
        <a:ln w="25400" cap="flat" cmpd="sng" algn="ctr">
          <a:solidFill>
            <a:srgbClr val="F2FC8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0">
            <a:lnSpc>
              <a:spcPct val="90000"/>
            </a:lnSpc>
            <a:spcBef>
              <a:spcPct val="0"/>
            </a:spcBef>
            <a:spcAft>
              <a:spcPct val="35000"/>
            </a:spcAft>
          </a:pPr>
          <a:r>
            <a:rPr lang="en-US" sz="4400" b="1" kern="1200" dirty="0" smtClean="0">
              <a:solidFill>
                <a:schemeClr val="tx1"/>
              </a:solidFill>
            </a:rPr>
            <a:t>Faculty Support:</a:t>
          </a:r>
          <a:r>
            <a:rPr lang="en-US" sz="6500" b="1" kern="1200" dirty="0" smtClean="0">
              <a:solidFill>
                <a:schemeClr val="tx1"/>
              </a:solidFill>
            </a:rPr>
            <a:t/>
          </a:r>
          <a:br>
            <a:rPr lang="en-US" sz="6500" b="1" kern="1200" dirty="0" smtClean="0">
              <a:solidFill>
                <a:schemeClr val="tx1"/>
              </a:solidFill>
            </a:rPr>
          </a:br>
          <a:r>
            <a:rPr lang="en-US" sz="3600" b="1" kern="1200" dirty="0" smtClean="0">
              <a:solidFill>
                <a:schemeClr val="tx1"/>
              </a:solidFill>
            </a:rPr>
            <a:t>As early as possible (at least one term before teaching)</a:t>
          </a:r>
          <a:br>
            <a:rPr lang="en-US" sz="3600" b="1" kern="1200" dirty="0" smtClean="0">
              <a:solidFill>
                <a:schemeClr val="tx1"/>
              </a:solidFill>
            </a:rPr>
          </a:br>
          <a:r>
            <a:rPr lang="en-US" sz="3600" b="1" kern="1200" dirty="0" smtClean="0">
              <a:solidFill>
                <a:schemeClr val="tx1"/>
              </a:solidFill>
            </a:rPr>
            <a:t>workshops that model active learning</a:t>
          </a:r>
          <a:br>
            <a:rPr lang="en-US" sz="3600" b="1" kern="1200" dirty="0" smtClean="0">
              <a:solidFill>
                <a:schemeClr val="tx1"/>
              </a:solidFill>
            </a:rPr>
          </a:br>
          <a:r>
            <a:rPr lang="en-US" sz="3600" b="1" kern="1200" dirty="0" smtClean="0">
              <a:solidFill>
                <a:schemeClr val="tx1"/>
              </a:solidFill>
            </a:rPr>
            <a:t>student involvement</a:t>
          </a:r>
          <a:br>
            <a:rPr lang="en-US" sz="3600" b="1" kern="1200" dirty="0" smtClean="0">
              <a:solidFill>
                <a:schemeClr val="tx1"/>
              </a:solidFill>
            </a:rPr>
          </a:br>
          <a:r>
            <a:rPr lang="en-US" sz="3600" b="1" kern="1200" dirty="0" smtClean="0">
              <a:solidFill>
                <a:schemeClr val="tx1"/>
              </a:solidFill>
            </a:rPr>
            <a:t>focus on collaboration, student expectations, assignments</a:t>
          </a:r>
          <a:br>
            <a:rPr lang="en-US" sz="3600" b="1" kern="1200" dirty="0" smtClean="0">
              <a:solidFill>
                <a:schemeClr val="tx1"/>
              </a:solidFill>
            </a:rPr>
          </a:br>
          <a:r>
            <a:rPr lang="en-US" sz="3600" b="1" kern="1200" dirty="0" smtClean="0">
              <a:solidFill>
                <a:schemeClr val="tx1"/>
              </a:solidFill>
            </a:rPr>
            <a:t>hands-on support at beginning of term in class</a:t>
          </a:r>
          <a:br>
            <a:rPr lang="en-US" sz="3600" b="1" kern="1200" dirty="0" smtClean="0">
              <a:solidFill>
                <a:schemeClr val="tx1"/>
              </a:solidFill>
            </a:rPr>
          </a:br>
          <a:r>
            <a:rPr lang="en-US" sz="3600" b="1" kern="1200" dirty="0" smtClean="0">
              <a:solidFill>
                <a:schemeClr val="tx1"/>
              </a:solidFill>
            </a:rPr>
            <a:t>regular meetings for reflection throughout term (faculty </a:t>
          </a:r>
          <a:r>
            <a:rPr lang="en-US" sz="3600" kern="1200" dirty="0" smtClean="0"/>
            <a:t>cohort)</a:t>
          </a:r>
          <a:endParaRPr lang="en-US" sz="3600" kern="1200" dirty="0"/>
        </a:p>
      </dsp:txBody>
      <dsp:txXfrm>
        <a:off x="245022" y="2204437"/>
        <a:ext cx="11778156" cy="45292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AF229-3CE3-4457-BCDE-E12390F5DA40}">
      <dsp:nvSpPr>
        <dsp:cNvPr id="0" name=""/>
        <dsp:cNvSpPr/>
      </dsp:nvSpPr>
      <dsp:spPr>
        <a:xfrm>
          <a:off x="0" y="0"/>
          <a:ext cx="10733509" cy="3346200"/>
        </a:xfrm>
        <a:prstGeom prst="round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0">
            <a:lnSpc>
              <a:spcPct val="90000"/>
            </a:lnSpc>
            <a:spcBef>
              <a:spcPct val="0"/>
            </a:spcBef>
            <a:spcAft>
              <a:spcPct val="35000"/>
            </a:spcAft>
          </a:pPr>
          <a:r>
            <a:rPr lang="en-US" sz="4400" b="1" kern="1200" dirty="0" smtClean="0">
              <a:solidFill>
                <a:schemeClr val="tx1"/>
              </a:solidFill>
            </a:rPr>
            <a:t>Feedback:</a:t>
          </a:r>
          <a:r>
            <a:rPr lang="en-US" sz="3600" b="1" kern="1200" dirty="0" smtClean="0">
              <a:solidFill>
                <a:schemeClr val="tx1"/>
              </a:solidFill>
            </a:rPr>
            <a:t/>
          </a:r>
          <a:br>
            <a:rPr lang="en-US" sz="3600" b="1" kern="1200" dirty="0" smtClean="0">
              <a:solidFill>
                <a:schemeClr val="tx1"/>
              </a:solidFill>
            </a:rPr>
          </a:br>
          <a:r>
            <a:rPr lang="en-US" sz="3600" b="1" kern="1200" dirty="0" smtClean="0">
              <a:solidFill>
                <a:schemeClr val="tx1"/>
              </a:solidFill>
            </a:rPr>
            <a:t>Student surveys at end of term</a:t>
          </a:r>
          <a:br>
            <a:rPr lang="en-US" sz="3600" b="1" kern="1200" dirty="0" smtClean="0">
              <a:solidFill>
                <a:schemeClr val="tx1"/>
              </a:solidFill>
            </a:rPr>
          </a:br>
          <a:r>
            <a:rPr lang="en-US" sz="3600" b="1" kern="1200" dirty="0" smtClean="0">
              <a:solidFill>
                <a:schemeClr val="tx1"/>
              </a:solidFill>
            </a:rPr>
            <a:t>Faculty surveys at end of term</a:t>
          </a:r>
          <a:br>
            <a:rPr lang="en-US" sz="3600" b="1" kern="1200" dirty="0" smtClean="0">
              <a:solidFill>
                <a:schemeClr val="tx1"/>
              </a:solidFill>
            </a:rPr>
          </a:br>
          <a:r>
            <a:rPr lang="en-US" sz="3600" b="1" kern="1200" dirty="0" smtClean="0">
              <a:solidFill>
                <a:schemeClr val="tx1"/>
              </a:solidFill>
            </a:rPr>
            <a:t>Midterms SGIF (Small Group Instructional Feedback</a:t>
          </a:r>
          <a:br>
            <a:rPr lang="en-US" sz="3600" b="1" kern="1200" dirty="0" smtClean="0">
              <a:solidFill>
                <a:schemeClr val="tx1"/>
              </a:solidFill>
            </a:rPr>
          </a:br>
          <a:r>
            <a:rPr lang="en-US" sz="3600" b="1" kern="1200" dirty="0" smtClean="0">
              <a:solidFill>
                <a:schemeClr val="tx1"/>
              </a:solidFill>
            </a:rPr>
            <a:t>Students love the colors, furniture, professional feel</a:t>
          </a:r>
          <a:endParaRPr lang="en-US" sz="3600" b="1" kern="1200" dirty="0">
            <a:solidFill>
              <a:schemeClr val="tx1"/>
            </a:solidFill>
          </a:endParaRPr>
        </a:p>
      </dsp:txBody>
      <dsp:txXfrm>
        <a:off x="163348" y="163348"/>
        <a:ext cx="10406813" cy="30195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529B0-C379-4B09-AFAF-A11EB12CDA19}">
      <dsp:nvSpPr>
        <dsp:cNvPr id="0" name=""/>
        <dsp:cNvSpPr/>
      </dsp:nvSpPr>
      <dsp:spPr>
        <a:xfrm>
          <a:off x="0" y="0"/>
          <a:ext cx="8839199" cy="4975425"/>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0">
            <a:lnSpc>
              <a:spcPct val="90000"/>
            </a:lnSpc>
            <a:spcBef>
              <a:spcPct val="0"/>
            </a:spcBef>
            <a:spcAft>
              <a:spcPct val="35000"/>
            </a:spcAft>
          </a:pPr>
          <a:r>
            <a:rPr lang="en-US" sz="4400" b="1" kern="1200" dirty="0" smtClean="0">
              <a:solidFill>
                <a:schemeClr val="tx1"/>
              </a:solidFill>
            </a:rPr>
            <a:t>Strategic Goal:  </a:t>
          </a:r>
          <a:r>
            <a:rPr lang="en-US" sz="3800" b="1" kern="1200" dirty="0" smtClean="0">
              <a:solidFill>
                <a:schemeClr val="tx1"/>
              </a:solidFill>
            </a:rPr>
            <a:t/>
          </a:r>
          <a:br>
            <a:rPr lang="en-US" sz="3800" b="1" kern="1200" dirty="0" smtClean="0">
              <a:solidFill>
                <a:schemeClr val="tx1"/>
              </a:solidFill>
            </a:rPr>
          </a:br>
          <a:r>
            <a:rPr lang="en-US" sz="3800" b="1" kern="1200" dirty="0" smtClean="0">
              <a:solidFill>
                <a:schemeClr val="tx1"/>
              </a:solidFill>
            </a:rPr>
            <a:t>The university will redefine its role in the development of eLearning programs (including distance education), meeting the needs of current and new Auburn students in ways that are consistent with the university's academic standards.</a:t>
          </a:r>
          <a:endParaRPr lang="en-US" sz="3800" b="1" kern="1200" dirty="0">
            <a:solidFill>
              <a:schemeClr val="tx1"/>
            </a:solidFill>
          </a:endParaRPr>
        </a:p>
      </dsp:txBody>
      <dsp:txXfrm>
        <a:off x="242880" y="242880"/>
        <a:ext cx="8353439" cy="4489665"/>
      </dsp:txXfrm>
    </dsp:sp>
    <dsp:sp modelId="{9C33F3B5-C48C-4D98-9B20-31F8D0E957B5}">
      <dsp:nvSpPr>
        <dsp:cNvPr id="0" name=""/>
        <dsp:cNvSpPr/>
      </dsp:nvSpPr>
      <dsp:spPr>
        <a:xfrm>
          <a:off x="0" y="4990547"/>
          <a:ext cx="8839199" cy="4975425"/>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rtl="0">
            <a:lnSpc>
              <a:spcPct val="90000"/>
            </a:lnSpc>
            <a:spcBef>
              <a:spcPct val="0"/>
            </a:spcBef>
            <a:spcAft>
              <a:spcPct val="35000"/>
            </a:spcAft>
          </a:pPr>
          <a:r>
            <a:rPr lang="en-US" sz="4400" b="1" kern="1200" dirty="0" smtClean="0">
              <a:solidFill>
                <a:schemeClr val="tx1"/>
              </a:solidFill>
            </a:rPr>
            <a:t>Strategic Commitment:</a:t>
          </a:r>
          <a:r>
            <a:rPr lang="en-US" sz="500" b="1" kern="1200" dirty="0" smtClean="0">
              <a:solidFill>
                <a:schemeClr val="tx1"/>
              </a:solidFill>
            </a:rPr>
            <a:t/>
          </a:r>
          <a:br>
            <a:rPr lang="en-US" sz="500" b="1" kern="1200" dirty="0" smtClean="0">
              <a:solidFill>
                <a:schemeClr val="tx1"/>
              </a:solidFill>
            </a:rPr>
          </a:br>
          <a:r>
            <a:rPr lang="en-US" sz="3600" b="1" i="0" kern="1200" dirty="0" smtClean="0">
              <a:solidFill>
                <a:schemeClr val="tx1"/>
              </a:solidFill>
            </a:rPr>
            <a:t>Develop a state-of-the-art classroom facility and technology-enhanced laboratories to support innovative teaching and research.</a:t>
          </a:r>
        </a:p>
        <a:p>
          <a:pPr lvl="0" algn="l" defTabSz="1955800" rtl="0">
            <a:lnSpc>
              <a:spcPct val="90000"/>
            </a:lnSpc>
            <a:spcBef>
              <a:spcPct val="0"/>
            </a:spcBef>
            <a:spcAft>
              <a:spcPct val="35000"/>
            </a:spcAft>
          </a:pPr>
          <a:r>
            <a:rPr lang="en-US" sz="3600" b="1" i="0" kern="1200" dirty="0" smtClean="0">
              <a:solidFill>
                <a:schemeClr val="tx1"/>
              </a:solidFill>
            </a:rPr>
            <a:t>Central Classroom Facilities on the horizon</a:t>
          </a:r>
          <a:endParaRPr lang="en-US" sz="3600" b="1" kern="1200" dirty="0">
            <a:solidFill>
              <a:schemeClr val="tx1"/>
            </a:solidFill>
          </a:endParaRPr>
        </a:p>
      </dsp:txBody>
      <dsp:txXfrm>
        <a:off x="242880" y="5233427"/>
        <a:ext cx="8353439" cy="4489665"/>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E0E4D-C2F1-B544-9DE2-BBECDFB45BB2}" type="datetimeFigureOut">
              <a:rPr lang="en-US" smtClean="0"/>
              <a:t>9/30/2014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087D51-52A1-EF40-B672-9B4EC8500781}" type="slidenum">
              <a:rPr lang="en-US" smtClean="0"/>
              <a:t>‹#›</a:t>
            </a:fld>
            <a:endParaRPr lang="en-US"/>
          </a:p>
        </p:txBody>
      </p:sp>
    </p:spTree>
    <p:extLst>
      <p:ext uri="{BB962C8B-B14F-4D97-AF65-F5344CB8AC3E}">
        <p14:creationId xmlns:p14="http://schemas.microsoft.com/office/powerpoint/2010/main" val="3201604360"/>
      </p:ext>
    </p:extLst>
  </p:cSld>
  <p:clrMap bg1="lt1" tx1="dk1" bg2="lt2" tx2="dk2" accent1="accent1" accent2="accent2" accent3="accent3" accent4="accent4" accent5="accent5" accent6="accent6" hlink="hlink" folHlink="folHlink"/>
  <p:notesStyle>
    <a:lvl1pPr marL="0" algn="l" defTabSz="2194560" rtl="0" eaLnBrk="1" latinLnBrk="0" hangingPunct="1">
      <a:defRPr sz="5760" kern="1200">
        <a:solidFill>
          <a:schemeClr val="tx1"/>
        </a:solidFill>
        <a:latin typeface="+mn-lt"/>
        <a:ea typeface="+mn-ea"/>
        <a:cs typeface="+mn-cs"/>
      </a:defRPr>
    </a:lvl1pPr>
    <a:lvl2pPr marL="2194560" algn="l" defTabSz="2194560" rtl="0" eaLnBrk="1" latinLnBrk="0" hangingPunct="1">
      <a:defRPr sz="5760" kern="1200">
        <a:solidFill>
          <a:schemeClr val="tx1"/>
        </a:solidFill>
        <a:latin typeface="+mn-lt"/>
        <a:ea typeface="+mn-ea"/>
        <a:cs typeface="+mn-cs"/>
      </a:defRPr>
    </a:lvl2pPr>
    <a:lvl3pPr marL="4389120" algn="l" defTabSz="2194560" rtl="0" eaLnBrk="1" latinLnBrk="0" hangingPunct="1">
      <a:defRPr sz="5760" kern="1200">
        <a:solidFill>
          <a:schemeClr val="tx1"/>
        </a:solidFill>
        <a:latin typeface="+mn-lt"/>
        <a:ea typeface="+mn-ea"/>
        <a:cs typeface="+mn-cs"/>
      </a:defRPr>
    </a:lvl3pPr>
    <a:lvl4pPr marL="6583680" algn="l" defTabSz="2194560" rtl="0" eaLnBrk="1" latinLnBrk="0" hangingPunct="1">
      <a:defRPr sz="5760" kern="1200">
        <a:solidFill>
          <a:schemeClr val="tx1"/>
        </a:solidFill>
        <a:latin typeface="+mn-lt"/>
        <a:ea typeface="+mn-ea"/>
        <a:cs typeface="+mn-cs"/>
      </a:defRPr>
    </a:lvl4pPr>
    <a:lvl5pPr marL="8778240" algn="l" defTabSz="2194560" rtl="0" eaLnBrk="1" latinLnBrk="0" hangingPunct="1">
      <a:defRPr sz="5760" kern="1200">
        <a:solidFill>
          <a:schemeClr val="tx1"/>
        </a:solidFill>
        <a:latin typeface="+mn-lt"/>
        <a:ea typeface="+mn-ea"/>
        <a:cs typeface="+mn-cs"/>
      </a:defRPr>
    </a:lvl5pPr>
    <a:lvl6pPr marL="10972800" algn="l" defTabSz="2194560" rtl="0" eaLnBrk="1" latinLnBrk="0" hangingPunct="1">
      <a:defRPr sz="5760" kern="1200">
        <a:solidFill>
          <a:schemeClr val="tx1"/>
        </a:solidFill>
        <a:latin typeface="+mn-lt"/>
        <a:ea typeface="+mn-ea"/>
        <a:cs typeface="+mn-cs"/>
      </a:defRPr>
    </a:lvl6pPr>
    <a:lvl7pPr marL="13167360" algn="l" defTabSz="2194560" rtl="0" eaLnBrk="1" latinLnBrk="0" hangingPunct="1">
      <a:defRPr sz="5760" kern="1200">
        <a:solidFill>
          <a:schemeClr val="tx1"/>
        </a:solidFill>
        <a:latin typeface="+mn-lt"/>
        <a:ea typeface="+mn-ea"/>
        <a:cs typeface="+mn-cs"/>
      </a:defRPr>
    </a:lvl7pPr>
    <a:lvl8pPr marL="15361920" algn="l" defTabSz="2194560" rtl="0" eaLnBrk="1" latinLnBrk="0" hangingPunct="1">
      <a:defRPr sz="5760" kern="1200">
        <a:solidFill>
          <a:schemeClr val="tx1"/>
        </a:solidFill>
        <a:latin typeface="+mn-lt"/>
        <a:ea typeface="+mn-ea"/>
        <a:cs typeface="+mn-cs"/>
      </a:defRPr>
    </a:lvl8pPr>
    <a:lvl9pPr marL="17556480" algn="l" defTabSz="2194560" rtl="0" eaLnBrk="1" latinLnBrk="0" hangingPunct="1">
      <a:defRPr sz="576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14 Cover Op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39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Opt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5120645" y="14264640"/>
            <a:ext cx="33649920" cy="438912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223454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0" y="3291840"/>
            <a:ext cx="35478720" cy="3512822"/>
          </a:xfrm>
          <a:prstGeom prst="rect">
            <a:avLst/>
          </a:prstGeom>
        </p:spPr>
        <p:txBody>
          <a:bodyPr/>
          <a:lstStyle>
            <a:lvl1pPr algn="l">
              <a:defRPr sz="1536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3291840" y="7680963"/>
            <a:ext cx="35478720" cy="21724622"/>
          </a:xfrm>
          <a:prstGeom prst="rect">
            <a:avLst/>
          </a:prstGeom>
        </p:spPr>
        <p:txBody>
          <a:bodyPr/>
          <a:lstStyle>
            <a:lvl1pPr marL="0" indent="0">
              <a:buFont typeface="Wingdings" charset="2"/>
              <a:buNone/>
              <a:defRPr sz="9600">
                <a:solidFill>
                  <a:schemeClr val="tx1">
                    <a:lumMod val="50000"/>
                    <a:lumOff val="50000"/>
                  </a:schemeClr>
                </a:solidFill>
                <a:latin typeface="Arial"/>
              </a:defRPr>
            </a:lvl1pPr>
            <a:lvl2pPr marL="2194560" indent="0">
              <a:buFont typeface="Wingdings" charset="2"/>
              <a:buNone/>
              <a:defRPr>
                <a:solidFill>
                  <a:schemeClr val="tx1">
                    <a:lumMod val="50000"/>
                    <a:lumOff val="50000"/>
                  </a:schemeClr>
                </a:solidFill>
                <a:latin typeface="Arial"/>
              </a:defRPr>
            </a:lvl2pPr>
            <a:lvl3pPr marL="4389120" indent="0">
              <a:buFont typeface="Wingdings" charset="2"/>
              <a:buNone/>
              <a:defRPr>
                <a:solidFill>
                  <a:schemeClr val="tx1">
                    <a:lumMod val="50000"/>
                    <a:lumOff val="50000"/>
                  </a:schemeClr>
                </a:solidFill>
                <a:latin typeface="Arial"/>
              </a:defRPr>
            </a:lvl3pPr>
            <a:lvl4pPr marL="6583680" indent="0">
              <a:buFont typeface="Wingdings" charset="2"/>
              <a:buNone/>
              <a:defRPr>
                <a:solidFill>
                  <a:schemeClr val="tx1">
                    <a:lumMod val="50000"/>
                    <a:lumOff val="50000"/>
                  </a:schemeClr>
                </a:solidFill>
                <a:latin typeface="Arial"/>
              </a:defRPr>
            </a:lvl4pPr>
            <a:lvl5pPr marL="877824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64762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0" y="3291840"/>
            <a:ext cx="35478720" cy="3512822"/>
          </a:xfrm>
          <a:prstGeom prst="rect">
            <a:avLst/>
          </a:prstGeom>
        </p:spPr>
        <p:txBody>
          <a:bodyPr/>
          <a:lstStyle>
            <a:lvl1pPr algn="l">
              <a:defRPr sz="1536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3291840" y="7680965"/>
            <a:ext cx="35478720" cy="20848320"/>
          </a:xfrm>
          <a:prstGeom prst="rect">
            <a:avLst/>
          </a:prstGeom>
        </p:spPr>
        <p:txBody>
          <a:bodyPr/>
          <a:lstStyle>
            <a:lvl1pPr marL="0" indent="0">
              <a:buFont typeface="Wingdings" charset="2"/>
              <a:buNone/>
              <a:defRPr sz="9600">
                <a:solidFill>
                  <a:schemeClr val="tx1">
                    <a:lumMod val="50000"/>
                    <a:lumOff val="50000"/>
                  </a:schemeClr>
                </a:solidFill>
                <a:latin typeface="Arial"/>
              </a:defRPr>
            </a:lvl1pPr>
            <a:lvl2pPr marL="2194560" indent="0">
              <a:buFont typeface="Wingdings" charset="2"/>
              <a:buNone/>
              <a:defRPr>
                <a:solidFill>
                  <a:schemeClr val="tx1">
                    <a:lumMod val="50000"/>
                    <a:lumOff val="50000"/>
                  </a:schemeClr>
                </a:solidFill>
                <a:latin typeface="Arial"/>
              </a:defRPr>
            </a:lvl2pPr>
            <a:lvl3pPr marL="4389120" indent="0">
              <a:buFont typeface="Wingdings" charset="2"/>
              <a:buNone/>
              <a:defRPr>
                <a:solidFill>
                  <a:schemeClr val="tx1">
                    <a:lumMod val="50000"/>
                    <a:lumOff val="50000"/>
                  </a:schemeClr>
                </a:solidFill>
                <a:latin typeface="Arial"/>
              </a:defRPr>
            </a:lvl3pPr>
            <a:lvl4pPr marL="6583680" indent="0">
              <a:buFont typeface="Wingdings" charset="2"/>
              <a:buNone/>
              <a:defRPr>
                <a:solidFill>
                  <a:schemeClr val="tx1">
                    <a:lumMod val="50000"/>
                    <a:lumOff val="50000"/>
                  </a:schemeClr>
                </a:solidFill>
                <a:latin typeface="Arial"/>
              </a:defRPr>
            </a:lvl4pPr>
            <a:lvl5pPr marL="877824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660119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action - Poll">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91840" y="3291840"/>
            <a:ext cx="35844480" cy="7315200"/>
          </a:xfrm>
          <a:prstGeom prst="rect">
            <a:avLst/>
          </a:prstGeom>
        </p:spPr>
        <p:txBody>
          <a:bodyPr/>
          <a:lstStyle>
            <a:lvl1pPr algn="l">
              <a:defRPr sz="15360">
                <a:solidFill>
                  <a:schemeClr val="tx1">
                    <a:lumMod val="50000"/>
                    <a:lumOff val="50000"/>
                  </a:schemeClr>
                </a:solidFill>
                <a:latin typeface="Arial"/>
              </a:defRPr>
            </a:lvl1pPr>
          </a:lstStyle>
          <a:p>
            <a:r>
              <a:rPr lang="en-US" dirty="0" smtClean="0"/>
              <a:t>Poll Question</a:t>
            </a:r>
            <a:endParaRPr lang="en-US" dirty="0"/>
          </a:p>
        </p:txBody>
      </p:sp>
      <p:sp>
        <p:nvSpPr>
          <p:cNvPr id="5" name="Text Placeholder 4"/>
          <p:cNvSpPr>
            <a:spLocks noGrp="1"/>
          </p:cNvSpPr>
          <p:nvPr>
            <p:ph type="body" sz="quarter" idx="10" hasCustomPrompt="1"/>
          </p:nvPr>
        </p:nvSpPr>
        <p:spPr>
          <a:xfrm>
            <a:off x="3291840" y="11338560"/>
            <a:ext cx="35844480" cy="17922240"/>
          </a:xfrm>
          <a:prstGeom prst="rect">
            <a:avLst/>
          </a:prstGeom>
        </p:spPr>
        <p:txBody>
          <a:bodyPr vert="horz"/>
          <a:lstStyle/>
          <a:p>
            <a:pPr lvl="0"/>
            <a:r>
              <a:rPr lang="en-US" dirty="0" smtClean="0"/>
              <a:t>Poll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125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action - Discussion Q">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291840" y="3291840"/>
            <a:ext cx="35844480" cy="7315200"/>
          </a:xfrm>
          <a:prstGeom prst="rect">
            <a:avLst/>
          </a:prstGeom>
        </p:spPr>
        <p:txBody>
          <a:bodyPr/>
          <a:lstStyle>
            <a:lvl1pPr algn="l">
              <a:defRPr sz="15360">
                <a:solidFill>
                  <a:schemeClr val="tx1">
                    <a:lumMod val="50000"/>
                    <a:lumOff val="50000"/>
                  </a:schemeClr>
                </a:solidFill>
                <a:latin typeface="Arial"/>
              </a:defRPr>
            </a:lvl1pPr>
          </a:lstStyle>
          <a:p>
            <a:r>
              <a:rPr lang="en-US" dirty="0" smtClean="0"/>
              <a:t>Discussion Question</a:t>
            </a:r>
            <a:endParaRPr lang="en-US" dirty="0"/>
          </a:p>
        </p:txBody>
      </p:sp>
      <p:sp>
        <p:nvSpPr>
          <p:cNvPr id="5" name="Text Placeholder 4"/>
          <p:cNvSpPr>
            <a:spLocks noGrp="1"/>
          </p:cNvSpPr>
          <p:nvPr>
            <p:ph type="body" sz="quarter" idx="10" hasCustomPrompt="1"/>
          </p:nvPr>
        </p:nvSpPr>
        <p:spPr>
          <a:xfrm>
            <a:off x="3291840" y="11338560"/>
            <a:ext cx="35844480" cy="17922240"/>
          </a:xfrm>
          <a:prstGeom prst="rect">
            <a:avLst/>
          </a:prstGeom>
        </p:spPr>
        <p:txBody>
          <a:bodyPr vert="horz"/>
          <a:lstStyle/>
          <a:p>
            <a:pPr lvl="0"/>
            <a:r>
              <a:rPr lang="en-US" dirty="0" smtClean="0"/>
              <a:t>Question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753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action - Evalua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291840" y="3291840"/>
            <a:ext cx="35844480" cy="4023360"/>
          </a:xfrm>
          <a:prstGeom prst="rect">
            <a:avLst/>
          </a:prstGeom>
        </p:spPr>
        <p:txBody>
          <a:bodyPr/>
          <a:lstStyle>
            <a:lvl1pPr algn="l">
              <a:defRPr sz="15360">
                <a:solidFill>
                  <a:schemeClr val="tx1">
                    <a:lumMod val="50000"/>
                    <a:lumOff val="50000"/>
                  </a:schemeClr>
                </a:solidFill>
                <a:latin typeface="Arial"/>
              </a:defRPr>
            </a:lvl1pPr>
          </a:lstStyle>
          <a:p>
            <a:r>
              <a:rPr lang="en-US" dirty="0" smtClean="0"/>
              <a:t>Evaluation Slide</a:t>
            </a:r>
            <a:endParaRPr lang="en-US" dirty="0"/>
          </a:p>
        </p:txBody>
      </p:sp>
      <p:sp>
        <p:nvSpPr>
          <p:cNvPr id="6" name="Content Placeholder 2"/>
          <p:cNvSpPr>
            <a:spLocks noGrp="1"/>
          </p:cNvSpPr>
          <p:nvPr>
            <p:ph idx="1" hasCustomPrompt="1"/>
          </p:nvPr>
        </p:nvSpPr>
        <p:spPr>
          <a:xfrm>
            <a:off x="3291840" y="7680965"/>
            <a:ext cx="35478720" cy="20848320"/>
          </a:xfrm>
          <a:prstGeom prst="rect">
            <a:avLst/>
          </a:prstGeom>
        </p:spPr>
        <p:txBody>
          <a:bodyPr/>
          <a:lstStyle>
            <a:lvl1pPr marL="0" indent="0">
              <a:buFont typeface="Wingdings" charset="2"/>
              <a:buNone/>
              <a:defRPr sz="9600">
                <a:solidFill>
                  <a:schemeClr val="tx1">
                    <a:lumMod val="50000"/>
                    <a:lumOff val="50000"/>
                  </a:schemeClr>
                </a:solidFill>
                <a:latin typeface="Arial"/>
              </a:defRPr>
            </a:lvl1pPr>
            <a:lvl2pPr marL="2194560" indent="0">
              <a:buFont typeface="Wingdings" charset="2"/>
              <a:buNone/>
              <a:defRPr>
                <a:solidFill>
                  <a:schemeClr val="tx1">
                    <a:lumMod val="50000"/>
                    <a:lumOff val="50000"/>
                  </a:schemeClr>
                </a:solidFill>
                <a:latin typeface="Arial"/>
              </a:defRPr>
            </a:lvl2pPr>
            <a:lvl3pPr marL="4389120" indent="0">
              <a:buFont typeface="Wingdings" charset="2"/>
              <a:buNone/>
              <a:defRPr>
                <a:solidFill>
                  <a:schemeClr val="tx1">
                    <a:lumMod val="50000"/>
                    <a:lumOff val="50000"/>
                  </a:schemeClr>
                </a:solidFill>
                <a:latin typeface="Arial"/>
              </a:defRPr>
            </a:lvl3pPr>
            <a:lvl4pPr marL="6583680" indent="0">
              <a:buFont typeface="Wingdings" charset="2"/>
              <a:buNone/>
              <a:defRPr>
                <a:solidFill>
                  <a:schemeClr val="tx1">
                    <a:lumMod val="50000"/>
                    <a:lumOff val="50000"/>
                  </a:schemeClr>
                </a:solidFill>
                <a:latin typeface="Arial"/>
              </a:defRPr>
            </a:lvl4pPr>
            <a:lvl5pPr marL="877824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590220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14 Cover Opt 2">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15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14 Cover Opt 3">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2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14 Cover Opt 4">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92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14 Cover Opt 5">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39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1"/>
          <p:cNvSpPr>
            <a:spLocks noGrp="1"/>
          </p:cNvSpPr>
          <p:nvPr>
            <p:ph type="body" idx="12"/>
          </p:nvPr>
        </p:nvSpPr>
        <p:spPr>
          <a:xfrm>
            <a:off x="17556478" y="28163520"/>
            <a:ext cx="21579845" cy="2403514"/>
          </a:xfrm>
          <a:prstGeom prst="rect">
            <a:avLst/>
          </a:prstGeom>
        </p:spPr>
        <p:txBody>
          <a:bodyPr/>
          <a:lstStyle>
            <a:lvl1pPr marL="0" indent="0" algn="r">
              <a:buNone/>
              <a:defRPr sz="8640">
                <a:latin typeface="Arial"/>
                <a:cs typeface="Arial"/>
              </a:defRPr>
            </a:lvl1pPr>
          </a:lstStyle>
          <a:p>
            <a:pPr lvl="0"/>
            <a:r>
              <a:rPr lang="en-US" smtClean="0">
                <a:solidFill>
                  <a:schemeClr val="bg1">
                    <a:lumMod val="50000"/>
                  </a:schemeClr>
                </a:solidFill>
              </a:rPr>
              <a:t>Click to edit Master text styles</a:t>
            </a:r>
          </a:p>
        </p:txBody>
      </p:sp>
    </p:spTree>
    <p:extLst>
      <p:ext uri="{BB962C8B-B14F-4D97-AF65-F5344CB8AC3E}">
        <p14:creationId xmlns:p14="http://schemas.microsoft.com/office/powerpoint/2010/main" val="52902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5120645" y="14264640"/>
            <a:ext cx="33649920" cy="438912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154562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Op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5120645" y="14264640"/>
            <a:ext cx="33649920" cy="438912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85037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Opt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5120645" y="14264640"/>
            <a:ext cx="33649920" cy="438912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2673813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579295"/>
      </p:ext>
    </p:extLst>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 id="2147484857" r:id="rId12"/>
    <p:sldLayoutId id="2147484858" r:id="rId13"/>
    <p:sldLayoutId id="2147484859" r:id="rId14"/>
    <p:sldLayoutId id="2147484860" r:id="rId15"/>
  </p:sldLayoutIdLst>
  <p:txStyles>
    <p:titleStyle>
      <a:lvl1pPr algn="ctr" defTabSz="2194560" rtl="0" eaLnBrk="1" latinLnBrk="0" hangingPunct="1">
        <a:spcBef>
          <a:spcPct val="0"/>
        </a:spcBef>
        <a:buNone/>
        <a:defRPr sz="2112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36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4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2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40" kern="1200">
          <a:solidFill>
            <a:schemeClr val="tx1"/>
          </a:solidFill>
          <a:latin typeface="+mn-lt"/>
          <a:ea typeface="+mn-ea"/>
          <a:cs typeface="+mn-cs"/>
        </a:defRPr>
      </a:lvl1pPr>
      <a:lvl2pPr marL="2194560" algn="l" defTabSz="2194560" rtl="0" eaLnBrk="1" latinLnBrk="0" hangingPunct="1">
        <a:defRPr sz="8640" kern="1200">
          <a:solidFill>
            <a:schemeClr val="tx1"/>
          </a:solidFill>
          <a:latin typeface="+mn-lt"/>
          <a:ea typeface="+mn-ea"/>
          <a:cs typeface="+mn-cs"/>
        </a:defRPr>
      </a:lvl2pPr>
      <a:lvl3pPr marL="4389120" algn="l" defTabSz="2194560" rtl="0" eaLnBrk="1" latinLnBrk="0" hangingPunct="1">
        <a:defRPr sz="8640" kern="1200">
          <a:solidFill>
            <a:schemeClr val="tx1"/>
          </a:solidFill>
          <a:latin typeface="+mn-lt"/>
          <a:ea typeface="+mn-ea"/>
          <a:cs typeface="+mn-cs"/>
        </a:defRPr>
      </a:lvl3pPr>
      <a:lvl4pPr marL="6583680" algn="l" defTabSz="2194560" rtl="0" eaLnBrk="1" latinLnBrk="0" hangingPunct="1">
        <a:defRPr sz="8640" kern="1200">
          <a:solidFill>
            <a:schemeClr val="tx1"/>
          </a:solidFill>
          <a:latin typeface="+mn-lt"/>
          <a:ea typeface="+mn-ea"/>
          <a:cs typeface="+mn-cs"/>
        </a:defRPr>
      </a:lvl4pPr>
      <a:lvl5pPr marL="8778240" algn="l" defTabSz="2194560" rtl="0" eaLnBrk="1" latinLnBrk="0" hangingPunct="1">
        <a:defRPr sz="8640" kern="1200">
          <a:solidFill>
            <a:schemeClr val="tx1"/>
          </a:solidFill>
          <a:latin typeface="+mn-lt"/>
          <a:ea typeface="+mn-ea"/>
          <a:cs typeface="+mn-cs"/>
        </a:defRPr>
      </a:lvl5pPr>
      <a:lvl6pPr marL="10972800" algn="l" defTabSz="2194560" rtl="0" eaLnBrk="1" latinLnBrk="0" hangingPunct="1">
        <a:defRPr sz="8640" kern="1200">
          <a:solidFill>
            <a:schemeClr val="tx1"/>
          </a:solidFill>
          <a:latin typeface="+mn-lt"/>
          <a:ea typeface="+mn-ea"/>
          <a:cs typeface="+mn-cs"/>
        </a:defRPr>
      </a:lvl6pPr>
      <a:lvl7pPr marL="13167360" algn="l" defTabSz="2194560" rtl="0" eaLnBrk="1" latinLnBrk="0" hangingPunct="1">
        <a:defRPr sz="8640" kern="1200">
          <a:solidFill>
            <a:schemeClr val="tx1"/>
          </a:solidFill>
          <a:latin typeface="+mn-lt"/>
          <a:ea typeface="+mn-ea"/>
          <a:cs typeface="+mn-cs"/>
        </a:defRPr>
      </a:lvl7pPr>
      <a:lvl8pPr marL="15361920" algn="l" defTabSz="2194560" rtl="0" eaLnBrk="1" latinLnBrk="0" hangingPunct="1">
        <a:defRPr sz="8640" kern="1200">
          <a:solidFill>
            <a:schemeClr val="tx1"/>
          </a:solidFill>
          <a:latin typeface="+mn-lt"/>
          <a:ea typeface="+mn-ea"/>
          <a:cs typeface="+mn-cs"/>
        </a:defRPr>
      </a:lvl8pPr>
      <a:lvl9pPr marL="17556480" algn="l" defTabSz="219456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diagramColors" Target="../diagrams/colors2.xml"/><Relationship Id="rId18" Type="http://schemas.openxmlformats.org/officeDocument/2006/relationships/diagramColors" Target="../diagrams/colors3.xml"/><Relationship Id="rId26" Type="http://schemas.openxmlformats.org/officeDocument/2006/relationships/diagramData" Target="../diagrams/data5.xml"/><Relationship Id="rId39" Type="http://schemas.openxmlformats.org/officeDocument/2006/relationships/diagramData" Target="../diagrams/data7.xml"/><Relationship Id="rId21" Type="http://schemas.openxmlformats.org/officeDocument/2006/relationships/diagramData" Target="../diagrams/data4.xml"/><Relationship Id="rId34" Type="http://schemas.openxmlformats.org/officeDocument/2006/relationships/diagramLayout" Target="../diagrams/layout6.xml"/><Relationship Id="rId42" Type="http://schemas.openxmlformats.org/officeDocument/2006/relationships/diagramColors" Target="../diagrams/colors7.xml"/><Relationship Id="rId47" Type="http://schemas.openxmlformats.org/officeDocument/2006/relationships/diagramColors" Target="../diagrams/colors8.xml"/><Relationship Id="rId50" Type="http://schemas.openxmlformats.org/officeDocument/2006/relationships/diagramLayout" Target="../diagrams/layout9.xml"/><Relationship Id="rId7" Type="http://schemas.openxmlformats.org/officeDocument/2006/relationships/diagramQuickStyle" Target="../diagrams/quickStyle1.xml"/><Relationship Id="rId2" Type="http://schemas.openxmlformats.org/officeDocument/2006/relationships/image" Target="../media/image12.png"/><Relationship Id="rId16" Type="http://schemas.openxmlformats.org/officeDocument/2006/relationships/diagramLayout" Target="../diagrams/layout3.xml"/><Relationship Id="rId29" Type="http://schemas.openxmlformats.org/officeDocument/2006/relationships/diagramColors" Target="../diagrams/colors5.xml"/><Relationship Id="rId11" Type="http://schemas.openxmlformats.org/officeDocument/2006/relationships/diagramLayout" Target="../diagrams/layout2.xml"/><Relationship Id="rId24" Type="http://schemas.openxmlformats.org/officeDocument/2006/relationships/diagramColors" Target="../diagrams/colors4.xml"/><Relationship Id="rId32" Type="http://schemas.openxmlformats.org/officeDocument/2006/relationships/image" Target="../media/image17.jpeg"/><Relationship Id="rId37" Type="http://schemas.microsoft.com/office/2007/relationships/diagramDrawing" Target="../diagrams/drawing6.xml"/><Relationship Id="rId40" Type="http://schemas.openxmlformats.org/officeDocument/2006/relationships/diagramLayout" Target="../diagrams/layout7.xml"/><Relationship Id="rId45" Type="http://schemas.openxmlformats.org/officeDocument/2006/relationships/diagramLayout" Target="../diagrams/layout8.xml"/><Relationship Id="rId53" Type="http://schemas.microsoft.com/office/2007/relationships/diagramDrawing" Target="../diagrams/drawing9.xml"/><Relationship Id="rId5" Type="http://schemas.openxmlformats.org/officeDocument/2006/relationships/diagramData" Target="../diagrams/data1.xml"/><Relationship Id="rId10" Type="http://schemas.openxmlformats.org/officeDocument/2006/relationships/diagramData" Target="../diagrams/data2.xml"/><Relationship Id="rId19" Type="http://schemas.microsoft.com/office/2007/relationships/diagramDrawing" Target="../diagrams/drawing3.xml"/><Relationship Id="rId31" Type="http://schemas.openxmlformats.org/officeDocument/2006/relationships/image" Target="../media/image16.jpeg"/><Relationship Id="rId44" Type="http://schemas.openxmlformats.org/officeDocument/2006/relationships/diagramData" Target="../diagrams/data8.xml"/><Relationship Id="rId52" Type="http://schemas.openxmlformats.org/officeDocument/2006/relationships/diagramColors" Target="../diagrams/colors9.xml"/><Relationship Id="rId4" Type="http://schemas.openxmlformats.org/officeDocument/2006/relationships/image" Target="../media/image14.jpe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diagramLayout" Target="../diagrams/layout4.xml"/><Relationship Id="rId27" Type="http://schemas.openxmlformats.org/officeDocument/2006/relationships/diagramLayout" Target="../diagrams/layout5.xml"/><Relationship Id="rId30" Type="http://schemas.microsoft.com/office/2007/relationships/diagramDrawing" Target="../diagrams/drawing5.xml"/><Relationship Id="rId35" Type="http://schemas.openxmlformats.org/officeDocument/2006/relationships/diagramQuickStyle" Target="../diagrams/quickStyle6.xml"/><Relationship Id="rId43" Type="http://schemas.microsoft.com/office/2007/relationships/diagramDrawing" Target="../diagrams/drawing7.xml"/><Relationship Id="rId48" Type="http://schemas.microsoft.com/office/2007/relationships/diagramDrawing" Target="../diagrams/drawing8.xml"/><Relationship Id="rId8" Type="http://schemas.openxmlformats.org/officeDocument/2006/relationships/diagramColors" Target="../diagrams/colors1.xml"/><Relationship Id="rId51" Type="http://schemas.openxmlformats.org/officeDocument/2006/relationships/diagramQuickStyle" Target="../diagrams/quickStyle9.xml"/><Relationship Id="rId3" Type="http://schemas.openxmlformats.org/officeDocument/2006/relationships/image" Target="../media/image13.jpeg"/><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microsoft.com/office/2007/relationships/diagramDrawing" Target="../diagrams/drawing4.xml"/><Relationship Id="rId33" Type="http://schemas.openxmlformats.org/officeDocument/2006/relationships/diagramData" Target="../diagrams/data6.xml"/><Relationship Id="rId38" Type="http://schemas.openxmlformats.org/officeDocument/2006/relationships/image" Target="../media/image18.gif"/><Relationship Id="rId46" Type="http://schemas.openxmlformats.org/officeDocument/2006/relationships/diagramQuickStyle" Target="../diagrams/quickStyle8.xml"/><Relationship Id="rId20" Type="http://schemas.openxmlformats.org/officeDocument/2006/relationships/image" Target="../media/image15.JPG"/><Relationship Id="rId41" Type="http://schemas.openxmlformats.org/officeDocument/2006/relationships/diagramQuickStyle" Target="../diagrams/quickStyle7.xml"/><Relationship Id="rId1" Type="http://schemas.openxmlformats.org/officeDocument/2006/relationships/slideLayout" Target="../slideLayouts/slideLayout11.xml"/><Relationship Id="rId6" Type="http://schemas.openxmlformats.org/officeDocument/2006/relationships/diagramLayout" Target="../diagrams/layout1.xml"/><Relationship Id="rId15" Type="http://schemas.openxmlformats.org/officeDocument/2006/relationships/diagramData" Target="../diagrams/data3.xml"/><Relationship Id="rId23" Type="http://schemas.openxmlformats.org/officeDocument/2006/relationships/diagramQuickStyle" Target="../diagrams/quickStyle4.xml"/><Relationship Id="rId28" Type="http://schemas.openxmlformats.org/officeDocument/2006/relationships/diagramQuickStyle" Target="../diagrams/quickStyle5.xml"/><Relationship Id="rId36" Type="http://schemas.openxmlformats.org/officeDocument/2006/relationships/diagramColors" Target="../diagrams/colors6.xml"/><Relationship Id="rId49" Type="http://schemas.openxmlformats.org/officeDocument/2006/relationships/diagramData" Target="../diagrams/data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5893" y="6322092"/>
            <a:ext cx="5599598" cy="4199699"/>
          </a:xfrm>
          <a:prstGeom prst="rect">
            <a:avLst/>
          </a:prstGeom>
        </p:spPr>
      </p:pic>
      <p:sp>
        <p:nvSpPr>
          <p:cNvPr id="6" name="Title 5"/>
          <p:cNvSpPr>
            <a:spLocks noGrp="1"/>
          </p:cNvSpPr>
          <p:nvPr>
            <p:ph type="title"/>
          </p:nvPr>
        </p:nvSpPr>
        <p:spPr>
          <a:xfrm>
            <a:off x="47472601" y="14478000"/>
            <a:ext cx="2727960" cy="2823322"/>
          </a:xfrm>
        </p:spPr>
        <p:txBody>
          <a:bodyPr/>
          <a:lstStyle/>
          <a:p>
            <a:r>
              <a:rPr lang="en-US" dirty="0" smtClean="0"/>
              <a:t>Discussion Question</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3891200" cy="4074043"/>
          </a:xfrm>
          <a:prstGeom prst="rect">
            <a:avLst/>
          </a:prstGeom>
        </p:spPr>
      </p:pic>
      <p:sp>
        <p:nvSpPr>
          <p:cNvPr id="5" name="TextBox 4"/>
          <p:cNvSpPr txBox="1"/>
          <p:nvPr/>
        </p:nvSpPr>
        <p:spPr>
          <a:xfrm>
            <a:off x="12039600" y="609600"/>
            <a:ext cx="20040600" cy="2751522"/>
          </a:xfrm>
          <a:prstGeom prst="rect">
            <a:avLst/>
          </a:prstGeom>
          <a:solidFill>
            <a:srgbClr val="FFFF00"/>
          </a:solidFill>
          <a:ln w="28575">
            <a:solidFill>
              <a:schemeClr val="tx1"/>
            </a:solidFill>
          </a:ln>
        </p:spPr>
        <p:txBody>
          <a:bodyPr wrap="square" rtlCol="0">
            <a:spAutoFit/>
          </a:bodyPr>
          <a:lstStyle/>
          <a:p>
            <a:pPr algn="ctr"/>
            <a:r>
              <a:rPr lang="en-US" dirty="0" smtClean="0"/>
              <a:t>Things You May Not Think of When Designing a 21</a:t>
            </a:r>
            <a:r>
              <a:rPr lang="en-US" baseline="30000" dirty="0" smtClean="0"/>
              <a:t>st</a:t>
            </a:r>
            <a:r>
              <a:rPr lang="en-US" dirty="0" smtClean="0"/>
              <a:t>-Century Classroom</a:t>
            </a:r>
            <a:endParaRPr lang="en-US" dirty="0"/>
          </a:p>
        </p:txBody>
      </p:sp>
      <p:graphicFrame>
        <p:nvGraphicFramePr>
          <p:cNvPr id="18" name="Content Placeholder 17"/>
          <p:cNvGraphicFramePr>
            <a:graphicFrameLocks noGrp="1"/>
          </p:cNvGraphicFramePr>
          <p:nvPr>
            <p:ph idx="1"/>
            <p:extLst>
              <p:ext uri="{D42A27DB-BD31-4B8C-83A1-F6EECF244321}">
                <p14:modId xmlns:p14="http://schemas.microsoft.com/office/powerpoint/2010/main" val="3242406224"/>
              </p:ext>
            </p:extLst>
          </p:nvPr>
        </p:nvGraphicFramePr>
        <p:xfrm>
          <a:off x="3292475" y="7680325"/>
          <a:ext cx="35477450" cy="217249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32" name="Diagram 31"/>
          <p:cNvGraphicFramePr/>
          <p:nvPr>
            <p:extLst>
              <p:ext uri="{D42A27DB-BD31-4B8C-83A1-F6EECF244321}">
                <p14:modId xmlns:p14="http://schemas.microsoft.com/office/powerpoint/2010/main" val="1584625440"/>
              </p:ext>
            </p:extLst>
          </p:nvPr>
        </p:nvGraphicFramePr>
        <p:xfrm>
          <a:off x="2526393" y="23101925"/>
          <a:ext cx="7239000" cy="6096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33" name="Diagram 32"/>
          <p:cNvGraphicFramePr/>
          <p:nvPr>
            <p:extLst>
              <p:ext uri="{D42A27DB-BD31-4B8C-83A1-F6EECF244321}">
                <p14:modId xmlns:p14="http://schemas.microsoft.com/office/powerpoint/2010/main" val="3502653311"/>
              </p:ext>
            </p:extLst>
          </p:nvPr>
        </p:nvGraphicFramePr>
        <p:xfrm>
          <a:off x="9680706" y="4250925"/>
          <a:ext cx="11312071" cy="417101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3400" y="4319841"/>
            <a:ext cx="5486400" cy="4102100"/>
          </a:xfrm>
          <a:prstGeom prst="rect">
            <a:avLst/>
          </a:prstGeom>
        </p:spPr>
      </p:pic>
      <p:graphicFrame>
        <p:nvGraphicFramePr>
          <p:cNvPr id="34" name="Diagram 33"/>
          <p:cNvGraphicFramePr/>
          <p:nvPr>
            <p:extLst>
              <p:ext uri="{D42A27DB-BD31-4B8C-83A1-F6EECF244321}">
                <p14:modId xmlns:p14="http://schemas.microsoft.com/office/powerpoint/2010/main" val="3080137655"/>
              </p:ext>
            </p:extLst>
          </p:nvPr>
        </p:nvGraphicFramePr>
        <p:xfrm>
          <a:off x="22680700" y="4216454"/>
          <a:ext cx="11090729" cy="5156145"/>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aphicFrame>
        <p:nvGraphicFramePr>
          <p:cNvPr id="35" name="Diagram 34"/>
          <p:cNvGraphicFramePr/>
          <p:nvPr>
            <p:extLst>
              <p:ext uri="{D42A27DB-BD31-4B8C-83A1-F6EECF244321}">
                <p14:modId xmlns:p14="http://schemas.microsoft.com/office/powerpoint/2010/main" val="1037736969"/>
              </p:ext>
            </p:extLst>
          </p:nvPr>
        </p:nvGraphicFramePr>
        <p:xfrm>
          <a:off x="35220027" y="4081325"/>
          <a:ext cx="7806871" cy="3477875"/>
        </p:xfrm>
        <a:graphic>
          <a:graphicData uri="http://schemas.openxmlformats.org/drawingml/2006/diagram">
            <dgm:relIds xmlns:dgm="http://schemas.openxmlformats.org/drawingml/2006/diagram" xmlns:r="http://schemas.openxmlformats.org/officeDocument/2006/relationships" r:dm="rId26" r:lo="rId27" r:qs="rId28" r:cs="rId29"/>
          </a:graphicData>
        </a:graphic>
      </p:graphicFrame>
      <p:pic>
        <p:nvPicPr>
          <p:cNvPr id="27" name="Content Placeholder 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2058429" y="7567206"/>
            <a:ext cx="11376090" cy="5096767"/>
          </a:xfrm>
          <a:prstGeom prst="rect">
            <a:avLst/>
          </a:prstGeom>
        </p:spPr>
      </p:pic>
      <p:pic>
        <p:nvPicPr>
          <p:cNvPr id="28" name="Picture 27"/>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3832800" y="13305389"/>
            <a:ext cx="10058400" cy="7762295"/>
          </a:xfrm>
          <a:prstGeom prst="rect">
            <a:avLst/>
          </a:prstGeom>
        </p:spPr>
      </p:pic>
      <p:graphicFrame>
        <p:nvGraphicFramePr>
          <p:cNvPr id="36" name="Diagram 35"/>
          <p:cNvGraphicFramePr/>
          <p:nvPr>
            <p:extLst>
              <p:ext uri="{D42A27DB-BD31-4B8C-83A1-F6EECF244321}">
                <p14:modId xmlns:p14="http://schemas.microsoft.com/office/powerpoint/2010/main" val="279861689"/>
              </p:ext>
            </p:extLst>
          </p:nvPr>
        </p:nvGraphicFramePr>
        <p:xfrm>
          <a:off x="30128509" y="21412200"/>
          <a:ext cx="14005324" cy="8686799"/>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pic>
        <p:nvPicPr>
          <p:cNvPr id="26" name="Content Placeholder 2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8575000" y="9469511"/>
            <a:ext cx="4682563" cy="6388923"/>
          </a:xfrm>
          <a:prstGeom prst="rect">
            <a:avLst/>
          </a:prstGeom>
        </p:spPr>
      </p:pic>
      <p:graphicFrame>
        <p:nvGraphicFramePr>
          <p:cNvPr id="38" name="Diagram 37"/>
          <p:cNvGraphicFramePr/>
          <p:nvPr>
            <p:extLst>
              <p:ext uri="{D42A27DB-BD31-4B8C-83A1-F6EECF244321}">
                <p14:modId xmlns:p14="http://schemas.microsoft.com/office/powerpoint/2010/main" val="3644784793"/>
              </p:ext>
            </p:extLst>
          </p:nvPr>
        </p:nvGraphicFramePr>
        <p:xfrm>
          <a:off x="20421600" y="24634371"/>
          <a:ext cx="12268200" cy="8305800"/>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graphicFrame>
        <p:nvGraphicFramePr>
          <p:cNvPr id="40" name="Diagram 39"/>
          <p:cNvGraphicFramePr/>
          <p:nvPr>
            <p:extLst>
              <p:ext uri="{D42A27DB-BD31-4B8C-83A1-F6EECF244321}">
                <p14:modId xmlns:p14="http://schemas.microsoft.com/office/powerpoint/2010/main" val="3636853201"/>
              </p:ext>
            </p:extLst>
          </p:nvPr>
        </p:nvGraphicFramePr>
        <p:xfrm>
          <a:off x="9753600" y="26178093"/>
          <a:ext cx="10733509" cy="6740307"/>
        </p:xfrm>
        <a:graphic>
          <a:graphicData uri="http://schemas.openxmlformats.org/drawingml/2006/diagram">
            <dgm:relIds xmlns:dgm="http://schemas.openxmlformats.org/drawingml/2006/diagram" xmlns:r="http://schemas.openxmlformats.org/officeDocument/2006/relationships" r:dm="rId44" r:lo="rId45" r:qs="rId46" r:cs="rId47"/>
          </a:graphicData>
        </a:graphic>
      </p:graphicFrame>
      <p:graphicFrame>
        <p:nvGraphicFramePr>
          <p:cNvPr id="43" name="Diagram 42"/>
          <p:cNvGraphicFramePr/>
          <p:nvPr>
            <p:extLst>
              <p:ext uri="{D42A27DB-BD31-4B8C-83A1-F6EECF244321}">
                <p14:modId xmlns:p14="http://schemas.microsoft.com/office/powerpoint/2010/main" val="1260287358"/>
              </p:ext>
            </p:extLst>
          </p:nvPr>
        </p:nvGraphicFramePr>
        <p:xfrm>
          <a:off x="0" y="12663973"/>
          <a:ext cx="8839199" cy="9967427"/>
        </p:xfrm>
        <a:graphic>
          <a:graphicData uri="http://schemas.openxmlformats.org/drawingml/2006/diagram">
            <dgm:relIds xmlns:dgm="http://schemas.openxmlformats.org/drawingml/2006/diagram" xmlns:r="http://schemas.openxmlformats.org/officeDocument/2006/relationships" r:dm="rId49" r:lo="rId50" r:qs="rId51" r:cs="rId52"/>
          </a:graphicData>
        </a:graphic>
      </p:graphicFrame>
      <p:sp>
        <p:nvSpPr>
          <p:cNvPr id="44" name="TextBox 43"/>
          <p:cNvSpPr txBox="1"/>
          <p:nvPr/>
        </p:nvSpPr>
        <p:spPr>
          <a:xfrm>
            <a:off x="533400" y="32232600"/>
            <a:ext cx="27003931" cy="523220"/>
          </a:xfrm>
          <a:prstGeom prst="rect">
            <a:avLst/>
          </a:prstGeom>
          <a:noFill/>
        </p:spPr>
        <p:txBody>
          <a:bodyPr wrap="none" rtlCol="0">
            <a:spAutoFit/>
          </a:bodyPr>
          <a:lstStyle/>
          <a:p>
            <a:r>
              <a:rPr lang="en-US" sz="2800" b="1" dirty="0" smtClean="0"/>
              <a:t>Dr. Wiebke Kuhn, IT Manager, College of Liberal Arts, Auburn University, with assistance from Daniel Caldwell, IT Specialist, Office of Information Technology, </a:t>
            </a:r>
            <a:r>
              <a:rPr lang="en-US" sz="2800" b="1" smtClean="0"/>
              <a:t>Auburn University, 2014</a:t>
            </a:r>
            <a:endParaRPr lang="en-US" sz="2800" b="1" dirty="0"/>
          </a:p>
        </p:txBody>
      </p:sp>
    </p:spTree>
    <p:extLst>
      <p:ext uri="{BB962C8B-B14F-4D97-AF65-F5344CB8AC3E}">
        <p14:creationId xmlns:p14="http://schemas.microsoft.com/office/powerpoint/2010/main" val="3374087923"/>
      </p:ext>
    </p:extLst>
  </p:cSld>
  <p:clrMapOvr>
    <a:masterClrMapping/>
  </p:clrMapOvr>
  <p:timing>
    <p:tnLst>
      <p:par>
        <p:cTn id="1" dur="indefinite" restart="never" nodeType="tmRoot"/>
      </p:par>
    </p:tnLst>
  </p:timing>
</p:sld>
</file>

<file path=ppt/theme/theme1.xml><?xml version="1.0" encoding="utf-8"?>
<a:theme xmlns:a="http://schemas.openxmlformats.org/drawingml/2006/main" name="9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5617</TotalTime>
  <Words>94</Words>
  <Application>Microsoft Office PowerPoint</Application>
  <PresentationFormat>Custom</PresentationFormat>
  <Paragraphs>17</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9_Default Theme</vt:lpstr>
      <vt:lpstr>Discussion Question</vt:lpstr>
    </vt:vector>
  </TitlesOfParts>
  <Company>EDUCAUSE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Burrows</dc:creator>
  <cp:lastModifiedBy>Wiebke Kuhn</cp:lastModifiedBy>
  <cp:revision>102</cp:revision>
  <dcterms:created xsi:type="dcterms:W3CDTF">2012-08-08T18:23:13Z</dcterms:created>
  <dcterms:modified xsi:type="dcterms:W3CDTF">2014-09-30T09:52:18Z</dcterms:modified>
</cp:coreProperties>
</file>