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97"/>
  </p:notesMasterIdLst>
  <p:sldIdLst>
    <p:sldId id="257" r:id="rId3"/>
    <p:sldId id="34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345" r:id="rId37"/>
    <p:sldId id="346" r:id="rId38"/>
    <p:sldId id="347" r:id="rId39"/>
    <p:sldId id="348" r:id="rId40"/>
    <p:sldId id="349" r:id="rId41"/>
    <p:sldId id="350" r:id="rId42"/>
    <p:sldId id="290" r:id="rId43"/>
    <p:sldId id="291" r:id="rId44"/>
    <p:sldId id="292" r:id="rId45"/>
    <p:sldId id="293" r:id="rId46"/>
    <p:sldId id="294" r:id="rId47"/>
    <p:sldId id="295" r:id="rId48"/>
    <p:sldId id="296" r:id="rId49"/>
    <p:sldId id="297" r:id="rId50"/>
    <p:sldId id="298" r:id="rId51"/>
    <p:sldId id="299" r:id="rId52"/>
    <p:sldId id="330" r:id="rId53"/>
    <p:sldId id="300" r:id="rId54"/>
    <p:sldId id="301" r:id="rId55"/>
    <p:sldId id="302" r:id="rId56"/>
    <p:sldId id="303" r:id="rId57"/>
    <p:sldId id="304" r:id="rId58"/>
    <p:sldId id="305" r:id="rId59"/>
    <p:sldId id="306" r:id="rId60"/>
    <p:sldId id="307" r:id="rId61"/>
    <p:sldId id="342"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43" r:id="rId85"/>
    <p:sldId id="331" r:id="rId86"/>
    <p:sldId id="332" r:id="rId87"/>
    <p:sldId id="333" r:id="rId88"/>
    <p:sldId id="334" r:id="rId89"/>
    <p:sldId id="335" r:id="rId90"/>
    <p:sldId id="336" r:id="rId91"/>
    <p:sldId id="337" r:id="rId92"/>
    <p:sldId id="338" r:id="rId93"/>
    <p:sldId id="339" r:id="rId94"/>
    <p:sldId id="340" r:id="rId95"/>
    <p:sldId id="344"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1064D12-C691-B949-9BA1-E9953395584C}">
          <p14:sldIdLst>
            <p14:sldId id="257"/>
            <p14:sldId id="341"/>
            <p14:sldId id="258"/>
            <p14:sldId id="259"/>
            <p14:sldId id="260"/>
            <p14:sldId id="261"/>
            <p14:sldId id="262"/>
            <p14:sldId id="263"/>
            <p14:sldId id="264"/>
            <p14:sldId id="265"/>
            <p14:sldId id="266"/>
            <p14:sldId id="267"/>
            <p14:sldId id="268"/>
            <p14:sldId id="269"/>
          </p14:sldIdLst>
        </p14:section>
        <p14:section name="Policy - Greg" id="{C85B4DA7-F814-444C-B4F4-3D2A24832B12}">
          <p14:sldIdLst>
            <p14:sldId id="270"/>
            <p14:sldId id="271"/>
            <p14:sldId id="272"/>
            <p14:sldId id="273"/>
            <p14:sldId id="274"/>
            <p14:sldId id="275"/>
            <p14:sldId id="276"/>
            <p14:sldId id="277"/>
            <p14:sldId id="278"/>
            <p14:sldId id="279"/>
            <p14:sldId id="280"/>
            <p14:sldId id="281"/>
            <p14:sldId id="282"/>
            <p14:sldId id="283"/>
            <p14:sldId id="284"/>
            <p14:sldId id="285"/>
          </p14:sldIdLst>
        </p14:section>
        <p14:section name="Policy - Cheryl" id="{309A5F7A-51B9-0143-9B08-20F17762B181}">
          <p14:sldIdLst>
            <p14:sldId id="286"/>
            <p14:sldId id="287"/>
            <p14:sldId id="288"/>
            <p14:sldId id="289"/>
          </p14:sldIdLst>
        </p14:section>
        <p14:section name="Discuss Group Activities" id="{D725A286-7A3C-8B4B-9AA7-9281DE2D0A0C}">
          <p14:sldIdLst>
            <p14:sldId id="345"/>
            <p14:sldId id="346"/>
            <p14:sldId id="347"/>
            <p14:sldId id="348"/>
            <p14:sldId id="349"/>
            <p14:sldId id="350"/>
          </p14:sldIdLst>
        </p14:section>
        <p14:section name="Institutional Support" id="{A1C2E401-E91B-914E-B1F9-E0ABF52EB4C2}">
          <p14:sldIdLst>
            <p14:sldId id="290"/>
            <p14:sldId id="291"/>
            <p14:sldId id="292"/>
            <p14:sldId id="293"/>
            <p14:sldId id="294"/>
            <p14:sldId id="295"/>
            <p14:sldId id="296"/>
            <p14:sldId id="297"/>
            <p14:sldId id="298"/>
            <p14:sldId id="299"/>
            <p14:sldId id="330"/>
            <p14:sldId id="300"/>
          </p14:sldIdLst>
        </p14:section>
        <p14:section name="Supporting Web Developers" id="{5CFC5B73-6C94-8B4B-89C0-97E5BD317EAD}">
          <p14:sldIdLst>
            <p14:sldId id="301"/>
            <p14:sldId id="302"/>
            <p14:sldId id="303"/>
            <p14:sldId id="304"/>
            <p14:sldId id="305"/>
            <p14:sldId id="306"/>
            <p14:sldId id="307"/>
          </p14:sldIdLst>
        </p14:section>
        <p14:section name="Procurement" id="{DFAF814F-FAC2-0549-AACF-1D495D6DE0AC}">
          <p14:sldIdLst>
            <p14:sldId id="342"/>
            <p14:sldId id="308"/>
            <p14:sldId id="309"/>
            <p14:sldId id="310"/>
            <p14:sldId id="311"/>
            <p14:sldId id="312"/>
            <p14:sldId id="313"/>
            <p14:sldId id="314"/>
            <p14:sldId id="315"/>
            <p14:sldId id="316"/>
          </p14:sldIdLst>
        </p14:section>
        <p14:section name="Captioning" id="{21CF8CA8-1458-5B49-9535-08F589169081}">
          <p14:sldIdLst>
            <p14:sldId id="317"/>
            <p14:sldId id="318"/>
            <p14:sldId id="319"/>
            <p14:sldId id="320"/>
            <p14:sldId id="321"/>
            <p14:sldId id="322"/>
            <p14:sldId id="323"/>
            <p14:sldId id="324"/>
            <p14:sldId id="325"/>
            <p14:sldId id="326"/>
            <p14:sldId id="327"/>
            <p14:sldId id="328"/>
            <p14:sldId id="329"/>
          </p14:sldIdLst>
        </p14:section>
        <p14:section name="Supporting Faculty" id="{DDCBBC18-E51C-B74A-8613-CF103F00B332}">
          <p14:sldIdLst>
            <p14:sldId id="343"/>
            <p14:sldId id="331"/>
            <p14:sldId id="332"/>
            <p14:sldId id="333"/>
            <p14:sldId id="334"/>
            <p14:sldId id="335"/>
            <p14:sldId id="336"/>
            <p14:sldId id="337"/>
            <p14:sldId id="338"/>
            <p14:sldId id="339"/>
            <p14:sldId id="340"/>
          </p14:sldIdLst>
        </p14:section>
        <p14:section name="Wrap Up" id="{1E4C5A55-3F9C-A644-B7B6-9A04D49CA9A0}">
          <p14:sldIdLst>
            <p14:sldId id="34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10" autoAdjust="0"/>
  </p:normalViewPr>
  <p:slideViewPr>
    <p:cSldViewPr snapToGrid="0" snapToObjects="1">
      <p:cViewPr varScale="1">
        <p:scale>
          <a:sx n="93" d="100"/>
          <a:sy n="93" d="100"/>
        </p:scale>
        <p:origin x="-1512" y="-104"/>
      </p:cViewPr>
      <p:guideLst>
        <p:guide orient="horz" pos="2160"/>
        <p:guide pos="2880"/>
      </p:guideLst>
    </p:cSldViewPr>
  </p:slideViewPr>
  <p:outlineViewPr>
    <p:cViewPr>
      <p:scale>
        <a:sx n="33" d="100"/>
        <a:sy n="33" d="100"/>
      </p:scale>
      <p:origin x="0" y="42440"/>
    </p:cViewPr>
  </p:outlineViewPr>
  <p:notesTextViewPr>
    <p:cViewPr>
      <p:scale>
        <a:sx n="100" d="100"/>
        <a:sy n="100" d="100"/>
      </p:scale>
      <p:origin x="0" y="0"/>
    </p:cViewPr>
  </p:notesTextViewPr>
  <p:sorterViewPr>
    <p:cViewPr>
      <p:scale>
        <a:sx n="66" d="100"/>
        <a:sy n="66" d="100"/>
      </p:scale>
      <p:origin x="0" y="728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notesMaster" Target="notesMasters/notes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viewProps" Target="viewProps.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68C3D4-7BB8-4369-B9FA-FA0FB5CD1DA8}" type="doc">
      <dgm:prSet loTypeId="urn:microsoft.com/office/officeart/2005/8/layout/cycle6" loCatId="cycle" qsTypeId="urn:microsoft.com/office/officeart/2005/8/quickstyle/3d2" qsCatId="3D" csTypeId="urn:microsoft.com/office/officeart/2005/8/colors/colorful5" csCatId="colorful" phldr="1"/>
      <dgm:spPr/>
      <dgm:t>
        <a:bodyPr/>
        <a:lstStyle/>
        <a:p>
          <a:endParaRPr lang="en-US"/>
        </a:p>
      </dgm:t>
    </dgm:pt>
    <dgm:pt modelId="{572850AA-5378-4BA7-A00B-7707C3E5DEAA}">
      <dgm:prSet phldrT="[Text]"/>
      <dgm:spPr>
        <a:gradFill rotWithShape="0">
          <a:gsLst>
            <a:gs pos="0">
              <a:srgbClr val="DDEBCF"/>
            </a:gs>
            <a:gs pos="0">
              <a:srgbClr val="9CB86E"/>
            </a:gs>
            <a:gs pos="100000">
              <a:srgbClr val="156B13"/>
            </a:gs>
          </a:gsLst>
          <a:lin ang="16200000" scaled="0"/>
        </a:gradFill>
      </dgm:spPr>
      <dgm:t>
        <a:bodyPr/>
        <a:lstStyle/>
        <a:p>
          <a:r>
            <a:rPr lang="en-US" dirty="0" smtClean="0"/>
            <a:t>Work the Campus Plan</a:t>
          </a:r>
          <a:endParaRPr lang="en-US" dirty="0"/>
        </a:p>
      </dgm:t>
      <dgm:extLst>
        <a:ext uri="{E40237B7-FDA0-4F09-8148-C483321AD2D9}">
          <dgm14:cNvPr xmlns:dgm14="http://schemas.microsoft.com/office/drawing/2010/diagram" id="0" name="" descr="Work the Campus Plan"/>
        </a:ext>
      </dgm:extLst>
    </dgm:pt>
    <dgm:pt modelId="{26BB3244-1761-4EC8-B44A-78A68B93D7C3}" type="parTrans" cxnId="{BE067297-993E-405C-BE88-44706AD90240}">
      <dgm:prSet/>
      <dgm:spPr/>
      <dgm:t>
        <a:bodyPr/>
        <a:lstStyle/>
        <a:p>
          <a:endParaRPr lang="en-US"/>
        </a:p>
      </dgm:t>
    </dgm:pt>
    <dgm:pt modelId="{F3344D59-1358-458A-86AA-0CEB7C62B061}" type="sibTrans" cxnId="{BE067297-993E-405C-BE88-44706AD90240}">
      <dgm:prSet/>
      <dgm:spPr/>
      <dgm:t>
        <a:bodyPr/>
        <a:lstStyle/>
        <a:p>
          <a:endParaRPr lang="en-US"/>
        </a:p>
      </dgm:t>
    </dgm:pt>
    <dgm:pt modelId="{AE2841D7-1198-40DF-8DA2-AAE8948D5C74}">
      <dgm:prSet/>
      <dgm:spPr>
        <a:gradFill rotWithShape="0">
          <a:gsLst>
            <a:gs pos="0">
              <a:srgbClr val="CBCBCB"/>
            </a:gs>
            <a:gs pos="100000">
              <a:srgbClr val="5F5F5F"/>
            </a:gs>
            <a:gs pos="96000">
              <a:srgbClr val="5F5F5F"/>
            </a:gs>
            <a:gs pos="100000">
              <a:srgbClr val="FFFFFF"/>
            </a:gs>
            <a:gs pos="100000">
              <a:srgbClr val="B2B2B2"/>
            </a:gs>
            <a:gs pos="93000">
              <a:srgbClr val="292929"/>
            </a:gs>
            <a:gs pos="99000">
              <a:srgbClr val="777777"/>
            </a:gs>
            <a:gs pos="100000">
              <a:srgbClr val="EAEAEA"/>
            </a:gs>
          </a:gsLst>
          <a:lin ang="16200000" scaled="0"/>
        </a:gradFill>
      </dgm:spPr>
      <dgm:t>
        <a:bodyPr/>
        <a:lstStyle/>
        <a:p>
          <a:r>
            <a:rPr lang="en-US" dirty="0" smtClean="0"/>
            <a:t>Measure Progress</a:t>
          </a:r>
          <a:endParaRPr lang="en-US" dirty="0"/>
        </a:p>
      </dgm:t>
      <dgm:extLst>
        <a:ext uri="{E40237B7-FDA0-4F09-8148-C483321AD2D9}">
          <dgm14:cNvPr xmlns:dgm14="http://schemas.microsoft.com/office/drawing/2010/diagram" id="0" name="" descr="Make Progress"/>
        </a:ext>
      </dgm:extLst>
    </dgm:pt>
    <dgm:pt modelId="{0AB5F063-7582-4FE7-9CC9-6C7CC526724A}" type="parTrans" cxnId="{B33481B7-ABB8-470E-AD57-8D8999820735}">
      <dgm:prSet/>
      <dgm:spPr/>
      <dgm:t>
        <a:bodyPr/>
        <a:lstStyle/>
        <a:p>
          <a:endParaRPr lang="en-US"/>
        </a:p>
      </dgm:t>
    </dgm:pt>
    <dgm:pt modelId="{D3F7D4A1-7509-4061-9C4A-CED8256BC34E}" type="sibTrans" cxnId="{B33481B7-ABB8-470E-AD57-8D8999820735}">
      <dgm:prSet/>
      <dgm:spPr>
        <a:ln>
          <a:solidFill>
            <a:schemeClr val="bg1">
              <a:lumMod val="50000"/>
            </a:schemeClr>
          </a:solidFill>
        </a:ln>
      </dgm:spPr>
      <dgm:t>
        <a:bodyPr/>
        <a:lstStyle/>
        <a:p>
          <a:endParaRPr lang="en-US"/>
        </a:p>
      </dgm:t>
    </dgm:pt>
    <dgm:pt modelId="{08864D05-E473-44F1-9210-FCCC77F09DB0}">
      <dgm:prSet/>
      <dgm:spPr>
        <a:gradFill rotWithShape="0">
          <a:gsLst>
            <a:gs pos="0">
              <a:srgbClr val="000000"/>
            </a:gs>
            <a:gs pos="2000">
              <a:srgbClr val="0A128C"/>
            </a:gs>
            <a:gs pos="100000">
              <a:srgbClr val="181CC7"/>
            </a:gs>
            <a:gs pos="100000">
              <a:srgbClr val="7005D4"/>
            </a:gs>
            <a:gs pos="100000">
              <a:srgbClr val="8C3D91"/>
            </a:gs>
          </a:gsLst>
          <a:lin ang="16200000" scaled="0"/>
        </a:gradFill>
      </dgm:spPr>
      <dgm:t>
        <a:bodyPr/>
        <a:lstStyle/>
        <a:p>
          <a:r>
            <a:rPr lang="en-US" dirty="0" smtClean="0"/>
            <a:t>Make a Campus Plan</a:t>
          </a:r>
          <a:endParaRPr lang="en-US" dirty="0"/>
        </a:p>
      </dgm:t>
      <dgm:extLst>
        <a:ext uri="{E40237B7-FDA0-4F09-8148-C483321AD2D9}">
          <dgm14:cNvPr xmlns:dgm14="http://schemas.microsoft.com/office/drawing/2010/diagram" id="0" name="" descr="Make a Campus Plan"/>
        </a:ext>
      </dgm:extLst>
    </dgm:pt>
    <dgm:pt modelId="{4344373E-742E-480D-941A-AC88DD9F98CB}" type="parTrans" cxnId="{F505392C-632E-4BAB-9A76-F95D898CA2FF}">
      <dgm:prSet/>
      <dgm:spPr/>
      <dgm:t>
        <a:bodyPr/>
        <a:lstStyle/>
        <a:p>
          <a:endParaRPr lang="en-US"/>
        </a:p>
      </dgm:t>
    </dgm:pt>
    <dgm:pt modelId="{85D9D257-2177-414E-BE63-5DA5F7BEA0C9}" type="sibTrans" cxnId="{F505392C-632E-4BAB-9A76-F95D898CA2FF}">
      <dgm:prSet/>
      <dgm:spPr>
        <a:ln>
          <a:solidFill>
            <a:schemeClr val="tx2"/>
          </a:solidFill>
          <a:miter lim="800000"/>
        </a:ln>
      </dgm:spPr>
      <dgm:t>
        <a:bodyPr/>
        <a:lstStyle/>
        <a:p>
          <a:endParaRPr lang="en-US"/>
        </a:p>
      </dgm:t>
    </dgm:pt>
    <dgm:pt modelId="{CF2297B8-B322-41F8-A05E-2A853BC7FAE4}" type="pres">
      <dgm:prSet presAssocID="{D868C3D4-7BB8-4369-B9FA-FA0FB5CD1DA8}" presName="cycle" presStyleCnt="0">
        <dgm:presLayoutVars>
          <dgm:dir/>
          <dgm:resizeHandles val="exact"/>
        </dgm:presLayoutVars>
      </dgm:prSet>
      <dgm:spPr/>
      <dgm:t>
        <a:bodyPr/>
        <a:lstStyle/>
        <a:p>
          <a:endParaRPr lang="en-US"/>
        </a:p>
      </dgm:t>
    </dgm:pt>
    <dgm:pt modelId="{8376C298-CC42-4F66-ABF8-BE1581122655}" type="pres">
      <dgm:prSet presAssocID="{08864D05-E473-44F1-9210-FCCC77F09DB0}" presName="node" presStyleLbl="node1" presStyleIdx="0" presStyleCnt="3">
        <dgm:presLayoutVars>
          <dgm:bulletEnabled val="1"/>
        </dgm:presLayoutVars>
      </dgm:prSet>
      <dgm:spPr/>
      <dgm:t>
        <a:bodyPr/>
        <a:lstStyle/>
        <a:p>
          <a:endParaRPr lang="en-US"/>
        </a:p>
      </dgm:t>
    </dgm:pt>
    <dgm:pt modelId="{EE0F9423-CC75-485B-93CD-55DB698E118A}" type="pres">
      <dgm:prSet presAssocID="{08864D05-E473-44F1-9210-FCCC77F09DB0}" presName="spNode" presStyleCnt="0"/>
      <dgm:spPr/>
    </dgm:pt>
    <dgm:pt modelId="{B42C26EB-FB04-4F3F-842D-E7A41C3F23E6}" type="pres">
      <dgm:prSet presAssocID="{85D9D257-2177-414E-BE63-5DA5F7BEA0C9}" presName="sibTrans" presStyleLbl="sibTrans1D1" presStyleIdx="0" presStyleCnt="3"/>
      <dgm:spPr/>
      <dgm:t>
        <a:bodyPr/>
        <a:lstStyle/>
        <a:p>
          <a:endParaRPr lang="en-US"/>
        </a:p>
      </dgm:t>
    </dgm:pt>
    <dgm:pt modelId="{86B66222-BF92-4CA5-B64D-AF201AA2BC6C}" type="pres">
      <dgm:prSet presAssocID="{572850AA-5378-4BA7-A00B-7707C3E5DEAA}" presName="node" presStyleLbl="node1" presStyleIdx="1" presStyleCnt="3">
        <dgm:presLayoutVars>
          <dgm:bulletEnabled val="1"/>
        </dgm:presLayoutVars>
      </dgm:prSet>
      <dgm:spPr/>
      <dgm:t>
        <a:bodyPr/>
        <a:lstStyle/>
        <a:p>
          <a:endParaRPr lang="en-US"/>
        </a:p>
      </dgm:t>
    </dgm:pt>
    <dgm:pt modelId="{68336F97-0716-47A5-9813-3B3D75FF1C9C}" type="pres">
      <dgm:prSet presAssocID="{572850AA-5378-4BA7-A00B-7707C3E5DEAA}" presName="spNode" presStyleCnt="0"/>
      <dgm:spPr/>
    </dgm:pt>
    <dgm:pt modelId="{21BE7E46-66B7-4BD3-BD30-C20C43D355EA}" type="pres">
      <dgm:prSet presAssocID="{F3344D59-1358-458A-86AA-0CEB7C62B061}" presName="sibTrans" presStyleLbl="sibTrans1D1" presStyleIdx="1" presStyleCnt="3"/>
      <dgm:spPr/>
      <dgm:t>
        <a:bodyPr/>
        <a:lstStyle/>
        <a:p>
          <a:endParaRPr lang="en-US"/>
        </a:p>
      </dgm:t>
    </dgm:pt>
    <dgm:pt modelId="{13F2E6E3-82BD-44D1-B4F7-63FD13511D22}" type="pres">
      <dgm:prSet presAssocID="{AE2841D7-1198-40DF-8DA2-AAE8948D5C74}" presName="node" presStyleLbl="node1" presStyleIdx="2" presStyleCnt="3">
        <dgm:presLayoutVars>
          <dgm:bulletEnabled val="1"/>
        </dgm:presLayoutVars>
      </dgm:prSet>
      <dgm:spPr/>
      <dgm:t>
        <a:bodyPr/>
        <a:lstStyle/>
        <a:p>
          <a:endParaRPr lang="en-US"/>
        </a:p>
      </dgm:t>
    </dgm:pt>
    <dgm:pt modelId="{1CE67F26-9CC8-4691-B7F8-CEB86FCE648E}" type="pres">
      <dgm:prSet presAssocID="{AE2841D7-1198-40DF-8DA2-AAE8948D5C74}" presName="spNode" presStyleCnt="0"/>
      <dgm:spPr/>
    </dgm:pt>
    <dgm:pt modelId="{F9F25614-00B7-4DD4-B699-4D692245C4BC}" type="pres">
      <dgm:prSet presAssocID="{D3F7D4A1-7509-4061-9C4A-CED8256BC34E}" presName="sibTrans" presStyleLbl="sibTrans1D1" presStyleIdx="2" presStyleCnt="3"/>
      <dgm:spPr/>
      <dgm:t>
        <a:bodyPr/>
        <a:lstStyle/>
        <a:p>
          <a:endParaRPr lang="en-US"/>
        </a:p>
      </dgm:t>
    </dgm:pt>
  </dgm:ptLst>
  <dgm:cxnLst>
    <dgm:cxn modelId="{742ABF99-E56A-134F-9996-319E90132B2B}" type="presOf" srcId="{572850AA-5378-4BA7-A00B-7707C3E5DEAA}" destId="{86B66222-BF92-4CA5-B64D-AF201AA2BC6C}" srcOrd="0" destOrd="0" presId="urn:microsoft.com/office/officeart/2005/8/layout/cycle6"/>
    <dgm:cxn modelId="{F505392C-632E-4BAB-9A76-F95D898CA2FF}" srcId="{D868C3D4-7BB8-4369-B9FA-FA0FB5CD1DA8}" destId="{08864D05-E473-44F1-9210-FCCC77F09DB0}" srcOrd="0" destOrd="0" parTransId="{4344373E-742E-480D-941A-AC88DD9F98CB}" sibTransId="{85D9D257-2177-414E-BE63-5DA5F7BEA0C9}"/>
    <dgm:cxn modelId="{35B7590B-9BFD-9C4B-A832-681117955D02}" type="presOf" srcId="{08864D05-E473-44F1-9210-FCCC77F09DB0}" destId="{8376C298-CC42-4F66-ABF8-BE1581122655}" srcOrd="0" destOrd="0" presId="urn:microsoft.com/office/officeart/2005/8/layout/cycle6"/>
    <dgm:cxn modelId="{A692BE6A-ED04-734B-A76B-25F0801F03B6}" type="presOf" srcId="{D868C3D4-7BB8-4369-B9FA-FA0FB5CD1DA8}" destId="{CF2297B8-B322-41F8-A05E-2A853BC7FAE4}" srcOrd="0" destOrd="0" presId="urn:microsoft.com/office/officeart/2005/8/layout/cycle6"/>
    <dgm:cxn modelId="{26736D22-764E-E646-81D3-B16D77BF1750}" type="presOf" srcId="{D3F7D4A1-7509-4061-9C4A-CED8256BC34E}" destId="{F9F25614-00B7-4DD4-B699-4D692245C4BC}" srcOrd="0" destOrd="0" presId="urn:microsoft.com/office/officeart/2005/8/layout/cycle6"/>
    <dgm:cxn modelId="{BE067297-993E-405C-BE88-44706AD90240}" srcId="{D868C3D4-7BB8-4369-B9FA-FA0FB5CD1DA8}" destId="{572850AA-5378-4BA7-A00B-7707C3E5DEAA}" srcOrd="1" destOrd="0" parTransId="{26BB3244-1761-4EC8-B44A-78A68B93D7C3}" sibTransId="{F3344D59-1358-458A-86AA-0CEB7C62B061}"/>
    <dgm:cxn modelId="{E5EA21D1-6C68-754E-AC5B-46B8A37329F1}" type="presOf" srcId="{85D9D257-2177-414E-BE63-5DA5F7BEA0C9}" destId="{B42C26EB-FB04-4F3F-842D-E7A41C3F23E6}" srcOrd="0" destOrd="0" presId="urn:microsoft.com/office/officeart/2005/8/layout/cycle6"/>
    <dgm:cxn modelId="{56F45ADB-1CE0-6B43-B972-2A693D5A449D}" type="presOf" srcId="{AE2841D7-1198-40DF-8DA2-AAE8948D5C74}" destId="{13F2E6E3-82BD-44D1-B4F7-63FD13511D22}" srcOrd="0" destOrd="0" presId="urn:microsoft.com/office/officeart/2005/8/layout/cycle6"/>
    <dgm:cxn modelId="{157CE5CB-D933-9348-9794-B91D3119978C}" type="presOf" srcId="{F3344D59-1358-458A-86AA-0CEB7C62B061}" destId="{21BE7E46-66B7-4BD3-BD30-C20C43D355EA}" srcOrd="0" destOrd="0" presId="urn:microsoft.com/office/officeart/2005/8/layout/cycle6"/>
    <dgm:cxn modelId="{B33481B7-ABB8-470E-AD57-8D8999820735}" srcId="{D868C3D4-7BB8-4369-B9FA-FA0FB5CD1DA8}" destId="{AE2841D7-1198-40DF-8DA2-AAE8948D5C74}" srcOrd="2" destOrd="0" parTransId="{0AB5F063-7582-4FE7-9CC9-6C7CC526724A}" sibTransId="{D3F7D4A1-7509-4061-9C4A-CED8256BC34E}"/>
    <dgm:cxn modelId="{1EF60A93-0F01-2747-B6B6-DA0A99366FCA}" type="presParOf" srcId="{CF2297B8-B322-41F8-A05E-2A853BC7FAE4}" destId="{8376C298-CC42-4F66-ABF8-BE1581122655}" srcOrd="0" destOrd="0" presId="urn:microsoft.com/office/officeart/2005/8/layout/cycle6"/>
    <dgm:cxn modelId="{F7DE6BC3-24C2-0843-85B7-007B1C20C983}" type="presParOf" srcId="{CF2297B8-B322-41F8-A05E-2A853BC7FAE4}" destId="{EE0F9423-CC75-485B-93CD-55DB698E118A}" srcOrd="1" destOrd="0" presId="urn:microsoft.com/office/officeart/2005/8/layout/cycle6"/>
    <dgm:cxn modelId="{21F57D52-2346-3248-8105-D500795295FA}" type="presParOf" srcId="{CF2297B8-B322-41F8-A05E-2A853BC7FAE4}" destId="{B42C26EB-FB04-4F3F-842D-E7A41C3F23E6}" srcOrd="2" destOrd="0" presId="urn:microsoft.com/office/officeart/2005/8/layout/cycle6"/>
    <dgm:cxn modelId="{AD905E57-6A9E-1C4B-A878-D4A884E13A9C}" type="presParOf" srcId="{CF2297B8-B322-41F8-A05E-2A853BC7FAE4}" destId="{86B66222-BF92-4CA5-B64D-AF201AA2BC6C}" srcOrd="3" destOrd="0" presId="urn:microsoft.com/office/officeart/2005/8/layout/cycle6"/>
    <dgm:cxn modelId="{BB2E4E84-FDFE-1648-9BEB-B894FCE4D97E}" type="presParOf" srcId="{CF2297B8-B322-41F8-A05E-2A853BC7FAE4}" destId="{68336F97-0716-47A5-9813-3B3D75FF1C9C}" srcOrd="4" destOrd="0" presId="urn:microsoft.com/office/officeart/2005/8/layout/cycle6"/>
    <dgm:cxn modelId="{AAF604B4-EA1E-184C-988B-CC9688AC60D5}" type="presParOf" srcId="{CF2297B8-B322-41F8-A05E-2A853BC7FAE4}" destId="{21BE7E46-66B7-4BD3-BD30-C20C43D355EA}" srcOrd="5" destOrd="0" presId="urn:microsoft.com/office/officeart/2005/8/layout/cycle6"/>
    <dgm:cxn modelId="{7A8C578D-ABCE-854F-A42B-074715080F91}" type="presParOf" srcId="{CF2297B8-B322-41F8-A05E-2A853BC7FAE4}" destId="{13F2E6E3-82BD-44D1-B4F7-63FD13511D22}" srcOrd="6" destOrd="0" presId="urn:microsoft.com/office/officeart/2005/8/layout/cycle6"/>
    <dgm:cxn modelId="{C78D0F3C-FE55-3747-BE5A-261344FEFA07}" type="presParOf" srcId="{CF2297B8-B322-41F8-A05E-2A853BC7FAE4}" destId="{1CE67F26-9CC8-4691-B7F8-CEB86FCE648E}" srcOrd="7" destOrd="0" presId="urn:microsoft.com/office/officeart/2005/8/layout/cycle6"/>
    <dgm:cxn modelId="{AE2DFE07-2A21-D34F-AA21-96ABCA6CC796}" type="presParOf" srcId="{CF2297B8-B322-41F8-A05E-2A853BC7FAE4}" destId="{F9F25614-00B7-4DD4-B699-4D692245C4BC}"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24BEFA-0715-458E-B832-E079DC66ED0A}" type="doc">
      <dgm:prSet loTypeId="urn:microsoft.com/office/officeart/2005/8/layout/hierarchy1" loCatId="hierarchy" qsTypeId="urn:microsoft.com/office/officeart/2005/8/quickstyle/simple1" qsCatId="simple" csTypeId="urn:microsoft.com/office/officeart/2005/8/colors/accent1_3" csCatId="accent1" phldr="1"/>
      <dgm:spPr/>
      <dgm:t>
        <a:bodyPr/>
        <a:lstStyle/>
        <a:p>
          <a:endParaRPr lang="en-US"/>
        </a:p>
      </dgm:t>
    </dgm:pt>
    <dgm:pt modelId="{0FAC81BB-5BCA-4BA6-B3FC-CE2A22C09D9D}">
      <dgm:prSet phldrT="[Text]"/>
      <dgm:spPr/>
      <dgm:t>
        <a:bodyPr/>
        <a:lstStyle/>
        <a:p>
          <a:r>
            <a:rPr lang="en-US" dirty="0" smtClean="0"/>
            <a:t>Executive Level Sponsors</a:t>
          </a:r>
          <a:endParaRPr lang="en-US" dirty="0"/>
        </a:p>
      </dgm:t>
    </dgm:pt>
    <dgm:pt modelId="{D6F23D24-82E4-449C-B6D1-F72920E995A0}" type="parTrans" cxnId="{88CC18E2-F1B0-4BC5-AE4C-D46043490380}">
      <dgm:prSet/>
      <dgm:spPr/>
      <dgm:t>
        <a:bodyPr/>
        <a:lstStyle/>
        <a:p>
          <a:endParaRPr lang="en-US"/>
        </a:p>
      </dgm:t>
    </dgm:pt>
    <dgm:pt modelId="{47A301BE-00E1-438E-A7E9-0DF7CAD59C00}" type="sibTrans" cxnId="{88CC18E2-F1B0-4BC5-AE4C-D46043490380}">
      <dgm:prSet/>
      <dgm:spPr/>
      <dgm:t>
        <a:bodyPr/>
        <a:lstStyle/>
        <a:p>
          <a:endParaRPr lang="en-US"/>
        </a:p>
      </dgm:t>
    </dgm:pt>
    <dgm:pt modelId="{2E512BC7-9FA8-4317-A9CA-6311905FD6CE}">
      <dgm:prSet phldrT="[Text]"/>
      <dgm:spPr/>
      <dgm:t>
        <a:bodyPr/>
        <a:lstStyle/>
        <a:p>
          <a:r>
            <a:rPr lang="en-US" dirty="0" smtClean="0"/>
            <a:t>Vice Presidents</a:t>
          </a:r>
          <a:endParaRPr lang="en-US" dirty="0"/>
        </a:p>
      </dgm:t>
    </dgm:pt>
    <dgm:pt modelId="{82680B1E-C0F8-48D5-AD5A-C2BE3ED53A5E}" type="parTrans" cxnId="{F5FD209F-72D2-4054-BC8A-B97C2C8519F1}">
      <dgm:prSet/>
      <dgm:spPr/>
      <dgm:t>
        <a:bodyPr/>
        <a:lstStyle/>
        <a:p>
          <a:endParaRPr lang="en-US"/>
        </a:p>
      </dgm:t>
    </dgm:pt>
    <dgm:pt modelId="{7B85EA8E-9D09-48B2-9B7E-A500CF0FBAFC}" type="sibTrans" cxnId="{F5FD209F-72D2-4054-BC8A-B97C2C8519F1}">
      <dgm:prSet/>
      <dgm:spPr/>
      <dgm:t>
        <a:bodyPr/>
        <a:lstStyle/>
        <a:p>
          <a:endParaRPr lang="en-US"/>
        </a:p>
      </dgm:t>
    </dgm:pt>
    <dgm:pt modelId="{F5724218-D6DB-4735-AA6B-203D1B1E167D}">
      <dgm:prSet phldrT="[Text]"/>
      <dgm:spPr/>
      <dgm:t>
        <a:bodyPr/>
        <a:lstStyle/>
        <a:p>
          <a:r>
            <a:rPr lang="en-US" dirty="0" smtClean="0"/>
            <a:t>Associate VPs</a:t>
          </a:r>
          <a:endParaRPr lang="en-US" dirty="0"/>
        </a:p>
      </dgm:t>
    </dgm:pt>
    <dgm:pt modelId="{263AF6CA-C857-4ED0-9D6B-1C898E28F809}" type="parTrans" cxnId="{9886A84E-353D-4BE3-BE39-40B2192FC67F}">
      <dgm:prSet/>
      <dgm:spPr/>
      <dgm:t>
        <a:bodyPr/>
        <a:lstStyle/>
        <a:p>
          <a:endParaRPr lang="en-US"/>
        </a:p>
      </dgm:t>
    </dgm:pt>
    <dgm:pt modelId="{6FCE8625-A95E-49C8-AE46-1827E6F77A6D}" type="sibTrans" cxnId="{9886A84E-353D-4BE3-BE39-40B2192FC67F}">
      <dgm:prSet/>
      <dgm:spPr/>
      <dgm:t>
        <a:bodyPr/>
        <a:lstStyle/>
        <a:p>
          <a:endParaRPr lang="en-US"/>
        </a:p>
      </dgm:t>
    </dgm:pt>
    <dgm:pt modelId="{94CD70E6-E6F0-46EF-8BB9-3799B2864077}">
      <dgm:prSet phldrT="[Text]"/>
      <dgm:spPr/>
      <dgm:t>
        <a:bodyPr/>
        <a:lstStyle/>
        <a:p>
          <a:r>
            <a:rPr lang="en-US" dirty="0" smtClean="0"/>
            <a:t>Deans</a:t>
          </a:r>
          <a:endParaRPr lang="en-US" dirty="0"/>
        </a:p>
      </dgm:t>
    </dgm:pt>
    <dgm:pt modelId="{A5D7BE6E-784F-4E20-984B-DE06AFF6C06D}" type="parTrans" cxnId="{3C0456A1-6730-47BB-B688-7C04801B8839}">
      <dgm:prSet/>
      <dgm:spPr/>
      <dgm:t>
        <a:bodyPr/>
        <a:lstStyle/>
        <a:p>
          <a:endParaRPr lang="en-US"/>
        </a:p>
      </dgm:t>
    </dgm:pt>
    <dgm:pt modelId="{9381291C-7BF8-4278-AE50-2E40652006A5}" type="sibTrans" cxnId="{3C0456A1-6730-47BB-B688-7C04801B8839}">
      <dgm:prSet/>
      <dgm:spPr/>
      <dgm:t>
        <a:bodyPr/>
        <a:lstStyle/>
        <a:p>
          <a:endParaRPr lang="en-US"/>
        </a:p>
      </dgm:t>
    </dgm:pt>
    <dgm:pt modelId="{C16C804A-297A-4997-9DBF-84DD8DD8E137}">
      <dgm:prSet phldrT="[Text]"/>
      <dgm:spPr/>
      <dgm:t>
        <a:bodyPr/>
        <a:lstStyle/>
        <a:p>
          <a:r>
            <a:rPr lang="en-US" dirty="0" smtClean="0"/>
            <a:t>CIOs</a:t>
          </a:r>
        </a:p>
        <a:p>
          <a:r>
            <a:rPr lang="en-US" dirty="0" smtClean="0"/>
            <a:t>ADA Officer</a:t>
          </a:r>
        </a:p>
        <a:p>
          <a:r>
            <a:rPr lang="en-US" dirty="0" smtClean="0"/>
            <a:t>508 Officer</a:t>
          </a:r>
          <a:endParaRPr lang="en-US" dirty="0"/>
        </a:p>
      </dgm:t>
    </dgm:pt>
    <dgm:pt modelId="{54613403-4D5C-49C1-89D4-3BEB7716F0CD}" type="parTrans" cxnId="{06BC110A-9A99-493D-8288-B3885E6060CE}">
      <dgm:prSet/>
      <dgm:spPr/>
      <dgm:t>
        <a:bodyPr/>
        <a:lstStyle/>
        <a:p>
          <a:endParaRPr lang="en-US"/>
        </a:p>
      </dgm:t>
    </dgm:pt>
    <dgm:pt modelId="{8AF924F3-4C5B-4ACF-8A1C-34C7EF9D2C79}" type="sibTrans" cxnId="{06BC110A-9A99-493D-8288-B3885E6060CE}">
      <dgm:prSet/>
      <dgm:spPr/>
      <dgm:t>
        <a:bodyPr/>
        <a:lstStyle/>
        <a:p>
          <a:endParaRPr lang="en-US"/>
        </a:p>
      </dgm:t>
    </dgm:pt>
    <dgm:pt modelId="{6C055830-B2D4-48D7-A2BE-32FA31AC76A2}">
      <dgm:prSet phldrT="[Text]"/>
      <dgm:spPr/>
      <dgm:t>
        <a:bodyPr/>
        <a:lstStyle/>
        <a:p>
          <a:r>
            <a:rPr lang="en-US" dirty="0" smtClean="0"/>
            <a:t>Directors</a:t>
          </a:r>
          <a:endParaRPr lang="en-US" dirty="0"/>
        </a:p>
      </dgm:t>
    </dgm:pt>
    <dgm:pt modelId="{E20724DC-BF64-4D86-97ED-34093D233E33}" type="parTrans" cxnId="{D1A23575-03AD-4843-94DF-0E59309DC010}">
      <dgm:prSet/>
      <dgm:spPr/>
      <dgm:t>
        <a:bodyPr/>
        <a:lstStyle/>
        <a:p>
          <a:endParaRPr lang="en-US"/>
        </a:p>
      </dgm:t>
    </dgm:pt>
    <dgm:pt modelId="{B5CCC58A-5D70-4E9D-999E-243B5549AECA}" type="sibTrans" cxnId="{D1A23575-03AD-4843-94DF-0E59309DC010}">
      <dgm:prSet/>
      <dgm:spPr/>
      <dgm:t>
        <a:bodyPr/>
        <a:lstStyle/>
        <a:p>
          <a:endParaRPr lang="en-US"/>
        </a:p>
      </dgm:t>
    </dgm:pt>
    <dgm:pt modelId="{CB16E2D3-912B-483A-8462-CEF3CD0F86F0}" type="pres">
      <dgm:prSet presAssocID="{2324BEFA-0715-458E-B832-E079DC66ED0A}" presName="hierChild1" presStyleCnt="0">
        <dgm:presLayoutVars>
          <dgm:chPref val="1"/>
          <dgm:dir/>
          <dgm:animOne val="branch"/>
          <dgm:animLvl val="lvl"/>
          <dgm:resizeHandles/>
        </dgm:presLayoutVars>
      </dgm:prSet>
      <dgm:spPr/>
      <dgm:t>
        <a:bodyPr/>
        <a:lstStyle/>
        <a:p>
          <a:endParaRPr lang="en-US"/>
        </a:p>
      </dgm:t>
    </dgm:pt>
    <dgm:pt modelId="{41F1338A-C926-41DC-8CC1-240313B809E5}" type="pres">
      <dgm:prSet presAssocID="{0FAC81BB-5BCA-4BA6-B3FC-CE2A22C09D9D}" presName="hierRoot1" presStyleCnt="0"/>
      <dgm:spPr/>
    </dgm:pt>
    <dgm:pt modelId="{31BCDE09-956D-450E-ABDE-6FD5449733A5}" type="pres">
      <dgm:prSet presAssocID="{0FAC81BB-5BCA-4BA6-B3FC-CE2A22C09D9D}" presName="composite" presStyleCnt="0"/>
      <dgm:spPr/>
    </dgm:pt>
    <dgm:pt modelId="{AAC9759B-6392-4F6D-9092-1916A21672A6}" type="pres">
      <dgm:prSet presAssocID="{0FAC81BB-5BCA-4BA6-B3FC-CE2A22C09D9D}" presName="background" presStyleLbl="node0" presStyleIdx="0" presStyleCnt="1"/>
      <dgm:spPr>
        <a:solidFill>
          <a:srgbClr val="C00000"/>
        </a:solidFill>
      </dgm:spPr>
    </dgm:pt>
    <dgm:pt modelId="{104AD869-0F7D-4CB5-8E59-0F85D9DD04C3}" type="pres">
      <dgm:prSet presAssocID="{0FAC81BB-5BCA-4BA6-B3FC-CE2A22C09D9D}" presName="text" presStyleLbl="fgAcc0" presStyleIdx="0" presStyleCnt="1">
        <dgm:presLayoutVars>
          <dgm:chPref val="3"/>
        </dgm:presLayoutVars>
      </dgm:prSet>
      <dgm:spPr/>
      <dgm:t>
        <a:bodyPr/>
        <a:lstStyle/>
        <a:p>
          <a:endParaRPr lang="en-US"/>
        </a:p>
      </dgm:t>
    </dgm:pt>
    <dgm:pt modelId="{076DC598-F73B-4A49-A96C-B080262BEAAB}" type="pres">
      <dgm:prSet presAssocID="{0FAC81BB-5BCA-4BA6-B3FC-CE2A22C09D9D}" presName="hierChild2" presStyleCnt="0"/>
      <dgm:spPr/>
    </dgm:pt>
    <dgm:pt modelId="{06B9D5D1-671C-41B9-84E8-3893E3BE54D0}" type="pres">
      <dgm:prSet presAssocID="{82680B1E-C0F8-48D5-AD5A-C2BE3ED53A5E}" presName="Name10" presStyleLbl="parChTrans1D2" presStyleIdx="0" presStyleCnt="2"/>
      <dgm:spPr/>
      <dgm:t>
        <a:bodyPr/>
        <a:lstStyle/>
        <a:p>
          <a:endParaRPr lang="en-US"/>
        </a:p>
      </dgm:t>
    </dgm:pt>
    <dgm:pt modelId="{AFE348B0-094C-41C4-A0C4-EEFB557975E7}" type="pres">
      <dgm:prSet presAssocID="{2E512BC7-9FA8-4317-A9CA-6311905FD6CE}" presName="hierRoot2" presStyleCnt="0"/>
      <dgm:spPr/>
    </dgm:pt>
    <dgm:pt modelId="{81580BC1-CCE8-4826-B4DD-423D892BE9AC}" type="pres">
      <dgm:prSet presAssocID="{2E512BC7-9FA8-4317-A9CA-6311905FD6CE}" presName="composite2" presStyleCnt="0"/>
      <dgm:spPr/>
    </dgm:pt>
    <dgm:pt modelId="{C2FE8E4E-CD36-490E-B977-9844037B85B1}" type="pres">
      <dgm:prSet presAssocID="{2E512BC7-9FA8-4317-A9CA-6311905FD6CE}" presName="background2" presStyleLbl="node2" presStyleIdx="0" presStyleCnt="2"/>
      <dgm:spPr/>
    </dgm:pt>
    <dgm:pt modelId="{B4C76A57-5EB3-467F-AEEF-20F1BDFB717B}" type="pres">
      <dgm:prSet presAssocID="{2E512BC7-9FA8-4317-A9CA-6311905FD6CE}" presName="text2" presStyleLbl="fgAcc2" presStyleIdx="0" presStyleCnt="2">
        <dgm:presLayoutVars>
          <dgm:chPref val="3"/>
        </dgm:presLayoutVars>
      </dgm:prSet>
      <dgm:spPr/>
      <dgm:t>
        <a:bodyPr/>
        <a:lstStyle/>
        <a:p>
          <a:endParaRPr lang="en-US"/>
        </a:p>
      </dgm:t>
    </dgm:pt>
    <dgm:pt modelId="{E744BF6D-07E6-4E33-A9F5-F1C580494DA1}" type="pres">
      <dgm:prSet presAssocID="{2E512BC7-9FA8-4317-A9CA-6311905FD6CE}" presName="hierChild3" presStyleCnt="0"/>
      <dgm:spPr/>
    </dgm:pt>
    <dgm:pt modelId="{6F7F4C56-7FB3-425A-96D9-EC2CD10EF99B}" type="pres">
      <dgm:prSet presAssocID="{263AF6CA-C857-4ED0-9D6B-1C898E28F809}" presName="Name17" presStyleLbl="parChTrans1D3" presStyleIdx="0" presStyleCnt="3"/>
      <dgm:spPr/>
      <dgm:t>
        <a:bodyPr/>
        <a:lstStyle/>
        <a:p>
          <a:endParaRPr lang="en-US"/>
        </a:p>
      </dgm:t>
    </dgm:pt>
    <dgm:pt modelId="{85AFF519-6C28-43E3-B638-CF24CA0272E6}" type="pres">
      <dgm:prSet presAssocID="{F5724218-D6DB-4735-AA6B-203D1B1E167D}" presName="hierRoot3" presStyleCnt="0"/>
      <dgm:spPr/>
    </dgm:pt>
    <dgm:pt modelId="{71D83A76-2C45-439D-89BF-859A9937974E}" type="pres">
      <dgm:prSet presAssocID="{F5724218-D6DB-4735-AA6B-203D1B1E167D}" presName="composite3" presStyleCnt="0"/>
      <dgm:spPr/>
    </dgm:pt>
    <dgm:pt modelId="{C93F2CEB-2070-49B8-B5A8-8B562DB7C612}" type="pres">
      <dgm:prSet presAssocID="{F5724218-D6DB-4735-AA6B-203D1B1E167D}" presName="background3" presStyleLbl="node3" presStyleIdx="0" presStyleCnt="3"/>
      <dgm:spPr/>
    </dgm:pt>
    <dgm:pt modelId="{C509B780-A99B-4D7A-8A1F-E6E00F52F205}" type="pres">
      <dgm:prSet presAssocID="{F5724218-D6DB-4735-AA6B-203D1B1E167D}" presName="text3" presStyleLbl="fgAcc3" presStyleIdx="0" presStyleCnt="3">
        <dgm:presLayoutVars>
          <dgm:chPref val="3"/>
        </dgm:presLayoutVars>
      </dgm:prSet>
      <dgm:spPr/>
      <dgm:t>
        <a:bodyPr/>
        <a:lstStyle/>
        <a:p>
          <a:endParaRPr lang="en-US"/>
        </a:p>
      </dgm:t>
    </dgm:pt>
    <dgm:pt modelId="{466524F6-83F8-44D8-A004-C20DFDD07C25}" type="pres">
      <dgm:prSet presAssocID="{F5724218-D6DB-4735-AA6B-203D1B1E167D}" presName="hierChild4" presStyleCnt="0"/>
      <dgm:spPr/>
    </dgm:pt>
    <dgm:pt modelId="{70083C45-7699-4757-A1F0-A9BBE299B426}" type="pres">
      <dgm:prSet presAssocID="{A5D7BE6E-784F-4E20-984B-DE06AFF6C06D}" presName="Name17" presStyleLbl="parChTrans1D3" presStyleIdx="1" presStyleCnt="3"/>
      <dgm:spPr/>
      <dgm:t>
        <a:bodyPr/>
        <a:lstStyle/>
        <a:p>
          <a:endParaRPr lang="en-US"/>
        </a:p>
      </dgm:t>
    </dgm:pt>
    <dgm:pt modelId="{7FEEA088-E291-4F5F-9129-F42D7371101B}" type="pres">
      <dgm:prSet presAssocID="{94CD70E6-E6F0-46EF-8BB9-3799B2864077}" presName="hierRoot3" presStyleCnt="0"/>
      <dgm:spPr/>
    </dgm:pt>
    <dgm:pt modelId="{2250D8CE-C4E4-4E83-A264-885E956CA795}" type="pres">
      <dgm:prSet presAssocID="{94CD70E6-E6F0-46EF-8BB9-3799B2864077}" presName="composite3" presStyleCnt="0"/>
      <dgm:spPr/>
    </dgm:pt>
    <dgm:pt modelId="{678A0498-5236-4A41-82F2-A5253BB192E7}" type="pres">
      <dgm:prSet presAssocID="{94CD70E6-E6F0-46EF-8BB9-3799B2864077}" presName="background3" presStyleLbl="node3" presStyleIdx="1" presStyleCnt="3"/>
      <dgm:spPr/>
    </dgm:pt>
    <dgm:pt modelId="{017EF84C-91E5-4BB6-8A87-DCBCFE643F98}" type="pres">
      <dgm:prSet presAssocID="{94CD70E6-E6F0-46EF-8BB9-3799B2864077}" presName="text3" presStyleLbl="fgAcc3" presStyleIdx="1" presStyleCnt="3">
        <dgm:presLayoutVars>
          <dgm:chPref val="3"/>
        </dgm:presLayoutVars>
      </dgm:prSet>
      <dgm:spPr/>
      <dgm:t>
        <a:bodyPr/>
        <a:lstStyle/>
        <a:p>
          <a:endParaRPr lang="en-US"/>
        </a:p>
      </dgm:t>
    </dgm:pt>
    <dgm:pt modelId="{DEA7A6B7-AFFF-47B0-86E1-8C20897BDDD4}" type="pres">
      <dgm:prSet presAssocID="{94CD70E6-E6F0-46EF-8BB9-3799B2864077}" presName="hierChild4" presStyleCnt="0"/>
      <dgm:spPr/>
    </dgm:pt>
    <dgm:pt modelId="{4AFDEE62-3515-4D29-8DFA-9BF7E1F01E7C}" type="pres">
      <dgm:prSet presAssocID="{54613403-4D5C-49C1-89D4-3BEB7716F0CD}" presName="Name10" presStyleLbl="parChTrans1D2" presStyleIdx="1" presStyleCnt="2"/>
      <dgm:spPr/>
      <dgm:t>
        <a:bodyPr/>
        <a:lstStyle/>
        <a:p>
          <a:endParaRPr lang="en-US"/>
        </a:p>
      </dgm:t>
    </dgm:pt>
    <dgm:pt modelId="{471C1B6E-53B3-4516-B5B4-A2C9709AA895}" type="pres">
      <dgm:prSet presAssocID="{C16C804A-297A-4997-9DBF-84DD8DD8E137}" presName="hierRoot2" presStyleCnt="0"/>
      <dgm:spPr/>
    </dgm:pt>
    <dgm:pt modelId="{50C26996-9E24-4092-91C8-F428EB3AF38C}" type="pres">
      <dgm:prSet presAssocID="{C16C804A-297A-4997-9DBF-84DD8DD8E137}" presName="composite2" presStyleCnt="0"/>
      <dgm:spPr/>
    </dgm:pt>
    <dgm:pt modelId="{4EAB21D9-97D6-45D0-8DAE-C3BEEBB58FEA}" type="pres">
      <dgm:prSet presAssocID="{C16C804A-297A-4997-9DBF-84DD8DD8E137}" presName="background2" presStyleLbl="node2" presStyleIdx="1" presStyleCnt="2"/>
      <dgm:spPr/>
    </dgm:pt>
    <dgm:pt modelId="{485B812B-A6CD-4194-88E0-452A99387492}" type="pres">
      <dgm:prSet presAssocID="{C16C804A-297A-4997-9DBF-84DD8DD8E137}" presName="text2" presStyleLbl="fgAcc2" presStyleIdx="1" presStyleCnt="2">
        <dgm:presLayoutVars>
          <dgm:chPref val="3"/>
        </dgm:presLayoutVars>
      </dgm:prSet>
      <dgm:spPr/>
      <dgm:t>
        <a:bodyPr/>
        <a:lstStyle/>
        <a:p>
          <a:endParaRPr lang="en-US"/>
        </a:p>
      </dgm:t>
    </dgm:pt>
    <dgm:pt modelId="{85CE5D42-06D5-4E5A-8EA7-15DEE24E729B}" type="pres">
      <dgm:prSet presAssocID="{C16C804A-297A-4997-9DBF-84DD8DD8E137}" presName="hierChild3" presStyleCnt="0"/>
      <dgm:spPr/>
    </dgm:pt>
    <dgm:pt modelId="{373C3D89-7FF6-441F-B402-AFEF3A357ADD}" type="pres">
      <dgm:prSet presAssocID="{E20724DC-BF64-4D86-97ED-34093D233E33}" presName="Name17" presStyleLbl="parChTrans1D3" presStyleIdx="2" presStyleCnt="3"/>
      <dgm:spPr/>
      <dgm:t>
        <a:bodyPr/>
        <a:lstStyle/>
        <a:p>
          <a:endParaRPr lang="en-US"/>
        </a:p>
      </dgm:t>
    </dgm:pt>
    <dgm:pt modelId="{168AA9C7-7695-4EF5-B158-0ACB8C68D04F}" type="pres">
      <dgm:prSet presAssocID="{6C055830-B2D4-48D7-A2BE-32FA31AC76A2}" presName="hierRoot3" presStyleCnt="0"/>
      <dgm:spPr/>
    </dgm:pt>
    <dgm:pt modelId="{3AB01B07-A89E-4819-9BEB-0C6C5B2FBD05}" type="pres">
      <dgm:prSet presAssocID="{6C055830-B2D4-48D7-A2BE-32FA31AC76A2}" presName="composite3" presStyleCnt="0"/>
      <dgm:spPr/>
    </dgm:pt>
    <dgm:pt modelId="{F6610978-1FAC-451D-9C27-A5474A4C07DF}" type="pres">
      <dgm:prSet presAssocID="{6C055830-B2D4-48D7-A2BE-32FA31AC76A2}" presName="background3" presStyleLbl="node3" presStyleIdx="2" presStyleCnt="3"/>
      <dgm:spPr/>
    </dgm:pt>
    <dgm:pt modelId="{B6FC9060-D5C6-4292-9DC5-97AADF496344}" type="pres">
      <dgm:prSet presAssocID="{6C055830-B2D4-48D7-A2BE-32FA31AC76A2}" presName="text3" presStyleLbl="fgAcc3" presStyleIdx="2" presStyleCnt="3">
        <dgm:presLayoutVars>
          <dgm:chPref val="3"/>
        </dgm:presLayoutVars>
      </dgm:prSet>
      <dgm:spPr/>
      <dgm:t>
        <a:bodyPr/>
        <a:lstStyle/>
        <a:p>
          <a:endParaRPr lang="en-US"/>
        </a:p>
      </dgm:t>
    </dgm:pt>
    <dgm:pt modelId="{5148014B-2C64-42F4-958D-5DD91C352E89}" type="pres">
      <dgm:prSet presAssocID="{6C055830-B2D4-48D7-A2BE-32FA31AC76A2}" presName="hierChild4" presStyleCnt="0"/>
      <dgm:spPr/>
    </dgm:pt>
  </dgm:ptLst>
  <dgm:cxnLst>
    <dgm:cxn modelId="{DC77B910-8EC2-F84C-88E2-D01D37BB6E46}" type="presOf" srcId="{6C055830-B2D4-48D7-A2BE-32FA31AC76A2}" destId="{B6FC9060-D5C6-4292-9DC5-97AADF496344}" srcOrd="0" destOrd="0" presId="urn:microsoft.com/office/officeart/2005/8/layout/hierarchy1"/>
    <dgm:cxn modelId="{6A5CED48-B8BA-624A-9EDE-F5C07457A9A8}" type="presOf" srcId="{2E512BC7-9FA8-4317-A9CA-6311905FD6CE}" destId="{B4C76A57-5EB3-467F-AEEF-20F1BDFB717B}" srcOrd="0" destOrd="0" presId="urn:microsoft.com/office/officeart/2005/8/layout/hierarchy1"/>
    <dgm:cxn modelId="{06BC110A-9A99-493D-8288-B3885E6060CE}" srcId="{0FAC81BB-5BCA-4BA6-B3FC-CE2A22C09D9D}" destId="{C16C804A-297A-4997-9DBF-84DD8DD8E137}" srcOrd="1" destOrd="0" parTransId="{54613403-4D5C-49C1-89D4-3BEB7716F0CD}" sibTransId="{8AF924F3-4C5B-4ACF-8A1C-34C7EF9D2C79}"/>
    <dgm:cxn modelId="{D1A23575-03AD-4843-94DF-0E59309DC010}" srcId="{C16C804A-297A-4997-9DBF-84DD8DD8E137}" destId="{6C055830-B2D4-48D7-A2BE-32FA31AC76A2}" srcOrd="0" destOrd="0" parTransId="{E20724DC-BF64-4D86-97ED-34093D233E33}" sibTransId="{B5CCC58A-5D70-4E9D-999E-243B5549AECA}"/>
    <dgm:cxn modelId="{88CC18E2-F1B0-4BC5-AE4C-D46043490380}" srcId="{2324BEFA-0715-458E-B832-E079DC66ED0A}" destId="{0FAC81BB-5BCA-4BA6-B3FC-CE2A22C09D9D}" srcOrd="0" destOrd="0" parTransId="{D6F23D24-82E4-449C-B6D1-F72920E995A0}" sibTransId="{47A301BE-00E1-438E-A7E9-0DF7CAD59C00}"/>
    <dgm:cxn modelId="{F5FD209F-72D2-4054-BC8A-B97C2C8519F1}" srcId="{0FAC81BB-5BCA-4BA6-B3FC-CE2A22C09D9D}" destId="{2E512BC7-9FA8-4317-A9CA-6311905FD6CE}" srcOrd="0" destOrd="0" parTransId="{82680B1E-C0F8-48D5-AD5A-C2BE3ED53A5E}" sibTransId="{7B85EA8E-9D09-48B2-9B7E-A500CF0FBAFC}"/>
    <dgm:cxn modelId="{1C990A92-93F2-7A44-9725-C796CDA20C2D}" type="presOf" srcId="{0FAC81BB-5BCA-4BA6-B3FC-CE2A22C09D9D}" destId="{104AD869-0F7D-4CB5-8E59-0F85D9DD04C3}" srcOrd="0" destOrd="0" presId="urn:microsoft.com/office/officeart/2005/8/layout/hierarchy1"/>
    <dgm:cxn modelId="{FA4882B3-1D60-0C46-B500-C3F19D23E29E}" type="presOf" srcId="{263AF6CA-C857-4ED0-9D6B-1C898E28F809}" destId="{6F7F4C56-7FB3-425A-96D9-EC2CD10EF99B}" srcOrd="0" destOrd="0" presId="urn:microsoft.com/office/officeart/2005/8/layout/hierarchy1"/>
    <dgm:cxn modelId="{3C0456A1-6730-47BB-B688-7C04801B8839}" srcId="{2E512BC7-9FA8-4317-A9CA-6311905FD6CE}" destId="{94CD70E6-E6F0-46EF-8BB9-3799B2864077}" srcOrd="1" destOrd="0" parTransId="{A5D7BE6E-784F-4E20-984B-DE06AFF6C06D}" sibTransId="{9381291C-7BF8-4278-AE50-2E40652006A5}"/>
    <dgm:cxn modelId="{7E993095-5C4A-9741-825A-94FD327B058E}" type="presOf" srcId="{F5724218-D6DB-4735-AA6B-203D1B1E167D}" destId="{C509B780-A99B-4D7A-8A1F-E6E00F52F205}" srcOrd="0" destOrd="0" presId="urn:microsoft.com/office/officeart/2005/8/layout/hierarchy1"/>
    <dgm:cxn modelId="{40AC4D1C-C4E8-014C-89C8-8446BBA77CB5}" type="presOf" srcId="{82680B1E-C0F8-48D5-AD5A-C2BE3ED53A5E}" destId="{06B9D5D1-671C-41B9-84E8-3893E3BE54D0}" srcOrd="0" destOrd="0" presId="urn:microsoft.com/office/officeart/2005/8/layout/hierarchy1"/>
    <dgm:cxn modelId="{94C69595-8D51-0B41-A16F-72151FFAAC51}" type="presOf" srcId="{A5D7BE6E-784F-4E20-984B-DE06AFF6C06D}" destId="{70083C45-7699-4757-A1F0-A9BBE299B426}" srcOrd="0" destOrd="0" presId="urn:microsoft.com/office/officeart/2005/8/layout/hierarchy1"/>
    <dgm:cxn modelId="{9886A84E-353D-4BE3-BE39-40B2192FC67F}" srcId="{2E512BC7-9FA8-4317-A9CA-6311905FD6CE}" destId="{F5724218-D6DB-4735-AA6B-203D1B1E167D}" srcOrd="0" destOrd="0" parTransId="{263AF6CA-C857-4ED0-9D6B-1C898E28F809}" sibTransId="{6FCE8625-A95E-49C8-AE46-1827E6F77A6D}"/>
    <dgm:cxn modelId="{A068C93D-B867-DF4B-AD9F-0FEDC850A00E}" type="presOf" srcId="{54613403-4D5C-49C1-89D4-3BEB7716F0CD}" destId="{4AFDEE62-3515-4D29-8DFA-9BF7E1F01E7C}" srcOrd="0" destOrd="0" presId="urn:microsoft.com/office/officeart/2005/8/layout/hierarchy1"/>
    <dgm:cxn modelId="{489353F7-19A3-4B41-AA47-4C2728FA5FDA}" type="presOf" srcId="{C16C804A-297A-4997-9DBF-84DD8DD8E137}" destId="{485B812B-A6CD-4194-88E0-452A99387492}" srcOrd="0" destOrd="0" presId="urn:microsoft.com/office/officeart/2005/8/layout/hierarchy1"/>
    <dgm:cxn modelId="{52B82079-168F-BE46-9FD7-01FB973C5E43}" type="presOf" srcId="{E20724DC-BF64-4D86-97ED-34093D233E33}" destId="{373C3D89-7FF6-441F-B402-AFEF3A357ADD}" srcOrd="0" destOrd="0" presId="urn:microsoft.com/office/officeart/2005/8/layout/hierarchy1"/>
    <dgm:cxn modelId="{A6F2E67B-AEAA-4A42-B0DE-563D66093D7A}" type="presOf" srcId="{94CD70E6-E6F0-46EF-8BB9-3799B2864077}" destId="{017EF84C-91E5-4BB6-8A87-DCBCFE643F98}" srcOrd="0" destOrd="0" presId="urn:microsoft.com/office/officeart/2005/8/layout/hierarchy1"/>
    <dgm:cxn modelId="{D0685C87-1B3E-CF48-A831-7F7956E59A3D}" type="presOf" srcId="{2324BEFA-0715-458E-B832-E079DC66ED0A}" destId="{CB16E2D3-912B-483A-8462-CEF3CD0F86F0}" srcOrd="0" destOrd="0" presId="urn:microsoft.com/office/officeart/2005/8/layout/hierarchy1"/>
    <dgm:cxn modelId="{67A925A6-308B-924F-A1A5-3CACFD4F2A24}" type="presParOf" srcId="{CB16E2D3-912B-483A-8462-CEF3CD0F86F0}" destId="{41F1338A-C926-41DC-8CC1-240313B809E5}" srcOrd="0" destOrd="0" presId="urn:microsoft.com/office/officeart/2005/8/layout/hierarchy1"/>
    <dgm:cxn modelId="{A00A4265-6B2D-4B44-BC4D-ED11E85C4F75}" type="presParOf" srcId="{41F1338A-C926-41DC-8CC1-240313B809E5}" destId="{31BCDE09-956D-450E-ABDE-6FD5449733A5}" srcOrd="0" destOrd="0" presId="urn:microsoft.com/office/officeart/2005/8/layout/hierarchy1"/>
    <dgm:cxn modelId="{0F306F4E-4A43-F54B-9D73-47307BF4F6AF}" type="presParOf" srcId="{31BCDE09-956D-450E-ABDE-6FD5449733A5}" destId="{AAC9759B-6392-4F6D-9092-1916A21672A6}" srcOrd="0" destOrd="0" presId="urn:microsoft.com/office/officeart/2005/8/layout/hierarchy1"/>
    <dgm:cxn modelId="{9FD9636A-D3E4-6146-B542-5A2A74B2AF3D}" type="presParOf" srcId="{31BCDE09-956D-450E-ABDE-6FD5449733A5}" destId="{104AD869-0F7D-4CB5-8E59-0F85D9DD04C3}" srcOrd="1" destOrd="0" presId="urn:microsoft.com/office/officeart/2005/8/layout/hierarchy1"/>
    <dgm:cxn modelId="{ED0195FA-67FA-E147-8F68-D25097B0737B}" type="presParOf" srcId="{41F1338A-C926-41DC-8CC1-240313B809E5}" destId="{076DC598-F73B-4A49-A96C-B080262BEAAB}" srcOrd="1" destOrd="0" presId="urn:microsoft.com/office/officeart/2005/8/layout/hierarchy1"/>
    <dgm:cxn modelId="{496CE1E1-AEE9-2540-B61F-152265C5A6B4}" type="presParOf" srcId="{076DC598-F73B-4A49-A96C-B080262BEAAB}" destId="{06B9D5D1-671C-41B9-84E8-3893E3BE54D0}" srcOrd="0" destOrd="0" presId="urn:microsoft.com/office/officeart/2005/8/layout/hierarchy1"/>
    <dgm:cxn modelId="{EE3C81A6-5CBF-BD4C-BAF9-D97EC33DD227}" type="presParOf" srcId="{076DC598-F73B-4A49-A96C-B080262BEAAB}" destId="{AFE348B0-094C-41C4-A0C4-EEFB557975E7}" srcOrd="1" destOrd="0" presId="urn:microsoft.com/office/officeart/2005/8/layout/hierarchy1"/>
    <dgm:cxn modelId="{48083B59-B03C-8F42-B474-868DFEE804A9}" type="presParOf" srcId="{AFE348B0-094C-41C4-A0C4-EEFB557975E7}" destId="{81580BC1-CCE8-4826-B4DD-423D892BE9AC}" srcOrd="0" destOrd="0" presId="urn:microsoft.com/office/officeart/2005/8/layout/hierarchy1"/>
    <dgm:cxn modelId="{969D2D16-77E3-2340-84BF-9B33B84B811A}" type="presParOf" srcId="{81580BC1-CCE8-4826-B4DD-423D892BE9AC}" destId="{C2FE8E4E-CD36-490E-B977-9844037B85B1}" srcOrd="0" destOrd="0" presId="urn:microsoft.com/office/officeart/2005/8/layout/hierarchy1"/>
    <dgm:cxn modelId="{35947D71-777C-C24A-ADE7-52ACC1BBF30D}" type="presParOf" srcId="{81580BC1-CCE8-4826-B4DD-423D892BE9AC}" destId="{B4C76A57-5EB3-467F-AEEF-20F1BDFB717B}" srcOrd="1" destOrd="0" presId="urn:microsoft.com/office/officeart/2005/8/layout/hierarchy1"/>
    <dgm:cxn modelId="{6817999C-70D3-4841-97E7-D4F34EBDA3CD}" type="presParOf" srcId="{AFE348B0-094C-41C4-A0C4-EEFB557975E7}" destId="{E744BF6D-07E6-4E33-A9F5-F1C580494DA1}" srcOrd="1" destOrd="0" presId="urn:microsoft.com/office/officeart/2005/8/layout/hierarchy1"/>
    <dgm:cxn modelId="{2B412280-0831-624A-AACE-E1E6842CD83B}" type="presParOf" srcId="{E744BF6D-07E6-4E33-A9F5-F1C580494DA1}" destId="{6F7F4C56-7FB3-425A-96D9-EC2CD10EF99B}" srcOrd="0" destOrd="0" presId="urn:microsoft.com/office/officeart/2005/8/layout/hierarchy1"/>
    <dgm:cxn modelId="{FC283380-6F76-9E41-B700-5F64D0B0F6BD}" type="presParOf" srcId="{E744BF6D-07E6-4E33-A9F5-F1C580494DA1}" destId="{85AFF519-6C28-43E3-B638-CF24CA0272E6}" srcOrd="1" destOrd="0" presId="urn:microsoft.com/office/officeart/2005/8/layout/hierarchy1"/>
    <dgm:cxn modelId="{BCD00605-39BE-A94F-9489-AC5EBC3B1DD5}" type="presParOf" srcId="{85AFF519-6C28-43E3-B638-CF24CA0272E6}" destId="{71D83A76-2C45-439D-89BF-859A9937974E}" srcOrd="0" destOrd="0" presId="urn:microsoft.com/office/officeart/2005/8/layout/hierarchy1"/>
    <dgm:cxn modelId="{DBE989C7-90ED-A649-B4D1-8D9AF4E21D6D}" type="presParOf" srcId="{71D83A76-2C45-439D-89BF-859A9937974E}" destId="{C93F2CEB-2070-49B8-B5A8-8B562DB7C612}" srcOrd="0" destOrd="0" presId="urn:microsoft.com/office/officeart/2005/8/layout/hierarchy1"/>
    <dgm:cxn modelId="{E9DE7DBE-B7CC-7244-B2CB-F26D1A107A64}" type="presParOf" srcId="{71D83A76-2C45-439D-89BF-859A9937974E}" destId="{C509B780-A99B-4D7A-8A1F-E6E00F52F205}" srcOrd="1" destOrd="0" presId="urn:microsoft.com/office/officeart/2005/8/layout/hierarchy1"/>
    <dgm:cxn modelId="{72B05EC9-19EB-8945-972E-27473A43D5C2}" type="presParOf" srcId="{85AFF519-6C28-43E3-B638-CF24CA0272E6}" destId="{466524F6-83F8-44D8-A004-C20DFDD07C25}" srcOrd="1" destOrd="0" presId="urn:microsoft.com/office/officeart/2005/8/layout/hierarchy1"/>
    <dgm:cxn modelId="{A48EEDC5-16B3-8242-B7B5-EC6A3898E984}" type="presParOf" srcId="{E744BF6D-07E6-4E33-A9F5-F1C580494DA1}" destId="{70083C45-7699-4757-A1F0-A9BBE299B426}" srcOrd="2" destOrd="0" presId="urn:microsoft.com/office/officeart/2005/8/layout/hierarchy1"/>
    <dgm:cxn modelId="{1ACFB4B8-363D-6445-8A99-698F253A69F4}" type="presParOf" srcId="{E744BF6D-07E6-4E33-A9F5-F1C580494DA1}" destId="{7FEEA088-E291-4F5F-9129-F42D7371101B}" srcOrd="3" destOrd="0" presId="urn:microsoft.com/office/officeart/2005/8/layout/hierarchy1"/>
    <dgm:cxn modelId="{084E35CA-FC7F-F845-89D1-C7D434DDBB9F}" type="presParOf" srcId="{7FEEA088-E291-4F5F-9129-F42D7371101B}" destId="{2250D8CE-C4E4-4E83-A264-885E956CA795}" srcOrd="0" destOrd="0" presId="urn:microsoft.com/office/officeart/2005/8/layout/hierarchy1"/>
    <dgm:cxn modelId="{3ACEF58C-576C-8A47-BABD-15D74A8D07E1}" type="presParOf" srcId="{2250D8CE-C4E4-4E83-A264-885E956CA795}" destId="{678A0498-5236-4A41-82F2-A5253BB192E7}" srcOrd="0" destOrd="0" presId="urn:microsoft.com/office/officeart/2005/8/layout/hierarchy1"/>
    <dgm:cxn modelId="{03CE5BB5-0823-BD43-9B33-922D1640232D}" type="presParOf" srcId="{2250D8CE-C4E4-4E83-A264-885E956CA795}" destId="{017EF84C-91E5-4BB6-8A87-DCBCFE643F98}" srcOrd="1" destOrd="0" presId="urn:microsoft.com/office/officeart/2005/8/layout/hierarchy1"/>
    <dgm:cxn modelId="{6B5A0291-83EA-2342-AABE-0A1E4D340EAF}" type="presParOf" srcId="{7FEEA088-E291-4F5F-9129-F42D7371101B}" destId="{DEA7A6B7-AFFF-47B0-86E1-8C20897BDDD4}" srcOrd="1" destOrd="0" presId="urn:microsoft.com/office/officeart/2005/8/layout/hierarchy1"/>
    <dgm:cxn modelId="{9DE26451-3AA1-3C41-9085-26FE5FB03D75}" type="presParOf" srcId="{076DC598-F73B-4A49-A96C-B080262BEAAB}" destId="{4AFDEE62-3515-4D29-8DFA-9BF7E1F01E7C}" srcOrd="2" destOrd="0" presId="urn:microsoft.com/office/officeart/2005/8/layout/hierarchy1"/>
    <dgm:cxn modelId="{00D8561E-97E8-1A4A-9B3B-F4C5AF159435}" type="presParOf" srcId="{076DC598-F73B-4A49-A96C-B080262BEAAB}" destId="{471C1B6E-53B3-4516-B5B4-A2C9709AA895}" srcOrd="3" destOrd="0" presId="urn:microsoft.com/office/officeart/2005/8/layout/hierarchy1"/>
    <dgm:cxn modelId="{5E72D06D-89EC-D242-B6E2-092121E39FEF}" type="presParOf" srcId="{471C1B6E-53B3-4516-B5B4-A2C9709AA895}" destId="{50C26996-9E24-4092-91C8-F428EB3AF38C}" srcOrd="0" destOrd="0" presId="urn:microsoft.com/office/officeart/2005/8/layout/hierarchy1"/>
    <dgm:cxn modelId="{F7CFD51E-78FB-C846-97EA-68EB88908512}" type="presParOf" srcId="{50C26996-9E24-4092-91C8-F428EB3AF38C}" destId="{4EAB21D9-97D6-45D0-8DAE-C3BEEBB58FEA}" srcOrd="0" destOrd="0" presId="urn:microsoft.com/office/officeart/2005/8/layout/hierarchy1"/>
    <dgm:cxn modelId="{72B4349D-5EA7-884F-8C45-5745E9321E69}" type="presParOf" srcId="{50C26996-9E24-4092-91C8-F428EB3AF38C}" destId="{485B812B-A6CD-4194-88E0-452A99387492}" srcOrd="1" destOrd="0" presId="urn:microsoft.com/office/officeart/2005/8/layout/hierarchy1"/>
    <dgm:cxn modelId="{074C53D7-FA35-604E-9735-CC82501ACCB8}" type="presParOf" srcId="{471C1B6E-53B3-4516-B5B4-A2C9709AA895}" destId="{85CE5D42-06D5-4E5A-8EA7-15DEE24E729B}" srcOrd="1" destOrd="0" presId="urn:microsoft.com/office/officeart/2005/8/layout/hierarchy1"/>
    <dgm:cxn modelId="{267006BD-7B8E-0E4D-9443-4414638AFA71}" type="presParOf" srcId="{85CE5D42-06D5-4E5A-8EA7-15DEE24E729B}" destId="{373C3D89-7FF6-441F-B402-AFEF3A357ADD}" srcOrd="0" destOrd="0" presId="urn:microsoft.com/office/officeart/2005/8/layout/hierarchy1"/>
    <dgm:cxn modelId="{FB6BCBCD-143B-A64C-B2E5-C5C37AE60F0F}" type="presParOf" srcId="{85CE5D42-06D5-4E5A-8EA7-15DEE24E729B}" destId="{168AA9C7-7695-4EF5-B158-0ACB8C68D04F}" srcOrd="1" destOrd="0" presId="urn:microsoft.com/office/officeart/2005/8/layout/hierarchy1"/>
    <dgm:cxn modelId="{802899C9-D0FE-BE4D-957E-D3AC2FC1808A}" type="presParOf" srcId="{168AA9C7-7695-4EF5-B158-0ACB8C68D04F}" destId="{3AB01B07-A89E-4819-9BEB-0C6C5B2FBD05}" srcOrd="0" destOrd="0" presId="urn:microsoft.com/office/officeart/2005/8/layout/hierarchy1"/>
    <dgm:cxn modelId="{C9CE2956-E9B9-C74A-B892-B3C644934BE1}" type="presParOf" srcId="{3AB01B07-A89E-4819-9BEB-0C6C5B2FBD05}" destId="{F6610978-1FAC-451D-9C27-A5474A4C07DF}" srcOrd="0" destOrd="0" presId="urn:microsoft.com/office/officeart/2005/8/layout/hierarchy1"/>
    <dgm:cxn modelId="{176D568F-F00D-9D41-9D06-A8DCD8DFD541}" type="presParOf" srcId="{3AB01B07-A89E-4819-9BEB-0C6C5B2FBD05}" destId="{B6FC9060-D5C6-4292-9DC5-97AADF496344}" srcOrd="1" destOrd="0" presId="urn:microsoft.com/office/officeart/2005/8/layout/hierarchy1"/>
    <dgm:cxn modelId="{641675C8-F021-4144-B24A-2AA97EDC2E8E}" type="presParOf" srcId="{168AA9C7-7695-4EF5-B158-0ACB8C68D04F}" destId="{5148014B-2C64-42F4-958D-5DD91C352E8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089E140-0C6A-48A5-92AC-FBF32D8472FD}"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47224335-3D71-46D0-9621-364F388D58EE}">
      <dgm:prSet phldrT="[Text]"/>
      <dgm:spPr>
        <a:solidFill>
          <a:srgbClr val="C00000"/>
        </a:solidFill>
      </dgm:spPr>
      <dgm:t>
        <a:bodyPr/>
        <a:lstStyle/>
        <a:p>
          <a:r>
            <a:rPr lang="en-US" dirty="0" smtClean="0"/>
            <a:t>Campus Wide Disabilities Issues Board</a:t>
          </a:r>
          <a:endParaRPr lang="en-US" dirty="0"/>
        </a:p>
      </dgm:t>
    </dgm:pt>
    <dgm:pt modelId="{F358070D-AEF5-4CF3-8172-94637E3BDFC4}" type="parTrans" cxnId="{E6F9EEFE-97D3-4B28-BC3E-6E6422C06B01}">
      <dgm:prSet/>
      <dgm:spPr/>
      <dgm:t>
        <a:bodyPr/>
        <a:lstStyle/>
        <a:p>
          <a:endParaRPr lang="en-US"/>
        </a:p>
      </dgm:t>
    </dgm:pt>
    <dgm:pt modelId="{FE842DAB-7082-4E27-A613-8D8324AD709A}" type="sibTrans" cxnId="{E6F9EEFE-97D3-4B28-BC3E-6E6422C06B01}">
      <dgm:prSet/>
      <dgm:spPr/>
      <dgm:t>
        <a:bodyPr/>
        <a:lstStyle/>
        <a:p>
          <a:endParaRPr lang="en-US"/>
        </a:p>
      </dgm:t>
    </dgm:pt>
    <dgm:pt modelId="{BF4E3349-DB8D-4EAB-9C3B-ACD5BDC95CD1}" type="asst">
      <dgm:prSet phldrT="[Text]"/>
      <dgm:spPr/>
      <dgm:t>
        <a:bodyPr/>
        <a:lstStyle/>
        <a:p>
          <a:r>
            <a:rPr lang="en-US" dirty="0" smtClean="0"/>
            <a:t>Accessible Technology Initiative Steering Committee</a:t>
          </a:r>
          <a:endParaRPr lang="en-US" dirty="0"/>
        </a:p>
      </dgm:t>
    </dgm:pt>
    <dgm:pt modelId="{F05339AD-9535-485F-BD39-43F81EC1D3F0}" type="parTrans" cxnId="{57821623-C247-497A-B928-160E0D6EFDC8}">
      <dgm:prSet/>
      <dgm:spPr/>
      <dgm:t>
        <a:bodyPr/>
        <a:lstStyle/>
        <a:p>
          <a:endParaRPr lang="en-US"/>
        </a:p>
      </dgm:t>
    </dgm:pt>
    <dgm:pt modelId="{0FB96660-AB7C-4336-BB43-5CAAF2B9E434}" type="sibTrans" cxnId="{57821623-C247-497A-B928-160E0D6EFDC8}">
      <dgm:prSet/>
      <dgm:spPr/>
      <dgm:t>
        <a:bodyPr/>
        <a:lstStyle/>
        <a:p>
          <a:endParaRPr lang="en-US"/>
        </a:p>
      </dgm:t>
    </dgm:pt>
    <dgm:pt modelId="{7A39D992-A811-47B6-A316-778F6EC26A3D}">
      <dgm:prSet phldrT="[Text]"/>
      <dgm:spPr/>
      <dgm:t>
        <a:bodyPr/>
        <a:lstStyle/>
        <a:p>
          <a:r>
            <a:rPr lang="en-US" dirty="0" smtClean="0"/>
            <a:t>Web/Training Coordinators</a:t>
          </a:r>
          <a:endParaRPr lang="en-US" dirty="0"/>
        </a:p>
      </dgm:t>
    </dgm:pt>
    <dgm:pt modelId="{5308C49B-0D04-42CA-A33C-74C0FDA5FE88}" type="parTrans" cxnId="{81127C92-A1DC-42A3-A640-02799E89638E}">
      <dgm:prSet/>
      <dgm:spPr/>
      <dgm:t>
        <a:bodyPr/>
        <a:lstStyle/>
        <a:p>
          <a:endParaRPr lang="en-US"/>
        </a:p>
      </dgm:t>
    </dgm:pt>
    <dgm:pt modelId="{66D1EE63-6A50-4323-8E7E-7B9696A3EBF1}" type="sibTrans" cxnId="{81127C92-A1DC-42A3-A640-02799E89638E}">
      <dgm:prSet/>
      <dgm:spPr/>
      <dgm:t>
        <a:bodyPr/>
        <a:lstStyle/>
        <a:p>
          <a:endParaRPr lang="en-US"/>
        </a:p>
      </dgm:t>
    </dgm:pt>
    <dgm:pt modelId="{CEE710BF-D408-4FB9-93E2-C0C9722BD6BF}">
      <dgm:prSet phldrT="[Text]"/>
      <dgm:spPr/>
      <dgm:t>
        <a:bodyPr/>
        <a:lstStyle/>
        <a:p>
          <a:r>
            <a:rPr lang="en-US" dirty="0" smtClean="0"/>
            <a:t>Procurement Process/Training</a:t>
          </a:r>
          <a:endParaRPr lang="en-US" dirty="0"/>
        </a:p>
      </dgm:t>
    </dgm:pt>
    <dgm:pt modelId="{BAD5A771-43A7-4684-A069-6529C9B18F40}" type="parTrans" cxnId="{64CB7658-03A6-449B-A47C-9CE33AA7156A}">
      <dgm:prSet/>
      <dgm:spPr/>
      <dgm:t>
        <a:bodyPr/>
        <a:lstStyle/>
        <a:p>
          <a:endParaRPr lang="en-US"/>
        </a:p>
      </dgm:t>
    </dgm:pt>
    <dgm:pt modelId="{C014C210-807F-44E7-A6A2-4F761C0FBD07}" type="sibTrans" cxnId="{64CB7658-03A6-449B-A47C-9CE33AA7156A}">
      <dgm:prSet/>
      <dgm:spPr/>
      <dgm:t>
        <a:bodyPr/>
        <a:lstStyle/>
        <a:p>
          <a:endParaRPr lang="en-US"/>
        </a:p>
      </dgm:t>
    </dgm:pt>
    <dgm:pt modelId="{5EF3410B-ED17-40A4-90B7-7E073B5EBECF}">
      <dgm:prSet phldrT="[Text]"/>
      <dgm:spPr/>
      <dgm:t>
        <a:bodyPr/>
        <a:lstStyle/>
        <a:p>
          <a:r>
            <a:rPr lang="en-US" dirty="0" smtClean="0"/>
            <a:t>Instructional Materials/ Training</a:t>
          </a:r>
          <a:endParaRPr lang="en-US" dirty="0"/>
        </a:p>
      </dgm:t>
    </dgm:pt>
    <dgm:pt modelId="{13227D8E-87D8-4AFC-B907-13A2646784B1}" type="parTrans" cxnId="{4DFE611A-C354-4858-9C85-0FFB58610907}">
      <dgm:prSet/>
      <dgm:spPr/>
      <dgm:t>
        <a:bodyPr/>
        <a:lstStyle/>
        <a:p>
          <a:endParaRPr lang="en-US"/>
        </a:p>
      </dgm:t>
    </dgm:pt>
    <dgm:pt modelId="{F067090F-A8DD-4A22-A0F9-55240609AC51}" type="sibTrans" cxnId="{4DFE611A-C354-4858-9C85-0FFB58610907}">
      <dgm:prSet/>
      <dgm:spPr/>
      <dgm:t>
        <a:bodyPr/>
        <a:lstStyle/>
        <a:p>
          <a:endParaRPr lang="en-US"/>
        </a:p>
      </dgm:t>
    </dgm:pt>
    <dgm:pt modelId="{B9E3B8BD-D342-4505-8A77-6FE589A62A8E}" type="pres">
      <dgm:prSet presAssocID="{8089E140-0C6A-48A5-92AC-FBF32D8472FD}" presName="hierChild1" presStyleCnt="0">
        <dgm:presLayoutVars>
          <dgm:orgChart val="1"/>
          <dgm:chPref val="1"/>
          <dgm:dir/>
          <dgm:animOne val="branch"/>
          <dgm:animLvl val="lvl"/>
          <dgm:resizeHandles/>
        </dgm:presLayoutVars>
      </dgm:prSet>
      <dgm:spPr/>
      <dgm:t>
        <a:bodyPr/>
        <a:lstStyle/>
        <a:p>
          <a:endParaRPr lang="en-US"/>
        </a:p>
      </dgm:t>
    </dgm:pt>
    <dgm:pt modelId="{08D354A7-8DA3-4EA0-96D8-1CA03F7DAEF9}" type="pres">
      <dgm:prSet presAssocID="{47224335-3D71-46D0-9621-364F388D58EE}" presName="hierRoot1" presStyleCnt="0">
        <dgm:presLayoutVars>
          <dgm:hierBranch val="init"/>
        </dgm:presLayoutVars>
      </dgm:prSet>
      <dgm:spPr/>
    </dgm:pt>
    <dgm:pt modelId="{3906B95F-FE79-4C15-876D-8A07A7DD2D41}" type="pres">
      <dgm:prSet presAssocID="{47224335-3D71-46D0-9621-364F388D58EE}" presName="rootComposite1" presStyleCnt="0"/>
      <dgm:spPr/>
    </dgm:pt>
    <dgm:pt modelId="{D24466F3-6957-4FD4-AF80-7001584CF3EB}" type="pres">
      <dgm:prSet presAssocID="{47224335-3D71-46D0-9621-364F388D58EE}" presName="rootText1" presStyleLbl="node0" presStyleIdx="0" presStyleCnt="1">
        <dgm:presLayoutVars>
          <dgm:chPref val="3"/>
        </dgm:presLayoutVars>
      </dgm:prSet>
      <dgm:spPr/>
      <dgm:t>
        <a:bodyPr/>
        <a:lstStyle/>
        <a:p>
          <a:endParaRPr lang="en-US"/>
        </a:p>
      </dgm:t>
    </dgm:pt>
    <dgm:pt modelId="{F0C8B8BF-C854-42A0-90CF-36870ABACE11}" type="pres">
      <dgm:prSet presAssocID="{47224335-3D71-46D0-9621-364F388D58EE}" presName="rootConnector1" presStyleLbl="node1" presStyleIdx="0" presStyleCnt="0"/>
      <dgm:spPr/>
      <dgm:t>
        <a:bodyPr/>
        <a:lstStyle/>
        <a:p>
          <a:endParaRPr lang="en-US"/>
        </a:p>
      </dgm:t>
    </dgm:pt>
    <dgm:pt modelId="{89D0154B-854B-449D-98EF-7125FBBED306}" type="pres">
      <dgm:prSet presAssocID="{47224335-3D71-46D0-9621-364F388D58EE}" presName="hierChild2" presStyleCnt="0"/>
      <dgm:spPr/>
    </dgm:pt>
    <dgm:pt modelId="{12366778-9B7D-4EB9-BEE4-5AB6D6DBD71E}" type="pres">
      <dgm:prSet presAssocID="{5308C49B-0D04-42CA-A33C-74C0FDA5FE88}" presName="Name37" presStyleLbl="parChTrans1D2" presStyleIdx="0" presStyleCnt="4"/>
      <dgm:spPr/>
      <dgm:t>
        <a:bodyPr/>
        <a:lstStyle/>
        <a:p>
          <a:endParaRPr lang="en-US"/>
        </a:p>
      </dgm:t>
    </dgm:pt>
    <dgm:pt modelId="{7C245765-46A0-4674-B89D-B3DFC627D8AF}" type="pres">
      <dgm:prSet presAssocID="{7A39D992-A811-47B6-A316-778F6EC26A3D}" presName="hierRoot2" presStyleCnt="0">
        <dgm:presLayoutVars>
          <dgm:hierBranch val="init"/>
        </dgm:presLayoutVars>
      </dgm:prSet>
      <dgm:spPr/>
    </dgm:pt>
    <dgm:pt modelId="{9286D2EA-18C1-4AF5-B7A9-6D182F5AF05F}" type="pres">
      <dgm:prSet presAssocID="{7A39D992-A811-47B6-A316-778F6EC26A3D}" presName="rootComposite" presStyleCnt="0"/>
      <dgm:spPr/>
    </dgm:pt>
    <dgm:pt modelId="{052EF42C-CD16-4647-A861-C7B28E922DEF}" type="pres">
      <dgm:prSet presAssocID="{7A39D992-A811-47B6-A316-778F6EC26A3D}" presName="rootText" presStyleLbl="node2" presStyleIdx="0" presStyleCnt="3">
        <dgm:presLayoutVars>
          <dgm:chPref val="3"/>
        </dgm:presLayoutVars>
      </dgm:prSet>
      <dgm:spPr/>
      <dgm:t>
        <a:bodyPr/>
        <a:lstStyle/>
        <a:p>
          <a:endParaRPr lang="en-US"/>
        </a:p>
      </dgm:t>
    </dgm:pt>
    <dgm:pt modelId="{275497DF-52D9-4506-AD7B-35990467C3CF}" type="pres">
      <dgm:prSet presAssocID="{7A39D992-A811-47B6-A316-778F6EC26A3D}" presName="rootConnector" presStyleLbl="node2" presStyleIdx="0" presStyleCnt="3"/>
      <dgm:spPr/>
      <dgm:t>
        <a:bodyPr/>
        <a:lstStyle/>
        <a:p>
          <a:endParaRPr lang="en-US"/>
        </a:p>
      </dgm:t>
    </dgm:pt>
    <dgm:pt modelId="{89F9957D-4EC9-4FBF-ADCE-9A8E5199DB53}" type="pres">
      <dgm:prSet presAssocID="{7A39D992-A811-47B6-A316-778F6EC26A3D}" presName="hierChild4" presStyleCnt="0"/>
      <dgm:spPr/>
    </dgm:pt>
    <dgm:pt modelId="{5A00DA32-67B9-48C4-82D0-35BDD44EDB22}" type="pres">
      <dgm:prSet presAssocID="{7A39D992-A811-47B6-A316-778F6EC26A3D}" presName="hierChild5" presStyleCnt="0"/>
      <dgm:spPr/>
    </dgm:pt>
    <dgm:pt modelId="{40CD89DB-5687-436F-8299-EEA3CB3C0F9F}" type="pres">
      <dgm:prSet presAssocID="{BAD5A771-43A7-4684-A069-6529C9B18F40}" presName="Name37" presStyleLbl="parChTrans1D2" presStyleIdx="1" presStyleCnt="4"/>
      <dgm:spPr/>
      <dgm:t>
        <a:bodyPr/>
        <a:lstStyle/>
        <a:p>
          <a:endParaRPr lang="en-US"/>
        </a:p>
      </dgm:t>
    </dgm:pt>
    <dgm:pt modelId="{8DBEE18B-6213-4B59-8D2B-99C116DF6F6C}" type="pres">
      <dgm:prSet presAssocID="{CEE710BF-D408-4FB9-93E2-C0C9722BD6BF}" presName="hierRoot2" presStyleCnt="0">
        <dgm:presLayoutVars>
          <dgm:hierBranch val="init"/>
        </dgm:presLayoutVars>
      </dgm:prSet>
      <dgm:spPr/>
    </dgm:pt>
    <dgm:pt modelId="{60DF38BF-3C6D-4ED8-BF8D-2B22836C555A}" type="pres">
      <dgm:prSet presAssocID="{CEE710BF-D408-4FB9-93E2-C0C9722BD6BF}" presName="rootComposite" presStyleCnt="0"/>
      <dgm:spPr/>
    </dgm:pt>
    <dgm:pt modelId="{C1BFF3F4-B030-474A-BB1B-C9E65DAC5720}" type="pres">
      <dgm:prSet presAssocID="{CEE710BF-D408-4FB9-93E2-C0C9722BD6BF}" presName="rootText" presStyleLbl="node2" presStyleIdx="1" presStyleCnt="3">
        <dgm:presLayoutVars>
          <dgm:chPref val="3"/>
        </dgm:presLayoutVars>
      </dgm:prSet>
      <dgm:spPr/>
      <dgm:t>
        <a:bodyPr/>
        <a:lstStyle/>
        <a:p>
          <a:endParaRPr lang="en-US"/>
        </a:p>
      </dgm:t>
    </dgm:pt>
    <dgm:pt modelId="{A29FB8A4-19FB-4599-B8A2-F8F2AC4E83E1}" type="pres">
      <dgm:prSet presAssocID="{CEE710BF-D408-4FB9-93E2-C0C9722BD6BF}" presName="rootConnector" presStyleLbl="node2" presStyleIdx="1" presStyleCnt="3"/>
      <dgm:spPr/>
      <dgm:t>
        <a:bodyPr/>
        <a:lstStyle/>
        <a:p>
          <a:endParaRPr lang="en-US"/>
        </a:p>
      </dgm:t>
    </dgm:pt>
    <dgm:pt modelId="{65D3B915-B300-4A7B-B570-8166D9CA55CF}" type="pres">
      <dgm:prSet presAssocID="{CEE710BF-D408-4FB9-93E2-C0C9722BD6BF}" presName="hierChild4" presStyleCnt="0"/>
      <dgm:spPr/>
    </dgm:pt>
    <dgm:pt modelId="{CE8A2547-0B30-4803-BC7B-10CB58B8B73D}" type="pres">
      <dgm:prSet presAssocID="{CEE710BF-D408-4FB9-93E2-C0C9722BD6BF}" presName="hierChild5" presStyleCnt="0"/>
      <dgm:spPr/>
    </dgm:pt>
    <dgm:pt modelId="{30E9CB23-9A88-4083-BD62-AECAC5298A22}" type="pres">
      <dgm:prSet presAssocID="{13227D8E-87D8-4AFC-B907-13A2646784B1}" presName="Name37" presStyleLbl="parChTrans1D2" presStyleIdx="2" presStyleCnt="4"/>
      <dgm:spPr/>
      <dgm:t>
        <a:bodyPr/>
        <a:lstStyle/>
        <a:p>
          <a:endParaRPr lang="en-US"/>
        </a:p>
      </dgm:t>
    </dgm:pt>
    <dgm:pt modelId="{280486D6-FEAE-4A57-954C-AD069C94D4F2}" type="pres">
      <dgm:prSet presAssocID="{5EF3410B-ED17-40A4-90B7-7E073B5EBECF}" presName="hierRoot2" presStyleCnt="0">
        <dgm:presLayoutVars>
          <dgm:hierBranch val="init"/>
        </dgm:presLayoutVars>
      </dgm:prSet>
      <dgm:spPr/>
    </dgm:pt>
    <dgm:pt modelId="{2E1BA0DE-74A5-40DF-A674-F3558F82111E}" type="pres">
      <dgm:prSet presAssocID="{5EF3410B-ED17-40A4-90B7-7E073B5EBECF}" presName="rootComposite" presStyleCnt="0"/>
      <dgm:spPr/>
    </dgm:pt>
    <dgm:pt modelId="{F5BE3499-F53A-49F8-B751-4C40A6A67F67}" type="pres">
      <dgm:prSet presAssocID="{5EF3410B-ED17-40A4-90B7-7E073B5EBECF}" presName="rootText" presStyleLbl="node2" presStyleIdx="2" presStyleCnt="3">
        <dgm:presLayoutVars>
          <dgm:chPref val="3"/>
        </dgm:presLayoutVars>
      </dgm:prSet>
      <dgm:spPr/>
      <dgm:t>
        <a:bodyPr/>
        <a:lstStyle/>
        <a:p>
          <a:endParaRPr lang="en-US"/>
        </a:p>
      </dgm:t>
    </dgm:pt>
    <dgm:pt modelId="{FB1A89C6-F108-42B7-BCDA-6B1A2FE59E94}" type="pres">
      <dgm:prSet presAssocID="{5EF3410B-ED17-40A4-90B7-7E073B5EBECF}" presName="rootConnector" presStyleLbl="node2" presStyleIdx="2" presStyleCnt="3"/>
      <dgm:spPr/>
      <dgm:t>
        <a:bodyPr/>
        <a:lstStyle/>
        <a:p>
          <a:endParaRPr lang="en-US"/>
        </a:p>
      </dgm:t>
    </dgm:pt>
    <dgm:pt modelId="{BECBEE60-8D03-4E85-BB78-48A11EC2503F}" type="pres">
      <dgm:prSet presAssocID="{5EF3410B-ED17-40A4-90B7-7E073B5EBECF}" presName="hierChild4" presStyleCnt="0"/>
      <dgm:spPr/>
    </dgm:pt>
    <dgm:pt modelId="{0540C497-3BF8-49DC-A2BA-B8197F64E7B3}" type="pres">
      <dgm:prSet presAssocID="{5EF3410B-ED17-40A4-90B7-7E073B5EBECF}" presName="hierChild5" presStyleCnt="0"/>
      <dgm:spPr/>
    </dgm:pt>
    <dgm:pt modelId="{1F78E900-2EEB-4DA9-AF2E-6C90610D5CA1}" type="pres">
      <dgm:prSet presAssocID="{47224335-3D71-46D0-9621-364F388D58EE}" presName="hierChild3" presStyleCnt="0"/>
      <dgm:spPr/>
    </dgm:pt>
    <dgm:pt modelId="{C57D05E6-9439-4B16-91A8-23B7A8943792}" type="pres">
      <dgm:prSet presAssocID="{F05339AD-9535-485F-BD39-43F81EC1D3F0}" presName="Name111" presStyleLbl="parChTrans1D2" presStyleIdx="3" presStyleCnt="4"/>
      <dgm:spPr/>
      <dgm:t>
        <a:bodyPr/>
        <a:lstStyle/>
        <a:p>
          <a:endParaRPr lang="en-US"/>
        </a:p>
      </dgm:t>
    </dgm:pt>
    <dgm:pt modelId="{B19192B4-78A3-4780-BBF9-94C5DA05906F}" type="pres">
      <dgm:prSet presAssocID="{BF4E3349-DB8D-4EAB-9C3B-ACD5BDC95CD1}" presName="hierRoot3" presStyleCnt="0">
        <dgm:presLayoutVars>
          <dgm:hierBranch val="init"/>
        </dgm:presLayoutVars>
      </dgm:prSet>
      <dgm:spPr/>
    </dgm:pt>
    <dgm:pt modelId="{50CC1F2B-4D11-4391-B058-29F9E5DAF08A}" type="pres">
      <dgm:prSet presAssocID="{BF4E3349-DB8D-4EAB-9C3B-ACD5BDC95CD1}" presName="rootComposite3" presStyleCnt="0"/>
      <dgm:spPr/>
    </dgm:pt>
    <dgm:pt modelId="{291BD35E-52F4-460F-9D00-200386EF4E9F}" type="pres">
      <dgm:prSet presAssocID="{BF4E3349-DB8D-4EAB-9C3B-ACD5BDC95CD1}" presName="rootText3" presStyleLbl="asst1" presStyleIdx="0" presStyleCnt="1">
        <dgm:presLayoutVars>
          <dgm:chPref val="3"/>
        </dgm:presLayoutVars>
      </dgm:prSet>
      <dgm:spPr/>
      <dgm:t>
        <a:bodyPr/>
        <a:lstStyle/>
        <a:p>
          <a:endParaRPr lang="en-US"/>
        </a:p>
      </dgm:t>
    </dgm:pt>
    <dgm:pt modelId="{B30CF882-A050-4320-A294-5EF4F6EB5B13}" type="pres">
      <dgm:prSet presAssocID="{BF4E3349-DB8D-4EAB-9C3B-ACD5BDC95CD1}" presName="rootConnector3" presStyleLbl="asst1" presStyleIdx="0" presStyleCnt="1"/>
      <dgm:spPr/>
      <dgm:t>
        <a:bodyPr/>
        <a:lstStyle/>
        <a:p>
          <a:endParaRPr lang="en-US"/>
        </a:p>
      </dgm:t>
    </dgm:pt>
    <dgm:pt modelId="{0BA62C98-7BEA-48AB-8011-0E7BF4165731}" type="pres">
      <dgm:prSet presAssocID="{BF4E3349-DB8D-4EAB-9C3B-ACD5BDC95CD1}" presName="hierChild6" presStyleCnt="0"/>
      <dgm:spPr/>
    </dgm:pt>
    <dgm:pt modelId="{5F45D502-A2DF-4FFE-ABE7-1EE2310B30E7}" type="pres">
      <dgm:prSet presAssocID="{BF4E3349-DB8D-4EAB-9C3B-ACD5BDC95CD1}" presName="hierChild7" presStyleCnt="0"/>
      <dgm:spPr/>
    </dgm:pt>
  </dgm:ptLst>
  <dgm:cxnLst>
    <dgm:cxn modelId="{70210D59-C4AF-184A-9CF0-FECF0C723FCF}" type="presOf" srcId="{47224335-3D71-46D0-9621-364F388D58EE}" destId="{F0C8B8BF-C854-42A0-90CF-36870ABACE11}" srcOrd="1" destOrd="0" presId="urn:microsoft.com/office/officeart/2005/8/layout/orgChart1"/>
    <dgm:cxn modelId="{E6F9EEFE-97D3-4B28-BC3E-6E6422C06B01}" srcId="{8089E140-0C6A-48A5-92AC-FBF32D8472FD}" destId="{47224335-3D71-46D0-9621-364F388D58EE}" srcOrd="0" destOrd="0" parTransId="{F358070D-AEF5-4CF3-8172-94637E3BDFC4}" sibTransId="{FE842DAB-7082-4E27-A613-8D8324AD709A}"/>
    <dgm:cxn modelId="{127AB83B-9E78-814F-8FF9-3BF85DB5C2A4}" type="presOf" srcId="{BF4E3349-DB8D-4EAB-9C3B-ACD5BDC95CD1}" destId="{291BD35E-52F4-460F-9D00-200386EF4E9F}" srcOrd="0" destOrd="0" presId="urn:microsoft.com/office/officeart/2005/8/layout/orgChart1"/>
    <dgm:cxn modelId="{588E72A0-309F-4D46-9186-865F9C88F74F}" type="presOf" srcId="{CEE710BF-D408-4FB9-93E2-C0C9722BD6BF}" destId="{A29FB8A4-19FB-4599-B8A2-F8F2AC4E83E1}" srcOrd="1" destOrd="0" presId="urn:microsoft.com/office/officeart/2005/8/layout/orgChart1"/>
    <dgm:cxn modelId="{ED720B96-0C8B-7B4B-96F1-BCB5126E8121}" type="presOf" srcId="{8089E140-0C6A-48A5-92AC-FBF32D8472FD}" destId="{B9E3B8BD-D342-4505-8A77-6FE589A62A8E}" srcOrd="0" destOrd="0" presId="urn:microsoft.com/office/officeart/2005/8/layout/orgChart1"/>
    <dgm:cxn modelId="{81127C92-A1DC-42A3-A640-02799E89638E}" srcId="{47224335-3D71-46D0-9621-364F388D58EE}" destId="{7A39D992-A811-47B6-A316-778F6EC26A3D}" srcOrd="1" destOrd="0" parTransId="{5308C49B-0D04-42CA-A33C-74C0FDA5FE88}" sibTransId="{66D1EE63-6A50-4323-8E7E-7B9696A3EBF1}"/>
    <dgm:cxn modelId="{1F03ADDB-0F62-544C-96E0-15BF60101832}" type="presOf" srcId="{BF4E3349-DB8D-4EAB-9C3B-ACD5BDC95CD1}" destId="{B30CF882-A050-4320-A294-5EF4F6EB5B13}" srcOrd="1" destOrd="0" presId="urn:microsoft.com/office/officeart/2005/8/layout/orgChart1"/>
    <dgm:cxn modelId="{57821623-C247-497A-B928-160E0D6EFDC8}" srcId="{47224335-3D71-46D0-9621-364F388D58EE}" destId="{BF4E3349-DB8D-4EAB-9C3B-ACD5BDC95CD1}" srcOrd="0" destOrd="0" parTransId="{F05339AD-9535-485F-BD39-43F81EC1D3F0}" sibTransId="{0FB96660-AB7C-4336-BB43-5CAAF2B9E434}"/>
    <dgm:cxn modelId="{BB1A535C-DDEB-D74B-8759-06464394DF1D}" type="presOf" srcId="{5EF3410B-ED17-40A4-90B7-7E073B5EBECF}" destId="{FB1A89C6-F108-42B7-BCDA-6B1A2FE59E94}" srcOrd="1" destOrd="0" presId="urn:microsoft.com/office/officeart/2005/8/layout/orgChart1"/>
    <dgm:cxn modelId="{E2548BDD-5113-514E-9CC9-0DB72713F228}" type="presOf" srcId="{7A39D992-A811-47B6-A316-778F6EC26A3D}" destId="{275497DF-52D9-4506-AD7B-35990467C3CF}" srcOrd="1" destOrd="0" presId="urn:microsoft.com/office/officeart/2005/8/layout/orgChart1"/>
    <dgm:cxn modelId="{C408634D-B245-014D-AF1D-B08C2CC511A6}" type="presOf" srcId="{BAD5A771-43A7-4684-A069-6529C9B18F40}" destId="{40CD89DB-5687-436F-8299-EEA3CB3C0F9F}" srcOrd="0" destOrd="0" presId="urn:microsoft.com/office/officeart/2005/8/layout/orgChart1"/>
    <dgm:cxn modelId="{723B35C8-E143-8D49-A3D1-A514C95D84F8}" type="presOf" srcId="{5EF3410B-ED17-40A4-90B7-7E073B5EBECF}" destId="{F5BE3499-F53A-49F8-B751-4C40A6A67F67}" srcOrd="0" destOrd="0" presId="urn:microsoft.com/office/officeart/2005/8/layout/orgChart1"/>
    <dgm:cxn modelId="{E6FF99E6-4903-8148-83EB-E227B4B6787B}" type="presOf" srcId="{7A39D992-A811-47B6-A316-778F6EC26A3D}" destId="{052EF42C-CD16-4647-A861-C7B28E922DEF}" srcOrd="0" destOrd="0" presId="urn:microsoft.com/office/officeart/2005/8/layout/orgChart1"/>
    <dgm:cxn modelId="{DBB1BE0E-7C30-4842-B93B-ABC47EFD41EE}" type="presOf" srcId="{13227D8E-87D8-4AFC-B907-13A2646784B1}" destId="{30E9CB23-9A88-4083-BD62-AECAC5298A22}" srcOrd="0" destOrd="0" presId="urn:microsoft.com/office/officeart/2005/8/layout/orgChart1"/>
    <dgm:cxn modelId="{9290B5C1-1D68-C346-9E37-74AFACB6BC28}" type="presOf" srcId="{CEE710BF-D408-4FB9-93E2-C0C9722BD6BF}" destId="{C1BFF3F4-B030-474A-BB1B-C9E65DAC5720}" srcOrd="0" destOrd="0" presId="urn:microsoft.com/office/officeart/2005/8/layout/orgChart1"/>
    <dgm:cxn modelId="{999A2082-8E45-7B4F-B735-F1479CAF1EB9}" type="presOf" srcId="{F05339AD-9535-485F-BD39-43F81EC1D3F0}" destId="{C57D05E6-9439-4B16-91A8-23B7A8943792}" srcOrd="0" destOrd="0" presId="urn:microsoft.com/office/officeart/2005/8/layout/orgChart1"/>
    <dgm:cxn modelId="{4DFE611A-C354-4858-9C85-0FFB58610907}" srcId="{47224335-3D71-46D0-9621-364F388D58EE}" destId="{5EF3410B-ED17-40A4-90B7-7E073B5EBECF}" srcOrd="3" destOrd="0" parTransId="{13227D8E-87D8-4AFC-B907-13A2646784B1}" sibTransId="{F067090F-A8DD-4A22-A0F9-55240609AC51}"/>
    <dgm:cxn modelId="{07006E21-71CA-F54E-AC2D-63840656B5A7}" type="presOf" srcId="{5308C49B-0D04-42CA-A33C-74C0FDA5FE88}" destId="{12366778-9B7D-4EB9-BEE4-5AB6D6DBD71E}" srcOrd="0" destOrd="0" presId="urn:microsoft.com/office/officeart/2005/8/layout/orgChart1"/>
    <dgm:cxn modelId="{E5213ECC-0BBE-254C-8996-7793F4ACECEC}" type="presOf" srcId="{47224335-3D71-46D0-9621-364F388D58EE}" destId="{D24466F3-6957-4FD4-AF80-7001584CF3EB}" srcOrd="0" destOrd="0" presId="urn:microsoft.com/office/officeart/2005/8/layout/orgChart1"/>
    <dgm:cxn modelId="{64CB7658-03A6-449B-A47C-9CE33AA7156A}" srcId="{47224335-3D71-46D0-9621-364F388D58EE}" destId="{CEE710BF-D408-4FB9-93E2-C0C9722BD6BF}" srcOrd="2" destOrd="0" parTransId="{BAD5A771-43A7-4684-A069-6529C9B18F40}" sibTransId="{C014C210-807F-44E7-A6A2-4F761C0FBD07}"/>
    <dgm:cxn modelId="{E7B9DDD1-FF01-9D45-94C2-3DF8CAE5DFCB}" type="presParOf" srcId="{B9E3B8BD-D342-4505-8A77-6FE589A62A8E}" destId="{08D354A7-8DA3-4EA0-96D8-1CA03F7DAEF9}" srcOrd="0" destOrd="0" presId="urn:microsoft.com/office/officeart/2005/8/layout/orgChart1"/>
    <dgm:cxn modelId="{95CB3DF5-427E-294E-87FE-CB66FA5E7756}" type="presParOf" srcId="{08D354A7-8DA3-4EA0-96D8-1CA03F7DAEF9}" destId="{3906B95F-FE79-4C15-876D-8A07A7DD2D41}" srcOrd="0" destOrd="0" presId="urn:microsoft.com/office/officeart/2005/8/layout/orgChart1"/>
    <dgm:cxn modelId="{59EFCACD-548B-8F46-BC91-53A68F23F390}" type="presParOf" srcId="{3906B95F-FE79-4C15-876D-8A07A7DD2D41}" destId="{D24466F3-6957-4FD4-AF80-7001584CF3EB}" srcOrd="0" destOrd="0" presId="urn:microsoft.com/office/officeart/2005/8/layout/orgChart1"/>
    <dgm:cxn modelId="{F89334E7-422B-2C4B-A41A-F8445E4C374A}" type="presParOf" srcId="{3906B95F-FE79-4C15-876D-8A07A7DD2D41}" destId="{F0C8B8BF-C854-42A0-90CF-36870ABACE11}" srcOrd="1" destOrd="0" presId="urn:microsoft.com/office/officeart/2005/8/layout/orgChart1"/>
    <dgm:cxn modelId="{01C71465-AA2F-3244-A494-3517D2A4CF02}" type="presParOf" srcId="{08D354A7-8DA3-4EA0-96D8-1CA03F7DAEF9}" destId="{89D0154B-854B-449D-98EF-7125FBBED306}" srcOrd="1" destOrd="0" presId="urn:microsoft.com/office/officeart/2005/8/layout/orgChart1"/>
    <dgm:cxn modelId="{55755BC5-F76E-454C-8EF8-110B425EB0A6}" type="presParOf" srcId="{89D0154B-854B-449D-98EF-7125FBBED306}" destId="{12366778-9B7D-4EB9-BEE4-5AB6D6DBD71E}" srcOrd="0" destOrd="0" presId="urn:microsoft.com/office/officeart/2005/8/layout/orgChart1"/>
    <dgm:cxn modelId="{C37A3666-5B8E-7441-93D4-EF6B1893CD3B}" type="presParOf" srcId="{89D0154B-854B-449D-98EF-7125FBBED306}" destId="{7C245765-46A0-4674-B89D-B3DFC627D8AF}" srcOrd="1" destOrd="0" presId="urn:microsoft.com/office/officeart/2005/8/layout/orgChart1"/>
    <dgm:cxn modelId="{004311AC-9AB9-7C43-A8EE-94B0586EDD7C}" type="presParOf" srcId="{7C245765-46A0-4674-B89D-B3DFC627D8AF}" destId="{9286D2EA-18C1-4AF5-B7A9-6D182F5AF05F}" srcOrd="0" destOrd="0" presId="urn:microsoft.com/office/officeart/2005/8/layout/orgChart1"/>
    <dgm:cxn modelId="{C7CFB7E6-4FA6-DD4F-88BD-58A005C028BC}" type="presParOf" srcId="{9286D2EA-18C1-4AF5-B7A9-6D182F5AF05F}" destId="{052EF42C-CD16-4647-A861-C7B28E922DEF}" srcOrd="0" destOrd="0" presId="urn:microsoft.com/office/officeart/2005/8/layout/orgChart1"/>
    <dgm:cxn modelId="{7902D868-8C01-7949-AEBB-5415158DD425}" type="presParOf" srcId="{9286D2EA-18C1-4AF5-B7A9-6D182F5AF05F}" destId="{275497DF-52D9-4506-AD7B-35990467C3CF}" srcOrd="1" destOrd="0" presId="urn:microsoft.com/office/officeart/2005/8/layout/orgChart1"/>
    <dgm:cxn modelId="{0BF8A130-5467-2341-A8D2-12AFF1FE02D4}" type="presParOf" srcId="{7C245765-46A0-4674-B89D-B3DFC627D8AF}" destId="{89F9957D-4EC9-4FBF-ADCE-9A8E5199DB53}" srcOrd="1" destOrd="0" presId="urn:microsoft.com/office/officeart/2005/8/layout/orgChart1"/>
    <dgm:cxn modelId="{B72C90BE-7088-474F-8892-DB15727E3E13}" type="presParOf" srcId="{7C245765-46A0-4674-B89D-B3DFC627D8AF}" destId="{5A00DA32-67B9-48C4-82D0-35BDD44EDB22}" srcOrd="2" destOrd="0" presId="urn:microsoft.com/office/officeart/2005/8/layout/orgChart1"/>
    <dgm:cxn modelId="{9CE82493-0C0A-524C-97D0-8402A3944161}" type="presParOf" srcId="{89D0154B-854B-449D-98EF-7125FBBED306}" destId="{40CD89DB-5687-436F-8299-EEA3CB3C0F9F}" srcOrd="2" destOrd="0" presId="urn:microsoft.com/office/officeart/2005/8/layout/orgChart1"/>
    <dgm:cxn modelId="{0D09F158-FD89-124B-BEF0-D60015266E12}" type="presParOf" srcId="{89D0154B-854B-449D-98EF-7125FBBED306}" destId="{8DBEE18B-6213-4B59-8D2B-99C116DF6F6C}" srcOrd="3" destOrd="0" presId="urn:microsoft.com/office/officeart/2005/8/layout/orgChart1"/>
    <dgm:cxn modelId="{CAA9FDBA-93AB-9045-AAFA-473167725CC5}" type="presParOf" srcId="{8DBEE18B-6213-4B59-8D2B-99C116DF6F6C}" destId="{60DF38BF-3C6D-4ED8-BF8D-2B22836C555A}" srcOrd="0" destOrd="0" presId="urn:microsoft.com/office/officeart/2005/8/layout/orgChart1"/>
    <dgm:cxn modelId="{DD39E339-84C8-AB4A-88EA-7E9C0256360A}" type="presParOf" srcId="{60DF38BF-3C6D-4ED8-BF8D-2B22836C555A}" destId="{C1BFF3F4-B030-474A-BB1B-C9E65DAC5720}" srcOrd="0" destOrd="0" presId="urn:microsoft.com/office/officeart/2005/8/layout/orgChart1"/>
    <dgm:cxn modelId="{E2B6DE66-E046-9741-93CB-DFCACE5F30AB}" type="presParOf" srcId="{60DF38BF-3C6D-4ED8-BF8D-2B22836C555A}" destId="{A29FB8A4-19FB-4599-B8A2-F8F2AC4E83E1}" srcOrd="1" destOrd="0" presId="urn:microsoft.com/office/officeart/2005/8/layout/orgChart1"/>
    <dgm:cxn modelId="{07037CA4-D202-A04D-928D-89E0E9CD12FE}" type="presParOf" srcId="{8DBEE18B-6213-4B59-8D2B-99C116DF6F6C}" destId="{65D3B915-B300-4A7B-B570-8166D9CA55CF}" srcOrd="1" destOrd="0" presId="urn:microsoft.com/office/officeart/2005/8/layout/orgChart1"/>
    <dgm:cxn modelId="{09B5EC94-3AD5-F742-8B45-73F8D155E1B9}" type="presParOf" srcId="{8DBEE18B-6213-4B59-8D2B-99C116DF6F6C}" destId="{CE8A2547-0B30-4803-BC7B-10CB58B8B73D}" srcOrd="2" destOrd="0" presId="urn:microsoft.com/office/officeart/2005/8/layout/orgChart1"/>
    <dgm:cxn modelId="{5BE2C6D0-C59C-A743-8A92-7EB831BBBF48}" type="presParOf" srcId="{89D0154B-854B-449D-98EF-7125FBBED306}" destId="{30E9CB23-9A88-4083-BD62-AECAC5298A22}" srcOrd="4" destOrd="0" presId="urn:microsoft.com/office/officeart/2005/8/layout/orgChart1"/>
    <dgm:cxn modelId="{4C784CB9-5915-6543-B6A3-0BD58C3C7EE8}" type="presParOf" srcId="{89D0154B-854B-449D-98EF-7125FBBED306}" destId="{280486D6-FEAE-4A57-954C-AD069C94D4F2}" srcOrd="5" destOrd="0" presId="urn:microsoft.com/office/officeart/2005/8/layout/orgChart1"/>
    <dgm:cxn modelId="{1F84F193-9E0B-EC4A-9F95-5BC30A6D6931}" type="presParOf" srcId="{280486D6-FEAE-4A57-954C-AD069C94D4F2}" destId="{2E1BA0DE-74A5-40DF-A674-F3558F82111E}" srcOrd="0" destOrd="0" presId="urn:microsoft.com/office/officeart/2005/8/layout/orgChart1"/>
    <dgm:cxn modelId="{91C349EE-2582-BF4E-A22F-481ABC5C6C36}" type="presParOf" srcId="{2E1BA0DE-74A5-40DF-A674-F3558F82111E}" destId="{F5BE3499-F53A-49F8-B751-4C40A6A67F67}" srcOrd="0" destOrd="0" presId="urn:microsoft.com/office/officeart/2005/8/layout/orgChart1"/>
    <dgm:cxn modelId="{DADCAD01-CB70-7341-9F7F-EEF83934455D}" type="presParOf" srcId="{2E1BA0DE-74A5-40DF-A674-F3558F82111E}" destId="{FB1A89C6-F108-42B7-BCDA-6B1A2FE59E94}" srcOrd="1" destOrd="0" presId="urn:microsoft.com/office/officeart/2005/8/layout/orgChart1"/>
    <dgm:cxn modelId="{716F6860-598E-3E45-A997-C2C81F152CCE}" type="presParOf" srcId="{280486D6-FEAE-4A57-954C-AD069C94D4F2}" destId="{BECBEE60-8D03-4E85-BB78-48A11EC2503F}" srcOrd="1" destOrd="0" presId="urn:microsoft.com/office/officeart/2005/8/layout/orgChart1"/>
    <dgm:cxn modelId="{051036D5-F430-4740-8DC7-40A275655159}" type="presParOf" srcId="{280486D6-FEAE-4A57-954C-AD069C94D4F2}" destId="{0540C497-3BF8-49DC-A2BA-B8197F64E7B3}" srcOrd="2" destOrd="0" presId="urn:microsoft.com/office/officeart/2005/8/layout/orgChart1"/>
    <dgm:cxn modelId="{A12E5EE8-FC11-9645-9F0C-6AF469BCB020}" type="presParOf" srcId="{08D354A7-8DA3-4EA0-96D8-1CA03F7DAEF9}" destId="{1F78E900-2EEB-4DA9-AF2E-6C90610D5CA1}" srcOrd="2" destOrd="0" presId="urn:microsoft.com/office/officeart/2005/8/layout/orgChart1"/>
    <dgm:cxn modelId="{020C827B-C0BF-3B4B-BFED-9A4270AFF024}" type="presParOf" srcId="{1F78E900-2EEB-4DA9-AF2E-6C90610D5CA1}" destId="{C57D05E6-9439-4B16-91A8-23B7A8943792}" srcOrd="0" destOrd="0" presId="urn:microsoft.com/office/officeart/2005/8/layout/orgChart1"/>
    <dgm:cxn modelId="{CBB1FF46-C522-ED45-AEE0-BBFA228E14A1}" type="presParOf" srcId="{1F78E900-2EEB-4DA9-AF2E-6C90610D5CA1}" destId="{B19192B4-78A3-4780-BBF9-94C5DA05906F}" srcOrd="1" destOrd="0" presId="urn:microsoft.com/office/officeart/2005/8/layout/orgChart1"/>
    <dgm:cxn modelId="{D514D99B-64FB-7745-A6AF-E0D759DC6CC9}" type="presParOf" srcId="{B19192B4-78A3-4780-BBF9-94C5DA05906F}" destId="{50CC1F2B-4D11-4391-B058-29F9E5DAF08A}" srcOrd="0" destOrd="0" presId="urn:microsoft.com/office/officeart/2005/8/layout/orgChart1"/>
    <dgm:cxn modelId="{D10AE96E-CCDE-2844-932A-CDAE7947884F}" type="presParOf" srcId="{50CC1F2B-4D11-4391-B058-29F9E5DAF08A}" destId="{291BD35E-52F4-460F-9D00-200386EF4E9F}" srcOrd="0" destOrd="0" presId="urn:microsoft.com/office/officeart/2005/8/layout/orgChart1"/>
    <dgm:cxn modelId="{8BC7D67A-2868-584F-9261-DED4340D1966}" type="presParOf" srcId="{50CC1F2B-4D11-4391-B058-29F9E5DAF08A}" destId="{B30CF882-A050-4320-A294-5EF4F6EB5B13}" srcOrd="1" destOrd="0" presId="urn:microsoft.com/office/officeart/2005/8/layout/orgChart1"/>
    <dgm:cxn modelId="{CB787C6C-533A-E941-92A0-BFA329394312}" type="presParOf" srcId="{B19192B4-78A3-4780-BBF9-94C5DA05906F}" destId="{0BA62C98-7BEA-48AB-8011-0E7BF4165731}" srcOrd="1" destOrd="0" presId="urn:microsoft.com/office/officeart/2005/8/layout/orgChart1"/>
    <dgm:cxn modelId="{E1553C04-68FC-984B-88A9-DDFA9913C469}" type="presParOf" srcId="{B19192B4-78A3-4780-BBF9-94C5DA05906F}" destId="{5F45D502-A2DF-4FFE-ABE7-1EE2310B30E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69C079-B076-4F4D-A36D-0432060F1954}"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792AD063-7C8D-4890-B118-90F776370717}">
      <dgm:prSet phldrT="[Text]" custT="1"/>
      <dgm:spPr>
        <a:solidFill>
          <a:srgbClr val="C00000"/>
        </a:solidFill>
      </dgm:spPr>
      <dgm:t>
        <a:bodyPr/>
        <a:lstStyle/>
        <a:p>
          <a:r>
            <a:rPr lang="en-US" sz="1800" dirty="0" smtClean="0">
              <a:solidFill>
                <a:schemeClr val="tx1"/>
              </a:solidFill>
            </a:rPr>
            <a:t>1) Web Environment:</a:t>
          </a:r>
        </a:p>
        <a:p>
          <a:r>
            <a:rPr lang="en-US" sz="1800" dirty="0" smtClean="0">
              <a:solidFill>
                <a:schemeClr val="tx1"/>
              </a:solidFill>
            </a:rPr>
            <a:t> URL Identification</a:t>
          </a:r>
          <a:endParaRPr lang="en-US" sz="1800" dirty="0">
            <a:solidFill>
              <a:schemeClr val="tx1"/>
            </a:solidFill>
          </a:endParaRPr>
        </a:p>
      </dgm:t>
    </dgm:pt>
    <dgm:pt modelId="{D7DD53A5-D64B-4071-8E0C-D6C99758BB32}" type="parTrans" cxnId="{4ADB5793-D335-455D-981B-A086D6684C13}">
      <dgm:prSet/>
      <dgm:spPr/>
      <dgm:t>
        <a:bodyPr/>
        <a:lstStyle/>
        <a:p>
          <a:endParaRPr lang="en-US"/>
        </a:p>
      </dgm:t>
    </dgm:pt>
    <dgm:pt modelId="{0F8F0BEA-4F5C-4DD9-8C42-F8F77A7551FE}" type="sibTrans" cxnId="{4ADB5793-D335-455D-981B-A086D6684C13}">
      <dgm:prSet/>
      <dgm:spPr/>
      <dgm:t>
        <a:bodyPr/>
        <a:lstStyle/>
        <a:p>
          <a:endParaRPr lang="en-US"/>
        </a:p>
      </dgm:t>
    </dgm:pt>
    <dgm:pt modelId="{0AF3561E-AE7F-4881-82C4-2237798F8FB4}">
      <dgm:prSet phldrT="[Text]" custT="1"/>
      <dgm:spPr>
        <a:solidFill>
          <a:srgbClr val="006600"/>
        </a:solidFill>
      </dgm:spPr>
      <dgm:t>
        <a:bodyPr/>
        <a:lstStyle/>
        <a:p>
          <a:r>
            <a:rPr lang="en-US" sz="1800" dirty="0" smtClean="0"/>
            <a:t>2) </a:t>
          </a:r>
        </a:p>
        <a:p>
          <a:r>
            <a:rPr lang="en-US" sz="1800" dirty="0" smtClean="0"/>
            <a:t>Technical Support</a:t>
          </a:r>
        </a:p>
        <a:p>
          <a:r>
            <a:rPr lang="en-US" sz="1800" dirty="0" smtClean="0"/>
            <a:t>Role Clarification</a:t>
          </a:r>
        </a:p>
        <a:p>
          <a:endParaRPr lang="en-US" sz="1800" dirty="0"/>
        </a:p>
      </dgm:t>
    </dgm:pt>
    <dgm:pt modelId="{D7C15404-897D-4BD2-A57B-A2C88B907567}" type="parTrans" cxnId="{CE69326C-73AA-4C59-81FB-4387242DC714}">
      <dgm:prSet/>
      <dgm:spPr/>
      <dgm:t>
        <a:bodyPr/>
        <a:lstStyle/>
        <a:p>
          <a:endParaRPr lang="en-US"/>
        </a:p>
      </dgm:t>
    </dgm:pt>
    <dgm:pt modelId="{FCB89DC9-AC3C-427F-932D-DACC7C8558E7}" type="sibTrans" cxnId="{CE69326C-73AA-4C59-81FB-4387242DC714}">
      <dgm:prSet/>
      <dgm:spPr/>
      <dgm:t>
        <a:bodyPr/>
        <a:lstStyle/>
        <a:p>
          <a:endParaRPr lang="en-US"/>
        </a:p>
      </dgm:t>
    </dgm:pt>
    <dgm:pt modelId="{76900AC0-9CC4-493C-8894-87B90B1EB7EE}">
      <dgm:prSet phldrT="[Text]" custT="1"/>
      <dgm:spPr>
        <a:solidFill>
          <a:srgbClr val="006600"/>
        </a:solidFill>
      </dgm:spPr>
      <dgm:t>
        <a:bodyPr/>
        <a:lstStyle/>
        <a:p>
          <a:r>
            <a:rPr lang="en-US" sz="1800" dirty="0" smtClean="0"/>
            <a:t>3) </a:t>
          </a:r>
        </a:p>
        <a:p>
          <a:r>
            <a:rPr lang="en-US" sz="1800" dirty="0" smtClean="0"/>
            <a:t>Division/</a:t>
          </a:r>
          <a:r>
            <a:rPr lang="en-US" sz="1800" dirty="0" err="1" smtClean="0"/>
            <a:t>Dept</a:t>
          </a:r>
          <a:r>
            <a:rPr lang="en-US" sz="1800" dirty="0" smtClean="0"/>
            <a:t> Content Creators Reporting Needs</a:t>
          </a:r>
          <a:endParaRPr lang="en-US" sz="1800" dirty="0"/>
        </a:p>
      </dgm:t>
    </dgm:pt>
    <dgm:pt modelId="{3A994B8D-CFDA-4339-9314-04CC239E9A9D}" type="parTrans" cxnId="{4763043E-83EE-4EAC-8343-9FF5B6795359}">
      <dgm:prSet/>
      <dgm:spPr/>
      <dgm:t>
        <a:bodyPr/>
        <a:lstStyle/>
        <a:p>
          <a:endParaRPr lang="en-US"/>
        </a:p>
      </dgm:t>
    </dgm:pt>
    <dgm:pt modelId="{8DD2B797-6122-4A2F-AB20-EF3AB9E61412}" type="sibTrans" cxnId="{4763043E-83EE-4EAC-8343-9FF5B6795359}">
      <dgm:prSet/>
      <dgm:spPr/>
      <dgm:t>
        <a:bodyPr/>
        <a:lstStyle/>
        <a:p>
          <a:endParaRPr lang="en-US"/>
        </a:p>
      </dgm:t>
    </dgm:pt>
    <dgm:pt modelId="{4094DB69-53C4-4FF7-9152-C73C6513C0A2}">
      <dgm:prSet phldrT="[Text]" custT="1"/>
      <dgm:spPr>
        <a:solidFill>
          <a:srgbClr val="006600"/>
        </a:solidFill>
      </dgm:spPr>
      <dgm:t>
        <a:bodyPr/>
        <a:lstStyle/>
        <a:p>
          <a:r>
            <a:rPr lang="en-US" sz="1800" dirty="0" smtClean="0"/>
            <a:t>4) Paraprofessional Student Support Liaisons</a:t>
          </a:r>
          <a:endParaRPr lang="en-US" sz="1800" dirty="0"/>
        </a:p>
      </dgm:t>
    </dgm:pt>
    <dgm:pt modelId="{77DFF523-04B4-4571-95EE-170675AD110E}" type="parTrans" cxnId="{E2A57A0E-130F-40BC-8018-DFCE55BBD5FF}">
      <dgm:prSet/>
      <dgm:spPr/>
      <dgm:t>
        <a:bodyPr/>
        <a:lstStyle/>
        <a:p>
          <a:endParaRPr lang="en-US"/>
        </a:p>
      </dgm:t>
    </dgm:pt>
    <dgm:pt modelId="{0583C33E-C492-4328-922E-D9D0D5F7FF09}" type="sibTrans" cxnId="{E2A57A0E-130F-40BC-8018-DFCE55BBD5FF}">
      <dgm:prSet/>
      <dgm:spPr/>
      <dgm:t>
        <a:bodyPr/>
        <a:lstStyle/>
        <a:p>
          <a:endParaRPr lang="en-US"/>
        </a:p>
      </dgm:t>
    </dgm:pt>
    <dgm:pt modelId="{63B8E8D7-213D-4D93-B84D-4C20F101C091}">
      <dgm:prSet phldrT="[Text]" custT="1"/>
      <dgm:spPr>
        <a:solidFill>
          <a:srgbClr val="006600"/>
        </a:solidFill>
      </dgm:spPr>
      <dgm:t>
        <a:bodyPr/>
        <a:lstStyle/>
        <a:p>
          <a:r>
            <a:rPr lang="en-US" sz="1800" dirty="0" smtClean="0"/>
            <a:t>5) Paraprofessional Web Developer</a:t>
          </a:r>
          <a:endParaRPr lang="en-US" sz="1800" dirty="0"/>
        </a:p>
      </dgm:t>
    </dgm:pt>
    <dgm:pt modelId="{B128CDD6-39B0-409C-8645-BBCA2D6A40E4}" type="parTrans" cxnId="{14806988-B304-4473-9573-151491FA969C}">
      <dgm:prSet/>
      <dgm:spPr/>
      <dgm:t>
        <a:bodyPr/>
        <a:lstStyle/>
        <a:p>
          <a:endParaRPr lang="en-US"/>
        </a:p>
      </dgm:t>
    </dgm:pt>
    <dgm:pt modelId="{89C2F53C-C06B-49A6-A6F9-13AB3C879783}" type="sibTrans" cxnId="{14806988-B304-4473-9573-151491FA969C}">
      <dgm:prSet/>
      <dgm:spPr/>
      <dgm:t>
        <a:bodyPr/>
        <a:lstStyle/>
        <a:p>
          <a:endParaRPr lang="en-US"/>
        </a:p>
      </dgm:t>
    </dgm:pt>
    <dgm:pt modelId="{15F5A716-FC70-4FB1-8AA6-6806C97CCD9B}">
      <dgm:prSet phldrT="[Text]" custT="1"/>
      <dgm:spPr>
        <a:solidFill>
          <a:srgbClr val="006600"/>
        </a:solidFill>
      </dgm:spPr>
      <dgm:t>
        <a:bodyPr/>
        <a:lstStyle/>
        <a:p>
          <a:r>
            <a:rPr lang="en-US" sz="1800" dirty="0" smtClean="0"/>
            <a:t>6) </a:t>
          </a:r>
        </a:p>
        <a:p>
          <a:r>
            <a:rPr lang="en-US" sz="1800" dirty="0" smtClean="0"/>
            <a:t>Accessibility UD Web Dev/System Administrator </a:t>
          </a:r>
          <a:endParaRPr lang="en-US" sz="1800" dirty="0"/>
        </a:p>
      </dgm:t>
    </dgm:pt>
    <dgm:pt modelId="{255AC27C-BEAD-49F4-9A1C-92AB59C601F9}" type="parTrans" cxnId="{3DDEBDDA-5D73-41C0-A951-D8A76A743370}">
      <dgm:prSet/>
      <dgm:spPr/>
      <dgm:t>
        <a:bodyPr/>
        <a:lstStyle/>
        <a:p>
          <a:endParaRPr lang="en-US"/>
        </a:p>
      </dgm:t>
    </dgm:pt>
    <dgm:pt modelId="{8A84942A-AA74-4266-A21A-E40245437334}" type="sibTrans" cxnId="{3DDEBDDA-5D73-41C0-A951-D8A76A743370}">
      <dgm:prSet/>
      <dgm:spPr/>
      <dgm:t>
        <a:bodyPr/>
        <a:lstStyle/>
        <a:p>
          <a:endParaRPr lang="en-US"/>
        </a:p>
      </dgm:t>
    </dgm:pt>
    <dgm:pt modelId="{C8129DB5-A252-444F-BB20-E3A6C158F299}">
      <dgm:prSet custT="1"/>
      <dgm:spPr>
        <a:solidFill>
          <a:srgbClr val="006600"/>
        </a:solidFill>
      </dgm:spPr>
      <dgm:t>
        <a:bodyPr/>
        <a:lstStyle/>
        <a:p>
          <a:r>
            <a:rPr lang="en-US" sz="1800" dirty="0" smtClean="0"/>
            <a:t>7) </a:t>
          </a:r>
        </a:p>
        <a:p>
          <a:r>
            <a:rPr lang="en-US" sz="1800" dirty="0" smtClean="0"/>
            <a:t>Coding Solutions Provided</a:t>
          </a:r>
          <a:endParaRPr lang="en-US" sz="1800" dirty="0"/>
        </a:p>
      </dgm:t>
    </dgm:pt>
    <dgm:pt modelId="{D9205FB6-C32B-4FE8-9536-413608DA4E19}" type="parTrans" cxnId="{BD206458-EAB8-47EF-AD5D-67875E5A6372}">
      <dgm:prSet/>
      <dgm:spPr/>
      <dgm:t>
        <a:bodyPr/>
        <a:lstStyle/>
        <a:p>
          <a:endParaRPr lang="en-US"/>
        </a:p>
      </dgm:t>
    </dgm:pt>
    <dgm:pt modelId="{3F541F19-9A3F-4986-99AC-D36C4E47890B}" type="sibTrans" cxnId="{BD206458-EAB8-47EF-AD5D-67875E5A6372}">
      <dgm:prSet/>
      <dgm:spPr/>
      <dgm:t>
        <a:bodyPr/>
        <a:lstStyle/>
        <a:p>
          <a:endParaRPr lang="en-US"/>
        </a:p>
      </dgm:t>
    </dgm:pt>
    <dgm:pt modelId="{1049628C-2C1D-47E9-B14E-EB5A74615083}" type="pres">
      <dgm:prSet presAssocID="{6D69C079-B076-4F4D-A36D-0432060F1954}" presName="cycle" presStyleCnt="0">
        <dgm:presLayoutVars>
          <dgm:dir/>
          <dgm:resizeHandles val="exact"/>
        </dgm:presLayoutVars>
      </dgm:prSet>
      <dgm:spPr/>
      <dgm:t>
        <a:bodyPr/>
        <a:lstStyle/>
        <a:p>
          <a:endParaRPr lang="en-US"/>
        </a:p>
      </dgm:t>
    </dgm:pt>
    <dgm:pt modelId="{0619B2B1-FCED-4055-B945-FB0AFE2C1E9D}" type="pres">
      <dgm:prSet presAssocID="{792AD063-7C8D-4890-B118-90F776370717}" presName="node" presStyleLbl="node1" presStyleIdx="0" presStyleCnt="7" custScaleX="120464" custScaleY="147970" custRadScaleRad="93244" custRadScaleInc="641">
        <dgm:presLayoutVars>
          <dgm:bulletEnabled val="1"/>
        </dgm:presLayoutVars>
      </dgm:prSet>
      <dgm:spPr/>
      <dgm:t>
        <a:bodyPr/>
        <a:lstStyle/>
        <a:p>
          <a:endParaRPr lang="en-US"/>
        </a:p>
      </dgm:t>
    </dgm:pt>
    <dgm:pt modelId="{92793D69-8CF9-492C-9788-F4DCBFBFD135}" type="pres">
      <dgm:prSet presAssocID="{792AD063-7C8D-4890-B118-90F776370717}" presName="spNode" presStyleCnt="0"/>
      <dgm:spPr/>
    </dgm:pt>
    <dgm:pt modelId="{DF5B0D5C-2661-424B-9278-DF65E25F4FC5}" type="pres">
      <dgm:prSet presAssocID="{0F8F0BEA-4F5C-4DD9-8C42-F8F77A7551FE}" presName="sibTrans" presStyleLbl="sibTrans1D1" presStyleIdx="0" presStyleCnt="7"/>
      <dgm:spPr/>
      <dgm:t>
        <a:bodyPr/>
        <a:lstStyle/>
        <a:p>
          <a:endParaRPr lang="en-US"/>
        </a:p>
      </dgm:t>
    </dgm:pt>
    <dgm:pt modelId="{DB00CC80-66DD-4396-B37A-FD6AEACE6EB0}" type="pres">
      <dgm:prSet presAssocID="{0AF3561E-AE7F-4881-82C4-2237798F8FB4}" presName="node" presStyleLbl="node1" presStyleIdx="1" presStyleCnt="7" custScaleX="127706" custScaleY="148970">
        <dgm:presLayoutVars>
          <dgm:bulletEnabled val="1"/>
        </dgm:presLayoutVars>
      </dgm:prSet>
      <dgm:spPr/>
      <dgm:t>
        <a:bodyPr/>
        <a:lstStyle/>
        <a:p>
          <a:endParaRPr lang="en-US"/>
        </a:p>
      </dgm:t>
    </dgm:pt>
    <dgm:pt modelId="{741973ED-603A-4FF9-A29C-C9BE61CA91AA}" type="pres">
      <dgm:prSet presAssocID="{0AF3561E-AE7F-4881-82C4-2237798F8FB4}" presName="spNode" presStyleCnt="0"/>
      <dgm:spPr/>
    </dgm:pt>
    <dgm:pt modelId="{C3F73A08-250C-4259-94A4-06F26EFB561D}" type="pres">
      <dgm:prSet presAssocID="{FCB89DC9-AC3C-427F-932D-DACC7C8558E7}" presName="sibTrans" presStyleLbl="sibTrans1D1" presStyleIdx="1" presStyleCnt="7"/>
      <dgm:spPr/>
      <dgm:t>
        <a:bodyPr/>
        <a:lstStyle/>
        <a:p>
          <a:endParaRPr lang="en-US"/>
        </a:p>
      </dgm:t>
    </dgm:pt>
    <dgm:pt modelId="{21283C7B-7578-4835-8393-469706B2CA23}" type="pres">
      <dgm:prSet presAssocID="{76900AC0-9CC4-493C-8894-87B90B1EB7EE}" presName="node" presStyleLbl="node1" presStyleIdx="2" presStyleCnt="7" custScaleX="124686" custScaleY="148173">
        <dgm:presLayoutVars>
          <dgm:bulletEnabled val="1"/>
        </dgm:presLayoutVars>
      </dgm:prSet>
      <dgm:spPr/>
      <dgm:t>
        <a:bodyPr/>
        <a:lstStyle/>
        <a:p>
          <a:endParaRPr lang="en-US"/>
        </a:p>
      </dgm:t>
    </dgm:pt>
    <dgm:pt modelId="{ADE5A1D1-CC69-4503-8ABB-AE408BDC1425}" type="pres">
      <dgm:prSet presAssocID="{76900AC0-9CC4-493C-8894-87B90B1EB7EE}" presName="spNode" presStyleCnt="0"/>
      <dgm:spPr/>
    </dgm:pt>
    <dgm:pt modelId="{255E1E04-8B3D-477E-9C4E-D01577E5FD68}" type="pres">
      <dgm:prSet presAssocID="{8DD2B797-6122-4A2F-AB20-EF3AB9E61412}" presName="sibTrans" presStyleLbl="sibTrans1D1" presStyleIdx="2" presStyleCnt="7"/>
      <dgm:spPr/>
      <dgm:t>
        <a:bodyPr/>
        <a:lstStyle/>
        <a:p>
          <a:endParaRPr lang="en-US"/>
        </a:p>
      </dgm:t>
    </dgm:pt>
    <dgm:pt modelId="{EA28A9D4-BA06-4239-A305-EE1F970396E0}" type="pres">
      <dgm:prSet presAssocID="{4094DB69-53C4-4FF7-9152-C73C6513C0A2}" presName="node" presStyleLbl="node1" presStyleIdx="3" presStyleCnt="7" custScaleX="123506" custScaleY="132779">
        <dgm:presLayoutVars>
          <dgm:bulletEnabled val="1"/>
        </dgm:presLayoutVars>
      </dgm:prSet>
      <dgm:spPr/>
      <dgm:t>
        <a:bodyPr/>
        <a:lstStyle/>
        <a:p>
          <a:endParaRPr lang="en-US"/>
        </a:p>
      </dgm:t>
    </dgm:pt>
    <dgm:pt modelId="{5227A6DA-DF2C-4678-834C-E4BE6E36EEEF}" type="pres">
      <dgm:prSet presAssocID="{4094DB69-53C4-4FF7-9152-C73C6513C0A2}" presName="spNode" presStyleCnt="0"/>
      <dgm:spPr/>
    </dgm:pt>
    <dgm:pt modelId="{7344B1FE-32A5-4270-BEF2-29D72CDFB3A1}" type="pres">
      <dgm:prSet presAssocID="{0583C33E-C492-4328-922E-D9D0D5F7FF09}" presName="sibTrans" presStyleLbl="sibTrans1D1" presStyleIdx="3" presStyleCnt="7"/>
      <dgm:spPr/>
      <dgm:t>
        <a:bodyPr/>
        <a:lstStyle/>
        <a:p>
          <a:endParaRPr lang="en-US"/>
        </a:p>
      </dgm:t>
    </dgm:pt>
    <dgm:pt modelId="{157D49D3-E852-41E0-9A5A-DDF63D7A5332}" type="pres">
      <dgm:prSet presAssocID="{63B8E8D7-213D-4D93-B84D-4C20F101C091}" presName="node" presStyleLbl="node1" presStyleIdx="4" presStyleCnt="7" custScaleX="123666" custScaleY="131880">
        <dgm:presLayoutVars>
          <dgm:bulletEnabled val="1"/>
        </dgm:presLayoutVars>
      </dgm:prSet>
      <dgm:spPr/>
      <dgm:t>
        <a:bodyPr/>
        <a:lstStyle/>
        <a:p>
          <a:endParaRPr lang="en-US"/>
        </a:p>
      </dgm:t>
    </dgm:pt>
    <dgm:pt modelId="{94CC2C42-5636-4B32-AB82-C87F2FB8798D}" type="pres">
      <dgm:prSet presAssocID="{63B8E8D7-213D-4D93-B84D-4C20F101C091}" presName="spNode" presStyleCnt="0"/>
      <dgm:spPr/>
    </dgm:pt>
    <dgm:pt modelId="{7FBFAE31-8FB6-4CD0-A028-72D279223E84}" type="pres">
      <dgm:prSet presAssocID="{89C2F53C-C06B-49A6-A6F9-13AB3C879783}" presName="sibTrans" presStyleLbl="sibTrans1D1" presStyleIdx="4" presStyleCnt="7"/>
      <dgm:spPr/>
      <dgm:t>
        <a:bodyPr/>
        <a:lstStyle/>
        <a:p>
          <a:endParaRPr lang="en-US"/>
        </a:p>
      </dgm:t>
    </dgm:pt>
    <dgm:pt modelId="{B61D959D-6C6B-4D57-8454-D81942184B91}" type="pres">
      <dgm:prSet presAssocID="{15F5A716-FC70-4FB1-8AA6-6806C97CCD9B}" presName="node" presStyleLbl="node1" presStyleIdx="5" presStyleCnt="7" custScaleX="134150" custScaleY="147274">
        <dgm:presLayoutVars>
          <dgm:bulletEnabled val="1"/>
        </dgm:presLayoutVars>
      </dgm:prSet>
      <dgm:spPr/>
      <dgm:t>
        <a:bodyPr/>
        <a:lstStyle/>
        <a:p>
          <a:endParaRPr lang="en-US"/>
        </a:p>
      </dgm:t>
    </dgm:pt>
    <dgm:pt modelId="{48926E6E-93F7-41DB-AC59-238B1D277447}" type="pres">
      <dgm:prSet presAssocID="{15F5A716-FC70-4FB1-8AA6-6806C97CCD9B}" presName="spNode" presStyleCnt="0"/>
      <dgm:spPr/>
    </dgm:pt>
    <dgm:pt modelId="{1AFA478A-088A-4469-AAB1-10E71F3C6D13}" type="pres">
      <dgm:prSet presAssocID="{8A84942A-AA74-4266-A21A-E40245437334}" presName="sibTrans" presStyleLbl="sibTrans1D1" presStyleIdx="5" presStyleCnt="7"/>
      <dgm:spPr/>
      <dgm:t>
        <a:bodyPr/>
        <a:lstStyle/>
        <a:p>
          <a:endParaRPr lang="en-US"/>
        </a:p>
      </dgm:t>
    </dgm:pt>
    <dgm:pt modelId="{B9F7810C-8A6A-469F-B2D7-AE790E312806}" type="pres">
      <dgm:prSet presAssocID="{C8129DB5-A252-444F-BB20-E3A6C158F299}" presName="node" presStyleLbl="node1" presStyleIdx="6" presStyleCnt="7" custScaleX="123034" custScaleY="144451">
        <dgm:presLayoutVars>
          <dgm:bulletEnabled val="1"/>
        </dgm:presLayoutVars>
      </dgm:prSet>
      <dgm:spPr/>
      <dgm:t>
        <a:bodyPr/>
        <a:lstStyle/>
        <a:p>
          <a:endParaRPr lang="en-US"/>
        </a:p>
      </dgm:t>
    </dgm:pt>
    <dgm:pt modelId="{60C55F9E-EE54-4119-82CC-720613D417CB}" type="pres">
      <dgm:prSet presAssocID="{C8129DB5-A252-444F-BB20-E3A6C158F299}" presName="spNode" presStyleCnt="0"/>
      <dgm:spPr/>
    </dgm:pt>
    <dgm:pt modelId="{6F208B53-2CC3-47A9-8E4E-DE170145D48B}" type="pres">
      <dgm:prSet presAssocID="{3F541F19-9A3F-4986-99AC-D36C4E47890B}" presName="sibTrans" presStyleLbl="sibTrans1D1" presStyleIdx="6" presStyleCnt="7"/>
      <dgm:spPr/>
      <dgm:t>
        <a:bodyPr/>
        <a:lstStyle/>
        <a:p>
          <a:endParaRPr lang="en-US"/>
        </a:p>
      </dgm:t>
    </dgm:pt>
  </dgm:ptLst>
  <dgm:cxnLst>
    <dgm:cxn modelId="{AF824FC0-4596-E845-A747-B061EF210CE2}" type="presOf" srcId="{76900AC0-9CC4-493C-8894-87B90B1EB7EE}" destId="{21283C7B-7578-4835-8393-469706B2CA23}" srcOrd="0" destOrd="0" presId="urn:microsoft.com/office/officeart/2005/8/layout/cycle6"/>
    <dgm:cxn modelId="{49B35FA5-BC16-D24C-9E2C-CF3C352B908A}" type="presOf" srcId="{FCB89DC9-AC3C-427F-932D-DACC7C8558E7}" destId="{C3F73A08-250C-4259-94A4-06F26EFB561D}" srcOrd="0" destOrd="0" presId="urn:microsoft.com/office/officeart/2005/8/layout/cycle6"/>
    <dgm:cxn modelId="{01845C46-D2F3-9D4F-93F5-1F33C6D3D36F}" type="presOf" srcId="{8A84942A-AA74-4266-A21A-E40245437334}" destId="{1AFA478A-088A-4469-AAB1-10E71F3C6D13}" srcOrd="0" destOrd="0" presId="urn:microsoft.com/office/officeart/2005/8/layout/cycle6"/>
    <dgm:cxn modelId="{8838DB4B-338A-5A43-BAD7-C200366C2225}" type="presOf" srcId="{3F541F19-9A3F-4986-99AC-D36C4E47890B}" destId="{6F208B53-2CC3-47A9-8E4E-DE170145D48B}" srcOrd="0" destOrd="0" presId="urn:microsoft.com/office/officeart/2005/8/layout/cycle6"/>
    <dgm:cxn modelId="{54C43C8A-5943-2942-8D26-9F522EFF3B1B}" type="presOf" srcId="{63B8E8D7-213D-4D93-B84D-4C20F101C091}" destId="{157D49D3-E852-41E0-9A5A-DDF63D7A5332}" srcOrd="0" destOrd="0" presId="urn:microsoft.com/office/officeart/2005/8/layout/cycle6"/>
    <dgm:cxn modelId="{337205C1-9161-334B-9587-895F27FB3B0D}" type="presOf" srcId="{4094DB69-53C4-4FF7-9152-C73C6513C0A2}" destId="{EA28A9D4-BA06-4239-A305-EE1F970396E0}" srcOrd="0" destOrd="0" presId="urn:microsoft.com/office/officeart/2005/8/layout/cycle6"/>
    <dgm:cxn modelId="{14806988-B304-4473-9573-151491FA969C}" srcId="{6D69C079-B076-4F4D-A36D-0432060F1954}" destId="{63B8E8D7-213D-4D93-B84D-4C20F101C091}" srcOrd="4" destOrd="0" parTransId="{B128CDD6-39B0-409C-8645-BBCA2D6A40E4}" sibTransId="{89C2F53C-C06B-49A6-A6F9-13AB3C879783}"/>
    <dgm:cxn modelId="{4ADB5793-D335-455D-981B-A086D6684C13}" srcId="{6D69C079-B076-4F4D-A36D-0432060F1954}" destId="{792AD063-7C8D-4890-B118-90F776370717}" srcOrd="0" destOrd="0" parTransId="{D7DD53A5-D64B-4071-8E0C-D6C99758BB32}" sibTransId="{0F8F0BEA-4F5C-4DD9-8C42-F8F77A7551FE}"/>
    <dgm:cxn modelId="{4763043E-83EE-4EAC-8343-9FF5B6795359}" srcId="{6D69C079-B076-4F4D-A36D-0432060F1954}" destId="{76900AC0-9CC4-493C-8894-87B90B1EB7EE}" srcOrd="2" destOrd="0" parTransId="{3A994B8D-CFDA-4339-9314-04CC239E9A9D}" sibTransId="{8DD2B797-6122-4A2F-AB20-EF3AB9E61412}"/>
    <dgm:cxn modelId="{CE69326C-73AA-4C59-81FB-4387242DC714}" srcId="{6D69C079-B076-4F4D-A36D-0432060F1954}" destId="{0AF3561E-AE7F-4881-82C4-2237798F8FB4}" srcOrd="1" destOrd="0" parTransId="{D7C15404-897D-4BD2-A57B-A2C88B907567}" sibTransId="{FCB89DC9-AC3C-427F-932D-DACC7C8558E7}"/>
    <dgm:cxn modelId="{1A52F32F-5B7C-ED43-9451-1179ED4E556C}" type="presOf" srcId="{0F8F0BEA-4F5C-4DD9-8C42-F8F77A7551FE}" destId="{DF5B0D5C-2661-424B-9278-DF65E25F4FC5}" srcOrd="0" destOrd="0" presId="urn:microsoft.com/office/officeart/2005/8/layout/cycle6"/>
    <dgm:cxn modelId="{BD206458-EAB8-47EF-AD5D-67875E5A6372}" srcId="{6D69C079-B076-4F4D-A36D-0432060F1954}" destId="{C8129DB5-A252-444F-BB20-E3A6C158F299}" srcOrd="6" destOrd="0" parTransId="{D9205FB6-C32B-4FE8-9536-413608DA4E19}" sibTransId="{3F541F19-9A3F-4986-99AC-D36C4E47890B}"/>
    <dgm:cxn modelId="{A9CDEA51-84A6-2440-87D4-C030F09C792A}" type="presOf" srcId="{89C2F53C-C06B-49A6-A6F9-13AB3C879783}" destId="{7FBFAE31-8FB6-4CD0-A028-72D279223E84}" srcOrd="0" destOrd="0" presId="urn:microsoft.com/office/officeart/2005/8/layout/cycle6"/>
    <dgm:cxn modelId="{30AA194C-6A2A-F54E-8B8A-C74F603ED2D9}" type="presOf" srcId="{6D69C079-B076-4F4D-A36D-0432060F1954}" destId="{1049628C-2C1D-47E9-B14E-EB5A74615083}" srcOrd="0" destOrd="0" presId="urn:microsoft.com/office/officeart/2005/8/layout/cycle6"/>
    <dgm:cxn modelId="{3AE328AD-C619-154B-BC58-887AFF5C5E26}" type="presOf" srcId="{0583C33E-C492-4328-922E-D9D0D5F7FF09}" destId="{7344B1FE-32A5-4270-BEF2-29D72CDFB3A1}" srcOrd="0" destOrd="0" presId="urn:microsoft.com/office/officeart/2005/8/layout/cycle6"/>
    <dgm:cxn modelId="{E2A57A0E-130F-40BC-8018-DFCE55BBD5FF}" srcId="{6D69C079-B076-4F4D-A36D-0432060F1954}" destId="{4094DB69-53C4-4FF7-9152-C73C6513C0A2}" srcOrd="3" destOrd="0" parTransId="{77DFF523-04B4-4571-95EE-170675AD110E}" sibTransId="{0583C33E-C492-4328-922E-D9D0D5F7FF09}"/>
    <dgm:cxn modelId="{8B0DC5EC-4F5C-2D4A-8C86-15CF8715280C}" type="presOf" srcId="{15F5A716-FC70-4FB1-8AA6-6806C97CCD9B}" destId="{B61D959D-6C6B-4D57-8454-D81942184B91}" srcOrd="0" destOrd="0" presId="urn:microsoft.com/office/officeart/2005/8/layout/cycle6"/>
    <dgm:cxn modelId="{3DDEBDDA-5D73-41C0-A951-D8A76A743370}" srcId="{6D69C079-B076-4F4D-A36D-0432060F1954}" destId="{15F5A716-FC70-4FB1-8AA6-6806C97CCD9B}" srcOrd="5" destOrd="0" parTransId="{255AC27C-BEAD-49F4-9A1C-92AB59C601F9}" sibTransId="{8A84942A-AA74-4266-A21A-E40245437334}"/>
    <dgm:cxn modelId="{0184B1E3-3B7E-F747-B7C5-50FF4E4C2C6B}" type="presOf" srcId="{C8129DB5-A252-444F-BB20-E3A6C158F299}" destId="{B9F7810C-8A6A-469F-B2D7-AE790E312806}" srcOrd="0" destOrd="0" presId="urn:microsoft.com/office/officeart/2005/8/layout/cycle6"/>
    <dgm:cxn modelId="{235A6E3A-D253-AD40-A1B6-C6507BC3D5B2}" type="presOf" srcId="{792AD063-7C8D-4890-B118-90F776370717}" destId="{0619B2B1-FCED-4055-B945-FB0AFE2C1E9D}" srcOrd="0" destOrd="0" presId="urn:microsoft.com/office/officeart/2005/8/layout/cycle6"/>
    <dgm:cxn modelId="{7FA874C8-C508-8742-B7B2-C8EA958B286C}" type="presOf" srcId="{0AF3561E-AE7F-4881-82C4-2237798F8FB4}" destId="{DB00CC80-66DD-4396-B37A-FD6AEACE6EB0}" srcOrd="0" destOrd="0" presId="urn:microsoft.com/office/officeart/2005/8/layout/cycle6"/>
    <dgm:cxn modelId="{26BCB443-C1D8-EF49-BC6A-D36B59B9FD6C}" type="presOf" srcId="{8DD2B797-6122-4A2F-AB20-EF3AB9E61412}" destId="{255E1E04-8B3D-477E-9C4E-D01577E5FD68}" srcOrd="0" destOrd="0" presId="urn:microsoft.com/office/officeart/2005/8/layout/cycle6"/>
    <dgm:cxn modelId="{0411C201-02C6-5049-9E2F-6D2EEBCEB014}" type="presParOf" srcId="{1049628C-2C1D-47E9-B14E-EB5A74615083}" destId="{0619B2B1-FCED-4055-B945-FB0AFE2C1E9D}" srcOrd="0" destOrd="0" presId="urn:microsoft.com/office/officeart/2005/8/layout/cycle6"/>
    <dgm:cxn modelId="{4044FBCE-8C7B-4A4F-8750-B2CBA69CEE2F}" type="presParOf" srcId="{1049628C-2C1D-47E9-B14E-EB5A74615083}" destId="{92793D69-8CF9-492C-9788-F4DCBFBFD135}" srcOrd="1" destOrd="0" presId="urn:microsoft.com/office/officeart/2005/8/layout/cycle6"/>
    <dgm:cxn modelId="{1207188E-4082-104D-8098-38C1F75C6E1A}" type="presParOf" srcId="{1049628C-2C1D-47E9-B14E-EB5A74615083}" destId="{DF5B0D5C-2661-424B-9278-DF65E25F4FC5}" srcOrd="2" destOrd="0" presId="urn:microsoft.com/office/officeart/2005/8/layout/cycle6"/>
    <dgm:cxn modelId="{E3D78EE8-20A6-494A-B00B-76FCF439CE7E}" type="presParOf" srcId="{1049628C-2C1D-47E9-B14E-EB5A74615083}" destId="{DB00CC80-66DD-4396-B37A-FD6AEACE6EB0}" srcOrd="3" destOrd="0" presId="urn:microsoft.com/office/officeart/2005/8/layout/cycle6"/>
    <dgm:cxn modelId="{75B1A83F-C3BF-1F49-A896-9EE720159936}" type="presParOf" srcId="{1049628C-2C1D-47E9-B14E-EB5A74615083}" destId="{741973ED-603A-4FF9-A29C-C9BE61CA91AA}" srcOrd="4" destOrd="0" presId="urn:microsoft.com/office/officeart/2005/8/layout/cycle6"/>
    <dgm:cxn modelId="{22BC6A78-D97B-4341-91BE-7F66E54DB46A}" type="presParOf" srcId="{1049628C-2C1D-47E9-B14E-EB5A74615083}" destId="{C3F73A08-250C-4259-94A4-06F26EFB561D}" srcOrd="5" destOrd="0" presId="urn:microsoft.com/office/officeart/2005/8/layout/cycle6"/>
    <dgm:cxn modelId="{EC9BA75E-AB11-F648-88F8-ED201A9F8856}" type="presParOf" srcId="{1049628C-2C1D-47E9-B14E-EB5A74615083}" destId="{21283C7B-7578-4835-8393-469706B2CA23}" srcOrd="6" destOrd="0" presId="urn:microsoft.com/office/officeart/2005/8/layout/cycle6"/>
    <dgm:cxn modelId="{8A024FAA-F436-AB4E-8C48-659B13A953AF}" type="presParOf" srcId="{1049628C-2C1D-47E9-B14E-EB5A74615083}" destId="{ADE5A1D1-CC69-4503-8ABB-AE408BDC1425}" srcOrd="7" destOrd="0" presId="urn:microsoft.com/office/officeart/2005/8/layout/cycle6"/>
    <dgm:cxn modelId="{46229C7C-6AB4-0A46-AFB7-79F134F6889B}" type="presParOf" srcId="{1049628C-2C1D-47E9-B14E-EB5A74615083}" destId="{255E1E04-8B3D-477E-9C4E-D01577E5FD68}" srcOrd="8" destOrd="0" presId="urn:microsoft.com/office/officeart/2005/8/layout/cycle6"/>
    <dgm:cxn modelId="{C8616C50-93DA-A944-BC96-3F98B5A64AE6}" type="presParOf" srcId="{1049628C-2C1D-47E9-B14E-EB5A74615083}" destId="{EA28A9D4-BA06-4239-A305-EE1F970396E0}" srcOrd="9" destOrd="0" presId="urn:microsoft.com/office/officeart/2005/8/layout/cycle6"/>
    <dgm:cxn modelId="{3E7F2E26-D804-A244-8540-5E3A4F1D7C83}" type="presParOf" srcId="{1049628C-2C1D-47E9-B14E-EB5A74615083}" destId="{5227A6DA-DF2C-4678-834C-E4BE6E36EEEF}" srcOrd="10" destOrd="0" presId="urn:microsoft.com/office/officeart/2005/8/layout/cycle6"/>
    <dgm:cxn modelId="{782FC448-EBA3-DA42-8723-904F5822CC06}" type="presParOf" srcId="{1049628C-2C1D-47E9-B14E-EB5A74615083}" destId="{7344B1FE-32A5-4270-BEF2-29D72CDFB3A1}" srcOrd="11" destOrd="0" presId="urn:microsoft.com/office/officeart/2005/8/layout/cycle6"/>
    <dgm:cxn modelId="{31383CF3-82D1-734F-9D65-F5A4D50C69B1}" type="presParOf" srcId="{1049628C-2C1D-47E9-B14E-EB5A74615083}" destId="{157D49D3-E852-41E0-9A5A-DDF63D7A5332}" srcOrd="12" destOrd="0" presId="urn:microsoft.com/office/officeart/2005/8/layout/cycle6"/>
    <dgm:cxn modelId="{82B5A2A3-580B-3B4C-8EAB-E4FD6F7FDBBE}" type="presParOf" srcId="{1049628C-2C1D-47E9-B14E-EB5A74615083}" destId="{94CC2C42-5636-4B32-AB82-C87F2FB8798D}" srcOrd="13" destOrd="0" presId="urn:microsoft.com/office/officeart/2005/8/layout/cycle6"/>
    <dgm:cxn modelId="{32954317-1D21-6544-B303-4F99F1E0F32C}" type="presParOf" srcId="{1049628C-2C1D-47E9-B14E-EB5A74615083}" destId="{7FBFAE31-8FB6-4CD0-A028-72D279223E84}" srcOrd="14" destOrd="0" presId="urn:microsoft.com/office/officeart/2005/8/layout/cycle6"/>
    <dgm:cxn modelId="{1B99F342-005B-DB41-A306-0E34B5993E0B}" type="presParOf" srcId="{1049628C-2C1D-47E9-B14E-EB5A74615083}" destId="{B61D959D-6C6B-4D57-8454-D81942184B91}" srcOrd="15" destOrd="0" presId="urn:microsoft.com/office/officeart/2005/8/layout/cycle6"/>
    <dgm:cxn modelId="{C9035169-27D2-214E-ABB7-659D59B8DEB5}" type="presParOf" srcId="{1049628C-2C1D-47E9-B14E-EB5A74615083}" destId="{48926E6E-93F7-41DB-AC59-238B1D277447}" srcOrd="16" destOrd="0" presId="urn:microsoft.com/office/officeart/2005/8/layout/cycle6"/>
    <dgm:cxn modelId="{B3A5163C-006D-3F4F-83C6-862E1C366986}" type="presParOf" srcId="{1049628C-2C1D-47E9-B14E-EB5A74615083}" destId="{1AFA478A-088A-4469-AAB1-10E71F3C6D13}" srcOrd="17" destOrd="0" presId="urn:microsoft.com/office/officeart/2005/8/layout/cycle6"/>
    <dgm:cxn modelId="{3C380885-25AA-4B4B-A9FC-EF3D1EC000DE}" type="presParOf" srcId="{1049628C-2C1D-47E9-B14E-EB5A74615083}" destId="{B9F7810C-8A6A-469F-B2D7-AE790E312806}" srcOrd="18" destOrd="0" presId="urn:microsoft.com/office/officeart/2005/8/layout/cycle6"/>
    <dgm:cxn modelId="{5D75E8C2-FEA4-7249-9F5C-CD311EAC87AA}" type="presParOf" srcId="{1049628C-2C1D-47E9-B14E-EB5A74615083}" destId="{60C55F9E-EE54-4119-82CC-720613D417CB}" srcOrd="19" destOrd="0" presId="urn:microsoft.com/office/officeart/2005/8/layout/cycle6"/>
    <dgm:cxn modelId="{1564A679-B896-EA44-B50F-937C73DFA762}" type="presParOf" srcId="{1049628C-2C1D-47E9-B14E-EB5A74615083}" destId="{6F208B53-2CC3-47A9-8E4E-DE170145D48B}"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638418A-0F38-4EB8-B000-508A366374A4}"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1BF1CB01-E2EC-49F3-8144-3098208F101D}">
      <dgm:prSet phldrT="[Text]" custT="1"/>
      <dgm:spPr/>
      <dgm:t>
        <a:bodyPr/>
        <a:lstStyle/>
        <a:p>
          <a:r>
            <a:rPr lang="en-US" sz="1500" baseline="0" dirty="0" smtClean="0"/>
            <a:t>Level I</a:t>
          </a:r>
          <a:endParaRPr lang="en-US" sz="1500" baseline="0" dirty="0"/>
        </a:p>
      </dgm:t>
    </dgm:pt>
    <dgm:pt modelId="{89D30A2A-382A-4C6F-8478-CD2982C7D075}" type="parTrans" cxnId="{4C349E5B-4A03-467A-83A1-5949CEB62602}">
      <dgm:prSet/>
      <dgm:spPr/>
      <dgm:t>
        <a:bodyPr/>
        <a:lstStyle/>
        <a:p>
          <a:endParaRPr lang="en-US"/>
        </a:p>
      </dgm:t>
    </dgm:pt>
    <dgm:pt modelId="{9BE90E2B-5692-4685-8A81-F4B6521CE32B}" type="sibTrans" cxnId="{4C349E5B-4A03-467A-83A1-5949CEB62602}">
      <dgm:prSet/>
      <dgm:spPr/>
      <dgm:t>
        <a:bodyPr/>
        <a:lstStyle/>
        <a:p>
          <a:endParaRPr lang="en-US"/>
        </a:p>
      </dgm:t>
    </dgm:pt>
    <dgm:pt modelId="{726821F6-FD60-4743-A8E2-6D17D1937A37}">
      <dgm:prSet phldrT="[Text]" custT="1"/>
      <dgm:spPr/>
      <dgm:t>
        <a:bodyPr/>
        <a:lstStyle/>
        <a:p>
          <a:r>
            <a:rPr lang="en-US" sz="1500" baseline="0" dirty="0" smtClean="0"/>
            <a:t>Level II</a:t>
          </a:r>
          <a:endParaRPr lang="en-US" sz="1500" baseline="0" dirty="0"/>
        </a:p>
      </dgm:t>
    </dgm:pt>
    <dgm:pt modelId="{DBE8EB17-C13D-4A48-A352-4BD81A9FEB56}" type="parTrans" cxnId="{7CEEB32B-50F0-4AA4-A6DB-C2B6029C561E}">
      <dgm:prSet/>
      <dgm:spPr/>
      <dgm:t>
        <a:bodyPr/>
        <a:lstStyle/>
        <a:p>
          <a:endParaRPr lang="en-US"/>
        </a:p>
      </dgm:t>
    </dgm:pt>
    <dgm:pt modelId="{B4F738A0-81D6-4155-A533-BB9A58FABC18}" type="sibTrans" cxnId="{7CEEB32B-50F0-4AA4-A6DB-C2B6029C561E}">
      <dgm:prSet/>
      <dgm:spPr/>
      <dgm:t>
        <a:bodyPr/>
        <a:lstStyle/>
        <a:p>
          <a:endParaRPr lang="en-US"/>
        </a:p>
      </dgm:t>
    </dgm:pt>
    <dgm:pt modelId="{C33ECDA8-C9D6-4FAC-AC5C-0B2E38721E68}">
      <dgm:prSet phldrT="[Text]" custT="1"/>
      <dgm:spPr/>
      <dgm:t>
        <a:bodyPr/>
        <a:lstStyle/>
        <a:p>
          <a:r>
            <a:rPr lang="en-US" sz="1500" baseline="0" dirty="0" smtClean="0"/>
            <a:t>Level III</a:t>
          </a:r>
          <a:endParaRPr lang="en-US" sz="1500" baseline="0" dirty="0"/>
        </a:p>
      </dgm:t>
    </dgm:pt>
    <dgm:pt modelId="{1C91BC7F-9077-490C-A50D-DC416A2DCFE2}" type="parTrans" cxnId="{8F4EB890-8482-44CD-81C6-32EF3B818A16}">
      <dgm:prSet/>
      <dgm:spPr/>
      <dgm:t>
        <a:bodyPr/>
        <a:lstStyle/>
        <a:p>
          <a:endParaRPr lang="en-US"/>
        </a:p>
      </dgm:t>
    </dgm:pt>
    <dgm:pt modelId="{582A0675-5B35-4DC3-AE57-912B2079C763}" type="sibTrans" cxnId="{8F4EB890-8482-44CD-81C6-32EF3B818A16}">
      <dgm:prSet/>
      <dgm:spPr/>
      <dgm:t>
        <a:bodyPr/>
        <a:lstStyle/>
        <a:p>
          <a:endParaRPr lang="en-US"/>
        </a:p>
      </dgm:t>
    </dgm:pt>
    <dgm:pt modelId="{C857237F-0589-4379-9346-3402603DCFB4}">
      <dgm:prSet phldrT="[Text]" custT="1"/>
      <dgm:spPr>
        <a:solidFill>
          <a:schemeClr val="bg1">
            <a:alpha val="90000"/>
          </a:schemeClr>
        </a:solidFill>
      </dgm:spPr>
      <dgm:t>
        <a:bodyPr/>
        <a:lstStyle/>
        <a:p>
          <a:r>
            <a:rPr lang="en-US" sz="1600" baseline="0" dirty="0" smtClean="0"/>
            <a:t>Review VPAT information for confusing or unclear remarks and explanation resulting in significant barriers.</a:t>
          </a:r>
          <a:endParaRPr lang="en-US" sz="1600" baseline="0" dirty="0"/>
        </a:p>
      </dgm:t>
    </dgm:pt>
    <dgm:pt modelId="{04DF2C44-1B07-478F-BC1C-504F18493628}" type="parTrans" cxnId="{7000984E-7FFA-49AE-A5A4-067949A25967}">
      <dgm:prSet/>
      <dgm:spPr/>
      <dgm:t>
        <a:bodyPr/>
        <a:lstStyle/>
        <a:p>
          <a:endParaRPr lang="en-US"/>
        </a:p>
      </dgm:t>
    </dgm:pt>
    <dgm:pt modelId="{7950FB30-EAD7-473B-B266-7A977716DCD6}" type="sibTrans" cxnId="{7000984E-7FFA-49AE-A5A4-067949A25967}">
      <dgm:prSet/>
      <dgm:spPr/>
      <dgm:t>
        <a:bodyPr/>
        <a:lstStyle/>
        <a:p>
          <a:endParaRPr lang="en-US"/>
        </a:p>
      </dgm:t>
    </dgm:pt>
    <dgm:pt modelId="{88DDE947-E463-4C53-9F88-C8183F8D488F}">
      <dgm:prSet phldrT="[Text]"/>
      <dgm:spPr>
        <a:solidFill>
          <a:schemeClr val="bg1">
            <a:alpha val="90000"/>
          </a:schemeClr>
        </a:solidFill>
      </dgm:spPr>
      <dgm:t>
        <a:bodyPr/>
        <a:lstStyle/>
        <a:p>
          <a:endParaRPr lang="en-US" sz="1500" dirty="0"/>
        </a:p>
      </dgm:t>
    </dgm:pt>
    <dgm:pt modelId="{7DC9493B-09CF-4FAC-B2FD-DC280288DC7E}" type="parTrans" cxnId="{76A5227B-B328-4F6C-9C82-D64A097E4E05}">
      <dgm:prSet/>
      <dgm:spPr/>
      <dgm:t>
        <a:bodyPr/>
        <a:lstStyle/>
        <a:p>
          <a:endParaRPr lang="en-US"/>
        </a:p>
      </dgm:t>
    </dgm:pt>
    <dgm:pt modelId="{3D25B714-06C3-4D6F-BC09-252C393718B5}" type="sibTrans" cxnId="{76A5227B-B328-4F6C-9C82-D64A097E4E05}">
      <dgm:prSet/>
      <dgm:spPr/>
      <dgm:t>
        <a:bodyPr/>
        <a:lstStyle/>
        <a:p>
          <a:endParaRPr lang="en-US"/>
        </a:p>
      </dgm:t>
    </dgm:pt>
    <dgm:pt modelId="{9DEA46DB-EF5D-4D3F-8CF6-8547BF3DDFE3}">
      <dgm:prSet phldrT="[Text]" custT="1"/>
      <dgm:spPr>
        <a:solidFill>
          <a:schemeClr val="bg1">
            <a:alpha val="90000"/>
          </a:schemeClr>
        </a:solidFill>
      </dgm:spPr>
      <dgm:t>
        <a:bodyPr/>
        <a:lstStyle/>
        <a:p>
          <a:r>
            <a:rPr lang="en-US" sz="1600" baseline="0" dirty="0" smtClean="0"/>
            <a:t>If egregious issues found, conduct manual testing to  validate claims or lack of accuracy based on Impact considerations. </a:t>
          </a:r>
          <a:endParaRPr lang="en-US" sz="1600" baseline="0" dirty="0"/>
        </a:p>
      </dgm:t>
    </dgm:pt>
    <dgm:pt modelId="{9943A409-C35D-4E3C-9F33-5D36DD3123E9}" type="parTrans" cxnId="{ECF4AB18-07C6-4FC4-9BCE-94215BA639A0}">
      <dgm:prSet/>
      <dgm:spPr/>
      <dgm:t>
        <a:bodyPr/>
        <a:lstStyle/>
        <a:p>
          <a:endParaRPr lang="en-US"/>
        </a:p>
      </dgm:t>
    </dgm:pt>
    <dgm:pt modelId="{3FD70694-03CC-41F4-A24F-9AAC29181AFE}" type="sibTrans" cxnId="{ECF4AB18-07C6-4FC4-9BCE-94215BA639A0}">
      <dgm:prSet/>
      <dgm:spPr/>
      <dgm:t>
        <a:bodyPr/>
        <a:lstStyle/>
        <a:p>
          <a:endParaRPr lang="en-US"/>
        </a:p>
      </dgm:t>
    </dgm:pt>
    <dgm:pt modelId="{A1EC189B-73A3-4DBD-A02A-9F8EA07A87AC}">
      <dgm:prSet phldrT="[Text]" custT="1"/>
      <dgm:spPr>
        <a:solidFill>
          <a:schemeClr val="bg1">
            <a:alpha val="90000"/>
          </a:schemeClr>
        </a:solidFill>
      </dgm:spPr>
      <dgm:t>
        <a:bodyPr/>
        <a:lstStyle/>
        <a:p>
          <a:r>
            <a:rPr lang="en-US" sz="1600" baseline="0" dirty="0" smtClean="0"/>
            <a:t>Share VPAT back to the vendor with additional UDC comments.</a:t>
          </a:r>
          <a:endParaRPr lang="en-US" sz="1600" baseline="0" dirty="0"/>
        </a:p>
      </dgm:t>
    </dgm:pt>
    <dgm:pt modelId="{40E5CA5F-49EE-4749-9A2E-5FEA8EF79DFF}" type="parTrans" cxnId="{2684C771-CEC7-4AD3-BBD4-879870CCF140}">
      <dgm:prSet/>
      <dgm:spPr/>
      <dgm:t>
        <a:bodyPr/>
        <a:lstStyle/>
        <a:p>
          <a:endParaRPr lang="en-US"/>
        </a:p>
      </dgm:t>
    </dgm:pt>
    <dgm:pt modelId="{2D254713-4E79-4543-B60F-14C8C8649822}" type="sibTrans" cxnId="{2684C771-CEC7-4AD3-BBD4-879870CCF140}">
      <dgm:prSet/>
      <dgm:spPr/>
      <dgm:t>
        <a:bodyPr/>
        <a:lstStyle/>
        <a:p>
          <a:endParaRPr lang="en-US"/>
        </a:p>
      </dgm:t>
    </dgm:pt>
    <dgm:pt modelId="{BBC2E437-5EDF-4441-BDCD-5444DBEF3E28}">
      <dgm:prSet phldrT="[Text]" custT="1"/>
      <dgm:spPr>
        <a:solidFill>
          <a:schemeClr val="bg1">
            <a:alpha val="90000"/>
          </a:schemeClr>
        </a:solidFill>
      </dgm:spPr>
      <dgm:t>
        <a:bodyPr/>
        <a:lstStyle/>
        <a:p>
          <a:r>
            <a:rPr lang="en-US" sz="1600" baseline="0" dirty="0" smtClean="0"/>
            <a:t>Consider Campus or System Wide Impact of the product.</a:t>
          </a:r>
          <a:endParaRPr lang="en-US" sz="1600" baseline="0" dirty="0"/>
        </a:p>
      </dgm:t>
    </dgm:pt>
    <dgm:pt modelId="{25399EE1-3681-44A5-9967-CE4A5154FC16}" type="parTrans" cxnId="{8272647D-B60C-4CBD-BC5D-2D7EFFB086A7}">
      <dgm:prSet/>
      <dgm:spPr/>
      <dgm:t>
        <a:bodyPr/>
        <a:lstStyle/>
        <a:p>
          <a:endParaRPr lang="en-US"/>
        </a:p>
      </dgm:t>
    </dgm:pt>
    <dgm:pt modelId="{2E7BE5F7-F8C1-4C44-8AAC-FFCD7DA816DE}" type="sibTrans" cxnId="{8272647D-B60C-4CBD-BC5D-2D7EFFB086A7}">
      <dgm:prSet/>
      <dgm:spPr/>
      <dgm:t>
        <a:bodyPr/>
        <a:lstStyle/>
        <a:p>
          <a:endParaRPr lang="en-US"/>
        </a:p>
      </dgm:t>
    </dgm:pt>
    <dgm:pt modelId="{BCF31BEF-C28C-4B54-985C-3E1AEF55A1F4}">
      <dgm:prSet custT="1"/>
      <dgm:spPr>
        <a:solidFill>
          <a:schemeClr val="bg1">
            <a:alpha val="90000"/>
          </a:schemeClr>
        </a:solidFill>
      </dgm:spPr>
      <dgm:t>
        <a:bodyPr/>
        <a:lstStyle/>
        <a:p>
          <a:pPr algn="l"/>
          <a:r>
            <a:rPr lang="en-US" sz="1600" baseline="0" dirty="0" smtClean="0"/>
            <a:t>Recommendations and resources provided.</a:t>
          </a:r>
          <a:endParaRPr lang="en-US" sz="1600" baseline="0" dirty="0"/>
        </a:p>
      </dgm:t>
    </dgm:pt>
    <dgm:pt modelId="{23F28570-EB9A-4BD7-8F6F-56349389385F}" type="sibTrans" cxnId="{7F037D1B-EDFF-4BF0-BF56-AB3B5DBAD63E}">
      <dgm:prSet/>
      <dgm:spPr/>
      <dgm:t>
        <a:bodyPr/>
        <a:lstStyle/>
        <a:p>
          <a:endParaRPr lang="en-US"/>
        </a:p>
      </dgm:t>
    </dgm:pt>
    <dgm:pt modelId="{6D963410-90AE-46B7-9C49-7C76240B2815}" type="parTrans" cxnId="{7F037D1B-EDFF-4BF0-BF56-AB3B5DBAD63E}">
      <dgm:prSet/>
      <dgm:spPr/>
      <dgm:t>
        <a:bodyPr/>
        <a:lstStyle/>
        <a:p>
          <a:endParaRPr lang="en-US"/>
        </a:p>
      </dgm:t>
    </dgm:pt>
    <dgm:pt modelId="{DEFFB7C6-E81F-4867-B7AE-D11184961557}">
      <dgm:prSet custT="1"/>
      <dgm:spPr>
        <a:solidFill>
          <a:schemeClr val="bg1">
            <a:alpha val="90000"/>
          </a:schemeClr>
        </a:solidFill>
      </dgm:spPr>
      <dgm:t>
        <a:bodyPr/>
        <a:lstStyle/>
        <a:p>
          <a:pPr algn="l"/>
          <a:r>
            <a:rPr lang="en-US" sz="1600" baseline="0" dirty="0" smtClean="0"/>
            <a:t>Concurrently: Run Compliance Sheriff (C.S.)  level IV scan based on appropriate check points. Use as a guide for manual checking.</a:t>
          </a:r>
          <a:endParaRPr lang="en-US" sz="1600" baseline="0" dirty="0"/>
        </a:p>
      </dgm:t>
    </dgm:pt>
    <dgm:pt modelId="{225C99EA-6153-45E7-A156-86084551406F}" type="sibTrans" cxnId="{B95E8B1E-944A-4743-BFB2-B663FFCB4E81}">
      <dgm:prSet/>
      <dgm:spPr/>
      <dgm:t>
        <a:bodyPr/>
        <a:lstStyle/>
        <a:p>
          <a:endParaRPr lang="en-US"/>
        </a:p>
      </dgm:t>
    </dgm:pt>
    <dgm:pt modelId="{27310E36-AD85-4532-B015-8567FF2B27FB}" type="parTrans" cxnId="{B95E8B1E-944A-4743-BFB2-B663FFCB4E81}">
      <dgm:prSet/>
      <dgm:spPr/>
      <dgm:t>
        <a:bodyPr/>
        <a:lstStyle/>
        <a:p>
          <a:endParaRPr lang="en-US"/>
        </a:p>
      </dgm:t>
    </dgm:pt>
    <dgm:pt modelId="{6970AB66-AA29-4184-9E08-4333795FCA51}">
      <dgm:prSet custT="1"/>
      <dgm:spPr>
        <a:solidFill>
          <a:schemeClr val="bg1">
            <a:alpha val="90000"/>
          </a:schemeClr>
        </a:solidFill>
      </dgm:spPr>
      <dgm:t>
        <a:bodyPr/>
        <a:lstStyle/>
        <a:p>
          <a:pPr algn="l"/>
          <a:r>
            <a:rPr lang="en-US" sz="1600" b="1" baseline="0" dirty="0" smtClean="0"/>
            <a:t>Complex web navigation </a:t>
          </a:r>
          <a:r>
            <a:rPr lang="en-US" sz="1600" baseline="0" dirty="0" smtClean="0"/>
            <a:t>pages (all previously listed criteria plus keyboard accessibility, tables, CSS, navigation, scripting and Assistive Technology testing ).  </a:t>
          </a:r>
          <a:endParaRPr lang="en-US" sz="1600" baseline="0" dirty="0"/>
        </a:p>
      </dgm:t>
    </dgm:pt>
    <dgm:pt modelId="{06BB1CC3-3DCD-4872-A380-2D791C817B24}" type="sibTrans" cxnId="{67420E30-09ED-4F36-8C06-A87561D5B734}">
      <dgm:prSet/>
      <dgm:spPr/>
      <dgm:t>
        <a:bodyPr/>
        <a:lstStyle/>
        <a:p>
          <a:endParaRPr lang="en-US"/>
        </a:p>
      </dgm:t>
    </dgm:pt>
    <dgm:pt modelId="{C11CEBF1-79C8-4F35-8FBD-691D571FE3A2}" type="parTrans" cxnId="{67420E30-09ED-4F36-8C06-A87561D5B734}">
      <dgm:prSet/>
      <dgm:spPr/>
      <dgm:t>
        <a:bodyPr/>
        <a:lstStyle/>
        <a:p>
          <a:endParaRPr lang="en-US"/>
        </a:p>
      </dgm:t>
    </dgm:pt>
    <dgm:pt modelId="{F4A7F5E2-BE6A-484B-B8CE-0A441FF1DF2E}">
      <dgm:prSet custT="1"/>
      <dgm:spPr>
        <a:solidFill>
          <a:schemeClr val="bg1">
            <a:alpha val="90000"/>
          </a:schemeClr>
        </a:solidFill>
      </dgm:spPr>
      <dgm:t>
        <a:bodyPr/>
        <a:lstStyle/>
        <a:p>
          <a:pPr algn="l"/>
          <a:r>
            <a:rPr lang="en-US" sz="1600" b="1" baseline="0" dirty="0" smtClean="0"/>
            <a:t>Basic web page </a:t>
          </a:r>
          <a:r>
            <a:rPr lang="en-US" sz="1600" baseline="0" dirty="0" smtClean="0"/>
            <a:t>(link &amp; semantic requirements, tab order and images)</a:t>
          </a:r>
          <a:endParaRPr lang="en-US" sz="1600" baseline="0" dirty="0"/>
        </a:p>
      </dgm:t>
    </dgm:pt>
    <dgm:pt modelId="{6E8D489B-7660-40BD-BD72-FBA79CD61975}" type="sibTrans" cxnId="{10CE5778-EFC9-4923-A9A3-6A41F023DE19}">
      <dgm:prSet/>
      <dgm:spPr/>
      <dgm:t>
        <a:bodyPr/>
        <a:lstStyle/>
        <a:p>
          <a:endParaRPr lang="en-US"/>
        </a:p>
      </dgm:t>
    </dgm:pt>
    <dgm:pt modelId="{D116E798-FB5D-4F58-AAC5-98716A22127A}" type="parTrans" cxnId="{10CE5778-EFC9-4923-A9A3-6A41F023DE19}">
      <dgm:prSet/>
      <dgm:spPr/>
      <dgm:t>
        <a:bodyPr/>
        <a:lstStyle/>
        <a:p>
          <a:endParaRPr lang="en-US"/>
        </a:p>
      </dgm:t>
    </dgm:pt>
    <dgm:pt modelId="{D4C5BB2C-0BE0-4391-A7E2-A03C15AAAAC7}">
      <dgm:prSet custT="1"/>
      <dgm:spPr>
        <a:solidFill>
          <a:schemeClr val="bg1">
            <a:alpha val="90000"/>
          </a:schemeClr>
        </a:solidFill>
      </dgm:spPr>
      <dgm:t>
        <a:bodyPr/>
        <a:lstStyle/>
        <a:p>
          <a:pPr algn="l"/>
          <a:r>
            <a:rPr lang="en-US" sz="1600" b="1" baseline="0" dirty="0" smtClean="0"/>
            <a:t>Web form </a:t>
          </a:r>
          <a:r>
            <a:rPr lang="en-US" sz="1600" baseline="0" dirty="0" smtClean="0"/>
            <a:t>applications (form fields labels, input mask, error handling)</a:t>
          </a:r>
          <a:endParaRPr lang="en-US" sz="1600" baseline="0" dirty="0"/>
        </a:p>
      </dgm:t>
    </dgm:pt>
    <dgm:pt modelId="{CF8AC2BC-DFE8-4926-B991-8203F3B9069F}" type="sibTrans" cxnId="{CE2D952D-22DA-4D6D-B799-5E97CA427E77}">
      <dgm:prSet/>
      <dgm:spPr/>
      <dgm:t>
        <a:bodyPr/>
        <a:lstStyle/>
        <a:p>
          <a:endParaRPr lang="en-US"/>
        </a:p>
      </dgm:t>
    </dgm:pt>
    <dgm:pt modelId="{1C9566F5-814C-42EC-AC37-5A218B3DA174}" type="parTrans" cxnId="{CE2D952D-22DA-4D6D-B799-5E97CA427E77}">
      <dgm:prSet/>
      <dgm:spPr/>
      <dgm:t>
        <a:bodyPr/>
        <a:lstStyle/>
        <a:p>
          <a:endParaRPr lang="en-US"/>
        </a:p>
      </dgm:t>
    </dgm:pt>
    <dgm:pt modelId="{1C859240-7F74-4C86-B879-3E08C93F99A4}">
      <dgm:prSet custT="1"/>
      <dgm:spPr>
        <a:solidFill>
          <a:schemeClr val="bg1">
            <a:alpha val="90000"/>
          </a:schemeClr>
        </a:solidFill>
      </dgm:spPr>
      <dgm:t>
        <a:bodyPr/>
        <a:lstStyle/>
        <a:p>
          <a:pPr algn="l"/>
          <a:r>
            <a:rPr lang="en-US" sz="1600" baseline="0" dirty="0" smtClean="0"/>
            <a:t>Limited criteria validation based on application type</a:t>
          </a:r>
          <a:endParaRPr lang="en-US" sz="1600" baseline="0" dirty="0"/>
        </a:p>
      </dgm:t>
    </dgm:pt>
    <dgm:pt modelId="{2C38BEE1-2993-44FC-B140-962AC96C3AD2}" type="sibTrans" cxnId="{7069D2A9-7F55-4471-A5C2-D503086E8171}">
      <dgm:prSet/>
      <dgm:spPr/>
      <dgm:t>
        <a:bodyPr/>
        <a:lstStyle/>
        <a:p>
          <a:endParaRPr lang="en-US"/>
        </a:p>
      </dgm:t>
    </dgm:pt>
    <dgm:pt modelId="{1EA458CF-77B6-4A4B-82E7-2844FD837A91}" type="parTrans" cxnId="{7069D2A9-7F55-4471-A5C2-D503086E8171}">
      <dgm:prSet/>
      <dgm:spPr/>
      <dgm:t>
        <a:bodyPr/>
        <a:lstStyle/>
        <a:p>
          <a:endParaRPr lang="en-US"/>
        </a:p>
      </dgm:t>
    </dgm:pt>
    <dgm:pt modelId="{6C898A20-6C38-466F-991A-506533E667FD}">
      <dgm:prSet custT="1"/>
      <dgm:spPr>
        <a:solidFill>
          <a:schemeClr val="bg1">
            <a:alpha val="90000"/>
          </a:schemeClr>
        </a:solidFill>
      </dgm:spPr>
      <dgm:t>
        <a:bodyPr/>
        <a:lstStyle/>
        <a:p>
          <a:pPr algn="l"/>
          <a:r>
            <a:rPr lang="en-US" sz="1600" b="1" baseline="0" dirty="0" smtClean="0"/>
            <a:t>Examples:</a:t>
          </a:r>
          <a:endParaRPr lang="en-US" sz="1600" b="1" baseline="0" dirty="0"/>
        </a:p>
      </dgm:t>
    </dgm:pt>
    <dgm:pt modelId="{E6AF057A-7B64-4533-A830-23023294EE5C}" type="parTrans" cxnId="{91BB0E24-439E-4C90-B1E4-034B07CAB588}">
      <dgm:prSet/>
      <dgm:spPr/>
      <dgm:t>
        <a:bodyPr/>
        <a:lstStyle/>
        <a:p>
          <a:endParaRPr lang="en-US"/>
        </a:p>
      </dgm:t>
    </dgm:pt>
    <dgm:pt modelId="{B7F7ED14-DE5D-4DA2-8400-B09F505528AC}" type="sibTrans" cxnId="{91BB0E24-439E-4C90-B1E4-034B07CAB588}">
      <dgm:prSet/>
      <dgm:spPr/>
      <dgm:t>
        <a:bodyPr/>
        <a:lstStyle/>
        <a:p>
          <a:endParaRPr lang="en-US"/>
        </a:p>
      </dgm:t>
    </dgm:pt>
    <dgm:pt modelId="{843BF3C3-0171-4B3A-B1EA-B824CB5578B4}">
      <dgm:prSet custT="1"/>
      <dgm:spPr>
        <a:noFill/>
      </dgm:spPr>
      <dgm:t>
        <a:bodyPr/>
        <a:lstStyle/>
        <a:p>
          <a:r>
            <a:rPr lang="en-US" sz="1600" dirty="0" smtClean="0"/>
            <a:t>As needed provide actual coding or work around for end user.  </a:t>
          </a:r>
          <a:endParaRPr lang="en-US" sz="1600" dirty="0"/>
        </a:p>
      </dgm:t>
    </dgm:pt>
    <dgm:pt modelId="{83C19078-ECFC-4EBC-9A00-A8CDCC7E9234}" type="sibTrans" cxnId="{A8F28349-6D7B-49D0-9758-ADB3F2666C48}">
      <dgm:prSet/>
      <dgm:spPr/>
      <dgm:t>
        <a:bodyPr/>
        <a:lstStyle/>
        <a:p>
          <a:endParaRPr lang="en-US"/>
        </a:p>
      </dgm:t>
    </dgm:pt>
    <dgm:pt modelId="{AAB5ABBD-460C-400E-A808-84CB8679F3DB}" type="parTrans" cxnId="{A8F28349-6D7B-49D0-9758-ADB3F2666C48}">
      <dgm:prSet/>
      <dgm:spPr/>
      <dgm:t>
        <a:bodyPr/>
        <a:lstStyle/>
        <a:p>
          <a:endParaRPr lang="en-US"/>
        </a:p>
      </dgm:t>
    </dgm:pt>
    <dgm:pt modelId="{9EC89AED-3690-4C59-A7FB-1B74F7A93E8A}">
      <dgm:prSet custT="1"/>
      <dgm:spPr>
        <a:noFill/>
      </dgm:spPr>
      <dgm:t>
        <a:bodyPr/>
        <a:lstStyle/>
        <a:p>
          <a:r>
            <a:rPr lang="en-US" sz="1600" dirty="0" smtClean="0"/>
            <a:t>Concurrently: Run C.S. level IV scan with manual testing.  </a:t>
          </a:r>
          <a:endParaRPr lang="en-US" sz="1600" dirty="0"/>
        </a:p>
      </dgm:t>
    </dgm:pt>
    <dgm:pt modelId="{263AD2E6-10A2-4F89-97FC-54143C773454}" type="sibTrans" cxnId="{397C46EE-8D6C-41F6-B7EF-1F5391D0F7A5}">
      <dgm:prSet/>
      <dgm:spPr/>
      <dgm:t>
        <a:bodyPr/>
        <a:lstStyle/>
        <a:p>
          <a:endParaRPr lang="en-US"/>
        </a:p>
      </dgm:t>
    </dgm:pt>
    <dgm:pt modelId="{CAF7B918-9C0E-487C-BA68-FCD1E7EA2FDF}" type="parTrans" cxnId="{397C46EE-8D6C-41F6-B7EF-1F5391D0F7A5}">
      <dgm:prSet/>
      <dgm:spPr/>
      <dgm:t>
        <a:bodyPr/>
        <a:lstStyle/>
        <a:p>
          <a:endParaRPr lang="en-US"/>
        </a:p>
      </dgm:t>
    </dgm:pt>
    <dgm:pt modelId="{901CD7FD-843A-42CA-A855-0956AB84DE36}">
      <dgm:prSet custT="1"/>
      <dgm:spPr>
        <a:noFill/>
      </dgm:spPr>
      <dgm:t>
        <a:bodyPr/>
        <a:lstStyle/>
        <a:p>
          <a:r>
            <a:rPr lang="en-US" sz="1600" dirty="0" smtClean="0"/>
            <a:t>Detailed recommendations and resources provided. </a:t>
          </a:r>
          <a:endParaRPr lang="en-US" sz="1600" dirty="0"/>
        </a:p>
      </dgm:t>
    </dgm:pt>
    <dgm:pt modelId="{D5482894-3632-47D9-8B9B-E92BDE4E1D74}" type="sibTrans" cxnId="{4A72E040-37EF-4659-9012-2D066266CF2E}">
      <dgm:prSet/>
      <dgm:spPr/>
      <dgm:t>
        <a:bodyPr/>
        <a:lstStyle/>
        <a:p>
          <a:endParaRPr lang="en-US"/>
        </a:p>
      </dgm:t>
    </dgm:pt>
    <dgm:pt modelId="{6A18A543-4C5D-4D70-A721-D217E426EB86}" type="parTrans" cxnId="{4A72E040-37EF-4659-9012-2D066266CF2E}">
      <dgm:prSet/>
      <dgm:spPr/>
      <dgm:t>
        <a:bodyPr/>
        <a:lstStyle/>
        <a:p>
          <a:endParaRPr lang="en-US"/>
        </a:p>
      </dgm:t>
    </dgm:pt>
    <dgm:pt modelId="{ED0C378C-70DE-4929-A27F-8CE450355B43}">
      <dgm:prSet custT="1"/>
      <dgm:spPr>
        <a:noFill/>
      </dgm:spPr>
      <dgm:t>
        <a:bodyPr/>
        <a:lstStyle/>
        <a:p>
          <a:r>
            <a:rPr lang="en-US" sz="1600" dirty="0" smtClean="0"/>
            <a:t>Applications have coding that requires additional research and reiterative testing of coding solutions validation.</a:t>
          </a:r>
          <a:endParaRPr lang="en-US" sz="1600" dirty="0"/>
        </a:p>
      </dgm:t>
    </dgm:pt>
    <dgm:pt modelId="{F051FF0E-FF43-46F2-BBDF-5EA5C69FD7D3}" type="sibTrans" cxnId="{C940B84A-356C-40FA-90F8-C7B5363BE03C}">
      <dgm:prSet/>
      <dgm:spPr/>
      <dgm:t>
        <a:bodyPr/>
        <a:lstStyle/>
        <a:p>
          <a:endParaRPr lang="en-US"/>
        </a:p>
      </dgm:t>
    </dgm:pt>
    <dgm:pt modelId="{FF17A1A6-3FA2-4E22-961C-94E806BD7EB9}" type="parTrans" cxnId="{C940B84A-356C-40FA-90F8-C7B5363BE03C}">
      <dgm:prSet/>
      <dgm:spPr/>
      <dgm:t>
        <a:bodyPr/>
        <a:lstStyle/>
        <a:p>
          <a:endParaRPr lang="en-US"/>
        </a:p>
      </dgm:t>
    </dgm:pt>
    <dgm:pt modelId="{50DE0348-5376-4578-BE3A-A8756F1C3C50}">
      <dgm:prSet custT="1"/>
      <dgm:spPr>
        <a:noFill/>
      </dgm:spPr>
      <dgm:t>
        <a:bodyPr/>
        <a:lstStyle/>
        <a:p>
          <a:r>
            <a:rPr lang="en-US" sz="1600" dirty="0" smtClean="0"/>
            <a:t>Criteria validation based on CSU ATI Requirements and full UDC Testing  Guide implementation.</a:t>
          </a:r>
          <a:endParaRPr lang="en-US" sz="1600" dirty="0"/>
        </a:p>
      </dgm:t>
    </dgm:pt>
    <dgm:pt modelId="{D10F834D-CA1F-4E26-B3F4-96B9774F5ACD}" type="sibTrans" cxnId="{21B7AE78-D20D-44B3-8C6A-9EC921A73F70}">
      <dgm:prSet/>
      <dgm:spPr/>
      <dgm:t>
        <a:bodyPr/>
        <a:lstStyle/>
        <a:p>
          <a:endParaRPr lang="en-US"/>
        </a:p>
      </dgm:t>
    </dgm:pt>
    <dgm:pt modelId="{7E8E1DB7-2FD3-4FDA-B568-88F01586E2A7}" type="parTrans" cxnId="{21B7AE78-D20D-44B3-8C6A-9EC921A73F70}">
      <dgm:prSet/>
      <dgm:spPr/>
      <dgm:t>
        <a:bodyPr/>
        <a:lstStyle/>
        <a:p>
          <a:endParaRPr lang="en-US"/>
        </a:p>
      </dgm:t>
    </dgm:pt>
    <dgm:pt modelId="{7F69B4A4-6509-475E-9CF3-D1EB8BFF088D}">
      <dgm:prSet custT="1"/>
      <dgm:spPr>
        <a:noFill/>
      </dgm:spPr>
      <dgm:t>
        <a:bodyPr/>
        <a:lstStyle/>
        <a:p>
          <a:r>
            <a:rPr lang="en-US" sz="1600" dirty="0" smtClean="0"/>
            <a:t>Comprehensive testing (all previously listed criteria plus usability testing )</a:t>
          </a:r>
          <a:endParaRPr lang="en-US" sz="1600" dirty="0"/>
        </a:p>
      </dgm:t>
    </dgm:pt>
    <dgm:pt modelId="{E5205F34-D999-4F52-994C-A01557DF3149}" type="parTrans" cxnId="{138813C7-CB2E-4506-A604-03E29AB4721A}">
      <dgm:prSet/>
      <dgm:spPr/>
      <dgm:t>
        <a:bodyPr/>
        <a:lstStyle/>
        <a:p>
          <a:endParaRPr lang="en-US"/>
        </a:p>
      </dgm:t>
    </dgm:pt>
    <dgm:pt modelId="{C81E25D4-56B1-436F-B6AA-A7B23535791A}" type="sibTrans" cxnId="{138813C7-CB2E-4506-A604-03E29AB4721A}">
      <dgm:prSet/>
      <dgm:spPr/>
      <dgm:t>
        <a:bodyPr/>
        <a:lstStyle/>
        <a:p>
          <a:endParaRPr lang="en-US"/>
        </a:p>
      </dgm:t>
    </dgm:pt>
    <dgm:pt modelId="{17044ECC-8D09-438A-86E9-88819ADA28B1}" type="pres">
      <dgm:prSet presAssocID="{8638418A-0F38-4EB8-B000-508A366374A4}" presName="Name0" presStyleCnt="0">
        <dgm:presLayoutVars>
          <dgm:dir/>
          <dgm:animLvl val="lvl"/>
          <dgm:resizeHandles val="exact"/>
        </dgm:presLayoutVars>
      </dgm:prSet>
      <dgm:spPr/>
      <dgm:t>
        <a:bodyPr/>
        <a:lstStyle/>
        <a:p>
          <a:endParaRPr lang="en-US"/>
        </a:p>
      </dgm:t>
    </dgm:pt>
    <dgm:pt modelId="{2D6C8211-E6CF-469B-8009-359A59EA5FE8}" type="pres">
      <dgm:prSet presAssocID="{1BF1CB01-E2EC-49F3-8144-3098208F101D}" presName="composite" presStyleCnt="0"/>
      <dgm:spPr/>
    </dgm:pt>
    <dgm:pt modelId="{5D93605A-BD62-4942-BDB3-699E501D8052}" type="pres">
      <dgm:prSet presAssocID="{1BF1CB01-E2EC-49F3-8144-3098208F101D}" presName="parTx" presStyleLbl="alignNode1" presStyleIdx="0" presStyleCnt="3">
        <dgm:presLayoutVars>
          <dgm:chMax val="0"/>
          <dgm:chPref val="0"/>
          <dgm:bulletEnabled val="1"/>
        </dgm:presLayoutVars>
      </dgm:prSet>
      <dgm:spPr/>
      <dgm:t>
        <a:bodyPr/>
        <a:lstStyle/>
        <a:p>
          <a:endParaRPr lang="en-US"/>
        </a:p>
      </dgm:t>
    </dgm:pt>
    <dgm:pt modelId="{310C9324-4733-4753-AAB5-03DD93ED41A4}" type="pres">
      <dgm:prSet presAssocID="{1BF1CB01-E2EC-49F3-8144-3098208F101D}" presName="desTx" presStyleLbl="alignAccFollowNode1" presStyleIdx="0" presStyleCnt="3">
        <dgm:presLayoutVars>
          <dgm:bulletEnabled val="1"/>
        </dgm:presLayoutVars>
      </dgm:prSet>
      <dgm:spPr/>
      <dgm:t>
        <a:bodyPr/>
        <a:lstStyle/>
        <a:p>
          <a:endParaRPr lang="en-US"/>
        </a:p>
      </dgm:t>
    </dgm:pt>
    <dgm:pt modelId="{358BA4FF-19EC-43C5-B7C4-103C8316DB20}" type="pres">
      <dgm:prSet presAssocID="{9BE90E2B-5692-4685-8A81-F4B6521CE32B}" presName="space" presStyleCnt="0"/>
      <dgm:spPr/>
    </dgm:pt>
    <dgm:pt modelId="{0E95B9A4-09FC-4760-88B7-E962AF79E988}" type="pres">
      <dgm:prSet presAssocID="{726821F6-FD60-4743-A8E2-6D17D1937A37}" presName="composite" presStyleCnt="0"/>
      <dgm:spPr/>
    </dgm:pt>
    <dgm:pt modelId="{1B179266-BEC1-4DF2-99AB-2D0B7C7FAFC7}" type="pres">
      <dgm:prSet presAssocID="{726821F6-FD60-4743-A8E2-6D17D1937A37}" presName="parTx" presStyleLbl="alignNode1" presStyleIdx="1" presStyleCnt="3">
        <dgm:presLayoutVars>
          <dgm:chMax val="0"/>
          <dgm:chPref val="0"/>
          <dgm:bulletEnabled val="1"/>
        </dgm:presLayoutVars>
      </dgm:prSet>
      <dgm:spPr/>
      <dgm:t>
        <a:bodyPr/>
        <a:lstStyle/>
        <a:p>
          <a:endParaRPr lang="en-US"/>
        </a:p>
      </dgm:t>
    </dgm:pt>
    <dgm:pt modelId="{0FF416ED-6EF4-4C3A-8D2A-5B30CF8A6BBE}" type="pres">
      <dgm:prSet presAssocID="{726821F6-FD60-4743-A8E2-6D17D1937A37}" presName="desTx" presStyleLbl="alignAccFollowNode1" presStyleIdx="1" presStyleCnt="3">
        <dgm:presLayoutVars>
          <dgm:bulletEnabled val="1"/>
        </dgm:presLayoutVars>
      </dgm:prSet>
      <dgm:spPr/>
      <dgm:t>
        <a:bodyPr/>
        <a:lstStyle/>
        <a:p>
          <a:endParaRPr lang="en-US"/>
        </a:p>
      </dgm:t>
    </dgm:pt>
    <dgm:pt modelId="{556BF0CD-5D62-4437-97FE-464F11D38240}" type="pres">
      <dgm:prSet presAssocID="{B4F738A0-81D6-4155-A533-BB9A58FABC18}" presName="space" presStyleCnt="0"/>
      <dgm:spPr/>
    </dgm:pt>
    <dgm:pt modelId="{A01C3BB4-FA0A-4BF8-BA2E-BA47F77423C5}" type="pres">
      <dgm:prSet presAssocID="{C33ECDA8-C9D6-4FAC-AC5C-0B2E38721E68}" presName="composite" presStyleCnt="0"/>
      <dgm:spPr/>
    </dgm:pt>
    <dgm:pt modelId="{65A0C6D0-B7B0-46B2-A4A0-169F9AB041CA}" type="pres">
      <dgm:prSet presAssocID="{C33ECDA8-C9D6-4FAC-AC5C-0B2E38721E68}" presName="parTx" presStyleLbl="alignNode1" presStyleIdx="2" presStyleCnt="3">
        <dgm:presLayoutVars>
          <dgm:chMax val="0"/>
          <dgm:chPref val="0"/>
          <dgm:bulletEnabled val="1"/>
        </dgm:presLayoutVars>
      </dgm:prSet>
      <dgm:spPr/>
      <dgm:t>
        <a:bodyPr/>
        <a:lstStyle/>
        <a:p>
          <a:endParaRPr lang="en-US"/>
        </a:p>
      </dgm:t>
    </dgm:pt>
    <dgm:pt modelId="{9E229CF5-3837-47C4-A59C-62CF90E65425}" type="pres">
      <dgm:prSet presAssocID="{C33ECDA8-C9D6-4FAC-AC5C-0B2E38721E68}" presName="desTx" presStyleLbl="alignAccFollowNode1" presStyleIdx="2" presStyleCnt="3">
        <dgm:presLayoutVars>
          <dgm:bulletEnabled val="1"/>
        </dgm:presLayoutVars>
      </dgm:prSet>
      <dgm:spPr/>
      <dgm:t>
        <a:bodyPr/>
        <a:lstStyle/>
        <a:p>
          <a:endParaRPr lang="en-US"/>
        </a:p>
      </dgm:t>
    </dgm:pt>
  </dgm:ptLst>
  <dgm:cxnLst>
    <dgm:cxn modelId="{ECF4AB18-07C6-4FC4-9BCE-94215BA639A0}" srcId="{1BF1CB01-E2EC-49F3-8144-3098208F101D}" destId="{9DEA46DB-EF5D-4D3F-8CF6-8547BF3DDFE3}" srcOrd="2" destOrd="0" parTransId="{9943A409-C35D-4E3C-9F33-5D36DD3123E9}" sibTransId="{3FD70694-03CC-41F4-A24F-9AAC29181AFE}"/>
    <dgm:cxn modelId="{CE2D952D-22DA-4D6D-B799-5E97CA427E77}" srcId="{726821F6-FD60-4743-A8E2-6D17D1937A37}" destId="{D4C5BB2C-0BE0-4391-A7E2-A03C15AAAAC7}" srcOrd="2" destOrd="0" parTransId="{1C9566F5-814C-42EC-AC37-5A218B3DA174}" sibTransId="{CF8AC2BC-DFE8-4926-B991-8203F3B9069F}"/>
    <dgm:cxn modelId="{353B043D-375A-B349-8798-402F01237076}" type="presOf" srcId="{9DEA46DB-EF5D-4D3F-8CF6-8547BF3DDFE3}" destId="{310C9324-4733-4753-AAB5-03DD93ED41A4}" srcOrd="0" destOrd="2" presId="urn:microsoft.com/office/officeart/2005/8/layout/hList1"/>
    <dgm:cxn modelId="{67420E30-09ED-4F36-8C06-A87561D5B734}" srcId="{726821F6-FD60-4743-A8E2-6D17D1937A37}" destId="{6970AB66-AA29-4184-9E08-4333795FCA51}" srcOrd="4" destOrd="0" parTransId="{C11CEBF1-79C8-4F35-8FBD-691D571FE3A2}" sibTransId="{06BB1CC3-3DCD-4872-A380-2D791C817B24}"/>
    <dgm:cxn modelId="{9B771FBE-9A4B-854B-8467-DED420678BDE}" type="presOf" srcId="{6970AB66-AA29-4184-9E08-4333795FCA51}" destId="{0FF416ED-6EF4-4C3A-8D2A-5B30CF8A6BBE}" srcOrd="0" destOrd="4" presId="urn:microsoft.com/office/officeart/2005/8/layout/hList1"/>
    <dgm:cxn modelId="{DD4FBFFD-67FB-CB40-9C39-E1CDA3F711FD}" type="presOf" srcId="{BBC2E437-5EDF-4441-BDCD-5444DBEF3E28}" destId="{310C9324-4733-4753-AAB5-03DD93ED41A4}" srcOrd="0" destOrd="1" presId="urn:microsoft.com/office/officeart/2005/8/layout/hList1"/>
    <dgm:cxn modelId="{9B711003-B3A5-6A47-BDA9-8303C4DE5A6B}" type="presOf" srcId="{50DE0348-5376-4578-BE3A-A8756F1C3C50}" destId="{9E229CF5-3837-47C4-A59C-62CF90E65425}" srcOrd="0" destOrd="0" presId="urn:microsoft.com/office/officeart/2005/8/layout/hList1"/>
    <dgm:cxn modelId="{10CE5778-EFC9-4923-A9A3-6A41F023DE19}" srcId="{726821F6-FD60-4743-A8E2-6D17D1937A37}" destId="{F4A7F5E2-BE6A-484B-B8CE-0A441FF1DF2E}" srcOrd="3" destOrd="0" parTransId="{D116E798-FB5D-4F58-AAC5-98716A22127A}" sibTransId="{6E8D489B-7660-40BD-BD72-FBA79CD61975}"/>
    <dgm:cxn modelId="{98C8A49E-B8AF-A348-BD2C-C89D468EE5D6}" type="presOf" srcId="{8638418A-0F38-4EB8-B000-508A366374A4}" destId="{17044ECC-8D09-438A-86E9-88819ADA28B1}" srcOrd="0" destOrd="0" presId="urn:microsoft.com/office/officeart/2005/8/layout/hList1"/>
    <dgm:cxn modelId="{06B97E98-7E7F-594E-9896-28FE2D0367E8}" type="presOf" srcId="{7F69B4A4-6509-475E-9CF3-D1EB8BFF088D}" destId="{9E229CF5-3837-47C4-A59C-62CF90E65425}" srcOrd="0" destOrd="1" presId="urn:microsoft.com/office/officeart/2005/8/layout/hList1"/>
    <dgm:cxn modelId="{5E1D8E11-B3D7-4C45-B6C4-8A89FA6ADFCB}" type="presOf" srcId="{DEFFB7C6-E81F-4867-B7AE-D11184961557}" destId="{0FF416ED-6EF4-4C3A-8D2A-5B30CF8A6BBE}" srcOrd="0" destOrd="5" presId="urn:microsoft.com/office/officeart/2005/8/layout/hList1"/>
    <dgm:cxn modelId="{B6B36EAA-0763-D349-A16B-1D4368B0EC46}" type="presOf" srcId="{1C859240-7F74-4C86-B879-3E08C93F99A4}" destId="{0FF416ED-6EF4-4C3A-8D2A-5B30CF8A6BBE}" srcOrd="0" destOrd="0" presId="urn:microsoft.com/office/officeart/2005/8/layout/hList1"/>
    <dgm:cxn modelId="{4C349E5B-4A03-467A-83A1-5949CEB62602}" srcId="{8638418A-0F38-4EB8-B000-508A366374A4}" destId="{1BF1CB01-E2EC-49F3-8144-3098208F101D}" srcOrd="0" destOrd="0" parTransId="{89D30A2A-382A-4C6F-8478-CD2982C7D075}" sibTransId="{9BE90E2B-5692-4685-8A81-F4B6521CE32B}"/>
    <dgm:cxn modelId="{B1655470-7EE3-6246-9133-B4AEE43EDACC}" type="presOf" srcId="{9EC89AED-3690-4C59-A7FB-1B74F7A93E8A}" destId="{9E229CF5-3837-47C4-A59C-62CF90E65425}" srcOrd="0" destOrd="4" presId="urn:microsoft.com/office/officeart/2005/8/layout/hList1"/>
    <dgm:cxn modelId="{8C10C2C6-329E-EE4F-9E5D-57741405C9BD}" type="presOf" srcId="{A1EC189B-73A3-4DBD-A02A-9F8EA07A87AC}" destId="{310C9324-4733-4753-AAB5-03DD93ED41A4}" srcOrd="0" destOrd="3" presId="urn:microsoft.com/office/officeart/2005/8/layout/hList1"/>
    <dgm:cxn modelId="{91BB0E24-439E-4C90-B1E4-034B07CAB588}" srcId="{726821F6-FD60-4743-A8E2-6D17D1937A37}" destId="{6C898A20-6C38-466F-991A-506533E667FD}" srcOrd="1" destOrd="0" parTransId="{E6AF057A-7B64-4533-A830-23023294EE5C}" sibTransId="{B7F7ED14-DE5D-4DA2-8400-B09F505528AC}"/>
    <dgm:cxn modelId="{8272647D-B60C-4CBD-BC5D-2D7EFFB086A7}" srcId="{1BF1CB01-E2EC-49F3-8144-3098208F101D}" destId="{BBC2E437-5EDF-4441-BDCD-5444DBEF3E28}" srcOrd="1" destOrd="0" parTransId="{25399EE1-3681-44A5-9967-CE4A5154FC16}" sibTransId="{2E7BE5F7-F8C1-4C44-8AAC-FFCD7DA816DE}"/>
    <dgm:cxn modelId="{7CEEB32B-50F0-4AA4-A6DB-C2B6029C561E}" srcId="{8638418A-0F38-4EB8-B000-508A366374A4}" destId="{726821F6-FD60-4743-A8E2-6D17D1937A37}" srcOrd="1" destOrd="0" parTransId="{DBE8EB17-C13D-4A48-A352-4BD81A9FEB56}" sibTransId="{B4F738A0-81D6-4155-A533-BB9A58FABC18}"/>
    <dgm:cxn modelId="{C940B84A-356C-40FA-90F8-C7B5363BE03C}" srcId="{C33ECDA8-C9D6-4FAC-AC5C-0B2E38721E68}" destId="{ED0C378C-70DE-4929-A27F-8CE450355B43}" srcOrd="2" destOrd="0" parTransId="{FF17A1A6-3FA2-4E22-961C-94E806BD7EB9}" sibTransId="{F051FF0E-FF43-46F2-BBDF-5EA5C69FD7D3}"/>
    <dgm:cxn modelId="{0A3F566F-293D-0945-B2B1-EF12064618A9}" type="presOf" srcId="{D4C5BB2C-0BE0-4391-A7E2-A03C15AAAAC7}" destId="{0FF416ED-6EF4-4C3A-8D2A-5B30CF8A6BBE}" srcOrd="0" destOrd="2" presId="urn:microsoft.com/office/officeart/2005/8/layout/hList1"/>
    <dgm:cxn modelId="{7069D2A9-7F55-4471-A5C2-D503086E8171}" srcId="{726821F6-FD60-4743-A8E2-6D17D1937A37}" destId="{1C859240-7F74-4C86-B879-3E08C93F99A4}" srcOrd="0" destOrd="0" parTransId="{1EA458CF-77B6-4A4B-82E7-2844FD837A91}" sibTransId="{2C38BEE1-2993-44FC-B140-962AC96C3AD2}"/>
    <dgm:cxn modelId="{397C46EE-8D6C-41F6-B7EF-1F5391D0F7A5}" srcId="{C33ECDA8-C9D6-4FAC-AC5C-0B2E38721E68}" destId="{9EC89AED-3690-4C59-A7FB-1B74F7A93E8A}" srcOrd="4" destOrd="0" parTransId="{CAF7B918-9C0E-487C-BA68-FCD1E7EA2FDF}" sibTransId="{263AD2E6-10A2-4F89-97FC-54143C773454}"/>
    <dgm:cxn modelId="{8F4EB890-8482-44CD-81C6-32EF3B818A16}" srcId="{8638418A-0F38-4EB8-B000-508A366374A4}" destId="{C33ECDA8-C9D6-4FAC-AC5C-0B2E38721E68}" srcOrd="2" destOrd="0" parTransId="{1C91BC7F-9077-490C-A50D-DC416A2DCFE2}" sibTransId="{582A0675-5B35-4DC3-AE57-912B2079C763}"/>
    <dgm:cxn modelId="{138813C7-CB2E-4506-A604-03E29AB4721A}" srcId="{C33ECDA8-C9D6-4FAC-AC5C-0B2E38721E68}" destId="{7F69B4A4-6509-475E-9CF3-D1EB8BFF088D}" srcOrd="1" destOrd="0" parTransId="{E5205F34-D999-4F52-994C-A01557DF3149}" sibTransId="{C81E25D4-56B1-436F-B6AA-A7B23535791A}"/>
    <dgm:cxn modelId="{81554C74-F45F-1C40-AA9A-02E3CD6B56ED}" type="presOf" srcId="{726821F6-FD60-4743-A8E2-6D17D1937A37}" destId="{1B179266-BEC1-4DF2-99AB-2D0B7C7FAFC7}" srcOrd="0" destOrd="0" presId="urn:microsoft.com/office/officeart/2005/8/layout/hList1"/>
    <dgm:cxn modelId="{88B5739F-E1E9-2243-9528-8BE60E6EB0B2}" type="presOf" srcId="{88DDE947-E463-4C53-9F88-C8183F8D488F}" destId="{310C9324-4733-4753-AAB5-03DD93ED41A4}" srcOrd="0" destOrd="4" presId="urn:microsoft.com/office/officeart/2005/8/layout/hList1"/>
    <dgm:cxn modelId="{05574BF6-3154-2D42-AD0B-E80F0D39C9DE}" type="presOf" srcId="{ED0C378C-70DE-4929-A27F-8CE450355B43}" destId="{9E229CF5-3837-47C4-A59C-62CF90E65425}" srcOrd="0" destOrd="2" presId="urn:microsoft.com/office/officeart/2005/8/layout/hList1"/>
    <dgm:cxn modelId="{7000984E-7FFA-49AE-A5A4-067949A25967}" srcId="{1BF1CB01-E2EC-49F3-8144-3098208F101D}" destId="{C857237F-0589-4379-9346-3402603DCFB4}" srcOrd="0" destOrd="0" parTransId="{04DF2C44-1B07-478F-BC1C-504F18493628}" sibTransId="{7950FB30-EAD7-473B-B266-7A977716DCD6}"/>
    <dgm:cxn modelId="{76A5227B-B328-4F6C-9C82-D64A097E4E05}" srcId="{1BF1CB01-E2EC-49F3-8144-3098208F101D}" destId="{88DDE947-E463-4C53-9F88-C8183F8D488F}" srcOrd="4" destOrd="0" parTransId="{7DC9493B-09CF-4FAC-B2FD-DC280288DC7E}" sibTransId="{3D25B714-06C3-4D6F-BC09-252C393718B5}"/>
    <dgm:cxn modelId="{B95E8B1E-944A-4743-BFB2-B663FFCB4E81}" srcId="{726821F6-FD60-4743-A8E2-6D17D1937A37}" destId="{DEFFB7C6-E81F-4867-B7AE-D11184961557}" srcOrd="5" destOrd="0" parTransId="{27310E36-AD85-4532-B015-8567FF2B27FB}" sibTransId="{225C99EA-6153-45E7-A156-86084551406F}"/>
    <dgm:cxn modelId="{6F5A4D2C-A6DE-F945-8B44-C7845B3037A6}" type="presOf" srcId="{C33ECDA8-C9D6-4FAC-AC5C-0B2E38721E68}" destId="{65A0C6D0-B7B0-46B2-A4A0-169F9AB041CA}" srcOrd="0" destOrd="0" presId="urn:microsoft.com/office/officeart/2005/8/layout/hList1"/>
    <dgm:cxn modelId="{2684C771-CEC7-4AD3-BBD4-879870CCF140}" srcId="{1BF1CB01-E2EC-49F3-8144-3098208F101D}" destId="{A1EC189B-73A3-4DBD-A02A-9F8EA07A87AC}" srcOrd="3" destOrd="0" parTransId="{40E5CA5F-49EE-4749-9A2E-5FEA8EF79DFF}" sibTransId="{2D254713-4E79-4543-B60F-14C8C8649822}"/>
    <dgm:cxn modelId="{BECD5C52-E1CA-6345-832B-CFB4DEAB4D18}" type="presOf" srcId="{901CD7FD-843A-42CA-A855-0956AB84DE36}" destId="{9E229CF5-3837-47C4-A59C-62CF90E65425}" srcOrd="0" destOrd="3" presId="urn:microsoft.com/office/officeart/2005/8/layout/hList1"/>
    <dgm:cxn modelId="{21B7AE78-D20D-44B3-8C6A-9EC921A73F70}" srcId="{C33ECDA8-C9D6-4FAC-AC5C-0B2E38721E68}" destId="{50DE0348-5376-4578-BE3A-A8756F1C3C50}" srcOrd="0" destOrd="0" parTransId="{7E8E1DB7-2FD3-4FDA-B568-88F01586E2A7}" sibTransId="{D10F834D-CA1F-4E26-B3F4-96B9774F5ACD}"/>
    <dgm:cxn modelId="{8ECE5B44-FE29-5E4D-BB36-FA189B4E632D}" type="presOf" srcId="{1BF1CB01-E2EC-49F3-8144-3098208F101D}" destId="{5D93605A-BD62-4942-BDB3-699E501D8052}" srcOrd="0" destOrd="0" presId="urn:microsoft.com/office/officeart/2005/8/layout/hList1"/>
    <dgm:cxn modelId="{16E2118F-867D-7040-B665-1B100943BC3E}" type="presOf" srcId="{843BF3C3-0171-4B3A-B1EA-B824CB5578B4}" destId="{9E229CF5-3837-47C4-A59C-62CF90E65425}" srcOrd="0" destOrd="5" presId="urn:microsoft.com/office/officeart/2005/8/layout/hList1"/>
    <dgm:cxn modelId="{4A72E040-37EF-4659-9012-2D066266CF2E}" srcId="{C33ECDA8-C9D6-4FAC-AC5C-0B2E38721E68}" destId="{901CD7FD-843A-42CA-A855-0956AB84DE36}" srcOrd="3" destOrd="0" parTransId="{6A18A543-4C5D-4D70-A721-D217E426EB86}" sibTransId="{D5482894-3632-47D9-8B9B-E92BDE4E1D74}"/>
    <dgm:cxn modelId="{A8F28349-6D7B-49D0-9758-ADB3F2666C48}" srcId="{C33ECDA8-C9D6-4FAC-AC5C-0B2E38721E68}" destId="{843BF3C3-0171-4B3A-B1EA-B824CB5578B4}" srcOrd="5" destOrd="0" parTransId="{AAB5ABBD-460C-400E-A808-84CB8679F3DB}" sibTransId="{83C19078-ECFC-4EBC-9A00-A8CDCC7E9234}"/>
    <dgm:cxn modelId="{CA593001-BDDC-1946-8273-703B1ED352DD}" type="presOf" srcId="{F4A7F5E2-BE6A-484B-B8CE-0A441FF1DF2E}" destId="{0FF416ED-6EF4-4C3A-8D2A-5B30CF8A6BBE}" srcOrd="0" destOrd="3" presId="urn:microsoft.com/office/officeart/2005/8/layout/hList1"/>
    <dgm:cxn modelId="{10DE5D95-C1A1-BB48-8134-C3B98FC382D3}" type="presOf" srcId="{BCF31BEF-C28C-4B54-985C-3E1AEF55A1F4}" destId="{0FF416ED-6EF4-4C3A-8D2A-5B30CF8A6BBE}" srcOrd="0" destOrd="6" presId="urn:microsoft.com/office/officeart/2005/8/layout/hList1"/>
    <dgm:cxn modelId="{D466CF4A-F3F3-D648-BAE2-A99247D93C68}" type="presOf" srcId="{6C898A20-6C38-466F-991A-506533E667FD}" destId="{0FF416ED-6EF4-4C3A-8D2A-5B30CF8A6BBE}" srcOrd="0" destOrd="1" presId="urn:microsoft.com/office/officeart/2005/8/layout/hList1"/>
    <dgm:cxn modelId="{5D914475-FECF-5240-8F13-7EBBC6738126}" type="presOf" srcId="{C857237F-0589-4379-9346-3402603DCFB4}" destId="{310C9324-4733-4753-AAB5-03DD93ED41A4}" srcOrd="0" destOrd="0" presId="urn:microsoft.com/office/officeart/2005/8/layout/hList1"/>
    <dgm:cxn modelId="{7F037D1B-EDFF-4BF0-BF56-AB3B5DBAD63E}" srcId="{726821F6-FD60-4743-A8E2-6D17D1937A37}" destId="{BCF31BEF-C28C-4B54-985C-3E1AEF55A1F4}" srcOrd="6" destOrd="0" parTransId="{6D963410-90AE-46B7-9C49-7C76240B2815}" sibTransId="{23F28570-EB9A-4BD7-8F6F-56349389385F}"/>
    <dgm:cxn modelId="{6AB2FCA7-5FD4-704C-9653-EC27FC81790F}" type="presParOf" srcId="{17044ECC-8D09-438A-86E9-88819ADA28B1}" destId="{2D6C8211-E6CF-469B-8009-359A59EA5FE8}" srcOrd="0" destOrd="0" presId="urn:microsoft.com/office/officeart/2005/8/layout/hList1"/>
    <dgm:cxn modelId="{37531853-0117-D64B-BAF9-14D75A7F5ED8}" type="presParOf" srcId="{2D6C8211-E6CF-469B-8009-359A59EA5FE8}" destId="{5D93605A-BD62-4942-BDB3-699E501D8052}" srcOrd="0" destOrd="0" presId="urn:microsoft.com/office/officeart/2005/8/layout/hList1"/>
    <dgm:cxn modelId="{F0334ED0-C74C-D94E-B880-06F73E8431F3}" type="presParOf" srcId="{2D6C8211-E6CF-469B-8009-359A59EA5FE8}" destId="{310C9324-4733-4753-AAB5-03DD93ED41A4}" srcOrd="1" destOrd="0" presId="urn:microsoft.com/office/officeart/2005/8/layout/hList1"/>
    <dgm:cxn modelId="{17D4E6CA-DA31-8B49-9950-1E4505CC99D1}" type="presParOf" srcId="{17044ECC-8D09-438A-86E9-88819ADA28B1}" destId="{358BA4FF-19EC-43C5-B7C4-103C8316DB20}" srcOrd="1" destOrd="0" presId="urn:microsoft.com/office/officeart/2005/8/layout/hList1"/>
    <dgm:cxn modelId="{B012F60D-1B50-6E4C-8421-88BCDE1E1F2B}" type="presParOf" srcId="{17044ECC-8D09-438A-86E9-88819ADA28B1}" destId="{0E95B9A4-09FC-4760-88B7-E962AF79E988}" srcOrd="2" destOrd="0" presId="urn:microsoft.com/office/officeart/2005/8/layout/hList1"/>
    <dgm:cxn modelId="{71614CD2-E049-E344-9F19-C2CF7096178E}" type="presParOf" srcId="{0E95B9A4-09FC-4760-88B7-E962AF79E988}" destId="{1B179266-BEC1-4DF2-99AB-2D0B7C7FAFC7}" srcOrd="0" destOrd="0" presId="urn:microsoft.com/office/officeart/2005/8/layout/hList1"/>
    <dgm:cxn modelId="{E9147A35-1BAD-3C46-9B9E-7FFC91F0647F}" type="presParOf" srcId="{0E95B9A4-09FC-4760-88B7-E962AF79E988}" destId="{0FF416ED-6EF4-4C3A-8D2A-5B30CF8A6BBE}" srcOrd="1" destOrd="0" presId="urn:microsoft.com/office/officeart/2005/8/layout/hList1"/>
    <dgm:cxn modelId="{5DF78E5F-2C9A-C74D-A5DA-AB5D07B68B74}" type="presParOf" srcId="{17044ECC-8D09-438A-86E9-88819ADA28B1}" destId="{556BF0CD-5D62-4437-97FE-464F11D38240}" srcOrd="3" destOrd="0" presId="urn:microsoft.com/office/officeart/2005/8/layout/hList1"/>
    <dgm:cxn modelId="{E3576F9F-7050-404F-992C-45448479A82B}" type="presParOf" srcId="{17044ECC-8D09-438A-86E9-88819ADA28B1}" destId="{A01C3BB4-FA0A-4BF8-BA2E-BA47F77423C5}" srcOrd="4" destOrd="0" presId="urn:microsoft.com/office/officeart/2005/8/layout/hList1"/>
    <dgm:cxn modelId="{4212835A-1BCE-D443-8C0F-26938CDF253A}" type="presParOf" srcId="{A01C3BB4-FA0A-4BF8-BA2E-BA47F77423C5}" destId="{65A0C6D0-B7B0-46B2-A4A0-169F9AB041CA}" srcOrd="0" destOrd="0" presId="urn:microsoft.com/office/officeart/2005/8/layout/hList1"/>
    <dgm:cxn modelId="{DA5094A7-E7AA-6144-AB13-1A7AB265353C}" type="presParOf" srcId="{A01C3BB4-FA0A-4BF8-BA2E-BA47F77423C5}" destId="{9E229CF5-3837-47C4-A59C-62CF90E6542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16494CD9-4AEC-480B-B229-59F8627C093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A36AD4C-71A9-4C6E-896A-E9A50EBEE85C}">
      <dgm:prSet phldrT="[Text]"/>
      <dgm:spPr/>
      <dgm:t>
        <a:bodyPr/>
        <a:lstStyle/>
        <a:p>
          <a:r>
            <a:rPr lang="en-US" dirty="0" smtClean="0"/>
            <a:t>Gather Information</a:t>
          </a:r>
          <a:endParaRPr lang="en-US" dirty="0"/>
        </a:p>
      </dgm:t>
    </dgm:pt>
    <dgm:pt modelId="{70001D42-E923-4FE8-BA62-1DCBC7F3322A}" type="parTrans" cxnId="{E84F6F25-EFA7-4FF8-952A-5123A0A7DE0E}">
      <dgm:prSet/>
      <dgm:spPr/>
      <dgm:t>
        <a:bodyPr/>
        <a:lstStyle/>
        <a:p>
          <a:endParaRPr lang="en-US"/>
        </a:p>
      </dgm:t>
    </dgm:pt>
    <dgm:pt modelId="{BD37D021-1D0A-4925-B758-642DB17983F7}" type="sibTrans" cxnId="{E84F6F25-EFA7-4FF8-952A-5123A0A7DE0E}">
      <dgm:prSet/>
      <dgm:spPr/>
      <dgm:t>
        <a:bodyPr/>
        <a:lstStyle/>
        <a:p>
          <a:endParaRPr lang="en-US"/>
        </a:p>
      </dgm:t>
    </dgm:pt>
    <dgm:pt modelId="{37A01CD8-4CB8-4CFD-94A8-D048518745CB}">
      <dgm:prSet phldrT="[Text]"/>
      <dgm:spPr/>
      <dgm:t>
        <a:bodyPr/>
        <a:lstStyle/>
        <a:p>
          <a:r>
            <a:rPr lang="en-US" dirty="0" smtClean="0"/>
            <a:t>Review Information</a:t>
          </a:r>
          <a:endParaRPr lang="en-US" dirty="0"/>
        </a:p>
      </dgm:t>
    </dgm:pt>
    <dgm:pt modelId="{2B1660CE-DFDD-4B74-94A7-2EE0186A28A1}" type="parTrans" cxnId="{E17A9465-40F9-4C2E-B85B-486CF745EAF7}">
      <dgm:prSet/>
      <dgm:spPr/>
      <dgm:t>
        <a:bodyPr/>
        <a:lstStyle/>
        <a:p>
          <a:endParaRPr lang="en-US"/>
        </a:p>
      </dgm:t>
    </dgm:pt>
    <dgm:pt modelId="{48C479E7-FDF3-4870-BC42-2111A2A1DE8C}" type="sibTrans" cxnId="{E17A9465-40F9-4C2E-B85B-486CF745EAF7}">
      <dgm:prSet/>
      <dgm:spPr/>
      <dgm:t>
        <a:bodyPr/>
        <a:lstStyle/>
        <a:p>
          <a:endParaRPr lang="en-US"/>
        </a:p>
      </dgm:t>
    </dgm:pt>
    <dgm:pt modelId="{A8F338FB-5F77-49E2-A2E4-EC878E922CDB}">
      <dgm:prSet phldrT="[Text]"/>
      <dgm:spPr/>
      <dgm:t>
        <a:bodyPr/>
        <a:lstStyle/>
        <a:p>
          <a:r>
            <a:rPr lang="en-US" dirty="0" smtClean="0"/>
            <a:t>Review Product</a:t>
          </a:r>
          <a:endParaRPr lang="en-US" dirty="0"/>
        </a:p>
      </dgm:t>
    </dgm:pt>
    <dgm:pt modelId="{B5092E04-CCE7-48A4-9976-18389B19C5FE}" type="parTrans" cxnId="{4949B1A0-4DA5-4B4F-8AFC-5894563C9B46}">
      <dgm:prSet/>
      <dgm:spPr/>
      <dgm:t>
        <a:bodyPr/>
        <a:lstStyle/>
        <a:p>
          <a:endParaRPr lang="en-US"/>
        </a:p>
      </dgm:t>
    </dgm:pt>
    <dgm:pt modelId="{9611E8AB-164D-4D4A-B39B-9B5043F0B850}" type="sibTrans" cxnId="{4949B1A0-4DA5-4B4F-8AFC-5894563C9B46}">
      <dgm:prSet/>
      <dgm:spPr/>
      <dgm:t>
        <a:bodyPr/>
        <a:lstStyle/>
        <a:p>
          <a:endParaRPr lang="en-US"/>
        </a:p>
      </dgm:t>
    </dgm:pt>
    <dgm:pt modelId="{F435EB0B-7466-4750-A063-1A29A04CCC34}">
      <dgm:prSet phldrT="[Text]"/>
      <dgm:spPr/>
      <dgm:t>
        <a:bodyPr/>
        <a:lstStyle/>
        <a:p>
          <a:r>
            <a:rPr lang="en-US" dirty="0" smtClean="0"/>
            <a:t>Place Order</a:t>
          </a:r>
          <a:endParaRPr lang="en-US" dirty="0"/>
        </a:p>
      </dgm:t>
    </dgm:pt>
    <dgm:pt modelId="{596302F2-A455-4475-8954-9FFD5AE2DD4B}" type="parTrans" cxnId="{6C942AAF-F0B9-47DC-801F-67E13F3006BE}">
      <dgm:prSet/>
      <dgm:spPr/>
      <dgm:t>
        <a:bodyPr/>
        <a:lstStyle/>
        <a:p>
          <a:endParaRPr lang="en-US"/>
        </a:p>
      </dgm:t>
    </dgm:pt>
    <dgm:pt modelId="{204F01DB-8908-401E-AE9A-FF371DAE012E}" type="sibTrans" cxnId="{6C942AAF-F0B9-47DC-801F-67E13F3006BE}">
      <dgm:prSet/>
      <dgm:spPr/>
      <dgm:t>
        <a:bodyPr/>
        <a:lstStyle/>
        <a:p>
          <a:endParaRPr lang="en-US"/>
        </a:p>
      </dgm:t>
    </dgm:pt>
    <dgm:pt modelId="{CBD8BD88-EBD9-4391-9385-33CFE49E76D2}" type="pres">
      <dgm:prSet presAssocID="{16494CD9-4AEC-480B-B229-59F8627C0939}" presName="Name0" presStyleCnt="0">
        <dgm:presLayoutVars>
          <dgm:dir/>
          <dgm:resizeHandles val="exact"/>
        </dgm:presLayoutVars>
      </dgm:prSet>
      <dgm:spPr/>
      <dgm:t>
        <a:bodyPr/>
        <a:lstStyle/>
        <a:p>
          <a:endParaRPr lang="en-US"/>
        </a:p>
      </dgm:t>
    </dgm:pt>
    <dgm:pt modelId="{4A3E0A60-72C5-4CEE-9580-7C86B1DC4813}" type="pres">
      <dgm:prSet presAssocID="{DA36AD4C-71A9-4C6E-896A-E9A50EBEE85C}" presName="node" presStyleLbl="node1" presStyleIdx="0" presStyleCnt="4" custScaleY="165379">
        <dgm:presLayoutVars>
          <dgm:bulletEnabled val="1"/>
        </dgm:presLayoutVars>
      </dgm:prSet>
      <dgm:spPr/>
      <dgm:t>
        <a:bodyPr/>
        <a:lstStyle/>
        <a:p>
          <a:endParaRPr lang="en-US"/>
        </a:p>
      </dgm:t>
    </dgm:pt>
    <dgm:pt modelId="{7BC57138-1144-4136-8ED3-EEF277F44B14}" type="pres">
      <dgm:prSet presAssocID="{BD37D021-1D0A-4925-B758-642DB17983F7}" presName="sibTrans" presStyleLbl="sibTrans2D1" presStyleIdx="0" presStyleCnt="3"/>
      <dgm:spPr/>
      <dgm:t>
        <a:bodyPr/>
        <a:lstStyle/>
        <a:p>
          <a:endParaRPr lang="en-US"/>
        </a:p>
      </dgm:t>
    </dgm:pt>
    <dgm:pt modelId="{1EAB9095-14D4-45D8-9745-D2B35F210EAF}" type="pres">
      <dgm:prSet presAssocID="{BD37D021-1D0A-4925-B758-642DB17983F7}" presName="connectorText" presStyleLbl="sibTrans2D1" presStyleIdx="0" presStyleCnt="3"/>
      <dgm:spPr/>
      <dgm:t>
        <a:bodyPr/>
        <a:lstStyle/>
        <a:p>
          <a:endParaRPr lang="en-US"/>
        </a:p>
      </dgm:t>
    </dgm:pt>
    <dgm:pt modelId="{B2D64A4D-D31D-457D-A103-EF82E0E36532}" type="pres">
      <dgm:prSet presAssocID="{37A01CD8-4CB8-4CFD-94A8-D048518745CB}" presName="node" presStyleLbl="node1" presStyleIdx="1" presStyleCnt="4" custScaleY="165379">
        <dgm:presLayoutVars>
          <dgm:bulletEnabled val="1"/>
        </dgm:presLayoutVars>
      </dgm:prSet>
      <dgm:spPr/>
      <dgm:t>
        <a:bodyPr/>
        <a:lstStyle/>
        <a:p>
          <a:endParaRPr lang="en-US"/>
        </a:p>
      </dgm:t>
    </dgm:pt>
    <dgm:pt modelId="{31256065-CD7D-4A6D-A7F7-C521BE676E40}" type="pres">
      <dgm:prSet presAssocID="{48C479E7-FDF3-4870-BC42-2111A2A1DE8C}" presName="sibTrans" presStyleLbl="sibTrans2D1" presStyleIdx="1" presStyleCnt="3"/>
      <dgm:spPr/>
      <dgm:t>
        <a:bodyPr/>
        <a:lstStyle/>
        <a:p>
          <a:endParaRPr lang="en-US"/>
        </a:p>
      </dgm:t>
    </dgm:pt>
    <dgm:pt modelId="{942F52DF-D45E-47D4-92BD-4E05830FC543}" type="pres">
      <dgm:prSet presAssocID="{48C479E7-FDF3-4870-BC42-2111A2A1DE8C}" presName="connectorText" presStyleLbl="sibTrans2D1" presStyleIdx="1" presStyleCnt="3"/>
      <dgm:spPr/>
      <dgm:t>
        <a:bodyPr/>
        <a:lstStyle/>
        <a:p>
          <a:endParaRPr lang="en-US"/>
        </a:p>
      </dgm:t>
    </dgm:pt>
    <dgm:pt modelId="{960D0BCE-6015-400F-B9D2-128B9CB40A2D}" type="pres">
      <dgm:prSet presAssocID="{A8F338FB-5F77-49E2-A2E4-EC878E922CDB}" presName="node" presStyleLbl="node1" presStyleIdx="2" presStyleCnt="4" custScaleY="165379">
        <dgm:presLayoutVars>
          <dgm:bulletEnabled val="1"/>
        </dgm:presLayoutVars>
      </dgm:prSet>
      <dgm:spPr/>
      <dgm:t>
        <a:bodyPr/>
        <a:lstStyle/>
        <a:p>
          <a:endParaRPr lang="en-US"/>
        </a:p>
      </dgm:t>
    </dgm:pt>
    <dgm:pt modelId="{590F39AD-9D53-49AE-98C4-B0031E031D59}" type="pres">
      <dgm:prSet presAssocID="{9611E8AB-164D-4D4A-B39B-9B5043F0B850}" presName="sibTrans" presStyleLbl="sibTrans2D1" presStyleIdx="2" presStyleCnt="3"/>
      <dgm:spPr/>
      <dgm:t>
        <a:bodyPr/>
        <a:lstStyle/>
        <a:p>
          <a:endParaRPr lang="en-US"/>
        </a:p>
      </dgm:t>
    </dgm:pt>
    <dgm:pt modelId="{9E6CDBFD-295D-4A73-A8DA-CD41E58A051C}" type="pres">
      <dgm:prSet presAssocID="{9611E8AB-164D-4D4A-B39B-9B5043F0B850}" presName="connectorText" presStyleLbl="sibTrans2D1" presStyleIdx="2" presStyleCnt="3"/>
      <dgm:spPr/>
      <dgm:t>
        <a:bodyPr/>
        <a:lstStyle/>
        <a:p>
          <a:endParaRPr lang="en-US"/>
        </a:p>
      </dgm:t>
    </dgm:pt>
    <dgm:pt modelId="{1684E77C-EFC1-4081-AE73-DE178626242B}" type="pres">
      <dgm:prSet presAssocID="{F435EB0B-7466-4750-A063-1A29A04CCC34}" presName="node" presStyleLbl="node1" presStyleIdx="3" presStyleCnt="4" custScaleY="165379">
        <dgm:presLayoutVars>
          <dgm:bulletEnabled val="1"/>
        </dgm:presLayoutVars>
      </dgm:prSet>
      <dgm:spPr/>
      <dgm:t>
        <a:bodyPr/>
        <a:lstStyle/>
        <a:p>
          <a:endParaRPr lang="en-US"/>
        </a:p>
      </dgm:t>
    </dgm:pt>
  </dgm:ptLst>
  <dgm:cxnLst>
    <dgm:cxn modelId="{95815DB0-067E-AA49-BB1F-8191602EEBCD}" type="presOf" srcId="{BD37D021-1D0A-4925-B758-642DB17983F7}" destId="{1EAB9095-14D4-45D8-9745-D2B35F210EAF}" srcOrd="1" destOrd="0" presId="urn:microsoft.com/office/officeart/2005/8/layout/process1"/>
    <dgm:cxn modelId="{240A8B62-9533-3242-8518-F8F52CC33078}" type="presOf" srcId="{F435EB0B-7466-4750-A063-1A29A04CCC34}" destId="{1684E77C-EFC1-4081-AE73-DE178626242B}" srcOrd="0" destOrd="0" presId="urn:microsoft.com/office/officeart/2005/8/layout/process1"/>
    <dgm:cxn modelId="{B75A5014-A2C8-A84C-A68A-1706FF31733B}" type="presOf" srcId="{16494CD9-4AEC-480B-B229-59F8627C0939}" destId="{CBD8BD88-EBD9-4391-9385-33CFE49E76D2}" srcOrd="0" destOrd="0" presId="urn:microsoft.com/office/officeart/2005/8/layout/process1"/>
    <dgm:cxn modelId="{B4849AC3-5A12-DC4F-8051-EA09AC980949}" type="presOf" srcId="{9611E8AB-164D-4D4A-B39B-9B5043F0B850}" destId="{590F39AD-9D53-49AE-98C4-B0031E031D59}" srcOrd="0" destOrd="0" presId="urn:microsoft.com/office/officeart/2005/8/layout/process1"/>
    <dgm:cxn modelId="{8EFA0096-DAE2-AA4A-85A2-4115BFD4D402}" type="presOf" srcId="{48C479E7-FDF3-4870-BC42-2111A2A1DE8C}" destId="{942F52DF-D45E-47D4-92BD-4E05830FC543}" srcOrd="1" destOrd="0" presId="urn:microsoft.com/office/officeart/2005/8/layout/process1"/>
    <dgm:cxn modelId="{6CD350C7-AF11-8549-B5AF-E47E3D29728A}" type="presOf" srcId="{DA36AD4C-71A9-4C6E-896A-E9A50EBEE85C}" destId="{4A3E0A60-72C5-4CEE-9580-7C86B1DC4813}" srcOrd="0" destOrd="0" presId="urn:microsoft.com/office/officeart/2005/8/layout/process1"/>
    <dgm:cxn modelId="{1C1FA9CD-BF7E-4741-B894-B1494493F524}" type="presOf" srcId="{48C479E7-FDF3-4870-BC42-2111A2A1DE8C}" destId="{31256065-CD7D-4A6D-A7F7-C521BE676E40}" srcOrd="0" destOrd="0" presId="urn:microsoft.com/office/officeart/2005/8/layout/process1"/>
    <dgm:cxn modelId="{45042273-9EF2-7D40-AEF5-FC9D391F8C8D}" type="presOf" srcId="{9611E8AB-164D-4D4A-B39B-9B5043F0B850}" destId="{9E6CDBFD-295D-4A73-A8DA-CD41E58A051C}" srcOrd="1" destOrd="0" presId="urn:microsoft.com/office/officeart/2005/8/layout/process1"/>
    <dgm:cxn modelId="{4949B1A0-4DA5-4B4F-8AFC-5894563C9B46}" srcId="{16494CD9-4AEC-480B-B229-59F8627C0939}" destId="{A8F338FB-5F77-49E2-A2E4-EC878E922CDB}" srcOrd="2" destOrd="0" parTransId="{B5092E04-CCE7-48A4-9976-18389B19C5FE}" sibTransId="{9611E8AB-164D-4D4A-B39B-9B5043F0B850}"/>
    <dgm:cxn modelId="{53B03056-162B-BA46-831A-898F4B989B4A}" type="presOf" srcId="{BD37D021-1D0A-4925-B758-642DB17983F7}" destId="{7BC57138-1144-4136-8ED3-EEF277F44B14}" srcOrd="0" destOrd="0" presId="urn:microsoft.com/office/officeart/2005/8/layout/process1"/>
    <dgm:cxn modelId="{A1346F02-6B2E-0E4B-81D7-D30ECA98ABC2}" type="presOf" srcId="{37A01CD8-4CB8-4CFD-94A8-D048518745CB}" destId="{B2D64A4D-D31D-457D-A103-EF82E0E36532}" srcOrd="0" destOrd="0" presId="urn:microsoft.com/office/officeart/2005/8/layout/process1"/>
    <dgm:cxn modelId="{6C942AAF-F0B9-47DC-801F-67E13F3006BE}" srcId="{16494CD9-4AEC-480B-B229-59F8627C0939}" destId="{F435EB0B-7466-4750-A063-1A29A04CCC34}" srcOrd="3" destOrd="0" parTransId="{596302F2-A455-4475-8954-9FFD5AE2DD4B}" sibTransId="{204F01DB-8908-401E-AE9A-FF371DAE012E}"/>
    <dgm:cxn modelId="{F8FCD05F-2F4E-774A-BD42-C24FEBDEE1E3}" type="presOf" srcId="{A8F338FB-5F77-49E2-A2E4-EC878E922CDB}" destId="{960D0BCE-6015-400F-B9D2-128B9CB40A2D}" srcOrd="0" destOrd="0" presId="urn:microsoft.com/office/officeart/2005/8/layout/process1"/>
    <dgm:cxn modelId="{E84F6F25-EFA7-4FF8-952A-5123A0A7DE0E}" srcId="{16494CD9-4AEC-480B-B229-59F8627C0939}" destId="{DA36AD4C-71A9-4C6E-896A-E9A50EBEE85C}" srcOrd="0" destOrd="0" parTransId="{70001D42-E923-4FE8-BA62-1DCBC7F3322A}" sibTransId="{BD37D021-1D0A-4925-B758-642DB17983F7}"/>
    <dgm:cxn modelId="{E17A9465-40F9-4C2E-B85B-486CF745EAF7}" srcId="{16494CD9-4AEC-480B-B229-59F8627C0939}" destId="{37A01CD8-4CB8-4CFD-94A8-D048518745CB}" srcOrd="1" destOrd="0" parTransId="{2B1660CE-DFDD-4B74-94A7-2EE0186A28A1}" sibTransId="{48C479E7-FDF3-4870-BC42-2111A2A1DE8C}"/>
    <dgm:cxn modelId="{A8BB23CB-AE44-C945-A953-C0AC6F2BDB83}" type="presParOf" srcId="{CBD8BD88-EBD9-4391-9385-33CFE49E76D2}" destId="{4A3E0A60-72C5-4CEE-9580-7C86B1DC4813}" srcOrd="0" destOrd="0" presId="urn:microsoft.com/office/officeart/2005/8/layout/process1"/>
    <dgm:cxn modelId="{17C50588-6FFD-F84A-84B9-875D98355A49}" type="presParOf" srcId="{CBD8BD88-EBD9-4391-9385-33CFE49E76D2}" destId="{7BC57138-1144-4136-8ED3-EEF277F44B14}" srcOrd="1" destOrd="0" presId="urn:microsoft.com/office/officeart/2005/8/layout/process1"/>
    <dgm:cxn modelId="{0804B8EB-A6CE-9444-AADE-75C093BEDE19}" type="presParOf" srcId="{7BC57138-1144-4136-8ED3-EEF277F44B14}" destId="{1EAB9095-14D4-45D8-9745-D2B35F210EAF}" srcOrd="0" destOrd="0" presId="urn:microsoft.com/office/officeart/2005/8/layout/process1"/>
    <dgm:cxn modelId="{69E11F5F-5946-5C44-B2DE-9A75745FAB8F}" type="presParOf" srcId="{CBD8BD88-EBD9-4391-9385-33CFE49E76D2}" destId="{B2D64A4D-D31D-457D-A103-EF82E0E36532}" srcOrd="2" destOrd="0" presId="urn:microsoft.com/office/officeart/2005/8/layout/process1"/>
    <dgm:cxn modelId="{648D520B-EB4A-8044-88BD-B9AEB9E899BE}" type="presParOf" srcId="{CBD8BD88-EBD9-4391-9385-33CFE49E76D2}" destId="{31256065-CD7D-4A6D-A7F7-C521BE676E40}" srcOrd="3" destOrd="0" presId="urn:microsoft.com/office/officeart/2005/8/layout/process1"/>
    <dgm:cxn modelId="{55EBCB3E-B1F4-7B47-8E24-C511D100AE7E}" type="presParOf" srcId="{31256065-CD7D-4A6D-A7F7-C521BE676E40}" destId="{942F52DF-D45E-47D4-92BD-4E05830FC543}" srcOrd="0" destOrd="0" presId="urn:microsoft.com/office/officeart/2005/8/layout/process1"/>
    <dgm:cxn modelId="{336371A5-E362-8247-BFDA-D26E4B9C48D1}" type="presParOf" srcId="{CBD8BD88-EBD9-4391-9385-33CFE49E76D2}" destId="{960D0BCE-6015-400F-B9D2-128B9CB40A2D}" srcOrd="4" destOrd="0" presId="urn:microsoft.com/office/officeart/2005/8/layout/process1"/>
    <dgm:cxn modelId="{9D546879-3FD9-5140-9741-A984258CECB5}" type="presParOf" srcId="{CBD8BD88-EBD9-4391-9385-33CFE49E76D2}" destId="{590F39AD-9D53-49AE-98C4-B0031E031D59}" srcOrd="5" destOrd="0" presId="urn:microsoft.com/office/officeart/2005/8/layout/process1"/>
    <dgm:cxn modelId="{B7981626-3584-2040-A93E-196FAAA91646}" type="presParOf" srcId="{590F39AD-9D53-49AE-98C4-B0031E031D59}" destId="{9E6CDBFD-295D-4A73-A8DA-CD41E58A051C}" srcOrd="0" destOrd="0" presId="urn:microsoft.com/office/officeart/2005/8/layout/process1"/>
    <dgm:cxn modelId="{1E130A71-D2C9-E74B-A780-2824F886CA02}" type="presParOf" srcId="{CBD8BD88-EBD9-4391-9385-33CFE49E76D2}" destId="{1684E77C-EFC1-4081-AE73-DE178626242B}"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6C298-CC42-4F66-ABF8-BE1581122655}">
      <dsp:nvSpPr>
        <dsp:cNvPr id="0" name=""/>
        <dsp:cNvSpPr/>
      </dsp:nvSpPr>
      <dsp:spPr>
        <a:xfrm>
          <a:off x="1754739" y="1273"/>
          <a:ext cx="1748321" cy="1136408"/>
        </a:xfrm>
        <a:prstGeom prst="roundRect">
          <a:avLst/>
        </a:prstGeom>
        <a:gradFill rotWithShape="0">
          <a:gsLst>
            <a:gs pos="0">
              <a:srgbClr val="000000"/>
            </a:gs>
            <a:gs pos="2000">
              <a:srgbClr val="0A128C"/>
            </a:gs>
            <a:gs pos="100000">
              <a:srgbClr val="181CC7"/>
            </a:gs>
            <a:gs pos="100000">
              <a:srgbClr val="7005D4"/>
            </a:gs>
            <a:gs pos="100000">
              <a:srgbClr val="8C3D91"/>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Make a Campus Plan</a:t>
          </a:r>
          <a:endParaRPr lang="en-US" sz="2200" kern="1200" dirty="0"/>
        </a:p>
      </dsp:txBody>
      <dsp:txXfrm>
        <a:off x="1810214" y="56748"/>
        <a:ext cx="1637371" cy="1025458"/>
      </dsp:txXfrm>
    </dsp:sp>
    <dsp:sp modelId="{B42C26EB-FB04-4F3F-842D-E7A41C3F23E6}">
      <dsp:nvSpPr>
        <dsp:cNvPr id="0" name=""/>
        <dsp:cNvSpPr/>
      </dsp:nvSpPr>
      <dsp:spPr>
        <a:xfrm>
          <a:off x="1114174" y="569477"/>
          <a:ext cx="3029450" cy="3029450"/>
        </a:xfrm>
        <a:custGeom>
          <a:avLst/>
          <a:gdLst/>
          <a:ahLst/>
          <a:cxnLst/>
          <a:rect l="0" t="0" r="0" b="0"/>
          <a:pathLst>
            <a:path>
              <a:moveTo>
                <a:pt x="2401567" y="286758"/>
              </a:moveTo>
              <a:arcTo wR="1514725" hR="1514725" stAng="18350219" swAng="3644836"/>
            </a:path>
          </a:pathLst>
        </a:custGeom>
        <a:noFill/>
        <a:ln w="9525" cap="flat" cmpd="sng" algn="ctr">
          <a:solidFill>
            <a:schemeClr val="tx2"/>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86B66222-BF92-4CA5-B64D-AF201AA2BC6C}">
      <dsp:nvSpPr>
        <dsp:cNvPr id="0" name=""/>
        <dsp:cNvSpPr/>
      </dsp:nvSpPr>
      <dsp:spPr>
        <a:xfrm>
          <a:off x="3066529" y="2273361"/>
          <a:ext cx="1748321" cy="1136408"/>
        </a:xfrm>
        <a:prstGeom prst="roundRect">
          <a:avLst/>
        </a:prstGeom>
        <a:gradFill rotWithShape="0">
          <a:gsLst>
            <a:gs pos="0">
              <a:srgbClr val="DDEBCF"/>
            </a:gs>
            <a:gs pos="0">
              <a:srgbClr val="9CB86E"/>
            </a:gs>
            <a:gs pos="100000">
              <a:srgbClr val="156B13"/>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Work the Campus Plan</a:t>
          </a:r>
          <a:endParaRPr lang="en-US" sz="2200" kern="1200" dirty="0"/>
        </a:p>
      </dsp:txBody>
      <dsp:txXfrm>
        <a:off x="3122004" y="2328836"/>
        <a:ext cx="1637371" cy="1025458"/>
      </dsp:txXfrm>
    </dsp:sp>
    <dsp:sp modelId="{21BE7E46-66B7-4BD3-BD30-C20C43D355EA}">
      <dsp:nvSpPr>
        <dsp:cNvPr id="0" name=""/>
        <dsp:cNvSpPr/>
      </dsp:nvSpPr>
      <dsp:spPr>
        <a:xfrm>
          <a:off x="1114174" y="569477"/>
          <a:ext cx="3029450" cy="3029450"/>
        </a:xfrm>
        <a:custGeom>
          <a:avLst/>
          <a:gdLst/>
          <a:ahLst/>
          <a:cxnLst/>
          <a:rect l="0" t="0" r="0" b="0"/>
          <a:pathLst>
            <a:path>
              <a:moveTo>
                <a:pt x="2234845" y="2847323"/>
              </a:moveTo>
              <a:arcTo wR="1514725" hR="1514725" stAng="3696825" swAng="3406350"/>
            </a:path>
          </a:pathLst>
        </a:custGeom>
        <a:noFill/>
        <a:ln w="9525" cap="flat" cmpd="sng" algn="ctr">
          <a:solidFill>
            <a:schemeClr val="accent5">
              <a:hueOff val="-4966938"/>
              <a:satOff val="19906"/>
              <a:lumOff val="4314"/>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13F2E6E3-82BD-44D1-B4F7-63FD13511D22}">
      <dsp:nvSpPr>
        <dsp:cNvPr id="0" name=""/>
        <dsp:cNvSpPr/>
      </dsp:nvSpPr>
      <dsp:spPr>
        <a:xfrm>
          <a:off x="442948" y="2273361"/>
          <a:ext cx="1748321" cy="1136408"/>
        </a:xfrm>
        <a:prstGeom prst="roundRect">
          <a:avLst/>
        </a:prstGeom>
        <a:gradFill rotWithShape="0">
          <a:gsLst>
            <a:gs pos="0">
              <a:srgbClr val="CBCBCB"/>
            </a:gs>
            <a:gs pos="100000">
              <a:srgbClr val="5F5F5F"/>
            </a:gs>
            <a:gs pos="96000">
              <a:srgbClr val="5F5F5F"/>
            </a:gs>
            <a:gs pos="100000">
              <a:srgbClr val="FFFFFF"/>
            </a:gs>
            <a:gs pos="100000">
              <a:srgbClr val="B2B2B2"/>
            </a:gs>
            <a:gs pos="93000">
              <a:srgbClr val="292929"/>
            </a:gs>
            <a:gs pos="99000">
              <a:srgbClr val="777777"/>
            </a:gs>
            <a:gs pos="100000">
              <a:srgbClr val="EAEAEA"/>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Measure Progress</a:t>
          </a:r>
          <a:endParaRPr lang="en-US" sz="2200" kern="1200" dirty="0"/>
        </a:p>
      </dsp:txBody>
      <dsp:txXfrm>
        <a:off x="498423" y="2328836"/>
        <a:ext cx="1637371" cy="1025458"/>
      </dsp:txXfrm>
    </dsp:sp>
    <dsp:sp modelId="{F9F25614-00B7-4DD4-B699-4D692245C4BC}">
      <dsp:nvSpPr>
        <dsp:cNvPr id="0" name=""/>
        <dsp:cNvSpPr/>
      </dsp:nvSpPr>
      <dsp:spPr>
        <a:xfrm>
          <a:off x="1114174" y="569477"/>
          <a:ext cx="3029450" cy="3029450"/>
        </a:xfrm>
        <a:custGeom>
          <a:avLst/>
          <a:gdLst/>
          <a:ahLst/>
          <a:cxnLst/>
          <a:rect l="0" t="0" r="0" b="0"/>
          <a:pathLst>
            <a:path>
              <a:moveTo>
                <a:pt x="9990" y="1688409"/>
              </a:moveTo>
              <a:arcTo wR="1514725" hR="1514725" stAng="10404946" swAng="3644836"/>
            </a:path>
          </a:pathLst>
        </a:custGeom>
        <a:noFill/>
        <a:ln w="9525" cap="flat" cmpd="sng" algn="ctr">
          <a:solidFill>
            <a:schemeClr val="bg1">
              <a:lumMod val="5000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C3D89-7FF6-441F-B402-AFEF3A357ADD}">
      <dsp:nvSpPr>
        <dsp:cNvPr id="0" name=""/>
        <dsp:cNvSpPr/>
      </dsp:nvSpPr>
      <dsp:spPr>
        <a:xfrm>
          <a:off x="6559597" y="3486645"/>
          <a:ext cx="91440" cy="649343"/>
        </a:xfrm>
        <a:custGeom>
          <a:avLst/>
          <a:gdLst/>
          <a:ahLst/>
          <a:cxnLst/>
          <a:rect l="0" t="0" r="0" b="0"/>
          <a:pathLst>
            <a:path>
              <a:moveTo>
                <a:pt x="45720" y="0"/>
              </a:moveTo>
              <a:lnTo>
                <a:pt x="45720" y="649343"/>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FDEE62-3515-4D29-8DFA-9BF7E1F01E7C}">
      <dsp:nvSpPr>
        <dsp:cNvPr id="0" name=""/>
        <dsp:cNvSpPr/>
      </dsp:nvSpPr>
      <dsp:spPr>
        <a:xfrm>
          <a:off x="4558675" y="1419536"/>
          <a:ext cx="2046642" cy="649343"/>
        </a:xfrm>
        <a:custGeom>
          <a:avLst/>
          <a:gdLst/>
          <a:ahLst/>
          <a:cxnLst/>
          <a:rect l="0" t="0" r="0" b="0"/>
          <a:pathLst>
            <a:path>
              <a:moveTo>
                <a:pt x="0" y="0"/>
              </a:moveTo>
              <a:lnTo>
                <a:pt x="0" y="442508"/>
              </a:lnTo>
              <a:lnTo>
                <a:pt x="2046642" y="442508"/>
              </a:lnTo>
              <a:lnTo>
                <a:pt x="2046642" y="649343"/>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083C45-7699-4757-A1F0-A9BBE299B426}">
      <dsp:nvSpPr>
        <dsp:cNvPr id="0" name=""/>
        <dsp:cNvSpPr/>
      </dsp:nvSpPr>
      <dsp:spPr>
        <a:xfrm>
          <a:off x="2512032" y="3486645"/>
          <a:ext cx="1364428" cy="649343"/>
        </a:xfrm>
        <a:custGeom>
          <a:avLst/>
          <a:gdLst/>
          <a:ahLst/>
          <a:cxnLst/>
          <a:rect l="0" t="0" r="0" b="0"/>
          <a:pathLst>
            <a:path>
              <a:moveTo>
                <a:pt x="0" y="0"/>
              </a:moveTo>
              <a:lnTo>
                <a:pt x="0" y="442508"/>
              </a:lnTo>
              <a:lnTo>
                <a:pt x="1364428" y="442508"/>
              </a:lnTo>
              <a:lnTo>
                <a:pt x="1364428" y="649343"/>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7F4C56-7FB3-425A-96D9-EC2CD10EF99B}">
      <dsp:nvSpPr>
        <dsp:cNvPr id="0" name=""/>
        <dsp:cNvSpPr/>
      </dsp:nvSpPr>
      <dsp:spPr>
        <a:xfrm>
          <a:off x="1147604" y="3486645"/>
          <a:ext cx="1364428" cy="649343"/>
        </a:xfrm>
        <a:custGeom>
          <a:avLst/>
          <a:gdLst/>
          <a:ahLst/>
          <a:cxnLst/>
          <a:rect l="0" t="0" r="0" b="0"/>
          <a:pathLst>
            <a:path>
              <a:moveTo>
                <a:pt x="1364428" y="0"/>
              </a:moveTo>
              <a:lnTo>
                <a:pt x="1364428" y="442508"/>
              </a:lnTo>
              <a:lnTo>
                <a:pt x="0" y="442508"/>
              </a:lnTo>
              <a:lnTo>
                <a:pt x="0" y="649343"/>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B9D5D1-671C-41B9-84E8-3893E3BE54D0}">
      <dsp:nvSpPr>
        <dsp:cNvPr id="0" name=""/>
        <dsp:cNvSpPr/>
      </dsp:nvSpPr>
      <dsp:spPr>
        <a:xfrm>
          <a:off x="2512032" y="1419536"/>
          <a:ext cx="2046642" cy="649343"/>
        </a:xfrm>
        <a:custGeom>
          <a:avLst/>
          <a:gdLst/>
          <a:ahLst/>
          <a:cxnLst/>
          <a:rect l="0" t="0" r="0" b="0"/>
          <a:pathLst>
            <a:path>
              <a:moveTo>
                <a:pt x="2046642" y="0"/>
              </a:moveTo>
              <a:lnTo>
                <a:pt x="2046642" y="442508"/>
              </a:lnTo>
              <a:lnTo>
                <a:pt x="0" y="442508"/>
              </a:lnTo>
              <a:lnTo>
                <a:pt x="0" y="649343"/>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C9759B-6392-4F6D-9092-1916A21672A6}">
      <dsp:nvSpPr>
        <dsp:cNvPr id="0" name=""/>
        <dsp:cNvSpPr/>
      </dsp:nvSpPr>
      <dsp:spPr>
        <a:xfrm>
          <a:off x="3442324" y="1771"/>
          <a:ext cx="2232700" cy="1417765"/>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4AD869-0F7D-4CB5-8E59-0F85D9DD04C3}">
      <dsp:nvSpPr>
        <dsp:cNvPr id="0" name=""/>
        <dsp:cNvSpPr/>
      </dsp:nvSpPr>
      <dsp:spPr>
        <a:xfrm>
          <a:off x="3690402" y="237445"/>
          <a:ext cx="2232700" cy="1417765"/>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Executive Level Sponsors</a:t>
          </a:r>
          <a:endParaRPr lang="en-US" sz="2200" kern="1200" dirty="0"/>
        </a:p>
      </dsp:txBody>
      <dsp:txXfrm>
        <a:off x="3731927" y="278970"/>
        <a:ext cx="2149650" cy="1334715"/>
      </dsp:txXfrm>
    </dsp:sp>
    <dsp:sp modelId="{C2FE8E4E-CD36-490E-B977-9844037B85B1}">
      <dsp:nvSpPr>
        <dsp:cNvPr id="0" name=""/>
        <dsp:cNvSpPr/>
      </dsp:nvSpPr>
      <dsp:spPr>
        <a:xfrm>
          <a:off x="1395682" y="2068880"/>
          <a:ext cx="2232700" cy="1417765"/>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C76A57-5EB3-467F-AEEF-20F1BDFB717B}">
      <dsp:nvSpPr>
        <dsp:cNvPr id="0" name=""/>
        <dsp:cNvSpPr/>
      </dsp:nvSpPr>
      <dsp:spPr>
        <a:xfrm>
          <a:off x="1643760" y="2304554"/>
          <a:ext cx="2232700" cy="1417765"/>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Vice Presidents</a:t>
          </a:r>
          <a:endParaRPr lang="en-US" sz="2200" kern="1200" dirty="0"/>
        </a:p>
      </dsp:txBody>
      <dsp:txXfrm>
        <a:off x="1685285" y="2346079"/>
        <a:ext cx="2149650" cy="1334715"/>
      </dsp:txXfrm>
    </dsp:sp>
    <dsp:sp modelId="{C93F2CEB-2070-49B8-B5A8-8B562DB7C612}">
      <dsp:nvSpPr>
        <dsp:cNvPr id="0" name=""/>
        <dsp:cNvSpPr/>
      </dsp:nvSpPr>
      <dsp:spPr>
        <a:xfrm>
          <a:off x="31253" y="4135989"/>
          <a:ext cx="2232700" cy="1417765"/>
        </a:xfrm>
        <a:prstGeom prst="roundRect">
          <a:avLst>
            <a:gd name="adj" fmla="val 10000"/>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09B780-A99B-4D7A-8A1F-E6E00F52F205}">
      <dsp:nvSpPr>
        <dsp:cNvPr id="0" name=""/>
        <dsp:cNvSpPr/>
      </dsp:nvSpPr>
      <dsp:spPr>
        <a:xfrm>
          <a:off x="279331" y="4371663"/>
          <a:ext cx="2232700" cy="1417765"/>
        </a:xfrm>
        <a:prstGeom prst="roundRect">
          <a:avLst>
            <a:gd name="adj" fmla="val 10000"/>
          </a:avLst>
        </a:prstGeom>
        <a:solidFill>
          <a:schemeClr val="lt1">
            <a:alpha val="90000"/>
            <a:hueOff val="0"/>
            <a:satOff val="0"/>
            <a:lumOff val="0"/>
            <a:alphaOff val="0"/>
          </a:schemeClr>
        </a:solidFill>
        <a:ln w="25400" cap="flat" cmpd="sng" algn="ctr">
          <a:solidFill>
            <a:schemeClr val="accent1">
              <a:tint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Associate VPs</a:t>
          </a:r>
          <a:endParaRPr lang="en-US" sz="2200" kern="1200" dirty="0"/>
        </a:p>
      </dsp:txBody>
      <dsp:txXfrm>
        <a:off x="320856" y="4413188"/>
        <a:ext cx="2149650" cy="1334715"/>
      </dsp:txXfrm>
    </dsp:sp>
    <dsp:sp modelId="{678A0498-5236-4A41-82F2-A5253BB192E7}">
      <dsp:nvSpPr>
        <dsp:cNvPr id="0" name=""/>
        <dsp:cNvSpPr/>
      </dsp:nvSpPr>
      <dsp:spPr>
        <a:xfrm>
          <a:off x="2760110" y="4135989"/>
          <a:ext cx="2232700" cy="1417765"/>
        </a:xfrm>
        <a:prstGeom prst="roundRect">
          <a:avLst>
            <a:gd name="adj" fmla="val 10000"/>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EF84C-91E5-4BB6-8A87-DCBCFE643F98}">
      <dsp:nvSpPr>
        <dsp:cNvPr id="0" name=""/>
        <dsp:cNvSpPr/>
      </dsp:nvSpPr>
      <dsp:spPr>
        <a:xfrm>
          <a:off x="3008188" y="4371663"/>
          <a:ext cx="2232700" cy="1417765"/>
        </a:xfrm>
        <a:prstGeom prst="roundRect">
          <a:avLst>
            <a:gd name="adj" fmla="val 10000"/>
          </a:avLst>
        </a:prstGeom>
        <a:solidFill>
          <a:schemeClr val="lt1">
            <a:alpha val="90000"/>
            <a:hueOff val="0"/>
            <a:satOff val="0"/>
            <a:lumOff val="0"/>
            <a:alphaOff val="0"/>
          </a:schemeClr>
        </a:solidFill>
        <a:ln w="25400" cap="flat" cmpd="sng" algn="ctr">
          <a:solidFill>
            <a:schemeClr val="accent1">
              <a:tint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Deans</a:t>
          </a:r>
          <a:endParaRPr lang="en-US" sz="2200" kern="1200" dirty="0"/>
        </a:p>
      </dsp:txBody>
      <dsp:txXfrm>
        <a:off x="3049713" y="4413188"/>
        <a:ext cx="2149650" cy="1334715"/>
      </dsp:txXfrm>
    </dsp:sp>
    <dsp:sp modelId="{4EAB21D9-97D6-45D0-8DAE-C3BEEBB58FEA}">
      <dsp:nvSpPr>
        <dsp:cNvPr id="0" name=""/>
        <dsp:cNvSpPr/>
      </dsp:nvSpPr>
      <dsp:spPr>
        <a:xfrm>
          <a:off x="5488967" y="2068880"/>
          <a:ext cx="2232700" cy="1417765"/>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B812B-A6CD-4194-88E0-452A99387492}">
      <dsp:nvSpPr>
        <dsp:cNvPr id="0" name=""/>
        <dsp:cNvSpPr/>
      </dsp:nvSpPr>
      <dsp:spPr>
        <a:xfrm>
          <a:off x="5737045" y="2304554"/>
          <a:ext cx="2232700" cy="1417765"/>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CIOs</a:t>
          </a:r>
        </a:p>
        <a:p>
          <a:pPr lvl="0" algn="ctr" defTabSz="977900">
            <a:lnSpc>
              <a:spcPct val="90000"/>
            </a:lnSpc>
            <a:spcBef>
              <a:spcPct val="0"/>
            </a:spcBef>
            <a:spcAft>
              <a:spcPct val="35000"/>
            </a:spcAft>
          </a:pPr>
          <a:r>
            <a:rPr lang="en-US" sz="2200" kern="1200" dirty="0" smtClean="0"/>
            <a:t>ADA Officer</a:t>
          </a:r>
        </a:p>
        <a:p>
          <a:pPr lvl="0" algn="ctr" defTabSz="977900">
            <a:lnSpc>
              <a:spcPct val="90000"/>
            </a:lnSpc>
            <a:spcBef>
              <a:spcPct val="0"/>
            </a:spcBef>
            <a:spcAft>
              <a:spcPct val="35000"/>
            </a:spcAft>
          </a:pPr>
          <a:r>
            <a:rPr lang="en-US" sz="2200" kern="1200" dirty="0" smtClean="0"/>
            <a:t>508 Officer</a:t>
          </a:r>
          <a:endParaRPr lang="en-US" sz="2200" kern="1200" dirty="0"/>
        </a:p>
      </dsp:txBody>
      <dsp:txXfrm>
        <a:off x="5778570" y="2346079"/>
        <a:ext cx="2149650" cy="1334715"/>
      </dsp:txXfrm>
    </dsp:sp>
    <dsp:sp modelId="{F6610978-1FAC-451D-9C27-A5474A4C07DF}">
      <dsp:nvSpPr>
        <dsp:cNvPr id="0" name=""/>
        <dsp:cNvSpPr/>
      </dsp:nvSpPr>
      <dsp:spPr>
        <a:xfrm>
          <a:off x="5488967" y="4135989"/>
          <a:ext cx="2232700" cy="1417765"/>
        </a:xfrm>
        <a:prstGeom prst="roundRect">
          <a:avLst>
            <a:gd name="adj" fmla="val 10000"/>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FC9060-D5C6-4292-9DC5-97AADF496344}">
      <dsp:nvSpPr>
        <dsp:cNvPr id="0" name=""/>
        <dsp:cNvSpPr/>
      </dsp:nvSpPr>
      <dsp:spPr>
        <a:xfrm>
          <a:off x="5737045" y="4371663"/>
          <a:ext cx="2232700" cy="1417765"/>
        </a:xfrm>
        <a:prstGeom prst="roundRect">
          <a:avLst>
            <a:gd name="adj" fmla="val 10000"/>
          </a:avLst>
        </a:prstGeom>
        <a:solidFill>
          <a:schemeClr val="lt1">
            <a:alpha val="90000"/>
            <a:hueOff val="0"/>
            <a:satOff val="0"/>
            <a:lumOff val="0"/>
            <a:alphaOff val="0"/>
          </a:schemeClr>
        </a:solidFill>
        <a:ln w="25400" cap="flat" cmpd="sng" algn="ctr">
          <a:solidFill>
            <a:schemeClr val="accent1">
              <a:tint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Directors</a:t>
          </a:r>
          <a:endParaRPr lang="en-US" sz="2200" kern="1200" dirty="0"/>
        </a:p>
      </dsp:txBody>
      <dsp:txXfrm>
        <a:off x="5778570" y="4413188"/>
        <a:ext cx="2149650" cy="13347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D05E6-9439-4B16-91A8-23B7A8943792}">
      <dsp:nvSpPr>
        <dsp:cNvPr id="0" name=""/>
        <dsp:cNvSpPr/>
      </dsp:nvSpPr>
      <dsp:spPr>
        <a:xfrm>
          <a:off x="3683366" y="1497182"/>
          <a:ext cx="240933" cy="1055517"/>
        </a:xfrm>
        <a:custGeom>
          <a:avLst/>
          <a:gdLst/>
          <a:ahLst/>
          <a:cxnLst/>
          <a:rect l="0" t="0" r="0" b="0"/>
          <a:pathLst>
            <a:path>
              <a:moveTo>
                <a:pt x="240933" y="0"/>
              </a:moveTo>
              <a:lnTo>
                <a:pt x="240933" y="1055517"/>
              </a:lnTo>
              <a:lnTo>
                <a:pt x="0" y="105551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E9CB23-9A88-4083-BD62-AECAC5298A22}">
      <dsp:nvSpPr>
        <dsp:cNvPr id="0" name=""/>
        <dsp:cNvSpPr/>
      </dsp:nvSpPr>
      <dsp:spPr>
        <a:xfrm>
          <a:off x="3924300" y="1497182"/>
          <a:ext cx="2776470" cy="2111035"/>
        </a:xfrm>
        <a:custGeom>
          <a:avLst/>
          <a:gdLst/>
          <a:ahLst/>
          <a:cxnLst/>
          <a:rect l="0" t="0" r="0" b="0"/>
          <a:pathLst>
            <a:path>
              <a:moveTo>
                <a:pt x="0" y="0"/>
              </a:moveTo>
              <a:lnTo>
                <a:pt x="0" y="1870102"/>
              </a:lnTo>
              <a:lnTo>
                <a:pt x="2776470" y="1870102"/>
              </a:lnTo>
              <a:lnTo>
                <a:pt x="2776470" y="211103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CD89DB-5687-436F-8299-EEA3CB3C0F9F}">
      <dsp:nvSpPr>
        <dsp:cNvPr id="0" name=""/>
        <dsp:cNvSpPr/>
      </dsp:nvSpPr>
      <dsp:spPr>
        <a:xfrm>
          <a:off x="3878580" y="1497182"/>
          <a:ext cx="91440" cy="2111035"/>
        </a:xfrm>
        <a:custGeom>
          <a:avLst/>
          <a:gdLst/>
          <a:ahLst/>
          <a:cxnLst/>
          <a:rect l="0" t="0" r="0" b="0"/>
          <a:pathLst>
            <a:path>
              <a:moveTo>
                <a:pt x="45720" y="0"/>
              </a:moveTo>
              <a:lnTo>
                <a:pt x="45720" y="211103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366778-9B7D-4EB9-BEE4-5AB6D6DBD71E}">
      <dsp:nvSpPr>
        <dsp:cNvPr id="0" name=""/>
        <dsp:cNvSpPr/>
      </dsp:nvSpPr>
      <dsp:spPr>
        <a:xfrm>
          <a:off x="1147829" y="1497182"/>
          <a:ext cx="2776470" cy="2111035"/>
        </a:xfrm>
        <a:custGeom>
          <a:avLst/>
          <a:gdLst/>
          <a:ahLst/>
          <a:cxnLst/>
          <a:rect l="0" t="0" r="0" b="0"/>
          <a:pathLst>
            <a:path>
              <a:moveTo>
                <a:pt x="2776470" y="0"/>
              </a:moveTo>
              <a:lnTo>
                <a:pt x="2776470" y="1870102"/>
              </a:lnTo>
              <a:lnTo>
                <a:pt x="0" y="1870102"/>
              </a:lnTo>
              <a:lnTo>
                <a:pt x="0" y="211103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4466F3-6957-4FD4-AF80-7001584CF3EB}">
      <dsp:nvSpPr>
        <dsp:cNvPr id="0" name=""/>
        <dsp:cNvSpPr/>
      </dsp:nvSpPr>
      <dsp:spPr>
        <a:xfrm>
          <a:off x="2776997" y="349880"/>
          <a:ext cx="2294604" cy="1147302"/>
        </a:xfrm>
        <a:prstGeom prst="rect">
          <a:avLst/>
        </a:prstGeom>
        <a:solidFill>
          <a:srgbClr val="C0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Campus Wide Disabilities Issues Board</a:t>
          </a:r>
          <a:endParaRPr lang="en-US" sz="2100" kern="1200" dirty="0"/>
        </a:p>
      </dsp:txBody>
      <dsp:txXfrm>
        <a:off x="2776997" y="349880"/>
        <a:ext cx="2294604" cy="1147302"/>
      </dsp:txXfrm>
    </dsp:sp>
    <dsp:sp modelId="{052EF42C-CD16-4647-A861-C7B28E922DEF}">
      <dsp:nvSpPr>
        <dsp:cNvPr id="0" name=""/>
        <dsp:cNvSpPr/>
      </dsp:nvSpPr>
      <dsp:spPr>
        <a:xfrm>
          <a:off x="526" y="3608217"/>
          <a:ext cx="2294604" cy="114730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Web/Training Coordinators</a:t>
          </a:r>
          <a:endParaRPr lang="en-US" sz="2100" kern="1200" dirty="0"/>
        </a:p>
      </dsp:txBody>
      <dsp:txXfrm>
        <a:off x="526" y="3608217"/>
        <a:ext cx="2294604" cy="1147302"/>
      </dsp:txXfrm>
    </dsp:sp>
    <dsp:sp modelId="{C1BFF3F4-B030-474A-BB1B-C9E65DAC5720}">
      <dsp:nvSpPr>
        <dsp:cNvPr id="0" name=""/>
        <dsp:cNvSpPr/>
      </dsp:nvSpPr>
      <dsp:spPr>
        <a:xfrm>
          <a:off x="2776997" y="3608217"/>
          <a:ext cx="2294604" cy="114730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Procurement Process/Training</a:t>
          </a:r>
          <a:endParaRPr lang="en-US" sz="2100" kern="1200" dirty="0"/>
        </a:p>
      </dsp:txBody>
      <dsp:txXfrm>
        <a:off x="2776997" y="3608217"/>
        <a:ext cx="2294604" cy="1147302"/>
      </dsp:txXfrm>
    </dsp:sp>
    <dsp:sp modelId="{F5BE3499-F53A-49F8-B751-4C40A6A67F67}">
      <dsp:nvSpPr>
        <dsp:cNvPr id="0" name=""/>
        <dsp:cNvSpPr/>
      </dsp:nvSpPr>
      <dsp:spPr>
        <a:xfrm>
          <a:off x="5553468" y="3608217"/>
          <a:ext cx="2294604" cy="114730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Instructional Materials/ Training</a:t>
          </a:r>
          <a:endParaRPr lang="en-US" sz="2100" kern="1200" dirty="0"/>
        </a:p>
      </dsp:txBody>
      <dsp:txXfrm>
        <a:off x="5553468" y="3608217"/>
        <a:ext cx="2294604" cy="1147302"/>
      </dsp:txXfrm>
    </dsp:sp>
    <dsp:sp modelId="{291BD35E-52F4-460F-9D00-200386EF4E9F}">
      <dsp:nvSpPr>
        <dsp:cNvPr id="0" name=""/>
        <dsp:cNvSpPr/>
      </dsp:nvSpPr>
      <dsp:spPr>
        <a:xfrm>
          <a:off x="1388762" y="1979048"/>
          <a:ext cx="2294604" cy="114730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Accessible Technology Initiative Steering Committee</a:t>
          </a:r>
          <a:endParaRPr lang="en-US" sz="2100" kern="1200" dirty="0"/>
        </a:p>
      </dsp:txBody>
      <dsp:txXfrm>
        <a:off x="1388762" y="1979048"/>
        <a:ext cx="2294604" cy="11473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9B2B1-FCED-4055-B945-FB0AFE2C1E9D}">
      <dsp:nvSpPr>
        <dsp:cNvPr id="0" name=""/>
        <dsp:cNvSpPr/>
      </dsp:nvSpPr>
      <dsp:spPr>
        <a:xfrm>
          <a:off x="3434473" y="-7980"/>
          <a:ext cx="1823321" cy="145577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1) Web Environment:</a:t>
          </a:r>
        </a:p>
        <a:p>
          <a:pPr lvl="0" algn="ctr" defTabSz="800100">
            <a:lnSpc>
              <a:spcPct val="90000"/>
            </a:lnSpc>
            <a:spcBef>
              <a:spcPct val="0"/>
            </a:spcBef>
            <a:spcAft>
              <a:spcPct val="35000"/>
            </a:spcAft>
          </a:pPr>
          <a:r>
            <a:rPr lang="en-US" sz="1800" kern="1200" dirty="0" smtClean="0">
              <a:solidFill>
                <a:schemeClr val="tx1"/>
              </a:solidFill>
            </a:rPr>
            <a:t> URL Identification</a:t>
          </a:r>
          <a:endParaRPr lang="en-US" sz="1800" kern="1200" dirty="0">
            <a:solidFill>
              <a:schemeClr val="tx1"/>
            </a:solidFill>
          </a:endParaRPr>
        </a:p>
      </dsp:txBody>
      <dsp:txXfrm>
        <a:off x="3505538" y="63085"/>
        <a:ext cx="1681191" cy="1313640"/>
      </dsp:txXfrm>
    </dsp:sp>
    <dsp:sp modelId="{DF5B0D5C-2661-424B-9278-DF65E25F4FC5}">
      <dsp:nvSpPr>
        <dsp:cNvPr id="0" name=""/>
        <dsp:cNvSpPr/>
      </dsp:nvSpPr>
      <dsp:spPr>
        <a:xfrm>
          <a:off x="2864339" y="854728"/>
          <a:ext cx="5617158" cy="5617158"/>
        </a:xfrm>
        <a:custGeom>
          <a:avLst/>
          <a:gdLst/>
          <a:ahLst/>
          <a:cxnLst/>
          <a:rect l="0" t="0" r="0" b="0"/>
          <a:pathLst>
            <a:path>
              <a:moveTo>
                <a:pt x="2397365" y="30266"/>
              </a:moveTo>
              <a:arcTo wR="2808579" hR="2808579" stAng="15694851" swAng="4746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00CC80-66DD-4396-B37A-FD6AEACE6EB0}">
      <dsp:nvSpPr>
        <dsp:cNvPr id="0" name=""/>
        <dsp:cNvSpPr/>
      </dsp:nvSpPr>
      <dsp:spPr>
        <a:xfrm>
          <a:off x="5570479" y="854806"/>
          <a:ext cx="1932935" cy="1465609"/>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2) </a:t>
          </a:r>
        </a:p>
        <a:p>
          <a:pPr lvl="0" algn="ctr" defTabSz="800100">
            <a:lnSpc>
              <a:spcPct val="90000"/>
            </a:lnSpc>
            <a:spcBef>
              <a:spcPct val="0"/>
            </a:spcBef>
            <a:spcAft>
              <a:spcPct val="35000"/>
            </a:spcAft>
          </a:pPr>
          <a:r>
            <a:rPr lang="en-US" sz="1800" kern="1200" dirty="0" smtClean="0"/>
            <a:t>Technical Support</a:t>
          </a:r>
        </a:p>
        <a:p>
          <a:pPr lvl="0" algn="ctr" defTabSz="800100">
            <a:lnSpc>
              <a:spcPct val="90000"/>
            </a:lnSpc>
            <a:spcBef>
              <a:spcPct val="0"/>
            </a:spcBef>
            <a:spcAft>
              <a:spcPct val="35000"/>
            </a:spcAft>
          </a:pPr>
          <a:r>
            <a:rPr lang="en-US" sz="1800" kern="1200" dirty="0" smtClean="0"/>
            <a:t>Role Clarification</a:t>
          </a:r>
        </a:p>
        <a:p>
          <a:pPr lvl="0" algn="ctr" defTabSz="800100">
            <a:lnSpc>
              <a:spcPct val="90000"/>
            </a:lnSpc>
            <a:spcBef>
              <a:spcPct val="0"/>
            </a:spcBef>
            <a:spcAft>
              <a:spcPct val="35000"/>
            </a:spcAft>
          </a:pPr>
          <a:endParaRPr lang="en-US" sz="1800" kern="1200" dirty="0"/>
        </a:p>
      </dsp:txBody>
      <dsp:txXfrm>
        <a:off x="5642024" y="926351"/>
        <a:ext cx="1789845" cy="1322519"/>
      </dsp:txXfrm>
    </dsp:sp>
    <dsp:sp modelId="{C3F73A08-250C-4259-94A4-06F26EFB561D}">
      <dsp:nvSpPr>
        <dsp:cNvPr id="0" name=""/>
        <dsp:cNvSpPr/>
      </dsp:nvSpPr>
      <dsp:spPr>
        <a:xfrm>
          <a:off x="1532532" y="530152"/>
          <a:ext cx="5617158" cy="5617158"/>
        </a:xfrm>
        <a:custGeom>
          <a:avLst/>
          <a:gdLst/>
          <a:ahLst/>
          <a:cxnLst/>
          <a:rect l="0" t="0" r="0" b="0"/>
          <a:pathLst>
            <a:path>
              <a:moveTo>
                <a:pt x="5429420" y="1798971"/>
              </a:moveTo>
              <a:arcTo wR="2808579" hR="2808579" stAng="20335930" swAng="11254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283C7B-7578-4835-8393-469706B2CA23}">
      <dsp:nvSpPr>
        <dsp:cNvPr id="0" name=""/>
        <dsp:cNvSpPr/>
      </dsp:nvSpPr>
      <dsp:spPr>
        <a:xfrm>
          <a:off x="6135660" y="3234815"/>
          <a:ext cx="1887224" cy="1457767"/>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3) </a:t>
          </a:r>
        </a:p>
        <a:p>
          <a:pPr lvl="0" algn="ctr" defTabSz="800100">
            <a:lnSpc>
              <a:spcPct val="90000"/>
            </a:lnSpc>
            <a:spcBef>
              <a:spcPct val="0"/>
            </a:spcBef>
            <a:spcAft>
              <a:spcPct val="35000"/>
            </a:spcAft>
          </a:pPr>
          <a:r>
            <a:rPr lang="en-US" sz="1800" kern="1200" dirty="0" smtClean="0"/>
            <a:t>Division/</a:t>
          </a:r>
          <a:r>
            <a:rPr lang="en-US" sz="1800" kern="1200" dirty="0" err="1" smtClean="0"/>
            <a:t>Dept</a:t>
          </a:r>
          <a:r>
            <a:rPr lang="en-US" sz="1800" kern="1200" dirty="0" smtClean="0"/>
            <a:t> Content Creators Reporting Needs</a:t>
          </a:r>
          <a:endParaRPr lang="en-US" sz="1800" kern="1200" dirty="0"/>
        </a:p>
      </dsp:txBody>
      <dsp:txXfrm>
        <a:off x="6206822" y="3305977"/>
        <a:ext cx="1744900" cy="1315443"/>
      </dsp:txXfrm>
    </dsp:sp>
    <dsp:sp modelId="{255E1E04-8B3D-477E-9C4E-D01577E5FD68}">
      <dsp:nvSpPr>
        <dsp:cNvPr id="0" name=""/>
        <dsp:cNvSpPr/>
      </dsp:nvSpPr>
      <dsp:spPr>
        <a:xfrm>
          <a:off x="1532532" y="530152"/>
          <a:ext cx="5617158" cy="5617158"/>
        </a:xfrm>
        <a:custGeom>
          <a:avLst/>
          <a:gdLst/>
          <a:ahLst/>
          <a:cxnLst/>
          <a:rect l="0" t="0" r="0" b="0"/>
          <a:pathLst>
            <a:path>
              <a:moveTo>
                <a:pt x="5266209" y="4168051"/>
              </a:moveTo>
              <a:arcTo wR="2808579" hR="2808579" stAng="1736987" swAng="77182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A28A9D4-BA06-4239-A305-EE1F970396E0}">
      <dsp:nvSpPr>
        <dsp:cNvPr id="0" name=""/>
        <dsp:cNvSpPr/>
      </dsp:nvSpPr>
      <dsp:spPr>
        <a:xfrm>
          <a:off x="4625025" y="5216015"/>
          <a:ext cx="1869364" cy="1306317"/>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4) Paraprofessional Student Support Liaisons</a:t>
          </a:r>
          <a:endParaRPr lang="en-US" sz="1800" kern="1200" dirty="0"/>
        </a:p>
      </dsp:txBody>
      <dsp:txXfrm>
        <a:off x="4688794" y="5279784"/>
        <a:ext cx="1741826" cy="1178779"/>
      </dsp:txXfrm>
    </dsp:sp>
    <dsp:sp modelId="{7344B1FE-32A5-4270-BEF2-29D72CDFB3A1}">
      <dsp:nvSpPr>
        <dsp:cNvPr id="0" name=""/>
        <dsp:cNvSpPr/>
      </dsp:nvSpPr>
      <dsp:spPr>
        <a:xfrm>
          <a:off x="1532532" y="530152"/>
          <a:ext cx="5617158" cy="5617158"/>
        </a:xfrm>
        <a:custGeom>
          <a:avLst/>
          <a:gdLst/>
          <a:ahLst/>
          <a:cxnLst/>
          <a:rect l="0" t="0" r="0" b="0"/>
          <a:pathLst>
            <a:path>
              <a:moveTo>
                <a:pt x="3086855" y="5603338"/>
              </a:moveTo>
              <a:arcTo wR="2808579" hR="2808579" stAng="5058825" swAng="68086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57D49D3-E852-41E0-9A5A-DDF63D7A5332}">
      <dsp:nvSpPr>
        <dsp:cNvPr id="0" name=""/>
        <dsp:cNvSpPr/>
      </dsp:nvSpPr>
      <dsp:spPr>
        <a:xfrm>
          <a:off x="2186621" y="5220437"/>
          <a:ext cx="1871786" cy="1297472"/>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5) Paraprofessional Web Developer</a:t>
          </a:r>
          <a:endParaRPr lang="en-US" sz="1800" kern="1200" dirty="0"/>
        </a:p>
      </dsp:txBody>
      <dsp:txXfrm>
        <a:off x="2249958" y="5283774"/>
        <a:ext cx="1745112" cy="1170798"/>
      </dsp:txXfrm>
    </dsp:sp>
    <dsp:sp modelId="{7FBFAE31-8FB6-4CD0-A028-72D279223E84}">
      <dsp:nvSpPr>
        <dsp:cNvPr id="0" name=""/>
        <dsp:cNvSpPr/>
      </dsp:nvSpPr>
      <dsp:spPr>
        <a:xfrm>
          <a:off x="1532532" y="530152"/>
          <a:ext cx="5617158" cy="5617158"/>
        </a:xfrm>
        <a:custGeom>
          <a:avLst/>
          <a:gdLst/>
          <a:ahLst/>
          <a:cxnLst/>
          <a:rect l="0" t="0" r="0" b="0"/>
          <a:pathLst>
            <a:path>
              <a:moveTo>
                <a:pt x="719192" y="4685432"/>
              </a:moveTo>
              <a:arcTo wR="2808579" hR="2808579" stAng="8284037" swAng="78501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1D959D-6C6B-4D57-8454-D81942184B91}">
      <dsp:nvSpPr>
        <dsp:cNvPr id="0" name=""/>
        <dsp:cNvSpPr/>
      </dsp:nvSpPr>
      <dsp:spPr>
        <a:xfrm>
          <a:off x="587714" y="3239237"/>
          <a:ext cx="2030470" cy="1448923"/>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6) </a:t>
          </a:r>
        </a:p>
        <a:p>
          <a:pPr lvl="0" algn="ctr" defTabSz="800100">
            <a:lnSpc>
              <a:spcPct val="90000"/>
            </a:lnSpc>
            <a:spcBef>
              <a:spcPct val="0"/>
            </a:spcBef>
            <a:spcAft>
              <a:spcPct val="35000"/>
            </a:spcAft>
          </a:pPr>
          <a:r>
            <a:rPr lang="en-US" sz="1800" kern="1200" dirty="0" smtClean="0"/>
            <a:t>Accessibility UD Web Dev/System Administrator </a:t>
          </a:r>
          <a:endParaRPr lang="en-US" sz="1800" kern="1200" dirty="0"/>
        </a:p>
      </dsp:txBody>
      <dsp:txXfrm>
        <a:off x="658445" y="3309968"/>
        <a:ext cx="1889008" cy="1307461"/>
      </dsp:txXfrm>
    </dsp:sp>
    <dsp:sp modelId="{1AFA478A-088A-4469-AAB1-10E71F3C6D13}">
      <dsp:nvSpPr>
        <dsp:cNvPr id="0" name=""/>
        <dsp:cNvSpPr/>
      </dsp:nvSpPr>
      <dsp:spPr>
        <a:xfrm>
          <a:off x="1532532" y="530152"/>
          <a:ext cx="5617158" cy="5617158"/>
        </a:xfrm>
        <a:custGeom>
          <a:avLst/>
          <a:gdLst/>
          <a:ahLst/>
          <a:cxnLst/>
          <a:rect l="0" t="0" r="0" b="0"/>
          <a:pathLst>
            <a:path>
              <a:moveTo>
                <a:pt x="2119" y="2699474"/>
              </a:moveTo>
              <a:arcTo wR="2808579" hR="2808579" stAng="10933579" swAng="115939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9F7810C-8A6A-469F-B2D7-AE790E312806}">
      <dsp:nvSpPr>
        <dsp:cNvPr id="0" name=""/>
        <dsp:cNvSpPr/>
      </dsp:nvSpPr>
      <dsp:spPr>
        <a:xfrm>
          <a:off x="1214165" y="877036"/>
          <a:ext cx="1862220" cy="1421149"/>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7) </a:t>
          </a:r>
        </a:p>
        <a:p>
          <a:pPr lvl="0" algn="ctr" defTabSz="800100">
            <a:lnSpc>
              <a:spcPct val="90000"/>
            </a:lnSpc>
            <a:spcBef>
              <a:spcPct val="0"/>
            </a:spcBef>
            <a:spcAft>
              <a:spcPct val="35000"/>
            </a:spcAft>
          </a:pPr>
          <a:r>
            <a:rPr lang="en-US" sz="1800" kern="1200" dirty="0" smtClean="0"/>
            <a:t>Coding Solutions Provided</a:t>
          </a:r>
          <a:endParaRPr lang="en-US" sz="1800" kern="1200" dirty="0"/>
        </a:p>
      </dsp:txBody>
      <dsp:txXfrm>
        <a:off x="1283540" y="946411"/>
        <a:ext cx="1723470" cy="1282399"/>
      </dsp:txXfrm>
    </dsp:sp>
    <dsp:sp modelId="{6F208B53-2CC3-47A9-8E4E-DE170145D48B}">
      <dsp:nvSpPr>
        <dsp:cNvPr id="0" name=""/>
        <dsp:cNvSpPr/>
      </dsp:nvSpPr>
      <dsp:spPr>
        <a:xfrm>
          <a:off x="372934" y="870431"/>
          <a:ext cx="5617158" cy="5617158"/>
        </a:xfrm>
        <a:custGeom>
          <a:avLst/>
          <a:gdLst/>
          <a:ahLst/>
          <a:cxnLst/>
          <a:rect l="0" t="0" r="0" b="0"/>
          <a:pathLst>
            <a:path>
              <a:moveTo>
                <a:pt x="2620522" y="6303"/>
              </a:moveTo>
              <a:arcTo wR="2808579" hR="2808579" stAng="15969643" swAng="53495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3605A-BD62-4942-BDB3-699E501D8052}">
      <dsp:nvSpPr>
        <dsp:cNvPr id="0" name=""/>
        <dsp:cNvSpPr/>
      </dsp:nvSpPr>
      <dsp:spPr>
        <a:xfrm>
          <a:off x="2619" y="13082"/>
          <a:ext cx="2553890" cy="4320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baseline="0" dirty="0" smtClean="0"/>
            <a:t>Level I</a:t>
          </a:r>
          <a:endParaRPr lang="en-US" sz="1500" kern="1200" baseline="0" dirty="0"/>
        </a:p>
      </dsp:txBody>
      <dsp:txXfrm>
        <a:off x="2619" y="13082"/>
        <a:ext cx="2553890" cy="432000"/>
      </dsp:txXfrm>
    </dsp:sp>
    <dsp:sp modelId="{310C9324-4733-4753-AAB5-03DD93ED41A4}">
      <dsp:nvSpPr>
        <dsp:cNvPr id="0" name=""/>
        <dsp:cNvSpPr/>
      </dsp:nvSpPr>
      <dsp:spPr>
        <a:xfrm>
          <a:off x="2619" y="445082"/>
          <a:ext cx="2553890" cy="5790234"/>
        </a:xfrm>
        <a:prstGeom prst="rect">
          <a:avLst/>
        </a:prstGeom>
        <a:solidFill>
          <a:schemeClr val="bg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baseline="0" dirty="0" smtClean="0"/>
            <a:t>Review VPAT information for confusing or unclear remarks and explanation resulting in significant barriers.</a:t>
          </a:r>
          <a:endParaRPr lang="en-US" sz="1600" kern="1200" baseline="0" dirty="0"/>
        </a:p>
        <a:p>
          <a:pPr marL="171450" lvl="1" indent="-171450" algn="l" defTabSz="711200">
            <a:lnSpc>
              <a:spcPct val="90000"/>
            </a:lnSpc>
            <a:spcBef>
              <a:spcPct val="0"/>
            </a:spcBef>
            <a:spcAft>
              <a:spcPct val="15000"/>
            </a:spcAft>
            <a:buChar char="••"/>
          </a:pPr>
          <a:r>
            <a:rPr lang="en-US" sz="1600" kern="1200" baseline="0" dirty="0" smtClean="0"/>
            <a:t>Consider Campus or System Wide Impact of the product.</a:t>
          </a:r>
          <a:endParaRPr lang="en-US" sz="1600" kern="1200" baseline="0" dirty="0"/>
        </a:p>
        <a:p>
          <a:pPr marL="171450" lvl="1" indent="-171450" algn="l" defTabSz="711200">
            <a:lnSpc>
              <a:spcPct val="90000"/>
            </a:lnSpc>
            <a:spcBef>
              <a:spcPct val="0"/>
            </a:spcBef>
            <a:spcAft>
              <a:spcPct val="15000"/>
            </a:spcAft>
            <a:buChar char="••"/>
          </a:pPr>
          <a:r>
            <a:rPr lang="en-US" sz="1600" kern="1200" baseline="0" dirty="0" smtClean="0"/>
            <a:t>If egregious issues found, conduct manual testing to  validate claims or lack of accuracy based on Impact considerations. </a:t>
          </a:r>
          <a:endParaRPr lang="en-US" sz="1600" kern="1200" baseline="0" dirty="0"/>
        </a:p>
        <a:p>
          <a:pPr marL="171450" lvl="1" indent="-171450" algn="l" defTabSz="711200">
            <a:lnSpc>
              <a:spcPct val="90000"/>
            </a:lnSpc>
            <a:spcBef>
              <a:spcPct val="0"/>
            </a:spcBef>
            <a:spcAft>
              <a:spcPct val="15000"/>
            </a:spcAft>
            <a:buChar char="••"/>
          </a:pPr>
          <a:r>
            <a:rPr lang="en-US" sz="1600" kern="1200" baseline="0" dirty="0" smtClean="0"/>
            <a:t>Share VPAT back to the vendor with additional UDC comments.</a:t>
          </a:r>
          <a:endParaRPr lang="en-US" sz="1600" kern="1200" baseline="0" dirty="0"/>
        </a:p>
        <a:p>
          <a:pPr marL="114300" lvl="1" indent="-114300" algn="l" defTabSz="666750">
            <a:lnSpc>
              <a:spcPct val="90000"/>
            </a:lnSpc>
            <a:spcBef>
              <a:spcPct val="0"/>
            </a:spcBef>
            <a:spcAft>
              <a:spcPct val="15000"/>
            </a:spcAft>
            <a:buChar char="••"/>
          </a:pPr>
          <a:endParaRPr lang="en-US" sz="1500" kern="1200" dirty="0"/>
        </a:p>
      </dsp:txBody>
      <dsp:txXfrm>
        <a:off x="2619" y="445082"/>
        <a:ext cx="2553890" cy="5790234"/>
      </dsp:txXfrm>
    </dsp:sp>
    <dsp:sp modelId="{1B179266-BEC1-4DF2-99AB-2D0B7C7FAFC7}">
      <dsp:nvSpPr>
        <dsp:cNvPr id="0" name=""/>
        <dsp:cNvSpPr/>
      </dsp:nvSpPr>
      <dsp:spPr>
        <a:xfrm>
          <a:off x="2914054" y="13082"/>
          <a:ext cx="2553890" cy="4320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baseline="0" dirty="0" smtClean="0"/>
            <a:t>Level II</a:t>
          </a:r>
          <a:endParaRPr lang="en-US" sz="1500" kern="1200" baseline="0" dirty="0"/>
        </a:p>
      </dsp:txBody>
      <dsp:txXfrm>
        <a:off x="2914054" y="13082"/>
        <a:ext cx="2553890" cy="432000"/>
      </dsp:txXfrm>
    </dsp:sp>
    <dsp:sp modelId="{0FF416ED-6EF4-4C3A-8D2A-5B30CF8A6BBE}">
      <dsp:nvSpPr>
        <dsp:cNvPr id="0" name=""/>
        <dsp:cNvSpPr/>
      </dsp:nvSpPr>
      <dsp:spPr>
        <a:xfrm>
          <a:off x="2914054" y="445082"/>
          <a:ext cx="2553890" cy="5790234"/>
        </a:xfrm>
        <a:prstGeom prst="rect">
          <a:avLst/>
        </a:prstGeom>
        <a:solidFill>
          <a:schemeClr val="bg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baseline="0" dirty="0" smtClean="0"/>
            <a:t>Limited criteria validation based on application type</a:t>
          </a:r>
          <a:endParaRPr lang="en-US" sz="1600" kern="1200" baseline="0" dirty="0"/>
        </a:p>
        <a:p>
          <a:pPr marL="171450" lvl="1" indent="-171450" algn="l" defTabSz="711200">
            <a:lnSpc>
              <a:spcPct val="90000"/>
            </a:lnSpc>
            <a:spcBef>
              <a:spcPct val="0"/>
            </a:spcBef>
            <a:spcAft>
              <a:spcPct val="15000"/>
            </a:spcAft>
            <a:buChar char="••"/>
          </a:pPr>
          <a:r>
            <a:rPr lang="en-US" sz="1600" b="1" kern="1200" baseline="0" dirty="0" smtClean="0"/>
            <a:t>Examples:</a:t>
          </a:r>
          <a:endParaRPr lang="en-US" sz="1600" b="1" kern="1200" baseline="0" dirty="0"/>
        </a:p>
        <a:p>
          <a:pPr marL="171450" lvl="1" indent="-171450" algn="l" defTabSz="711200">
            <a:lnSpc>
              <a:spcPct val="90000"/>
            </a:lnSpc>
            <a:spcBef>
              <a:spcPct val="0"/>
            </a:spcBef>
            <a:spcAft>
              <a:spcPct val="15000"/>
            </a:spcAft>
            <a:buChar char="••"/>
          </a:pPr>
          <a:r>
            <a:rPr lang="en-US" sz="1600" b="1" kern="1200" baseline="0" dirty="0" smtClean="0"/>
            <a:t>Web form </a:t>
          </a:r>
          <a:r>
            <a:rPr lang="en-US" sz="1600" kern="1200" baseline="0" dirty="0" smtClean="0"/>
            <a:t>applications (form fields labels, input mask, error handling)</a:t>
          </a:r>
          <a:endParaRPr lang="en-US" sz="1600" kern="1200" baseline="0" dirty="0"/>
        </a:p>
        <a:p>
          <a:pPr marL="171450" lvl="1" indent="-171450" algn="l" defTabSz="711200">
            <a:lnSpc>
              <a:spcPct val="90000"/>
            </a:lnSpc>
            <a:spcBef>
              <a:spcPct val="0"/>
            </a:spcBef>
            <a:spcAft>
              <a:spcPct val="15000"/>
            </a:spcAft>
            <a:buChar char="••"/>
          </a:pPr>
          <a:r>
            <a:rPr lang="en-US" sz="1600" b="1" kern="1200" baseline="0" dirty="0" smtClean="0"/>
            <a:t>Basic web page </a:t>
          </a:r>
          <a:r>
            <a:rPr lang="en-US" sz="1600" kern="1200" baseline="0" dirty="0" smtClean="0"/>
            <a:t>(link &amp; semantic requirements, tab order and images)</a:t>
          </a:r>
          <a:endParaRPr lang="en-US" sz="1600" kern="1200" baseline="0" dirty="0"/>
        </a:p>
        <a:p>
          <a:pPr marL="171450" lvl="1" indent="-171450" algn="l" defTabSz="711200">
            <a:lnSpc>
              <a:spcPct val="90000"/>
            </a:lnSpc>
            <a:spcBef>
              <a:spcPct val="0"/>
            </a:spcBef>
            <a:spcAft>
              <a:spcPct val="15000"/>
            </a:spcAft>
            <a:buChar char="••"/>
          </a:pPr>
          <a:r>
            <a:rPr lang="en-US" sz="1600" b="1" kern="1200" baseline="0" dirty="0" smtClean="0"/>
            <a:t>Complex web navigation </a:t>
          </a:r>
          <a:r>
            <a:rPr lang="en-US" sz="1600" kern="1200" baseline="0" dirty="0" smtClean="0"/>
            <a:t>pages (all previously listed criteria plus keyboard accessibility, tables, CSS, navigation, scripting and Assistive Technology testing ).  </a:t>
          </a:r>
          <a:endParaRPr lang="en-US" sz="1600" kern="1200" baseline="0" dirty="0"/>
        </a:p>
        <a:p>
          <a:pPr marL="171450" lvl="1" indent="-171450" algn="l" defTabSz="711200">
            <a:lnSpc>
              <a:spcPct val="90000"/>
            </a:lnSpc>
            <a:spcBef>
              <a:spcPct val="0"/>
            </a:spcBef>
            <a:spcAft>
              <a:spcPct val="15000"/>
            </a:spcAft>
            <a:buChar char="••"/>
          </a:pPr>
          <a:r>
            <a:rPr lang="en-US" sz="1600" kern="1200" baseline="0" dirty="0" smtClean="0"/>
            <a:t>Concurrently: Run Compliance Sheriff (C.S.)  level IV scan based on appropriate check points. Use as a guide for manual checking.</a:t>
          </a:r>
          <a:endParaRPr lang="en-US" sz="1600" kern="1200" baseline="0" dirty="0"/>
        </a:p>
        <a:p>
          <a:pPr marL="171450" lvl="1" indent="-171450" algn="l" defTabSz="711200">
            <a:lnSpc>
              <a:spcPct val="90000"/>
            </a:lnSpc>
            <a:spcBef>
              <a:spcPct val="0"/>
            </a:spcBef>
            <a:spcAft>
              <a:spcPct val="15000"/>
            </a:spcAft>
            <a:buChar char="••"/>
          </a:pPr>
          <a:r>
            <a:rPr lang="en-US" sz="1600" kern="1200" baseline="0" dirty="0" smtClean="0"/>
            <a:t>Recommendations and resources provided.</a:t>
          </a:r>
          <a:endParaRPr lang="en-US" sz="1600" kern="1200" baseline="0" dirty="0"/>
        </a:p>
      </dsp:txBody>
      <dsp:txXfrm>
        <a:off x="2914054" y="445082"/>
        <a:ext cx="2553890" cy="5790234"/>
      </dsp:txXfrm>
    </dsp:sp>
    <dsp:sp modelId="{65A0C6D0-B7B0-46B2-A4A0-169F9AB041CA}">
      <dsp:nvSpPr>
        <dsp:cNvPr id="0" name=""/>
        <dsp:cNvSpPr/>
      </dsp:nvSpPr>
      <dsp:spPr>
        <a:xfrm>
          <a:off x="5825490" y="13082"/>
          <a:ext cx="2553890" cy="4320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baseline="0" dirty="0" smtClean="0"/>
            <a:t>Level III</a:t>
          </a:r>
          <a:endParaRPr lang="en-US" sz="1500" kern="1200" baseline="0" dirty="0"/>
        </a:p>
      </dsp:txBody>
      <dsp:txXfrm>
        <a:off x="5825490" y="13082"/>
        <a:ext cx="2553890" cy="432000"/>
      </dsp:txXfrm>
    </dsp:sp>
    <dsp:sp modelId="{9E229CF5-3837-47C4-A59C-62CF90E65425}">
      <dsp:nvSpPr>
        <dsp:cNvPr id="0" name=""/>
        <dsp:cNvSpPr/>
      </dsp:nvSpPr>
      <dsp:spPr>
        <a:xfrm>
          <a:off x="5825490" y="445082"/>
          <a:ext cx="2553890" cy="5790234"/>
        </a:xfrm>
        <a:prstGeom prst="rect">
          <a:avLst/>
        </a:prstGeom>
        <a:no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Criteria validation based on CSU ATI Requirements and full UDC Testing  Guide implementation.</a:t>
          </a:r>
          <a:endParaRPr lang="en-US" sz="1600" kern="1200" dirty="0"/>
        </a:p>
        <a:p>
          <a:pPr marL="171450" lvl="1" indent="-171450" algn="l" defTabSz="711200">
            <a:lnSpc>
              <a:spcPct val="90000"/>
            </a:lnSpc>
            <a:spcBef>
              <a:spcPct val="0"/>
            </a:spcBef>
            <a:spcAft>
              <a:spcPct val="15000"/>
            </a:spcAft>
            <a:buChar char="••"/>
          </a:pPr>
          <a:r>
            <a:rPr lang="en-US" sz="1600" kern="1200" dirty="0" smtClean="0"/>
            <a:t>Comprehensive testing (all previously listed criteria plus usability testing )</a:t>
          </a:r>
          <a:endParaRPr lang="en-US" sz="1600" kern="1200" dirty="0"/>
        </a:p>
        <a:p>
          <a:pPr marL="171450" lvl="1" indent="-171450" algn="l" defTabSz="711200">
            <a:lnSpc>
              <a:spcPct val="90000"/>
            </a:lnSpc>
            <a:spcBef>
              <a:spcPct val="0"/>
            </a:spcBef>
            <a:spcAft>
              <a:spcPct val="15000"/>
            </a:spcAft>
            <a:buChar char="••"/>
          </a:pPr>
          <a:r>
            <a:rPr lang="en-US" sz="1600" kern="1200" dirty="0" smtClean="0"/>
            <a:t>Applications have coding that requires additional research and reiterative testing of coding solutions validation.</a:t>
          </a:r>
          <a:endParaRPr lang="en-US" sz="1600" kern="1200" dirty="0"/>
        </a:p>
        <a:p>
          <a:pPr marL="171450" lvl="1" indent="-171450" algn="l" defTabSz="711200">
            <a:lnSpc>
              <a:spcPct val="90000"/>
            </a:lnSpc>
            <a:spcBef>
              <a:spcPct val="0"/>
            </a:spcBef>
            <a:spcAft>
              <a:spcPct val="15000"/>
            </a:spcAft>
            <a:buChar char="••"/>
          </a:pPr>
          <a:r>
            <a:rPr lang="en-US" sz="1600" kern="1200" dirty="0" smtClean="0"/>
            <a:t>Detailed recommendations and resources provided. </a:t>
          </a:r>
          <a:endParaRPr lang="en-US" sz="1600" kern="1200" dirty="0"/>
        </a:p>
        <a:p>
          <a:pPr marL="171450" lvl="1" indent="-171450" algn="l" defTabSz="711200">
            <a:lnSpc>
              <a:spcPct val="90000"/>
            </a:lnSpc>
            <a:spcBef>
              <a:spcPct val="0"/>
            </a:spcBef>
            <a:spcAft>
              <a:spcPct val="15000"/>
            </a:spcAft>
            <a:buChar char="••"/>
          </a:pPr>
          <a:r>
            <a:rPr lang="en-US" sz="1600" kern="1200" dirty="0" smtClean="0"/>
            <a:t>Concurrently: Run C.S. level IV scan with manual testing.  </a:t>
          </a:r>
          <a:endParaRPr lang="en-US" sz="1600" kern="1200" dirty="0"/>
        </a:p>
        <a:p>
          <a:pPr marL="171450" lvl="1" indent="-171450" algn="l" defTabSz="711200">
            <a:lnSpc>
              <a:spcPct val="90000"/>
            </a:lnSpc>
            <a:spcBef>
              <a:spcPct val="0"/>
            </a:spcBef>
            <a:spcAft>
              <a:spcPct val="15000"/>
            </a:spcAft>
            <a:buChar char="••"/>
          </a:pPr>
          <a:r>
            <a:rPr lang="en-US" sz="1600" kern="1200" dirty="0" smtClean="0"/>
            <a:t>As needed provide actual coding or work around for end user.  </a:t>
          </a:r>
          <a:endParaRPr lang="en-US" sz="1600" kern="1200" dirty="0"/>
        </a:p>
      </dsp:txBody>
      <dsp:txXfrm>
        <a:off x="5825490" y="445082"/>
        <a:ext cx="2553890" cy="57902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E0A60-72C5-4CEE-9580-7C86B1DC4813}">
      <dsp:nvSpPr>
        <dsp:cNvPr id="0" name=""/>
        <dsp:cNvSpPr/>
      </dsp:nvSpPr>
      <dsp:spPr>
        <a:xfrm>
          <a:off x="3583" y="1254759"/>
          <a:ext cx="1566583" cy="15544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Gather Information</a:t>
          </a:r>
          <a:endParaRPr lang="en-US" sz="2100" kern="1200" dirty="0"/>
        </a:p>
      </dsp:txBody>
      <dsp:txXfrm>
        <a:off x="49112" y="1300288"/>
        <a:ext cx="1475525" cy="1463422"/>
      </dsp:txXfrm>
    </dsp:sp>
    <dsp:sp modelId="{7BC57138-1144-4136-8ED3-EEF277F44B14}">
      <dsp:nvSpPr>
        <dsp:cNvPr id="0" name=""/>
        <dsp:cNvSpPr/>
      </dsp:nvSpPr>
      <dsp:spPr>
        <a:xfrm>
          <a:off x="1726824" y="1837743"/>
          <a:ext cx="332115" cy="388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726824" y="1915445"/>
        <a:ext cx="232481" cy="233108"/>
      </dsp:txXfrm>
    </dsp:sp>
    <dsp:sp modelId="{B2D64A4D-D31D-457D-A103-EF82E0E36532}">
      <dsp:nvSpPr>
        <dsp:cNvPr id="0" name=""/>
        <dsp:cNvSpPr/>
      </dsp:nvSpPr>
      <dsp:spPr>
        <a:xfrm>
          <a:off x="2196799" y="1254759"/>
          <a:ext cx="1566583" cy="15544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Review Information</a:t>
          </a:r>
          <a:endParaRPr lang="en-US" sz="2100" kern="1200" dirty="0"/>
        </a:p>
      </dsp:txBody>
      <dsp:txXfrm>
        <a:off x="2242328" y="1300288"/>
        <a:ext cx="1475525" cy="1463422"/>
      </dsp:txXfrm>
    </dsp:sp>
    <dsp:sp modelId="{31256065-CD7D-4A6D-A7F7-C521BE676E40}">
      <dsp:nvSpPr>
        <dsp:cNvPr id="0" name=""/>
        <dsp:cNvSpPr/>
      </dsp:nvSpPr>
      <dsp:spPr>
        <a:xfrm>
          <a:off x="3920041" y="1837743"/>
          <a:ext cx="332115" cy="388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920041" y="1915445"/>
        <a:ext cx="232481" cy="233108"/>
      </dsp:txXfrm>
    </dsp:sp>
    <dsp:sp modelId="{960D0BCE-6015-400F-B9D2-128B9CB40A2D}">
      <dsp:nvSpPr>
        <dsp:cNvPr id="0" name=""/>
        <dsp:cNvSpPr/>
      </dsp:nvSpPr>
      <dsp:spPr>
        <a:xfrm>
          <a:off x="4390016" y="1254759"/>
          <a:ext cx="1566583" cy="15544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Review Product</a:t>
          </a:r>
          <a:endParaRPr lang="en-US" sz="2100" kern="1200" dirty="0"/>
        </a:p>
      </dsp:txBody>
      <dsp:txXfrm>
        <a:off x="4435545" y="1300288"/>
        <a:ext cx="1475525" cy="1463422"/>
      </dsp:txXfrm>
    </dsp:sp>
    <dsp:sp modelId="{590F39AD-9D53-49AE-98C4-B0031E031D59}">
      <dsp:nvSpPr>
        <dsp:cNvPr id="0" name=""/>
        <dsp:cNvSpPr/>
      </dsp:nvSpPr>
      <dsp:spPr>
        <a:xfrm>
          <a:off x="6113258" y="1837743"/>
          <a:ext cx="332115" cy="388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6113258" y="1915445"/>
        <a:ext cx="232481" cy="233108"/>
      </dsp:txXfrm>
    </dsp:sp>
    <dsp:sp modelId="{1684E77C-EFC1-4081-AE73-DE178626242B}">
      <dsp:nvSpPr>
        <dsp:cNvPr id="0" name=""/>
        <dsp:cNvSpPr/>
      </dsp:nvSpPr>
      <dsp:spPr>
        <a:xfrm>
          <a:off x="6583233" y="1254759"/>
          <a:ext cx="1566583" cy="15544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Place Order</a:t>
          </a:r>
          <a:endParaRPr lang="en-US" sz="2100" kern="1200" dirty="0"/>
        </a:p>
      </dsp:txBody>
      <dsp:txXfrm>
        <a:off x="6628762" y="1300288"/>
        <a:ext cx="1475525" cy="1463422"/>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9AF343-C157-8441-8BC3-BE6AAC230D4E}" type="datetimeFigureOut">
              <a:rPr lang="en-US" smtClean="0"/>
              <a:t>9/29/14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778E10-020C-894F-B8FD-A14AC682D1C2}" type="slidenum">
              <a:rPr lang="en-US" smtClean="0"/>
              <a:t>‹#›</a:t>
            </a:fld>
            <a:endParaRPr lang="en-US"/>
          </a:p>
        </p:txBody>
      </p:sp>
    </p:spTree>
    <p:extLst>
      <p:ext uri="{BB962C8B-B14F-4D97-AF65-F5344CB8AC3E}">
        <p14:creationId xmlns:p14="http://schemas.microsoft.com/office/powerpoint/2010/main" val="24265846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infocus.emc.com/wp-content/uploads/2012/04/ChoongPicElephant.jp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Welcome</a:t>
            </a:r>
          </a:p>
          <a:p>
            <a:r>
              <a:rPr lang="en-US" sz="2400" dirty="0"/>
              <a:t>Speakers: </a:t>
            </a:r>
          </a:p>
          <a:p>
            <a:pPr marL="0" lvl="1"/>
            <a:r>
              <a:rPr lang="en-US" sz="2000" dirty="0"/>
              <a:t>Greg Kraus, IT Accessibility Coordinator, NC State University</a:t>
            </a:r>
          </a:p>
          <a:p>
            <a:r>
              <a:rPr lang="en-US" sz="2400" dirty="0"/>
              <a:t>Cheryl Pruitt, Director, Accessible Technology Initiative, Cal State University (CSUN)</a:t>
            </a:r>
          </a:p>
          <a:p>
            <a:r>
              <a:rPr lang="en-US" sz="2400" dirty="0"/>
              <a:t>Sue Cullen, Program Manager, Universal Design Center, Cal State Northridge (CSUN)</a:t>
            </a:r>
          </a:p>
          <a:p>
            <a:r>
              <a:rPr lang="en-US" sz="2400" dirty="0"/>
              <a:t>Alen Davoudian, IT Consultant, Web Developer CSUN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1</a:t>
            </a:fld>
            <a:endParaRPr lang="en-US"/>
          </a:p>
        </p:txBody>
      </p:sp>
    </p:spTree>
    <p:extLst>
      <p:ext uri="{BB962C8B-B14F-4D97-AF65-F5344CB8AC3E}">
        <p14:creationId xmlns:p14="http://schemas.microsoft.com/office/powerpoint/2010/main" val="2788960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37</a:t>
            </a:fld>
            <a:endParaRPr lang="en-US"/>
          </a:p>
        </p:txBody>
      </p:sp>
    </p:spTree>
    <p:extLst>
      <p:ext uri="{BB962C8B-B14F-4D97-AF65-F5344CB8AC3E}">
        <p14:creationId xmlns:p14="http://schemas.microsoft.com/office/powerpoint/2010/main" val="2452918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38</a:t>
            </a:fld>
            <a:endParaRPr lang="en-US"/>
          </a:p>
        </p:txBody>
      </p:sp>
    </p:spTree>
    <p:extLst>
      <p:ext uri="{BB962C8B-B14F-4D97-AF65-F5344CB8AC3E}">
        <p14:creationId xmlns:p14="http://schemas.microsoft.com/office/powerpoint/2010/main" val="245291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it is easier, use a level of measurement such as 1-5</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39</a:t>
            </a:fld>
            <a:endParaRPr lang="en-US"/>
          </a:p>
        </p:txBody>
      </p:sp>
    </p:spTree>
    <p:extLst>
      <p:ext uri="{BB962C8B-B14F-4D97-AF65-F5344CB8AC3E}">
        <p14:creationId xmlns:p14="http://schemas.microsoft.com/office/powerpoint/2010/main" val="245291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these definitions: key is --  level</a:t>
            </a:r>
            <a:r>
              <a:rPr lang="en-US" baseline="0" dirty="0" smtClean="0"/>
              <a:t> of </a:t>
            </a:r>
            <a:r>
              <a:rPr lang="en-US" b="1" baseline="0" dirty="0" smtClean="0"/>
              <a:t>defined procedures</a:t>
            </a:r>
            <a:r>
              <a:rPr lang="en-US" baseline="0" dirty="0" smtClean="0"/>
              <a:t>, </a:t>
            </a:r>
            <a:r>
              <a:rPr lang="en-US" b="1" baseline="0" dirty="0" smtClean="0"/>
              <a:t>documentation</a:t>
            </a:r>
            <a:r>
              <a:rPr lang="en-US" baseline="0" dirty="0" smtClean="0"/>
              <a:t>, </a:t>
            </a:r>
            <a:r>
              <a:rPr lang="en-US" b="1" baseline="0" dirty="0" smtClean="0"/>
              <a:t>resource allocation </a:t>
            </a:r>
            <a:r>
              <a:rPr lang="en-US" baseline="0" dirty="0" smtClean="0"/>
              <a:t>and </a:t>
            </a:r>
            <a:r>
              <a:rPr lang="en-US" b="1" baseline="0" dirty="0" smtClean="0"/>
              <a:t>administrative review</a:t>
            </a:r>
            <a:endParaRPr lang="en-US" b="1" dirty="0" smtClean="0"/>
          </a:p>
          <a:p>
            <a:endParaRPr lang="en-US" dirty="0" smtClean="0"/>
          </a:p>
          <a:p>
            <a:r>
              <a:rPr lang="en-US" dirty="0" smtClean="0"/>
              <a:t>Initiated: ad hoc – documentation</a:t>
            </a:r>
            <a:r>
              <a:rPr lang="en-US" baseline="0" dirty="0" smtClean="0"/>
              <a:t> is missing- resource tentatively identified not allocated</a:t>
            </a:r>
          </a:p>
          <a:p>
            <a:r>
              <a:rPr lang="en-US" baseline="0" dirty="0" smtClean="0"/>
              <a:t>Defined: informal procedures which may be consistent- drafting documentation</a:t>
            </a:r>
          </a:p>
          <a:p>
            <a:r>
              <a:rPr lang="en-US" baseline="0" dirty="0" smtClean="0"/>
              <a:t>Established: standard practice- procedures consistent and formal-documentation reflects this – resources have been allocated </a:t>
            </a:r>
          </a:p>
          <a:p>
            <a:r>
              <a:rPr lang="en-US" baseline="0" dirty="0" smtClean="0"/>
              <a:t>Managed: practice is matured and success indicators tracked – measurable success</a:t>
            </a:r>
          </a:p>
          <a:p>
            <a:r>
              <a:rPr lang="en-US" baseline="0" dirty="0" smtClean="0"/>
              <a:t>Optimized: all of the above plus procedures in place for administrative review of success indicators for improvements as needed- documentation continually reviewed by administrators  </a:t>
            </a:r>
          </a:p>
          <a:p>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40</a:t>
            </a:fld>
            <a:endParaRPr lang="en-US"/>
          </a:p>
        </p:txBody>
      </p:sp>
    </p:spTree>
    <p:extLst>
      <p:ext uri="{BB962C8B-B14F-4D97-AF65-F5344CB8AC3E}">
        <p14:creationId xmlns:p14="http://schemas.microsoft.com/office/powerpoint/2010/main" val="107997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76">
              <a:defRPr/>
            </a:pPr>
            <a:r>
              <a:rPr lang="en-US" dirty="0" smtClean="0"/>
              <a:t>Institutional</a:t>
            </a:r>
            <a:r>
              <a:rPr lang="en-US" baseline="0" dirty="0" smtClean="0"/>
              <a:t> support must be seen as a shared responsibility. If not, accessibility will continue to be addressed as a separate but not equal situation</a:t>
            </a:r>
            <a:endParaRPr lang="en-US" dirty="0" smtClean="0"/>
          </a:p>
          <a:p>
            <a:endParaRPr lang="en-US" dirty="0" smtClean="0"/>
          </a:p>
          <a:p>
            <a:r>
              <a:rPr lang="en-US" dirty="0" smtClean="0"/>
              <a:t>Changing the habits</a:t>
            </a:r>
            <a:r>
              <a:rPr lang="en-US" baseline="0" dirty="0" smtClean="0"/>
              <a:t> of individuals in their everyday work habits and responsibility is key</a:t>
            </a:r>
            <a:endParaRPr lang="en-US" dirty="0" smtClean="0"/>
          </a:p>
          <a:p>
            <a:endParaRPr lang="en-US" dirty="0" smtClean="0"/>
          </a:p>
          <a:p>
            <a:r>
              <a:rPr lang="en-US" dirty="0" smtClean="0"/>
              <a:t>Graphic</a:t>
            </a:r>
            <a:r>
              <a:rPr lang="en-US" baseline="0" dirty="0" smtClean="0"/>
              <a:t> Credit: </a:t>
            </a:r>
            <a:r>
              <a:rPr lang="en-US" dirty="0" smtClean="0"/>
              <a:t>http://www.naccho.org/topics/infrastructure/CHAIP/chachip-online-resource-center.cfm</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41</a:t>
            </a:fld>
            <a:endParaRPr lang="en-US"/>
          </a:p>
        </p:txBody>
      </p:sp>
    </p:spTree>
    <p:extLst>
      <p:ext uri="{BB962C8B-B14F-4D97-AF65-F5344CB8AC3E}">
        <p14:creationId xmlns:p14="http://schemas.microsoft.com/office/powerpoint/2010/main" val="1062942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consider how</a:t>
            </a:r>
            <a:r>
              <a:rPr lang="en-US" baseline="0" dirty="0" smtClean="0"/>
              <a:t> to support cultural change you may think about the questions listed on the slide.</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42</a:t>
            </a:fld>
            <a:endParaRPr lang="en-US"/>
          </a:p>
        </p:txBody>
      </p:sp>
    </p:spTree>
    <p:extLst>
      <p:ext uri="{BB962C8B-B14F-4D97-AF65-F5344CB8AC3E}">
        <p14:creationId xmlns:p14="http://schemas.microsoft.com/office/powerpoint/2010/main" val="279086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UDC  @CSUN  </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43</a:t>
            </a:fld>
            <a:endParaRPr lang="en-US"/>
          </a:p>
        </p:txBody>
      </p:sp>
    </p:spTree>
    <p:extLst>
      <p:ext uri="{BB962C8B-B14F-4D97-AF65-F5344CB8AC3E}">
        <p14:creationId xmlns:p14="http://schemas.microsoft.com/office/powerpoint/2010/main" val="1731022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p:nvPr/>
        </p:nvSpPr>
        <p:spPr>
          <a:xfrm>
            <a:off x="3884612" y="8684927"/>
            <a:ext cx="2971799" cy="457377"/>
          </a:xfrm>
          <a:prstGeom prst="rect">
            <a:avLst/>
          </a:prstGeom>
          <a:noFill/>
          <a:ln>
            <a:noFill/>
          </a:ln>
        </p:spPr>
        <p:txBody>
          <a:bodyPr lIns="91422" tIns="45699" rIns="91422" bIns="45699" anchor="b" anchorCtr="0">
            <a:noAutofit/>
          </a:bodyPr>
          <a:lstStyle/>
          <a:p>
            <a:pPr algn="r">
              <a:buSzPct val="25000"/>
            </a:pPr>
            <a:r>
              <a:rPr lang="en" sz="1200">
                <a:latin typeface="Arial"/>
                <a:ea typeface="Arial"/>
                <a:cs typeface="Arial"/>
                <a:sym typeface="Arial"/>
              </a:rPr>
              <a:t>*</a:t>
            </a:r>
          </a:p>
        </p:txBody>
      </p:sp>
      <p:sp>
        <p:nvSpPr>
          <p:cNvPr id="117" name="Shape 117"/>
          <p:cNvSpPr>
            <a:spLocks noGrp="1" noRot="1" noChangeAspect="1"/>
          </p:cNvSpPr>
          <p:nvPr>
            <p:ph type="sldImg" idx="2"/>
          </p:nvPr>
        </p:nvSpPr>
        <p:spPr>
          <a:xfrm>
            <a:off x="1149788" y="685250"/>
            <a:ext cx="4558424" cy="342939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rnd">
            <a:solidFill>
              <a:srgbClr val="000000"/>
            </a:solidFill>
            <a:prstDash val="solid"/>
            <a:miter/>
            <a:headEnd type="none" w="med" len="med"/>
            <a:tailEnd type="none" w="med" len="med"/>
          </a:ln>
        </p:spPr>
      </p:sp>
      <p:sp>
        <p:nvSpPr>
          <p:cNvPr id="118" name="Shape 118"/>
          <p:cNvSpPr txBox="1">
            <a:spLocks noGrp="1"/>
          </p:cNvSpPr>
          <p:nvPr>
            <p:ph type="body" idx="1"/>
          </p:nvPr>
        </p:nvSpPr>
        <p:spPr>
          <a:xfrm>
            <a:off x="685801" y="4344025"/>
            <a:ext cx="5486399" cy="4114623"/>
          </a:xfrm>
          <a:prstGeom prst="rect">
            <a:avLst/>
          </a:prstGeom>
          <a:solidFill>
            <a:srgbClr val="FFFFFF"/>
          </a:solidFill>
          <a:ln w="9525" cap="rnd">
            <a:solidFill>
              <a:srgbClr val="000000"/>
            </a:solidFill>
            <a:prstDash val="solid"/>
            <a:miter/>
            <a:headEnd type="none" w="med" len="med"/>
            <a:tailEnd type="none" w="med" len="med"/>
          </a:ln>
        </p:spPr>
        <p:txBody>
          <a:bodyPr lIns="91422" tIns="45699" rIns="91422" bIns="45699" anchor="t" anchorCtr="0">
            <a:noAutofit/>
          </a:bodyPr>
          <a:lstStyle/>
          <a:p>
            <a:pPr lvl="0" rtl="0">
              <a:buClr>
                <a:schemeClr val="dk1"/>
              </a:buClr>
              <a:buSzPct val="55000"/>
              <a:buFont typeface="Arial"/>
              <a:buNone/>
            </a:pPr>
            <a:r>
              <a:rPr lang="en" sz="2000" dirty="0">
                <a:solidFill>
                  <a:schemeClr val="dk1"/>
                </a:solidFill>
              </a:rPr>
              <a:t>Image is of concentric circles with a able body person in the center and those wi</a:t>
            </a:r>
            <a:r>
              <a:rPr lang="en-US" sz="2000" dirty="0" err="1">
                <a:solidFill>
                  <a:schemeClr val="dk1"/>
                </a:solidFill>
              </a:rPr>
              <a:t>th</a:t>
            </a:r>
            <a:r>
              <a:rPr lang="en" sz="2000" dirty="0">
                <a:solidFill>
                  <a:schemeClr val="dk1"/>
                </a:solidFill>
              </a:rPr>
              <a:t> various disabilities or differences are in the outer circles.</a:t>
            </a:r>
          </a:p>
          <a:p>
            <a:pPr lvl="0" rtl="0">
              <a:buClr>
                <a:schemeClr val="dk1"/>
              </a:buClr>
              <a:buSzPct val="55000"/>
              <a:buFont typeface="Arial"/>
              <a:buNone/>
            </a:pPr>
            <a:endParaRPr lang="en" sz="2000" dirty="0">
              <a:solidFill>
                <a:schemeClr val="dk1"/>
              </a:solidFill>
            </a:endParaRPr>
          </a:p>
          <a:p>
            <a:pPr lvl="0" rtl="0">
              <a:buClr>
                <a:schemeClr val="dk1"/>
              </a:buClr>
              <a:buSzPct val="55000"/>
              <a:buFont typeface="Arial"/>
              <a:buNone/>
            </a:pPr>
            <a:r>
              <a:rPr lang="en" sz="2000" dirty="0">
                <a:solidFill>
                  <a:schemeClr val="dk1"/>
                </a:solidFill>
              </a:rPr>
              <a:t>Their is a person of average ability in the center, as that is often the audience for whom things are designed. Further from the center are images of a person in a wheelchair, a pregnant woman, an elderly person with a cane, individuals with significantly different body types, and people from other countries. The image emphasizes that there are many types of users to consider and that we should not just design for the most common user or we will leave many out.</a:t>
            </a:r>
          </a:p>
          <a:p>
            <a:endParaRPr lang="en" sz="2000" dirty="0">
              <a:solidFill>
                <a:schemeClr val="dk1"/>
              </a:solidFill>
            </a:endParaRPr>
          </a:p>
        </p:txBody>
      </p:sp>
      <p:sp>
        <p:nvSpPr>
          <p:cNvPr id="119" name="Shape 119"/>
          <p:cNvSpPr txBox="1"/>
          <p:nvPr/>
        </p:nvSpPr>
        <p:spPr>
          <a:xfrm>
            <a:off x="3884612" y="1"/>
            <a:ext cx="2971799" cy="457377"/>
          </a:xfrm>
          <a:prstGeom prst="rect">
            <a:avLst/>
          </a:prstGeom>
          <a:noFill/>
          <a:ln>
            <a:noFill/>
          </a:ln>
        </p:spPr>
        <p:txBody>
          <a:bodyPr lIns="91422" tIns="45699" rIns="91422" bIns="45699" anchor="t" anchorCtr="0">
            <a:noAutofit/>
          </a:bodyPr>
          <a:lstStyle/>
          <a:p>
            <a:pPr algn="r">
              <a:buSzPct val="25000"/>
            </a:pPr>
            <a:r>
              <a:rPr lang="en" sz="1200">
                <a:latin typeface="Arial"/>
                <a:ea typeface="Arial"/>
                <a:cs typeface="Arial"/>
                <a:sym typeface="Arial"/>
              </a:rPr>
              <a:t>10-18-09</a:t>
            </a:r>
          </a:p>
        </p:txBody>
      </p:sp>
      <p:sp>
        <p:nvSpPr>
          <p:cNvPr id="120" name="Shape 120"/>
          <p:cNvSpPr txBox="1"/>
          <p:nvPr/>
        </p:nvSpPr>
        <p:spPr>
          <a:xfrm>
            <a:off x="1" y="8684927"/>
            <a:ext cx="2971799" cy="457377"/>
          </a:xfrm>
          <a:prstGeom prst="rect">
            <a:avLst/>
          </a:prstGeom>
          <a:noFill/>
          <a:ln>
            <a:noFill/>
          </a:ln>
        </p:spPr>
        <p:txBody>
          <a:bodyPr lIns="91422" tIns="45699" rIns="91422" bIns="45699" anchor="b"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9788" y="685250"/>
            <a:ext cx="4558424" cy="342939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1" y="4344025"/>
            <a:ext cx="5486399" cy="4114623"/>
          </a:xfrm>
          <a:prstGeom prst="rect">
            <a:avLst/>
          </a:prstGeom>
        </p:spPr>
        <p:txBody>
          <a:bodyPr lIns="91422" tIns="91422" rIns="91422" bIns="91422" anchor="ctr" anchorCtr="0">
            <a:noAutofit/>
          </a:bodyPr>
          <a:lstStyle/>
          <a:p>
            <a:pPr>
              <a:buNone/>
            </a:pPr>
            <a:r>
              <a:rPr lang="en" dirty="0" smtClean="0"/>
              <a:t>This </a:t>
            </a:r>
            <a:r>
              <a:rPr lang="en" dirty="0"/>
              <a:t>comic depicts a person shoveling snow off steps leading to a school entrance. A </a:t>
            </a:r>
            <a:r>
              <a:rPr lang="en" dirty="0" smtClean="0"/>
              <a:t>person</a:t>
            </a:r>
            <a:r>
              <a:rPr lang="en" baseline="0" dirty="0" smtClean="0"/>
              <a:t> </a:t>
            </a:r>
            <a:r>
              <a:rPr lang="en" dirty="0" smtClean="0"/>
              <a:t>in </a:t>
            </a:r>
            <a:r>
              <a:rPr lang="en" dirty="0"/>
              <a:t>a wheelchair is asking that the ramp be cleared of snow. The custodial person responds that he needs to finish clearing the steps first so the other </a:t>
            </a:r>
            <a:r>
              <a:rPr lang="en" dirty="0" smtClean="0"/>
              <a:t>people</a:t>
            </a:r>
            <a:r>
              <a:rPr lang="en" baseline="0" dirty="0" smtClean="0"/>
              <a:t> </a:t>
            </a:r>
            <a:r>
              <a:rPr lang="en" dirty="0" smtClean="0"/>
              <a:t>may </a:t>
            </a:r>
            <a:r>
              <a:rPr lang="en" dirty="0"/>
              <a:t>enter. The </a:t>
            </a:r>
            <a:r>
              <a:rPr lang="en" dirty="0" smtClean="0"/>
              <a:t>peson</a:t>
            </a:r>
            <a:r>
              <a:rPr lang="en" baseline="0" dirty="0" smtClean="0"/>
              <a:t> </a:t>
            </a:r>
            <a:r>
              <a:rPr lang="en" dirty="0" smtClean="0"/>
              <a:t>in </a:t>
            </a:r>
            <a:r>
              <a:rPr lang="en" dirty="0"/>
              <a:t>the wheelchair points out that </a:t>
            </a:r>
            <a:r>
              <a:rPr lang="en" dirty="0" smtClean="0"/>
              <a:t>if </a:t>
            </a:r>
            <a:r>
              <a:rPr lang="en" dirty="0"/>
              <a:t>the ramp were to be cleared, they could all access the building</a:t>
            </a:r>
            <a:r>
              <a:rPr lang="en" dirty="0" smtClean="0"/>
              <a:t>.</a:t>
            </a:r>
          </a:p>
          <a:p>
            <a:pPr>
              <a:buNone/>
            </a:pPr>
            <a:endParaRPr lang="en" b="1" dirty="0" smtClean="0"/>
          </a:p>
          <a:p>
            <a:pPr defTabSz="914372">
              <a:defRPr/>
            </a:pPr>
            <a:r>
              <a:rPr lang="en-US" b="1" dirty="0"/>
              <a:t>This is an excellent example of changing the way we make decisions in our everyday work lives that support access. </a:t>
            </a:r>
            <a:endParaRPr lang="en" b="1" dirty="0" smtClean="0"/>
          </a:p>
          <a:p>
            <a:pPr>
              <a:buNone/>
            </a:pPr>
            <a:endParaRPr lang="en" b="1"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there is only one way to correctly move</a:t>
            </a:r>
            <a:r>
              <a:rPr lang="en-US" baseline="0" dirty="0" smtClean="0"/>
              <a:t> through a maze.  Therefore there is only one way to do things. Right?  We are challenged on a continual basis to create, purchase, promote or support new and interesting technologies, web sites, print materials, movies, animation etc.  Do you find there is only one technology to use to meet a need? Institutions must define their business needs and discover which technology best meets those needs and consider </a:t>
            </a:r>
            <a:r>
              <a:rPr lang="en-US" baseline="0" dirty="0" err="1" smtClean="0"/>
              <a:t>whichi</a:t>
            </a:r>
            <a:r>
              <a:rPr lang="en-US" baseline="0" dirty="0" smtClean="0"/>
              <a:t> is also the most useable to everyone. This involves </a:t>
            </a:r>
            <a:r>
              <a:rPr lang="en-US" b="1" baseline="0" dirty="0" smtClean="0"/>
              <a:t>defining the intended function of the technology </a:t>
            </a:r>
            <a:r>
              <a:rPr lang="en-US" baseline="0" dirty="0" smtClean="0"/>
              <a:t>and what are the </a:t>
            </a:r>
            <a:r>
              <a:rPr lang="en-US" b="1" baseline="0" dirty="0" smtClean="0"/>
              <a:t>diverse needs of those individuals who will be using it</a:t>
            </a:r>
            <a:r>
              <a:rPr lang="en-US" baseline="0" dirty="0" smtClean="0"/>
              <a:t>.  Will today’s session give you the special magic combination to move through the maze? The goal is to provide tools which will help provide parameters in which to work as policy and business processes are developed.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46</a:t>
            </a:fld>
            <a:endParaRPr lang="en-US"/>
          </a:p>
        </p:txBody>
      </p:sp>
    </p:spTree>
    <p:extLst>
      <p:ext uri="{BB962C8B-B14F-4D97-AF65-F5344CB8AC3E}">
        <p14:creationId xmlns:p14="http://schemas.microsoft.com/office/powerpoint/2010/main" val="329828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Quiz in LMS that cannot be read with a screen reader</a:t>
            </a:r>
          </a:p>
          <a:p>
            <a:r>
              <a:rPr lang="en-US" dirty="0" smtClean="0"/>
              <a:t>Must have an assistant</a:t>
            </a:r>
          </a:p>
          <a:p>
            <a:r>
              <a:rPr lang="en-US" dirty="0" smtClean="0"/>
              <a:t>Equally integrated?</a:t>
            </a:r>
          </a:p>
          <a:p>
            <a:r>
              <a:rPr lang="en-US" dirty="0" smtClean="0"/>
              <a:t>Same ease of use?</a:t>
            </a:r>
          </a:p>
          <a:p>
            <a:r>
              <a:rPr lang="en-US" dirty="0" smtClean="0"/>
              <a:t>Some might say</a:t>
            </a:r>
            <a:r>
              <a:rPr lang="en-US" baseline="0" dirty="0" smtClean="0"/>
              <a:t> – “</a:t>
            </a:r>
            <a:r>
              <a:rPr lang="en-US" dirty="0" smtClean="0"/>
              <a:t>Well, I just won’t count that for you, so don’t worry about it”</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A044963-D41E-9542-B8FB-3C2A5B17724F}" type="slidenum">
              <a:rPr lang="en-US" smtClean="0"/>
              <a:t>9</a:t>
            </a:fld>
            <a:endParaRPr lang="en-US"/>
          </a:p>
        </p:txBody>
      </p:sp>
    </p:spTree>
    <p:extLst>
      <p:ext uri="{BB962C8B-B14F-4D97-AF65-F5344CB8AC3E}">
        <p14:creationId xmlns:p14="http://schemas.microsoft.com/office/powerpoint/2010/main" val="7031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graphic of a maze, meant to explain how you will </a:t>
            </a:r>
            <a:r>
              <a:rPr lang="en-US" b="1" baseline="0" dirty="0" smtClean="0"/>
              <a:t>find your way through the maze of business needs to innovate, design elements and interface issues</a:t>
            </a:r>
            <a:r>
              <a:rPr lang="en-US" baseline="0" dirty="0" smtClean="0"/>
              <a:t>. There are three dots which will move through the maze, the first flies through staying within the walls of the maze and correctly exits. The exit is defined as Compliant and Useable Technology. The second gets struck behind a wall, the third creatively hops the walls of the maze and exits successfully.  </a:t>
            </a:r>
            <a:endParaRPr lang="en-US" dirty="0"/>
          </a:p>
        </p:txBody>
      </p:sp>
      <p:sp>
        <p:nvSpPr>
          <p:cNvPr id="4" name="Slide Number Placeholder 3"/>
          <p:cNvSpPr>
            <a:spLocks noGrp="1"/>
          </p:cNvSpPr>
          <p:nvPr>
            <p:ph type="sldNum" sz="quarter" idx="10"/>
          </p:nvPr>
        </p:nvSpPr>
        <p:spPr/>
        <p:txBody>
          <a:bodyPr/>
          <a:lstStyle/>
          <a:p>
            <a:fld id="{8B889A4A-438B-42F4-8060-951A49D97645}" type="slidenum">
              <a:rPr lang="en-US" smtClean="0"/>
              <a:t>47</a:t>
            </a:fld>
            <a:endParaRPr lang="en-US"/>
          </a:p>
        </p:txBody>
      </p:sp>
    </p:spTree>
    <p:extLst>
      <p:ext uri="{BB962C8B-B14F-4D97-AF65-F5344CB8AC3E}">
        <p14:creationId xmlns:p14="http://schemas.microsoft.com/office/powerpoint/2010/main" val="2088991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a:t>
            </a:r>
            <a:r>
              <a:rPr lang="en-US" baseline="0" dirty="0" smtClean="0"/>
              <a:t> a strategy to keep key administrators involved and informed. Top down while also working bottom up can move things along.</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48</a:t>
            </a:fld>
            <a:endParaRPr lang="en-US"/>
          </a:p>
        </p:txBody>
      </p:sp>
    </p:spTree>
    <p:extLst>
      <p:ext uri="{BB962C8B-B14F-4D97-AF65-F5344CB8AC3E}">
        <p14:creationId xmlns:p14="http://schemas.microsoft.com/office/powerpoint/2010/main" val="3798724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clear direction even the best intentions can cause confusion and wasted time and effort. Clearly defined goals for each committee or working group will help prevent unnecessary duplication of work and misunderstanding of the policy and intended outcomes.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49</a:t>
            </a:fld>
            <a:endParaRPr lang="en-US"/>
          </a:p>
        </p:txBody>
      </p:sp>
    </p:spTree>
    <p:extLst>
      <p:ext uri="{BB962C8B-B14F-4D97-AF65-F5344CB8AC3E}">
        <p14:creationId xmlns:p14="http://schemas.microsoft.com/office/powerpoint/2010/main" val="2399582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structure business</a:t>
            </a:r>
            <a:r>
              <a:rPr lang="en-US" baseline="0" dirty="0" smtClean="0"/>
              <a:t> processes to support the intended business goals. If the goal is to have an accessible web environment then </a:t>
            </a:r>
            <a:r>
              <a:rPr lang="en-US" baseline="0" dirty="0" err="1" smtClean="0"/>
              <a:t>accessment</a:t>
            </a:r>
            <a:r>
              <a:rPr lang="en-US" baseline="0" dirty="0" smtClean="0"/>
              <a:t> is essential to track progress.  Providing training and tools of support are needed as well.  </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50</a:t>
            </a:fld>
            <a:endParaRPr lang="en-US"/>
          </a:p>
        </p:txBody>
      </p:sp>
    </p:spTree>
    <p:extLst>
      <p:ext uri="{BB962C8B-B14F-4D97-AF65-F5344CB8AC3E}">
        <p14:creationId xmlns:p14="http://schemas.microsoft.com/office/powerpoint/2010/main" val="905739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proper structure users</a:t>
            </a:r>
            <a:r>
              <a:rPr lang="en-US" baseline="0" dirty="0" smtClean="0"/>
              <a:t> can</a:t>
            </a:r>
            <a:r>
              <a:rPr lang="en-US" dirty="0" smtClean="0"/>
              <a:t>:</a:t>
            </a:r>
          </a:p>
          <a:p>
            <a:r>
              <a:rPr lang="en-US" baseline="0" dirty="0" smtClean="0"/>
              <a:t>Change the color of the page is they have trouble seeing the assigned design colors e.g. color blind or prone to migraines</a:t>
            </a:r>
          </a:p>
          <a:p>
            <a:r>
              <a:rPr lang="en-US" baseline="0" dirty="0" smtClean="0"/>
              <a:t>Navigation based on links only, headers only </a:t>
            </a:r>
            <a:r>
              <a:rPr lang="en-US" baseline="0" dirty="0" err="1" smtClean="0"/>
              <a:t>etc</a:t>
            </a:r>
            <a:endParaRPr lang="en-US" baseline="0" dirty="0" smtClean="0"/>
          </a:p>
          <a:p>
            <a:r>
              <a:rPr lang="en-US" baseline="0" dirty="0" smtClean="0"/>
              <a:t>Navigate to what they need when they need it without having to know your institution already </a:t>
            </a:r>
          </a:p>
          <a:p>
            <a:r>
              <a:rPr lang="en-US" baseline="0" dirty="0" smtClean="0"/>
              <a:t>In documents is helps with large document edits </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51</a:t>
            </a:fld>
            <a:endParaRPr lang="en-US"/>
          </a:p>
        </p:txBody>
      </p:sp>
    </p:spTree>
    <p:extLst>
      <p:ext uri="{BB962C8B-B14F-4D97-AF65-F5344CB8AC3E}">
        <p14:creationId xmlns:p14="http://schemas.microsoft.com/office/powerpoint/2010/main" val="1481625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free or purchased technology we have a structure evaluation process.  </a:t>
            </a:r>
          </a:p>
          <a:p>
            <a:endParaRPr lang="en-US" dirty="0"/>
          </a:p>
          <a:p>
            <a:r>
              <a:rPr lang="en-US" dirty="0"/>
              <a:t>Defining the business need is left to the buyer or users of the technology we advise on the impact of a lack of usability</a:t>
            </a:r>
          </a:p>
          <a:p>
            <a:endParaRPr lang="en-US" dirty="0"/>
          </a:p>
          <a:p>
            <a:r>
              <a:rPr lang="en-US" dirty="0"/>
              <a:t>I: Simple VPAT review if available – share info back with vendor</a:t>
            </a:r>
          </a:p>
          <a:p>
            <a:r>
              <a:rPr lang="en-US" dirty="0"/>
              <a:t>II: Targeted criteria review- Form: use form construct criteria,  Basic web page: Links, Header Structure, Complex: include tables, CSS scripting</a:t>
            </a:r>
          </a:p>
          <a:p>
            <a:pPr defTabSz="903976">
              <a:defRPr/>
            </a:pPr>
            <a:r>
              <a:rPr lang="en-US" dirty="0"/>
              <a:t>III: Comprehensive testing based on CSU ATI Criteria (based on 508 and WCAG 2.0) Reiterative testing  and coding solutions given and validated, Detailed recommendations given</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B889A4A-438B-42F4-8060-951A49D97645}"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735191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three components of creating accessible web pages and applications</a:t>
            </a:r>
            <a:r>
              <a:rPr lang="en-US" baseline="0" dirty="0" smtClean="0"/>
              <a:t> that are in close collaboration to develop accessible content:</a:t>
            </a:r>
          </a:p>
          <a:p>
            <a:endParaRPr lang="en-US" dirty="0" smtClean="0"/>
          </a:p>
          <a:p>
            <a:pPr marL="228600" indent="-228600">
              <a:buFont typeface="+mj-lt"/>
              <a:buAutoNum type="arabicPeriod"/>
            </a:pPr>
            <a:r>
              <a:rPr lang="en-US" dirty="0" smtClean="0"/>
              <a:t>Supporting web developers</a:t>
            </a:r>
          </a:p>
          <a:p>
            <a:pPr marL="228600" indent="-228600">
              <a:buFont typeface="+mj-lt"/>
              <a:buAutoNum type="arabicPeriod"/>
            </a:pPr>
            <a:r>
              <a:rPr lang="en-US" dirty="0" smtClean="0"/>
              <a:t>Supporting content creators</a:t>
            </a:r>
          </a:p>
          <a:p>
            <a:pPr marL="228600" indent="-228600">
              <a:buFont typeface="+mj-lt"/>
              <a:buAutoNum type="arabicPeriod"/>
            </a:pPr>
            <a:r>
              <a:rPr lang="en-US" dirty="0" smtClean="0"/>
              <a:t>Monitoring web pages</a:t>
            </a:r>
          </a:p>
          <a:p>
            <a:pPr marL="22860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F7F8BB72-95D4-4983-A060-14D9BA2AD62F}"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788960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our distinct procedures to support web developers are:</a:t>
            </a:r>
          </a:p>
          <a:p>
            <a:pPr marL="228600" indent="-228600">
              <a:buFont typeface="+mj-lt"/>
              <a:buAutoNum type="arabicPeriod"/>
            </a:pPr>
            <a:r>
              <a:rPr lang="en-US" dirty="0" smtClean="0"/>
              <a:t>Accessible coding methodologies</a:t>
            </a:r>
          </a:p>
          <a:p>
            <a:pPr marL="228600" indent="-228600">
              <a:buFont typeface="+mj-lt"/>
              <a:buAutoNum type="arabicPeriod"/>
            </a:pPr>
            <a:r>
              <a:rPr lang="en-US" dirty="0" smtClean="0"/>
              <a:t>Best Practices</a:t>
            </a:r>
          </a:p>
          <a:p>
            <a:pPr marL="228600" indent="-228600">
              <a:buFont typeface="+mj-lt"/>
              <a:buAutoNum type="arabicPeriod"/>
            </a:pPr>
            <a:r>
              <a:rPr lang="en-US" dirty="0" smtClean="0"/>
              <a:t>Coding Solutions</a:t>
            </a:r>
          </a:p>
          <a:p>
            <a:pPr marL="228600" indent="-228600">
              <a:buFont typeface="+mj-lt"/>
              <a:buAutoNum type="arabicPeriod"/>
            </a:pPr>
            <a:r>
              <a:rPr lang="en-US" dirty="0" smtClean="0"/>
              <a:t>Promoting accessible web development</a:t>
            </a:r>
          </a:p>
          <a:p>
            <a:pPr marL="0" indent="0">
              <a:buFont typeface="+mj-lt"/>
              <a:buNone/>
            </a:pPr>
            <a:endParaRPr lang="en-US" dirty="0" smtClean="0"/>
          </a:p>
        </p:txBody>
      </p:sp>
      <p:sp>
        <p:nvSpPr>
          <p:cNvPr id="4" name="Slide Number Placeholder 3"/>
          <p:cNvSpPr>
            <a:spLocks noGrp="1"/>
          </p:cNvSpPr>
          <p:nvPr>
            <p:ph type="sldNum" sz="quarter" idx="10"/>
          </p:nvPr>
        </p:nvSpPr>
        <p:spPr/>
        <p:txBody>
          <a:bodyPr/>
          <a:lstStyle/>
          <a:p>
            <a:fld id="{F7F8BB72-95D4-4983-A060-14D9BA2AD62F}"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788960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788960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Four interconnected procedures t</a:t>
            </a:r>
            <a:r>
              <a:rPr lang="en-US" baseline="0" dirty="0" smtClean="0"/>
              <a:t>o support content creators understanding accessibility and creating accessible content.</a:t>
            </a:r>
          </a:p>
          <a:p>
            <a:endParaRPr lang="en-US" baseline="0" dirty="0" smtClean="0"/>
          </a:p>
        </p:txBody>
      </p:sp>
      <p:sp>
        <p:nvSpPr>
          <p:cNvPr id="4" name="Slide Number Placeholder 3"/>
          <p:cNvSpPr>
            <a:spLocks noGrp="1"/>
          </p:cNvSpPr>
          <p:nvPr>
            <p:ph type="sldNum" sz="quarter" idx="10"/>
          </p:nvPr>
        </p:nvSpPr>
        <p:spPr/>
        <p:txBody>
          <a:bodyPr/>
          <a:lstStyle/>
          <a:p>
            <a:fld id="{F7F8BB72-95D4-4983-A060-14D9BA2AD62F}"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78896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accessibility.ncsu.edu</a:t>
            </a:r>
            <a:endParaRPr lang="en-US" dirty="0"/>
          </a:p>
        </p:txBody>
      </p:sp>
      <p:sp>
        <p:nvSpPr>
          <p:cNvPr id="4" name="Slide Number Placeholder 3"/>
          <p:cNvSpPr>
            <a:spLocks noGrp="1"/>
          </p:cNvSpPr>
          <p:nvPr>
            <p:ph type="sldNum" sz="quarter" idx="10"/>
          </p:nvPr>
        </p:nvSpPr>
        <p:spPr/>
        <p:txBody>
          <a:bodyPr/>
          <a:lstStyle/>
          <a:p>
            <a:fld id="{B2DB4004-E64F-D64A-9D4E-A05C14B98F5F}" type="slidenum">
              <a:rPr lang="en-US" smtClean="0"/>
              <a:t>28</a:t>
            </a:fld>
            <a:endParaRPr lang="en-US"/>
          </a:p>
        </p:txBody>
      </p:sp>
    </p:spTree>
    <p:extLst>
      <p:ext uri="{BB962C8B-B14F-4D97-AF65-F5344CB8AC3E}">
        <p14:creationId xmlns:p14="http://schemas.microsoft.com/office/powerpoint/2010/main" val="583708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6 evaluation categories</a:t>
            </a:r>
            <a:r>
              <a:rPr lang="en-US" baseline="0" dirty="0" smtClean="0"/>
              <a:t> </a:t>
            </a:r>
            <a:r>
              <a:rPr lang="en-US" dirty="0" smtClean="0"/>
              <a:t>that are used for conducting a manual test and reporting accessibility and usability errors</a:t>
            </a:r>
          </a:p>
          <a:p>
            <a:r>
              <a:rPr lang="en-US" dirty="0" smtClean="0"/>
              <a:t>Categories are built upon the characteristics</a:t>
            </a:r>
            <a:r>
              <a:rPr lang="en-US" baseline="0" dirty="0" smtClean="0"/>
              <a:t> of components being tested within a web page, for example, tables, frames and headings are used to organize content and create a structure for the web page, therefore they are grouped under “Structure” category.</a:t>
            </a:r>
          </a:p>
          <a:p>
            <a:endParaRPr lang="en-US" baseline="0" dirty="0" smtClean="0"/>
          </a:p>
          <a:p>
            <a:r>
              <a:rPr lang="en-US" baseline="0" dirty="0" smtClean="0"/>
              <a:t>Alternative Descriptions</a:t>
            </a:r>
          </a:p>
          <a:p>
            <a:r>
              <a:rPr lang="en-US" dirty="0" smtClean="0"/>
              <a:t>Diagram showing the topics of Images, Image Map, and Scripting are under the Alternative Descriptions section of UDC evaluation categories</a:t>
            </a:r>
          </a:p>
          <a:p>
            <a:endParaRPr lang="en-US" dirty="0" smtClean="0"/>
          </a:p>
          <a:p>
            <a:r>
              <a:rPr lang="en-US" dirty="0" smtClean="0"/>
              <a:t>Multimedia</a:t>
            </a:r>
          </a:p>
          <a:p>
            <a:r>
              <a:rPr lang="en-US" dirty="0" smtClean="0"/>
              <a:t>Diagram showing the topics of Interactive Multimedia and Screen </a:t>
            </a:r>
            <a:r>
              <a:rPr lang="en-US" dirty="0" err="1" smtClean="0"/>
              <a:t>Movment</a:t>
            </a:r>
            <a:r>
              <a:rPr lang="en-US" dirty="0" smtClean="0"/>
              <a:t> are under the Multimedia section of UDC evaluation categories</a:t>
            </a:r>
          </a:p>
          <a:p>
            <a:endParaRPr lang="en-US" dirty="0" smtClean="0"/>
          </a:p>
          <a:p>
            <a:r>
              <a:rPr lang="en-US" dirty="0" smtClean="0"/>
              <a:t>Structure</a:t>
            </a:r>
          </a:p>
          <a:p>
            <a:r>
              <a:rPr lang="en-US" dirty="0" smtClean="0"/>
              <a:t>Diagram showing the topics </a:t>
            </a:r>
            <a:r>
              <a:rPr lang="en-US" dirty="0" err="1" smtClean="0"/>
              <a:t>ofSemantic</a:t>
            </a:r>
            <a:r>
              <a:rPr lang="en-US" dirty="0" smtClean="0"/>
              <a:t> Requirements, Frames, and Tables are under the Structure section of UDC evaluation categories</a:t>
            </a:r>
          </a:p>
          <a:p>
            <a:endParaRPr lang="en-US" dirty="0" smtClean="0"/>
          </a:p>
          <a:p>
            <a:r>
              <a:rPr lang="en-US" dirty="0" smtClean="0"/>
              <a:t>Comprehensive Visual Display</a:t>
            </a:r>
          </a:p>
          <a:p>
            <a:r>
              <a:rPr lang="en-US" dirty="0" smtClean="0"/>
              <a:t>Diagram showing the topics </a:t>
            </a:r>
            <a:r>
              <a:rPr lang="en-US" dirty="0" err="1" smtClean="0"/>
              <a:t>ofVisual</a:t>
            </a:r>
            <a:r>
              <a:rPr lang="en-US" dirty="0" smtClean="0"/>
              <a:t> Readability, Style Sheets, and Color are under the Comprehensive Visual Display section of UDC evaluation categories</a:t>
            </a:r>
          </a:p>
          <a:p>
            <a:endParaRPr lang="en-US" dirty="0" smtClean="0"/>
          </a:p>
          <a:p>
            <a:r>
              <a:rPr lang="en-US" dirty="0" smtClean="0"/>
              <a:t>User Interface</a:t>
            </a:r>
          </a:p>
          <a:p>
            <a:r>
              <a:rPr lang="en-US" dirty="0" smtClean="0"/>
              <a:t>Diagram showing the topics of Navigation, Keyboard Accessibility, Times Response, and Forms are under the User Interface section of UDC evaluation categories</a:t>
            </a:r>
          </a:p>
          <a:p>
            <a:endParaRPr lang="en-US" dirty="0" smtClean="0"/>
          </a:p>
          <a:p>
            <a:r>
              <a:rPr lang="en-US" dirty="0" smtClean="0"/>
              <a:t>Navigation</a:t>
            </a:r>
          </a:p>
          <a:p>
            <a:r>
              <a:rPr lang="en-US" dirty="0" smtClean="0"/>
              <a:t>Diagram showing the topic of Link Requirements is under the Navigation section of UDC evaluation categories</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788960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main components of monitoring web environments. </a:t>
            </a:r>
          </a:p>
          <a:p>
            <a:pPr marL="228600" indent="-228600">
              <a:buFont typeface="+mj-lt"/>
              <a:buAutoNum type="arabicPeriod"/>
            </a:pPr>
            <a:r>
              <a:rPr lang="en-US" dirty="0" smtClean="0"/>
              <a:t>Web accessibility and Usability Testing</a:t>
            </a:r>
          </a:p>
          <a:p>
            <a:pPr marL="228600" indent="-228600">
              <a:buFont typeface="+mj-lt"/>
              <a:buAutoNum type="arabicPeriod"/>
            </a:pPr>
            <a:r>
              <a:rPr lang="en-US" dirty="0" smtClean="0"/>
              <a:t>Exporting and archiving reports</a:t>
            </a:r>
          </a:p>
          <a:p>
            <a:pPr marL="228600" indent="-228600">
              <a:buFont typeface="+mj-lt"/>
              <a:buAutoNum type="arabicPeriod"/>
            </a:pPr>
            <a:r>
              <a:rPr lang="en-US" dirty="0" smtClean="0"/>
              <a:t>Content management system and accessibility improvement</a:t>
            </a:r>
          </a:p>
          <a:p>
            <a:pPr marL="228600" indent="-228600">
              <a:buFont typeface="+mj-lt"/>
              <a:buAutoNum type="arabicPeriod"/>
            </a:pPr>
            <a:endParaRPr lang="en-US" dirty="0" smtClean="0"/>
          </a:p>
          <a:p>
            <a:pPr marL="0" indent="0">
              <a:buFont typeface="+mj-lt"/>
              <a:buNone/>
            </a:pPr>
            <a:endParaRPr lang="en-US" dirty="0" smtClean="0"/>
          </a:p>
          <a:p>
            <a:pPr marL="0" indent="0">
              <a:buFont typeface="+mj-lt"/>
              <a:buNone/>
            </a:pPr>
            <a:endParaRPr lang="en-US" dirty="0" smtClean="0"/>
          </a:p>
        </p:txBody>
      </p:sp>
      <p:sp>
        <p:nvSpPr>
          <p:cNvPr id="4" name="Slide Number Placeholder 3"/>
          <p:cNvSpPr>
            <a:spLocks noGrp="1"/>
          </p:cNvSpPr>
          <p:nvPr>
            <p:ph type="sldNum" sz="quarter" idx="10"/>
          </p:nvPr>
        </p:nvSpPr>
        <p:spPr/>
        <p:txBody>
          <a:bodyPr/>
          <a:lstStyle/>
          <a:p>
            <a:fld id="{F7F8BB72-95D4-4983-A060-14D9BA2AD62F}"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788960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C74BC9-A3BC-444C-9AF8-B4CB127F69BF}" type="slidenum">
              <a:rPr lang="en-US" smtClean="0"/>
              <a:t>59</a:t>
            </a:fld>
            <a:endParaRPr lang="en-US"/>
          </a:p>
        </p:txBody>
      </p:sp>
    </p:spTree>
    <p:extLst>
      <p:ext uri="{BB962C8B-B14F-4D97-AF65-F5344CB8AC3E}">
        <p14:creationId xmlns:p14="http://schemas.microsoft.com/office/powerpoint/2010/main" val="1102257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it take to implement</a:t>
            </a:r>
            <a:r>
              <a:rPr lang="en-US" baseline="0" dirty="0" smtClean="0"/>
              <a:t> a procurement process that considers accessibility for each IT purchase or adoption? </a:t>
            </a:r>
          </a:p>
          <a:p>
            <a:r>
              <a:rPr lang="en-US" baseline="0" dirty="0" smtClean="0"/>
              <a:t>The areas listed on the slide all play an important role in building that process.</a:t>
            </a:r>
          </a:p>
          <a:p>
            <a:r>
              <a:rPr lang="en-US" baseline="0" dirty="0" smtClean="0"/>
              <a:t> </a:t>
            </a:r>
            <a:r>
              <a:rPr lang="en-US" dirty="0" smtClean="0"/>
              <a:t>A</a:t>
            </a:r>
            <a:r>
              <a:rPr lang="en-US" baseline="0" dirty="0" smtClean="0"/>
              <a:t> multi-year project, based on the Goals and Success indicators, where several stakeholders from multiple campuses came together to recommend a standardized process that each CSU campus could adapt or adapt to improve the business processes that support purchasing accessible products. In the next few slides we will look at the steps that the group identified, roles and responsibilities, and templates that can be used to implement the process.</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15292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 the CSU procurement</a:t>
            </a:r>
            <a:r>
              <a:rPr lang="en-US" baseline="0" dirty="0" smtClean="0"/>
              <a:t> process at: </a:t>
            </a:r>
            <a:r>
              <a:rPr lang="en-US" dirty="0" smtClean="0"/>
              <a:t>http://teachingcommons.cdl.edu/access/procurement_process/</a:t>
            </a:r>
          </a:p>
          <a:p>
            <a:r>
              <a:rPr lang="en-US" dirty="0" smtClean="0"/>
              <a:t>Each step has a set of procedures</a:t>
            </a:r>
            <a:r>
              <a:rPr lang="en-US" baseline="0" dirty="0" smtClean="0"/>
              <a:t>, responsible parties, and templates. </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62</a:t>
            </a:fld>
            <a:endParaRPr lang="en-US"/>
          </a:p>
        </p:txBody>
      </p:sp>
    </p:spTree>
    <p:extLst>
      <p:ext uri="{BB962C8B-B14F-4D97-AF65-F5344CB8AC3E}">
        <p14:creationId xmlns:p14="http://schemas.microsoft.com/office/powerpoint/2010/main" val="448716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Shared responsibility</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461048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300C5-0F77-4492-BDE2-24824270A5F8}" type="slidenum">
              <a:rPr lang="en-US" smtClean="0"/>
              <a:t>64</a:t>
            </a:fld>
            <a:endParaRPr lang="en-US"/>
          </a:p>
        </p:txBody>
      </p:sp>
    </p:spTree>
    <p:extLst>
      <p:ext uri="{BB962C8B-B14F-4D97-AF65-F5344CB8AC3E}">
        <p14:creationId xmlns:p14="http://schemas.microsoft.com/office/powerpoint/2010/main" val="887348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300C5-0F77-4492-BDE2-24824270A5F8}" type="slidenum">
              <a:rPr lang="en-US" smtClean="0"/>
              <a:t>66</a:t>
            </a:fld>
            <a:endParaRPr lang="en-US"/>
          </a:p>
        </p:txBody>
      </p:sp>
    </p:spTree>
    <p:extLst>
      <p:ext uri="{BB962C8B-B14F-4D97-AF65-F5344CB8AC3E}">
        <p14:creationId xmlns:p14="http://schemas.microsoft.com/office/powerpoint/2010/main" val="917940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language is included in the General</a:t>
            </a:r>
            <a:r>
              <a:rPr lang="en-US" baseline="0" dirty="0" smtClean="0"/>
              <a:t> Provisions which should be included in the contract for IT purchases. The language was </a:t>
            </a:r>
            <a:r>
              <a:rPr lang="en-US" dirty="0" smtClean="0"/>
              <a:t>specified</a:t>
            </a:r>
            <a:r>
              <a:rPr lang="en-US" baseline="0" dirty="0" smtClean="0"/>
              <a:t> in our systemwide policy –executive order 926</a:t>
            </a:r>
            <a:endParaRPr lang="en-US" dirty="0"/>
          </a:p>
        </p:txBody>
      </p:sp>
      <p:sp>
        <p:nvSpPr>
          <p:cNvPr id="4" name="Slide Number Placeholder 3"/>
          <p:cNvSpPr>
            <a:spLocks noGrp="1"/>
          </p:cNvSpPr>
          <p:nvPr>
            <p:ph type="sldNum" sz="quarter" idx="10"/>
          </p:nvPr>
        </p:nvSpPr>
        <p:spPr/>
        <p:txBody>
          <a:bodyPr/>
          <a:lstStyle/>
          <a:p>
            <a:fld id="{406300C5-0F77-4492-BDE2-24824270A5F8}" type="slidenum">
              <a:rPr lang="en-US" smtClean="0"/>
              <a:t>68</a:t>
            </a:fld>
            <a:endParaRPr lang="en-US"/>
          </a:p>
        </p:txBody>
      </p:sp>
    </p:spTree>
    <p:extLst>
      <p:ext uri="{BB962C8B-B14F-4D97-AF65-F5344CB8AC3E}">
        <p14:creationId xmlns:p14="http://schemas.microsoft.com/office/powerpoint/2010/main" val="4276735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300C5-0F77-4492-BDE2-24824270A5F8}" type="slidenum">
              <a:rPr lang="en-US" smtClean="0"/>
              <a:t>69</a:t>
            </a:fld>
            <a:endParaRPr lang="en-US"/>
          </a:p>
        </p:txBody>
      </p:sp>
    </p:spTree>
    <p:extLst>
      <p:ext uri="{BB962C8B-B14F-4D97-AF65-F5344CB8AC3E}">
        <p14:creationId xmlns:p14="http://schemas.microsoft.com/office/powerpoint/2010/main" val="4276735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Cultural</a:t>
            </a:r>
            <a:r>
              <a:rPr lang="en-US" baseline="0" dirty="0" smtClean="0"/>
              <a:t> change involves changing the way the people think about their jobs – how to create, build, buy, and adopt products and services that universally serve the greatest number of people regardless of how they interact with that product.</a:t>
            </a:r>
          </a:p>
          <a:p>
            <a:r>
              <a:rPr lang="en-US" baseline="0" dirty="0" smtClean="0"/>
              <a:t>Institution-wide effort – integrating accessibility into all the campus business processes – looking at how the campus is doing things now and what needs to done to make accessibility part of the everyday work – not a bolt-on or after thought</a:t>
            </a:r>
          </a:p>
          <a:p>
            <a:r>
              <a:rPr lang="en-US" baseline="0" dirty="0" smtClean="0"/>
              <a:t>At the CSU we realized that the institution-wide effort would require a continuous process improvement approach </a:t>
            </a:r>
          </a:p>
          <a:p>
            <a:r>
              <a:rPr lang="en-US" baseline="0" dirty="0" smtClean="0"/>
              <a:t>Strong Executive Support at each of our campuses there is an ATI Sponsor at the VP level who oversees the campus ATI implementation</a:t>
            </a:r>
          </a:p>
          <a:p>
            <a:endParaRPr lang="en-US" baseline="0" dirty="0" smtClean="0"/>
          </a:p>
        </p:txBody>
      </p:sp>
      <p:sp>
        <p:nvSpPr>
          <p:cNvPr id="4" name="Slide Number Placeholder 3"/>
          <p:cNvSpPr>
            <a:spLocks noGrp="1"/>
          </p:cNvSpPr>
          <p:nvPr>
            <p:ph type="sldNum" sz="quarter" idx="10"/>
          </p:nvPr>
        </p:nvSpPr>
        <p:spPr/>
        <p:txBody>
          <a:bodyPr/>
          <a:lstStyle/>
          <a:p>
            <a:fld id="{DD5B2546-76D4-4673-9041-48E5DE86F481}"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499970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470 miles deep</a:t>
            </a:r>
            <a:endParaRPr lang="en-US" dirty="0"/>
          </a:p>
        </p:txBody>
      </p:sp>
      <p:sp>
        <p:nvSpPr>
          <p:cNvPr id="4" name="Slide Number Placeholder 3"/>
          <p:cNvSpPr>
            <a:spLocks noGrp="1"/>
          </p:cNvSpPr>
          <p:nvPr>
            <p:ph type="sldNum" sz="quarter" idx="10"/>
          </p:nvPr>
        </p:nvSpPr>
        <p:spPr/>
        <p:txBody>
          <a:bodyPr/>
          <a:lstStyle/>
          <a:p>
            <a:fld id="{201465AC-AB90-3443-B56D-2E1F79433658}" type="slidenum">
              <a:rPr lang="en-US" smtClean="0"/>
              <a:t>71</a:t>
            </a:fld>
            <a:endParaRPr lang="en-US"/>
          </a:p>
        </p:txBody>
      </p:sp>
    </p:spTree>
    <p:extLst>
      <p:ext uri="{BB962C8B-B14F-4D97-AF65-F5344CB8AC3E}">
        <p14:creationId xmlns:p14="http://schemas.microsoft.com/office/powerpoint/2010/main" val="2107674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accessibility.ncsu.edu</a:t>
            </a:r>
            <a:r>
              <a:rPr lang="en-US" dirty="0" smtClean="0"/>
              <a:t>/multimedia/</a:t>
            </a:r>
            <a:endParaRPr lang="en-US" dirty="0"/>
          </a:p>
        </p:txBody>
      </p:sp>
      <p:sp>
        <p:nvSpPr>
          <p:cNvPr id="4" name="Slide Number Placeholder 3"/>
          <p:cNvSpPr>
            <a:spLocks noGrp="1"/>
          </p:cNvSpPr>
          <p:nvPr>
            <p:ph type="sldNum" sz="quarter" idx="10"/>
          </p:nvPr>
        </p:nvSpPr>
        <p:spPr/>
        <p:txBody>
          <a:bodyPr/>
          <a:lstStyle/>
          <a:p>
            <a:fld id="{201465AC-AB90-3443-B56D-2E1F79433658}" type="slidenum">
              <a:rPr lang="en-US" smtClean="0"/>
              <a:t>77</a:t>
            </a:fld>
            <a:endParaRPr lang="en-US"/>
          </a:p>
        </p:txBody>
      </p:sp>
    </p:spTree>
    <p:extLst>
      <p:ext uri="{BB962C8B-B14F-4D97-AF65-F5344CB8AC3E}">
        <p14:creationId xmlns:p14="http://schemas.microsoft.com/office/powerpoint/2010/main" val="1856269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accessibility.ncsu.edu</a:t>
            </a:r>
            <a:r>
              <a:rPr lang="en-US" dirty="0" smtClean="0"/>
              <a:t>/multimedia/</a:t>
            </a:r>
            <a:endParaRPr lang="en-US" dirty="0"/>
          </a:p>
        </p:txBody>
      </p:sp>
      <p:sp>
        <p:nvSpPr>
          <p:cNvPr id="4" name="Slide Number Placeholder 3"/>
          <p:cNvSpPr>
            <a:spLocks noGrp="1"/>
          </p:cNvSpPr>
          <p:nvPr>
            <p:ph type="sldNum" sz="quarter" idx="10"/>
          </p:nvPr>
        </p:nvSpPr>
        <p:spPr/>
        <p:txBody>
          <a:bodyPr/>
          <a:lstStyle/>
          <a:p>
            <a:fld id="{201465AC-AB90-3443-B56D-2E1F79433658}" type="slidenum">
              <a:rPr lang="en-US" smtClean="0"/>
              <a:t>82</a:t>
            </a:fld>
            <a:endParaRPr lang="en-US"/>
          </a:p>
        </p:txBody>
      </p:sp>
    </p:spTree>
    <p:extLst>
      <p:ext uri="{BB962C8B-B14F-4D97-AF65-F5344CB8AC3E}">
        <p14:creationId xmlns:p14="http://schemas.microsoft.com/office/powerpoint/2010/main" val="1833928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300C5-0F77-4492-BDE2-24824270A5F8}"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679373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http://www.csulb.edu/divisions/students/aim/</a:t>
            </a:r>
          </a:p>
          <a:p>
            <a:r>
              <a:rPr lang="en-US" dirty="0" smtClean="0"/>
              <a:t>The AIM center brings</a:t>
            </a:r>
            <a:r>
              <a:rPr lang="en-US" baseline="0" dirty="0" smtClean="0"/>
              <a:t> together Accessible Instructional Materials services for faculty – offering self-paced tutorials, small group trainings, and full conversion services. Faculty may send materials for conversion or drop in for training. The center has been open for about 1 year and has been slowly building capacity. The Provost includes information about the AIM center in a monthly communication to faculty. The center also conducts tours for campus executives and academic departments.</a:t>
            </a:r>
          </a:p>
          <a:p>
            <a:endParaRPr lang="en-US" baseline="0" dirty="0" smtClean="0"/>
          </a:p>
          <a:p>
            <a:r>
              <a:rPr lang="en-US" baseline="0" dirty="0" smtClean="0"/>
              <a:t>The AIM Center does all alternate media conversion including all the e-reserves for the library each semester. They also provide work stations and a study area for students with disabilities.</a:t>
            </a:r>
            <a:endParaRPr lang="en-US" dirty="0"/>
          </a:p>
        </p:txBody>
      </p:sp>
      <p:sp>
        <p:nvSpPr>
          <p:cNvPr id="4" name="Slide Number Placeholder 3"/>
          <p:cNvSpPr>
            <a:spLocks noGrp="1"/>
          </p:cNvSpPr>
          <p:nvPr>
            <p:ph type="sldNum" sz="quarter" idx="10"/>
          </p:nvPr>
        </p:nvSpPr>
        <p:spPr/>
        <p:txBody>
          <a:bodyPr/>
          <a:lstStyle/>
          <a:p>
            <a:fld id="{406300C5-0F77-4492-BDE2-24824270A5F8}"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4106833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a:t>
            </a:r>
            <a:r>
              <a:rPr lang="en-US" baseline="0" dirty="0" smtClean="0"/>
              <a:t> from: http://www.suitqaisdiaries.com/wp-content/uploads/2013/08/keep-calm-and-save-money-39.png</a:t>
            </a:r>
          </a:p>
          <a:p>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87</a:t>
            </a:fld>
            <a:endParaRPr lang="en-US"/>
          </a:p>
        </p:txBody>
      </p:sp>
    </p:spTree>
    <p:extLst>
      <p:ext uri="{BB962C8B-B14F-4D97-AF65-F5344CB8AC3E}">
        <p14:creationId xmlns:p14="http://schemas.microsoft.com/office/powerpoint/2010/main" val="4250356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"Auditory users" -- people who are blind, have difficulty seeing, or who are using devices with small or no displays -- are unable to scan the page quickly with their eyes. To get an overview of a page or to quickly find a link, these users will often tab from one link to the next or review a list of available links on a page.</a:t>
            </a:r>
          </a:p>
          <a:p>
            <a:r>
              <a:rPr lang="en-US" dirty="0" smtClean="0"/>
              <a:t>Therefore, include introductory information in the first link, then distinguishing information in the links that follow.</a:t>
            </a:r>
          </a:p>
          <a:p>
            <a:endParaRPr lang="en-US" dirty="0" smtClean="0"/>
          </a:p>
          <a:p>
            <a:r>
              <a:rPr lang="en-US" dirty="0" smtClean="0"/>
              <a:t>This will provide context information for users reading them in sequence.</a:t>
            </a:r>
            <a:endParaRPr lang="en-US" dirty="0"/>
          </a:p>
        </p:txBody>
      </p:sp>
      <p:sp>
        <p:nvSpPr>
          <p:cNvPr id="4" name="Slide Number Placeholder 3"/>
          <p:cNvSpPr>
            <a:spLocks noGrp="1"/>
          </p:cNvSpPr>
          <p:nvPr>
            <p:ph type="sldNum" sz="quarter" idx="10"/>
          </p:nvPr>
        </p:nvSpPr>
        <p:spPr/>
        <p:txBody>
          <a:bodyPr/>
          <a:lstStyle/>
          <a:p>
            <a:fld id="{E12CB67B-EA08-4656-9F49-EA542BE85334}"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961464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Executive Order 926 –</a:t>
            </a:r>
            <a:r>
              <a:rPr lang="en-US" baseline="0" dirty="0" smtClean="0"/>
              <a:t> General Policy January 1, 2005 - </a:t>
            </a:r>
            <a:r>
              <a:rPr lang="en-US" dirty="0" smtClean="0"/>
              <a:t>The California State University Policy on Disability Support and Accommodations – what campuses</a:t>
            </a:r>
            <a:r>
              <a:rPr lang="en-US" baseline="0" dirty="0" smtClean="0"/>
              <a:t> need to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Coded Memo’s operational documents – how and when to do it</a:t>
            </a:r>
            <a:endParaRPr lang="en-US" dirty="0" smtClean="0"/>
          </a:p>
          <a:p>
            <a:r>
              <a:rPr lang="en-US" dirty="0" smtClean="0"/>
              <a:t>First substantive: Coded Memo 2007  Responsibilities,</a:t>
            </a:r>
            <a:r>
              <a:rPr lang="en-US" baseline="0" dirty="0" smtClean="0"/>
              <a:t> Plans, Timelines, split the implementation effort into 3 priority area Web, Procurement, and IM and articulated goals for each area</a:t>
            </a:r>
          </a:p>
          <a:p>
            <a:r>
              <a:rPr lang="en-US" baseline="0" dirty="0" smtClean="0"/>
              <a:t>Problems included Vague responsibilities and unrealistic timelines</a:t>
            </a:r>
          </a:p>
          <a:p>
            <a:r>
              <a:rPr lang="en-US" baseline="0" dirty="0" smtClean="0"/>
              <a:t>No one had experience with this type of implementation so it was not clear how large the implementation would be (institution-wide) or how to proceed with the implementation</a:t>
            </a:r>
          </a:p>
          <a:p>
            <a:r>
              <a:rPr lang="en-US" baseline="0" dirty="0" smtClean="0"/>
              <a:t>Campuses were confused –unsure how to proceed to accomplish the goals – short timelines became a de-motivating factor – not nearly enough resources were available </a:t>
            </a:r>
          </a:p>
          <a:p>
            <a:r>
              <a:rPr lang="en-US" baseline="0" dirty="0" smtClean="0"/>
              <a:t>Lots of checklist and training attempts without any business processes in place to support the effort </a:t>
            </a:r>
          </a:p>
          <a:p>
            <a:r>
              <a:rPr lang="en-US" baseline="0" dirty="0" smtClean="0"/>
              <a:t>So we need to change things - </a:t>
            </a:r>
            <a:endParaRPr lang="en-US" dirty="0" smtClean="0"/>
          </a:p>
          <a:p>
            <a:endParaRPr lang="en-US" dirty="0" smtClean="0"/>
          </a:p>
          <a:p>
            <a:endParaRPr lang="en-US" dirty="0" smtClean="0"/>
          </a:p>
          <a:p>
            <a:r>
              <a:rPr lang="en-US" dirty="0" smtClean="0"/>
              <a:t>Graphic from:</a:t>
            </a:r>
            <a:r>
              <a:rPr lang="en-US" baseline="0" dirty="0" smtClean="0"/>
              <a:t> https://www.google.com/search?q=elephant&amp;client=firefox-a&amp;rls=org.mozilla:en-US:official&amp;channel=sb&amp;biw=924&amp;bih=394&amp;source=lnms&amp;tbm=isch&amp;sa=X&amp;ei=khEjVJjlB6uxigK0zYDQAg&amp;ved=0CAYQ_AUoAQ#facrc=_&amp;imgdii=_&amp;imgrc=pXHP976AcuWn4M%253A%3BCzxkJtQI1mVsdM%3Bhttp%253A%252F%252Fi1.mirror.co.uk%252Fincoming%252Farticle3997600.ece%252Falternates%252Fs2197%252FAn-elephant-relieves-an-itch-on-a-small.jpg%3Bhttp%253A%252F%252Fwww.mirror.co.uk%252Fnews%252Fweird-news%252Fhilarious-moment-elephant-uses-car-3997679%3B2197%3B1463</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905755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Elephant and people figures: </a:t>
            </a:r>
            <a:r>
              <a:rPr lang="en-US" sz="1200" u="sng" kern="1200" dirty="0" smtClean="0">
                <a:solidFill>
                  <a:schemeClr val="tx1"/>
                </a:solidFill>
                <a:effectLst/>
                <a:latin typeface="+mn-lt"/>
                <a:ea typeface="+mn-ea"/>
                <a:cs typeface="+mn-cs"/>
                <a:hlinkClick r:id="rId3"/>
              </a:rPr>
              <a:t>https://infocus.emc.com/wp-content/uploads/2012/04/ChoongPicElephant.jpg</a:t>
            </a:r>
            <a:endParaRPr lang="en-US" sz="1200" u="sng" kern="1200" dirty="0" smtClean="0">
              <a:solidFill>
                <a:schemeClr val="tx1"/>
              </a:solidFill>
              <a:effectLst/>
              <a:latin typeface="+mn-lt"/>
              <a:ea typeface="+mn-ea"/>
              <a:cs typeface="+mn-cs"/>
            </a:endParaRPr>
          </a:p>
          <a:p>
            <a:endParaRPr lang="en-US" sz="1200" u="sng" kern="1200" dirty="0" smtClean="0">
              <a:solidFill>
                <a:schemeClr val="tx1"/>
              </a:solidFill>
              <a:effectLst/>
              <a:latin typeface="+mn-lt"/>
              <a:ea typeface="+mn-ea"/>
              <a:cs typeface="+mn-cs"/>
            </a:endParaRPr>
          </a:p>
          <a:p>
            <a:r>
              <a:rPr lang="en-US" sz="1200" u="none" kern="1200" dirty="0" smtClean="0">
                <a:solidFill>
                  <a:schemeClr val="tx1"/>
                </a:solidFill>
                <a:effectLst/>
                <a:latin typeface="+mn-lt"/>
                <a:ea typeface="+mn-ea"/>
                <a:cs typeface="+mn-cs"/>
              </a:rPr>
              <a:t>Brought</a:t>
            </a:r>
            <a:r>
              <a:rPr lang="en-US" sz="1200" u="none" kern="1200" baseline="0" dirty="0" smtClean="0">
                <a:solidFill>
                  <a:schemeClr val="tx1"/>
                </a:solidFill>
                <a:effectLst/>
                <a:latin typeface="+mn-lt"/>
                <a:ea typeface="+mn-ea"/>
                <a:cs typeface="+mn-cs"/>
              </a:rPr>
              <a:t> CSU Stakeholders together in late 2009 and 2010 to put forth a new policy that campus could actually accomplish. Campus implementation experiences informed the group as to how the huge accessibility problem could be broken down into manageable pieces. These discussions lead to the development of the CSU ATI Framework which we will discuss in a moment</a:t>
            </a:r>
          </a:p>
          <a:p>
            <a:r>
              <a:rPr lang="en-US" sz="1200" u="none" kern="1200" baseline="0" dirty="0" smtClean="0">
                <a:solidFill>
                  <a:schemeClr val="tx1"/>
                </a:solidFill>
                <a:effectLst/>
                <a:latin typeface="+mn-lt"/>
                <a:ea typeface="+mn-ea"/>
                <a:cs typeface="+mn-cs"/>
              </a:rPr>
              <a:t>The CSU 2013 Policy </a:t>
            </a: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F8BB72-95D4-4983-A060-14D9BA2AD62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455411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The CSU implements this framework by utilizing our strategies (outlined in the Coded Memo), applying continuous process improvement guided by the goals and success indicators. There is strong Executive support which is one of keys to success. Each year our campuses follow this implementation cycle</a:t>
            </a:r>
          </a:p>
          <a:p>
            <a:pPr>
              <a:spcAft>
                <a:spcPts val="1200"/>
              </a:spcAft>
            </a:pPr>
            <a:endParaRPr lang="en-US" dirty="0"/>
          </a:p>
          <a:p>
            <a:pPr>
              <a:spcAft>
                <a:spcPts val="1200"/>
              </a:spcAft>
            </a:pPr>
            <a:r>
              <a:rPr lang="en-US" dirty="0"/>
              <a:t>Planning – Each campus establishes a plan based on priorities such as impact and capacity to guide their work on Success </a:t>
            </a:r>
            <a:r>
              <a:rPr lang="en-US" dirty="0" smtClean="0"/>
              <a:t>Indicators.</a:t>
            </a:r>
            <a:r>
              <a:rPr lang="en-US" baseline="0" dirty="0" smtClean="0"/>
              <a:t> Implementation activities for each year are chosen based on impact.</a:t>
            </a:r>
            <a:endParaRPr lang="en-US" dirty="0"/>
          </a:p>
          <a:p>
            <a:pPr>
              <a:spcAft>
                <a:spcPts val="1200"/>
              </a:spcAft>
            </a:pPr>
            <a:endParaRPr lang="en-US" dirty="0"/>
          </a:p>
          <a:p>
            <a:pPr>
              <a:spcAft>
                <a:spcPts val="1200"/>
              </a:spcAft>
            </a:pPr>
            <a:r>
              <a:rPr lang="en-US" dirty="0"/>
              <a:t>Working the Plan - the ATI System team organizes projects to address specific high impact Success Indicators. These projects are collaborative efforts across our campuses that produce deliverables that can be adopted and adapted by individual campus’. Each campus works on their own projects and adopts systemwide deliverables as needed.</a:t>
            </a:r>
          </a:p>
          <a:p>
            <a:pPr>
              <a:spcAft>
                <a:spcPts val="1200"/>
              </a:spcAft>
            </a:pPr>
            <a:endParaRPr lang="en-US" dirty="0"/>
          </a:p>
          <a:p>
            <a:pPr>
              <a:spcAft>
                <a:spcPts val="1200"/>
              </a:spcAft>
            </a:pPr>
            <a:r>
              <a:rPr lang="en-US" dirty="0"/>
              <a:t>Measuring Progress - ATI Annual Reports that cover all the goals and success Indictors measured by status level  are submitted by each campus. Systemwide Aggregate reports are compiled from the individual campus reports.</a:t>
            </a:r>
          </a:p>
          <a:p>
            <a:pPr>
              <a:spcAft>
                <a:spcPts val="1200"/>
              </a:spcAft>
            </a:pPr>
            <a:endParaRPr lang="en-US" dirty="0"/>
          </a:p>
          <a:p>
            <a:pPr defTabSz="457186" eaLnBrk="0" fontAlgn="base" hangingPunct="0">
              <a:spcBef>
                <a:spcPct val="30000"/>
              </a:spcBef>
              <a:spcAft>
                <a:spcPts val="1200"/>
              </a:spcAft>
              <a:defRPr/>
            </a:pPr>
            <a:r>
              <a:rPr lang="en-US" baseline="0" dirty="0" smtClean="0"/>
              <a:t>We have seen improvement each year and we have been able to determine where campuses are experiencing difficulties. One of the areas that our campuses were experiencing problems was in the procurement of accessible products.</a:t>
            </a:r>
          </a:p>
          <a:p>
            <a:pPr defTabSz="457186" eaLnBrk="0" fontAlgn="base" hangingPunct="0">
              <a:spcBef>
                <a:spcPct val="30000"/>
              </a:spcBef>
              <a:spcAft>
                <a:spcPts val="1200"/>
              </a:spcAft>
              <a:defRPr/>
            </a:pPr>
            <a:endParaRPr lang="en-US" baseline="0" dirty="0" smtClean="0"/>
          </a:p>
          <a:p>
            <a:pPr defTabSz="457186" eaLnBrk="0" fontAlgn="base" hangingPunct="0">
              <a:spcBef>
                <a:spcPct val="30000"/>
              </a:spcBef>
              <a:spcAft>
                <a:spcPts val="1200"/>
              </a:spcAft>
              <a:defRPr/>
            </a:pPr>
            <a:r>
              <a:rPr lang="en-US" baseline="0" dirty="0" smtClean="0"/>
              <a:t>The systemwide audit office also now includes ATI in the auditable areas for CSU Campuses. They use the Goals/Success Indicators/Status levels as part of the audit process – campuses are required to show proof of progress. Audit also verifies that each campus is updating the campus plan.</a:t>
            </a:r>
            <a:endParaRPr lang="en-US" dirty="0" smtClean="0"/>
          </a:p>
          <a:p>
            <a:endParaRPr lang="en-US" dirty="0" smtClean="0"/>
          </a:p>
          <a:p>
            <a:r>
              <a:rPr lang="en-US" dirty="0" smtClean="0"/>
              <a:t>CSU</a:t>
            </a:r>
            <a:r>
              <a:rPr lang="en-US" baseline="0" dirty="0" smtClean="0"/>
              <a:t> policy, assessment tools, and links to web resources are located at: http://ati.calstate.edu/mod/book/view.php?id=331&amp;chapterid=39</a:t>
            </a:r>
          </a:p>
          <a:p>
            <a:endParaRPr lang="en-US" dirty="0"/>
          </a:p>
        </p:txBody>
      </p:sp>
      <p:sp>
        <p:nvSpPr>
          <p:cNvPr id="4" name="Slide Number Placeholder 3"/>
          <p:cNvSpPr>
            <a:spLocks noGrp="1"/>
          </p:cNvSpPr>
          <p:nvPr>
            <p:ph type="sldNum" sz="quarter" idx="10"/>
          </p:nvPr>
        </p:nvSpPr>
        <p:spPr/>
        <p:txBody>
          <a:bodyPr/>
          <a:lstStyle/>
          <a:p>
            <a:fld id="{BDAF5C54-F4E4-4473-B3D2-7F2B79322699}" type="slidenum">
              <a:rPr lang="en-US">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62430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a:t>
            </a:r>
            <a:r>
              <a:rPr lang="en-US" baseline="0" dirty="0" smtClean="0"/>
              <a:t> from: http://www.natcom.org/uploadedImages/CommunicationCurrents_Articles/Volume_7/Lshutterstock_46799458.jpg</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35</a:t>
            </a:fld>
            <a:endParaRPr lang="en-US"/>
          </a:p>
        </p:txBody>
      </p:sp>
    </p:spTree>
    <p:extLst>
      <p:ext uri="{BB962C8B-B14F-4D97-AF65-F5344CB8AC3E}">
        <p14:creationId xmlns:p14="http://schemas.microsoft.com/office/powerpoint/2010/main" val="3394600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Sue </a:t>
            </a:r>
            <a:endParaRPr lang="en-US" dirty="0"/>
          </a:p>
        </p:txBody>
      </p:sp>
      <p:sp>
        <p:nvSpPr>
          <p:cNvPr id="4" name="Slide Number Placeholder 3"/>
          <p:cNvSpPr>
            <a:spLocks noGrp="1"/>
          </p:cNvSpPr>
          <p:nvPr>
            <p:ph type="sldNum" sz="quarter" idx="10"/>
          </p:nvPr>
        </p:nvSpPr>
        <p:spPr/>
        <p:txBody>
          <a:bodyPr/>
          <a:lstStyle/>
          <a:p>
            <a:fld id="{F7F8BB72-95D4-4983-A060-14D9BA2AD62F}" type="slidenum">
              <a:rPr lang="en-US" smtClean="0"/>
              <a:t>36</a:t>
            </a:fld>
            <a:endParaRPr lang="en-US"/>
          </a:p>
        </p:txBody>
      </p:sp>
    </p:spTree>
    <p:extLst>
      <p:ext uri="{BB962C8B-B14F-4D97-AF65-F5344CB8AC3E}">
        <p14:creationId xmlns:p14="http://schemas.microsoft.com/office/powerpoint/2010/main" val="2271709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AD295A-D4CD-1944-A2AB-4A51ACD1E149}" type="datetimeFigureOut">
              <a:rPr lang="en-US" smtClean="0"/>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C8F11-5ACD-884E-9718-708E8B5A54DE}" type="slidenum">
              <a:rPr lang="en-US" smtClean="0"/>
              <a:t>‹#›</a:t>
            </a:fld>
            <a:endParaRPr lang="en-US"/>
          </a:p>
        </p:txBody>
      </p:sp>
    </p:spTree>
    <p:extLst>
      <p:ext uri="{BB962C8B-B14F-4D97-AF65-F5344CB8AC3E}">
        <p14:creationId xmlns:p14="http://schemas.microsoft.com/office/powerpoint/2010/main" val="3529434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AD295A-D4CD-1944-A2AB-4A51ACD1E149}" type="datetimeFigureOut">
              <a:rPr lang="en-US" smtClean="0"/>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C8F11-5ACD-884E-9718-708E8B5A54DE}" type="slidenum">
              <a:rPr lang="en-US" smtClean="0"/>
              <a:t>‹#›</a:t>
            </a:fld>
            <a:endParaRPr lang="en-US"/>
          </a:p>
        </p:txBody>
      </p:sp>
    </p:spTree>
    <p:extLst>
      <p:ext uri="{BB962C8B-B14F-4D97-AF65-F5344CB8AC3E}">
        <p14:creationId xmlns:p14="http://schemas.microsoft.com/office/powerpoint/2010/main" val="2874751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AD295A-D4CD-1944-A2AB-4A51ACD1E149}" type="datetimeFigureOut">
              <a:rPr lang="en-US" smtClean="0"/>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C8F11-5ACD-884E-9718-708E8B5A54DE}" type="slidenum">
              <a:rPr lang="en-US" smtClean="0"/>
              <a:t>‹#›</a:t>
            </a:fld>
            <a:endParaRPr lang="en-US"/>
          </a:p>
        </p:txBody>
      </p:sp>
    </p:spTree>
    <p:extLst>
      <p:ext uri="{BB962C8B-B14F-4D97-AF65-F5344CB8AC3E}">
        <p14:creationId xmlns:p14="http://schemas.microsoft.com/office/powerpoint/2010/main" val="3922863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14 Cover Op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989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14 Cover Opt 2">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117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14 Cover Opt 3">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45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14 Cover Opt 4">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769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14 Cover Opt 5">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721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1"/>
          <p:cNvSpPr>
            <a:spLocks noGrp="1"/>
          </p:cNvSpPr>
          <p:nvPr>
            <p:ph type="body" idx="12"/>
          </p:nvPr>
        </p:nvSpPr>
        <p:spPr>
          <a:xfrm>
            <a:off x="3657599" y="5867400"/>
            <a:ext cx="4495801" cy="500732"/>
          </a:xfrm>
          <a:prstGeom prst="rect">
            <a:avLst/>
          </a:prstGeom>
        </p:spPr>
        <p:txBody>
          <a:bodyPr/>
          <a:lstStyle>
            <a:lvl1pPr marL="0" indent="0" algn="r">
              <a:buNone/>
              <a:defRPr sz="1800">
                <a:latin typeface="Arial"/>
                <a:cs typeface="Arial"/>
              </a:defRPr>
            </a:lvl1pPr>
          </a:lstStyle>
          <a:p>
            <a:pPr lvl="0"/>
            <a:r>
              <a:rPr lang="en-US" smtClean="0">
                <a:solidFill>
                  <a:schemeClr val="bg1">
                    <a:lumMod val="50000"/>
                  </a:schemeClr>
                </a:solidFill>
              </a:rPr>
              <a:t>Click to edit Master text styles</a:t>
            </a:r>
          </a:p>
        </p:txBody>
      </p:sp>
    </p:spTree>
    <p:extLst>
      <p:ext uri="{BB962C8B-B14F-4D97-AF65-F5344CB8AC3E}">
        <p14:creationId xmlns:p14="http://schemas.microsoft.com/office/powerpoint/2010/main" val="963834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3333052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 Op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416405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AD295A-D4CD-1944-A2AB-4A51ACD1E149}" type="datetimeFigureOut">
              <a:rPr lang="en-US" smtClean="0"/>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C8F11-5ACD-884E-9718-708E8B5A54DE}" type="slidenum">
              <a:rPr lang="en-US" smtClean="0"/>
              <a:t>‹#›</a:t>
            </a:fld>
            <a:endParaRPr lang="en-US"/>
          </a:p>
        </p:txBody>
      </p:sp>
    </p:spTree>
    <p:extLst>
      <p:ext uri="{BB962C8B-B14F-4D97-AF65-F5344CB8AC3E}">
        <p14:creationId xmlns:p14="http://schemas.microsoft.com/office/powerpoint/2010/main" val="4108260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 Opt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1396438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ivider Opt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4286844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0"/>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3870563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369924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action - Poll">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Poll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Poll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16797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action - Discussion Q">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Discussion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Question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62235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action - Evalua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838200"/>
          </a:xfrm>
          <a:prstGeom prst="rect">
            <a:avLst/>
          </a:prstGeom>
        </p:spPr>
        <p:txBody>
          <a:bodyPr/>
          <a:lstStyle>
            <a:lvl1pPr algn="l">
              <a:defRPr sz="3200">
                <a:solidFill>
                  <a:schemeClr val="tx1">
                    <a:lumMod val="50000"/>
                    <a:lumOff val="50000"/>
                  </a:schemeClr>
                </a:solidFill>
                <a:latin typeface="Arial"/>
              </a:defRPr>
            </a:lvl1pPr>
          </a:lstStyle>
          <a:p>
            <a:r>
              <a:rPr lang="en-US" dirty="0" smtClean="0"/>
              <a:t>Evaluation Slide</a:t>
            </a:r>
            <a:endParaRPr lang="en-US" dirty="0"/>
          </a:p>
        </p:txBody>
      </p:sp>
      <p:sp>
        <p:nvSpPr>
          <p:cNvPr id="6"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3563932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AD295A-D4CD-1944-A2AB-4A51ACD1E149}" type="datetimeFigureOut">
              <a:rPr lang="en-US" smtClean="0"/>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C8F11-5ACD-884E-9718-708E8B5A54DE}" type="slidenum">
              <a:rPr lang="en-US" smtClean="0"/>
              <a:t>‹#›</a:t>
            </a:fld>
            <a:endParaRPr lang="en-US"/>
          </a:p>
        </p:txBody>
      </p:sp>
    </p:spTree>
    <p:extLst>
      <p:ext uri="{BB962C8B-B14F-4D97-AF65-F5344CB8AC3E}">
        <p14:creationId xmlns:p14="http://schemas.microsoft.com/office/powerpoint/2010/main" val="15631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AD295A-D4CD-1944-A2AB-4A51ACD1E149}" type="datetimeFigureOut">
              <a:rPr lang="en-US" smtClean="0"/>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C8F11-5ACD-884E-9718-708E8B5A54DE}" type="slidenum">
              <a:rPr lang="en-US" smtClean="0"/>
              <a:t>‹#›</a:t>
            </a:fld>
            <a:endParaRPr lang="en-US"/>
          </a:p>
        </p:txBody>
      </p:sp>
    </p:spTree>
    <p:extLst>
      <p:ext uri="{BB962C8B-B14F-4D97-AF65-F5344CB8AC3E}">
        <p14:creationId xmlns:p14="http://schemas.microsoft.com/office/powerpoint/2010/main" val="4087648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AD295A-D4CD-1944-A2AB-4A51ACD1E149}" type="datetimeFigureOut">
              <a:rPr lang="en-US" smtClean="0"/>
              <a:t>9/29/14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8C8F11-5ACD-884E-9718-708E8B5A54DE}" type="slidenum">
              <a:rPr lang="en-US" smtClean="0"/>
              <a:t>‹#›</a:t>
            </a:fld>
            <a:endParaRPr lang="en-US"/>
          </a:p>
        </p:txBody>
      </p:sp>
    </p:spTree>
    <p:extLst>
      <p:ext uri="{BB962C8B-B14F-4D97-AF65-F5344CB8AC3E}">
        <p14:creationId xmlns:p14="http://schemas.microsoft.com/office/powerpoint/2010/main" val="268931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AD295A-D4CD-1944-A2AB-4A51ACD1E149}" type="datetimeFigureOut">
              <a:rPr lang="en-US" smtClean="0"/>
              <a:t>9/29/14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8C8F11-5ACD-884E-9718-708E8B5A54DE}" type="slidenum">
              <a:rPr lang="en-US" smtClean="0"/>
              <a:t>‹#›</a:t>
            </a:fld>
            <a:endParaRPr lang="en-US"/>
          </a:p>
        </p:txBody>
      </p:sp>
    </p:spTree>
    <p:extLst>
      <p:ext uri="{BB962C8B-B14F-4D97-AF65-F5344CB8AC3E}">
        <p14:creationId xmlns:p14="http://schemas.microsoft.com/office/powerpoint/2010/main" val="270401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D295A-D4CD-1944-A2AB-4A51ACD1E149}" type="datetimeFigureOut">
              <a:rPr lang="en-US" smtClean="0"/>
              <a:t>9/29/14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8C8F11-5ACD-884E-9718-708E8B5A54DE}" type="slidenum">
              <a:rPr lang="en-US" smtClean="0"/>
              <a:t>‹#›</a:t>
            </a:fld>
            <a:endParaRPr lang="en-US"/>
          </a:p>
        </p:txBody>
      </p:sp>
    </p:spTree>
    <p:extLst>
      <p:ext uri="{BB962C8B-B14F-4D97-AF65-F5344CB8AC3E}">
        <p14:creationId xmlns:p14="http://schemas.microsoft.com/office/powerpoint/2010/main" val="2259909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AD295A-D4CD-1944-A2AB-4A51ACD1E149}" type="datetimeFigureOut">
              <a:rPr lang="en-US" smtClean="0"/>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C8F11-5ACD-884E-9718-708E8B5A54DE}" type="slidenum">
              <a:rPr lang="en-US" smtClean="0"/>
              <a:t>‹#›</a:t>
            </a:fld>
            <a:endParaRPr lang="en-US"/>
          </a:p>
        </p:txBody>
      </p:sp>
    </p:spTree>
    <p:extLst>
      <p:ext uri="{BB962C8B-B14F-4D97-AF65-F5344CB8AC3E}">
        <p14:creationId xmlns:p14="http://schemas.microsoft.com/office/powerpoint/2010/main" val="292104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AD295A-D4CD-1944-A2AB-4A51ACD1E149}" type="datetimeFigureOut">
              <a:rPr lang="en-US" smtClean="0"/>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C8F11-5ACD-884E-9718-708E8B5A54DE}" type="slidenum">
              <a:rPr lang="en-US" smtClean="0"/>
              <a:t>‹#›</a:t>
            </a:fld>
            <a:endParaRPr lang="en-US"/>
          </a:p>
        </p:txBody>
      </p:sp>
    </p:spTree>
    <p:extLst>
      <p:ext uri="{BB962C8B-B14F-4D97-AF65-F5344CB8AC3E}">
        <p14:creationId xmlns:p14="http://schemas.microsoft.com/office/powerpoint/2010/main" val="25662773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7"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D295A-D4CD-1944-A2AB-4A51ACD1E149}" type="datetimeFigureOut">
              <a:rPr lang="en-US" smtClean="0"/>
              <a:t>9/29/14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C8F11-5ACD-884E-9718-708E8B5A54DE}" type="slidenum">
              <a:rPr lang="en-US" smtClean="0"/>
              <a:t>‹#›</a:t>
            </a:fld>
            <a:endParaRPr lang="en-US"/>
          </a:p>
        </p:txBody>
      </p:sp>
    </p:spTree>
    <p:extLst>
      <p:ext uri="{BB962C8B-B14F-4D97-AF65-F5344CB8AC3E}">
        <p14:creationId xmlns:p14="http://schemas.microsoft.com/office/powerpoint/2010/main" val="2194747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00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wmf"/><Relationship Id="rId5" Type="http://schemas.openxmlformats.org/officeDocument/2006/relationships/image" Target="../media/image30.wmf"/><Relationship Id="rId6" Type="http://schemas.openxmlformats.org/officeDocument/2006/relationships/image" Target="../media/image31.w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64.xml.rels><?xml version="1.0" encoding="UTF-8" standalone="yes"?>
<Relationships xmlns="http://schemas.openxmlformats.org/package/2006/relationships"><Relationship Id="rId3" Type="http://schemas.openxmlformats.org/officeDocument/2006/relationships/hyperlink" Target="http://teachingcommons.cdl.edu/access/procurement_process/documents/PrePurchaseInformationDocumentTemplatev3.docx" TargetMode="External"/><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teachingcommons.cdl.edu/access/procurement_process/documents/EITReviewDocumenttemplateFinalv2.0.docx" TargetMode="External"/><Relationship Id="rId3" Type="http://schemas.openxmlformats.org/officeDocument/2006/relationships/image" Target="../media/image18.png"/></Relationships>
</file>

<file path=ppt/slides/_rels/slide66.xml.rels><?xml version="1.0" encoding="UTF-8" standalone="yes"?>
<Relationships xmlns="http://schemas.openxmlformats.org/package/2006/relationships"><Relationship Id="rId3" Type="http://schemas.openxmlformats.org/officeDocument/2006/relationships/hyperlink" Target="http://teachingcommons.cdl.edu/access/procurement_process/documents/Accessibility_Roadmap_template_v1.02.docx" TargetMode="External"/><Relationship Id="rId4" Type="http://schemas.openxmlformats.org/officeDocument/2006/relationships/hyperlink" Target="http://teachingcommons.cdl.edu/access/procurement_process/EEAAP.shtml" TargetMode="External"/><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teachingcommons.cdl.edu/access/procurement_process/documents/BuyerChecklistsv21.docx" TargetMode="External"/><Relationship Id="rId3" Type="http://schemas.openxmlformats.org/officeDocument/2006/relationships/image" Target="../media/image1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29kwPw0EO5I"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8.png"/></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91.xml.rels><?xml version="1.0" encoding="UTF-8" standalone="yes"?>
<Relationships xmlns="http://schemas.openxmlformats.org/package/2006/relationships"><Relationship Id="rId3" Type="http://schemas.openxmlformats.org/officeDocument/2006/relationships/hyperlink" Target="https://www.csun.edu/udc/accessibility-problems/create-content-moodle.html" TargetMode="External"/><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93044" y="4603044"/>
            <a:ext cx="7772400" cy="1470025"/>
          </a:xfrm>
          <a:prstGeom prst="rect">
            <a:avLst/>
          </a:prstGeom>
        </p:spPr>
        <p:txBody>
          <a:bodyPr>
            <a:normAutofit/>
          </a:bodyPr>
          <a:lstStyle/>
          <a:p>
            <a:r>
              <a:rPr lang="en-US" sz="3200" b="1" dirty="0" smtClean="0"/>
              <a:t>Implementing </a:t>
            </a:r>
            <a:r>
              <a:rPr lang="en-US" sz="3200" b="1" dirty="0"/>
              <a:t>IT Accessibility on Your Campus: Sharing Strategies That </a:t>
            </a:r>
            <a:r>
              <a:rPr lang="en-US" sz="3200" b="1" dirty="0" smtClean="0"/>
              <a:t>Succeed</a:t>
            </a:r>
            <a:endParaRPr lang="en-US" sz="3200" b="1" dirty="0"/>
          </a:p>
        </p:txBody>
      </p:sp>
    </p:spTree>
    <p:extLst>
      <p:ext uri="{BB962C8B-B14F-4D97-AF65-F5344CB8AC3E}">
        <p14:creationId xmlns:p14="http://schemas.microsoft.com/office/powerpoint/2010/main" val="14270891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Moving from Accessibility to Universal Design</a:t>
            </a:r>
            <a:endParaRPr lang="en-US" dirty="0"/>
          </a:p>
        </p:txBody>
      </p:sp>
      <p:sp>
        <p:nvSpPr>
          <p:cNvPr id="3" name="Content Placeholder 2"/>
          <p:cNvSpPr>
            <a:spLocks noGrp="1"/>
          </p:cNvSpPr>
          <p:nvPr>
            <p:ph idx="1"/>
          </p:nvPr>
        </p:nvSpPr>
        <p:spPr/>
        <p:txBody>
          <a:bodyPr/>
          <a:lstStyle/>
          <a:p>
            <a:r>
              <a:rPr lang="en-US" dirty="0"/>
              <a:t>The design of products and environments to be usable by all people, to the greatest extent possible, without the need for adaptation or specialized design.</a:t>
            </a:r>
          </a:p>
          <a:p>
            <a:pPr lvl="1"/>
            <a:r>
              <a:rPr lang="en-US" dirty="0"/>
              <a:t>Definition of Universal Design, Ron Mace, NCSU</a:t>
            </a:r>
          </a:p>
          <a:p>
            <a:r>
              <a:rPr lang="en-US" dirty="0"/>
              <a:t>Eliminating as many barriers as possible for as many people as possible</a:t>
            </a:r>
          </a:p>
          <a:p>
            <a:pPr marL="0" indent="0">
              <a:buNone/>
            </a:pPr>
            <a:endParaRPr lang="en-US" dirty="0"/>
          </a:p>
        </p:txBody>
      </p:sp>
    </p:spTree>
    <p:extLst>
      <p:ext uri="{BB962C8B-B14F-4D97-AF65-F5344CB8AC3E}">
        <p14:creationId xmlns:p14="http://schemas.microsoft.com/office/powerpoint/2010/main" val="2762828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Curb Cuts</a:t>
            </a:r>
            <a:endParaRPr lang="en-US" dirty="0"/>
          </a:p>
        </p:txBody>
      </p:sp>
      <p:pic>
        <p:nvPicPr>
          <p:cNvPr id="4" name="Picture 2" descr="a curb cut, where the sidewalk merges seamlessly with the street as opposed to making a drop off"/>
          <p:cNvPicPr>
            <a:picLocks noGrp="1" noChangeAspect="1" noChangeArrowheads="1"/>
          </p:cNvPicPr>
          <p:nvPr>
            <p:ph idx="1"/>
          </p:nvPr>
        </p:nvPicPr>
        <p:blipFill>
          <a:blip r:embed="rId2"/>
          <a:srcRect t="14699" b="14699"/>
          <a:stretch>
            <a:fillRect/>
          </a:stretch>
        </p:blipFill>
        <p:spPr bwMode="auto">
          <a:prstGeom prst="rect">
            <a:avLst/>
          </a:prstGeom>
          <a:noFill/>
          <a:ln w="9525">
            <a:noFill/>
            <a:miter lim="800000"/>
            <a:headEnd/>
            <a:tailEnd/>
          </a:ln>
          <a:effectLst/>
        </p:spPr>
      </p:pic>
    </p:spTree>
    <p:extLst>
      <p:ext uri="{BB962C8B-B14F-4D97-AF65-F5344CB8AC3E}">
        <p14:creationId xmlns:p14="http://schemas.microsoft.com/office/powerpoint/2010/main" val="37611623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Opening Doors</a:t>
            </a:r>
            <a:endParaRPr lang="en-US" dirty="0"/>
          </a:p>
        </p:txBody>
      </p:sp>
      <p:pic>
        <p:nvPicPr>
          <p:cNvPr id="4" name="Picture 2" descr="a set of doors that automatically open when something enters the sensor beam, which is directed immediately in front of the doors"/>
          <p:cNvPicPr>
            <a:picLocks noGrp="1" noChangeAspect="1" noChangeArrowheads="1"/>
          </p:cNvPicPr>
          <p:nvPr>
            <p:ph idx="1"/>
          </p:nvPr>
        </p:nvPicPr>
        <p:blipFill>
          <a:blip r:embed="rId2"/>
          <a:srcRect l="-38525" r="-38525"/>
          <a:stretch>
            <a:fillRect/>
          </a:stretch>
        </p:blipFill>
        <p:spPr bwMode="auto">
          <a:prstGeom prst="rect">
            <a:avLst/>
          </a:prstGeom>
          <a:noFill/>
          <a:ln w="9525">
            <a:noFill/>
            <a:miter lim="800000"/>
            <a:headEnd/>
            <a:tailEnd/>
          </a:ln>
          <a:effectLst/>
        </p:spPr>
      </p:pic>
    </p:spTree>
    <p:extLst>
      <p:ext uri="{BB962C8B-B14F-4D97-AF65-F5344CB8AC3E}">
        <p14:creationId xmlns:p14="http://schemas.microsoft.com/office/powerpoint/2010/main" val="40761538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Captioning</a:t>
            </a:r>
            <a:endParaRPr lang="en-US" dirty="0"/>
          </a:p>
        </p:txBody>
      </p:sp>
      <p:pic>
        <p:nvPicPr>
          <p:cNvPr id="4" name="Content Placeholder 3" descr="a clip from a video with a man talking and captions appearing below him"/>
          <p:cNvPicPr>
            <a:picLocks noGrp="1" noChangeAspect="1"/>
          </p:cNvPicPr>
          <p:nvPr>
            <p:ph idx="1"/>
          </p:nvPr>
        </p:nvPicPr>
        <p:blipFill>
          <a:blip r:embed="rId2">
            <a:extLst>
              <a:ext uri="{28A0092B-C50C-407E-A947-70E740481C1C}">
                <a14:useLocalDpi xmlns:a14="http://schemas.microsoft.com/office/drawing/2010/main" val="0"/>
              </a:ext>
            </a:extLst>
          </a:blip>
          <a:srcRect l="-15560" r="-15560"/>
          <a:stretch>
            <a:fillRect/>
          </a:stretch>
        </p:blipFill>
        <p:spPr/>
      </p:pic>
    </p:spTree>
    <p:extLst>
      <p:ext uri="{BB962C8B-B14F-4D97-AF65-F5344CB8AC3E}">
        <p14:creationId xmlns:p14="http://schemas.microsoft.com/office/powerpoint/2010/main" val="7254040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Whose Responsibility Is It?</a:t>
            </a:r>
            <a:endParaRPr lang="en-US" dirty="0"/>
          </a:p>
        </p:txBody>
      </p:sp>
      <p:sp>
        <p:nvSpPr>
          <p:cNvPr id="3" name="Content Placeholder 2"/>
          <p:cNvSpPr>
            <a:spLocks noGrp="1"/>
          </p:cNvSpPr>
          <p:nvPr>
            <p:ph idx="1"/>
          </p:nvPr>
        </p:nvSpPr>
        <p:spPr/>
        <p:txBody>
          <a:bodyPr>
            <a:normAutofit lnSpcReduction="10000"/>
          </a:bodyPr>
          <a:lstStyle/>
          <a:p>
            <a:r>
              <a:rPr lang="en-US" dirty="0" smtClean="0"/>
              <a:t>Web Developers</a:t>
            </a:r>
          </a:p>
          <a:p>
            <a:r>
              <a:rPr lang="en-US" dirty="0" smtClean="0"/>
              <a:t>Faculty</a:t>
            </a:r>
          </a:p>
          <a:p>
            <a:r>
              <a:rPr lang="en-US" dirty="0" smtClean="0"/>
              <a:t>Content Creators</a:t>
            </a:r>
          </a:p>
          <a:p>
            <a:r>
              <a:rPr lang="en-US" dirty="0" smtClean="0"/>
              <a:t>Upper Administration</a:t>
            </a:r>
          </a:p>
          <a:p>
            <a:r>
              <a:rPr lang="en-US" dirty="0" smtClean="0"/>
              <a:t>Purchasing</a:t>
            </a:r>
          </a:p>
          <a:p>
            <a:r>
              <a:rPr lang="en-US" dirty="0" smtClean="0"/>
              <a:t>IT</a:t>
            </a:r>
          </a:p>
          <a:p>
            <a:r>
              <a:rPr lang="en-US" dirty="0" smtClean="0"/>
              <a:t>Disability Services</a:t>
            </a:r>
          </a:p>
          <a:p>
            <a:r>
              <a:rPr lang="en-US" dirty="0" smtClean="0"/>
              <a:t>Training Groups</a:t>
            </a:r>
            <a:endParaRPr lang="en-US" dirty="0"/>
          </a:p>
        </p:txBody>
      </p:sp>
    </p:spTree>
    <p:extLst>
      <p:ext uri="{BB962C8B-B14F-4D97-AF65-F5344CB8AC3E}">
        <p14:creationId xmlns:p14="http://schemas.microsoft.com/office/powerpoint/2010/main" val="613209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50"/>
                                        <p:tgtEl>
                                          <p:spTgt spid="3">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50"/>
                                        <p:tgtEl>
                                          <p:spTgt spid="3">
                                            <p:txEl>
                                              <p:pRg st="3" end="3"/>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50"/>
                                        <p:tgtEl>
                                          <p:spTgt spid="3">
                                            <p:txEl>
                                              <p:pRg st="4" end="4"/>
                                            </p:txEl>
                                          </p:spTgt>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50"/>
                                        <p:tgtEl>
                                          <p:spTgt spid="3">
                                            <p:txEl>
                                              <p:pRg st="5" end="5"/>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50"/>
                                        <p:tgtEl>
                                          <p:spTgt spid="3">
                                            <p:txEl>
                                              <p:pRg st="6" end="6"/>
                                            </p:txEl>
                                          </p:spTgt>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13748" y="2843871"/>
            <a:ext cx="7772400" cy="1470025"/>
          </a:xfrm>
          <a:prstGeom prst="rect">
            <a:avLst/>
          </a:prstGeom>
        </p:spPr>
        <p:txBody>
          <a:bodyPr/>
          <a:lstStyle/>
          <a:p>
            <a:r>
              <a:rPr lang="en-US" dirty="0" smtClean="0"/>
              <a:t>Accessibility Policy</a:t>
            </a:r>
            <a:endParaRPr lang="en-US" dirty="0"/>
          </a:p>
        </p:txBody>
      </p:sp>
    </p:spTree>
    <p:extLst>
      <p:ext uri="{BB962C8B-B14F-4D97-AF65-F5344CB8AC3E}">
        <p14:creationId xmlns:p14="http://schemas.microsoft.com/office/powerpoint/2010/main" val="11670572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a:t>
            </a:r>
            <a:r>
              <a:rPr lang="en-US" baseline="0" dirty="0" smtClean="0"/>
              <a:t> a Policy?</a:t>
            </a:r>
            <a:endParaRPr lang="en-US" dirty="0"/>
          </a:p>
        </p:txBody>
      </p:sp>
      <p:sp>
        <p:nvSpPr>
          <p:cNvPr id="3" name="Content Placeholder 2"/>
          <p:cNvSpPr>
            <a:spLocks noGrp="1"/>
          </p:cNvSpPr>
          <p:nvPr>
            <p:ph idx="1"/>
          </p:nvPr>
        </p:nvSpPr>
        <p:spPr/>
        <p:txBody>
          <a:bodyPr>
            <a:normAutofit/>
          </a:bodyPr>
          <a:lstStyle/>
          <a:p>
            <a:r>
              <a:rPr lang="en-US" dirty="0" smtClean="0"/>
              <a:t>An accessibility policy </a:t>
            </a:r>
          </a:p>
          <a:p>
            <a:pPr lvl="1"/>
            <a:r>
              <a:rPr lang="en-US" dirty="0" smtClean="0"/>
              <a:t>Focus a campus’ attention on the issues</a:t>
            </a:r>
          </a:p>
          <a:p>
            <a:pPr lvl="1"/>
            <a:r>
              <a:rPr lang="en-US" dirty="0" smtClean="0"/>
              <a:t>Define how the institution will go about meeting those requirements</a:t>
            </a:r>
          </a:p>
        </p:txBody>
      </p:sp>
    </p:spTree>
    <p:extLst>
      <p:ext uri="{BB962C8B-B14F-4D97-AF65-F5344CB8AC3E}">
        <p14:creationId xmlns:p14="http://schemas.microsoft.com/office/powerpoint/2010/main" val="3969420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Helps</a:t>
            </a:r>
            <a:r>
              <a:rPr lang="en-US" baseline="0" dirty="0" smtClean="0"/>
              <a:t> avoid questions like</a:t>
            </a:r>
            <a:endParaRPr lang="en-US" dirty="0"/>
          </a:p>
        </p:txBody>
      </p:sp>
      <p:sp>
        <p:nvSpPr>
          <p:cNvPr id="3" name="Content Placeholder 2"/>
          <p:cNvSpPr>
            <a:spLocks noGrp="1"/>
          </p:cNvSpPr>
          <p:nvPr>
            <p:ph idx="1"/>
          </p:nvPr>
        </p:nvSpPr>
        <p:spPr/>
        <p:txBody>
          <a:bodyPr/>
          <a:lstStyle/>
          <a:p>
            <a:pPr lvl="0"/>
            <a:r>
              <a:rPr lang="en-US" dirty="0" smtClean="0"/>
              <a:t>Why does this have to be accessible?</a:t>
            </a:r>
          </a:p>
          <a:p>
            <a:pPr lvl="0"/>
            <a:r>
              <a:rPr lang="en-US" dirty="0" smtClean="0"/>
              <a:t>When do I have to make it accessible?</a:t>
            </a:r>
          </a:p>
          <a:p>
            <a:pPr lvl="0"/>
            <a:r>
              <a:rPr lang="en-US" dirty="0" smtClean="0"/>
              <a:t>Does this</a:t>
            </a:r>
            <a:r>
              <a:rPr lang="en-US" baseline="0" dirty="0" smtClean="0"/>
              <a:t> particular resource have to be accessible?</a:t>
            </a:r>
          </a:p>
        </p:txBody>
      </p:sp>
    </p:spTree>
    <p:extLst>
      <p:ext uri="{BB962C8B-B14F-4D97-AF65-F5344CB8AC3E}">
        <p14:creationId xmlns:p14="http://schemas.microsoft.com/office/powerpoint/2010/main" val="12408246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a:t>
            </a:r>
            <a:r>
              <a:rPr lang="en-US" baseline="0" dirty="0" smtClean="0"/>
              <a:t> of the Policy</a:t>
            </a:r>
            <a:endParaRPr lang="en-US" dirty="0"/>
          </a:p>
        </p:txBody>
      </p:sp>
      <p:sp>
        <p:nvSpPr>
          <p:cNvPr id="3" name="Content Placeholder 2"/>
          <p:cNvSpPr>
            <a:spLocks noGrp="1"/>
          </p:cNvSpPr>
          <p:nvPr>
            <p:ph idx="1"/>
          </p:nvPr>
        </p:nvSpPr>
        <p:spPr/>
        <p:txBody>
          <a:bodyPr/>
          <a:lstStyle/>
          <a:p>
            <a:pPr fontAlgn="base"/>
            <a:r>
              <a:rPr lang="en-US" dirty="0"/>
              <a:t>Web Accessibility</a:t>
            </a:r>
          </a:p>
          <a:p>
            <a:pPr fontAlgn="base"/>
            <a:r>
              <a:rPr lang="en-US" dirty="0"/>
              <a:t>Information Technology (IT) Accessibility</a:t>
            </a:r>
          </a:p>
          <a:p>
            <a:pPr fontAlgn="base"/>
            <a:r>
              <a:rPr lang="en-US" dirty="0"/>
              <a:t>Information and Communication Technology (ICT) Accessibility</a:t>
            </a:r>
          </a:p>
          <a:p>
            <a:pPr fontAlgn="base"/>
            <a:r>
              <a:rPr lang="en-US" dirty="0"/>
              <a:t>Electronic and Information Technology (EIT) </a:t>
            </a:r>
            <a:r>
              <a:rPr lang="en-US" dirty="0" smtClean="0"/>
              <a:t>Accessibility</a:t>
            </a:r>
          </a:p>
        </p:txBody>
      </p:sp>
    </p:spTree>
    <p:extLst>
      <p:ext uri="{BB962C8B-B14F-4D97-AF65-F5344CB8AC3E}">
        <p14:creationId xmlns:p14="http://schemas.microsoft.com/office/powerpoint/2010/main" val="13650679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the Policy</a:t>
            </a:r>
            <a:endParaRPr lang="en-US"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US" dirty="0" smtClean="0"/>
              <a:t>State the institution’s commitment to accessibility</a:t>
            </a:r>
          </a:p>
          <a:p>
            <a:pPr marL="514350" indent="-514350">
              <a:buFont typeface="+mj-lt"/>
              <a:buAutoNum type="arabicPeriod"/>
            </a:pPr>
            <a:r>
              <a:rPr lang="en-US" dirty="0" smtClean="0"/>
              <a:t>What standard will define “accessible”</a:t>
            </a:r>
          </a:p>
          <a:p>
            <a:pPr marL="514350" indent="-514350">
              <a:buFont typeface="+mj-lt"/>
              <a:buAutoNum type="arabicPeriod"/>
            </a:pPr>
            <a:r>
              <a:rPr lang="en-US" dirty="0" smtClean="0"/>
              <a:t>The scope of what must be accessible</a:t>
            </a:r>
          </a:p>
          <a:p>
            <a:pPr marL="514350" indent="-514350">
              <a:buFont typeface="+mj-lt"/>
              <a:buAutoNum type="arabicPeriod"/>
            </a:pPr>
            <a:r>
              <a:rPr lang="en-US" dirty="0" smtClean="0"/>
              <a:t>Timelines for implementing</a:t>
            </a:r>
          </a:p>
          <a:p>
            <a:pPr marL="514350" indent="-514350">
              <a:buFont typeface="+mj-lt"/>
              <a:buAutoNum type="arabicPeriod"/>
            </a:pPr>
            <a:r>
              <a:rPr lang="en-US" dirty="0" smtClean="0"/>
              <a:t>Prioritizing</a:t>
            </a:r>
            <a:r>
              <a:rPr lang="en-US" baseline="0" dirty="0" smtClean="0"/>
              <a:t> implementation</a:t>
            </a:r>
            <a:endParaRPr lang="en-US" dirty="0" smtClean="0"/>
          </a:p>
          <a:p>
            <a:pPr marL="514350" indent="-514350">
              <a:buFont typeface="+mj-lt"/>
              <a:buAutoNum type="arabicPeriod"/>
            </a:pPr>
            <a:r>
              <a:rPr lang="en-US" dirty="0" smtClean="0"/>
              <a:t>Exclusions to the standard</a:t>
            </a:r>
          </a:p>
          <a:p>
            <a:pPr marL="514350" indent="-514350">
              <a:buFont typeface="+mj-lt"/>
              <a:buAutoNum type="arabicPeriod"/>
            </a:pPr>
            <a:r>
              <a:rPr lang="en-US" dirty="0" smtClean="0"/>
              <a:t>A regular review process for maintaining accessibility</a:t>
            </a:r>
          </a:p>
          <a:p>
            <a:pPr marL="514350" indent="-514350">
              <a:buFont typeface="+mj-lt"/>
              <a:buAutoNum type="arabicPeriod"/>
            </a:pPr>
            <a:r>
              <a:rPr lang="en-US" dirty="0" smtClean="0"/>
              <a:t>A grievance and remedy procedure</a:t>
            </a:r>
          </a:p>
          <a:p>
            <a:pPr marL="514350" indent="-514350">
              <a:buFont typeface="+mj-lt"/>
              <a:buAutoNum type="arabicPeriod"/>
            </a:pPr>
            <a:r>
              <a:rPr lang="en-US" dirty="0" smtClean="0"/>
              <a:t>Required language on Web sites</a:t>
            </a:r>
          </a:p>
          <a:p>
            <a:pPr marL="514350" indent="-514350">
              <a:buFont typeface="+mj-lt"/>
              <a:buAutoNum type="arabicPeriod"/>
            </a:pPr>
            <a:r>
              <a:rPr lang="en-US" dirty="0" smtClean="0"/>
              <a:t>Resources available to campus</a:t>
            </a:r>
          </a:p>
          <a:p>
            <a:pPr marL="514350" indent="-514350">
              <a:buFont typeface="+mj-lt"/>
              <a:buAutoNum type="arabicPeriod"/>
            </a:pPr>
            <a:r>
              <a:rPr lang="en-US" dirty="0" smtClean="0"/>
              <a:t>Effective dates</a:t>
            </a:r>
          </a:p>
        </p:txBody>
      </p:sp>
    </p:spTree>
    <p:extLst>
      <p:ext uri="{BB962C8B-B14F-4D97-AF65-F5344CB8AC3E}">
        <p14:creationId xmlns:p14="http://schemas.microsoft.com/office/powerpoint/2010/main" val="20174276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US" dirty="0"/>
          </a:p>
        </p:txBody>
      </p:sp>
      <p:sp>
        <p:nvSpPr>
          <p:cNvPr id="3" name="Content Placeholder 2"/>
          <p:cNvSpPr>
            <a:spLocks noGrp="1"/>
          </p:cNvSpPr>
          <p:nvPr>
            <p:ph idx="1"/>
          </p:nvPr>
        </p:nvSpPr>
        <p:spPr/>
        <p:txBody>
          <a:bodyPr/>
          <a:lstStyle/>
          <a:p>
            <a:pPr marL="91440" lvl="1" defTabSz="182880">
              <a:lnSpc>
                <a:spcPct val="120000"/>
              </a:lnSpc>
              <a:spcBef>
                <a:spcPts val="600"/>
              </a:spcBef>
            </a:pPr>
            <a:r>
              <a:rPr lang="en-US" sz="2000" dirty="0">
                <a:solidFill>
                  <a:schemeClr val="tx1"/>
                </a:solidFill>
              </a:rPr>
              <a:t>Greg Kraus</a:t>
            </a:r>
          </a:p>
          <a:p>
            <a:pPr marL="548640" lvl="2" defTabSz="182880">
              <a:lnSpc>
                <a:spcPct val="120000"/>
              </a:lnSpc>
              <a:spcBef>
                <a:spcPts val="600"/>
              </a:spcBef>
            </a:pPr>
            <a:r>
              <a:rPr lang="en-US" sz="2000" dirty="0">
                <a:solidFill>
                  <a:schemeClr val="tx1"/>
                </a:solidFill>
              </a:rPr>
              <a:t>IT Accessibility Coordinator, North Carolina State University</a:t>
            </a:r>
          </a:p>
          <a:p>
            <a:pPr marL="91440" defTabSz="182880">
              <a:lnSpc>
                <a:spcPct val="120000"/>
              </a:lnSpc>
              <a:spcBef>
                <a:spcPts val="600"/>
              </a:spcBef>
            </a:pPr>
            <a:r>
              <a:rPr lang="en-US" dirty="0">
                <a:solidFill>
                  <a:schemeClr val="tx1"/>
                </a:solidFill>
              </a:rPr>
              <a:t>Cheryl Pruitt</a:t>
            </a:r>
          </a:p>
          <a:p>
            <a:pPr marL="548640" lvl="1" defTabSz="182880">
              <a:lnSpc>
                <a:spcPct val="120000"/>
              </a:lnSpc>
              <a:spcBef>
                <a:spcPts val="600"/>
              </a:spcBef>
            </a:pPr>
            <a:r>
              <a:rPr lang="en-US" sz="2000" dirty="0">
                <a:solidFill>
                  <a:schemeClr val="tx1"/>
                </a:solidFill>
              </a:rPr>
              <a:t>Director, Accessible Technology Initiative,</a:t>
            </a:r>
          </a:p>
          <a:p>
            <a:pPr marL="548640" lvl="1" defTabSz="182880">
              <a:lnSpc>
                <a:spcPct val="120000"/>
              </a:lnSpc>
              <a:spcBef>
                <a:spcPts val="600"/>
              </a:spcBef>
            </a:pPr>
            <a:r>
              <a:rPr lang="en-US" sz="2000" dirty="0">
                <a:solidFill>
                  <a:schemeClr val="tx1"/>
                </a:solidFill>
              </a:rPr>
              <a:t>California State University (CSUN)</a:t>
            </a:r>
          </a:p>
          <a:p>
            <a:pPr marL="91440" defTabSz="182880">
              <a:lnSpc>
                <a:spcPct val="120000"/>
              </a:lnSpc>
              <a:spcBef>
                <a:spcPts val="600"/>
              </a:spcBef>
            </a:pPr>
            <a:r>
              <a:rPr lang="en-US" dirty="0">
                <a:solidFill>
                  <a:schemeClr val="tx1"/>
                </a:solidFill>
              </a:rPr>
              <a:t>Sue Cullen, Program Manager, Universal Design Center (UDC)</a:t>
            </a:r>
          </a:p>
          <a:p>
            <a:pPr marL="548640" lvl="1" defTabSz="182880">
              <a:lnSpc>
                <a:spcPct val="120000"/>
              </a:lnSpc>
              <a:spcBef>
                <a:spcPts val="600"/>
              </a:spcBef>
            </a:pPr>
            <a:r>
              <a:rPr lang="en-US" sz="2000" dirty="0">
                <a:solidFill>
                  <a:schemeClr val="tx1"/>
                </a:solidFill>
              </a:rPr>
              <a:t>California State Northridge (CSUN)</a:t>
            </a:r>
          </a:p>
          <a:p>
            <a:pPr marL="91440" defTabSz="182880">
              <a:lnSpc>
                <a:spcPct val="120000"/>
              </a:lnSpc>
              <a:spcBef>
                <a:spcPts val="600"/>
              </a:spcBef>
            </a:pPr>
            <a:r>
              <a:rPr lang="en-US" dirty="0" err="1">
                <a:solidFill>
                  <a:schemeClr val="tx1"/>
                </a:solidFill>
              </a:rPr>
              <a:t>Alen</a:t>
            </a:r>
            <a:r>
              <a:rPr lang="en-US" dirty="0">
                <a:solidFill>
                  <a:schemeClr val="tx1"/>
                </a:solidFill>
              </a:rPr>
              <a:t> </a:t>
            </a:r>
            <a:r>
              <a:rPr lang="en-US" dirty="0" err="1">
                <a:solidFill>
                  <a:schemeClr val="tx1"/>
                </a:solidFill>
              </a:rPr>
              <a:t>Davoudian</a:t>
            </a:r>
            <a:endParaRPr lang="en-US" dirty="0">
              <a:solidFill>
                <a:schemeClr val="tx1"/>
              </a:solidFill>
            </a:endParaRPr>
          </a:p>
          <a:p>
            <a:pPr marL="91440" defTabSz="182880">
              <a:lnSpc>
                <a:spcPct val="120000"/>
              </a:lnSpc>
              <a:spcBef>
                <a:spcPts val="600"/>
              </a:spcBef>
            </a:pPr>
            <a:r>
              <a:rPr lang="en-US" dirty="0">
                <a:solidFill>
                  <a:schemeClr val="tx1"/>
                </a:solidFill>
              </a:rPr>
              <a:t>			 IT Consultant, UDC, Web Developer CSUN</a:t>
            </a:r>
          </a:p>
          <a:p>
            <a:endParaRPr lang="en-US" dirty="0"/>
          </a:p>
          <a:p>
            <a:endParaRPr lang="en-US" dirty="0"/>
          </a:p>
          <a:p>
            <a:endParaRPr lang="en-US" dirty="0"/>
          </a:p>
        </p:txBody>
      </p:sp>
    </p:spTree>
    <p:extLst>
      <p:ext uri="{BB962C8B-B14F-4D97-AF65-F5344CB8AC3E}">
        <p14:creationId xmlns:p14="http://schemas.microsoft.com/office/powerpoint/2010/main" val="8929545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sz="4400" kern="1200" dirty="0" smtClean="0">
                <a:solidFill>
                  <a:schemeClr val="tx1"/>
                </a:solidFill>
                <a:effectLst/>
                <a:latin typeface="+mj-lt"/>
                <a:ea typeface="+mj-ea"/>
                <a:cs typeface="+mj-cs"/>
              </a:rPr>
              <a:t>State the institution’s commitment to accessibility</a:t>
            </a:r>
            <a:endParaRPr lang="en-US" dirty="0"/>
          </a:p>
        </p:txBody>
      </p:sp>
      <p:sp>
        <p:nvSpPr>
          <p:cNvPr id="3" name="Content Placeholder 2"/>
          <p:cNvSpPr>
            <a:spLocks noGrp="1"/>
          </p:cNvSpPr>
          <p:nvPr>
            <p:ph idx="1"/>
          </p:nvPr>
        </p:nvSpPr>
        <p:spPr/>
        <p:txBody>
          <a:bodyPr/>
          <a:lstStyle/>
          <a:p>
            <a:r>
              <a:rPr lang="en-US" dirty="0" smtClean="0"/>
              <a:t>State that you are committed to providing access to your educational services and programs</a:t>
            </a:r>
            <a:endParaRPr lang="en-US" dirty="0"/>
          </a:p>
        </p:txBody>
      </p:sp>
    </p:spTree>
    <p:extLst>
      <p:ext uri="{BB962C8B-B14F-4D97-AF65-F5344CB8AC3E}">
        <p14:creationId xmlns:p14="http://schemas.microsoft.com/office/powerpoint/2010/main" val="15552408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sz="4400" kern="1200" dirty="0" smtClean="0">
                <a:solidFill>
                  <a:schemeClr val="tx1"/>
                </a:solidFill>
                <a:effectLst/>
                <a:latin typeface="+mj-lt"/>
                <a:ea typeface="+mj-ea"/>
                <a:cs typeface="+mj-cs"/>
              </a:rPr>
              <a:t>What standard will define “accessible”</a:t>
            </a:r>
            <a:endParaRPr lang="en-US" dirty="0"/>
          </a:p>
        </p:txBody>
      </p:sp>
      <p:sp>
        <p:nvSpPr>
          <p:cNvPr id="3" name="Content Placeholder 2"/>
          <p:cNvSpPr>
            <a:spLocks noGrp="1"/>
          </p:cNvSpPr>
          <p:nvPr>
            <p:ph idx="1"/>
          </p:nvPr>
        </p:nvSpPr>
        <p:spPr/>
        <p:txBody>
          <a:bodyPr/>
          <a:lstStyle/>
          <a:p>
            <a:r>
              <a:rPr lang="en-US" dirty="0" smtClean="0"/>
              <a:t>Section 508?</a:t>
            </a:r>
          </a:p>
          <a:p>
            <a:r>
              <a:rPr lang="en-US" dirty="0" smtClean="0"/>
              <a:t>WCAG 2 Level AA?</a:t>
            </a:r>
            <a:endParaRPr lang="en-US" dirty="0"/>
          </a:p>
        </p:txBody>
      </p:sp>
    </p:spTree>
    <p:extLst>
      <p:ext uri="{BB962C8B-B14F-4D97-AF65-F5344CB8AC3E}">
        <p14:creationId xmlns:p14="http://schemas.microsoft.com/office/powerpoint/2010/main" val="35716004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sz="4400" kern="1200" dirty="0" smtClean="0">
                <a:solidFill>
                  <a:schemeClr val="tx1"/>
                </a:solidFill>
                <a:effectLst/>
                <a:latin typeface="+mj-lt"/>
                <a:ea typeface="+mj-ea"/>
                <a:cs typeface="+mj-cs"/>
              </a:rPr>
              <a:t>The scope of what must be accessible</a:t>
            </a:r>
            <a:endParaRPr lang="en-US" dirty="0"/>
          </a:p>
        </p:txBody>
      </p:sp>
      <p:sp>
        <p:nvSpPr>
          <p:cNvPr id="3" name="Content Placeholder 2"/>
          <p:cNvSpPr>
            <a:spLocks noGrp="1"/>
          </p:cNvSpPr>
          <p:nvPr>
            <p:ph idx="1"/>
          </p:nvPr>
        </p:nvSpPr>
        <p:spPr/>
        <p:txBody>
          <a:bodyPr/>
          <a:lstStyle/>
          <a:p>
            <a:r>
              <a:rPr lang="en-US" dirty="0" smtClean="0"/>
              <a:t>Only educational</a:t>
            </a:r>
            <a:r>
              <a:rPr lang="en-US" baseline="0" dirty="0" smtClean="0"/>
              <a:t> materials?</a:t>
            </a:r>
          </a:p>
          <a:p>
            <a:r>
              <a:rPr lang="en-US" baseline="0" dirty="0" smtClean="0"/>
              <a:t>Resources related to essential business and education needs</a:t>
            </a:r>
          </a:p>
          <a:p>
            <a:r>
              <a:rPr lang="en-US" baseline="0" dirty="0" smtClean="0"/>
              <a:t>Publicly available content?</a:t>
            </a:r>
            <a:endParaRPr lang="en-US" dirty="0"/>
          </a:p>
        </p:txBody>
      </p:sp>
    </p:spTree>
    <p:extLst>
      <p:ext uri="{BB962C8B-B14F-4D97-AF65-F5344CB8AC3E}">
        <p14:creationId xmlns:p14="http://schemas.microsoft.com/office/powerpoint/2010/main" val="41860096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sz="4400" kern="1200" dirty="0" smtClean="0">
                <a:solidFill>
                  <a:schemeClr val="tx1"/>
                </a:solidFill>
                <a:effectLst/>
                <a:latin typeface="+mj-lt"/>
                <a:ea typeface="+mj-ea"/>
                <a:cs typeface="+mj-cs"/>
              </a:rPr>
              <a:t>Timelines for implementing</a:t>
            </a:r>
            <a:endParaRPr lang="en-US" dirty="0"/>
          </a:p>
        </p:txBody>
      </p:sp>
      <p:sp>
        <p:nvSpPr>
          <p:cNvPr id="3" name="Content Placeholder 2"/>
          <p:cNvSpPr>
            <a:spLocks noGrp="1"/>
          </p:cNvSpPr>
          <p:nvPr>
            <p:ph idx="1"/>
          </p:nvPr>
        </p:nvSpPr>
        <p:spPr/>
        <p:txBody>
          <a:bodyPr/>
          <a:lstStyle/>
          <a:p>
            <a:r>
              <a:rPr lang="en-US" dirty="0" smtClean="0"/>
              <a:t>Three types of content</a:t>
            </a:r>
          </a:p>
          <a:p>
            <a:pPr lvl="1"/>
            <a:r>
              <a:rPr lang="en-US" dirty="0" smtClean="0"/>
              <a:t>New development/refreshed content</a:t>
            </a:r>
          </a:p>
          <a:p>
            <a:pPr lvl="1"/>
            <a:r>
              <a:rPr lang="en-US" dirty="0" smtClean="0"/>
              <a:t>Current</a:t>
            </a:r>
            <a:r>
              <a:rPr lang="en-US" baseline="0" dirty="0" smtClean="0"/>
              <a:t> technology</a:t>
            </a:r>
          </a:p>
          <a:p>
            <a:pPr lvl="1"/>
            <a:r>
              <a:rPr lang="en-US" baseline="0" dirty="0" smtClean="0"/>
              <a:t>Legacy content</a:t>
            </a:r>
            <a:endParaRPr lang="en-US" dirty="0"/>
          </a:p>
        </p:txBody>
      </p:sp>
    </p:spTree>
    <p:extLst>
      <p:ext uri="{BB962C8B-B14F-4D97-AF65-F5344CB8AC3E}">
        <p14:creationId xmlns:p14="http://schemas.microsoft.com/office/powerpoint/2010/main" val="42882644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sz="4400" kern="1200" dirty="0" smtClean="0">
                <a:solidFill>
                  <a:schemeClr val="tx1"/>
                </a:solidFill>
                <a:effectLst/>
                <a:latin typeface="+mj-lt"/>
                <a:ea typeface="+mj-ea"/>
                <a:cs typeface="+mj-cs"/>
              </a:rPr>
              <a:t>Prioritizing</a:t>
            </a:r>
            <a:r>
              <a:rPr lang="en-US" sz="4400" kern="1200" baseline="0" dirty="0" smtClean="0">
                <a:solidFill>
                  <a:schemeClr val="tx1"/>
                </a:solidFill>
                <a:effectLst/>
                <a:latin typeface="+mj-lt"/>
                <a:ea typeface="+mj-ea"/>
                <a:cs typeface="+mj-cs"/>
              </a:rPr>
              <a:t> implementation</a:t>
            </a:r>
            <a:endParaRPr lang="en-US" dirty="0"/>
          </a:p>
        </p:txBody>
      </p:sp>
      <p:sp>
        <p:nvSpPr>
          <p:cNvPr id="3" name="Content Placeholder 2"/>
          <p:cNvSpPr>
            <a:spLocks noGrp="1"/>
          </p:cNvSpPr>
          <p:nvPr>
            <p:ph idx="1"/>
          </p:nvPr>
        </p:nvSpPr>
        <p:spPr/>
        <p:txBody>
          <a:bodyPr/>
          <a:lstStyle/>
          <a:p>
            <a:r>
              <a:rPr lang="en-US" dirty="0" smtClean="0"/>
              <a:t>Where should efforts</a:t>
            </a:r>
            <a:r>
              <a:rPr lang="en-US" baseline="0" dirty="0" smtClean="0"/>
              <a:t> be expended first?</a:t>
            </a:r>
          </a:p>
          <a:p>
            <a:pPr lvl="1"/>
            <a:r>
              <a:rPr lang="en-US" dirty="0" smtClean="0"/>
              <a:t>Course content</a:t>
            </a:r>
          </a:p>
          <a:p>
            <a:pPr lvl="1"/>
            <a:r>
              <a:rPr lang="en-US" dirty="0" smtClean="0"/>
              <a:t>Public content</a:t>
            </a:r>
          </a:p>
        </p:txBody>
      </p:sp>
    </p:spTree>
    <p:extLst>
      <p:ext uri="{BB962C8B-B14F-4D97-AF65-F5344CB8AC3E}">
        <p14:creationId xmlns:p14="http://schemas.microsoft.com/office/powerpoint/2010/main" val="29845762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sz="4400" kern="1200" dirty="0" smtClean="0">
                <a:solidFill>
                  <a:schemeClr val="tx1"/>
                </a:solidFill>
                <a:effectLst/>
                <a:latin typeface="+mj-lt"/>
                <a:ea typeface="+mj-ea"/>
                <a:cs typeface="+mj-cs"/>
              </a:rPr>
              <a:t>Exclusions to the standard</a:t>
            </a:r>
            <a:endParaRPr lang="en-US" dirty="0"/>
          </a:p>
        </p:txBody>
      </p:sp>
      <p:sp>
        <p:nvSpPr>
          <p:cNvPr id="3" name="Content Placeholder 2"/>
          <p:cNvSpPr>
            <a:spLocks noGrp="1"/>
          </p:cNvSpPr>
          <p:nvPr>
            <p:ph idx="1"/>
          </p:nvPr>
        </p:nvSpPr>
        <p:spPr/>
        <p:txBody>
          <a:bodyPr/>
          <a:lstStyle/>
          <a:p>
            <a:r>
              <a:rPr lang="en-US" dirty="0" smtClean="0"/>
              <a:t>NOT</a:t>
            </a:r>
            <a:r>
              <a:rPr lang="en-US" baseline="0" dirty="0" smtClean="0"/>
              <a:t> exceptions to the policy, but exceptions from the standard</a:t>
            </a:r>
          </a:p>
          <a:p>
            <a:r>
              <a:rPr lang="en-US" dirty="0"/>
              <a:t>“When compliance is not technically possible or may require extraordinary measures due to the nature of the information and the intent of the </a:t>
            </a:r>
            <a:r>
              <a:rPr lang="en-US" dirty="0" smtClean="0"/>
              <a:t>resource”</a:t>
            </a:r>
          </a:p>
          <a:p>
            <a:r>
              <a:rPr lang="en-US" dirty="0" smtClean="0"/>
              <a:t>Define an exception process</a:t>
            </a:r>
            <a:endParaRPr lang="en-US" dirty="0"/>
          </a:p>
        </p:txBody>
      </p:sp>
    </p:spTree>
    <p:extLst>
      <p:ext uri="{BB962C8B-B14F-4D97-AF65-F5344CB8AC3E}">
        <p14:creationId xmlns:p14="http://schemas.microsoft.com/office/powerpoint/2010/main" val="40502769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sz="4400" kern="1200" dirty="0" smtClean="0">
                <a:solidFill>
                  <a:schemeClr val="tx1"/>
                </a:solidFill>
                <a:effectLst/>
                <a:latin typeface="+mj-lt"/>
                <a:ea typeface="+mj-ea"/>
                <a:cs typeface="+mj-cs"/>
              </a:rPr>
              <a:t>A regular review process for maintaining accessibility</a:t>
            </a:r>
            <a:endParaRPr lang="en-US" dirty="0"/>
          </a:p>
        </p:txBody>
      </p:sp>
      <p:sp>
        <p:nvSpPr>
          <p:cNvPr id="3" name="Content Placeholder 2"/>
          <p:cNvSpPr>
            <a:spLocks noGrp="1"/>
          </p:cNvSpPr>
          <p:nvPr>
            <p:ph idx="1"/>
          </p:nvPr>
        </p:nvSpPr>
        <p:spPr/>
        <p:txBody>
          <a:bodyPr/>
          <a:lstStyle/>
          <a:p>
            <a:r>
              <a:rPr lang="en-US" dirty="0" smtClean="0"/>
              <a:t>How often do people need to check their content?</a:t>
            </a:r>
          </a:p>
          <a:p>
            <a:r>
              <a:rPr lang="en-US" dirty="0" smtClean="0"/>
              <a:t>Do</a:t>
            </a:r>
            <a:r>
              <a:rPr lang="en-US" baseline="0" dirty="0" smtClean="0"/>
              <a:t> they need to report their findings to someone?</a:t>
            </a:r>
            <a:endParaRPr lang="en-US" dirty="0"/>
          </a:p>
        </p:txBody>
      </p:sp>
    </p:spTree>
    <p:extLst>
      <p:ext uri="{BB962C8B-B14F-4D97-AF65-F5344CB8AC3E}">
        <p14:creationId xmlns:p14="http://schemas.microsoft.com/office/powerpoint/2010/main" val="22446732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sz="4400" kern="1200" dirty="0" smtClean="0">
                <a:solidFill>
                  <a:schemeClr val="tx1"/>
                </a:solidFill>
                <a:effectLst/>
                <a:latin typeface="+mj-lt"/>
                <a:ea typeface="+mj-ea"/>
                <a:cs typeface="+mj-cs"/>
              </a:rPr>
              <a:t>A grievance and remedy procedure</a:t>
            </a:r>
            <a:endParaRPr lang="en-US" dirty="0"/>
          </a:p>
        </p:txBody>
      </p:sp>
      <p:sp>
        <p:nvSpPr>
          <p:cNvPr id="3" name="Content Placeholder 2"/>
          <p:cNvSpPr>
            <a:spLocks noGrp="1"/>
          </p:cNvSpPr>
          <p:nvPr>
            <p:ph idx="1"/>
          </p:nvPr>
        </p:nvSpPr>
        <p:spPr/>
        <p:txBody>
          <a:bodyPr/>
          <a:lstStyle/>
          <a:p>
            <a:r>
              <a:rPr lang="en-US" dirty="0" smtClean="0"/>
              <a:t>Define a process</a:t>
            </a:r>
            <a:r>
              <a:rPr lang="en-US" baseline="0" dirty="0" smtClean="0"/>
              <a:t> for when end users encounter barriers to using specific content</a:t>
            </a:r>
          </a:p>
          <a:p>
            <a:r>
              <a:rPr lang="en-US" baseline="0" dirty="0" smtClean="0"/>
              <a:t>Who do they contact?</a:t>
            </a:r>
          </a:p>
          <a:p>
            <a:r>
              <a:rPr lang="en-US" baseline="0" dirty="0" smtClean="0"/>
              <a:t>What process will be followed to address the problem?</a:t>
            </a:r>
            <a:endParaRPr lang="en-US" dirty="0"/>
          </a:p>
        </p:txBody>
      </p:sp>
    </p:spTree>
    <p:extLst>
      <p:ext uri="{BB962C8B-B14F-4D97-AF65-F5344CB8AC3E}">
        <p14:creationId xmlns:p14="http://schemas.microsoft.com/office/powerpoint/2010/main" val="407725887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sz="4400" kern="1200" dirty="0" smtClean="0">
                <a:solidFill>
                  <a:schemeClr val="tx1"/>
                </a:solidFill>
                <a:effectLst/>
                <a:latin typeface="+mj-lt"/>
                <a:ea typeface="+mj-ea"/>
                <a:cs typeface="+mj-cs"/>
              </a:rPr>
              <a:t>Required language on Web sites</a:t>
            </a:r>
            <a:endParaRPr lang="en-US" dirty="0"/>
          </a:p>
        </p:txBody>
      </p:sp>
      <p:sp>
        <p:nvSpPr>
          <p:cNvPr id="3" name="Content Placeholder 2"/>
          <p:cNvSpPr>
            <a:spLocks noGrp="1"/>
          </p:cNvSpPr>
          <p:nvPr>
            <p:ph idx="1"/>
          </p:nvPr>
        </p:nvSpPr>
        <p:spPr/>
        <p:txBody>
          <a:bodyPr/>
          <a:lstStyle/>
          <a:p>
            <a:r>
              <a:rPr lang="en-US" dirty="0" smtClean="0"/>
              <a:t>Will you require specific language to be on all appropriate resources?</a:t>
            </a:r>
          </a:p>
          <a:p>
            <a:pPr lvl="1"/>
            <a:r>
              <a:rPr lang="en-US" dirty="0" smtClean="0"/>
              <a:t>Where to get help when you encounter problems</a:t>
            </a:r>
          </a:p>
          <a:p>
            <a:pPr lvl="1"/>
            <a:r>
              <a:rPr lang="en-US" dirty="0" smtClean="0"/>
              <a:t>Resources for further help</a:t>
            </a:r>
          </a:p>
        </p:txBody>
      </p:sp>
    </p:spTree>
    <p:extLst>
      <p:ext uri="{BB962C8B-B14F-4D97-AF65-F5344CB8AC3E}">
        <p14:creationId xmlns:p14="http://schemas.microsoft.com/office/powerpoint/2010/main" val="500410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sz="4400" kern="1200" dirty="0" smtClean="0">
                <a:solidFill>
                  <a:schemeClr val="tx1"/>
                </a:solidFill>
                <a:effectLst/>
                <a:latin typeface="+mj-lt"/>
                <a:ea typeface="+mj-ea"/>
                <a:cs typeface="+mj-cs"/>
              </a:rPr>
              <a:t>Resources available to campus</a:t>
            </a:r>
            <a:endParaRPr lang="en-US" dirty="0"/>
          </a:p>
        </p:txBody>
      </p:sp>
      <p:sp>
        <p:nvSpPr>
          <p:cNvPr id="3" name="Content Placeholder 2"/>
          <p:cNvSpPr>
            <a:spLocks noGrp="1"/>
          </p:cNvSpPr>
          <p:nvPr>
            <p:ph idx="1"/>
          </p:nvPr>
        </p:nvSpPr>
        <p:spPr/>
        <p:txBody>
          <a:bodyPr/>
          <a:lstStyle/>
          <a:p>
            <a:r>
              <a:rPr lang="en-US" dirty="0" smtClean="0"/>
              <a:t>What resources are available to campus in order to help follow</a:t>
            </a:r>
            <a:r>
              <a:rPr lang="en-US" baseline="0" dirty="0" smtClean="0"/>
              <a:t> this policy?</a:t>
            </a:r>
            <a:endParaRPr lang="en-US" dirty="0"/>
          </a:p>
        </p:txBody>
      </p:sp>
    </p:spTree>
    <p:extLst>
      <p:ext uri="{BB962C8B-B14F-4D97-AF65-F5344CB8AC3E}">
        <p14:creationId xmlns:p14="http://schemas.microsoft.com/office/powerpoint/2010/main" val="35670189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Autofit/>
          </a:bodyPr>
          <a:lstStyle/>
          <a:p>
            <a:pPr marL="342900" indent="-342900">
              <a:buFont typeface="Arial"/>
              <a:buChar char="•"/>
            </a:pPr>
            <a:r>
              <a:rPr lang="en-US" sz="2800" dirty="0" smtClean="0">
                <a:solidFill>
                  <a:schemeClr val="tx1"/>
                </a:solidFill>
              </a:rPr>
              <a:t>Introductions</a:t>
            </a:r>
          </a:p>
          <a:p>
            <a:pPr marL="914400" lvl="1" indent="-457200">
              <a:buFont typeface="Arial"/>
              <a:buChar char="•"/>
            </a:pPr>
            <a:r>
              <a:rPr lang="en-US" dirty="0" smtClean="0">
                <a:solidFill>
                  <a:schemeClr val="tx1"/>
                </a:solidFill>
              </a:rPr>
              <a:t>Organization health status in one word</a:t>
            </a:r>
            <a:endParaRPr lang="en-US" dirty="0">
              <a:solidFill>
                <a:schemeClr val="tx1"/>
              </a:solidFill>
            </a:endParaRPr>
          </a:p>
          <a:p>
            <a:pPr marL="342900" indent="-342900">
              <a:buFont typeface="Arial"/>
              <a:buChar char="•"/>
            </a:pPr>
            <a:r>
              <a:rPr lang="en-US" sz="2800" dirty="0" smtClean="0">
                <a:solidFill>
                  <a:schemeClr val="tx1"/>
                </a:solidFill>
              </a:rPr>
              <a:t>Accessibility Policies</a:t>
            </a:r>
            <a:endParaRPr lang="en-US" sz="2800" dirty="0">
              <a:solidFill>
                <a:schemeClr val="tx1"/>
              </a:solidFill>
            </a:endParaRPr>
          </a:p>
          <a:p>
            <a:pPr marL="342900" indent="-342900">
              <a:buFont typeface="Arial"/>
              <a:buChar char="•"/>
            </a:pPr>
            <a:r>
              <a:rPr lang="en-US" sz="2800" dirty="0" smtClean="0">
                <a:solidFill>
                  <a:schemeClr val="tx1"/>
                </a:solidFill>
              </a:rPr>
              <a:t>Building </a:t>
            </a:r>
            <a:r>
              <a:rPr lang="en-US" sz="2800" dirty="0">
                <a:solidFill>
                  <a:schemeClr val="tx1"/>
                </a:solidFill>
              </a:rPr>
              <a:t>Institutional Support</a:t>
            </a:r>
          </a:p>
          <a:p>
            <a:pPr marL="342900" indent="-342900">
              <a:buFont typeface="Arial"/>
              <a:buChar char="•"/>
            </a:pPr>
            <a:r>
              <a:rPr lang="en-US" sz="2800" dirty="0" smtClean="0">
                <a:solidFill>
                  <a:schemeClr val="tx1"/>
                </a:solidFill>
              </a:rPr>
              <a:t>Supporting </a:t>
            </a:r>
            <a:r>
              <a:rPr lang="en-US" sz="2800" dirty="0">
                <a:solidFill>
                  <a:schemeClr val="tx1"/>
                </a:solidFill>
              </a:rPr>
              <a:t>Web Developer &amp; Content </a:t>
            </a:r>
            <a:r>
              <a:rPr lang="en-US" sz="2800" dirty="0" smtClean="0">
                <a:solidFill>
                  <a:schemeClr val="tx1"/>
                </a:solidFill>
              </a:rPr>
              <a:t>Creators</a:t>
            </a:r>
            <a:endParaRPr lang="en-US" sz="2800" dirty="0">
              <a:solidFill>
                <a:schemeClr val="tx1"/>
              </a:solidFill>
            </a:endParaRPr>
          </a:p>
          <a:p>
            <a:pPr marL="342900" indent="-342900">
              <a:buFont typeface="Arial"/>
              <a:buChar char="•"/>
            </a:pPr>
            <a:r>
              <a:rPr lang="en-US" sz="2800" dirty="0" smtClean="0">
                <a:solidFill>
                  <a:schemeClr val="tx1"/>
                </a:solidFill>
              </a:rPr>
              <a:t>Procurement</a:t>
            </a:r>
            <a:endParaRPr lang="en-US" sz="2800" dirty="0">
              <a:solidFill>
                <a:schemeClr val="tx1"/>
              </a:solidFill>
            </a:endParaRPr>
          </a:p>
          <a:p>
            <a:pPr marL="342900" indent="-342900">
              <a:buFont typeface="Arial"/>
              <a:buChar char="•"/>
            </a:pPr>
            <a:r>
              <a:rPr lang="en-US" sz="2800" dirty="0" smtClean="0">
                <a:solidFill>
                  <a:schemeClr val="tx1"/>
                </a:solidFill>
              </a:rPr>
              <a:t>Captioning</a:t>
            </a:r>
            <a:endParaRPr lang="en-US" sz="2800" dirty="0">
              <a:solidFill>
                <a:schemeClr val="tx1"/>
              </a:solidFill>
            </a:endParaRPr>
          </a:p>
          <a:p>
            <a:pPr marL="342900" indent="-342900">
              <a:buFont typeface="Arial"/>
              <a:buChar char="•"/>
            </a:pPr>
            <a:r>
              <a:rPr lang="en-US" sz="2800" dirty="0" smtClean="0">
                <a:solidFill>
                  <a:schemeClr val="tx1"/>
                </a:solidFill>
              </a:rPr>
              <a:t>Instructional Materials</a:t>
            </a:r>
            <a:endParaRPr lang="en-US" sz="2800" dirty="0">
              <a:solidFill>
                <a:schemeClr val="tx1"/>
              </a:solidFill>
            </a:endParaRPr>
          </a:p>
        </p:txBody>
      </p:sp>
    </p:spTree>
    <p:extLst>
      <p:ext uri="{BB962C8B-B14F-4D97-AF65-F5344CB8AC3E}">
        <p14:creationId xmlns:p14="http://schemas.microsoft.com/office/powerpoint/2010/main" val="27658981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eaLnBrk="1" latinLnBrk="0" hangingPunct="1"/>
            <a:r>
              <a:rPr lang="en-US" sz="4400" kern="1200" dirty="0" smtClean="0">
                <a:solidFill>
                  <a:schemeClr val="tx1"/>
                </a:solidFill>
                <a:effectLst/>
                <a:latin typeface="+mj-lt"/>
                <a:ea typeface="+mj-ea"/>
                <a:cs typeface="+mj-cs"/>
              </a:rPr>
              <a:t>Effective dates</a:t>
            </a:r>
            <a:endParaRPr lang="en-US" dirty="0"/>
          </a:p>
        </p:txBody>
      </p:sp>
      <p:sp>
        <p:nvSpPr>
          <p:cNvPr id="3" name="Content Placeholder 2"/>
          <p:cNvSpPr>
            <a:spLocks noGrp="1"/>
          </p:cNvSpPr>
          <p:nvPr>
            <p:ph idx="1"/>
          </p:nvPr>
        </p:nvSpPr>
        <p:spPr/>
        <p:txBody>
          <a:bodyPr/>
          <a:lstStyle/>
          <a:p>
            <a:pPr lvl="0" rtl="0" eaLnBrk="1" latinLnBrk="0" hangingPunct="1"/>
            <a:r>
              <a:rPr lang="en-US" dirty="0" smtClean="0">
                <a:effectLst/>
              </a:rPr>
              <a:t>For</a:t>
            </a:r>
            <a:r>
              <a:rPr lang="en-US" baseline="0" dirty="0" smtClean="0">
                <a:effectLst/>
              </a:rPr>
              <a:t> new policies, are there deadlines for when current content must be checked for accessibility and problems addressed?</a:t>
            </a:r>
            <a:endParaRPr lang="en-US" dirty="0" smtClean="0">
              <a:effectLst/>
            </a:endParaRPr>
          </a:p>
          <a:p>
            <a:endParaRPr lang="en-US" dirty="0"/>
          </a:p>
        </p:txBody>
      </p:sp>
    </p:spTree>
    <p:extLst>
      <p:ext uri="{BB962C8B-B14F-4D97-AF65-F5344CB8AC3E}">
        <p14:creationId xmlns:p14="http://schemas.microsoft.com/office/powerpoint/2010/main" val="34454427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066800"/>
          </a:xfrm>
        </p:spPr>
        <p:txBody>
          <a:bodyPr>
            <a:noAutofit/>
          </a:bodyPr>
          <a:lstStyle/>
          <a:p>
            <a:pPr algn="ctr"/>
            <a:r>
              <a:rPr lang="en-US" sz="3600" dirty="0" smtClean="0"/>
              <a:t>Moving </a:t>
            </a:r>
            <a:r>
              <a:rPr lang="en-US" sz="3600" dirty="0"/>
              <a:t>your institution towards accessibility…</a:t>
            </a:r>
          </a:p>
        </p:txBody>
      </p:sp>
      <p:sp>
        <p:nvSpPr>
          <p:cNvPr id="3" name="Content Placeholder 2"/>
          <p:cNvSpPr>
            <a:spLocks noGrp="1"/>
          </p:cNvSpPr>
          <p:nvPr>
            <p:ph idx="1"/>
          </p:nvPr>
        </p:nvSpPr>
        <p:spPr>
          <a:xfrm>
            <a:off x="457200" y="2667000"/>
            <a:ext cx="8229600" cy="3505200"/>
          </a:xfrm>
        </p:spPr>
        <p:txBody>
          <a:bodyPr>
            <a:normAutofit/>
          </a:bodyPr>
          <a:lstStyle/>
          <a:p>
            <a:pPr marL="0" indent="0" algn="ctr">
              <a:buNone/>
            </a:pPr>
            <a:r>
              <a:rPr lang="en-US" sz="3600" b="1" dirty="0" smtClean="0">
                <a:solidFill>
                  <a:srgbClr val="A80000"/>
                </a:solidFill>
              </a:rPr>
              <a:t>Cultural change </a:t>
            </a:r>
          </a:p>
          <a:p>
            <a:pPr marL="0" indent="0" algn="ctr">
              <a:buNone/>
            </a:pPr>
            <a:r>
              <a:rPr lang="en-US" sz="3600" b="1" dirty="0" smtClean="0">
                <a:solidFill>
                  <a:srgbClr val="A80000"/>
                </a:solidFill>
              </a:rPr>
              <a:t>+ </a:t>
            </a:r>
          </a:p>
          <a:p>
            <a:pPr marL="0" indent="0" algn="ctr">
              <a:buNone/>
            </a:pPr>
            <a:r>
              <a:rPr lang="en-US" sz="3600" b="1" dirty="0" smtClean="0">
                <a:solidFill>
                  <a:srgbClr val="A80000"/>
                </a:solidFill>
              </a:rPr>
              <a:t>Institution-wide effort</a:t>
            </a:r>
          </a:p>
          <a:p>
            <a:pPr marL="0" indent="0" algn="ctr">
              <a:buNone/>
            </a:pPr>
            <a:r>
              <a:rPr lang="en-US" sz="3600" b="1" dirty="0" smtClean="0">
                <a:solidFill>
                  <a:srgbClr val="A80000"/>
                </a:solidFill>
              </a:rPr>
              <a:t>=</a:t>
            </a:r>
          </a:p>
          <a:p>
            <a:pPr marL="0" indent="0" algn="ctr">
              <a:buNone/>
            </a:pPr>
            <a:r>
              <a:rPr lang="en-US" sz="3600" b="1" dirty="0" smtClean="0">
                <a:solidFill>
                  <a:srgbClr val="A80000"/>
                </a:solidFill>
              </a:rPr>
              <a:t>Really </a:t>
            </a:r>
            <a:r>
              <a:rPr lang="en-US" sz="4000" b="1" dirty="0" smtClean="0">
                <a:solidFill>
                  <a:srgbClr val="A80000"/>
                </a:solidFill>
              </a:rPr>
              <a:t>BIG</a:t>
            </a:r>
            <a:r>
              <a:rPr lang="en-US" sz="3600" b="1" dirty="0" smtClean="0">
                <a:solidFill>
                  <a:srgbClr val="A80000"/>
                </a:solidFill>
              </a:rPr>
              <a:t> Job</a:t>
            </a:r>
          </a:p>
          <a:p>
            <a:pPr marL="0" indent="0">
              <a:buNone/>
            </a:pPr>
            <a:endParaRPr lang="en-US" sz="1200" dirty="0" smtClean="0">
              <a:solidFill>
                <a:schemeClr val="tx2">
                  <a:lumMod val="75000"/>
                </a:schemeClr>
              </a:solidFill>
            </a:endParaRPr>
          </a:p>
        </p:txBody>
      </p:sp>
      <p:sp>
        <p:nvSpPr>
          <p:cNvPr id="5" name="Slide Number Placeholder 4"/>
          <p:cNvSpPr>
            <a:spLocks noGrp="1"/>
          </p:cNvSpPr>
          <p:nvPr>
            <p:ph type="sldNum" sz="quarter" idx="12"/>
          </p:nvPr>
        </p:nvSpPr>
        <p:spPr>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bodyPr>
          <a:lstStyle/>
          <a:p>
            <a:fld id="{C0CDA787-C7E3-4294-AB41-DEB2387D6C9C}" type="slidenum">
              <a:rPr lang="en-US" sz="1200">
                <a:solidFill>
                  <a:prstClr val="black">
                    <a:tint val="75000"/>
                  </a:prstClr>
                </a:solidFill>
              </a:rPr>
              <a:pPr/>
              <a:t>31</a:t>
            </a:fld>
            <a:endParaRPr lang="en-US" sz="1200" dirty="0">
              <a:solidFill>
                <a:prstClr val="black">
                  <a:tint val="75000"/>
                </a:prstClr>
              </a:solidFill>
            </a:endParaRPr>
          </a:p>
        </p:txBody>
      </p:sp>
    </p:spTree>
    <p:extLst>
      <p:ext uri="{BB962C8B-B14F-4D97-AF65-F5344CB8AC3E}">
        <p14:creationId xmlns:p14="http://schemas.microsoft.com/office/powerpoint/2010/main" val="42906756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CSU Accessibility Policy 2007 – 2009</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768658"/>
            <a:ext cx="6076950" cy="3796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The California State University - Working for California" title="CSU Logo"/>
          <p:cNvPicPr/>
          <p:nvPr/>
        </p:nvPicPr>
        <p:blipFill>
          <a:blip r:embed="rId4">
            <a:extLst>
              <a:ext uri="{28A0092B-C50C-407E-A947-70E740481C1C}">
                <a14:useLocalDpi xmlns:a14="http://schemas.microsoft.com/office/drawing/2010/main" val="0"/>
              </a:ext>
            </a:extLst>
          </a:blip>
          <a:srcRect/>
          <a:stretch>
            <a:fillRect/>
          </a:stretch>
        </p:blipFill>
        <p:spPr bwMode="auto">
          <a:xfrm>
            <a:off x="5982195" y="6096000"/>
            <a:ext cx="2895600" cy="506095"/>
          </a:xfrm>
          <a:prstGeom prst="rect">
            <a:avLst/>
          </a:prstGeom>
          <a:noFill/>
        </p:spPr>
      </p:pic>
    </p:spTree>
    <p:extLst>
      <p:ext uri="{BB962C8B-B14F-4D97-AF65-F5344CB8AC3E}">
        <p14:creationId xmlns:p14="http://schemas.microsoft.com/office/powerpoint/2010/main" val="35369577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New </a:t>
            </a:r>
            <a:r>
              <a:rPr lang="en-US" dirty="0"/>
              <a:t>P</a:t>
            </a:r>
            <a:r>
              <a:rPr lang="en-US" dirty="0" smtClean="0"/>
              <a:t>olicy</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724301" cy="3824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The California State University - Working for California" title="CSU Logo"/>
          <p:cNvPicPr/>
          <p:nvPr/>
        </p:nvPicPr>
        <p:blipFill>
          <a:blip r:embed="rId4">
            <a:extLst>
              <a:ext uri="{28A0092B-C50C-407E-A947-70E740481C1C}">
                <a14:useLocalDpi xmlns:a14="http://schemas.microsoft.com/office/drawing/2010/main" val="0"/>
              </a:ext>
            </a:extLst>
          </a:blip>
          <a:srcRect/>
          <a:stretch>
            <a:fillRect/>
          </a:stretch>
        </p:blipFill>
        <p:spPr bwMode="auto">
          <a:xfrm>
            <a:off x="5982195" y="6096000"/>
            <a:ext cx="2895600" cy="506095"/>
          </a:xfrm>
          <a:prstGeom prst="rect">
            <a:avLst/>
          </a:prstGeom>
          <a:noFill/>
        </p:spPr>
      </p:pic>
    </p:spTree>
    <p:extLst>
      <p:ext uri="{BB962C8B-B14F-4D97-AF65-F5344CB8AC3E}">
        <p14:creationId xmlns:p14="http://schemas.microsoft.com/office/powerpoint/2010/main" val="18833409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descr="Design Standards&#10;Compliance Standards&#10;Usability Standards&#10;"/>
          <p:cNvSpPr>
            <a:spLocks noGrp="1"/>
          </p:cNvSpPr>
          <p:nvPr>
            <p:ph type="title"/>
          </p:nvPr>
        </p:nvSpPr>
        <p:spPr>
          <a:xfrm>
            <a:off x="304800" y="381000"/>
            <a:ext cx="8534400" cy="914400"/>
          </a:xfrm>
          <a:solidFill>
            <a:schemeClr val="tx1"/>
          </a:solidFill>
          <a:ln cap="flat">
            <a:solidFill>
              <a:schemeClr val="tx1"/>
            </a:solidFill>
          </a:ln>
          <a:effectLst>
            <a:softEdge rad="12700"/>
          </a:effectLst>
        </p:spPr>
        <p:txBody>
          <a:bodyPr anchor="ctr"/>
          <a:lstStyle/>
          <a:p>
            <a:pPr algn="ctr"/>
            <a:r>
              <a:rPr lang="en-US" sz="2000" dirty="0">
                <a:solidFill>
                  <a:schemeClr val="bg1"/>
                </a:solidFill>
                <a:ea typeface="ＭＳ Ｐゴシック" charset="-128"/>
              </a:rPr>
              <a:t>CSU ATI </a:t>
            </a:r>
            <a:r>
              <a:rPr lang="en-US" sz="2000" dirty="0" smtClean="0">
                <a:solidFill>
                  <a:schemeClr val="bg1"/>
                </a:solidFill>
                <a:ea typeface="ＭＳ Ｐゴシック" charset="-128"/>
              </a:rPr>
              <a:t>Framework:  Policy (Strategies/Goals </a:t>
            </a:r>
            <a:r>
              <a:rPr lang="en-US" sz="2000" dirty="0">
                <a:solidFill>
                  <a:schemeClr val="bg1"/>
                </a:solidFill>
                <a:ea typeface="ＭＳ Ｐゴシック" charset="-128"/>
              </a:rPr>
              <a:t>&amp; </a:t>
            </a:r>
            <a:r>
              <a:rPr lang="en-US" sz="2000" dirty="0" smtClean="0">
                <a:solidFill>
                  <a:schemeClr val="bg1"/>
                </a:solidFill>
                <a:ea typeface="ＭＳ Ｐゴシック" charset="-128"/>
              </a:rPr>
              <a:t>Success Indicators)/Priorities</a:t>
            </a:r>
            <a:r>
              <a:rPr lang="en-US" sz="2000" dirty="0">
                <a:solidFill>
                  <a:schemeClr val="bg1"/>
                </a:solidFill>
                <a:ea typeface="ＭＳ Ｐゴシック" charset="-128"/>
              </a:rPr>
              <a:t/>
            </a:r>
            <a:br>
              <a:rPr lang="en-US" sz="2000" dirty="0">
                <a:solidFill>
                  <a:schemeClr val="bg1"/>
                </a:solidFill>
                <a:ea typeface="ＭＳ Ｐゴシック" charset="-128"/>
              </a:rPr>
            </a:br>
            <a:endParaRPr lang="en-US" sz="2000" dirty="0">
              <a:solidFill>
                <a:schemeClr val="bg1"/>
              </a:solidFill>
            </a:endParaRPr>
          </a:p>
        </p:txBody>
      </p:sp>
      <p:sp>
        <p:nvSpPr>
          <p:cNvPr id="4" name="Rounded Rectangle 3" descr="Continuous Process Improvement with Strong Executive Support&#10;&#10;" title="CSU ATI Framework"/>
          <p:cNvSpPr/>
          <p:nvPr/>
        </p:nvSpPr>
        <p:spPr bwMode="auto">
          <a:xfrm>
            <a:off x="1407832" y="1447800"/>
            <a:ext cx="6172200" cy="609600"/>
          </a:xfrm>
          <a:prstGeom prst="round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1600" b="1" dirty="0">
                <a:solidFill>
                  <a:srgbClr val="FFFFFF"/>
                </a:solidFill>
                <a:ea typeface="ＭＳ Ｐゴシック" charset="-128"/>
              </a:rPr>
              <a:t>Continuous Process Improvement with</a:t>
            </a:r>
          </a:p>
          <a:p>
            <a:pPr algn="ctr" fontAlgn="base">
              <a:spcBef>
                <a:spcPct val="0"/>
              </a:spcBef>
              <a:spcAft>
                <a:spcPct val="0"/>
              </a:spcAft>
            </a:pPr>
            <a:r>
              <a:rPr lang="en-US" sz="1600" b="1" dirty="0">
                <a:solidFill>
                  <a:srgbClr val="FFFFFF"/>
                </a:solidFill>
                <a:ea typeface="ＭＳ Ｐゴシック" charset="-128"/>
              </a:rPr>
              <a:t> Strong Executive Support</a:t>
            </a:r>
          </a:p>
          <a:p>
            <a:pPr algn="ctr" fontAlgn="base">
              <a:spcBef>
                <a:spcPct val="0"/>
              </a:spcBef>
              <a:spcAft>
                <a:spcPct val="0"/>
              </a:spcAft>
            </a:pPr>
            <a:endParaRPr lang="en-US" b="1" dirty="0">
              <a:solidFill>
                <a:srgbClr val="FFFFFF"/>
              </a:solidFill>
              <a:ea typeface="ＭＳ Ｐゴシック" charset="-128"/>
            </a:endParaRPr>
          </a:p>
        </p:txBody>
      </p:sp>
      <p:graphicFrame>
        <p:nvGraphicFramePr>
          <p:cNvPr id="3" name="Diagram 2" descr="Continuous Process Improvement with Strong Executive Support. In a circular diagram showing steps of Make a campus plan, work the plan, measure progress." title="CSU ATI Framework Strategies/Goals &amp; Success Indicators/Priorities"/>
          <p:cNvGraphicFramePr/>
          <p:nvPr>
            <p:extLst>
              <p:ext uri="{D42A27DB-BD31-4B8C-83A1-F6EECF244321}">
                <p14:modId xmlns:p14="http://schemas.microsoft.com/office/powerpoint/2010/main" val="708733484"/>
              </p:ext>
            </p:extLst>
          </p:nvPr>
        </p:nvGraphicFramePr>
        <p:xfrm>
          <a:off x="1865032" y="2209800"/>
          <a:ext cx="52578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A06B3F74-8EA0-429E-AE02-3C49BDEC4BF4}" type="slidenum">
              <a:rPr lang="en-US">
                <a:solidFill>
                  <a:prstClr val="black">
                    <a:tint val="75000"/>
                  </a:prstClr>
                </a:solidFill>
              </a:rPr>
              <a:pPr/>
              <a:t>34</a:t>
            </a:fld>
            <a:endParaRPr lang="en-US" dirty="0">
              <a:solidFill>
                <a:prstClr val="black">
                  <a:tint val="75000"/>
                </a:prstClr>
              </a:solidFill>
            </a:endParaRPr>
          </a:p>
        </p:txBody>
      </p:sp>
      <p:pic>
        <p:nvPicPr>
          <p:cNvPr id="6" name="Picture 5" descr="The California State University - Working for California" title="CSU Logo"/>
          <p:cNvPicPr/>
          <p:nvPr/>
        </p:nvPicPr>
        <p:blipFill>
          <a:blip r:embed="rId8">
            <a:extLst>
              <a:ext uri="{28A0092B-C50C-407E-A947-70E740481C1C}">
                <a14:useLocalDpi xmlns:a14="http://schemas.microsoft.com/office/drawing/2010/main" val="0"/>
              </a:ext>
            </a:extLst>
          </a:blip>
          <a:srcRect/>
          <a:stretch>
            <a:fillRect/>
          </a:stretch>
        </p:blipFill>
        <p:spPr bwMode="auto">
          <a:xfrm>
            <a:off x="5982195" y="6096000"/>
            <a:ext cx="2895600" cy="506095"/>
          </a:xfrm>
          <a:prstGeom prst="rect">
            <a:avLst/>
          </a:prstGeom>
          <a:noFill/>
        </p:spPr>
      </p:pic>
    </p:spTree>
    <p:extLst>
      <p:ext uri="{BB962C8B-B14F-4D97-AF65-F5344CB8AC3E}">
        <p14:creationId xmlns:p14="http://schemas.microsoft.com/office/powerpoint/2010/main" val="26033010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Activities to collaborate and share ideas</a:t>
            </a:r>
            <a:endParaRPr lang="en-US" dirty="0"/>
          </a:p>
        </p:txBody>
      </p:sp>
      <p:pic>
        <p:nvPicPr>
          <p:cNvPr id="2050" name="Picture 2" descr="People Meeting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6350000" cy="423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Educause 2014 Conferenc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037931"/>
            <a:ext cx="3938587"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66785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358775"/>
            <a:ext cx="3810000" cy="1470025"/>
          </a:xfrm>
        </p:spPr>
        <p:txBody>
          <a:bodyPr>
            <a:noAutofit/>
          </a:bodyPr>
          <a:lstStyle/>
          <a:p>
            <a:pPr algn="l"/>
            <a:r>
              <a:rPr lang="en-US" sz="2800" dirty="0" smtClean="0"/>
              <a:t>Accessibility</a:t>
            </a:r>
            <a:r>
              <a:rPr lang="en-US" sz="2800" dirty="0"/>
              <a:t/>
            </a:r>
            <a:br>
              <a:rPr lang="en-US" sz="2800" dirty="0"/>
            </a:br>
            <a:r>
              <a:rPr lang="en-US" sz="2800" dirty="0" smtClean="0"/>
              <a:t>Planning and Process</a:t>
            </a:r>
            <a:br>
              <a:rPr lang="en-US" sz="2800" dirty="0" smtClean="0"/>
            </a:br>
            <a:r>
              <a:rPr lang="en-US" sz="2800" dirty="0" smtClean="0"/>
              <a:t>Template</a:t>
            </a:r>
            <a:r>
              <a:rPr lang="en-US" sz="2800" dirty="0"/>
              <a:t/>
            </a:r>
            <a:br>
              <a:rPr lang="en-US" sz="2800" dirty="0"/>
            </a:br>
            <a:endParaRPr lang="en-US" sz="2800" dirty="0"/>
          </a:p>
        </p:txBody>
      </p:sp>
      <p:sp>
        <p:nvSpPr>
          <p:cNvPr id="3" name="Subtitle 2"/>
          <p:cNvSpPr>
            <a:spLocks noGrp="1"/>
          </p:cNvSpPr>
          <p:nvPr>
            <p:ph type="subTitle" idx="1"/>
          </p:nvPr>
        </p:nvSpPr>
        <p:spPr>
          <a:xfrm>
            <a:off x="914400" y="1524000"/>
            <a:ext cx="7772400" cy="4038600"/>
          </a:xfrm>
        </p:spPr>
        <p:txBody>
          <a:bodyPr>
            <a:normAutofit/>
          </a:bodyPr>
          <a:lstStyle/>
          <a:p>
            <a:endParaRPr lang="en-US" dirty="0" smtClean="0"/>
          </a:p>
          <a:p>
            <a:pPr algn="l"/>
            <a:r>
              <a:rPr lang="en-US" dirty="0" smtClean="0">
                <a:solidFill>
                  <a:schemeClr val="tx1"/>
                </a:solidFill>
              </a:rPr>
              <a:t>Activity: Planning Template Overview </a:t>
            </a:r>
          </a:p>
          <a:p>
            <a:pPr algn="l"/>
            <a:r>
              <a:rPr lang="en-US" dirty="0" smtClean="0">
                <a:solidFill>
                  <a:schemeClr val="tx1"/>
                </a:solidFill>
              </a:rPr>
              <a:t>Agenda sections will include: </a:t>
            </a:r>
          </a:p>
          <a:p>
            <a:pPr marL="914400" lvl="1" indent="-457200" algn="l">
              <a:buFont typeface="Arial" panose="020B0604020202020204" pitchFamily="34" charset="0"/>
              <a:buChar char="•"/>
            </a:pPr>
            <a:r>
              <a:rPr lang="en-US" dirty="0" smtClean="0">
                <a:solidFill>
                  <a:schemeClr val="tx1"/>
                </a:solidFill>
              </a:rPr>
              <a:t>Speaker presentation of issues and potential solutions</a:t>
            </a:r>
          </a:p>
          <a:p>
            <a:pPr marL="914400" lvl="1" indent="-457200" algn="l">
              <a:buFont typeface="Arial" panose="020B0604020202020204" pitchFamily="34" charset="0"/>
              <a:buChar char="•"/>
            </a:pPr>
            <a:r>
              <a:rPr lang="en-US" dirty="0">
                <a:solidFill>
                  <a:schemeClr val="tx1"/>
                </a:solidFill>
              </a:rPr>
              <a:t>Questions to consider – group discussion</a:t>
            </a:r>
          </a:p>
          <a:p>
            <a:pPr marL="914400" lvl="1" indent="-457200" algn="l">
              <a:buFont typeface="Arial" panose="020B0604020202020204" pitchFamily="34" charset="0"/>
              <a:buChar char="•"/>
            </a:pPr>
            <a:r>
              <a:rPr lang="en-US" dirty="0" smtClean="0">
                <a:solidFill>
                  <a:schemeClr val="tx1"/>
                </a:solidFill>
              </a:rPr>
              <a:t>Planning Templates and discussion - handouts</a:t>
            </a:r>
            <a:endParaRPr lang="en-US" dirty="0">
              <a:solidFill>
                <a:schemeClr val="tx1"/>
              </a:solidFill>
            </a:endParaRPr>
          </a:p>
        </p:txBody>
      </p:sp>
      <p:pic>
        <p:nvPicPr>
          <p:cNvPr id="4" name="Picture 2" descr="people mee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270" y="304800"/>
            <a:ext cx="194213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Educause 2014 Conferenc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855" y="5638800"/>
            <a:ext cx="3938587"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0569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352800" y="358775"/>
            <a:ext cx="38100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t>Accessibility</a:t>
            </a:r>
            <a:br>
              <a:rPr lang="en-US" sz="2800" dirty="0" smtClean="0"/>
            </a:br>
            <a:r>
              <a:rPr lang="en-US" sz="2800" dirty="0" smtClean="0"/>
              <a:t>Planning and Process</a:t>
            </a:r>
            <a:br>
              <a:rPr lang="en-US" sz="2800" dirty="0" smtClean="0"/>
            </a:br>
            <a:r>
              <a:rPr lang="en-US" sz="2800" dirty="0" smtClean="0"/>
              <a:t>Template</a:t>
            </a:r>
            <a:br>
              <a:rPr lang="en-US" sz="2800" dirty="0" smtClean="0"/>
            </a:br>
            <a:endParaRPr lang="en-US" sz="2800" dirty="0"/>
          </a:p>
        </p:txBody>
      </p:sp>
      <p:sp>
        <p:nvSpPr>
          <p:cNvPr id="3" name="Content Placeholder 2"/>
          <p:cNvSpPr>
            <a:spLocks noGrp="1"/>
          </p:cNvSpPr>
          <p:nvPr>
            <p:ph idx="1"/>
          </p:nvPr>
        </p:nvSpPr>
        <p:spPr>
          <a:xfrm>
            <a:off x="228600" y="1722437"/>
            <a:ext cx="8610600" cy="4525963"/>
          </a:xfrm>
        </p:spPr>
        <p:txBody>
          <a:bodyPr>
            <a:normAutofit fontScale="77500" lnSpcReduction="20000"/>
          </a:bodyPr>
          <a:lstStyle/>
          <a:p>
            <a:pPr marL="0" indent="0">
              <a:buNone/>
            </a:pPr>
            <a:endParaRPr lang="en-US" b="1" dirty="0" smtClean="0"/>
          </a:p>
          <a:p>
            <a:pPr marL="0" indent="0">
              <a:buNone/>
            </a:pPr>
            <a:r>
              <a:rPr lang="en-US" b="1" dirty="0" smtClean="0"/>
              <a:t>How to use the templates</a:t>
            </a:r>
            <a:endParaRPr lang="en-US" b="1" dirty="0"/>
          </a:p>
          <a:p>
            <a:pPr marL="400050" lvl="1" indent="0">
              <a:buNone/>
            </a:pPr>
            <a:endParaRPr lang="en-US" sz="2600" dirty="0" smtClean="0"/>
          </a:p>
          <a:p>
            <a:pPr marL="400050" lvl="1" indent="0">
              <a:buNone/>
            </a:pPr>
            <a:r>
              <a:rPr lang="en-US" sz="3300" dirty="0" smtClean="0"/>
              <a:t>Planning template provides </a:t>
            </a:r>
            <a:r>
              <a:rPr lang="en-US" sz="3300" dirty="0"/>
              <a:t>a common </a:t>
            </a:r>
            <a:r>
              <a:rPr lang="en-US" sz="3300" dirty="0" smtClean="0"/>
              <a:t>framework </a:t>
            </a:r>
            <a:r>
              <a:rPr lang="en-US" sz="3300" dirty="0"/>
              <a:t>for documenting progress toward </a:t>
            </a:r>
            <a:r>
              <a:rPr lang="en-US" sz="3300" dirty="0" smtClean="0"/>
              <a:t>achieving </a:t>
            </a:r>
            <a:r>
              <a:rPr lang="en-US" sz="3300" dirty="0"/>
              <a:t>goals. Data contained in these </a:t>
            </a:r>
            <a:r>
              <a:rPr lang="en-US" sz="3300" dirty="0" smtClean="0"/>
              <a:t>documents </a:t>
            </a:r>
            <a:r>
              <a:rPr lang="en-US" sz="3300" dirty="0"/>
              <a:t>are to help</a:t>
            </a:r>
            <a:r>
              <a:rPr lang="en-US" sz="2600" dirty="0" smtClean="0"/>
              <a:t>: </a:t>
            </a:r>
          </a:p>
          <a:p>
            <a:pPr marL="0" indent="0">
              <a:buNone/>
            </a:pPr>
            <a:endParaRPr lang="en-US" sz="3000" dirty="0" smtClean="0"/>
          </a:p>
          <a:p>
            <a:pPr marL="400050" lvl="1" indent="0">
              <a:buNone/>
            </a:pPr>
            <a:r>
              <a:rPr lang="en-US" dirty="0" smtClean="0"/>
              <a:t>(</a:t>
            </a:r>
            <a:r>
              <a:rPr lang="en-US" dirty="0"/>
              <a:t>1) record </a:t>
            </a:r>
            <a:r>
              <a:rPr lang="en-US" dirty="0" smtClean="0"/>
              <a:t>institutional improvement (what is going well)</a:t>
            </a:r>
            <a:endParaRPr lang="en-US" dirty="0"/>
          </a:p>
          <a:p>
            <a:pPr marL="400050" lvl="1" indent="0">
              <a:buNone/>
            </a:pPr>
            <a:r>
              <a:rPr lang="en-US" dirty="0"/>
              <a:t>(2) identify challenging </a:t>
            </a:r>
            <a:r>
              <a:rPr lang="en-US" dirty="0" smtClean="0"/>
              <a:t>areas </a:t>
            </a:r>
            <a:endParaRPr lang="en-US" dirty="0"/>
          </a:p>
          <a:p>
            <a:pPr marL="400050" lvl="1" indent="0">
              <a:buNone/>
            </a:pPr>
            <a:r>
              <a:rPr lang="en-US" dirty="0"/>
              <a:t>(3) </a:t>
            </a:r>
            <a:r>
              <a:rPr lang="en-US" dirty="0" smtClean="0"/>
              <a:t>Document possible </a:t>
            </a:r>
            <a:r>
              <a:rPr lang="en-US" dirty="0"/>
              <a:t>solutions and resources to </a:t>
            </a:r>
            <a:r>
              <a:rPr lang="en-US" dirty="0" smtClean="0"/>
              <a:t>implement 	those solutions</a:t>
            </a:r>
            <a:endParaRPr lang="en-US" dirty="0"/>
          </a:p>
          <a:p>
            <a:pPr marL="400050" lvl="1" indent="0">
              <a:buNone/>
            </a:pPr>
            <a:r>
              <a:rPr lang="en-US" dirty="0"/>
              <a:t>(4) </a:t>
            </a:r>
            <a:r>
              <a:rPr lang="en-US" dirty="0" smtClean="0"/>
              <a:t>develop </a:t>
            </a:r>
            <a:r>
              <a:rPr lang="en-US" dirty="0"/>
              <a:t>a shared </a:t>
            </a:r>
            <a:r>
              <a:rPr lang="en-US" dirty="0" smtClean="0"/>
              <a:t>institutional definition </a:t>
            </a:r>
            <a:r>
              <a:rPr lang="en-US" dirty="0"/>
              <a:t>of measurements </a:t>
            </a:r>
            <a:r>
              <a:rPr lang="en-US" dirty="0" smtClean="0"/>
              <a:t>	of success</a:t>
            </a:r>
            <a:endParaRPr lang="en-US" dirty="0"/>
          </a:p>
          <a:p>
            <a:endParaRPr lang="en-US" dirty="0"/>
          </a:p>
        </p:txBody>
      </p:sp>
      <p:pic>
        <p:nvPicPr>
          <p:cNvPr id="11" name="Picture 2" descr="people mee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270" y="304800"/>
            <a:ext cx="194213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6165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352800" y="663575"/>
            <a:ext cx="38100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t>Accessibility</a:t>
            </a:r>
            <a:br>
              <a:rPr lang="en-US" sz="2800" dirty="0" smtClean="0"/>
            </a:br>
            <a:r>
              <a:rPr lang="en-US" sz="2800" dirty="0" smtClean="0"/>
              <a:t>Planning and Process</a:t>
            </a:r>
            <a:br>
              <a:rPr lang="en-US" sz="2800" dirty="0" smtClean="0"/>
            </a:br>
            <a:r>
              <a:rPr lang="en-US" sz="2800" dirty="0" smtClean="0"/>
              <a:t>Template</a:t>
            </a:r>
            <a:br>
              <a:rPr lang="en-US" sz="2800" dirty="0" smtClean="0"/>
            </a:br>
            <a:endParaRPr lang="en-US" sz="2800" dirty="0"/>
          </a:p>
        </p:txBody>
      </p:sp>
      <p:sp>
        <p:nvSpPr>
          <p:cNvPr id="3" name="Content Placeholder 2"/>
          <p:cNvSpPr>
            <a:spLocks noGrp="1"/>
          </p:cNvSpPr>
          <p:nvPr>
            <p:ph idx="1"/>
          </p:nvPr>
        </p:nvSpPr>
        <p:spPr>
          <a:xfrm>
            <a:off x="1143000" y="2362200"/>
            <a:ext cx="8229600" cy="4525963"/>
          </a:xfrm>
        </p:spPr>
        <p:txBody>
          <a:bodyPr>
            <a:normAutofit/>
          </a:bodyPr>
          <a:lstStyle/>
          <a:p>
            <a:pPr marL="0" indent="0">
              <a:buNone/>
            </a:pPr>
            <a:r>
              <a:rPr lang="en-US" sz="2800" b="1" dirty="0" smtClean="0"/>
              <a:t>Areas of discussion</a:t>
            </a:r>
            <a:endParaRPr lang="en-US" sz="2800" b="1" dirty="0"/>
          </a:p>
          <a:p>
            <a:pPr marL="914400" lvl="1" indent="-514350">
              <a:buAutoNum type="arabicParenBoth"/>
            </a:pPr>
            <a:r>
              <a:rPr lang="en-US" dirty="0" smtClean="0"/>
              <a:t>Policy</a:t>
            </a:r>
          </a:p>
          <a:p>
            <a:pPr marL="400050" lvl="1" indent="0">
              <a:buNone/>
            </a:pPr>
            <a:r>
              <a:rPr lang="en-US" dirty="0" smtClean="0"/>
              <a:t>(2) Web</a:t>
            </a:r>
          </a:p>
          <a:p>
            <a:pPr marL="400050" lvl="1" indent="0">
              <a:buNone/>
            </a:pPr>
            <a:r>
              <a:rPr lang="en-US" dirty="0" smtClean="0"/>
              <a:t>(3) Procurement</a:t>
            </a:r>
          </a:p>
          <a:p>
            <a:pPr marL="400050" lvl="1" indent="0">
              <a:buNone/>
            </a:pPr>
            <a:r>
              <a:rPr lang="en-US" dirty="0" smtClean="0"/>
              <a:t>(4) Instructional Materials (e.g. documents, </a:t>
            </a:r>
          </a:p>
          <a:p>
            <a:pPr marL="400050" lvl="1" indent="0">
              <a:buNone/>
            </a:pPr>
            <a:r>
              <a:rPr lang="en-US" dirty="0" smtClean="0"/>
              <a:t>	multi-media)</a:t>
            </a:r>
          </a:p>
          <a:p>
            <a:endParaRPr lang="en-US" dirty="0"/>
          </a:p>
        </p:txBody>
      </p:sp>
      <p:pic>
        <p:nvPicPr>
          <p:cNvPr id="11" name="Picture 2" descr="people mee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270" y="609600"/>
            <a:ext cx="194213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Educause 2014 Conferenc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732462"/>
            <a:ext cx="3938587"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2649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Status Levels</a:t>
            </a:r>
            <a:endParaRPr lang="en-US" dirty="0"/>
          </a:p>
        </p:txBody>
      </p:sp>
      <p:sp>
        <p:nvSpPr>
          <p:cNvPr id="3" name="Content Placeholder 2"/>
          <p:cNvSpPr>
            <a:spLocks noGrp="1"/>
          </p:cNvSpPr>
          <p:nvPr>
            <p:ph idx="1"/>
          </p:nvPr>
        </p:nvSpPr>
        <p:spPr>
          <a:xfrm>
            <a:off x="533400" y="1143000"/>
            <a:ext cx="8229600" cy="4525963"/>
          </a:xfrm>
        </p:spPr>
        <p:txBody>
          <a:bodyPr>
            <a:normAutofit/>
          </a:bodyPr>
          <a:lstStyle/>
          <a:p>
            <a:pPr marL="0" indent="0">
              <a:buNone/>
            </a:pPr>
            <a:r>
              <a:rPr lang="en-US" sz="2800" dirty="0" smtClean="0"/>
              <a:t>Status Level: a </a:t>
            </a:r>
            <a:r>
              <a:rPr lang="en-US" sz="2800" dirty="0"/>
              <a:t>description </a:t>
            </a:r>
            <a:r>
              <a:rPr lang="en-US" sz="2800" dirty="0" smtClean="0"/>
              <a:t>that </a:t>
            </a:r>
            <a:r>
              <a:rPr lang="en-US" sz="2800" dirty="0"/>
              <a:t>indicates how </a:t>
            </a:r>
            <a:r>
              <a:rPr lang="en-US" sz="2800" dirty="0" smtClean="0"/>
              <a:t>the Status </a:t>
            </a:r>
            <a:r>
              <a:rPr lang="en-US" sz="2800" dirty="0"/>
              <a:t>Level is </a:t>
            </a:r>
            <a:r>
              <a:rPr lang="en-US" sz="2800" dirty="0" smtClean="0"/>
              <a:t>defined.</a:t>
            </a:r>
          </a:p>
          <a:p>
            <a:pPr marL="0" indent="0">
              <a:buNone/>
            </a:pPr>
            <a:endParaRPr lang="en-US" sz="2800" dirty="0" smtClean="0"/>
          </a:p>
          <a:p>
            <a:pPr marL="0" indent="0">
              <a:buNone/>
            </a:pPr>
            <a:r>
              <a:rPr lang="en-US" sz="2800" dirty="0" smtClean="0"/>
              <a:t>If </a:t>
            </a:r>
            <a:r>
              <a:rPr lang="en-US" sz="2800" dirty="0"/>
              <a:t>the organization has undertaken several actions related to a Success Indicator, select a Status Level that best reflects overall progress. </a:t>
            </a:r>
            <a:endParaRPr lang="en-US" sz="2800" dirty="0" smtClean="0"/>
          </a:p>
          <a:p>
            <a:pPr marL="0" indent="0">
              <a:buNone/>
            </a:pPr>
            <a:endParaRPr lang="en-US" sz="2800" dirty="0"/>
          </a:p>
          <a:p>
            <a:pPr marL="0" indent="0">
              <a:buNone/>
            </a:pPr>
            <a:r>
              <a:rPr lang="en-US" sz="2800" dirty="0" smtClean="0"/>
              <a:t>Use the Status Level Definition as </a:t>
            </a:r>
            <a:r>
              <a:rPr lang="en-US" sz="2800" dirty="0"/>
              <a:t>a reference while completing the Status column</a:t>
            </a:r>
            <a:r>
              <a:rPr lang="en-US" sz="2800" dirty="0" smtClean="0"/>
              <a:t>.</a:t>
            </a:r>
          </a:p>
          <a:p>
            <a:pPr marL="0" indent="0">
              <a:buNone/>
            </a:pPr>
            <a:endParaRPr lang="en-US" sz="2800" dirty="0"/>
          </a:p>
          <a:p>
            <a:pPr marL="0" indent="0">
              <a:buNone/>
            </a:pPr>
            <a:endParaRPr lang="en-US" sz="2800" dirty="0" smtClean="0"/>
          </a:p>
          <a:p>
            <a:pPr marL="0" indent="0">
              <a:buNone/>
            </a:pPr>
            <a:endParaRPr lang="en-US" sz="3100" dirty="0"/>
          </a:p>
        </p:txBody>
      </p:sp>
    </p:spTree>
    <p:extLst>
      <p:ext uri="{BB962C8B-B14F-4D97-AF65-F5344CB8AC3E}">
        <p14:creationId xmlns:p14="http://schemas.microsoft.com/office/powerpoint/2010/main" val="23591053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928938"/>
            <a:ext cx="8229600" cy="1143000"/>
          </a:xfrm>
          <a:prstGeom prst="rect">
            <a:avLst/>
          </a:prstGeom>
        </p:spPr>
        <p:txBody>
          <a:bodyPr/>
          <a:lstStyle/>
          <a:p>
            <a:r>
              <a:rPr lang="en-US" dirty="0" smtClean="0"/>
              <a:t>Introduction</a:t>
            </a:r>
            <a:endParaRPr lang="en-US" dirty="0"/>
          </a:p>
        </p:txBody>
      </p:sp>
    </p:spTree>
    <p:extLst>
      <p:ext uri="{BB962C8B-B14F-4D97-AF65-F5344CB8AC3E}">
        <p14:creationId xmlns:p14="http://schemas.microsoft.com/office/powerpoint/2010/main" val="171332402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Table definiation of Status Indicators also available as a hand out and www.csun.edu/accessibility page."/>
          <p:cNvGraphicFramePr>
            <a:graphicFrameLocks noGrp="1"/>
          </p:cNvGraphicFramePr>
          <p:nvPr>
            <p:extLst>
              <p:ext uri="{D42A27DB-BD31-4B8C-83A1-F6EECF244321}">
                <p14:modId xmlns:p14="http://schemas.microsoft.com/office/powerpoint/2010/main" val="2689710332"/>
              </p:ext>
            </p:extLst>
          </p:nvPr>
        </p:nvGraphicFramePr>
        <p:xfrm>
          <a:off x="304798" y="228600"/>
          <a:ext cx="8610602" cy="6273035"/>
        </p:xfrm>
        <a:graphic>
          <a:graphicData uri="http://schemas.openxmlformats.org/drawingml/2006/table">
            <a:tbl>
              <a:tblPr firstRow="1" firstCol="1" bandRow="1">
                <a:tableStyleId>{5C22544A-7EE6-4342-B048-85BDC9FD1C3A}</a:tableStyleId>
              </a:tblPr>
              <a:tblGrid>
                <a:gridCol w="1303769"/>
                <a:gridCol w="2578883"/>
                <a:gridCol w="2435610"/>
                <a:gridCol w="2292340"/>
              </a:tblGrid>
              <a:tr h="440095">
                <a:tc>
                  <a:txBody>
                    <a:bodyPr/>
                    <a:lstStyle/>
                    <a:p>
                      <a:pPr marL="0" marR="0" indent="0">
                        <a:lnSpc>
                          <a:spcPct val="115000"/>
                        </a:lnSpc>
                        <a:spcBef>
                          <a:spcPts val="0"/>
                        </a:spcBef>
                        <a:spcAft>
                          <a:spcPts val="0"/>
                        </a:spcAft>
                      </a:pPr>
                      <a:r>
                        <a:rPr lang="en-US" sz="1400" dirty="0">
                          <a:effectLst/>
                        </a:rPr>
                        <a:t>Status Levels</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0"/>
                        </a:spcAft>
                      </a:pPr>
                      <a:r>
                        <a:rPr lang="en-US" sz="1400" dirty="0">
                          <a:effectLst/>
                        </a:rPr>
                        <a:t>Description for Procedures</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0"/>
                        </a:spcAft>
                      </a:pPr>
                      <a:r>
                        <a:rPr lang="en-US" sz="1400" dirty="0">
                          <a:effectLst/>
                        </a:rPr>
                        <a:t>Description for Documentation</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400"/>
                        </a:spcAft>
                      </a:pPr>
                      <a:r>
                        <a:rPr lang="en-US" sz="1400" dirty="0">
                          <a:effectLst/>
                        </a:rPr>
                        <a:t>Description for Resources</a:t>
                      </a:r>
                      <a:endParaRPr lang="en-US" sz="1400" dirty="0">
                        <a:effectLst/>
                        <a:latin typeface="Calibri"/>
                        <a:ea typeface="Calibri"/>
                        <a:cs typeface="Times New Roman"/>
                      </a:endParaRPr>
                    </a:p>
                  </a:txBody>
                  <a:tcPr marL="67084" marR="67084" marT="0" marB="0"/>
                </a:tc>
              </a:tr>
              <a:tr h="440095">
                <a:tc>
                  <a:txBody>
                    <a:bodyPr/>
                    <a:lstStyle/>
                    <a:p>
                      <a:pPr marL="0" marR="0" indent="0">
                        <a:lnSpc>
                          <a:spcPct val="115000"/>
                        </a:lnSpc>
                        <a:spcBef>
                          <a:spcPts val="0"/>
                        </a:spcBef>
                        <a:spcAft>
                          <a:spcPts val="0"/>
                        </a:spcAft>
                      </a:pPr>
                      <a:r>
                        <a:rPr lang="en-US" sz="1400" dirty="0">
                          <a:effectLst/>
                        </a:rPr>
                        <a:t>Not Started</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400"/>
                        </a:spcAft>
                      </a:pPr>
                      <a:r>
                        <a:rPr lang="en-US" sz="1400" dirty="0">
                          <a:effectLst/>
                        </a:rPr>
                        <a:t>No action has been taken yet.</a:t>
                      </a:r>
                      <a:endParaRPr lang="en-US" sz="1400" dirty="0">
                        <a:effectLst/>
                        <a:latin typeface="Calibri"/>
                        <a:ea typeface="Calibri"/>
                        <a:cs typeface="Times New Roman"/>
                      </a:endParaRPr>
                    </a:p>
                  </a:txBody>
                  <a:tcPr marL="67084" marR="67084" marT="0" marB="0"/>
                </a:tc>
                <a:tc>
                  <a:txBody>
                    <a:bodyPr/>
                    <a:lstStyle/>
                    <a:p>
                      <a:pPr marL="0" marR="0">
                        <a:lnSpc>
                          <a:spcPct val="115000"/>
                        </a:lnSpc>
                        <a:spcBef>
                          <a:spcPts val="0"/>
                        </a:spcBef>
                        <a:spcAft>
                          <a:spcPts val="1000"/>
                        </a:spcAft>
                      </a:pPr>
                      <a:r>
                        <a:rPr lang="en-US" sz="1400">
                          <a:effectLst/>
                        </a:rPr>
                        <a:t>No documentation has yet been generated.</a:t>
                      </a:r>
                      <a:endParaRPr lang="en-US" sz="140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400"/>
                        </a:spcAft>
                      </a:pPr>
                      <a:r>
                        <a:rPr lang="en-US" sz="1400" dirty="0">
                          <a:effectLst/>
                        </a:rPr>
                        <a:t>No resources have yet been allocated.</a:t>
                      </a:r>
                      <a:endParaRPr lang="en-US" sz="1400" dirty="0">
                        <a:effectLst/>
                        <a:latin typeface="Calibri"/>
                        <a:ea typeface="Calibri"/>
                        <a:cs typeface="Times New Roman"/>
                      </a:endParaRPr>
                    </a:p>
                  </a:txBody>
                  <a:tcPr marL="67084" marR="67084" marT="0" marB="0"/>
                </a:tc>
              </a:tr>
              <a:tr h="893508">
                <a:tc>
                  <a:txBody>
                    <a:bodyPr/>
                    <a:lstStyle/>
                    <a:p>
                      <a:pPr marL="0" marR="0" indent="0">
                        <a:lnSpc>
                          <a:spcPct val="115000"/>
                        </a:lnSpc>
                        <a:spcBef>
                          <a:spcPts val="0"/>
                        </a:spcBef>
                        <a:spcAft>
                          <a:spcPts val="0"/>
                        </a:spcAft>
                      </a:pPr>
                      <a:r>
                        <a:rPr lang="en-US" sz="1400" dirty="0">
                          <a:effectLst/>
                        </a:rPr>
                        <a:t>Initiated</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400"/>
                        </a:spcAft>
                      </a:pPr>
                      <a:r>
                        <a:rPr lang="en-US" sz="1400" dirty="0">
                          <a:effectLst/>
                        </a:rPr>
                        <a:t>The campus has an ad hoc or developing practice. Procedures, if in place, are generally ad hoc.</a:t>
                      </a:r>
                      <a:endParaRPr lang="en-US" sz="1400" dirty="0">
                        <a:effectLst/>
                        <a:latin typeface="Calibri"/>
                        <a:ea typeface="Calibri"/>
                        <a:cs typeface="Times New Roman"/>
                      </a:endParaRPr>
                    </a:p>
                  </a:txBody>
                  <a:tcPr marL="67084" marR="67084" marT="0" marB="0"/>
                </a:tc>
                <a:tc>
                  <a:txBody>
                    <a:bodyPr/>
                    <a:lstStyle/>
                    <a:p>
                      <a:pPr marL="0" marR="0">
                        <a:lnSpc>
                          <a:spcPct val="115000"/>
                        </a:lnSpc>
                        <a:spcBef>
                          <a:spcPts val="0"/>
                        </a:spcBef>
                        <a:spcAft>
                          <a:spcPts val="1000"/>
                        </a:spcAft>
                      </a:pPr>
                      <a:r>
                        <a:rPr lang="en-US" sz="1400" dirty="0">
                          <a:effectLst/>
                        </a:rPr>
                        <a:t>Documentation is generally absent.</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400"/>
                        </a:spcAft>
                      </a:pPr>
                      <a:r>
                        <a:rPr lang="en-US" sz="1400" dirty="0">
                          <a:effectLst/>
                        </a:rPr>
                        <a:t>Resources have been tentatively identified but not yet allocated.</a:t>
                      </a:r>
                      <a:endParaRPr lang="en-US" sz="1400" dirty="0">
                        <a:effectLst/>
                        <a:latin typeface="Calibri"/>
                        <a:ea typeface="Calibri"/>
                        <a:cs typeface="Times New Roman"/>
                      </a:endParaRPr>
                    </a:p>
                  </a:txBody>
                  <a:tcPr marL="67084" marR="67084" marT="0" marB="0"/>
                </a:tc>
              </a:tr>
              <a:tr h="893508">
                <a:tc>
                  <a:txBody>
                    <a:bodyPr/>
                    <a:lstStyle/>
                    <a:p>
                      <a:pPr marL="0" marR="0" indent="0">
                        <a:lnSpc>
                          <a:spcPct val="115000"/>
                        </a:lnSpc>
                        <a:spcBef>
                          <a:spcPts val="0"/>
                        </a:spcBef>
                        <a:spcAft>
                          <a:spcPts val="0"/>
                        </a:spcAft>
                      </a:pPr>
                      <a:r>
                        <a:rPr lang="en-US" sz="1400" dirty="0">
                          <a:effectLst/>
                        </a:rPr>
                        <a:t>Defined</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0"/>
                        </a:spcAft>
                      </a:pPr>
                      <a:r>
                        <a:rPr lang="en-US" sz="1400" dirty="0">
                          <a:effectLst/>
                        </a:rPr>
                        <a:t>The campus has a common practice. Procedures, if in place, are consistent but informal.</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0"/>
                        </a:spcAft>
                      </a:pPr>
                      <a:r>
                        <a:rPr lang="en-US" sz="1400">
                          <a:effectLst/>
                        </a:rPr>
                        <a:t>Documentation, if present, is in working draft.</a:t>
                      </a:r>
                      <a:endParaRPr lang="en-US" sz="140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400"/>
                        </a:spcAft>
                      </a:pPr>
                      <a:r>
                        <a:rPr lang="en-US" sz="1400" dirty="0">
                          <a:effectLst/>
                        </a:rPr>
                        <a:t>Resources have been firmly identified but not yet allocated.</a:t>
                      </a:r>
                      <a:endParaRPr lang="en-US" sz="1400" dirty="0">
                        <a:effectLst/>
                        <a:latin typeface="Calibri"/>
                        <a:ea typeface="Calibri"/>
                        <a:cs typeface="Times New Roman"/>
                      </a:endParaRPr>
                    </a:p>
                  </a:txBody>
                  <a:tcPr marL="67084" marR="67084" marT="0" marB="0"/>
                </a:tc>
              </a:tr>
              <a:tr h="666801">
                <a:tc>
                  <a:txBody>
                    <a:bodyPr/>
                    <a:lstStyle/>
                    <a:p>
                      <a:pPr marL="0" marR="0" indent="0">
                        <a:lnSpc>
                          <a:spcPct val="115000"/>
                        </a:lnSpc>
                        <a:spcBef>
                          <a:spcPts val="0"/>
                        </a:spcBef>
                        <a:spcAft>
                          <a:spcPts val="0"/>
                        </a:spcAft>
                      </a:pPr>
                      <a:r>
                        <a:rPr lang="en-US" sz="1400" dirty="0">
                          <a:effectLst/>
                        </a:rPr>
                        <a:t>Established</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0"/>
                        </a:spcAft>
                      </a:pPr>
                      <a:r>
                        <a:rPr lang="en-US" sz="1400" dirty="0">
                          <a:effectLst/>
                        </a:rPr>
                        <a:t>The campus has a standard practice. Procedures are consistent and formal.</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0"/>
                        </a:spcAft>
                      </a:pPr>
                      <a:r>
                        <a:rPr lang="en-US" sz="1400" dirty="0">
                          <a:effectLst/>
                        </a:rPr>
                        <a:t>Documentation is complete and fully reflects the standard practice.</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400"/>
                        </a:spcAft>
                      </a:pPr>
                      <a:r>
                        <a:rPr lang="en-US" sz="1400" dirty="0">
                          <a:effectLst/>
                        </a:rPr>
                        <a:t>Resources have been both identified and allocated.</a:t>
                      </a:r>
                      <a:endParaRPr lang="en-US" sz="1400" dirty="0">
                        <a:effectLst/>
                        <a:latin typeface="Calibri"/>
                        <a:ea typeface="Calibri"/>
                        <a:cs typeface="Times New Roman"/>
                      </a:endParaRPr>
                    </a:p>
                  </a:txBody>
                  <a:tcPr marL="67084" marR="67084" marT="0" marB="0"/>
                </a:tc>
              </a:tr>
              <a:tr h="1346921">
                <a:tc>
                  <a:txBody>
                    <a:bodyPr/>
                    <a:lstStyle/>
                    <a:p>
                      <a:pPr marL="0" marR="0" indent="0">
                        <a:lnSpc>
                          <a:spcPct val="115000"/>
                        </a:lnSpc>
                        <a:spcBef>
                          <a:spcPts val="0"/>
                        </a:spcBef>
                        <a:spcAft>
                          <a:spcPts val="0"/>
                        </a:spcAft>
                      </a:pPr>
                      <a:r>
                        <a:rPr lang="en-US" sz="1400">
                          <a:effectLst/>
                        </a:rPr>
                        <a:t>Managed</a:t>
                      </a:r>
                      <a:endParaRPr lang="en-US" sz="140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0"/>
                        </a:spcAft>
                      </a:pPr>
                      <a:r>
                        <a:rPr lang="en-US" sz="1400" dirty="0">
                          <a:effectLst/>
                        </a:rPr>
                        <a:t>The campus has a mature practice. Procedures are also in place to track and capture success indicators (milestones and measures of success).</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0"/>
                        </a:spcAft>
                      </a:pPr>
                      <a:r>
                        <a:rPr lang="en-US" sz="1400" dirty="0">
                          <a:effectLst/>
                        </a:rPr>
                        <a:t>Documentation is complete and fully reflects the standard practice. </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400"/>
                        </a:spcAft>
                      </a:pPr>
                      <a:r>
                        <a:rPr lang="en-US" sz="1400" dirty="0">
                          <a:effectLst/>
                        </a:rPr>
                        <a:t>Resources have been both identified and allocated.</a:t>
                      </a:r>
                      <a:endParaRPr lang="en-US" sz="1400" dirty="0">
                        <a:effectLst/>
                        <a:latin typeface="Calibri"/>
                        <a:ea typeface="Calibri"/>
                        <a:cs typeface="Times New Roman"/>
                      </a:endParaRPr>
                    </a:p>
                  </a:txBody>
                  <a:tcPr marL="67084" marR="67084" marT="0" marB="0"/>
                </a:tc>
              </a:tr>
              <a:tr h="1447548">
                <a:tc>
                  <a:txBody>
                    <a:bodyPr/>
                    <a:lstStyle/>
                    <a:p>
                      <a:pPr marL="0" marR="0" indent="0">
                        <a:lnSpc>
                          <a:spcPct val="115000"/>
                        </a:lnSpc>
                        <a:spcBef>
                          <a:spcPts val="0"/>
                        </a:spcBef>
                        <a:spcAft>
                          <a:spcPts val="0"/>
                        </a:spcAft>
                      </a:pPr>
                      <a:r>
                        <a:rPr lang="en-US" sz="1400" dirty="0">
                          <a:effectLst/>
                        </a:rPr>
                        <a:t>Optimized</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0"/>
                        </a:spcAft>
                      </a:pPr>
                      <a:r>
                        <a:rPr lang="en-US" sz="1400" dirty="0">
                          <a:effectLst/>
                        </a:rPr>
                        <a:t>The campus has a mature practice. In addition, procedures are in place to conduct regular administrative reviews of success indicators to gauge effectiveness and implement improvements.</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0"/>
                        </a:spcAft>
                      </a:pPr>
                      <a:r>
                        <a:rPr lang="en-US" sz="1400" dirty="0">
                          <a:effectLst/>
                        </a:rPr>
                        <a:t>Documentation is continually revised to reflect the managed practice. Periodic administrative review of documentation is conducted.</a:t>
                      </a:r>
                      <a:endParaRPr lang="en-US" sz="1400" dirty="0">
                        <a:effectLst/>
                        <a:latin typeface="Calibri"/>
                        <a:ea typeface="Calibri"/>
                        <a:cs typeface="Times New Roman"/>
                      </a:endParaRPr>
                    </a:p>
                  </a:txBody>
                  <a:tcPr marL="67084" marR="67084" marT="0" marB="0"/>
                </a:tc>
                <a:tc>
                  <a:txBody>
                    <a:bodyPr/>
                    <a:lstStyle/>
                    <a:p>
                      <a:pPr marL="0" marR="0" indent="0">
                        <a:lnSpc>
                          <a:spcPct val="115000"/>
                        </a:lnSpc>
                        <a:spcBef>
                          <a:spcPts val="0"/>
                        </a:spcBef>
                        <a:spcAft>
                          <a:spcPts val="400"/>
                        </a:spcAft>
                      </a:pPr>
                      <a:r>
                        <a:rPr lang="en-US" sz="1400" dirty="0">
                          <a:effectLst/>
                        </a:rPr>
                        <a:t>Resources have been both identified and allocated. Periodic administrative review of resource allocations is conducted</a:t>
                      </a:r>
                      <a:endParaRPr lang="en-US" sz="1400" dirty="0">
                        <a:effectLst/>
                        <a:latin typeface="Calibri"/>
                        <a:ea typeface="Calibri"/>
                        <a:cs typeface="Times New Roman"/>
                      </a:endParaRPr>
                    </a:p>
                  </a:txBody>
                  <a:tcPr marL="67084" marR="67084" marT="0" marB="0"/>
                </a:tc>
              </a:tr>
            </a:tbl>
          </a:graphicData>
        </a:graphic>
      </p:graphicFrame>
    </p:spTree>
    <p:extLst>
      <p:ext uri="{BB962C8B-B14F-4D97-AF65-F5344CB8AC3E}">
        <p14:creationId xmlns:p14="http://schemas.microsoft.com/office/powerpoint/2010/main" val="5089445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s organized in a Circ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020"/>
            <a:ext cx="9220200" cy="752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24200" y="2286000"/>
            <a:ext cx="3200400" cy="2308324"/>
          </a:xfrm>
          <a:prstGeom prst="rect">
            <a:avLst/>
          </a:prstGeom>
          <a:noFill/>
        </p:spPr>
        <p:txBody>
          <a:bodyPr wrap="square" rtlCol="0">
            <a:spAutoFit/>
          </a:bodyPr>
          <a:lstStyle/>
          <a:p>
            <a:pPr algn="ctr"/>
            <a:r>
              <a:rPr lang="en-US" sz="4800" dirty="0" smtClean="0"/>
              <a:t>Building </a:t>
            </a:r>
          </a:p>
          <a:p>
            <a:pPr algn="ctr"/>
            <a:r>
              <a:rPr lang="en-US" sz="4800" dirty="0" smtClean="0"/>
              <a:t>Institutional </a:t>
            </a:r>
          </a:p>
          <a:p>
            <a:pPr algn="ctr"/>
            <a:r>
              <a:rPr lang="en-US" sz="4800" dirty="0" smtClean="0"/>
              <a:t>Support</a:t>
            </a:r>
            <a:endParaRPr lang="en-US" sz="4800" dirty="0"/>
          </a:p>
        </p:txBody>
      </p:sp>
    </p:spTree>
    <p:extLst>
      <p:ext uri="{BB962C8B-B14F-4D97-AF65-F5344CB8AC3E}">
        <p14:creationId xmlns:p14="http://schemas.microsoft.com/office/powerpoint/2010/main" val="12748718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685800" y="990600"/>
            <a:ext cx="7772400" cy="1470025"/>
          </a:xfrm>
        </p:spPr>
        <p:txBody>
          <a:bodyPr/>
          <a:lstStyle/>
          <a:p>
            <a:r>
              <a:rPr lang="en-US" dirty="0" smtClean="0"/>
              <a:t>To build institutional support and support </a:t>
            </a:r>
            <a:r>
              <a:rPr lang="en-US" u="sng" dirty="0" smtClean="0"/>
              <a:t>cultural change</a:t>
            </a:r>
            <a:endParaRPr lang="en-US" u="sng" dirty="0"/>
          </a:p>
        </p:txBody>
      </p:sp>
      <p:sp>
        <p:nvSpPr>
          <p:cNvPr id="13" name="Subtitle 12"/>
          <p:cNvSpPr>
            <a:spLocks noGrp="1"/>
          </p:cNvSpPr>
          <p:nvPr>
            <p:ph type="subTitle" idx="1"/>
          </p:nvPr>
        </p:nvSpPr>
        <p:spPr>
          <a:xfrm>
            <a:off x="1524000" y="2667000"/>
            <a:ext cx="6400800" cy="1752600"/>
          </a:xfrm>
        </p:spPr>
        <p:txBody>
          <a:bodyPr>
            <a:normAutofit fontScale="25000" lnSpcReduction="20000"/>
          </a:bodyPr>
          <a:lstStyle/>
          <a:p>
            <a:endParaRPr lang="en-US" dirty="0" smtClean="0"/>
          </a:p>
          <a:p>
            <a:pPr algn="l"/>
            <a:r>
              <a:rPr lang="en-US" sz="11200" dirty="0" smtClean="0"/>
              <a:t>Consider:</a:t>
            </a:r>
            <a:endParaRPr lang="en-US" sz="11200" dirty="0"/>
          </a:p>
          <a:p>
            <a:pPr algn="l"/>
            <a:r>
              <a:rPr lang="en-US" sz="11200" dirty="0" smtClean="0"/>
              <a:t>What </a:t>
            </a:r>
            <a:r>
              <a:rPr lang="en-US" sz="11200" dirty="0"/>
              <a:t>is going well in your institution? </a:t>
            </a:r>
          </a:p>
          <a:p>
            <a:pPr algn="l"/>
            <a:r>
              <a:rPr lang="en-US" sz="11200" dirty="0"/>
              <a:t/>
            </a:r>
            <a:br>
              <a:rPr lang="en-US" sz="11200" dirty="0"/>
            </a:br>
            <a:r>
              <a:rPr lang="en-US" sz="11200" dirty="0"/>
              <a:t>What could be improved? </a:t>
            </a:r>
          </a:p>
          <a:p>
            <a:pPr algn="l"/>
            <a:r>
              <a:rPr lang="en-US" sz="11200" dirty="0"/>
              <a:t/>
            </a:r>
            <a:br>
              <a:rPr lang="en-US" sz="11200" dirty="0"/>
            </a:br>
            <a:r>
              <a:rPr lang="en-US" sz="11200" dirty="0"/>
              <a:t>What resources, key roles and business processes could be </a:t>
            </a:r>
            <a:r>
              <a:rPr lang="en-US" sz="11200" dirty="0" smtClean="0"/>
              <a:t>defined or improved? </a:t>
            </a:r>
            <a:endParaRPr lang="en-US" sz="11200" dirty="0"/>
          </a:p>
          <a:p>
            <a:endParaRPr lang="en-US" dirty="0"/>
          </a:p>
        </p:txBody>
      </p:sp>
      <p:cxnSp>
        <p:nvCxnSpPr>
          <p:cNvPr id="14" name="Straight Connector 13"/>
          <p:cNvCxnSpPr/>
          <p:nvPr/>
        </p:nvCxnSpPr>
        <p:spPr>
          <a:xfrm>
            <a:off x="304800" y="6324600"/>
            <a:ext cx="838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29226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iversal Design Center Banner- Includes multiple figures representing a person using a cane, hearing, a person using a wheelchair, vision, speech, a keyboard, and a figure of a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6291" cy="2133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0" y="3048000"/>
            <a:ext cx="7086600" cy="2514600"/>
          </a:xfrm>
        </p:spPr>
        <p:txBody>
          <a:bodyPr/>
          <a:lstStyle/>
          <a:p>
            <a:pPr marL="0" indent="0">
              <a:buNone/>
            </a:pPr>
            <a:r>
              <a:rPr lang="en-US" dirty="0"/>
              <a:t>Technology should be usable to everyone regardless of their individual </a:t>
            </a:r>
            <a:r>
              <a:rPr lang="en-US" dirty="0" smtClean="0"/>
              <a:t>characteristics.</a:t>
            </a:r>
            <a:endParaRPr lang="en-US" dirty="0"/>
          </a:p>
        </p:txBody>
      </p:sp>
      <p:cxnSp>
        <p:nvCxnSpPr>
          <p:cNvPr id="7" name="Straight Connector 6"/>
          <p:cNvCxnSpPr/>
          <p:nvPr/>
        </p:nvCxnSpPr>
        <p:spPr>
          <a:xfrm>
            <a:off x="304800" y="6324600"/>
            <a:ext cx="838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descr="CSUN word mark with UDC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6361444"/>
            <a:ext cx="2209800" cy="496555"/>
          </a:xfrm>
          <a:prstGeom prst="rect">
            <a:avLst/>
          </a:prstGeom>
        </p:spPr>
      </p:pic>
    </p:spTree>
    <p:extLst>
      <p:ext uri="{BB962C8B-B14F-4D97-AF65-F5344CB8AC3E}">
        <p14:creationId xmlns:p14="http://schemas.microsoft.com/office/powerpoint/2010/main" val="13676781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2" name="TextBox 1"/>
          <p:cNvSpPr txBox="1"/>
          <p:nvPr/>
        </p:nvSpPr>
        <p:spPr>
          <a:xfrm>
            <a:off x="2514600" y="76200"/>
            <a:ext cx="3810000" cy="738664"/>
          </a:xfrm>
          <a:prstGeom prst="rect">
            <a:avLst/>
          </a:prstGeom>
          <a:noFill/>
        </p:spPr>
        <p:txBody>
          <a:bodyPr wrap="square" rtlCol="0">
            <a:spAutoFit/>
          </a:bodyPr>
          <a:lstStyle/>
          <a:p>
            <a:r>
              <a:rPr lang="en-US" sz="4200" dirty="0" smtClean="0"/>
              <a:t>Universal Design</a:t>
            </a:r>
            <a:endParaRPr lang="en-US" sz="4200" dirty="0"/>
          </a:p>
        </p:txBody>
      </p:sp>
      <p:pic>
        <p:nvPicPr>
          <p:cNvPr id="113" name="Shape 113" descr="The image, repeated from the previous slides, depicts an average ability person in the center, as that is often the audience for whom things are designed. Further from the center are images of a person in a wheelchair, a pregnant woman, an elderly person with a cane, individuals with significantly different body types, and people from other countries. The image emphasizes that there are many types of users and that we should not just design for the most common user or we will leave many out.&#10;" title="Designing to multiple user types"/>
          <p:cNvPicPr preferRelativeResize="0"/>
          <p:nvPr/>
        </p:nvPicPr>
        <p:blipFill>
          <a:blip r:embed="rId3"/>
          <a:stretch>
            <a:fillRect/>
          </a:stretch>
        </p:blipFill>
        <p:spPr>
          <a:xfrm>
            <a:off x="1573725" y="901425"/>
            <a:ext cx="5996525" cy="3567374"/>
          </a:xfrm>
          <a:prstGeom prst="rect">
            <a:avLst/>
          </a:prstGeom>
        </p:spPr>
      </p:pic>
      <p:sp>
        <p:nvSpPr>
          <p:cNvPr id="114" name="Shape 114"/>
          <p:cNvSpPr txBox="1"/>
          <p:nvPr/>
        </p:nvSpPr>
        <p:spPr>
          <a:xfrm>
            <a:off x="2224375" y="4568650"/>
            <a:ext cx="4935600" cy="1988699"/>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Clr>
                <a:srgbClr val="000000"/>
              </a:buClr>
              <a:buSzPct val="100000"/>
              <a:buFont typeface="Arial"/>
              <a:buChar char="●"/>
            </a:pPr>
            <a:r>
              <a:rPr lang="en" sz="2400" dirty="0">
                <a:solidFill>
                  <a:schemeClr val="dk1"/>
                </a:solidFill>
              </a:rPr>
              <a:t>Intentional approach to design</a:t>
            </a:r>
          </a:p>
          <a:p>
            <a:pPr marL="457200" marR="0" lvl="0" indent="-381000" algn="l" rtl="0">
              <a:lnSpc>
                <a:spcPct val="115000"/>
              </a:lnSpc>
              <a:spcBef>
                <a:spcPts val="0"/>
              </a:spcBef>
              <a:spcAft>
                <a:spcPts val="0"/>
              </a:spcAft>
              <a:buClr>
                <a:srgbClr val="000000"/>
              </a:buClr>
              <a:buSzPct val="100000"/>
              <a:buFont typeface="Arial"/>
              <a:buChar char="●"/>
            </a:pPr>
            <a:r>
              <a:rPr lang="en" sz="2400" dirty="0">
                <a:solidFill>
                  <a:schemeClr val="dk1"/>
                </a:solidFill>
              </a:rPr>
              <a:t>Anticipates a variety of </a:t>
            </a:r>
            <a:r>
              <a:rPr lang="en" sz="2400" dirty="0" smtClean="0">
                <a:solidFill>
                  <a:schemeClr val="dk1"/>
                </a:solidFill>
              </a:rPr>
              <a:t>needs </a:t>
            </a:r>
            <a:endParaRPr lang="en" sz="2400" dirty="0">
              <a:solidFill>
                <a:schemeClr val="dk1"/>
              </a:solidFill>
            </a:endParaRPr>
          </a:p>
          <a:p>
            <a:pPr marL="457200" marR="0" lvl="0" indent="-381000" algn="l" rtl="0">
              <a:lnSpc>
                <a:spcPct val="115000"/>
              </a:lnSpc>
              <a:spcBef>
                <a:spcPts val="0"/>
              </a:spcBef>
              <a:spcAft>
                <a:spcPts val="0"/>
              </a:spcAft>
              <a:buClr>
                <a:srgbClr val="000000"/>
              </a:buClr>
              <a:buSzPct val="100000"/>
              <a:buFont typeface="Arial"/>
              <a:buChar char="●"/>
            </a:pPr>
            <a:r>
              <a:rPr lang="en" sz="2400" dirty="0">
                <a:solidFill>
                  <a:schemeClr val="dk1"/>
                </a:solidFill>
              </a:rPr>
              <a:t>Broadens usability to public</a:t>
            </a:r>
          </a:p>
          <a:p>
            <a:pPr marL="457200" marR="0" lvl="0" indent="-381000" algn="l" rtl="0">
              <a:lnSpc>
                <a:spcPct val="115000"/>
              </a:lnSpc>
              <a:spcBef>
                <a:spcPts val="0"/>
              </a:spcBef>
              <a:spcAft>
                <a:spcPts val="0"/>
              </a:spcAft>
              <a:buClr>
                <a:srgbClr val="000000"/>
              </a:buClr>
              <a:buSzPct val="100000"/>
              <a:buFont typeface="Arial"/>
              <a:buChar char="●"/>
            </a:pPr>
            <a:r>
              <a:rPr lang="en" sz="2400" dirty="0">
                <a:solidFill>
                  <a:schemeClr val="dk1"/>
                </a:solidFill>
              </a:rPr>
              <a:t>Is more economical</a:t>
            </a:r>
          </a:p>
          <a:p>
            <a:pPr marL="457200" marR="0" lvl="0" indent="-381000" algn="l" rtl="0">
              <a:lnSpc>
                <a:spcPct val="115000"/>
              </a:lnSpc>
              <a:spcBef>
                <a:spcPts val="0"/>
              </a:spcBef>
              <a:spcAft>
                <a:spcPts val="0"/>
              </a:spcAft>
              <a:buClr>
                <a:srgbClr val="000000"/>
              </a:buClr>
              <a:buSzPct val="100000"/>
              <a:buFont typeface="Arial"/>
              <a:buChar char="●"/>
            </a:pPr>
            <a:r>
              <a:rPr lang="en" sz="2400" dirty="0">
                <a:solidFill>
                  <a:schemeClr val="dk1"/>
                </a:solidFill>
              </a:rPr>
              <a:t>Respects human </a:t>
            </a:r>
            <a:r>
              <a:rPr lang="en" sz="2400" u="sng" dirty="0" smtClean="0">
                <a:solidFill>
                  <a:schemeClr val="dk1"/>
                </a:solidFill>
              </a:rPr>
              <a:t>diversity </a:t>
            </a:r>
            <a:endParaRPr lang="en" sz="2400" u="sng" dirty="0">
              <a:solidFill>
                <a:schemeClr val="dk1"/>
              </a:solidFill>
            </a:endParaRPr>
          </a:p>
        </p:txBody>
      </p:sp>
    </p:spTree>
    <p:extLst>
      <p:ext uri="{BB962C8B-B14F-4D97-AF65-F5344CB8AC3E}">
        <p14:creationId xmlns:p14="http://schemas.microsoft.com/office/powerpoint/2010/main" val="11145462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Shape 98" descr="This comic depicts a person shoveling snow off steps leading to a school entrance. A child in a wheelchair is asking that the ramp be cleared of snow. The custodial person responds that he needs to finish clearing the steps first so the other children may enter. The child in the wheelchair points out that is the ramp were to be cleared, they could all access the building." title="Universal Design cartoon"/>
          <p:cNvPicPr preferRelativeResize="0"/>
          <p:nvPr/>
        </p:nvPicPr>
        <p:blipFill>
          <a:blip r:embed="rId3"/>
          <a:stretch>
            <a:fillRect/>
          </a:stretch>
        </p:blipFill>
        <p:spPr>
          <a:xfrm>
            <a:off x="1727200" y="152400"/>
            <a:ext cx="6731000" cy="6500925"/>
          </a:xfrm>
          <a:prstGeom prst="rect">
            <a:avLst/>
          </a:prstGeom>
        </p:spPr>
      </p:pic>
    </p:spTree>
    <p:extLst>
      <p:ext uri="{BB962C8B-B14F-4D97-AF65-F5344CB8AC3E}">
        <p14:creationId xmlns:p14="http://schemas.microsoft.com/office/powerpoint/2010/main" val="86321880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is only one way to do things.</a:t>
            </a:r>
            <a:endParaRPr lang="en-US" dirty="0"/>
          </a:p>
        </p:txBody>
      </p:sp>
      <p:pic>
        <p:nvPicPr>
          <p:cNvPr id="5" name="Picture 2" descr="Maze with a Faculty entering it and Learning Objects exi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9489">
            <a:off x="2100474" y="2031059"/>
            <a:ext cx="4837774" cy="475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97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400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ze with a Faculty entering it and Learning Objects exi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9489">
            <a:off x="1187247" y="500274"/>
            <a:ext cx="6324600" cy="6221412"/>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rot="1329981">
            <a:off x="32192" y="6063538"/>
            <a:ext cx="274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smtClean="0">
                <a:solidFill>
                  <a:srgbClr val="000086"/>
                </a:solidFill>
              </a:rPr>
              <a:t>Design/Evaluate/Repeat</a:t>
            </a:r>
            <a:endParaRPr lang="en-US" b="1" dirty="0">
              <a:solidFill>
                <a:srgbClr val="000086"/>
              </a:solidFill>
            </a:endParaRPr>
          </a:p>
        </p:txBody>
      </p:sp>
      <p:sp>
        <p:nvSpPr>
          <p:cNvPr id="4100" name="Text Box 4"/>
          <p:cNvSpPr txBox="1">
            <a:spLocks noChangeArrowheads="1"/>
          </p:cNvSpPr>
          <p:nvPr/>
        </p:nvSpPr>
        <p:spPr bwMode="auto">
          <a:xfrm>
            <a:off x="6096000" y="228600"/>
            <a:ext cx="29718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smtClean="0">
                <a:solidFill>
                  <a:schemeClr val="tx2"/>
                </a:solidFill>
              </a:rPr>
              <a:t>Compliant and Usable Technology</a:t>
            </a:r>
            <a:endParaRPr lang="en-US" b="1" dirty="0">
              <a:solidFill>
                <a:schemeClr val="tx2"/>
              </a:solidFill>
            </a:endParaRPr>
          </a:p>
          <a:p>
            <a:pPr>
              <a:spcBef>
                <a:spcPct val="50000"/>
              </a:spcBef>
            </a:pPr>
            <a:endParaRPr lang="en-US" dirty="0"/>
          </a:p>
        </p:txBody>
      </p:sp>
      <p:pic>
        <p:nvPicPr>
          <p:cNvPr id="4103" name="Picture 7" descr="MCj043568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5486400"/>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CDD01806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2438400" y="6019800"/>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MCDD01770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00" y="5867400"/>
            <a:ext cx="269875" cy="269875"/>
          </a:xfrm>
          <a:prstGeom prst="rect">
            <a:avLst/>
          </a:prstGeom>
          <a:noFill/>
          <a:extLst>
            <a:ext uri="{909E8E84-426E-40dd-AFC4-6F175D3DCCD1}">
              <a14:hiddenFill xmlns:a14="http://schemas.microsoft.com/office/drawing/2010/main">
                <a:solidFill>
                  <a:srgbClr val="FFFFFF"/>
                </a:solidFill>
              </a14:hiddenFill>
            </a:ext>
          </a:extLst>
        </p:spPr>
      </p:pic>
      <p:sp>
        <p:nvSpPr>
          <p:cNvPr id="4113" name="Text Box 17"/>
          <p:cNvSpPr txBox="1">
            <a:spLocks noChangeArrowheads="1"/>
          </p:cNvSpPr>
          <p:nvPr/>
        </p:nvSpPr>
        <p:spPr bwMode="auto">
          <a:xfrm>
            <a:off x="76200" y="152400"/>
            <a:ext cx="1752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solidFill>
                  <a:schemeClr val="tx2"/>
                </a:solidFill>
              </a:rPr>
              <a:t>Finding your way through the maze </a:t>
            </a:r>
            <a:r>
              <a:rPr lang="en-US" b="1" dirty="0" smtClean="0">
                <a:solidFill>
                  <a:schemeClr val="tx2"/>
                </a:solidFill>
              </a:rPr>
              <a:t>of design and user interface</a:t>
            </a:r>
            <a:endParaRPr lang="en-US" b="1" dirty="0">
              <a:solidFill>
                <a:schemeClr val="tx2"/>
              </a:solidFill>
            </a:endParaRPr>
          </a:p>
        </p:txBody>
      </p:sp>
    </p:spTree>
    <p:extLst>
      <p:ext uri="{BB962C8B-B14F-4D97-AF65-F5344CB8AC3E}">
        <p14:creationId xmlns:p14="http://schemas.microsoft.com/office/powerpoint/2010/main" val="129022921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6.11111E-6 1.69558E-6 C 0.00209 -0.00602 0.00192 -0.00949 0.0066 -0.0118 C 0.01164 -0.01134 0.02969 -0.01064 0.03733 -0.00879 C 0.04671 -0.00671 0.05469 -0.00023 0.06372 0.00277 C 0.07848 0.00809 0.09341 0.00925 0.10869 0.01041 C 0.11667 0.00948 0.12796 0.01087 0.13508 0.00439 C 0.13768 -0.00648 0.13508 0.00624 0.13508 -0.01596 C 0.13508 -0.03563 0.13334 -0.07241 0.14393 -0.09207 C 0.14636 -0.10271 0.14706 -0.12006 0.15591 -0.12468 C 0.17049 -0.1233 0.18213 -0.1226 0.19549 -0.11705 C 0.2014 -0.11173 0.20956 -0.11196 0.2165 -0.11127 C 0.23108 -0.11011 0.2514 -0.10895 0.26581 -0.10826 C 0.2731 -0.1071 0.27987 -0.10548 0.28681 -0.10248 C 0.29046 -0.09461 0.28681 -0.1004 0.29445 -0.09646 C 0.31042 -0.0886 0.31233 -0.08814 0.33178 -0.08628 C 0.34706 -0.07981 0.36303 -0.07934 0.379 -0.07749 C 0.38907 -0.07888 0.38907 -0.07981 0.39671 -0.08351 C 0.40035 -0.09114 0.3974 -0.0879 0.39219 -0.09207 C 0.39219 -0.09253 0.38785 -0.11127 0.38785 -0.11127 C 0.38716 -0.11242 0.3856 -0.11242 0.38456 -0.11266 C 0.38421 -0.11404 0.38438 -0.11589 0.38351 -0.11705 C 0.38265 -0.11821 0.38126 -0.11774 0.38022 -0.11844 C 0.37362 -0.12283 0.36772 -0.127 0.36042 -0.12885 C 0.35747 -0.12977 0.35157 -0.13162 0.35157 -0.13162 C 0.34532 -0.13741 0.33577 -0.1381 0.32848 -0.13926 C 0.31407 -0.14504 0.30279 -0.14527 0.28681 -0.14643 C 0.28039 -0.14805 0.27431 -0.14967 0.26806 -0.15221 C 0.26598 -0.15406 0.2632 -0.15429 0.26147 -0.15661 C 0.25799 -0.16123 0.2573 -0.16447 0.25591 -0.17002 C 0.25817 -0.17835 0.2599 -0.18876 0.25713 -0.19755 C 0.2566 -0.1994 0.25417 -0.19871 0.25261 -0.19917 C 0.24497 -0.20171 0.23733 -0.2038 0.22952 -0.20495 C 0.22101 -0.20842 0.21338 -0.21074 0.20435 -0.21235 C 0.19376 -0.21675 0.18282 -0.22022 0.1724 -0.22531 C 0.16893 -0.22693 0.16598 -0.22993 0.16251 -0.23132 C 0.16112 -0.23687 0.1573 -0.25168 0.16476 -0.2533 C 0.1698 -0.25445 0.17501 -0.25445 0.18022 -0.25469 C 0.18664 -0.25677 0.19063 -0.25816 0.19775 -0.25908 C 0.21598 -0.25792 0.21581 -0.25954 0.22744 -0.25469 C 0.23838 -0.24474 0.25522 -0.24219 0.26806 -0.24011 C 0.27796 -0.23641 0.26633 -0.24034 0.28456 -0.23711 C 0.28681 -0.23664 0.2889 -0.23479 0.29115 -0.2341 C 0.30956 -0.22855 0.32952 -0.226 0.34827 -0.22392 C 0.36285 -0.22022 0.37744 -0.21976 0.39219 -0.21837 C 0.41164 -0.21212 0.43178 -0.20842 0.45157 -0.20495 C 0.45938 -0.20171 0.46858 -0.19963 0.47362 -0.20935 C 0.4757 -0.21837 0.47848 -0.22577 0.47466 -0.23572 C 0.47362 -0.23849 0.47032 -0.23757 0.46806 -0.23849 C 0.46338 -0.24058 0.45869 -0.24266 0.45383 -0.24451 C 0.45018 -0.24752 0.44844 -0.25145 0.44497 -0.25469 C 0.44601 -0.26371 0.44601 -0.26625 0.45053 -0.27227 C 0.44914 -0.28638 0.44879 -0.2873 0.43942 -0.29123 C 0.43213 -0.29794 0.42397 -0.29771 0.41529 -0.29864 C 0.40626 -0.30234 0.39688 -0.30373 0.38785 -0.30743 C 0.38143 -0.31344 0.37327 -0.3146 0.36581 -0.31761 C 0.33872 -0.32894 0.31719 -0.32848 0.28681 -0.3294 C 0.2698 -0.33102 0.25313 -0.33426 0.23612 -0.3368 C 0.22935 -0.33958 0.22223 -0.34143 0.21529 -0.34398 C 0.20904 -0.34629 0.20383 -0.35207 0.19775 -0.35439 C 0.17813 -0.36202 0.15747 -0.36225 0.13733 -0.36595 C 0.12865 -0.36757 0.12067 -0.37058 0.11199 -0.37197 C 0.09167 -0.37775 0.07362 -0.38608 0.05261 -0.38931 C 0.04792 -0.39163 0.04306 -0.39209 0.03838 -0.39371 C 0.02952 -0.39718 0.02119 -0.40088 0.01199 -0.4025 C 0.0106 -0.40319 0.00869 -0.40273 0.00765 -0.40435 C 0.00574 -0.40666 0.00331 -0.41291 0.00331 -0.41291 C 0.004 -0.42586 0.00296 -0.43049 0.00765 -0.43928 C 0.00921 -0.44622 0.01112 -0.45085 0.01199 -0.45848 C 0.01251 -0.46264 0.01181 -0.4682 0.01424 -0.47143 C 0.01581 -0.47352 0.01858 -0.47328 0.02084 -0.47444 C 0.05678 -0.47305 0.09063 -0.46727 0.12622 -0.46426 C 0.13473 -0.46195 0.14306 -0.45547 0.15157 -0.45385 C 0.15556 -0.45316 0.15973 -0.45293 0.16372 -0.45247 C 0.17067 -0.45154 0.18456 -0.44969 0.18456 -0.44969 C 0.1974 -0.44553 0.21008 -0.44159 0.2231 -0.43928 C 0.23629 -0.43442 0.25018 -0.43211 0.26372 -0.43049 C 0.27379 -0.42702 0.28508 -0.42702 0.29549 -0.42609 C 0.31094 -0.42239 0.29098 -0.42702 0.3165 -0.42309 C 0.32466 -0.42193 0.33265 -0.41707 0.34063 -0.4143 C 0.3507 -0.40504 0.3639 -0.40227 0.3757 -0.39972 C 0.40122 -0.38746 0.42779 -0.38746 0.45487 -0.38654 C 0.46841 -0.38538 0.47084 -0.38677 0.48022 -0.38353 C 0.48369 -0.38238 0.48351 -0.38214 0.48681 -0.38052 C 0.48907 -0.37983 0.49341 -0.37775 0.49341 -0.37775 C 0.49914 -0.37914 0.50296 -0.38284 0.50869 -0.38515 C 0.51424 -0.38746 0.52032 -0.38608 0.52622 -0.38654 C 0.52917 -0.38746 0.53247 -0.38746 0.53508 -0.38931 C 0.53647 -0.39047 0.53612 -0.39371 0.53733 -0.39556 C 0.5382 -0.39672 0.53959 -0.39625 0.54063 -0.39672 C 0.54272 -0.40111 0.54376 -0.40504 0.54497 -0.41013 C 0.54324 -0.42239 0.54306 -0.41407 0.53838 -0.42309 C 0.52483 -0.47999 0.54115 -0.48763 0.54601 -0.52857 C 0.5481 -0.54569 0.55053 -0.56257 0.55261 -0.57969 C 0.54862 -0.60236 0.55383 -0.58987 0.52744 -0.59288 C 0.52379 -0.59334 0.51997 -0.59773 0.5165 -0.59889 C 0.50035 -0.61254 0.47883 -0.61693 0.46042 -0.61925 C 0.45296 -0.62295 0.44515 -0.62272 0.43733 -0.62364 C 0.43299 -0.62503 0.42848 -0.62665 0.42414 -0.62827 C 0.42154 -0.63035 0.42067 -0.63174 0.41754 -0.63243 C 0.41094 -0.63382 0.39775 -0.63544 0.39775 -0.63544 C 0.38282 -0.64007 0.39185 -0.63798 0.37032 -0.63984 C 0.36251 -0.64307 0.36563 -0.64076 0.36042 -0.64562 C 0.35504 -0.65603 0.35782 -0.65186 0.35261 -0.6588 C 0.35105 -0.66551 0.34983 -0.67268 0.34827 -0.67939 C 0.34862 -0.68864 0.34549 -0.70067 0.35053 -0.70715 C 0.35244 -0.70969 0.35713 -0.71293 0.35713 -0.71293 C 0.35869 -0.71941 0.36285 -0.72473 0.36581 -0.73051 C 0.3665 -0.7319 0.36806 -0.73491 0.36806 -0.73491 C 0.36945 -0.74115 0.3698 -0.74462 0.36476 -0.74671 C 0.38577 -0.7555 0.39133 -0.75156 0.4231 -0.75249 C 0.41997 -0.75526 0.41424 -0.75642 0.41424 -0.76267 L 0.44272 -0.79204 " pathEditMode="relative" ptsTypes="ffffffffffffffffffffffffffffffffffffffffffffffffffffffffffffffffffffffffffffffffffffffffffffffffffffffffffffffAA">
                                      <p:cBhvr>
                                        <p:cTn id="6" dur="9750" fill="hold"/>
                                        <p:tgtEl>
                                          <p:spTgt spid="410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591 -0.01943 C 0.00452 -0.03331 0.00191 -0.04927 0.00469 -0.06338 C 0.00504 -0.06477 0.00695 -0.0643 0.00799 -0.06477 C 0.01302 -0.06638 0.01823 -0.06754 0.02344 -0.06916 C 0.06945 -0.068 0.0691 -0.06847 0.09931 -0.06199 C 0.10643 -0.05852 0.11372 -0.05759 0.12118 -0.05598 C 0.12674 -0.05736 0.12796 -0.05551 0.13004 -0.06199 C 0.13091 -0.06477 0.13212 -0.07078 0.13212 -0.07055 C 0.13316 -0.10062 0.13438 -0.12607 0.14098 -0.15406 C 0.14236 -0.1684 0.14618 -0.17904 0.14983 -0.19222 C 0.17032 -0.1913 0.17657 -0.19037 0.19271 -0.18644 C 0.19948 -0.18019 0.20799 -0.17881 0.2158 -0.17603 C 0.22726 -0.17187 0.23837 -0.16793 0.24983 -0.16447 C 0.25816 -0.15683 0.26858 -0.15799 0.2783 -0.15706 C 0.28889 -0.15382 0.29966 -0.1529 0.31025 -0.14966 C 0.32118 -0.14642 0.33212 -0.14087 0.34323 -0.13809 C 0.35712 -0.13462 0.37066 -0.13439 0.3849 -0.1337 C 0.3875 -0.13416 0.39028 -0.1337 0.39271 -0.13509 C 0.39653 -0.1374 0.39427 -0.14781 0.39375 -0.14966 C 0.39236 -0.15544 0.38802 -0.15521 0.3849 -0.15845 C 0.38108 -0.16261 0.38073 -0.16655 0.37622 -0.16886 C 0.37587 -0.17025 0.37605 -0.17233 0.375 -0.17326 C 0.37309 -0.17511 0.36841 -0.17603 0.36841 -0.1758 C 0.36216 -0.18181 0.35278 -0.18505 0.34532 -0.18644 C 0.33872 -0.1876 0.32552 -0.18922 0.32552 -0.18899 C 0.31424 -0.19269 0.30261 -0.19292 0.2915 -0.19801 C 0.28802 -0.19963 0.28525 -0.2024 0.2816 -0.20402 C 0.27934 -0.20495 0.275 -0.2068 0.275 -0.20657 C 0.26806 -0.21327 0.25903 -0.21512 0.25087 -0.21859 C 0.24896 -0.22183 0.24584 -0.22461 0.24532 -0.22877 C 0.24445 -0.23594 0.24618 -0.24381 0.24427 -0.25075 C 0.24341 -0.25399 0.24028 -0.25561 0.23768 -0.25676 C 0.23542 -0.25769 0.23108 -0.25954 0.23108 -0.25931 C 0.2198 -0.26972 0.20365 -0.27203 0.19046 -0.27434 C 0.1882 -0.27527 0.18594 -0.27596 0.18386 -0.27712 C 0.18282 -0.27758 0.1816 -0.27827 0.18056 -0.27874 C 0.1783 -0.27966 0.17622 -0.28059 0.17396 -0.28151 C 0.17292 -0.28198 0.17066 -0.2829 0.17066 -0.28267 C 0.16389 -0.29609 0.17309 -0.27989 0.16511 -0.28892 C 0.16407 -0.29007 0.16389 -0.29215 0.16302 -0.29331 C 0.16216 -0.29447 0.16077 -0.29516 0.15973 -0.29609 C 0.16007 -0.30303 0.15955 -0.30997 0.16077 -0.31667 C 0.16111 -0.31829 0.1632 -0.31852 0.16407 -0.31968 C 0.16493 -0.32084 0.16511 -0.32338 0.16632 -0.32408 C 0.16893 -0.32593 0.175 -0.32685 0.175 -0.32662 C 0.18264 -0.32616 0.19445 -0.3257 0.20261 -0.32408 C 0.21146 -0.32246 0.21927 -0.31621 0.22778 -0.31367 C 0.23507 -0.31135 0.24375 -0.31112 0.25087 -0.30788 C 0.26563 -0.30118 0.28264 -0.29678 0.29809 -0.2947 C 0.31945 -0.28822 0.34132 -0.28244 0.36302 -0.27712 C 0.36997 -0.2755 0.3757 -0.27527 0.38282 -0.27434 C 0.38907 -0.27342 0.40139 -0.27134 0.40139 -0.2711 C 0.41042 -0.2674 0.42153 -0.2674 0.43108 -0.26555 C 0.44584 -0.26 0.44966 -0.26301 0.47066 -0.26393 C 0.4757 -0.26578 0.47761 -0.26555 0.48056 -0.27134 C 0.48334 -0.28336 0.47882 -0.28545 0.47171 -0.28892 C 0.46927 -0.29424 0.46736 -0.29562 0.46302 -0.29771 C 0.46198 -0.29909 0.46094 -0.30094 0.45973 -0.3021 C 0.45868 -0.30303 0.4573 -0.30256 0.45643 -0.30349 C 0.45365 -0.30626 0.4507 -0.31274 0.44861 -0.31667 C 0.44671 -0.325 0.44723 -0.33541 0.44532 -0.34304 C 0.44462 -0.34605 0.44098 -0.34513 0.43872 -0.34605 C 0.42952 -0.35022 0.42049 -0.35369 0.41129 -0.35762 C 0.40452 -0.36363 0.39827 -0.36687 0.39046 -0.36942 C 0.354 -0.39463 0.30539 -0.39301 0.26632 -0.3944 C 0.24792 -0.39625 0.22917 -0.40111 0.21129 -0.40758 C 0.20139 -0.41105 0.19289 -0.41799 0.18282 -0.42054 C 0.18056 -0.42493 0.17952 -0.42933 0.17726 -0.43372 C 0.17466 -0.44506 0.16493 -0.45639 0.15643 -0.46009 C 0.14879 -0.46703 0.13785 -0.4675 0.12882 -0.46888 C 0.12275 -0.46981 0.11181 -0.46842 0.10695 -0.4749 " pathEditMode="relative" rAng="0" ptsTypes="ffffffffffffffffffffffffffffffffffffffffffffffffffffffffffffffffffffffA">
                                      <p:cBhvr>
                                        <p:cTn id="10" dur="7250" fill="hold"/>
                                        <p:tgtEl>
                                          <p:spTgt spid="4107"/>
                                        </p:tgtEl>
                                        <p:attrNameLst>
                                          <p:attrName>ppt_x</p:attrName>
                                          <p:attrName>ppt_y</p:attrName>
                                        </p:attrNameLst>
                                      </p:cBhvr>
                                      <p:rCtr x="23663" y="-22785"/>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07 -3.73352E-6 C -0.00591 -0.01041 -0.00764 -0.0229 -0.01702 -0.02683 C -0.02604 -0.03539 -0.0217 -0.03354 -0.02917 -0.03562 C -0.03351 -0.04418 -0.03768 -0.04071 -0.04427 -0.03886 C -0.05157 -0.03192 -0.05851 -0.03469 -0.06719 -0.03562 C -0.0717 -0.04441 -0.07205 -0.07147 -0.06285 -0.07541 C -0.05643 -0.07425 -0.05313 -0.07309 -0.04757 -0.07101 C -0.04167 -0.06546 -0.03802 -0.06546 -0.03021 -0.06523 C -0.01858 -0.0643 -0.00695 -0.06407 0.00451 -0.06361 C 0.01007 -0.06338 0.01545 -0.06292 0.021 -0.06245 C 0.03264 -0.05829 0.04392 -0.05389 0.0559 -0.05204 C 0.06198 -0.04904 0.06527 -0.04834 0.07222 -0.04742 C 0.08177 -0.04857 0.08455 -0.04672 0.09062 -0.05482 C 0.09027 -0.06546 0.09166 -0.07656 0.08958 -0.0872 C 0.08889 -0.09067 0.08524 -0.09114 0.08298 -0.09299 C 0.08194 -0.09414 0.07986 -0.09623 0.07986 -0.09599 C 0.07621 -0.11149 0.07743 -0.13069 0.08628 -0.14295 C 0.08767 -0.14897 0.08958 -0.15452 0.09062 -0.16053 C 0.09271 -0.17302 0.09114 -0.17487 0.09948 -0.17834 C 0.14288 -0.17673 0.13437 -0.1802 0.15816 -0.17094 C 0.16475 -0.16516 0.17222 -0.16608 0.17986 -0.16493 C 0.19392 -0.16308 0.20764 -0.15683 0.22135 -0.15475 C 0.2276 -0.15406 0.23385 -0.15406 0.23993 -0.15313 C 0.24652 -0.15244 0.25955 -0.15035 0.25955 -0.15012 C 0.27048 -0.14503 0.2776 -0.14642 0.29114 -0.14596 C 0.33889 -0.14804 0.31128 -0.14388 0.3335 -0.15475 C 0.33472 -0.16192 0.33663 -0.16678 0.33038 -0.16955 C 0.31736 -0.18135 0.31302 -0.1802 0.29531 -0.18135 C 0.28715 -0.18667 0.29531 -0.18181 0.2835 -0.18575 C 0.2717 -0.18945 0.25955 -0.19338 0.24757 -0.19616 C 0.23854 -0.19824 0.23003 -0.19916 0.22135 -0.20356 C 0.21718 -0.20911 0.21389 -0.21142 0.20833 -0.21351 C 0.20521 -0.21975 0.20139 -0.22415 0.19948 -0.23109 C 0.19913 -0.24057 0.20104 -0.25075 0.19843 -0.25908 C 0.19757 -0.26231 0.19357 -0.26046 0.19097 -0.26069 C 0.17882 -0.26162 0.16701 -0.26162 0.15503 -0.26208 C 0.14496 -0.26416 0.13559 -0.26902 0.12552 -0.2711 C 0.11805 -0.27758 0.12135 -0.2755 0.1158 -0.27851 C 0.10538 -0.29169 0.10816 -0.28383 0.11024 -0.31089 C 0.11059 -0.31598 0.1158 -0.32408 0.1158 -0.32385 C 0.11788 -0.3331 0.12795 -0.33587 0.13437 -0.33842 C 0.1375 -0.34513 0.14184 -0.34952 0.14739 -0.35184 C 0.15139 -0.36016 0.14722 -0.35345 0.15277 -0.35762 C 0.15503 -0.35947 0.1592 -0.36363 0.1592 -0.3634 C 0.16614 -0.37705 0.15694 -0.36086 0.16475 -0.36942 C 0.1658 -0.3708 0.16597 -0.37265 0.16684 -0.37381 C 0.16909 -0.37682 0.17066 -0.37705 0.17343 -0.37844 C 0.17847 -0.38515 0.18368 -0.39209 0.18975 -0.39741 C 0.19166 -0.40411 0.19548 -0.40296 0.19948 -0.40781 C 0.21128 -0.42146 0.225 -0.42146 0.23993 -0.42378 C 0.25225 -0.42794 0.23715 -0.42216 0.24757 -0.4284 C 0.25225 -0.43118 0.25104 -0.4284 0.25503 -0.43118 C 0.25729 -0.43326 0.25937 -0.43534 0.26163 -0.43719 C 0.26267 -0.43789 0.26493 -0.4402 0.26493 -0.43974 C 0.26562 -0.44159 0.26614 -0.44367 0.26718 -0.44459 C 0.26805 -0.44552 0.26961 -0.44575 0.27048 -0.44737 C 0.27118 -0.44853 0.27083 -0.45061 0.27152 -0.45177 C 0.27343 -0.45547 0.2783 -0.45639 0.28125 -0.45801 C 0.28368 -0.46403 0.28646 -0.46611 0.2901 -0.47143 C 0.29236 -0.48114 0.28906 -0.46935 0.29652 -0.48137 C 0.30416 -0.49271 0.28975 -0.47814 0.30086 -0.48878 C 0.30399 -0.50196 0.30937 -0.51376 0.31284 -0.52671 C 0.31389 -0.53527 0.31597 -0.54753 0.31163 -0.5547 C 0.31093 -0.55632 0.30937 -0.55655 0.3085 -0.55771 C 0.30468 -0.5628 0.30382 -0.56696 0.29861 -0.56951 C 0.29236 -0.5783 0.28698 -0.5783 0.27795 -0.57992 C 0.27274 -0.58223 0.271 -0.58801 0.26927 -0.59449 C 0.27014 -0.61022 0.26649 -0.61947 0.27691 -0.6241 C 0.28073 -0.63196 0.28889 -0.63867 0.29531 -0.64168 C 0.29809 -0.64677 0.30277 -0.64978 0.30746 -0.65186 C 0.30955 -0.6544 0.31198 -0.65625 0.31389 -0.65926 C 0.31562 -0.66181 0.31823 -0.66828 0.31823 -0.66805 C 0.31875 -0.6736 0.32048 -0.67869 0.32048 -0.68401 C 0.32048 -0.69581 0.31232 -0.70159 0.30521 -0.70506 C 0.30069 -0.70876 0.29705 -0.71293 0.29218 -0.71501 C 0.28819 -0.73236 0.28194 -0.75202 0.26823 -0.7578 C 0.26649 -0.76521 0.26823 -0.75989 0.26389 -0.76798 C 0.26232 -0.77076 0.25955 -0.77677 0.25955 -0.77654 C 0.25607 -0.79875 0.26198 -0.81841 0.26718 -0.83853 C 0.26857 -0.84409 0.27309 -0.85311 0.27795 -0.85357 C 0.28559 -0.85357 0.29323 -0.85426 0.30086 -0.85496 C 0.3184 -0.86051 0.33732 -0.86259 0.35538 -0.86514 C 0.37586 -0.87161 0.39791 -0.86722 0.41857 -0.86514 C 0.42968 -0.86028 0.41093 -0.86791 0.44149 -0.86213 C 0.44271 -0.8619 0.44357 -0.86005 0.44479 -0.85935 C 0.44514 -0.85912 0.44548 -0.85935 0.44583 -0.85935 " pathEditMode="relative" rAng="0" ptsTypes="fffffffffffffffffffffffffffffffffffffffffffffffffffffffffffffffffffffffffffffffffffffA">
                                      <p:cBhvr>
                                        <p:cTn id="14" dur="8500" fill="hold"/>
                                        <p:tgtEl>
                                          <p:spTgt spid="4106"/>
                                        </p:tgtEl>
                                        <p:attrNameLst>
                                          <p:attrName>ppt_x</p:attrName>
                                          <p:attrName>ppt_y</p:attrName>
                                        </p:attrNameLst>
                                      </p:cBhvr>
                                      <p:rCtr x="18750" y="-435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4800"/>
            <a:ext cx="1856149" cy="1569660"/>
          </a:xfrm>
          <a:prstGeom prst="rect">
            <a:avLst/>
          </a:prstGeom>
          <a:noFill/>
        </p:spPr>
        <p:txBody>
          <a:bodyPr wrap="none" rtlCol="0">
            <a:spAutoFit/>
          </a:bodyPr>
          <a:lstStyle/>
          <a:p>
            <a:r>
              <a:rPr lang="en-US" sz="3200" dirty="0" smtClean="0"/>
              <a:t>Executive </a:t>
            </a:r>
          </a:p>
          <a:p>
            <a:r>
              <a:rPr lang="en-US" sz="3200" dirty="0" smtClean="0"/>
              <a:t>Level </a:t>
            </a:r>
          </a:p>
          <a:p>
            <a:r>
              <a:rPr lang="en-US" sz="3200" dirty="0" smtClean="0"/>
              <a:t>Support</a:t>
            </a:r>
            <a:endParaRPr lang="en-US" sz="3200" dirty="0"/>
          </a:p>
        </p:txBody>
      </p:sp>
      <p:graphicFrame>
        <p:nvGraphicFramePr>
          <p:cNvPr id="3" name="Diagram 2"/>
          <p:cNvGraphicFramePr/>
          <p:nvPr>
            <p:extLst>
              <p:ext uri="{D42A27DB-BD31-4B8C-83A1-F6EECF244321}">
                <p14:modId xmlns:p14="http://schemas.microsoft.com/office/powerpoint/2010/main" val="1606892440"/>
              </p:ext>
            </p:extLst>
          </p:nvPr>
        </p:nvGraphicFramePr>
        <p:xfrm>
          <a:off x="533400" y="228600"/>
          <a:ext cx="8001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37962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4343400" cy="1200329"/>
          </a:xfrm>
          <a:prstGeom prst="rect">
            <a:avLst/>
          </a:prstGeom>
          <a:noFill/>
        </p:spPr>
        <p:txBody>
          <a:bodyPr wrap="square" rtlCol="0">
            <a:spAutoFit/>
          </a:bodyPr>
          <a:lstStyle/>
          <a:p>
            <a:r>
              <a:rPr lang="en-US" sz="3600" dirty="0"/>
              <a:t>Campus </a:t>
            </a:r>
            <a:endParaRPr lang="en-US" sz="3600" dirty="0" smtClean="0"/>
          </a:p>
          <a:p>
            <a:r>
              <a:rPr lang="en-US" sz="3200" dirty="0" smtClean="0"/>
              <a:t>Governance</a:t>
            </a:r>
            <a:r>
              <a:rPr lang="en-US" sz="3600" dirty="0" smtClean="0"/>
              <a:t> </a:t>
            </a:r>
            <a:endParaRPr lang="en-US" sz="3600" dirty="0"/>
          </a:p>
        </p:txBody>
      </p:sp>
      <p:graphicFrame>
        <p:nvGraphicFramePr>
          <p:cNvPr id="2" name="Diagram 1"/>
          <p:cNvGraphicFramePr/>
          <p:nvPr>
            <p:extLst>
              <p:ext uri="{D42A27DB-BD31-4B8C-83A1-F6EECF244321}">
                <p14:modId xmlns:p14="http://schemas.microsoft.com/office/powerpoint/2010/main" val="3957666098"/>
              </p:ext>
            </p:extLst>
          </p:nvPr>
        </p:nvGraphicFramePr>
        <p:xfrm>
          <a:off x="914400" y="794653"/>
          <a:ext cx="7848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51836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We Mean By IT Accessibility?</a:t>
            </a:r>
            <a:endParaRPr lang="en-US" dirty="0"/>
          </a:p>
        </p:txBody>
      </p:sp>
      <p:sp>
        <p:nvSpPr>
          <p:cNvPr id="3" name="Content Placeholder 2"/>
          <p:cNvSpPr>
            <a:spLocks noGrp="1"/>
          </p:cNvSpPr>
          <p:nvPr>
            <p:ph idx="1"/>
          </p:nvPr>
        </p:nvSpPr>
        <p:spPr/>
        <p:txBody>
          <a:bodyPr/>
          <a:lstStyle/>
          <a:p>
            <a:r>
              <a:rPr lang="en-US" dirty="0" smtClean="0"/>
              <a:t>We mean creating an IT environment where</a:t>
            </a:r>
          </a:p>
          <a:p>
            <a:pPr lvl="1" defTabSz="914400">
              <a:buFont typeface="Arial" pitchFamily="34" charset="0"/>
              <a:buChar char="•"/>
              <a:defRPr/>
            </a:pPr>
            <a:r>
              <a:rPr lang="en-US" dirty="0"/>
              <a:t>An individual can access and </a:t>
            </a:r>
            <a:r>
              <a:rPr lang="en-US" b="1" dirty="0"/>
              <a:t>acquire the same information</a:t>
            </a:r>
            <a:r>
              <a:rPr lang="en-US" dirty="0"/>
              <a:t>, </a:t>
            </a:r>
            <a:r>
              <a:rPr lang="en-US" b="1" dirty="0"/>
              <a:t>engage in the same interactions </a:t>
            </a:r>
            <a:r>
              <a:rPr lang="en-US" dirty="0"/>
              <a:t>and </a:t>
            </a:r>
            <a:r>
              <a:rPr lang="en-US" b="1" dirty="0"/>
              <a:t>enjoy the same services </a:t>
            </a:r>
            <a:r>
              <a:rPr lang="en-US" dirty="0"/>
              <a:t>that the device/technology offers non-disabled individuals </a:t>
            </a:r>
            <a:r>
              <a:rPr lang="en-US" b="1" dirty="0"/>
              <a:t>with substantially the equivalent ease of use</a:t>
            </a:r>
          </a:p>
        </p:txBody>
      </p:sp>
    </p:spTree>
    <p:extLst>
      <p:ext uri="{BB962C8B-B14F-4D97-AF65-F5344CB8AC3E}">
        <p14:creationId xmlns:p14="http://schemas.microsoft.com/office/powerpoint/2010/main" val="68706730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2524" y="2667000"/>
            <a:ext cx="2362200" cy="1354217"/>
          </a:xfrm>
          <a:prstGeom prst="rect">
            <a:avLst/>
          </a:prstGeom>
          <a:noFill/>
        </p:spPr>
        <p:txBody>
          <a:bodyPr wrap="square" rtlCol="0">
            <a:spAutoFit/>
          </a:bodyPr>
          <a:lstStyle/>
          <a:p>
            <a:pPr algn="ctr"/>
            <a:r>
              <a:rPr lang="en-US" sz="3200" b="1" u="sng" dirty="0">
                <a:solidFill>
                  <a:srgbClr val="C00000"/>
                </a:solidFill>
              </a:rPr>
              <a:t>Accessibility Web Audits</a:t>
            </a:r>
          </a:p>
          <a:p>
            <a:endParaRPr lang="en-US" dirty="0"/>
          </a:p>
        </p:txBody>
      </p:sp>
      <p:graphicFrame>
        <p:nvGraphicFramePr>
          <p:cNvPr id="2" name="Diagram 1"/>
          <p:cNvGraphicFramePr/>
          <p:nvPr>
            <p:extLst>
              <p:ext uri="{D42A27DB-BD31-4B8C-83A1-F6EECF244321}">
                <p14:modId xmlns:p14="http://schemas.microsoft.com/office/powerpoint/2010/main" val="2803962754"/>
              </p:ext>
            </p:extLst>
          </p:nvPr>
        </p:nvGraphicFramePr>
        <p:xfrm>
          <a:off x="304800" y="76200"/>
          <a:ext cx="86106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CSUN word mark with UDC logo.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6087" y="6346833"/>
            <a:ext cx="2133600" cy="479433"/>
          </a:xfrm>
          <a:prstGeom prst="rect">
            <a:avLst/>
          </a:prstGeom>
        </p:spPr>
      </p:pic>
    </p:spTree>
    <p:extLst>
      <p:ext uri="{BB962C8B-B14F-4D97-AF65-F5344CB8AC3E}">
        <p14:creationId xmlns:p14="http://schemas.microsoft.com/office/powerpoint/2010/main" val="421617364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Benefits of using </a:t>
            </a:r>
            <a:br>
              <a:rPr lang="en-US" dirty="0" smtClean="0"/>
            </a:br>
            <a:r>
              <a:rPr lang="en-US" dirty="0" smtClean="0"/>
              <a:t>Universally Designed Technology</a:t>
            </a:r>
            <a:endParaRPr lang="en-US" dirty="0"/>
          </a:p>
        </p:txBody>
      </p:sp>
      <p:sp>
        <p:nvSpPr>
          <p:cNvPr id="3" name="Content Placeholder 2"/>
          <p:cNvSpPr>
            <a:spLocks noGrp="1"/>
          </p:cNvSpPr>
          <p:nvPr>
            <p:ph idx="1"/>
          </p:nvPr>
        </p:nvSpPr>
        <p:spPr/>
        <p:txBody>
          <a:bodyPr>
            <a:normAutofit fontScale="92500" lnSpcReduction="10000"/>
          </a:bodyPr>
          <a:lstStyle/>
          <a:p>
            <a:r>
              <a:rPr lang="en-US" dirty="0"/>
              <a:t>With proper structure of a web page the </a:t>
            </a:r>
            <a:r>
              <a:rPr lang="en-US" dirty="0" smtClean="0"/>
              <a:t>user </a:t>
            </a:r>
            <a:r>
              <a:rPr lang="en-US" dirty="0"/>
              <a:t>can change the presentation of the page to meet their </a:t>
            </a:r>
            <a:r>
              <a:rPr lang="en-US" dirty="0" smtClean="0"/>
              <a:t>needs.</a:t>
            </a:r>
            <a:endParaRPr lang="en-US" dirty="0"/>
          </a:p>
          <a:p>
            <a:r>
              <a:rPr lang="en-US" dirty="0"/>
              <a:t>Proper structure and coding allows users to choose how they navigate a web page</a:t>
            </a:r>
            <a:r>
              <a:rPr lang="en-US" dirty="0" smtClean="0"/>
              <a:t>.</a:t>
            </a:r>
          </a:p>
          <a:p>
            <a:r>
              <a:rPr lang="en-US" dirty="0" smtClean="0"/>
              <a:t>Technology should require </a:t>
            </a:r>
            <a:r>
              <a:rPr lang="en-US" dirty="0"/>
              <a:t>the least amount of effort for the users.  Don’t assume they will all engage the </a:t>
            </a:r>
            <a:r>
              <a:rPr lang="en-US" dirty="0" smtClean="0"/>
              <a:t>technology in </a:t>
            </a:r>
            <a:r>
              <a:rPr lang="en-US" dirty="0"/>
              <a:t>the same way. </a:t>
            </a:r>
            <a:endParaRPr lang="en-US" dirty="0" smtClean="0"/>
          </a:p>
          <a:p>
            <a:r>
              <a:rPr lang="en-US" dirty="0" smtClean="0"/>
              <a:t>Proper use of structural helps authors edit and navigate large documents.</a:t>
            </a:r>
            <a:endParaRPr lang="en-US" dirty="0"/>
          </a:p>
          <a:p>
            <a:endParaRPr lang="en-US" dirty="0"/>
          </a:p>
          <a:p>
            <a:endParaRPr lang="en-US" dirty="0"/>
          </a:p>
        </p:txBody>
      </p:sp>
    </p:spTree>
    <p:extLst>
      <p:ext uri="{BB962C8B-B14F-4D97-AF65-F5344CB8AC3E}">
        <p14:creationId xmlns:p14="http://schemas.microsoft.com/office/powerpoint/2010/main" val="137745236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5677" y="-479425"/>
            <a:ext cx="7772400" cy="1470025"/>
          </a:xfrm>
        </p:spPr>
        <p:txBody>
          <a:bodyPr>
            <a:normAutofit/>
          </a:bodyPr>
          <a:lstStyle/>
          <a:p>
            <a:r>
              <a:rPr lang="en-US" sz="2400" dirty="0" smtClean="0"/>
              <a:t>Evaluation Protocols for Compliance &amp; Usability Testing </a:t>
            </a:r>
            <a:endParaRPr lang="en-US" sz="2400" dirty="0"/>
          </a:p>
        </p:txBody>
      </p:sp>
      <p:graphicFrame>
        <p:nvGraphicFramePr>
          <p:cNvPr id="5" name="Diagram 4" descr="Diagram showing level 1 through 3 of compliance and usability testing" title="Protocols for compliance and Usability Testing"/>
          <p:cNvGraphicFramePr/>
          <p:nvPr>
            <p:extLst>
              <p:ext uri="{D42A27DB-BD31-4B8C-83A1-F6EECF244321}">
                <p14:modId xmlns:p14="http://schemas.microsoft.com/office/powerpoint/2010/main" val="3950403396"/>
              </p:ext>
            </p:extLst>
          </p:nvPr>
        </p:nvGraphicFramePr>
        <p:xfrm>
          <a:off x="381000" y="533400"/>
          <a:ext cx="83820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183596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76200"/>
            <a:ext cx="7772400" cy="13176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t>Creating Accessible</a:t>
            </a:r>
            <a:br>
              <a:rPr lang="en-US" sz="3000" b="1" dirty="0" smtClean="0"/>
            </a:br>
            <a:r>
              <a:rPr lang="en-US" sz="3000" b="1" dirty="0" smtClean="0"/>
              <a:t>Web Pages and Applications</a:t>
            </a:r>
            <a:endParaRPr lang="en-US" sz="3000" b="1" dirty="0"/>
          </a:p>
        </p:txBody>
      </p:sp>
      <p:pic>
        <p:nvPicPr>
          <p:cNvPr id="1026" name="Picture 2" descr="three components of creating accessible web pages and applications: Supporting web developers, Supporting content creators, Monitoring web pages.&#10;" title="Creating Accessible Web Pages and Application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0"/>
            <a:ext cx="5943600"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39054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09600" y="130175"/>
            <a:ext cx="7772400" cy="784225"/>
          </a:xfrm>
        </p:spPr>
        <p:txBody>
          <a:bodyPr>
            <a:normAutofit/>
          </a:bodyPr>
          <a:lstStyle/>
          <a:p>
            <a:r>
              <a:rPr lang="en-US" sz="3000" b="1" dirty="0" smtClean="0"/>
              <a:t>Supporting Web Developers</a:t>
            </a:r>
            <a:endParaRPr lang="en-US" sz="3000" b="1" dirty="0"/>
          </a:p>
        </p:txBody>
      </p:sp>
      <p:pic>
        <p:nvPicPr>
          <p:cNvPr id="2050" name="Picture 2" descr="Four distinct procedures to support web developers are: Accessible coding methodologies, Best Practices, Coding Solutions and Promoting accessible web development. &#10;" title="Supporting Web Developers - Four Process di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1338263"/>
            <a:ext cx="611505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24526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133600" y="168910"/>
            <a:ext cx="4724400" cy="784225"/>
          </a:xfrm>
          <a:prstGeom prst="rect">
            <a:avLst/>
          </a:prstGeom>
          <a:noFill/>
        </p:spPr>
        <p:txBody>
          <a:bodyPr vert="horz" lIns="91440" tIns="45720" rIns="91440" bIns="45720" rtlCol="0" anchor="b">
            <a:norm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100" normalizeH="0" baseline="0" noProof="0" dirty="0" smtClean="0">
                <a:ln>
                  <a:noFill/>
                </a:ln>
                <a:solidFill>
                  <a:schemeClr val="tx1"/>
                </a:solidFill>
                <a:effectLst/>
                <a:uLnTx/>
                <a:uFillTx/>
                <a:latin typeface="+mn-lt"/>
              </a:rPr>
              <a:t>Supporting Web Developers</a:t>
            </a:r>
            <a:endParaRPr kumimoji="0" lang="en-US" sz="3000" b="1" i="0" u="none" strike="noStrike" kern="1200" cap="none" spc="-100" normalizeH="0" baseline="0" noProof="0" dirty="0">
              <a:ln>
                <a:noFill/>
              </a:ln>
              <a:solidFill>
                <a:schemeClr val="tx1"/>
              </a:solidFill>
              <a:effectLst/>
              <a:uLnTx/>
              <a:uFillTx/>
              <a:latin typeface="+mn-lt"/>
            </a:endParaRPr>
          </a:p>
        </p:txBody>
      </p:sp>
      <p:pic>
        <p:nvPicPr>
          <p:cNvPr id="3075" name="Picture 3" descr="&#10;Diagram of a big circle to the left titled Web Developers with three connecting lines going left attached to three smaller circles.  Starting from the top circle and going down: Design Standards, Compliance Standards, and Usability Standards&#10;" title="Web Developer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457325"/>
            <a:ext cx="6894513"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p:cNvSpPr txBox="1"/>
          <p:nvPr/>
        </p:nvSpPr>
        <p:spPr>
          <a:xfrm>
            <a:off x="2286000" y="5638800"/>
            <a:ext cx="4724400" cy="923330"/>
          </a:xfrm>
          <a:prstGeom prst="rect">
            <a:avLst/>
          </a:prstGeom>
          <a:noFill/>
        </p:spPr>
        <p:txBody>
          <a:bodyPr wrap="square" rtlCol="0">
            <a:spAutoFit/>
          </a:bodyPr>
          <a:lstStyle/>
          <a:p>
            <a:r>
              <a:rPr lang="en-US" dirty="0" smtClean="0">
                <a:solidFill>
                  <a:prstClr val="black"/>
                </a:solidFill>
              </a:rPr>
              <a:t>Integrate compliance standard skills into the everyday work habits and expectation of employees.</a:t>
            </a:r>
            <a:endParaRPr lang="en-US" dirty="0">
              <a:solidFill>
                <a:prstClr val="black"/>
              </a:solidFill>
            </a:endParaRPr>
          </a:p>
        </p:txBody>
      </p:sp>
    </p:spTree>
    <p:extLst>
      <p:ext uri="{BB962C8B-B14F-4D97-AF65-F5344CB8AC3E}">
        <p14:creationId xmlns:p14="http://schemas.microsoft.com/office/powerpoint/2010/main" val="267331994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09600" y="130175"/>
            <a:ext cx="7772400" cy="784225"/>
          </a:xfrm>
        </p:spPr>
        <p:txBody>
          <a:bodyPr>
            <a:normAutofit/>
          </a:bodyPr>
          <a:lstStyle/>
          <a:p>
            <a:r>
              <a:rPr lang="en-US" sz="3000" b="1" dirty="0" smtClean="0"/>
              <a:t>Supporting Content Creators</a:t>
            </a:r>
            <a:endParaRPr lang="en-US" sz="3000" b="1" dirty="0"/>
          </a:p>
        </p:txBody>
      </p:sp>
      <p:pic>
        <p:nvPicPr>
          <p:cNvPr id="4098" name="Picture 2" descr="Four interconnected procedures to support content creators are: Accessibility Criteria, Workaround and solutions, Report and follow up and Web Accessibility training.&#10;" title="Supporting Content Creators Di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1276350"/>
            <a:ext cx="6257925"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818747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838200" y="228600"/>
            <a:ext cx="7772400" cy="784225"/>
          </a:xfrm>
        </p:spPr>
        <p:txBody>
          <a:bodyPr>
            <a:normAutofit fontScale="90000"/>
          </a:bodyPr>
          <a:lstStyle/>
          <a:p>
            <a:r>
              <a:rPr lang="en-US" sz="3200" b="1" dirty="0"/>
              <a:t>UDC Evaluation Categories</a:t>
            </a:r>
            <a:br>
              <a:rPr lang="en-US" sz="3200" b="1" dirty="0"/>
            </a:br>
            <a:r>
              <a:rPr lang="en-US" sz="3200" b="1" dirty="0"/>
              <a:t>Section 508/WCAG 2.0 U.D. Principles </a:t>
            </a:r>
            <a:r>
              <a:rPr lang="en-US" sz="3200" dirty="0"/>
              <a:t/>
            </a:r>
            <a:br>
              <a:rPr lang="en-US" sz="3200" dirty="0"/>
            </a:br>
            <a:endParaRPr lang="en-US" sz="3000" b="1" dirty="0"/>
          </a:p>
        </p:txBody>
      </p:sp>
      <p:pic>
        <p:nvPicPr>
          <p:cNvPr id="5122" name="Picture 2" descr="The topics of Images, Image Map, and Scripting are under the Alternative Descriptions section of UDC evaluation categories&#10;&#10;The topics of Interactive Multimedia and Screen Movment are under the Multimedia section&#10;&#10;The topics ofSemantic Requirements, Frames, and Tables are under the Structure section&#10;&#10;The topics ofVisual Readability, Style Sheets, and Color are under the Comprehensive Visual Display section&#10;&#10;The topics of Navigation, Keyboard Accessibility, Times Response, and Forms are under the User Interface section&#10;&#10;The topic of Link Requirements is under the Navigation section" title="Diagram of the UDC evaluation catego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1076325"/>
            <a:ext cx="7018337"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10063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838200" y="228600"/>
            <a:ext cx="7772400" cy="784225"/>
          </a:xfrm>
        </p:spPr>
        <p:txBody>
          <a:bodyPr>
            <a:normAutofit/>
          </a:bodyPr>
          <a:lstStyle/>
          <a:p>
            <a:r>
              <a:rPr lang="en-US" sz="3200" b="1" dirty="0"/>
              <a:t>Monitoring Web Environment</a:t>
            </a:r>
            <a:endParaRPr lang="en-US" sz="3000" b="1" dirty="0"/>
          </a:p>
        </p:txBody>
      </p:sp>
      <p:pic>
        <p:nvPicPr>
          <p:cNvPr id="1026" name="Picture 2" descr="Diagram of three overlapping circles showing three main components of monitoring web environments. The first circle explains &quot;Web accessibility and Usability Testing&quot;, the second circle explains &quot;Exporting and archiving reports&quot; and the third circle explains &quot;Content management system&quot; and accessibility improvement. &#10;" title="Monitoring Web Accessibility Environment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7" y="904875"/>
            <a:ext cx="6894513"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99335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sz="3000" b="1" dirty="0" smtClean="0"/>
              <a:t>Enterprise Level Automatic Testing Tool</a:t>
            </a:r>
            <a:endParaRPr lang="en-US" sz="3000" b="1" dirty="0"/>
          </a:p>
        </p:txBody>
      </p:sp>
      <p:pic>
        <p:nvPicPr>
          <p:cNvPr id="2050" name="Picture 2" descr="Level 0 showing Home Page with 20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457200"/>
            <a:ext cx="26955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Arrow pointing from Home page to a box indicating level 0 equals 1 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658121"/>
            <a:ext cx="5181600" cy="45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Level 1, showing 20 pages with 20 links in e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137825"/>
            <a:ext cx="5715000" cy="63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Arrow pointing from a group of 20 pages to a box indicating level 1 equals 20 p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234491"/>
            <a:ext cx="2971800" cy="51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Level 2 showing 400 pages with 20 links in e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963" y="1776825"/>
            <a:ext cx="5100637" cy="236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bracket including the groups of 400 pages to a box indicating level 2 equals 400 pa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1828799"/>
            <a:ext cx="2290763" cy="231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descr="Level 3, showing 8000 pages with 20 links in eac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476" y="2094004"/>
            <a:ext cx="7477124" cy="459982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racket including the groups of 8000 pages to a box indicating level 3 equals 8000 pag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4144033"/>
            <a:ext cx="990600" cy="240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descr="Arrow pointing to a box indicating level 4 equals 160,000 pag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592" y="6515101"/>
            <a:ext cx="36671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195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Effect transition="in" filter="fade">
                                      <p:cBhvr>
                                        <p:cTn id="9" dur="1000"/>
                                        <p:tgtEl>
                                          <p:spTgt spid="205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additive="base">
                                        <p:cTn id="14" dur="1000" fill="hold"/>
                                        <p:tgtEl>
                                          <p:spTgt spid="2052"/>
                                        </p:tgtEl>
                                        <p:attrNameLst>
                                          <p:attrName>ppt_x</p:attrName>
                                        </p:attrNameLst>
                                      </p:cBhvr>
                                      <p:tavLst>
                                        <p:tav tm="0">
                                          <p:val>
                                            <p:strVal val="#ppt_x"/>
                                          </p:val>
                                        </p:tav>
                                        <p:tav tm="100000">
                                          <p:val>
                                            <p:strVal val="#ppt_x"/>
                                          </p:val>
                                        </p:tav>
                                      </p:tavLst>
                                    </p:anim>
                                    <p:anim calcmode="lin" valueType="num">
                                      <p:cBhvr additive="base">
                                        <p:cTn id="15" dur="10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 calcmode="lin" valueType="num">
                                      <p:cBhvr>
                                        <p:cTn id="20" dur="1000" fill="hold"/>
                                        <p:tgtEl>
                                          <p:spTgt spid="2053"/>
                                        </p:tgtEl>
                                        <p:attrNameLst>
                                          <p:attrName>ppt_w</p:attrName>
                                        </p:attrNameLst>
                                      </p:cBhvr>
                                      <p:tavLst>
                                        <p:tav tm="0">
                                          <p:val>
                                            <p:fltVal val="0"/>
                                          </p:val>
                                        </p:tav>
                                        <p:tav tm="100000">
                                          <p:val>
                                            <p:strVal val="#ppt_w"/>
                                          </p:val>
                                        </p:tav>
                                      </p:tavLst>
                                    </p:anim>
                                    <p:anim calcmode="lin" valueType="num">
                                      <p:cBhvr>
                                        <p:cTn id="21" dur="1000" fill="hold"/>
                                        <p:tgtEl>
                                          <p:spTgt spid="2053"/>
                                        </p:tgtEl>
                                        <p:attrNameLst>
                                          <p:attrName>ppt_h</p:attrName>
                                        </p:attrNameLst>
                                      </p:cBhvr>
                                      <p:tavLst>
                                        <p:tav tm="0">
                                          <p:val>
                                            <p:fltVal val="0"/>
                                          </p:val>
                                        </p:tav>
                                        <p:tav tm="100000">
                                          <p:val>
                                            <p:strVal val="#ppt_h"/>
                                          </p:val>
                                        </p:tav>
                                      </p:tavLst>
                                    </p:anim>
                                    <p:animEffect transition="in" filter="fade">
                                      <p:cBhvr>
                                        <p:cTn id="22" dur="10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 calcmode="lin" valueType="num">
                                      <p:cBhvr additive="base">
                                        <p:cTn id="27" dur="1000" fill="hold"/>
                                        <p:tgtEl>
                                          <p:spTgt spid="2054"/>
                                        </p:tgtEl>
                                        <p:attrNameLst>
                                          <p:attrName>ppt_x</p:attrName>
                                        </p:attrNameLst>
                                      </p:cBhvr>
                                      <p:tavLst>
                                        <p:tav tm="0">
                                          <p:val>
                                            <p:strVal val="#ppt_x"/>
                                          </p:val>
                                        </p:tav>
                                        <p:tav tm="100000">
                                          <p:val>
                                            <p:strVal val="#ppt_x"/>
                                          </p:val>
                                        </p:tav>
                                      </p:tavLst>
                                    </p:anim>
                                    <p:anim calcmode="lin" valueType="num">
                                      <p:cBhvr additive="base">
                                        <p:cTn id="28" dur="10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55"/>
                                        </p:tgtEl>
                                        <p:attrNameLst>
                                          <p:attrName>style.visibility</p:attrName>
                                        </p:attrNameLst>
                                      </p:cBhvr>
                                      <p:to>
                                        <p:strVal val="visible"/>
                                      </p:to>
                                    </p:set>
                                    <p:anim calcmode="lin" valueType="num">
                                      <p:cBhvr>
                                        <p:cTn id="33" dur="1000" fill="hold"/>
                                        <p:tgtEl>
                                          <p:spTgt spid="2055"/>
                                        </p:tgtEl>
                                        <p:attrNameLst>
                                          <p:attrName>ppt_w</p:attrName>
                                        </p:attrNameLst>
                                      </p:cBhvr>
                                      <p:tavLst>
                                        <p:tav tm="0">
                                          <p:val>
                                            <p:fltVal val="0"/>
                                          </p:val>
                                        </p:tav>
                                        <p:tav tm="100000">
                                          <p:val>
                                            <p:strVal val="#ppt_w"/>
                                          </p:val>
                                        </p:tav>
                                      </p:tavLst>
                                    </p:anim>
                                    <p:anim calcmode="lin" valueType="num">
                                      <p:cBhvr>
                                        <p:cTn id="34" dur="1000" fill="hold"/>
                                        <p:tgtEl>
                                          <p:spTgt spid="2055"/>
                                        </p:tgtEl>
                                        <p:attrNameLst>
                                          <p:attrName>ppt_h</p:attrName>
                                        </p:attrNameLst>
                                      </p:cBhvr>
                                      <p:tavLst>
                                        <p:tav tm="0">
                                          <p:val>
                                            <p:fltVal val="0"/>
                                          </p:val>
                                        </p:tav>
                                        <p:tav tm="100000">
                                          <p:val>
                                            <p:strVal val="#ppt_h"/>
                                          </p:val>
                                        </p:tav>
                                      </p:tavLst>
                                    </p:anim>
                                    <p:animEffect transition="in" filter="fade">
                                      <p:cBhvr>
                                        <p:cTn id="35" dur="1000"/>
                                        <p:tgtEl>
                                          <p:spTgt spid="20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061"/>
                                        </p:tgtEl>
                                        <p:attrNameLst>
                                          <p:attrName>style.visibility</p:attrName>
                                        </p:attrNameLst>
                                      </p:cBhvr>
                                      <p:to>
                                        <p:strVal val="visible"/>
                                      </p:to>
                                    </p:set>
                                    <p:anim calcmode="lin" valueType="num">
                                      <p:cBhvr additive="base">
                                        <p:cTn id="40" dur="1000" fill="hold"/>
                                        <p:tgtEl>
                                          <p:spTgt spid="2061"/>
                                        </p:tgtEl>
                                        <p:attrNameLst>
                                          <p:attrName>ppt_x</p:attrName>
                                        </p:attrNameLst>
                                      </p:cBhvr>
                                      <p:tavLst>
                                        <p:tav tm="0">
                                          <p:val>
                                            <p:strVal val="#ppt_x"/>
                                          </p:val>
                                        </p:tav>
                                        <p:tav tm="100000">
                                          <p:val>
                                            <p:strVal val="#ppt_x"/>
                                          </p:val>
                                        </p:tav>
                                      </p:tavLst>
                                    </p:anim>
                                    <p:anim calcmode="lin" valueType="num">
                                      <p:cBhvr additive="base">
                                        <p:cTn id="41" dur="1000" fill="hold"/>
                                        <p:tgtEl>
                                          <p:spTgt spid="206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062"/>
                                        </p:tgtEl>
                                        <p:attrNameLst>
                                          <p:attrName>style.visibility</p:attrName>
                                        </p:attrNameLst>
                                      </p:cBhvr>
                                      <p:to>
                                        <p:strVal val="visible"/>
                                      </p:to>
                                    </p:set>
                                    <p:anim calcmode="lin" valueType="num">
                                      <p:cBhvr>
                                        <p:cTn id="46" dur="1000" fill="hold"/>
                                        <p:tgtEl>
                                          <p:spTgt spid="2062"/>
                                        </p:tgtEl>
                                        <p:attrNameLst>
                                          <p:attrName>ppt_w</p:attrName>
                                        </p:attrNameLst>
                                      </p:cBhvr>
                                      <p:tavLst>
                                        <p:tav tm="0">
                                          <p:val>
                                            <p:fltVal val="0"/>
                                          </p:val>
                                        </p:tav>
                                        <p:tav tm="100000">
                                          <p:val>
                                            <p:strVal val="#ppt_w"/>
                                          </p:val>
                                        </p:tav>
                                      </p:tavLst>
                                    </p:anim>
                                    <p:anim calcmode="lin" valueType="num">
                                      <p:cBhvr>
                                        <p:cTn id="47" dur="1000" fill="hold"/>
                                        <p:tgtEl>
                                          <p:spTgt spid="2062"/>
                                        </p:tgtEl>
                                        <p:attrNameLst>
                                          <p:attrName>ppt_h</p:attrName>
                                        </p:attrNameLst>
                                      </p:cBhvr>
                                      <p:tavLst>
                                        <p:tav tm="0">
                                          <p:val>
                                            <p:fltVal val="0"/>
                                          </p:val>
                                        </p:tav>
                                        <p:tav tm="100000">
                                          <p:val>
                                            <p:strVal val="#ppt_h"/>
                                          </p:val>
                                        </p:tav>
                                      </p:tavLst>
                                    </p:anim>
                                    <p:animEffect transition="in" filter="fade">
                                      <p:cBhvr>
                                        <p:cTn id="48" dur="1000"/>
                                        <p:tgtEl>
                                          <p:spTgt spid="206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063"/>
                                        </p:tgtEl>
                                        <p:attrNameLst>
                                          <p:attrName>style.visibility</p:attrName>
                                        </p:attrNameLst>
                                      </p:cBhvr>
                                      <p:to>
                                        <p:strVal val="visible"/>
                                      </p:to>
                                    </p:set>
                                    <p:anim calcmode="lin" valueType="num">
                                      <p:cBhvr>
                                        <p:cTn id="53" dur="1000" fill="hold"/>
                                        <p:tgtEl>
                                          <p:spTgt spid="2063"/>
                                        </p:tgtEl>
                                        <p:attrNameLst>
                                          <p:attrName>ppt_w</p:attrName>
                                        </p:attrNameLst>
                                      </p:cBhvr>
                                      <p:tavLst>
                                        <p:tav tm="0">
                                          <p:val>
                                            <p:fltVal val="0"/>
                                          </p:val>
                                        </p:tav>
                                        <p:tav tm="100000">
                                          <p:val>
                                            <p:strVal val="#ppt_w"/>
                                          </p:val>
                                        </p:tav>
                                      </p:tavLst>
                                    </p:anim>
                                    <p:anim calcmode="lin" valueType="num">
                                      <p:cBhvr>
                                        <p:cTn id="54" dur="1000" fill="hold"/>
                                        <p:tgtEl>
                                          <p:spTgt spid="2063"/>
                                        </p:tgtEl>
                                        <p:attrNameLst>
                                          <p:attrName>ppt_h</p:attrName>
                                        </p:attrNameLst>
                                      </p:cBhvr>
                                      <p:tavLst>
                                        <p:tav tm="0">
                                          <p:val>
                                            <p:fltVal val="0"/>
                                          </p:val>
                                        </p:tav>
                                        <p:tav tm="100000">
                                          <p:val>
                                            <p:strVal val="#ppt_h"/>
                                          </p:val>
                                        </p:tav>
                                      </p:tavLst>
                                    </p:anim>
                                    <p:animEffect transition="in" filter="fade">
                                      <p:cBhvr>
                                        <p:cTn id="55" dur="10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Universities must provide…</a:t>
            </a:r>
            <a:endParaRPr lang="en-US" dirty="0"/>
          </a:p>
        </p:txBody>
      </p:sp>
      <p:sp>
        <p:nvSpPr>
          <p:cNvPr id="3" name="Content Placeholder 2"/>
          <p:cNvSpPr>
            <a:spLocks noGrp="1"/>
          </p:cNvSpPr>
          <p:nvPr>
            <p:ph idx="1"/>
          </p:nvPr>
        </p:nvSpPr>
        <p:spPr/>
        <p:txBody>
          <a:bodyPr/>
          <a:lstStyle/>
          <a:p>
            <a:pPr defTabSz="914400">
              <a:buFont typeface="Arial" pitchFamily="34" charset="0"/>
              <a:buChar char="•"/>
              <a:defRPr/>
            </a:pPr>
            <a:r>
              <a:rPr lang="en-US" dirty="0"/>
              <a:t>...an environment for all participants that is</a:t>
            </a:r>
          </a:p>
          <a:p>
            <a:pPr lvl="1"/>
            <a:r>
              <a:rPr lang="en-US" dirty="0"/>
              <a:t>Timely</a:t>
            </a:r>
          </a:p>
          <a:p>
            <a:pPr lvl="1"/>
            <a:r>
              <a:rPr lang="en-US" dirty="0"/>
              <a:t>Equally effective</a:t>
            </a:r>
          </a:p>
          <a:p>
            <a:pPr lvl="1"/>
            <a:r>
              <a:rPr lang="en-US" dirty="0"/>
              <a:t>Equally integrated</a:t>
            </a:r>
          </a:p>
          <a:p>
            <a:pPr defTabSz="914400">
              <a:buFont typeface="Arial" pitchFamily="34" charset="0"/>
              <a:buChar char="•"/>
              <a:defRPr/>
            </a:pPr>
            <a:r>
              <a:rPr lang="en-US" dirty="0"/>
              <a:t>…reasonable accommodations to qualified students with disabilities</a:t>
            </a:r>
          </a:p>
          <a:p>
            <a:endParaRPr lang="en-US" dirty="0"/>
          </a:p>
        </p:txBody>
      </p:sp>
    </p:spTree>
    <p:extLst>
      <p:ext uri="{BB962C8B-B14F-4D97-AF65-F5344CB8AC3E}">
        <p14:creationId xmlns:p14="http://schemas.microsoft.com/office/powerpoint/2010/main" val="332545711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2871582"/>
            <a:ext cx="8229600" cy="1143000"/>
          </a:xfrm>
          <a:prstGeom prst="rect">
            <a:avLst/>
          </a:prstGeom>
        </p:spPr>
        <p:txBody>
          <a:bodyPr/>
          <a:lstStyle/>
          <a:p>
            <a:r>
              <a:rPr lang="en-US" dirty="0" smtClean="0"/>
              <a:t>Procurement</a:t>
            </a:r>
            <a:endParaRPr lang="en-US" dirty="0"/>
          </a:p>
        </p:txBody>
      </p:sp>
    </p:spTree>
    <p:extLst>
      <p:ext uri="{BB962C8B-B14F-4D97-AF65-F5344CB8AC3E}">
        <p14:creationId xmlns:p14="http://schemas.microsoft.com/office/powerpoint/2010/main" val="4001403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26997"/>
            <a:ext cx="7620000" cy="761999"/>
          </a:xfrm>
        </p:spPr>
        <p:txBody>
          <a:bodyPr>
            <a:noAutofit/>
          </a:bodyPr>
          <a:lstStyle/>
          <a:p>
            <a:pPr lvl="0" algn="l"/>
            <a:r>
              <a:rPr lang="en-US" sz="3200" b="1" dirty="0" smtClean="0">
                <a:solidFill>
                  <a:schemeClr val="tx1"/>
                </a:solidFill>
              </a:rPr>
              <a:t>Building an Accessible Procurement Process</a:t>
            </a:r>
            <a:endParaRPr lang="en-US" sz="3200" dirty="0">
              <a:solidFill>
                <a:schemeClr val="tx1"/>
              </a:solidFill>
            </a:endParaRPr>
          </a:p>
        </p:txBody>
      </p:sp>
      <p:sp>
        <p:nvSpPr>
          <p:cNvPr id="3" name="TextBox 2"/>
          <p:cNvSpPr txBox="1"/>
          <p:nvPr/>
        </p:nvSpPr>
        <p:spPr>
          <a:xfrm>
            <a:off x="1341280" y="1371600"/>
            <a:ext cx="7526990" cy="3877985"/>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v"/>
            </a:pPr>
            <a:r>
              <a:rPr lang="en-US" sz="2800" b="1" dirty="0">
                <a:solidFill>
                  <a:prstClr val="black"/>
                </a:solidFill>
              </a:rPr>
              <a:t>Strong sustainable Executive Level support</a:t>
            </a:r>
          </a:p>
          <a:p>
            <a:pPr marL="285750" indent="-285750">
              <a:spcBef>
                <a:spcPts val="600"/>
              </a:spcBef>
              <a:spcAft>
                <a:spcPts val="600"/>
              </a:spcAft>
              <a:buFont typeface="Wingdings" panose="05000000000000000000" pitchFamily="2" charset="2"/>
              <a:buChar char="v"/>
            </a:pPr>
            <a:r>
              <a:rPr lang="en-US" sz="2800" b="1" dirty="0">
                <a:solidFill>
                  <a:prstClr val="black"/>
                </a:solidFill>
              </a:rPr>
              <a:t>Documented procurement procedures</a:t>
            </a:r>
          </a:p>
          <a:p>
            <a:pPr marL="285750" indent="-285750">
              <a:spcBef>
                <a:spcPts val="600"/>
              </a:spcBef>
              <a:spcAft>
                <a:spcPts val="600"/>
              </a:spcAft>
              <a:buFont typeface="Wingdings" panose="05000000000000000000" pitchFamily="2" charset="2"/>
              <a:buChar char="v"/>
            </a:pPr>
            <a:r>
              <a:rPr lang="en-US" sz="2800" b="1" dirty="0" smtClean="0">
                <a:solidFill>
                  <a:prstClr val="black"/>
                </a:solidFill>
              </a:rPr>
              <a:t>Defined </a:t>
            </a:r>
            <a:r>
              <a:rPr lang="en-US" sz="2800" b="1" dirty="0">
                <a:solidFill>
                  <a:prstClr val="black"/>
                </a:solidFill>
              </a:rPr>
              <a:t>staffing roles and responsibilities</a:t>
            </a:r>
          </a:p>
          <a:p>
            <a:pPr marL="285750" indent="-285750">
              <a:spcBef>
                <a:spcPts val="600"/>
              </a:spcBef>
              <a:spcAft>
                <a:spcPts val="600"/>
              </a:spcAft>
              <a:buFont typeface="Wingdings" panose="05000000000000000000" pitchFamily="2" charset="2"/>
              <a:buChar char="v"/>
            </a:pPr>
            <a:r>
              <a:rPr lang="en-US" sz="2800" b="1" dirty="0" smtClean="0">
                <a:solidFill>
                  <a:prstClr val="black"/>
                </a:solidFill>
              </a:rPr>
              <a:t>Equally </a:t>
            </a:r>
            <a:r>
              <a:rPr lang="en-US" sz="2800" b="1" dirty="0">
                <a:solidFill>
                  <a:prstClr val="black"/>
                </a:solidFill>
              </a:rPr>
              <a:t>Effective Alternate Access Planning</a:t>
            </a:r>
          </a:p>
          <a:p>
            <a:pPr marL="285750" indent="-285750">
              <a:spcBef>
                <a:spcPts val="600"/>
              </a:spcBef>
              <a:spcAft>
                <a:spcPts val="600"/>
              </a:spcAft>
              <a:buFont typeface="Wingdings" panose="05000000000000000000" pitchFamily="2" charset="2"/>
              <a:buChar char="v"/>
            </a:pPr>
            <a:r>
              <a:rPr lang="en-US" sz="2800" b="1" dirty="0" smtClean="0">
                <a:solidFill>
                  <a:prstClr val="black"/>
                </a:solidFill>
              </a:rPr>
              <a:t>Training</a:t>
            </a:r>
            <a:endParaRPr lang="en-US" sz="2800" b="1" dirty="0">
              <a:solidFill>
                <a:prstClr val="black"/>
              </a:solidFill>
            </a:endParaRPr>
          </a:p>
          <a:p>
            <a:pPr marL="285750" indent="-285750">
              <a:spcBef>
                <a:spcPts val="600"/>
              </a:spcBef>
              <a:spcAft>
                <a:spcPts val="600"/>
              </a:spcAft>
              <a:buFont typeface="Wingdings" panose="05000000000000000000" pitchFamily="2" charset="2"/>
              <a:buChar char="v"/>
            </a:pPr>
            <a:r>
              <a:rPr lang="en-US" sz="2800" b="1" dirty="0" smtClean="0">
                <a:solidFill>
                  <a:prstClr val="black"/>
                </a:solidFill>
              </a:rPr>
              <a:t>Outreach</a:t>
            </a:r>
            <a:endParaRPr lang="en-US" sz="2800" b="1" dirty="0">
              <a:solidFill>
                <a:prstClr val="black"/>
              </a:solidFill>
            </a:endParaRPr>
          </a:p>
          <a:p>
            <a:pPr marL="285750" indent="-285750">
              <a:spcBef>
                <a:spcPts val="600"/>
              </a:spcBef>
              <a:spcAft>
                <a:spcPts val="600"/>
              </a:spcAft>
              <a:buFont typeface="Wingdings" panose="05000000000000000000" pitchFamily="2" charset="2"/>
              <a:buChar char="v"/>
            </a:pPr>
            <a:endParaRPr lang="en-US" b="1" dirty="0">
              <a:solidFill>
                <a:srgbClr val="003399"/>
              </a:solidFill>
            </a:endParaRPr>
          </a:p>
        </p:txBody>
      </p:sp>
      <p:pic>
        <p:nvPicPr>
          <p:cNvPr id="4" name="Picture 3" descr="The California State University - Working for California" title="CSU Logo"/>
          <p:cNvPicPr/>
          <p:nvPr/>
        </p:nvPicPr>
        <p:blipFill>
          <a:blip r:embed="rId3">
            <a:extLst>
              <a:ext uri="{28A0092B-C50C-407E-A947-70E740481C1C}">
                <a14:useLocalDpi xmlns:a14="http://schemas.microsoft.com/office/drawing/2010/main" val="0"/>
              </a:ext>
            </a:extLst>
          </a:blip>
          <a:srcRect/>
          <a:stretch>
            <a:fillRect/>
          </a:stretch>
        </p:blipFill>
        <p:spPr bwMode="auto">
          <a:xfrm>
            <a:off x="5982195" y="6096000"/>
            <a:ext cx="2895600" cy="506095"/>
          </a:xfrm>
          <a:prstGeom prst="rect">
            <a:avLst/>
          </a:prstGeom>
          <a:noFill/>
        </p:spPr>
      </p:pic>
    </p:spTree>
    <p:extLst>
      <p:ext uri="{BB962C8B-B14F-4D97-AF65-F5344CB8AC3E}">
        <p14:creationId xmlns:p14="http://schemas.microsoft.com/office/powerpoint/2010/main" val="302428454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smtClean="0"/>
              <a:t>Accessible Procurement Process Steps</a:t>
            </a:r>
            <a:endParaRPr lang="en-US" sz="3600" b="1" dirty="0"/>
          </a:p>
        </p:txBody>
      </p:sp>
      <p:graphicFrame>
        <p:nvGraphicFramePr>
          <p:cNvPr id="5" name="Diagram 4" descr="4 major process steps starting with Step 1. Gather accessibility information, Step 2. Review accessibility information, Step 3. Review product for accessibility, Step 4, Place product order&#10;" title="Process Steps"/>
          <p:cNvGraphicFramePr/>
          <p:nvPr>
            <p:extLst>
              <p:ext uri="{D42A27DB-BD31-4B8C-83A1-F6EECF244321}">
                <p14:modId xmlns:p14="http://schemas.microsoft.com/office/powerpoint/2010/main" val="2534571069"/>
              </p:ext>
            </p:extLst>
          </p:nvPr>
        </p:nvGraphicFramePr>
        <p:xfrm>
          <a:off x="457200" y="1397000"/>
          <a:ext cx="8153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The California State University - Working for California" title="CSU Logo"/>
          <p:cNvPicPr/>
          <p:nvPr/>
        </p:nvPicPr>
        <p:blipFill>
          <a:blip r:embed="rId8">
            <a:extLst>
              <a:ext uri="{28A0092B-C50C-407E-A947-70E740481C1C}">
                <a14:useLocalDpi xmlns:a14="http://schemas.microsoft.com/office/drawing/2010/main" val="0"/>
              </a:ext>
            </a:extLst>
          </a:blip>
          <a:srcRect/>
          <a:stretch>
            <a:fillRect/>
          </a:stretch>
        </p:blipFill>
        <p:spPr bwMode="auto">
          <a:xfrm>
            <a:off x="5982195" y="6096000"/>
            <a:ext cx="2895600" cy="506095"/>
          </a:xfrm>
          <a:prstGeom prst="rect">
            <a:avLst/>
          </a:prstGeom>
          <a:noFill/>
        </p:spPr>
      </p:pic>
    </p:spTree>
    <p:extLst>
      <p:ext uri="{BB962C8B-B14F-4D97-AF65-F5344CB8AC3E}">
        <p14:creationId xmlns:p14="http://schemas.microsoft.com/office/powerpoint/2010/main" val="343042946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26997"/>
            <a:ext cx="8077200" cy="761999"/>
          </a:xfrm>
        </p:spPr>
        <p:txBody>
          <a:bodyPr>
            <a:noAutofit/>
          </a:bodyPr>
          <a:lstStyle/>
          <a:p>
            <a:pPr lvl="0" algn="l"/>
            <a:r>
              <a:rPr lang="en-US" sz="2800" b="1" dirty="0" smtClean="0"/>
              <a:t>Accessible Procurement Roles and Responsibilities </a:t>
            </a:r>
            <a:endParaRPr lang="en-US" sz="2400" dirty="0">
              <a:solidFill>
                <a:schemeClr val="tx1"/>
              </a:solidFill>
            </a:endParaRPr>
          </a:p>
        </p:txBody>
      </p:sp>
      <p:sp>
        <p:nvSpPr>
          <p:cNvPr id="3" name="TextBox 2"/>
          <p:cNvSpPr txBox="1"/>
          <p:nvPr/>
        </p:nvSpPr>
        <p:spPr>
          <a:xfrm>
            <a:off x="1331755" y="1219200"/>
            <a:ext cx="7086600" cy="4124206"/>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v"/>
            </a:pPr>
            <a:r>
              <a:rPr lang="en-US" sz="2000" b="1" dirty="0">
                <a:solidFill>
                  <a:prstClr val="black"/>
                </a:solidFill>
              </a:rPr>
              <a:t>    </a:t>
            </a:r>
            <a:r>
              <a:rPr lang="en-US" sz="2400" b="1" dirty="0">
                <a:solidFill>
                  <a:prstClr val="black"/>
                </a:solidFill>
              </a:rPr>
              <a:t>ATI Designee or Other Designee(s)</a:t>
            </a:r>
          </a:p>
          <a:p>
            <a:pPr marL="285750" indent="-285750">
              <a:spcBef>
                <a:spcPts val="600"/>
              </a:spcBef>
              <a:spcAft>
                <a:spcPts val="600"/>
              </a:spcAft>
              <a:buFont typeface="Wingdings" panose="05000000000000000000" pitchFamily="2" charset="2"/>
              <a:buChar char="v"/>
            </a:pPr>
            <a:r>
              <a:rPr lang="en-US" sz="2400" b="1" dirty="0">
                <a:solidFill>
                  <a:prstClr val="black"/>
                </a:solidFill>
              </a:rPr>
              <a:t>    Purchase Requester</a:t>
            </a:r>
          </a:p>
          <a:p>
            <a:pPr marL="285750" indent="-285750">
              <a:spcBef>
                <a:spcPts val="600"/>
              </a:spcBef>
              <a:spcAft>
                <a:spcPts val="600"/>
              </a:spcAft>
              <a:buFont typeface="Wingdings" panose="05000000000000000000" pitchFamily="2" charset="2"/>
              <a:buChar char="v"/>
            </a:pPr>
            <a:r>
              <a:rPr lang="en-US" sz="2400" b="1" dirty="0">
                <a:solidFill>
                  <a:prstClr val="black"/>
                </a:solidFill>
              </a:rPr>
              <a:t>    Administrative Support Staff</a:t>
            </a:r>
          </a:p>
          <a:p>
            <a:pPr marL="285750" indent="-285750">
              <a:spcBef>
                <a:spcPts val="600"/>
              </a:spcBef>
              <a:spcAft>
                <a:spcPts val="600"/>
              </a:spcAft>
              <a:buFont typeface="Wingdings" panose="05000000000000000000" pitchFamily="2" charset="2"/>
              <a:buChar char="v"/>
            </a:pPr>
            <a:r>
              <a:rPr lang="en-US" sz="2400" b="1" dirty="0">
                <a:solidFill>
                  <a:prstClr val="black"/>
                </a:solidFill>
              </a:rPr>
              <a:t>    Buyer</a:t>
            </a:r>
          </a:p>
          <a:p>
            <a:pPr marL="285750" indent="-285750">
              <a:spcBef>
                <a:spcPts val="600"/>
              </a:spcBef>
              <a:spcAft>
                <a:spcPts val="600"/>
              </a:spcAft>
              <a:buFont typeface="Wingdings" panose="05000000000000000000" pitchFamily="2" charset="2"/>
              <a:buChar char="v"/>
            </a:pPr>
            <a:r>
              <a:rPr lang="en-US" sz="2400" b="1" dirty="0">
                <a:solidFill>
                  <a:prstClr val="black"/>
                </a:solidFill>
              </a:rPr>
              <a:t>    Vendor</a:t>
            </a:r>
          </a:p>
          <a:p>
            <a:pPr marL="285750" indent="-285750">
              <a:spcBef>
                <a:spcPts val="600"/>
              </a:spcBef>
              <a:spcAft>
                <a:spcPts val="600"/>
              </a:spcAft>
              <a:buFont typeface="Wingdings" panose="05000000000000000000" pitchFamily="2" charset="2"/>
              <a:buChar char="v"/>
            </a:pPr>
            <a:r>
              <a:rPr lang="en-US" sz="2400" b="1" dirty="0">
                <a:solidFill>
                  <a:prstClr val="black"/>
                </a:solidFill>
              </a:rPr>
              <a:t>    Information Technology Support Staff</a:t>
            </a:r>
          </a:p>
          <a:p>
            <a:pPr marL="285750" indent="-285750">
              <a:spcBef>
                <a:spcPts val="600"/>
              </a:spcBef>
              <a:spcAft>
                <a:spcPts val="600"/>
              </a:spcAft>
              <a:buFont typeface="Wingdings" panose="05000000000000000000" pitchFamily="2" charset="2"/>
              <a:buChar char="v"/>
            </a:pPr>
            <a:r>
              <a:rPr lang="en-US" sz="2400" b="1" dirty="0">
                <a:solidFill>
                  <a:prstClr val="black"/>
                </a:solidFill>
              </a:rPr>
              <a:t>    Disability Services Staff</a:t>
            </a:r>
          </a:p>
          <a:p>
            <a:pPr marL="285750" indent="-285750">
              <a:spcBef>
                <a:spcPts val="600"/>
              </a:spcBef>
              <a:spcAft>
                <a:spcPts val="600"/>
              </a:spcAft>
              <a:buFont typeface="Wingdings" panose="05000000000000000000" pitchFamily="2" charset="2"/>
              <a:buChar char="v"/>
            </a:pPr>
            <a:r>
              <a:rPr lang="en-US" sz="2400" b="1" dirty="0">
                <a:solidFill>
                  <a:prstClr val="black"/>
                </a:solidFill>
              </a:rPr>
              <a:t>    Executive Sponsor</a:t>
            </a:r>
          </a:p>
        </p:txBody>
      </p:sp>
      <p:pic>
        <p:nvPicPr>
          <p:cNvPr id="4" name="Picture 3" descr="The California State University - Working for California" title="CSU Logo"/>
          <p:cNvPicPr/>
          <p:nvPr/>
        </p:nvPicPr>
        <p:blipFill>
          <a:blip r:embed="rId3">
            <a:extLst>
              <a:ext uri="{28A0092B-C50C-407E-A947-70E740481C1C}">
                <a14:useLocalDpi xmlns:a14="http://schemas.microsoft.com/office/drawing/2010/main" val="0"/>
              </a:ext>
            </a:extLst>
          </a:blip>
          <a:srcRect/>
          <a:stretch>
            <a:fillRect/>
          </a:stretch>
        </p:blipFill>
        <p:spPr bwMode="auto">
          <a:xfrm>
            <a:off x="5982195" y="6096000"/>
            <a:ext cx="2895600" cy="506095"/>
          </a:xfrm>
          <a:prstGeom prst="rect">
            <a:avLst/>
          </a:prstGeom>
          <a:noFill/>
        </p:spPr>
      </p:pic>
    </p:spTree>
    <p:extLst>
      <p:ext uri="{BB962C8B-B14F-4D97-AF65-F5344CB8AC3E}">
        <p14:creationId xmlns:p14="http://schemas.microsoft.com/office/powerpoint/2010/main" val="213646121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Step 1 – Gather Information</a:t>
            </a:r>
            <a:r>
              <a:rPr lang="en-US" dirty="0"/>
              <a:t/>
            </a:r>
            <a:br>
              <a:rPr lang="en-US" dirty="0"/>
            </a:b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414698537"/>
              </p:ext>
            </p:extLst>
          </p:nvPr>
        </p:nvGraphicFramePr>
        <p:xfrm>
          <a:off x="457200" y="1219200"/>
          <a:ext cx="8229600" cy="4952998"/>
        </p:xfrm>
        <a:graphic>
          <a:graphicData uri="http://schemas.openxmlformats.org/drawingml/2006/table">
            <a:tbl>
              <a:tblPr firstRow="1" firstCol="1" bandRow="1">
                <a:tableStyleId>{5C22544A-7EE6-4342-B048-85BDC9FD1C3A}</a:tableStyleId>
              </a:tblPr>
              <a:tblGrid>
                <a:gridCol w="2057400"/>
                <a:gridCol w="2057400"/>
                <a:gridCol w="2057400"/>
                <a:gridCol w="2057400"/>
              </a:tblGrid>
              <a:tr h="911418">
                <a:tc>
                  <a:txBody>
                    <a:bodyPr/>
                    <a:lstStyle/>
                    <a:p>
                      <a:pPr marL="0" marR="0" algn="ctr">
                        <a:lnSpc>
                          <a:spcPct val="115000"/>
                        </a:lnSpc>
                        <a:spcBef>
                          <a:spcPts val="0"/>
                        </a:spcBef>
                        <a:spcAft>
                          <a:spcPts val="0"/>
                        </a:spcAft>
                      </a:pPr>
                      <a:r>
                        <a:rPr lang="en-US" sz="1800" dirty="0" smtClean="0">
                          <a:effectLst/>
                        </a:rPr>
                        <a:t>Responsible </a:t>
                      </a:r>
                      <a:r>
                        <a:rPr lang="en-US" sz="1800" dirty="0">
                          <a:effectLst/>
                        </a:rPr>
                        <a:t>Person</a:t>
                      </a:r>
                      <a:endParaRPr lang="en-US" sz="1800" dirty="0">
                        <a:effectLst/>
                        <a:latin typeface="Calibri"/>
                        <a:ea typeface="Calibri"/>
                        <a:cs typeface="Times New Roman"/>
                      </a:endParaRPr>
                    </a:p>
                  </a:txBody>
                  <a:tcPr marL="47625" marR="47625" marT="47625" marB="47625" anchor="ctr">
                    <a:solidFill>
                      <a:schemeClr val="tx2">
                        <a:lumMod val="75000"/>
                      </a:schemeClr>
                    </a:solidFill>
                  </a:tcPr>
                </a:tc>
                <a:tc>
                  <a:txBody>
                    <a:bodyPr/>
                    <a:lstStyle/>
                    <a:p>
                      <a:pPr marL="0" marR="0" algn="ctr">
                        <a:lnSpc>
                          <a:spcPct val="115000"/>
                        </a:lnSpc>
                        <a:spcBef>
                          <a:spcPts val="0"/>
                        </a:spcBef>
                        <a:spcAft>
                          <a:spcPts val="0"/>
                        </a:spcAft>
                      </a:pPr>
                      <a:r>
                        <a:rPr lang="en-US" sz="1800" dirty="0">
                          <a:effectLst/>
                        </a:rPr>
                        <a:t>Consultation</a:t>
                      </a:r>
                      <a:endParaRPr lang="en-US" sz="1800" dirty="0">
                        <a:effectLst/>
                        <a:latin typeface="Calibri"/>
                        <a:ea typeface="Calibri"/>
                        <a:cs typeface="Times New Roman"/>
                      </a:endParaRPr>
                    </a:p>
                  </a:txBody>
                  <a:tcPr marL="47625" marR="47625" marT="47625" marB="47625" anchor="ctr">
                    <a:solidFill>
                      <a:schemeClr val="tx2">
                        <a:lumMod val="75000"/>
                      </a:schemeClr>
                    </a:solidFill>
                  </a:tcPr>
                </a:tc>
                <a:tc>
                  <a:txBody>
                    <a:bodyPr/>
                    <a:lstStyle/>
                    <a:p>
                      <a:pPr marL="0" marR="0" algn="ctr">
                        <a:lnSpc>
                          <a:spcPct val="115000"/>
                        </a:lnSpc>
                        <a:spcBef>
                          <a:spcPts val="0"/>
                        </a:spcBef>
                        <a:spcAft>
                          <a:spcPts val="0"/>
                        </a:spcAft>
                      </a:pPr>
                      <a:r>
                        <a:rPr lang="en-US" sz="1800" dirty="0">
                          <a:effectLst/>
                        </a:rPr>
                        <a:t>Input(s)</a:t>
                      </a:r>
                      <a:endParaRPr lang="en-US" sz="1800" dirty="0">
                        <a:effectLst/>
                        <a:latin typeface="Calibri"/>
                        <a:ea typeface="Calibri"/>
                        <a:cs typeface="Times New Roman"/>
                      </a:endParaRPr>
                    </a:p>
                  </a:txBody>
                  <a:tcPr marL="47625" marR="47625" marT="47625" marB="47625" anchor="ctr">
                    <a:solidFill>
                      <a:schemeClr val="tx2">
                        <a:lumMod val="75000"/>
                      </a:schemeClr>
                    </a:solidFill>
                  </a:tcPr>
                </a:tc>
                <a:tc>
                  <a:txBody>
                    <a:bodyPr/>
                    <a:lstStyle/>
                    <a:p>
                      <a:pPr marL="0" marR="0" algn="ctr">
                        <a:lnSpc>
                          <a:spcPct val="115000"/>
                        </a:lnSpc>
                        <a:spcBef>
                          <a:spcPts val="0"/>
                        </a:spcBef>
                        <a:spcAft>
                          <a:spcPts val="0"/>
                        </a:spcAft>
                      </a:pPr>
                      <a:r>
                        <a:rPr lang="en-US" sz="1800" dirty="0">
                          <a:effectLst/>
                        </a:rPr>
                        <a:t>Output(s)</a:t>
                      </a:r>
                      <a:endParaRPr lang="en-US" sz="1800" dirty="0">
                        <a:effectLst/>
                        <a:latin typeface="Calibri"/>
                        <a:ea typeface="Calibri"/>
                        <a:cs typeface="Times New Roman"/>
                      </a:endParaRPr>
                    </a:p>
                  </a:txBody>
                  <a:tcPr marL="47625" marR="47625" marT="47625" marB="47625" anchor="ctr">
                    <a:lnB w="38100" cmpd="sng">
                      <a:noFill/>
                    </a:lnB>
                    <a:solidFill>
                      <a:schemeClr val="tx2">
                        <a:lumMod val="75000"/>
                      </a:schemeClr>
                    </a:solidFill>
                  </a:tcPr>
                </a:tc>
              </a:tr>
              <a:tr h="1565081">
                <a:tc>
                  <a:txBody>
                    <a:bodyPr/>
                    <a:lstStyle/>
                    <a:p>
                      <a:pPr marL="0" marR="0" algn="ctr">
                        <a:lnSpc>
                          <a:spcPct val="115000"/>
                        </a:lnSpc>
                        <a:spcBef>
                          <a:spcPts val="0"/>
                        </a:spcBef>
                        <a:spcAft>
                          <a:spcPts val="0"/>
                        </a:spcAft>
                      </a:pPr>
                      <a:r>
                        <a:rPr lang="en-US" sz="1800" dirty="0">
                          <a:effectLst/>
                        </a:rPr>
                        <a:t>Purchase Requester</a:t>
                      </a:r>
                      <a:endParaRPr lang="en-US" sz="1800" dirty="0">
                        <a:effectLst/>
                        <a:latin typeface="Calibri"/>
                        <a:ea typeface="Calibri"/>
                        <a:cs typeface="Times New Roman"/>
                      </a:endParaRPr>
                    </a:p>
                  </a:txBody>
                  <a:tcPr marL="47625" marR="47625" marT="47625" marB="47625" anchor="ctr">
                    <a:solidFill>
                      <a:schemeClr val="tx2">
                        <a:lumMod val="75000"/>
                      </a:schemeClr>
                    </a:solidFill>
                  </a:tcPr>
                </a:tc>
                <a:tc>
                  <a:txBody>
                    <a:bodyPr/>
                    <a:lstStyle/>
                    <a:p>
                      <a:pPr marL="0" marR="0">
                        <a:lnSpc>
                          <a:spcPct val="115000"/>
                        </a:lnSpc>
                        <a:spcBef>
                          <a:spcPts val="0"/>
                        </a:spcBef>
                        <a:spcAft>
                          <a:spcPts val="0"/>
                        </a:spcAft>
                      </a:pPr>
                      <a:r>
                        <a:rPr lang="en-US" sz="1800" dirty="0">
                          <a:effectLst/>
                        </a:rPr>
                        <a:t>ATI Designee, IT Staff</a:t>
                      </a:r>
                      <a:endParaRPr lang="en-US" sz="1800" dirty="0">
                        <a:effectLst/>
                        <a:latin typeface="Calibri"/>
                        <a:ea typeface="Calibri"/>
                        <a:cs typeface="Times New Roman"/>
                      </a:endParaRPr>
                    </a:p>
                  </a:txBody>
                  <a:tcPr marL="47625" marR="47625" marT="47625" marB="47625"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dirty="0">
                          <a:effectLst/>
                        </a:rPr>
                        <a:t>Blank </a:t>
                      </a:r>
                      <a:r>
                        <a:rPr lang="en-US" sz="1800" u="sng" dirty="0">
                          <a:effectLst/>
                          <a:hlinkClick r:id="rId3"/>
                        </a:rPr>
                        <a:t>Pre-Purchase Information Form</a:t>
                      </a:r>
                      <a:endParaRPr lang="en-US" sz="1800" dirty="0">
                        <a:effectLst/>
                        <a:latin typeface="Calibri"/>
                        <a:ea typeface="Calibri"/>
                        <a:cs typeface="Times New Roman"/>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dirty="0">
                          <a:effectLst/>
                        </a:rPr>
                        <a:t>Completed Pre-Purchase Information Form</a:t>
                      </a:r>
                      <a:endParaRPr lang="en-US" sz="1800" dirty="0">
                        <a:effectLst/>
                        <a:latin typeface="Calibri"/>
                        <a:ea typeface="Calibri"/>
                        <a:cs typeface="Times New Roman"/>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11418">
                <a:tc>
                  <a:txBody>
                    <a:bodyPr/>
                    <a:lstStyle/>
                    <a:p>
                      <a:pPr marL="0" marR="0" algn="ctr">
                        <a:lnSpc>
                          <a:spcPct val="115000"/>
                        </a:lnSpc>
                        <a:spcBef>
                          <a:spcPts val="0"/>
                        </a:spcBef>
                        <a:spcAft>
                          <a:spcPts val="0"/>
                        </a:spcAft>
                      </a:pPr>
                      <a:r>
                        <a:rPr lang="en-US" sz="1800" dirty="0">
                          <a:effectLst/>
                        </a:rPr>
                        <a:t>Purchase Requester</a:t>
                      </a:r>
                      <a:endParaRPr lang="en-US" sz="1800" dirty="0">
                        <a:effectLst/>
                        <a:latin typeface="Calibri"/>
                        <a:ea typeface="Calibri"/>
                        <a:cs typeface="Times New Roman"/>
                      </a:endParaRPr>
                    </a:p>
                  </a:txBody>
                  <a:tcPr marL="47625" marR="47625" marT="47625" marB="47625" anchor="ctr">
                    <a:solidFill>
                      <a:schemeClr val="tx2">
                        <a:lumMod val="75000"/>
                      </a:schemeClr>
                    </a:solidFill>
                  </a:tcPr>
                </a:tc>
                <a:tc>
                  <a:txBody>
                    <a:bodyPr/>
                    <a:lstStyle/>
                    <a:p>
                      <a:pPr marL="0" marR="0">
                        <a:lnSpc>
                          <a:spcPct val="115000"/>
                        </a:lnSpc>
                        <a:spcBef>
                          <a:spcPts val="0"/>
                        </a:spcBef>
                        <a:spcAft>
                          <a:spcPts val="0"/>
                        </a:spcAft>
                      </a:pPr>
                      <a:r>
                        <a:rPr lang="en-US" sz="1800" dirty="0">
                          <a:effectLst/>
                        </a:rPr>
                        <a:t>ATI Designee, Vendor</a:t>
                      </a:r>
                      <a:endParaRPr lang="en-US" sz="1800" dirty="0">
                        <a:effectLst/>
                        <a:latin typeface="Calibri"/>
                        <a:ea typeface="Calibri"/>
                        <a:cs typeface="Times New Roman"/>
                      </a:endParaRPr>
                    </a:p>
                  </a:txBody>
                  <a:tcPr marL="47625" marR="47625"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dirty="0">
                          <a:effectLst/>
                        </a:rPr>
                        <a:t>VPAT request to Vendor</a:t>
                      </a:r>
                      <a:endParaRPr lang="en-US" sz="1800" dirty="0">
                        <a:effectLst/>
                        <a:latin typeface="Calibri"/>
                        <a:ea typeface="Calibri"/>
                        <a:cs typeface="Times New Roman"/>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dirty="0">
                          <a:effectLst/>
                        </a:rPr>
                        <a:t>Completed VPAT(s)</a:t>
                      </a:r>
                      <a:endParaRPr lang="en-US" sz="1800" dirty="0">
                        <a:effectLst/>
                        <a:latin typeface="Calibri"/>
                        <a:ea typeface="Calibri"/>
                        <a:cs typeface="Times New Roman"/>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65081">
                <a:tc>
                  <a:txBody>
                    <a:bodyPr/>
                    <a:lstStyle/>
                    <a:p>
                      <a:pPr marL="0" marR="0" algn="ctr">
                        <a:lnSpc>
                          <a:spcPct val="115000"/>
                        </a:lnSpc>
                        <a:spcBef>
                          <a:spcPts val="0"/>
                        </a:spcBef>
                        <a:spcAft>
                          <a:spcPts val="0"/>
                        </a:spcAft>
                      </a:pPr>
                      <a:r>
                        <a:rPr lang="en-US" sz="1800" dirty="0">
                          <a:effectLst/>
                        </a:rPr>
                        <a:t>Purchase Requester</a:t>
                      </a:r>
                      <a:endParaRPr lang="en-US" sz="1800" dirty="0">
                        <a:effectLst/>
                        <a:latin typeface="Calibri"/>
                        <a:ea typeface="Calibri"/>
                        <a:cs typeface="Times New Roman"/>
                      </a:endParaRPr>
                    </a:p>
                  </a:txBody>
                  <a:tcPr marL="47625" marR="47625" marT="47625" marB="47625" anchor="ctr">
                    <a:solidFill>
                      <a:schemeClr val="tx2">
                        <a:lumMod val="75000"/>
                      </a:schemeClr>
                    </a:solidFill>
                  </a:tcPr>
                </a:tc>
                <a:tc>
                  <a:txBody>
                    <a:bodyPr/>
                    <a:lstStyle/>
                    <a:p>
                      <a:pPr marL="0" marR="0">
                        <a:lnSpc>
                          <a:spcPct val="115000"/>
                        </a:lnSpc>
                        <a:spcBef>
                          <a:spcPts val="0"/>
                        </a:spcBef>
                        <a:spcAft>
                          <a:spcPts val="0"/>
                        </a:spcAft>
                      </a:pPr>
                      <a:r>
                        <a:rPr lang="en-US" sz="1800" dirty="0">
                          <a:effectLst/>
                        </a:rPr>
                        <a:t>ATI Designee</a:t>
                      </a:r>
                      <a:endParaRPr lang="en-US" sz="1800" dirty="0">
                        <a:effectLst/>
                        <a:latin typeface="Calibri"/>
                        <a:ea typeface="Calibri"/>
                        <a:cs typeface="Times New Roman"/>
                      </a:endParaRPr>
                    </a:p>
                  </a:txBody>
                  <a:tcPr marL="47625" marR="47625"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dirty="0">
                          <a:effectLst/>
                        </a:rPr>
                        <a:t>Completed Pre-Purchase Information Form and VPAT(s)</a:t>
                      </a:r>
                      <a:endParaRPr lang="en-US" sz="1800" dirty="0">
                        <a:effectLst/>
                        <a:latin typeface="Calibri"/>
                        <a:ea typeface="Calibri"/>
                        <a:cs typeface="Times New Roman"/>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dirty="0">
                          <a:effectLst/>
                        </a:rPr>
                        <a:t>Submit documentation to ATI Designee</a:t>
                      </a:r>
                      <a:endParaRPr lang="en-US" sz="1800" dirty="0">
                        <a:effectLst/>
                        <a:latin typeface="Calibri"/>
                        <a:ea typeface="Calibri"/>
                        <a:cs typeface="Times New Roman"/>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5" name="Picture 4" descr="The California State University - Working for California" title="CSU Logo"/>
          <p:cNvPicPr/>
          <p:nvPr/>
        </p:nvPicPr>
        <p:blipFill>
          <a:blip r:embed="rId4">
            <a:extLst>
              <a:ext uri="{28A0092B-C50C-407E-A947-70E740481C1C}">
                <a14:useLocalDpi xmlns:a14="http://schemas.microsoft.com/office/drawing/2010/main" val="0"/>
              </a:ext>
            </a:extLst>
          </a:blip>
          <a:srcRect/>
          <a:stretch>
            <a:fillRect/>
          </a:stretch>
        </p:blipFill>
        <p:spPr bwMode="auto">
          <a:xfrm>
            <a:off x="5982195" y="6349047"/>
            <a:ext cx="2895600" cy="506095"/>
          </a:xfrm>
          <a:prstGeom prst="rect">
            <a:avLst/>
          </a:prstGeom>
          <a:noFill/>
        </p:spPr>
      </p:pic>
    </p:spTree>
    <p:extLst>
      <p:ext uri="{BB962C8B-B14F-4D97-AF65-F5344CB8AC3E}">
        <p14:creationId xmlns:p14="http://schemas.microsoft.com/office/powerpoint/2010/main" val="232550803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Step 2 - Review Information</a:t>
            </a:r>
            <a:r>
              <a:rPr lang="en-US" dirty="0"/>
              <a:t/>
            </a:r>
            <a:br>
              <a:rPr lang="en-US" dirty="0"/>
            </a:b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170848099"/>
              </p:ext>
            </p:extLst>
          </p:nvPr>
        </p:nvGraphicFramePr>
        <p:xfrm>
          <a:off x="381000" y="1295400"/>
          <a:ext cx="8229600" cy="4612422"/>
        </p:xfrm>
        <a:graphic>
          <a:graphicData uri="http://schemas.openxmlformats.org/drawingml/2006/table">
            <a:tbl>
              <a:tblPr firstRow="1" firstCol="1" bandRow="1">
                <a:tableStyleId>{5C22544A-7EE6-4342-B048-85BDC9FD1C3A}</a:tableStyleId>
              </a:tblPr>
              <a:tblGrid>
                <a:gridCol w="2057400"/>
                <a:gridCol w="2057400"/>
                <a:gridCol w="2057400"/>
                <a:gridCol w="2057400"/>
              </a:tblGrid>
              <a:tr h="855762">
                <a:tc>
                  <a:txBody>
                    <a:bodyPr/>
                    <a:lstStyle/>
                    <a:p>
                      <a:pPr algn="ctr"/>
                      <a:r>
                        <a:rPr lang="en-US" dirty="0"/>
                        <a:t>Responsible Person</a:t>
                      </a:r>
                    </a:p>
                  </a:txBody>
                  <a:tcPr marL="47625" marR="47625" marT="47625" marB="47625" anchor="ctr">
                    <a:solidFill>
                      <a:schemeClr val="tx2">
                        <a:lumMod val="75000"/>
                      </a:schemeClr>
                    </a:solidFill>
                  </a:tcPr>
                </a:tc>
                <a:tc>
                  <a:txBody>
                    <a:bodyPr/>
                    <a:lstStyle/>
                    <a:p>
                      <a:pPr algn="ctr"/>
                      <a:r>
                        <a:rPr lang="en-US" dirty="0"/>
                        <a:t>Consultation</a:t>
                      </a:r>
                    </a:p>
                  </a:txBody>
                  <a:tcPr marL="47625" marR="47625" marT="47625" marB="47625" anchor="ctr">
                    <a:solidFill>
                      <a:schemeClr val="tx2">
                        <a:lumMod val="75000"/>
                      </a:schemeClr>
                    </a:solidFill>
                  </a:tcPr>
                </a:tc>
                <a:tc>
                  <a:txBody>
                    <a:bodyPr/>
                    <a:lstStyle/>
                    <a:p>
                      <a:pPr algn="ctr"/>
                      <a:r>
                        <a:rPr lang="en-US" dirty="0"/>
                        <a:t>Input(s)</a:t>
                      </a:r>
                    </a:p>
                  </a:txBody>
                  <a:tcPr marL="47625" marR="47625" marT="47625" marB="47625" anchor="ctr">
                    <a:solidFill>
                      <a:schemeClr val="tx2">
                        <a:lumMod val="75000"/>
                      </a:schemeClr>
                    </a:solidFill>
                  </a:tcPr>
                </a:tc>
                <a:tc>
                  <a:txBody>
                    <a:bodyPr/>
                    <a:lstStyle/>
                    <a:p>
                      <a:pPr algn="ctr"/>
                      <a:r>
                        <a:rPr lang="en-US" dirty="0"/>
                        <a:t>Output(s)</a:t>
                      </a:r>
                    </a:p>
                  </a:txBody>
                  <a:tcPr marL="47625" marR="47625" marT="47625" marB="47625" anchor="ctr">
                    <a:solidFill>
                      <a:schemeClr val="tx2">
                        <a:lumMod val="75000"/>
                      </a:schemeClr>
                    </a:solidFill>
                  </a:tcPr>
                </a:tc>
              </a:tr>
              <a:tr h="1752531">
                <a:tc>
                  <a:txBody>
                    <a:bodyPr/>
                    <a:lstStyle/>
                    <a:p>
                      <a:r>
                        <a:rPr lang="en-US" dirty="0"/>
                        <a:t>ATI Designee</a:t>
                      </a:r>
                    </a:p>
                  </a:txBody>
                  <a:tcPr marL="47625" marR="47625" marT="47625" marB="47625" anchor="ctr">
                    <a:solidFill>
                      <a:schemeClr val="tx2">
                        <a:lumMod val="75000"/>
                      </a:schemeClr>
                    </a:solidFill>
                  </a:tcPr>
                </a:tc>
                <a:tc>
                  <a:txBody>
                    <a:bodyPr/>
                    <a:lstStyle/>
                    <a:p>
                      <a:r>
                        <a:rPr lang="en-US" dirty="0"/>
                        <a:t>Purchase Requester</a:t>
                      </a:r>
                    </a:p>
                  </a:txBody>
                  <a:tcPr marL="47625" marR="47625" marT="47625" marB="47625"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dirty="0"/>
                        <a:t>Completed Pre-Purchase Information Form and vendor VPAT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dirty="0"/>
                        <a:t>Accessibility documentation has been reviewed. Forms are incomplete - return to Purchase Requester; Forms are complete continue</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r h="855762">
                <a:tc>
                  <a:txBody>
                    <a:bodyPr/>
                    <a:lstStyle/>
                    <a:p>
                      <a:r>
                        <a:rPr lang="en-US" dirty="0"/>
                        <a:t>ATI Designee </a:t>
                      </a:r>
                    </a:p>
                  </a:txBody>
                  <a:tcPr marL="47625" marR="47625" marT="47625" marB="47625" anchor="ctr">
                    <a:solidFill>
                      <a:schemeClr val="tx2">
                        <a:lumMod val="75000"/>
                      </a:schemeClr>
                    </a:solidFill>
                  </a:tcPr>
                </a:tc>
                <a:tc>
                  <a:txBody>
                    <a:bodyPr/>
                    <a:lstStyle/>
                    <a:p>
                      <a:r>
                        <a:rPr lang="en-US" dirty="0"/>
                        <a:t>Purchase Requester, IT Staff </a:t>
                      </a:r>
                    </a:p>
                  </a:txBody>
                  <a:tcPr marL="47625" marR="47625"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hlinkClick r:id="rId2"/>
                        </a:rPr>
                        <a:t>EIT Review Form Template</a:t>
                      </a:r>
                      <a:endParaRPr lang="en-US"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Initiated EIT Review Form including impact level and review type </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5" name="Picture 4" descr="The California State University - Working for California" title="CSU Logo"/>
          <p:cNvPicPr/>
          <p:nvPr/>
        </p:nvPicPr>
        <p:blipFill>
          <a:blip r:embed="rId3">
            <a:extLst>
              <a:ext uri="{28A0092B-C50C-407E-A947-70E740481C1C}">
                <a14:useLocalDpi xmlns:a14="http://schemas.microsoft.com/office/drawing/2010/main" val="0"/>
              </a:ext>
            </a:extLst>
          </a:blip>
          <a:srcRect/>
          <a:stretch>
            <a:fillRect/>
          </a:stretch>
        </p:blipFill>
        <p:spPr bwMode="auto">
          <a:xfrm>
            <a:off x="5982195" y="6096000"/>
            <a:ext cx="2895600" cy="506095"/>
          </a:xfrm>
          <a:prstGeom prst="rect">
            <a:avLst/>
          </a:prstGeom>
          <a:noFill/>
        </p:spPr>
      </p:pic>
    </p:spTree>
    <p:extLst>
      <p:ext uri="{BB962C8B-B14F-4D97-AF65-F5344CB8AC3E}">
        <p14:creationId xmlns:p14="http://schemas.microsoft.com/office/powerpoint/2010/main" val="142291784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62000"/>
          </a:xfrm>
        </p:spPr>
        <p:txBody>
          <a:bodyPr>
            <a:normAutofit/>
          </a:bodyPr>
          <a:lstStyle/>
          <a:p>
            <a:r>
              <a:rPr lang="en-US" sz="4000" dirty="0" smtClean="0"/>
              <a:t>Step 3 -  Review Product</a:t>
            </a:r>
            <a:endParaRPr lang="en-US" sz="4000" dirty="0"/>
          </a:p>
        </p:txBody>
      </p:sp>
      <p:graphicFrame>
        <p:nvGraphicFramePr>
          <p:cNvPr id="6" name="Table 5"/>
          <p:cNvGraphicFramePr>
            <a:graphicFrameLocks noGrp="1"/>
          </p:cNvGraphicFramePr>
          <p:nvPr>
            <p:extLst>
              <p:ext uri="{D42A27DB-BD31-4B8C-83A1-F6EECF244321}">
                <p14:modId xmlns:p14="http://schemas.microsoft.com/office/powerpoint/2010/main" val="1991808500"/>
              </p:ext>
            </p:extLst>
          </p:nvPr>
        </p:nvGraphicFramePr>
        <p:xfrm>
          <a:off x="533400" y="886009"/>
          <a:ext cx="8229600" cy="5484310"/>
        </p:xfrm>
        <a:graphic>
          <a:graphicData uri="http://schemas.openxmlformats.org/drawingml/2006/table">
            <a:tbl>
              <a:tblPr firstRow="1" firstCol="1" bandRow="1">
                <a:tableStyleId>{5C22544A-7EE6-4342-B048-85BDC9FD1C3A}</a:tableStyleId>
              </a:tblPr>
              <a:tblGrid>
                <a:gridCol w="2057400"/>
                <a:gridCol w="2057400"/>
                <a:gridCol w="2057400"/>
                <a:gridCol w="2057400"/>
              </a:tblGrid>
              <a:tr h="123957">
                <a:tc>
                  <a:txBody>
                    <a:bodyPr/>
                    <a:lstStyle/>
                    <a:p>
                      <a:pPr algn="ctr"/>
                      <a:r>
                        <a:rPr lang="en-US" dirty="0"/>
                        <a:t>Responsible Person</a:t>
                      </a:r>
                    </a:p>
                  </a:txBody>
                  <a:tcPr marL="47625" marR="47625" marT="47625" marB="47625" anchor="ctr">
                    <a:solidFill>
                      <a:schemeClr val="tx2">
                        <a:lumMod val="75000"/>
                      </a:schemeClr>
                    </a:solidFill>
                  </a:tcPr>
                </a:tc>
                <a:tc>
                  <a:txBody>
                    <a:bodyPr/>
                    <a:lstStyle/>
                    <a:p>
                      <a:pPr algn="ctr"/>
                      <a:r>
                        <a:rPr lang="en-US" dirty="0"/>
                        <a:t>Consultation</a:t>
                      </a:r>
                    </a:p>
                  </a:txBody>
                  <a:tcPr marL="47625" marR="47625" marT="47625" marB="47625" anchor="ctr">
                    <a:solidFill>
                      <a:schemeClr val="tx2">
                        <a:lumMod val="75000"/>
                      </a:schemeClr>
                    </a:solidFill>
                  </a:tcPr>
                </a:tc>
                <a:tc>
                  <a:txBody>
                    <a:bodyPr/>
                    <a:lstStyle/>
                    <a:p>
                      <a:pPr algn="ctr"/>
                      <a:r>
                        <a:rPr lang="en-US" dirty="0"/>
                        <a:t>Input(s)</a:t>
                      </a:r>
                    </a:p>
                  </a:txBody>
                  <a:tcPr marL="47625" marR="47625" marT="47625" marB="47625" anchor="ctr">
                    <a:solidFill>
                      <a:schemeClr val="tx2">
                        <a:lumMod val="75000"/>
                      </a:schemeClr>
                    </a:solidFill>
                  </a:tcPr>
                </a:tc>
                <a:tc>
                  <a:txBody>
                    <a:bodyPr/>
                    <a:lstStyle/>
                    <a:p>
                      <a:pPr algn="ctr"/>
                      <a:r>
                        <a:rPr lang="en-US" dirty="0"/>
                        <a:t>Output(s)</a:t>
                      </a:r>
                    </a:p>
                  </a:txBody>
                  <a:tcPr marL="47625" marR="47625" marT="47625" marB="47625" anchor="ctr">
                    <a:solidFill>
                      <a:schemeClr val="tx2">
                        <a:lumMod val="75000"/>
                      </a:schemeClr>
                    </a:solidFill>
                  </a:tcPr>
                </a:tc>
              </a:tr>
              <a:tr h="1137937">
                <a:tc>
                  <a:txBody>
                    <a:bodyPr/>
                    <a:lstStyle/>
                    <a:p>
                      <a:r>
                        <a:rPr lang="en-US" dirty="0"/>
                        <a:t>ATI Designee</a:t>
                      </a:r>
                    </a:p>
                  </a:txBody>
                  <a:tcPr marL="47625" marR="47625" marT="47625" marB="47625" anchor="ctr">
                    <a:solidFill>
                      <a:schemeClr val="tx2">
                        <a:lumMod val="75000"/>
                      </a:schemeClr>
                    </a:solidFill>
                  </a:tcPr>
                </a:tc>
                <a:tc>
                  <a:txBody>
                    <a:bodyPr/>
                    <a:lstStyle/>
                    <a:p>
                      <a:r>
                        <a:rPr lang="en-US" dirty="0"/>
                        <a:t>Purchase Requester </a:t>
                      </a:r>
                    </a:p>
                  </a:txBody>
                  <a:tcPr marL="47625" marR="47625" marT="47625" marB="47625"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dirty="0"/>
                        <a:t>Initiated EIT Review form; Complete accessibility documentation</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dirty="0"/>
                        <a:t>Completed Accessibility Review</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r h="876175">
                <a:tc>
                  <a:txBody>
                    <a:bodyPr/>
                    <a:lstStyle/>
                    <a:p>
                      <a:r>
                        <a:rPr lang="en-US" dirty="0"/>
                        <a:t>ATI Designee</a:t>
                      </a:r>
                    </a:p>
                  </a:txBody>
                  <a:tcPr marL="47625" marR="47625" marT="47625" marB="47625" anchor="ctr">
                    <a:solidFill>
                      <a:schemeClr val="tx2">
                        <a:lumMod val="75000"/>
                      </a:schemeClr>
                    </a:solidFill>
                  </a:tcPr>
                </a:tc>
                <a:tc>
                  <a:txBody>
                    <a:bodyPr/>
                    <a:lstStyle/>
                    <a:p>
                      <a:r>
                        <a:rPr lang="en-US" dirty="0"/>
                        <a:t>Vendor</a:t>
                      </a:r>
                    </a:p>
                  </a:txBody>
                  <a:tcPr marL="47625" marR="47625"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Request </a:t>
                      </a:r>
                      <a:r>
                        <a:rPr lang="en-US" dirty="0">
                          <a:hlinkClick r:id="rId3"/>
                        </a:rPr>
                        <a:t>Accessibility Roadmap</a:t>
                      </a:r>
                      <a:r>
                        <a:rPr lang="en-US" dirty="0"/>
                        <a:t> from Vendor</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Completed Accessibility Roadmap</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62831">
                <a:tc>
                  <a:txBody>
                    <a:bodyPr/>
                    <a:lstStyle/>
                    <a:p>
                      <a:r>
                        <a:rPr lang="en-US" dirty="0"/>
                        <a:t>ATI Designee</a:t>
                      </a:r>
                    </a:p>
                  </a:txBody>
                  <a:tcPr marL="47625" marR="47625" marT="47625" marB="47625" anchor="ctr">
                    <a:solidFill>
                      <a:schemeClr val="tx2">
                        <a:lumMod val="75000"/>
                      </a:schemeClr>
                    </a:solidFill>
                  </a:tcPr>
                </a:tc>
                <a:tc>
                  <a:txBody>
                    <a:bodyPr/>
                    <a:lstStyle/>
                    <a:p>
                      <a:r>
                        <a:rPr lang="en-US" dirty="0"/>
                        <a:t>Disability Services Office Staff, Purchase Requester, IT Staff </a:t>
                      </a:r>
                    </a:p>
                  </a:txBody>
                  <a:tcPr marL="47625" marR="47625"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hlinkClick r:id="rId4"/>
                        </a:rPr>
                        <a:t>EEAAP Guidelines and Template</a:t>
                      </a:r>
                      <a:endParaRPr lang="en-US"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Completed EEAAP</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99699">
                <a:tc>
                  <a:txBody>
                    <a:bodyPr/>
                    <a:lstStyle/>
                    <a:p>
                      <a:r>
                        <a:rPr lang="en-US" dirty="0"/>
                        <a:t>ATI Designee</a:t>
                      </a:r>
                    </a:p>
                  </a:txBody>
                  <a:tcPr marL="47625" marR="47625" marT="47625" marB="47625" anchor="ctr">
                    <a:solidFill>
                      <a:schemeClr val="tx2">
                        <a:lumMod val="75000"/>
                      </a:schemeClr>
                    </a:solidFill>
                  </a:tcPr>
                </a:tc>
                <a:tc>
                  <a:txBody>
                    <a:bodyPr/>
                    <a:lstStyle/>
                    <a:p>
                      <a:r>
                        <a:rPr lang="en-US" dirty="0"/>
                        <a:t>Purchase Requester </a:t>
                      </a:r>
                    </a:p>
                  </a:txBody>
                  <a:tcPr marL="47625" marR="47625"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Completed EIT Review, Accessibility Roadmap, and EEAAP</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Completed EIT Review Form including Review Summary and Recommendations </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5" name="Picture 4" descr="The California State University - Working for California" title="CSU Logo"/>
          <p:cNvPicPr/>
          <p:nvPr/>
        </p:nvPicPr>
        <p:blipFill>
          <a:blip r:embed="rId5">
            <a:extLst>
              <a:ext uri="{28A0092B-C50C-407E-A947-70E740481C1C}">
                <a14:useLocalDpi xmlns:a14="http://schemas.microsoft.com/office/drawing/2010/main" val="0"/>
              </a:ext>
            </a:extLst>
          </a:blip>
          <a:srcRect/>
          <a:stretch>
            <a:fillRect/>
          </a:stretch>
        </p:blipFill>
        <p:spPr bwMode="auto">
          <a:xfrm>
            <a:off x="5982195" y="6248400"/>
            <a:ext cx="2895600" cy="506095"/>
          </a:xfrm>
          <a:prstGeom prst="rect">
            <a:avLst/>
          </a:prstGeom>
          <a:noFill/>
        </p:spPr>
      </p:pic>
    </p:spTree>
    <p:extLst>
      <p:ext uri="{BB962C8B-B14F-4D97-AF65-F5344CB8AC3E}">
        <p14:creationId xmlns:p14="http://schemas.microsoft.com/office/powerpoint/2010/main" val="268369709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838200"/>
          </a:xfrm>
        </p:spPr>
        <p:txBody>
          <a:bodyPr>
            <a:normAutofit/>
          </a:bodyPr>
          <a:lstStyle/>
          <a:p>
            <a:r>
              <a:rPr lang="en-US" sz="4000" dirty="0" smtClean="0"/>
              <a:t>Step 4 -  Place Order</a:t>
            </a:r>
            <a:endParaRPr lang="en-US" sz="4000" dirty="0"/>
          </a:p>
        </p:txBody>
      </p:sp>
      <p:graphicFrame>
        <p:nvGraphicFramePr>
          <p:cNvPr id="6" name="Table 5"/>
          <p:cNvGraphicFramePr>
            <a:graphicFrameLocks noGrp="1"/>
          </p:cNvGraphicFramePr>
          <p:nvPr>
            <p:extLst>
              <p:ext uri="{D42A27DB-BD31-4B8C-83A1-F6EECF244321}">
                <p14:modId xmlns:p14="http://schemas.microsoft.com/office/powerpoint/2010/main" val="2281692950"/>
              </p:ext>
            </p:extLst>
          </p:nvPr>
        </p:nvGraphicFramePr>
        <p:xfrm>
          <a:off x="381000" y="1031315"/>
          <a:ext cx="8229600" cy="5060147"/>
        </p:xfrm>
        <a:graphic>
          <a:graphicData uri="http://schemas.openxmlformats.org/drawingml/2006/table">
            <a:tbl>
              <a:tblPr firstRow="1" firstCol="1" bandRow="1">
                <a:tableStyleId>{5C22544A-7EE6-4342-B048-85BDC9FD1C3A}</a:tableStyleId>
              </a:tblPr>
              <a:tblGrid>
                <a:gridCol w="2057400"/>
                <a:gridCol w="2057400"/>
                <a:gridCol w="2057400"/>
                <a:gridCol w="2057400"/>
              </a:tblGrid>
              <a:tr h="1137937">
                <a:tc>
                  <a:txBody>
                    <a:bodyPr/>
                    <a:lstStyle/>
                    <a:p>
                      <a:pPr algn="ctr"/>
                      <a:r>
                        <a:rPr lang="en-US" dirty="0"/>
                        <a:t>Responsible Person</a:t>
                      </a:r>
                    </a:p>
                  </a:txBody>
                  <a:tcPr marL="47625" marR="47625" marT="47625" marB="47625" anchor="ctr">
                    <a:solidFill>
                      <a:schemeClr val="tx2">
                        <a:lumMod val="75000"/>
                      </a:schemeClr>
                    </a:solidFill>
                  </a:tcPr>
                </a:tc>
                <a:tc>
                  <a:txBody>
                    <a:bodyPr/>
                    <a:lstStyle/>
                    <a:p>
                      <a:pPr algn="ctr"/>
                      <a:r>
                        <a:rPr lang="en-US" dirty="0"/>
                        <a:t>Consultation</a:t>
                      </a:r>
                    </a:p>
                  </a:txBody>
                  <a:tcPr marL="47625" marR="47625" marT="47625" marB="47625" anchor="ctr">
                    <a:solidFill>
                      <a:schemeClr val="tx2">
                        <a:lumMod val="75000"/>
                      </a:schemeClr>
                    </a:solidFill>
                  </a:tcPr>
                </a:tc>
                <a:tc>
                  <a:txBody>
                    <a:bodyPr/>
                    <a:lstStyle/>
                    <a:p>
                      <a:pPr algn="ctr"/>
                      <a:r>
                        <a:rPr lang="en-US" dirty="0"/>
                        <a:t>Input(s)</a:t>
                      </a:r>
                    </a:p>
                  </a:txBody>
                  <a:tcPr marL="47625" marR="47625" marT="47625" marB="47625" anchor="ctr">
                    <a:solidFill>
                      <a:schemeClr val="tx2">
                        <a:lumMod val="75000"/>
                      </a:schemeClr>
                    </a:solidFill>
                  </a:tcPr>
                </a:tc>
                <a:tc>
                  <a:txBody>
                    <a:bodyPr/>
                    <a:lstStyle/>
                    <a:p>
                      <a:pPr algn="ctr"/>
                      <a:r>
                        <a:rPr lang="en-US" dirty="0"/>
                        <a:t>Output(s)</a:t>
                      </a:r>
                    </a:p>
                  </a:txBody>
                  <a:tcPr marL="47625" marR="47625" marT="47625" marB="47625" anchor="ctr">
                    <a:solidFill>
                      <a:schemeClr val="tx2">
                        <a:lumMod val="75000"/>
                      </a:schemeClr>
                    </a:solidFill>
                  </a:tcPr>
                </a:tc>
              </a:tr>
              <a:tr h="876175">
                <a:tc>
                  <a:txBody>
                    <a:bodyPr/>
                    <a:lstStyle/>
                    <a:p>
                      <a:r>
                        <a:rPr lang="en-US" dirty="0"/>
                        <a:t>Administrative Support staff </a:t>
                      </a:r>
                    </a:p>
                  </a:txBody>
                  <a:tcPr marL="47625" marR="47625" marT="47625" marB="47625" anchor="ctr">
                    <a:solidFill>
                      <a:schemeClr val="tx2">
                        <a:lumMod val="75000"/>
                      </a:schemeClr>
                    </a:solidFill>
                  </a:tcPr>
                </a:tc>
                <a:tc>
                  <a:txBody>
                    <a:bodyPr/>
                    <a:lstStyle/>
                    <a:p>
                      <a:r>
                        <a:rPr lang="en-US" dirty="0"/>
                        <a:t>Purchase Requester</a:t>
                      </a:r>
                    </a:p>
                  </a:txBody>
                  <a:tcPr marL="47625" marR="47625" marT="47625" marB="47625"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dirty="0"/>
                        <a:t>EIT Summary and Recommendations and purchase requisition form</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dirty="0"/>
                        <a:t>Submit the purchase requisition with all documentation</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r h="1262831">
                <a:tc>
                  <a:txBody>
                    <a:bodyPr/>
                    <a:lstStyle/>
                    <a:p>
                      <a:r>
                        <a:rPr lang="en-US" dirty="0"/>
                        <a:t>Purchasing Department Buyer</a:t>
                      </a:r>
                    </a:p>
                  </a:txBody>
                  <a:tcPr marL="47625" marR="47625" marT="47625" marB="47625" anchor="ctr">
                    <a:solidFill>
                      <a:schemeClr val="tx2">
                        <a:lumMod val="75000"/>
                      </a:schemeClr>
                    </a:solidFill>
                  </a:tcPr>
                </a:tc>
                <a:tc>
                  <a:txBody>
                    <a:bodyPr/>
                    <a:lstStyle/>
                    <a:p>
                      <a:r>
                        <a:rPr lang="en-US" dirty="0"/>
                        <a:t>ATI Designee, Purchase Requester</a:t>
                      </a:r>
                    </a:p>
                  </a:txBody>
                  <a:tcPr marL="47625" marR="47625"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Completed Purchase Requisition with documentation; </a:t>
                      </a:r>
                      <a:r>
                        <a:rPr lang="en-US" dirty="0">
                          <a:hlinkClick r:id="rId2"/>
                        </a:rPr>
                        <a:t>Buyer EIT Checklist</a:t>
                      </a:r>
                      <a:endParaRPr lang="en-US"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Completed Buyer EIT Checklist and order placed with Vendor</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99699">
                <a:tc>
                  <a:txBody>
                    <a:bodyPr/>
                    <a:lstStyle/>
                    <a:p>
                      <a:r>
                        <a:rPr lang="en-US" dirty="0"/>
                        <a:t>ATI Designee</a:t>
                      </a:r>
                    </a:p>
                  </a:txBody>
                  <a:tcPr marL="47625" marR="47625" marT="47625" marB="47625" anchor="ctr">
                    <a:solidFill>
                      <a:schemeClr val="tx2">
                        <a:lumMod val="75000"/>
                      </a:schemeClr>
                    </a:solidFill>
                  </a:tcPr>
                </a:tc>
                <a:tc>
                  <a:txBody>
                    <a:bodyPr/>
                    <a:lstStyle/>
                    <a:p>
                      <a:r>
                        <a:rPr lang="en-US" dirty="0"/>
                        <a:t>Purchase Requester </a:t>
                      </a:r>
                    </a:p>
                  </a:txBody>
                  <a:tcPr marL="47625" marR="47625"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Completed EIT Review, Accessibility Roadmap, and EEAAP</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Completed EIT Review Form including Review Summary and Recommendations </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5" name="Picture 4" descr="The California State University - Working for California" title="CSU Logo"/>
          <p:cNvPicPr/>
          <p:nvPr/>
        </p:nvPicPr>
        <p:blipFill>
          <a:blip r:embed="rId3">
            <a:extLst>
              <a:ext uri="{28A0092B-C50C-407E-A947-70E740481C1C}">
                <a14:useLocalDpi xmlns:a14="http://schemas.microsoft.com/office/drawing/2010/main" val="0"/>
              </a:ext>
            </a:extLst>
          </a:blip>
          <a:srcRect/>
          <a:stretch>
            <a:fillRect/>
          </a:stretch>
        </p:blipFill>
        <p:spPr bwMode="auto">
          <a:xfrm>
            <a:off x="5982195" y="6248400"/>
            <a:ext cx="2895600" cy="506095"/>
          </a:xfrm>
          <a:prstGeom prst="rect">
            <a:avLst/>
          </a:prstGeom>
          <a:noFill/>
        </p:spPr>
      </p:pic>
    </p:spTree>
    <p:extLst>
      <p:ext uri="{BB962C8B-B14F-4D97-AF65-F5344CB8AC3E}">
        <p14:creationId xmlns:p14="http://schemas.microsoft.com/office/powerpoint/2010/main" val="359948343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26997"/>
            <a:ext cx="7696200" cy="761999"/>
          </a:xfrm>
        </p:spPr>
        <p:txBody>
          <a:bodyPr>
            <a:noAutofit/>
          </a:bodyPr>
          <a:lstStyle/>
          <a:p>
            <a:pPr lvl="0" algn="l"/>
            <a:r>
              <a:rPr lang="en-US" sz="2800" b="1" dirty="0" smtClean="0">
                <a:solidFill>
                  <a:schemeClr val="tx1"/>
                </a:solidFill>
              </a:rPr>
              <a:t>Contract Language – General Provisions</a:t>
            </a:r>
            <a:endParaRPr lang="en-US" sz="2400" dirty="0">
              <a:solidFill>
                <a:schemeClr val="tx1"/>
              </a:solidFill>
            </a:endParaRPr>
          </a:p>
        </p:txBody>
      </p:sp>
      <p:sp>
        <p:nvSpPr>
          <p:cNvPr id="3" name="TextBox 2"/>
          <p:cNvSpPr txBox="1"/>
          <p:nvPr/>
        </p:nvSpPr>
        <p:spPr>
          <a:xfrm>
            <a:off x="1350805" y="1471666"/>
            <a:ext cx="7086600" cy="4708981"/>
          </a:xfrm>
          <a:prstGeom prst="rect">
            <a:avLst/>
          </a:prstGeom>
          <a:noFill/>
        </p:spPr>
        <p:txBody>
          <a:bodyPr wrap="square" rtlCol="0">
            <a:spAutoFit/>
          </a:bodyPr>
          <a:lstStyle/>
          <a:p>
            <a:r>
              <a:rPr lang="en-US" sz="2000" b="1" dirty="0">
                <a:solidFill>
                  <a:prstClr val="black"/>
                </a:solidFill>
              </a:rPr>
              <a:t>Americans With Disabilities Act (ADA) </a:t>
            </a:r>
          </a:p>
          <a:p>
            <a:r>
              <a:rPr lang="en-US" sz="2000" dirty="0">
                <a:solidFill>
                  <a:prstClr val="black"/>
                </a:solidFill>
              </a:rPr>
              <a:t>     Contractor warrants that it complies with California and federal disabilities laws and regulations. (Americans with Disabilities Act of 1990,42 U.S.C. 12101 et </a:t>
            </a:r>
            <a:r>
              <a:rPr lang="en-US" sz="2000" dirty="0" err="1">
                <a:solidFill>
                  <a:prstClr val="black"/>
                </a:solidFill>
              </a:rPr>
              <a:t>seq</a:t>
            </a:r>
            <a:r>
              <a:rPr lang="en-US" sz="2000" dirty="0">
                <a:solidFill>
                  <a:prstClr val="black"/>
                </a:solidFill>
              </a:rPr>
              <a:t>).  Contractor hereby warrants the products or services it will provide under this Contract comply with the accessibility requirements of Section 508 of the Rehabilitation Act of 1973, as amended (29 U.S.C. 794d), and its implementing regulations set forth at Title 36, Code of Federal Regulations, Part 1194. Contractor agrees to promptly respond to and resolve any complaint regarding accessibility of its products or services. Contractor further agrees to indemnify and hold harmless CSU from any claims arising out of Contractor’s failure to comply with the aforesaid requirements. Failure to comply with these requirements shall constitute a material breach of this Contract. </a:t>
            </a:r>
          </a:p>
        </p:txBody>
      </p:sp>
      <p:pic>
        <p:nvPicPr>
          <p:cNvPr id="4" name="Picture 3" descr="The California State University - Working for California" title="CSU Logo"/>
          <p:cNvPicPr/>
          <p:nvPr/>
        </p:nvPicPr>
        <p:blipFill>
          <a:blip r:embed="rId3">
            <a:extLst>
              <a:ext uri="{28A0092B-C50C-407E-A947-70E740481C1C}">
                <a14:useLocalDpi xmlns:a14="http://schemas.microsoft.com/office/drawing/2010/main" val="0"/>
              </a:ext>
            </a:extLst>
          </a:blip>
          <a:srcRect/>
          <a:stretch>
            <a:fillRect/>
          </a:stretch>
        </p:blipFill>
        <p:spPr bwMode="auto">
          <a:xfrm>
            <a:off x="5973289" y="6089253"/>
            <a:ext cx="2895600" cy="506095"/>
          </a:xfrm>
          <a:prstGeom prst="rect">
            <a:avLst/>
          </a:prstGeom>
          <a:noFill/>
        </p:spPr>
      </p:pic>
    </p:spTree>
    <p:extLst>
      <p:ext uri="{BB962C8B-B14F-4D97-AF65-F5344CB8AC3E}">
        <p14:creationId xmlns:p14="http://schemas.microsoft.com/office/powerpoint/2010/main" val="342357965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04800"/>
            <a:ext cx="7696200" cy="761999"/>
          </a:xfrm>
        </p:spPr>
        <p:txBody>
          <a:bodyPr>
            <a:noAutofit/>
          </a:bodyPr>
          <a:lstStyle/>
          <a:p>
            <a:pPr lvl="0" algn="l"/>
            <a:r>
              <a:rPr lang="en-US" sz="2800" b="1" dirty="0" smtClean="0">
                <a:solidFill>
                  <a:schemeClr val="tx1"/>
                </a:solidFill>
              </a:rPr>
              <a:t>Accessible Procurement Process: Next Steps</a:t>
            </a:r>
            <a:endParaRPr lang="en-US" sz="2400" dirty="0">
              <a:solidFill>
                <a:schemeClr val="tx1"/>
              </a:solidFill>
            </a:endParaRPr>
          </a:p>
        </p:txBody>
      </p:sp>
      <p:pic>
        <p:nvPicPr>
          <p:cNvPr id="4" name="Picture 3" descr="The California State University - Working for California" title="CSU Logo"/>
          <p:cNvPicPr/>
          <p:nvPr/>
        </p:nvPicPr>
        <p:blipFill>
          <a:blip r:embed="rId3">
            <a:extLst>
              <a:ext uri="{28A0092B-C50C-407E-A947-70E740481C1C}">
                <a14:useLocalDpi xmlns:a14="http://schemas.microsoft.com/office/drawing/2010/main" val="0"/>
              </a:ext>
            </a:extLst>
          </a:blip>
          <a:srcRect/>
          <a:stretch>
            <a:fillRect/>
          </a:stretch>
        </p:blipFill>
        <p:spPr bwMode="auto">
          <a:xfrm>
            <a:off x="5973289" y="6089253"/>
            <a:ext cx="2895600" cy="506095"/>
          </a:xfrm>
          <a:prstGeom prst="rect">
            <a:avLst/>
          </a:prstGeom>
          <a:noFill/>
        </p:spPr>
      </p:pic>
      <p:sp>
        <p:nvSpPr>
          <p:cNvPr id="5" name="TextBox 4"/>
          <p:cNvSpPr txBox="1"/>
          <p:nvPr/>
        </p:nvSpPr>
        <p:spPr>
          <a:xfrm>
            <a:off x="1350805" y="1447800"/>
            <a:ext cx="7086600" cy="2092881"/>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v"/>
            </a:pPr>
            <a:r>
              <a:rPr lang="en-US" sz="2400" b="1" dirty="0" smtClean="0">
                <a:solidFill>
                  <a:prstClr val="black"/>
                </a:solidFill>
              </a:rPr>
              <a:t>Proof-of-Concept implementation at California State University Fresno.</a:t>
            </a:r>
          </a:p>
          <a:p>
            <a:pPr marL="285750" indent="-285750">
              <a:spcBef>
                <a:spcPts val="600"/>
              </a:spcBef>
              <a:spcAft>
                <a:spcPts val="600"/>
              </a:spcAft>
              <a:buFont typeface="Wingdings" panose="05000000000000000000" pitchFamily="2" charset="2"/>
              <a:buChar char="v"/>
            </a:pPr>
            <a:r>
              <a:rPr lang="en-US" sz="2400" b="1" dirty="0" smtClean="0">
                <a:solidFill>
                  <a:prstClr val="black"/>
                </a:solidFill>
              </a:rPr>
              <a:t> Implement the Accessible </a:t>
            </a:r>
            <a:r>
              <a:rPr lang="en-US" sz="2400" b="1" dirty="0">
                <a:solidFill>
                  <a:prstClr val="black"/>
                </a:solidFill>
              </a:rPr>
              <a:t>P</a:t>
            </a:r>
            <a:r>
              <a:rPr lang="en-US" sz="2400" b="1" dirty="0" smtClean="0">
                <a:solidFill>
                  <a:prstClr val="black"/>
                </a:solidFill>
              </a:rPr>
              <a:t>rocurement </a:t>
            </a:r>
            <a:r>
              <a:rPr lang="en-US" sz="2400" b="1" dirty="0">
                <a:solidFill>
                  <a:prstClr val="black"/>
                </a:solidFill>
              </a:rPr>
              <a:t>P</a:t>
            </a:r>
            <a:r>
              <a:rPr lang="en-US" sz="2400" b="1" dirty="0" smtClean="0">
                <a:solidFill>
                  <a:prstClr val="black"/>
                </a:solidFill>
              </a:rPr>
              <a:t>rocess workflow in a computer module for our systemwide Common Financial System.</a:t>
            </a:r>
            <a:endParaRPr lang="en-US" sz="2000" b="1" dirty="0" smtClean="0"/>
          </a:p>
        </p:txBody>
      </p:sp>
    </p:spTree>
    <p:extLst>
      <p:ext uri="{BB962C8B-B14F-4D97-AF65-F5344CB8AC3E}">
        <p14:creationId xmlns:p14="http://schemas.microsoft.com/office/powerpoint/2010/main" val="15116486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to do about it?</a:t>
            </a:r>
            <a:endParaRPr lang="en-US" dirty="0"/>
          </a:p>
        </p:txBody>
      </p:sp>
      <p:sp>
        <p:nvSpPr>
          <p:cNvPr id="3" name="Content Placeholder 2"/>
          <p:cNvSpPr>
            <a:spLocks noGrp="1"/>
          </p:cNvSpPr>
          <p:nvPr>
            <p:ph idx="1"/>
          </p:nvPr>
        </p:nvSpPr>
        <p:spPr/>
        <p:txBody>
          <a:bodyPr/>
          <a:lstStyle/>
          <a:p>
            <a:r>
              <a:rPr lang="en-US" dirty="0"/>
              <a:t>Not everything has to be accessible, but it has to be equally effective</a:t>
            </a:r>
          </a:p>
          <a:p>
            <a:endParaRPr lang="en-US" dirty="0"/>
          </a:p>
        </p:txBody>
      </p:sp>
      <p:sp>
        <p:nvSpPr>
          <p:cNvPr id="9" name="Left-Right Arrow 8" descr="continuum going from accessible to accommodation"/>
          <p:cNvSpPr/>
          <p:nvPr/>
        </p:nvSpPr>
        <p:spPr>
          <a:xfrm>
            <a:off x="454974" y="3973376"/>
            <a:ext cx="8229600" cy="593509"/>
          </a:xfrm>
          <a:prstGeom prst="leftRightArrow">
            <a:avLst/>
          </a:prstGeom>
          <a:gradFill>
            <a:gsLst>
              <a:gs pos="35000">
                <a:srgbClr val="008000"/>
              </a:gs>
              <a:gs pos="100000">
                <a:srgbClr val="0000FF"/>
              </a:gs>
            </a:gsLst>
            <a:lin ang="213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86208" y="3376730"/>
            <a:ext cx="1902484" cy="584776"/>
          </a:xfrm>
          <a:prstGeom prst="rect">
            <a:avLst/>
          </a:prstGeom>
          <a:noFill/>
        </p:spPr>
        <p:txBody>
          <a:bodyPr wrap="none" rtlCol="0">
            <a:spAutoFit/>
          </a:bodyPr>
          <a:lstStyle/>
          <a:p>
            <a:r>
              <a:rPr lang="en-US" sz="3200" dirty="0" smtClean="0">
                <a:latin typeface="+mn-lt"/>
              </a:rPr>
              <a:t>Accessible</a:t>
            </a:r>
            <a:endParaRPr lang="en-US" sz="3200" dirty="0">
              <a:latin typeface="+mn-lt"/>
            </a:endParaRPr>
          </a:p>
        </p:txBody>
      </p:sp>
      <p:sp>
        <p:nvSpPr>
          <p:cNvPr id="11" name="TextBox 10"/>
          <p:cNvSpPr txBox="1"/>
          <p:nvPr/>
        </p:nvSpPr>
        <p:spPr>
          <a:xfrm>
            <a:off x="5568846" y="3371681"/>
            <a:ext cx="2930410" cy="584776"/>
          </a:xfrm>
          <a:prstGeom prst="rect">
            <a:avLst/>
          </a:prstGeom>
          <a:noFill/>
        </p:spPr>
        <p:txBody>
          <a:bodyPr wrap="none" rtlCol="0">
            <a:spAutoFit/>
          </a:bodyPr>
          <a:lstStyle/>
          <a:p>
            <a:r>
              <a:rPr lang="en-US" sz="3200" dirty="0" smtClean="0">
                <a:latin typeface="+mn-lt"/>
              </a:rPr>
              <a:t>Accommodation</a:t>
            </a:r>
            <a:endParaRPr lang="en-US" sz="3200" dirty="0">
              <a:latin typeface="+mn-lt"/>
            </a:endParaRPr>
          </a:p>
        </p:txBody>
      </p:sp>
      <p:sp>
        <p:nvSpPr>
          <p:cNvPr id="12" name="Left Arrow 11" descr="emphasizing the accessible end of the continuum"/>
          <p:cNvSpPr/>
          <p:nvPr/>
        </p:nvSpPr>
        <p:spPr>
          <a:xfrm>
            <a:off x="454974" y="3956457"/>
            <a:ext cx="4112574" cy="610428"/>
          </a:xfrm>
          <a:prstGeom prst="leftArrow">
            <a:avLst/>
          </a:prstGeom>
          <a:noFill/>
          <a:effectLst>
            <a:glow rad="101600">
              <a:srgbClr val="FFFF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676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01720" y="2739449"/>
            <a:ext cx="7370680" cy="1470025"/>
          </a:xfrm>
          <a:prstGeom prst="rect">
            <a:avLst/>
          </a:prstGeom>
        </p:spPr>
        <p:txBody>
          <a:bodyPr/>
          <a:lstStyle/>
          <a:p>
            <a:r>
              <a:rPr lang="en-US" dirty="0" smtClean="0"/>
              <a:t>Captioning</a:t>
            </a:r>
            <a:endParaRPr lang="en-US" dirty="0"/>
          </a:p>
        </p:txBody>
      </p:sp>
    </p:spTree>
    <p:extLst>
      <p:ext uri="{BB962C8B-B14F-4D97-AF65-F5344CB8AC3E}">
        <p14:creationId xmlns:p14="http://schemas.microsoft.com/office/powerpoint/2010/main" val="286569775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Captioning</a:t>
            </a:r>
            <a:endParaRPr lang="en-US" dirty="0"/>
          </a:p>
        </p:txBody>
      </p:sp>
      <p:sp>
        <p:nvSpPr>
          <p:cNvPr id="3" name="Content Placeholder 2"/>
          <p:cNvSpPr>
            <a:spLocks noGrp="1"/>
          </p:cNvSpPr>
          <p:nvPr>
            <p:ph idx="1"/>
          </p:nvPr>
        </p:nvSpPr>
        <p:spPr/>
        <p:txBody>
          <a:bodyPr/>
          <a:lstStyle/>
          <a:p>
            <a:r>
              <a:rPr lang="en-US" dirty="0" smtClean="0"/>
              <a:t>People with hearing impairments</a:t>
            </a:r>
          </a:p>
          <a:p>
            <a:r>
              <a:rPr lang="en-US" dirty="0" smtClean="0"/>
              <a:t>Noisy environment</a:t>
            </a:r>
          </a:p>
          <a:p>
            <a:r>
              <a:rPr lang="en-US" dirty="0" smtClean="0"/>
              <a:t>Non-native language speakers</a:t>
            </a:r>
          </a:p>
          <a:p>
            <a:r>
              <a:rPr lang="en-US" dirty="0" smtClean="0"/>
              <a:t>Dr. Who</a:t>
            </a:r>
          </a:p>
          <a:p>
            <a:r>
              <a:rPr lang="en-US" dirty="0" smtClean="0"/>
              <a:t>Multi-modal learning</a:t>
            </a:r>
          </a:p>
          <a:p>
            <a:r>
              <a:rPr lang="en-US" dirty="0" smtClean="0"/>
              <a:t>Searchable transcripts</a:t>
            </a:r>
            <a:endParaRPr lang="en-US" dirty="0"/>
          </a:p>
        </p:txBody>
      </p:sp>
    </p:spTree>
    <p:extLst>
      <p:ext uri="{BB962C8B-B14F-4D97-AF65-F5344CB8AC3E}">
        <p14:creationId xmlns:p14="http://schemas.microsoft.com/office/powerpoint/2010/main" val="2671243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technically do we mean?</a:t>
            </a:r>
            <a:endParaRPr lang="en-US" dirty="0"/>
          </a:p>
        </p:txBody>
      </p:sp>
      <p:sp>
        <p:nvSpPr>
          <p:cNvPr id="3" name="Content Placeholder 2"/>
          <p:cNvSpPr>
            <a:spLocks noGrp="1"/>
          </p:cNvSpPr>
          <p:nvPr>
            <p:ph idx="1"/>
          </p:nvPr>
        </p:nvSpPr>
        <p:spPr/>
        <p:txBody>
          <a:bodyPr/>
          <a:lstStyle/>
          <a:p>
            <a:r>
              <a:rPr lang="en-US" dirty="0" smtClean="0"/>
              <a:t>Transcript</a:t>
            </a:r>
          </a:p>
          <a:p>
            <a:r>
              <a:rPr lang="en-US" dirty="0" smtClean="0"/>
              <a:t>Synchronize the transcript with the video</a:t>
            </a:r>
          </a:p>
        </p:txBody>
      </p:sp>
    </p:spTree>
    <p:extLst>
      <p:ext uri="{BB962C8B-B14F-4D97-AF65-F5344CB8AC3E}">
        <p14:creationId xmlns:p14="http://schemas.microsoft.com/office/powerpoint/2010/main" val="197697781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Transcript</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This is an overview of NC State's Accessibility Website Scanning Service. My name is Greg Kraus, the IT Accessibility Coordinator. If you want to access the service, just go to the URL </a:t>
            </a:r>
            <a:r>
              <a:rPr lang="en-US" dirty="0" err="1" smtClean="0"/>
              <a:t>go.ncsu.edu</a:t>
            </a:r>
            <a:r>
              <a:rPr lang="en-US" dirty="0" smtClean="0"/>
              <a:t>/accessibility-scan. So what does this do? This service scans the publicly available websites on NC State's campus. It can't scan password protected sites and it doesn't do a very good job evaluating web applications. If you want to evaluate either of those types of items for accessibility there are other</a:t>
            </a:r>
          </a:p>
        </p:txBody>
      </p:sp>
    </p:spTree>
    <p:extLst>
      <p:ext uri="{BB962C8B-B14F-4D97-AF65-F5344CB8AC3E}">
        <p14:creationId xmlns:p14="http://schemas.microsoft.com/office/powerpoint/2010/main" val="165473325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Caption File</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1</a:t>
            </a:r>
          </a:p>
          <a:p>
            <a:pPr marL="0" indent="0">
              <a:buNone/>
            </a:pPr>
            <a:r>
              <a:rPr lang="en-US" dirty="0" smtClean="0"/>
              <a:t>00:00:00,450 --&gt; 00:00:04,700</a:t>
            </a:r>
          </a:p>
          <a:p>
            <a:pPr marL="0" indent="0">
              <a:buNone/>
            </a:pPr>
            <a:r>
              <a:rPr lang="en-US" dirty="0" smtClean="0"/>
              <a:t>Greg Kraus: This is an overview of NC State's</a:t>
            </a:r>
          </a:p>
          <a:p>
            <a:pPr marL="0" indent="0">
              <a:buNone/>
            </a:pPr>
            <a:r>
              <a:rPr lang="en-US" dirty="0" smtClean="0"/>
              <a:t>Accessibility Website Scanning Service. My</a:t>
            </a:r>
          </a:p>
          <a:p>
            <a:pPr marL="0" indent="0">
              <a:buNone/>
            </a:pPr>
            <a:endParaRPr lang="en-US" dirty="0" smtClean="0"/>
          </a:p>
          <a:p>
            <a:pPr marL="0" indent="0">
              <a:buNone/>
            </a:pPr>
            <a:r>
              <a:rPr lang="en-US" dirty="0" smtClean="0"/>
              <a:t>2</a:t>
            </a:r>
          </a:p>
          <a:p>
            <a:pPr marL="0" indent="0">
              <a:buNone/>
            </a:pPr>
            <a:r>
              <a:rPr lang="en-US" dirty="0" smtClean="0"/>
              <a:t>00:00:04,700 --&gt; 00:00:09,820</a:t>
            </a:r>
          </a:p>
          <a:p>
            <a:pPr marL="0" indent="0">
              <a:buNone/>
            </a:pPr>
            <a:r>
              <a:rPr lang="en-US" dirty="0" smtClean="0"/>
              <a:t>name is Greg Kraus, the IT Accessibility Coordinator.</a:t>
            </a:r>
          </a:p>
          <a:p>
            <a:pPr marL="0" indent="0">
              <a:buNone/>
            </a:pPr>
            <a:r>
              <a:rPr lang="en-US" dirty="0" smtClean="0"/>
              <a:t>If you want to access the service, just go</a:t>
            </a:r>
          </a:p>
          <a:p>
            <a:pPr marL="0" indent="0">
              <a:buNone/>
            </a:pPr>
            <a:endParaRPr lang="en-US" dirty="0" smtClean="0"/>
          </a:p>
          <a:p>
            <a:pPr marL="0" indent="0">
              <a:buNone/>
            </a:pPr>
            <a:r>
              <a:rPr lang="en-US" dirty="0" smtClean="0"/>
              <a:t>3</a:t>
            </a:r>
          </a:p>
          <a:p>
            <a:pPr marL="0" indent="0">
              <a:buNone/>
            </a:pPr>
            <a:r>
              <a:rPr lang="en-US" dirty="0" smtClean="0"/>
              <a:t>00:00:09,820 --&gt; 00:00:16,820</a:t>
            </a:r>
          </a:p>
          <a:p>
            <a:pPr marL="0" indent="0">
              <a:buNone/>
            </a:pPr>
            <a:r>
              <a:rPr lang="en-US" dirty="0" smtClean="0"/>
              <a:t>to the URL </a:t>
            </a:r>
            <a:r>
              <a:rPr lang="en-US" dirty="0" err="1" smtClean="0"/>
              <a:t>go.ncsu.edu</a:t>
            </a:r>
            <a:r>
              <a:rPr lang="en-US" dirty="0" smtClean="0"/>
              <a:t>/accessibility-scan.</a:t>
            </a:r>
          </a:p>
          <a:p>
            <a:pPr marL="0" indent="0">
              <a:buNone/>
            </a:pPr>
            <a:r>
              <a:rPr lang="en-US" dirty="0" smtClean="0"/>
              <a:t>So what does this do?</a:t>
            </a:r>
          </a:p>
        </p:txBody>
      </p:sp>
    </p:spTree>
    <p:extLst>
      <p:ext uri="{BB962C8B-B14F-4D97-AF65-F5344CB8AC3E}">
        <p14:creationId xmlns:p14="http://schemas.microsoft.com/office/powerpoint/2010/main" val="146359194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Finished</a:t>
            </a:r>
            <a:r>
              <a:rPr lang="en-US" baseline="0" dirty="0" smtClean="0"/>
              <a:t> Product</a:t>
            </a:r>
            <a:endParaRPr lang="en-US" dirty="0"/>
          </a:p>
        </p:txBody>
      </p:sp>
      <p:sp>
        <p:nvSpPr>
          <p:cNvPr id="3" name="Content Placeholder 2"/>
          <p:cNvSpPr>
            <a:spLocks noGrp="1"/>
          </p:cNvSpPr>
          <p:nvPr>
            <p:ph idx="1"/>
          </p:nvPr>
        </p:nvSpPr>
        <p:spPr/>
        <p:txBody>
          <a:bodyPr/>
          <a:lstStyle/>
          <a:p>
            <a:r>
              <a:rPr lang="en-US" dirty="0" smtClean="0">
                <a:hlinkClick r:id="rId2"/>
              </a:rPr>
              <a:t>https://www.youtube.com/watch?v=29kwPw0EO5I</a:t>
            </a:r>
            <a:endParaRPr lang="en-US" dirty="0" smtClean="0"/>
          </a:p>
        </p:txBody>
      </p:sp>
    </p:spTree>
    <p:extLst>
      <p:ext uri="{BB962C8B-B14F-4D97-AF65-F5344CB8AC3E}">
        <p14:creationId xmlns:p14="http://schemas.microsoft.com/office/powerpoint/2010/main" val="344946015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don’t forget…</a:t>
            </a:r>
            <a:endParaRPr lang="en-US" dirty="0"/>
          </a:p>
        </p:txBody>
      </p:sp>
      <p:sp>
        <p:nvSpPr>
          <p:cNvPr id="3" name="Content Placeholder 2"/>
          <p:cNvSpPr>
            <a:spLocks noGrp="1"/>
          </p:cNvSpPr>
          <p:nvPr>
            <p:ph idx="1"/>
          </p:nvPr>
        </p:nvSpPr>
        <p:spPr/>
        <p:txBody>
          <a:bodyPr/>
          <a:lstStyle/>
          <a:p>
            <a:r>
              <a:rPr lang="en-US" dirty="0" smtClean="0"/>
              <a:t>…the accessible media player</a:t>
            </a:r>
          </a:p>
        </p:txBody>
      </p:sp>
    </p:spTree>
    <p:extLst>
      <p:ext uri="{BB962C8B-B14F-4D97-AF65-F5344CB8AC3E}">
        <p14:creationId xmlns:p14="http://schemas.microsoft.com/office/powerpoint/2010/main" val="314777644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Content</a:t>
            </a:r>
            <a:r>
              <a:rPr lang="en-US" baseline="0" dirty="0" smtClean="0"/>
              <a:t> To Be Captioned</a:t>
            </a:r>
            <a:endParaRPr lang="en-US" dirty="0"/>
          </a:p>
        </p:txBody>
      </p:sp>
      <p:sp>
        <p:nvSpPr>
          <p:cNvPr id="3" name="Content Placeholder 2"/>
          <p:cNvSpPr>
            <a:spLocks noGrp="1"/>
          </p:cNvSpPr>
          <p:nvPr>
            <p:ph idx="1"/>
          </p:nvPr>
        </p:nvSpPr>
        <p:spPr/>
        <p:txBody>
          <a:bodyPr/>
          <a:lstStyle/>
          <a:p>
            <a:r>
              <a:rPr lang="en-US" dirty="0" smtClean="0"/>
              <a:t>Screencasts</a:t>
            </a:r>
          </a:p>
          <a:p>
            <a:r>
              <a:rPr lang="en-US" dirty="0" smtClean="0"/>
              <a:t>Movies</a:t>
            </a:r>
          </a:p>
          <a:p>
            <a:r>
              <a:rPr lang="en-US" dirty="0" smtClean="0"/>
              <a:t>Recorded</a:t>
            </a:r>
            <a:r>
              <a:rPr lang="en-US" baseline="0" dirty="0" smtClean="0"/>
              <a:t> lectures</a:t>
            </a:r>
          </a:p>
          <a:p>
            <a:r>
              <a:rPr lang="en-US" baseline="0" dirty="0" smtClean="0"/>
              <a:t>Classroom capture</a:t>
            </a:r>
          </a:p>
          <a:p>
            <a:r>
              <a:rPr lang="en-US" baseline="0" dirty="0" smtClean="0"/>
              <a:t>Online synchronous meetings/classes</a:t>
            </a:r>
          </a:p>
        </p:txBody>
      </p:sp>
    </p:spTree>
    <p:extLst>
      <p:ext uri="{BB962C8B-B14F-4D97-AF65-F5344CB8AC3E}">
        <p14:creationId xmlns:p14="http://schemas.microsoft.com/office/powerpoint/2010/main" val="37980736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Costs</a:t>
            </a:r>
            <a:endParaRPr lang="en-US" dirty="0"/>
          </a:p>
        </p:txBody>
      </p:sp>
      <p:sp>
        <p:nvSpPr>
          <p:cNvPr id="3" name="Content Placeholder 2"/>
          <p:cNvSpPr>
            <a:spLocks noGrp="1"/>
          </p:cNvSpPr>
          <p:nvPr>
            <p:ph idx="1"/>
          </p:nvPr>
        </p:nvSpPr>
        <p:spPr/>
        <p:txBody>
          <a:bodyPr/>
          <a:lstStyle/>
          <a:p>
            <a:r>
              <a:rPr lang="en-US" dirty="0" smtClean="0"/>
              <a:t>$2.00-$2.50/minute</a:t>
            </a:r>
          </a:p>
          <a:p>
            <a:r>
              <a:rPr lang="en-US" dirty="0" smtClean="0"/>
              <a:t>$120-$150/hour</a:t>
            </a:r>
          </a:p>
          <a:p>
            <a:r>
              <a:rPr lang="en-US" dirty="0" smtClean="0"/>
              <a:t>Classroom Capture: $8000/course</a:t>
            </a:r>
          </a:p>
          <a:p>
            <a:r>
              <a:rPr lang="en-US" dirty="0" smtClean="0"/>
              <a:t>Live Online Class: $120/class session</a:t>
            </a:r>
          </a:p>
        </p:txBody>
      </p:sp>
    </p:spTree>
    <p:extLst>
      <p:ext uri="{BB962C8B-B14F-4D97-AF65-F5344CB8AC3E}">
        <p14:creationId xmlns:p14="http://schemas.microsoft.com/office/powerpoint/2010/main" val="2196417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Pays For It?</a:t>
            </a:r>
            <a:endParaRPr lang="en-US" dirty="0"/>
          </a:p>
        </p:txBody>
      </p:sp>
      <p:sp>
        <p:nvSpPr>
          <p:cNvPr id="3" name="Content Placeholder 2"/>
          <p:cNvSpPr>
            <a:spLocks noGrp="1"/>
          </p:cNvSpPr>
          <p:nvPr>
            <p:ph idx="1"/>
          </p:nvPr>
        </p:nvSpPr>
        <p:spPr/>
        <p:txBody>
          <a:bodyPr/>
          <a:lstStyle/>
          <a:p>
            <a:r>
              <a:rPr lang="en-US" dirty="0" smtClean="0"/>
              <a:t>Creator of the video?</a:t>
            </a:r>
          </a:p>
          <a:p>
            <a:r>
              <a:rPr lang="en-US" dirty="0" smtClean="0"/>
              <a:t>Department?</a:t>
            </a:r>
          </a:p>
          <a:p>
            <a:r>
              <a:rPr lang="en-US" dirty="0" smtClean="0"/>
              <a:t>Disability Services?</a:t>
            </a:r>
          </a:p>
          <a:p>
            <a:r>
              <a:rPr lang="en-US" dirty="0" smtClean="0"/>
              <a:t>Provost?</a:t>
            </a:r>
          </a:p>
          <a:p>
            <a:r>
              <a:rPr lang="en-US" dirty="0" smtClean="0"/>
              <a:t>Different between course related content and non-course related content?</a:t>
            </a:r>
          </a:p>
        </p:txBody>
      </p:sp>
    </p:spTree>
    <p:extLst>
      <p:ext uri="{BB962C8B-B14F-4D97-AF65-F5344CB8AC3E}">
        <p14:creationId xmlns:p14="http://schemas.microsoft.com/office/powerpoint/2010/main" val="1167809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860253"/>
            <a:ext cx="8229600" cy="1143000"/>
          </a:xfrm>
        </p:spPr>
        <p:txBody>
          <a:bodyPr/>
          <a:lstStyle/>
          <a:p>
            <a:r>
              <a:rPr lang="en-US" dirty="0" smtClean="0"/>
              <a:t>An Example</a:t>
            </a:r>
            <a:endParaRPr lang="en-US" dirty="0"/>
          </a:p>
        </p:txBody>
      </p:sp>
    </p:spTree>
    <p:extLst>
      <p:ext uri="{BB962C8B-B14F-4D97-AF65-F5344CB8AC3E}">
        <p14:creationId xmlns:p14="http://schemas.microsoft.com/office/powerpoint/2010/main" val="111036528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5514"/>
            <a:ext cx="8229600" cy="1143000"/>
          </a:xfrm>
        </p:spPr>
        <p:txBody>
          <a:bodyPr>
            <a:normAutofit fontScale="90000"/>
          </a:bodyPr>
          <a:lstStyle/>
          <a:p>
            <a:r>
              <a:rPr lang="en-US" dirty="0" smtClean="0"/>
              <a:t>Do You</a:t>
            </a:r>
            <a:r>
              <a:rPr lang="en-US" baseline="0" dirty="0" smtClean="0"/>
              <a:t> Have To Caption Everything?</a:t>
            </a:r>
            <a:endParaRPr lang="en-US" dirty="0"/>
          </a:p>
        </p:txBody>
      </p:sp>
    </p:spTree>
    <p:extLst>
      <p:ext uri="{BB962C8B-B14F-4D97-AF65-F5344CB8AC3E}">
        <p14:creationId xmlns:p14="http://schemas.microsoft.com/office/powerpoint/2010/main" val="99510904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of Creating Captions</a:t>
            </a:r>
            <a:endParaRPr lang="en-US" dirty="0"/>
          </a:p>
        </p:txBody>
      </p:sp>
      <p:sp>
        <p:nvSpPr>
          <p:cNvPr id="3" name="Content Placeholder 2"/>
          <p:cNvSpPr>
            <a:spLocks noGrp="1"/>
          </p:cNvSpPr>
          <p:nvPr>
            <p:ph idx="1"/>
          </p:nvPr>
        </p:nvSpPr>
        <p:spPr/>
        <p:txBody>
          <a:bodyPr/>
          <a:lstStyle/>
          <a:p>
            <a:r>
              <a:rPr lang="en-US" dirty="0" smtClean="0"/>
              <a:t>Create them yourself</a:t>
            </a:r>
          </a:p>
          <a:p>
            <a:r>
              <a:rPr lang="en-US" dirty="0" smtClean="0"/>
              <a:t>Use in-house staff (students)</a:t>
            </a:r>
          </a:p>
          <a:p>
            <a:r>
              <a:rPr lang="en-US" dirty="0" smtClean="0"/>
              <a:t>Use</a:t>
            </a:r>
            <a:r>
              <a:rPr lang="en-US" baseline="0" dirty="0" smtClean="0"/>
              <a:t> in-house staff (CART providers)</a:t>
            </a:r>
          </a:p>
          <a:p>
            <a:r>
              <a:rPr lang="en-US" dirty="0" smtClean="0"/>
              <a:t>Outsource</a:t>
            </a:r>
          </a:p>
        </p:txBody>
      </p:sp>
    </p:spTree>
    <p:extLst>
      <p:ext uri="{BB962C8B-B14F-4D97-AF65-F5344CB8AC3E}">
        <p14:creationId xmlns:p14="http://schemas.microsoft.com/office/powerpoint/2010/main" val="322495072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a:t>
            </a:r>
            <a:r>
              <a:rPr lang="en-US" baseline="0" dirty="0" smtClean="0"/>
              <a:t> for Funding</a:t>
            </a:r>
            <a:endParaRPr lang="en-US" dirty="0"/>
          </a:p>
        </p:txBody>
      </p:sp>
      <p:sp>
        <p:nvSpPr>
          <p:cNvPr id="3" name="Content Placeholder 2"/>
          <p:cNvSpPr>
            <a:spLocks noGrp="1"/>
          </p:cNvSpPr>
          <p:nvPr>
            <p:ph idx="1"/>
          </p:nvPr>
        </p:nvSpPr>
        <p:spPr/>
        <p:txBody>
          <a:bodyPr/>
          <a:lstStyle/>
          <a:p>
            <a:r>
              <a:rPr lang="en-US" dirty="0" smtClean="0"/>
              <a:t>ADA Coordinator’s Office</a:t>
            </a:r>
          </a:p>
          <a:p>
            <a:r>
              <a:rPr lang="en-US" dirty="0" smtClean="0"/>
              <a:t>College/Department</a:t>
            </a:r>
          </a:p>
          <a:p>
            <a:r>
              <a:rPr lang="en-US" dirty="0" smtClean="0"/>
              <a:t>Distance</a:t>
            </a:r>
            <a:r>
              <a:rPr lang="en-US" baseline="0" dirty="0" smtClean="0"/>
              <a:t> Education</a:t>
            </a:r>
          </a:p>
          <a:p>
            <a:r>
              <a:rPr lang="en-US" baseline="0" dirty="0" smtClean="0"/>
              <a:t>Grants</a:t>
            </a:r>
            <a:endParaRPr lang="en-US" dirty="0"/>
          </a:p>
        </p:txBody>
      </p:sp>
    </p:spTree>
    <p:extLst>
      <p:ext uri="{BB962C8B-B14F-4D97-AF65-F5344CB8AC3E}">
        <p14:creationId xmlns:p14="http://schemas.microsoft.com/office/powerpoint/2010/main" val="9606859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2785968"/>
            <a:ext cx="8229600" cy="1143000"/>
          </a:xfrm>
          <a:prstGeom prst="rect">
            <a:avLst/>
          </a:prstGeom>
        </p:spPr>
        <p:txBody>
          <a:bodyPr/>
          <a:lstStyle/>
          <a:p>
            <a:r>
              <a:rPr lang="en-US" dirty="0" smtClean="0"/>
              <a:t>Supporting Faculty</a:t>
            </a:r>
            <a:endParaRPr lang="en-US" dirty="0"/>
          </a:p>
        </p:txBody>
      </p:sp>
    </p:spTree>
    <p:extLst>
      <p:ext uri="{BB962C8B-B14F-4D97-AF65-F5344CB8AC3E}">
        <p14:creationId xmlns:p14="http://schemas.microsoft.com/office/powerpoint/2010/main" val="26215463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nds organized in a Circl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752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71800" y="2329458"/>
            <a:ext cx="3429000" cy="3385542"/>
          </a:xfrm>
          <a:prstGeom prst="rect">
            <a:avLst/>
          </a:prstGeom>
          <a:noFill/>
        </p:spPr>
        <p:txBody>
          <a:bodyPr wrap="square" rtlCol="0">
            <a:spAutoFit/>
          </a:bodyPr>
          <a:lstStyle/>
          <a:p>
            <a:pPr algn="ctr"/>
            <a:r>
              <a:rPr lang="en-US" sz="2800" dirty="0" smtClean="0"/>
              <a:t>Accessible:</a:t>
            </a:r>
          </a:p>
          <a:p>
            <a:pPr algn="ctr"/>
            <a:r>
              <a:rPr lang="en-US" sz="2800" dirty="0" smtClean="0"/>
              <a:t>Text </a:t>
            </a:r>
            <a:r>
              <a:rPr lang="en-US" sz="2800" dirty="0"/>
              <a:t>documents</a:t>
            </a:r>
          </a:p>
          <a:p>
            <a:pPr algn="ctr"/>
            <a:r>
              <a:rPr lang="en-US" sz="2800" dirty="0"/>
              <a:t>Slide presentations</a:t>
            </a:r>
          </a:p>
          <a:p>
            <a:pPr algn="ctr"/>
            <a:r>
              <a:rPr lang="en-US" sz="2800" dirty="0"/>
              <a:t>PDF</a:t>
            </a:r>
          </a:p>
          <a:p>
            <a:pPr algn="ctr"/>
            <a:r>
              <a:rPr lang="en-US" sz="2800" dirty="0"/>
              <a:t>Multi-media</a:t>
            </a:r>
          </a:p>
          <a:p>
            <a:pPr algn="ctr"/>
            <a:r>
              <a:rPr lang="en-US" sz="2800" dirty="0"/>
              <a:t>Interactive materials</a:t>
            </a:r>
          </a:p>
          <a:p>
            <a:pPr algn="ctr"/>
            <a:r>
              <a:rPr lang="en-US" sz="2800" dirty="0"/>
              <a:t>Web</a:t>
            </a:r>
          </a:p>
          <a:p>
            <a:endParaRPr lang="en-US" dirty="0"/>
          </a:p>
        </p:txBody>
      </p:sp>
    </p:spTree>
    <p:extLst>
      <p:ext uri="{BB962C8B-B14F-4D97-AF65-F5344CB8AC3E}">
        <p14:creationId xmlns:p14="http://schemas.microsoft.com/office/powerpoint/2010/main" val="367950716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26997"/>
            <a:ext cx="8077200" cy="761999"/>
          </a:xfrm>
        </p:spPr>
        <p:txBody>
          <a:bodyPr>
            <a:noAutofit/>
          </a:bodyPr>
          <a:lstStyle/>
          <a:p>
            <a:pPr lvl="0" algn="l"/>
            <a:r>
              <a:rPr lang="en-US" sz="2800" b="1" dirty="0"/>
              <a:t>Accessible Instructional </a:t>
            </a:r>
            <a:r>
              <a:rPr lang="en-US" sz="2800" b="1" dirty="0" smtClean="0"/>
              <a:t>Materials – Faculty </a:t>
            </a:r>
            <a:endParaRPr lang="en-US" sz="2400" dirty="0">
              <a:solidFill>
                <a:schemeClr val="tx1"/>
              </a:solidFill>
            </a:endParaRPr>
          </a:p>
        </p:txBody>
      </p:sp>
      <p:sp>
        <p:nvSpPr>
          <p:cNvPr id="3" name="TextBox 2"/>
          <p:cNvSpPr txBox="1"/>
          <p:nvPr/>
        </p:nvSpPr>
        <p:spPr>
          <a:xfrm>
            <a:off x="1350805" y="1143000"/>
            <a:ext cx="7086600" cy="5262979"/>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v"/>
            </a:pPr>
            <a:r>
              <a:rPr lang="en-US" sz="2800" b="1" dirty="0" smtClean="0">
                <a:solidFill>
                  <a:prstClr val="black"/>
                </a:solidFill>
              </a:rPr>
              <a:t>Multi-pronged problem that needs several solutions for different faculty audiences</a:t>
            </a:r>
          </a:p>
          <a:p>
            <a:pPr marL="742950" lvl="1" indent="-285750">
              <a:spcBef>
                <a:spcPts val="600"/>
              </a:spcBef>
              <a:spcAft>
                <a:spcPts val="600"/>
              </a:spcAft>
              <a:buFont typeface="Wingdings" panose="05000000000000000000" pitchFamily="2" charset="2"/>
              <a:buChar char="v"/>
            </a:pPr>
            <a:r>
              <a:rPr lang="en-US" sz="2400" b="1" dirty="0" smtClean="0">
                <a:solidFill>
                  <a:prstClr val="black"/>
                </a:solidFill>
              </a:rPr>
              <a:t>On-demand web tutorials and reference material</a:t>
            </a:r>
            <a:r>
              <a:rPr lang="en-US" sz="2000" b="1" dirty="0" smtClean="0">
                <a:solidFill>
                  <a:prstClr val="black"/>
                </a:solidFill>
              </a:rPr>
              <a:t>s</a:t>
            </a:r>
          </a:p>
          <a:p>
            <a:pPr marL="1200150" lvl="2" indent="-285750">
              <a:spcBef>
                <a:spcPts val="600"/>
              </a:spcBef>
              <a:spcAft>
                <a:spcPts val="600"/>
              </a:spcAft>
              <a:buFont typeface="Wingdings" panose="05000000000000000000" pitchFamily="2" charset="2"/>
              <a:buChar char="v"/>
            </a:pPr>
            <a:r>
              <a:rPr lang="en-US" sz="2000" b="1" dirty="0" smtClean="0">
                <a:solidFill>
                  <a:prstClr val="black"/>
                </a:solidFill>
              </a:rPr>
              <a:t>Young faculty who already know how to use technology</a:t>
            </a:r>
          </a:p>
          <a:p>
            <a:pPr marL="742950" lvl="1" indent="-285750">
              <a:spcBef>
                <a:spcPts val="600"/>
              </a:spcBef>
              <a:spcAft>
                <a:spcPts val="600"/>
              </a:spcAft>
              <a:buFont typeface="Wingdings" panose="05000000000000000000" pitchFamily="2" charset="2"/>
              <a:buChar char="v"/>
            </a:pPr>
            <a:r>
              <a:rPr lang="en-US" sz="2400" b="1" dirty="0" smtClean="0">
                <a:solidFill>
                  <a:prstClr val="black"/>
                </a:solidFill>
              </a:rPr>
              <a:t>Face-to-Face trainings</a:t>
            </a:r>
          </a:p>
          <a:p>
            <a:pPr marL="1200150" lvl="2" indent="-285750">
              <a:spcBef>
                <a:spcPts val="600"/>
              </a:spcBef>
              <a:spcAft>
                <a:spcPts val="600"/>
              </a:spcAft>
              <a:buFont typeface="Wingdings" panose="05000000000000000000" pitchFamily="2" charset="2"/>
              <a:buChar char="v"/>
            </a:pPr>
            <a:r>
              <a:rPr lang="en-US" sz="2000" b="1" dirty="0" smtClean="0">
                <a:solidFill>
                  <a:prstClr val="black"/>
                </a:solidFill>
              </a:rPr>
              <a:t>Interested faculty who need extra help using technology in general</a:t>
            </a:r>
          </a:p>
          <a:p>
            <a:pPr marL="742950" lvl="1" indent="-285750">
              <a:spcBef>
                <a:spcPts val="600"/>
              </a:spcBef>
              <a:spcAft>
                <a:spcPts val="600"/>
              </a:spcAft>
              <a:buFont typeface="Wingdings" panose="05000000000000000000" pitchFamily="2" charset="2"/>
              <a:buChar char="v"/>
            </a:pPr>
            <a:r>
              <a:rPr lang="en-US" sz="2400" b="1" dirty="0" smtClean="0">
                <a:solidFill>
                  <a:prstClr val="black"/>
                </a:solidFill>
              </a:rPr>
              <a:t>Full-service document remediation and conversion</a:t>
            </a:r>
          </a:p>
          <a:p>
            <a:pPr marL="1200150" lvl="2" indent="-285750">
              <a:spcBef>
                <a:spcPts val="600"/>
              </a:spcBef>
              <a:spcAft>
                <a:spcPts val="600"/>
              </a:spcAft>
              <a:buFont typeface="Wingdings" panose="05000000000000000000" pitchFamily="2" charset="2"/>
              <a:buChar char="v"/>
            </a:pPr>
            <a:r>
              <a:rPr lang="en-US" sz="2000" b="1" dirty="0" smtClean="0">
                <a:solidFill>
                  <a:prstClr val="black"/>
                </a:solidFill>
              </a:rPr>
              <a:t>Especially older faculty </a:t>
            </a:r>
            <a:endParaRPr lang="en-US" sz="2000" b="1" dirty="0">
              <a:solidFill>
                <a:prstClr val="black"/>
              </a:solidFill>
            </a:endParaRPr>
          </a:p>
        </p:txBody>
      </p:sp>
      <p:pic>
        <p:nvPicPr>
          <p:cNvPr id="4" name="Picture 3" descr="The California State University - Working for California" title="CSU Logo"/>
          <p:cNvPicPr/>
          <p:nvPr/>
        </p:nvPicPr>
        <p:blipFill>
          <a:blip r:embed="rId3">
            <a:extLst>
              <a:ext uri="{28A0092B-C50C-407E-A947-70E740481C1C}">
                <a14:useLocalDpi xmlns:a14="http://schemas.microsoft.com/office/drawing/2010/main" val="0"/>
              </a:ext>
            </a:extLst>
          </a:blip>
          <a:srcRect/>
          <a:stretch>
            <a:fillRect/>
          </a:stretch>
        </p:blipFill>
        <p:spPr bwMode="auto">
          <a:xfrm>
            <a:off x="5982195" y="5931876"/>
            <a:ext cx="2895600" cy="506095"/>
          </a:xfrm>
          <a:prstGeom prst="rect">
            <a:avLst/>
          </a:prstGeom>
          <a:noFill/>
        </p:spPr>
      </p:pic>
      <p:grpSp>
        <p:nvGrpSpPr>
          <p:cNvPr id="5" name="Group 4"/>
          <p:cNvGrpSpPr/>
          <p:nvPr/>
        </p:nvGrpSpPr>
        <p:grpSpPr>
          <a:xfrm>
            <a:off x="133748" y="304800"/>
            <a:ext cx="971152" cy="5943600"/>
            <a:chOff x="133748" y="304800"/>
            <a:chExt cx="971152" cy="5943600"/>
          </a:xfrm>
        </p:grpSpPr>
        <p:grpSp>
          <p:nvGrpSpPr>
            <p:cNvPr id="6" name="Group 5"/>
            <p:cNvGrpSpPr/>
            <p:nvPr userDrawn="1"/>
          </p:nvGrpSpPr>
          <p:grpSpPr>
            <a:xfrm>
              <a:off x="133748" y="304800"/>
              <a:ext cx="799301" cy="5257800"/>
              <a:chOff x="152400" y="152400"/>
              <a:chExt cx="799301" cy="5257800"/>
            </a:xfrm>
            <a:solidFill>
              <a:srgbClr val="C00000"/>
            </a:solidFill>
          </p:grpSpPr>
          <p:sp>
            <p:nvSpPr>
              <p:cNvPr id="8" name="Down Arrow 7"/>
              <p:cNvSpPr/>
              <p:nvPr userDrawn="1"/>
            </p:nvSpPr>
            <p:spPr>
              <a:xfrm rot="10800000">
                <a:off x="152400" y="152400"/>
                <a:ext cx="571500" cy="4572000"/>
              </a:xfrm>
              <a:prstGeom prst="downArrow">
                <a:avLst/>
              </a:prstGeom>
              <a:solidFill>
                <a:srgbClr val="36D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own Arrow 8"/>
              <p:cNvSpPr/>
              <p:nvPr userDrawn="1"/>
            </p:nvSpPr>
            <p:spPr>
              <a:xfrm rot="10800000">
                <a:off x="380201" y="838200"/>
                <a:ext cx="571500" cy="4572000"/>
              </a:xfrm>
              <a:prstGeom prst="downArrow">
                <a:avLst/>
              </a:prstGeom>
              <a:solidFill>
                <a:srgbClr val="19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Down Arrow 6"/>
            <p:cNvSpPr/>
            <p:nvPr userDrawn="1"/>
          </p:nvSpPr>
          <p:spPr>
            <a:xfrm rot="10800000">
              <a:off x="533400" y="1676400"/>
              <a:ext cx="571500" cy="4572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0768504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26997"/>
            <a:ext cx="7772400" cy="761999"/>
          </a:xfrm>
        </p:spPr>
        <p:txBody>
          <a:bodyPr>
            <a:noAutofit/>
          </a:bodyPr>
          <a:lstStyle/>
          <a:p>
            <a:pPr lvl="0" algn="l"/>
            <a:r>
              <a:rPr lang="en-US" sz="2800" b="1" dirty="0" smtClean="0"/>
              <a:t>A Campus Solution - offering an array of services</a:t>
            </a:r>
            <a:endParaRPr lang="en-US" sz="2400" dirty="0">
              <a:solidFill>
                <a:schemeClr val="tx1"/>
              </a:solidFill>
            </a:endParaRPr>
          </a:p>
        </p:txBody>
      </p:sp>
      <p:sp>
        <p:nvSpPr>
          <p:cNvPr id="3" name="TextBox 2"/>
          <p:cNvSpPr txBox="1"/>
          <p:nvPr/>
        </p:nvSpPr>
        <p:spPr>
          <a:xfrm>
            <a:off x="866775" y="3200400"/>
            <a:ext cx="7086600" cy="1292662"/>
          </a:xfrm>
          <a:prstGeom prst="rect">
            <a:avLst/>
          </a:prstGeom>
          <a:noFill/>
        </p:spPr>
        <p:txBody>
          <a:bodyPr wrap="square" rtlCol="0">
            <a:spAutoFit/>
          </a:bodyPr>
          <a:lstStyle/>
          <a:p>
            <a:pPr algn="ctr">
              <a:spcBef>
                <a:spcPts val="600"/>
              </a:spcBef>
              <a:spcAft>
                <a:spcPts val="600"/>
              </a:spcAft>
            </a:pPr>
            <a:r>
              <a:rPr lang="en-US" sz="4000" b="1" dirty="0" smtClean="0">
                <a:solidFill>
                  <a:prstClr val="black"/>
                </a:solidFill>
              </a:rPr>
              <a:t>A</a:t>
            </a:r>
            <a:r>
              <a:rPr lang="en-US" sz="2800" b="1" dirty="0" smtClean="0">
                <a:solidFill>
                  <a:prstClr val="black"/>
                </a:solidFill>
              </a:rPr>
              <a:t>ccessible </a:t>
            </a:r>
            <a:r>
              <a:rPr lang="en-US" sz="4000" b="1" dirty="0" smtClean="0">
                <a:solidFill>
                  <a:prstClr val="black"/>
                </a:solidFill>
              </a:rPr>
              <a:t>I</a:t>
            </a:r>
            <a:r>
              <a:rPr lang="en-US" sz="2800" b="1" dirty="0" smtClean="0">
                <a:solidFill>
                  <a:prstClr val="black"/>
                </a:solidFill>
              </a:rPr>
              <a:t>nstructional </a:t>
            </a:r>
            <a:r>
              <a:rPr lang="en-US" sz="4000" b="1" dirty="0" smtClean="0">
                <a:solidFill>
                  <a:prstClr val="black"/>
                </a:solidFill>
              </a:rPr>
              <a:t>M</a:t>
            </a:r>
            <a:r>
              <a:rPr lang="en-US" sz="2800" b="1" dirty="0" smtClean="0">
                <a:solidFill>
                  <a:prstClr val="black"/>
                </a:solidFill>
              </a:rPr>
              <a:t>aterials Center </a:t>
            </a:r>
          </a:p>
          <a:p>
            <a:pPr algn="ctr">
              <a:spcBef>
                <a:spcPts val="600"/>
              </a:spcBef>
              <a:spcAft>
                <a:spcPts val="600"/>
              </a:spcAft>
            </a:pPr>
            <a:r>
              <a:rPr lang="en-US" sz="2800" b="1" dirty="0" smtClean="0">
                <a:solidFill>
                  <a:prstClr val="black"/>
                </a:solidFill>
              </a:rPr>
              <a:t>California State University, Long Beach</a:t>
            </a:r>
            <a:endParaRPr lang="en-US" sz="2800" b="1" dirty="0">
              <a:solidFill>
                <a:prstClr val="black"/>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371600"/>
            <a:ext cx="7391400" cy="1214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The California State University - Working for California" title="CSU Logo"/>
          <p:cNvPicPr/>
          <p:nvPr/>
        </p:nvPicPr>
        <p:blipFill>
          <a:blip r:embed="rId4">
            <a:extLst>
              <a:ext uri="{28A0092B-C50C-407E-A947-70E740481C1C}">
                <a14:useLocalDpi xmlns:a14="http://schemas.microsoft.com/office/drawing/2010/main" val="0"/>
              </a:ext>
            </a:extLst>
          </a:blip>
          <a:srcRect/>
          <a:stretch>
            <a:fillRect/>
          </a:stretch>
        </p:blipFill>
        <p:spPr bwMode="auto">
          <a:xfrm>
            <a:off x="5982195" y="6096000"/>
            <a:ext cx="2895600" cy="506095"/>
          </a:xfrm>
          <a:prstGeom prst="rect">
            <a:avLst/>
          </a:prstGeom>
          <a:noFill/>
        </p:spPr>
      </p:pic>
    </p:spTree>
    <p:extLst>
      <p:ext uri="{BB962C8B-B14F-4D97-AF65-F5344CB8AC3E}">
        <p14:creationId xmlns:p14="http://schemas.microsoft.com/office/powerpoint/2010/main" val="416708294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sz="3600" dirty="0" smtClean="0"/>
              <a:t>Instructional Materials: </a:t>
            </a:r>
            <a:br>
              <a:rPr lang="en-US" sz="3600" dirty="0" smtClean="0"/>
            </a:br>
            <a:r>
              <a:rPr lang="en-US" sz="3600" dirty="0" smtClean="0"/>
              <a:t>Proper </a:t>
            </a:r>
            <a:r>
              <a:rPr lang="en-US" sz="3600" dirty="0"/>
              <a:t>structure saves time and </a:t>
            </a:r>
            <a:r>
              <a:rPr lang="en-US" sz="3600" dirty="0" smtClean="0"/>
              <a:t>money</a:t>
            </a:r>
            <a:endParaRPr lang="en-US" sz="3600" dirty="0"/>
          </a:p>
        </p:txBody>
      </p:sp>
      <p:pic>
        <p:nvPicPr>
          <p:cNvPr id="2050" name="Picture 2" descr="keep calm and save money"/>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3000"/>
                    </a14:imgEffect>
                    <a14:imgEffect>
                      <a14:colorTemperature colorTemp="3701"/>
                    </a14:imgEffect>
                    <a14:imgEffect>
                      <a14:saturation sat="96000"/>
                    </a14:imgEffect>
                  </a14:imgLayer>
                </a14:imgProps>
              </a:ext>
              <a:ext uri="{28A0092B-C50C-407E-A947-70E740481C1C}">
                <a14:useLocalDpi xmlns:a14="http://schemas.microsoft.com/office/drawing/2010/main" val="0"/>
              </a:ext>
            </a:extLst>
          </a:blip>
          <a:srcRect/>
          <a:stretch>
            <a:fillRect/>
          </a:stretch>
        </p:blipFill>
        <p:spPr bwMode="auto">
          <a:xfrm>
            <a:off x="1143000" y="1752600"/>
            <a:ext cx="6579394"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1819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Styles and Formatting</a:t>
            </a:r>
            <a:endParaRPr lang="en-US" dirty="0"/>
          </a:p>
        </p:txBody>
      </p:sp>
      <p:pic>
        <p:nvPicPr>
          <p:cNvPr id="2050" name="Picture 2" descr="Word Document with an arrow showing how to open the styles window&#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3999"/>
            <a:ext cx="8961437"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9254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Color Contrast</a:t>
            </a:r>
            <a:endParaRPr lang="en-US" dirty="0"/>
          </a:p>
        </p:txBody>
      </p:sp>
      <p:pic>
        <p:nvPicPr>
          <p:cNvPr id="1026" name="Picture 2" descr="Screen shot of a Color Contrast Test using the Colour Contrast Analyser from Vision australia and WAT-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2923" y="1600200"/>
            <a:ext cx="67381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9940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9-24 at 10.28.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00" y="0"/>
            <a:ext cx="7864337" cy="6858000"/>
          </a:xfrm>
          <a:prstGeom prst="rect">
            <a:avLst/>
          </a:prstGeom>
        </p:spPr>
      </p:pic>
    </p:spTree>
    <p:extLst>
      <p:ext uri="{BB962C8B-B14F-4D97-AF65-F5344CB8AC3E}">
        <p14:creationId xmlns:p14="http://schemas.microsoft.com/office/powerpoint/2010/main" val="293800618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81000"/>
            <a:ext cx="8229600" cy="1143000"/>
          </a:xfrm>
        </p:spPr>
        <p:txBody>
          <a:bodyPr/>
          <a:lstStyle/>
          <a:p>
            <a:r>
              <a:rPr lang="en-US" dirty="0" smtClean="0"/>
              <a:t>Images</a:t>
            </a:r>
            <a:endParaRPr lang="en-US" dirty="0"/>
          </a:p>
        </p:txBody>
      </p:sp>
      <p:pic>
        <p:nvPicPr>
          <p:cNvPr id="1026" name="Picture 2" descr="Picture of Flag of the United States of Ame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39" y="861646"/>
            <a:ext cx="4050854"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screen shot of alt text interface in W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7654" y="1371600"/>
            <a:ext cx="5068584"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67393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76200"/>
            <a:ext cx="8001000" cy="646331"/>
          </a:xfrm>
          <a:prstGeom prst="rect">
            <a:avLst/>
          </a:prstGeom>
          <a:noFill/>
        </p:spPr>
        <p:txBody>
          <a:bodyPr wrap="square" rtlCol="0">
            <a:spAutoFit/>
          </a:bodyPr>
          <a:lstStyle/>
          <a:p>
            <a:r>
              <a:rPr lang="en-US" sz="3600" dirty="0" smtClean="0"/>
              <a:t>Well Labeled Links</a:t>
            </a:r>
            <a:endParaRPr lang="en-US" sz="3600" dirty="0"/>
          </a:p>
        </p:txBody>
      </p:sp>
      <p:sp>
        <p:nvSpPr>
          <p:cNvPr id="3" name="Content Placeholder 2"/>
          <p:cNvSpPr>
            <a:spLocks noGrp="1"/>
          </p:cNvSpPr>
          <p:nvPr>
            <p:ph idx="1"/>
          </p:nvPr>
        </p:nvSpPr>
        <p:spPr>
          <a:xfrm>
            <a:off x="228600" y="914400"/>
            <a:ext cx="8153400" cy="4754563"/>
          </a:xfrm>
        </p:spPr>
        <p:txBody>
          <a:bodyPr>
            <a:normAutofit/>
          </a:bodyPr>
          <a:lstStyle/>
          <a:p>
            <a:pPr marL="0" marR="0" indent="0">
              <a:lnSpc>
                <a:spcPct val="115000"/>
              </a:lnSpc>
              <a:spcBef>
                <a:spcPts val="0"/>
              </a:spcBef>
              <a:spcAft>
                <a:spcPts val="0"/>
              </a:spcAft>
              <a:buNone/>
            </a:pPr>
            <a:r>
              <a:rPr lang="en-US" sz="2800" b="1" i="1" dirty="0" smtClean="0">
                <a:solidFill>
                  <a:srgbClr val="0070C0"/>
                </a:solidFill>
                <a:ea typeface="Arial"/>
                <a:cs typeface="Times New Roman"/>
              </a:rPr>
              <a:t>Incorrect</a:t>
            </a:r>
            <a:r>
              <a:rPr lang="en-US" sz="2800" b="1" i="1" dirty="0">
                <a:solidFill>
                  <a:srgbClr val="0070C0"/>
                </a:solidFill>
                <a:ea typeface="Arial"/>
                <a:cs typeface="Times New Roman"/>
              </a:rPr>
              <a:t>:</a:t>
            </a:r>
            <a:endParaRPr lang="en-US" sz="2800" b="1" i="1" dirty="0">
              <a:solidFill>
                <a:srgbClr val="0070C0"/>
              </a:solidFill>
              <a:ea typeface="Calibri"/>
              <a:cs typeface="Times New Roman"/>
            </a:endParaRPr>
          </a:p>
          <a:p>
            <a:pPr marL="0" marR="0" indent="0">
              <a:lnSpc>
                <a:spcPct val="115000"/>
              </a:lnSpc>
              <a:spcBef>
                <a:spcPts val="0"/>
              </a:spcBef>
              <a:spcAft>
                <a:spcPts val="0"/>
              </a:spcAft>
              <a:buNone/>
            </a:pPr>
            <a:r>
              <a:rPr lang="en-US" sz="2400" dirty="0">
                <a:ea typeface="Arial"/>
                <a:cs typeface="Times New Roman"/>
              </a:rPr>
              <a:t>Faculty can preview and create course content for summer and fall courses. </a:t>
            </a:r>
            <a:r>
              <a:rPr lang="en-US" sz="2400" b="1" u="sng" dirty="0" smtClean="0">
                <a:solidFill>
                  <a:srgbClr val="0000FF"/>
                </a:solidFill>
                <a:ea typeface="Arial"/>
                <a:cs typeface="Times New Roman"/>
                <a:hlinkClick r:id="rId3"/>
              </a:rPr>
              <a:t>info</a:t>
            </a:r>
            <a:endParaRPr lang="en-US" sz="2400" dirty="0">
              <a:ea typeface="Arial"/>
              <a:cs typeface="Times New Roman"/>
            </a:endParaRPr>
          </a:p>
          <a:p>
            <a:pPr marL="0" marR="0" indent="0">
              <a:lnSpc>
                <a:spcPct val="115000"/>
              </a:lnSpc>
              <a:spcBef>
                <a:spcPts val="0"/>
              </a:spcBef>
              <a:spcAft>
                <a:spcPts val="0"/>
              </a:spcAft>
              <a:buNone/>
            </a:pPr>
            <a:r>
              <a:rPr lang="en-US" sz="2400" dirty="0">
                <a:ea typeface="Arial"/>
                <a:cs typeface="Times New Roman"/>
              </a:rPr>
              <a:t> </a:t>
            </a:r>
            <a:r>
              <a:rPr lang="en-US" sz="2800" b="1" i="1" dirty="0" smtClean="0">
                <a:solidFill>
                  <a:srgbClr val="0070C0"/>
                </a:solidFill>
                <a:ea typeface="Arial"/>
                <a:cs typeface="Times New Roman"/>
              </a:rPr>
              <a:t>Correct</a:t>
            </a:r>
            <a:r>
              <a:rPr lang="en-US" sz="2800" b="1" i="1" dirty="0">
                <a:solidFill>
                  <a:srgbClr val="0070C0"/>
                </a:solidFill>
                <a:ea typeface="Arial"/>
                <a:cs typeface="Times New Roman"/>
              </a:rPr>
              <a:t>:</a:t>
            </a:r>
            <a:endParaRPr lang="en-US" sz="2800" b="1" i="1" dirty="0">
              <a:solidFill>
                <a:srgbClr val="0070C0"/>
              </a:solidFill>
              <a:ea typeface="Calibri"/>
              <a:cs typeface="Times New Roman"/>
            </a:endParaRPr>
          </a:p>
          <a:p>
            <a:pPr marL="0" marR="0" indent="0">
              <a:lnSpc>
                <a:spcPct val="115000"/>
              </a:lnSpc>
              <a:spcBef>
                <a:spcPts val="0"/>
              </a:spcBef>
              <a:spcAft>
                <a:spcPts val="0"/>
              </a:spcAft>
              <a:buNone/>
            </a:pPr>
            <a:r>
              <a:rPr lang="en-US" sz="2400" dirty="0">
                <a:solidFill>
                  <a:srgbClr val="000000"/>
                </a:solidFill>
                <a:ea typeface="Calibri"/>
                <a:cs typeface="Times New Roman"/>
              </a:rPr>
              <a:t>Faculty can preview and create course content for summer and fall courses by reading </a:t>
            </a:r>
            <a:r>
              <a:rPr lang="en-US" sz="2400" dirty="0">
                <a:ea typeface="Calibri"/>
                <a:cs typeface="Times New Roman"/>
              </a:rPr>
              <a:t>more information about </a:t>
            </a:r>
            <a:r>
              <a:rPr lang="en-US" sz="2400" b="1" u="sng" dirty="0">
                <a:solidFill>
                  <a:srgbClr val="0000FF"/>
                </a:solidFill>
                <a:ea typeface="Calibri"/>
                <a:cs typeface="Times New Roman"/>
                <a:hlinkClick r:id="rId3"/>
              </a:rPr>
              <a:t>Creating Content in Moodle 2</a:t>
            </a:r>
            <a:r>
              <a:rPr lang="en-US" sz="2400" b="1" dirty="0">
                <a:ea typeface="Calibri"/>
                <a:cs typeface="Times New Roman"/>
              </a:rPr>
              <a:t>.</a:t>
            </a:r>
            <a:endParaRPr lang="en-US" sz="2400" dirty="0">
              <a:ea typeface="Calibri"/>
              <a:cs typeface="Times New Roman"/>
            </a:endParaRPr>
          </a:p>
          <a:p>
            <a:pPr marL="457200" lvl="1" indent="0">
              <a:buNone/>
            </a:pPr>
            <a:endParaRPr lang="en-US" sz="2400" dirty="0" smtClean="0"/>
          </a:p>
          <a:p>
            <a:pPr marL="457200" lvl="1" indent="0">
              <a:buNone/>
            </a:pPr>
            <a:endParaRPr lang="en-US" sz="2400" dirty="0" smtClean="0"/>
          </a:p>
        </p:txBody>
      </p:sp>
      <p:pic>
        <p:nvPicPr>
          <p:cNvPr id="4" name="Picture 2" descr="Screen shot of the How to Create Content in Moodle 2 pag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67200"/>
            <a:ext cx="6314551" cy="2407417"/>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6235992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19108"/>
            <a:ext cx="1295400" cy="1143000"/>
          </a:xfrm>
        </p:spPr>
        <p:txBody>
          <a:bodyPr/>
          <a:lstStyle/>
          <a:p>
            <a:pPr algn="l"/>
            <a:r>
              <a:rPr lang="en-US" dirty="0" smtClean="0"/>
              <a:t>PDF	</a:t>
            </a:r>
            <a:endParaRPr lang="en-US" dirty="0"/>
          </a:p>
        </p:txBody>
      </p:sp>
      <p:sp>
        <p:nvSpPr>
          <p:cNvPr id="3" name="Content Placeholder 2"/>
          <p:cNvSpPr>
            <a:spLocks noGrp="1"/>
          </p:cNvSpPr>
          <p:nvPr>
            <p:ph idx="1"/>
          </p:nvPr>
        </p:nvSpPr>
        <p:spPr>
          <a:xfrm>
            <a:off x="157471" y="1608104"/>
            <a:ext cx="3525485" cy="4525963"/>
          </a:xfrm>
        </p:spPr>
        <p:txBody>
          <a:bodyPr/>
          <a:lstStyle/>
          <a:p>
            <a:pPr marL="0" indent="0">
              <a:buNone/>
            </a:pPr>
            <a:r>
              <a:rPr lang="en-US" dirty="0" smtClean="0"/>
              <a:t>Reading order</a:t>
            </a:r>
          </a:p>
          <a:p>
            <a:pPr marL="0" indent="0">
              <a:buNone/>
            </a:pPr>
            <a:r>
              <a:rPr lang="en-US" dirty="0" smtClean="0"/>
              <a:t>Alternative Text</a:t>
            </a:r>
          </a:p>
          <a:p>
            <a:pPr marL="0" indent="0">
              <a:buNone/>
            </a:pPr>
            <a:r>
              <a:rPr lang="en-US" dirty="0" smtClean="0"/>
              <a:t>Structured Tables</a:t>
            </a:r>
          </a:p>
          <a:p>
            <a:pPr marL="0" indent="0">
              <a:buNone/>
            </a:pPr>
            <a:r>
              <a:rPr lang="en-US" dirty="0" smtClean="0"/>
              <a:t>Color Contrast</a:t>
            </a:r>
          </a:p>
          <a:p>
            <a:pPr marL="0" indent="0">
              <a:buNone/>
            </a:pPr>
            <a:r>
              <a:rPr lang="en-US" dirty="0" smtClean="0"/>
              <a:t>Labeled form elements</a:t>
            </a:r>
            <a:endParaRPr lang="en-US" dirty="0"/>
          </a:p>
        </p:txBody>
      </p:sp>
      <p:pic>
        <p:nvPicPr>
          <p:cNvPr id="3074" name="Picture 2" descr="PDF document showing the Reading Order  men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592" y="304800"/>
            <a:ext cx="5804535"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373104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152400"/>
            <a:ext cx="7467600" cy="584775"/>
          </a:xfrm>
          <a:prstGeom prst="rect">
            <a:avLst/>
          </a:prstGeom>
          <a:noFill/>
        </p:spPr>
        <p:txBody>
          <a:bodyPr wrap="square" rtlCol="0">
            <a:spAutoFit/>
          </a:bodyPr>
          <a:lstStyle/>
          <a:p>
            <a:r>
              <a:rPr lang="en-US" sz="3200" dirty="0" smtClean="0"/>
              <a:t>Power Point Reading Order</a:t>
            </a:r>
            <a:endParaRPr lang="en-US" sz="3200" dirty="0"/>
          </a:p>
        </p:txBody>
      </p:sp>
      <p:pic>
        <p:nvPicPr>
          <p:cNvPr id="8194" name="Picture 2" descr="Screen shot of a Power Point Document showing the Section Pane open on the right side of the powerpoint. The Section Pane is where the Reading Order is organiz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84250"/>
            <a:ext cx="8686800" cy="579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37672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2749608"/>
            <a:ext cx="8229600" cy="1143000"/>
          </a:xfrm>
          <a:prstGeom prst="rect">
            <a:avLst/>
          </a:prstGeom>
        </p:spPr>
        <p:txBody>
          <a:bodyPr/>
          <a:lstStyle/>
          <a:p>
            <a:r>
              <a:rPr lang="en-US" dirty="0" smtClean="0"/>
              <a:t>Wrap Up</a:t>
            </a:r>
            <a:endParaRPr lang="en-US" dirty="0"/>
          </a:p>
        </p:txBody>
      </p:sp>
    </p:spTree>
    <p:extLst>
      <p:ext uri="{BB962C8B-B14F-4D97-AF65-F5344CB8AC3E}">
        <p14:creationId xmlns:p14="http://schemas.microsoft.com/office/powerpoint/2010/main" val="1011136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TotalTime>
  <Words>5405</Words>
  <Application>Microsoft Macintosh PowerPoint</Application>
  <PresentationFormat>On-screen Show (4:3)</PresentationFormat>
  <Paragraphs>666</Paragraphs>
  <Slides>94</Slides>
  <Notes>46</Notes>
  <HiddenSlides>0</HiddenSlides>
  <MMClips>0</MMClips>
  <ScaleCrop>false</ScaleCrop>
  <HeadingPairs>
    <vt:vector size="4" baseType="variant">
      <vt:variant>
        <vt:lpstr>Theme</vt:lpstr>
      </vt:variant>
      <vt:variant>
        <vt:i4>2</vt:i4>
      </vt:variant>
      <vt:variant>
        <vt:lpstr>Slide Titles</vt:lpstr>
      </vt:variant>
      <vt:variant>
        <vt:i4>94</vt:i4>
      </vt:variant>
    </vt:vector>
  </HeadingPairs>
  <TitlesOfParts>
    <vt:vector size="96" baseType="lpstr">
      <vt:lpstr>Office Theme</vt:lpstr>
      <vt:lpstr>9_Default Theme</vt:lpstr>
      <vt:lpstr>Implementing IT Accessibility on Your Campus: Sharing Strategies That Succeed</vt:lpstr>
      <vt:lpstr>Presenters</vt:lpstr>
      <vt:lpstr>Agenda</vt:lpstr>
      <vt:lpstr>Introduction</vt:lpstr>
      <vt:lpstr>What Do We Mean By IT Accessibility?</vt:lpstr>
      <vt:lpstr>Universities must provide…</vt:lpstr>
      <vt:lpstr>What to do about it?</vt:lpstr>
      <vt:lpstr>An Example</vt:lpstr>
      <vt:lpstr>PowerPoint Presentation</vt:lpstr>
      <vt:lpstr>Moving from Accessibility to Universal Design</vt:lpstr>
      <vt:lpstr>Curb Cuts</vt:lpstr>
      <vt:lpstr>Automatically Opening Doors</vt:lpstr>
      <vt:lpstr>Captioning</vt:lpstr>
      <vt:lpstr>Whose Responsibility Is It?</vt:lpstr>
      <vt:lpstr>Accessibility Policy</vt:lpstr>
      <vt:lpstr>Why a Policy?</vt:lpstr>
      <vt:lpstr>Helps avoid questions like</vt:lpstr>
      <vt:lpstr>Scope of the Policy</vt:lpstr>
      <vt:lpstr>Anatomy of the Policy</vt:lpstr>
      <vt:lpstr>State the institution’s commitment to accessibility</vt:lpstr>
      <vt:lpstr>What standard will define “accessible”</vt:lpstr>
      <vt:lpstr>The scope of what must be accessible</vt:lpstr>
      <vt:lpstr>Timelines for implementing</vt:lpstr>
      <vt:lpstr>Prioritizing implementation</vt:lpstr>
      <vt:lpstr>Exclusions to the standard</vt:lpstr>
      <vt:lpstr>A regular review process for maintaining accessibility</vt:lpstr>
      <vt:lpstr>A grievance and remedy procedure</vt:lpstr>
      <vt:lpstr>Required language on Web sites</vt:lpstr>
      <vt:lpstr>Resources available to campus</vt:lpstr>
      <vt:lpstr>Effective dates</vt:lpstr>
      <vt:lpstr>Moving your institution towards accessibility…</vt:lpstr>
      <vt:lpstr>CSU Accessibility Policy 2007 – 2009</vt:lpstr>
      <vt:lpstr>Developing New Policy</vt:lpstr>
      <vt:lpstr>CSU ATI Framework:  Policy (Strategies/Goals &amp; Success Indicators)/Priorities </vt:lpstr>
      <vt:lpstr>Activities to collaborate and share ideas</vt:lpstr>
      <vt:lpstr>Accessibility Planning and Process Template </vt:lpstr>
      <vt:lpstr>PowerPoint Presentation</vt:lpstr>
      <vt:lpstr>PowerPoint Presentation</vt:lpstr>
      <vt:lpstr>Status Levels</vt:lpstr>
      <vt:lpstr>PowerPoint Presentation</vt:lpstr>
      <vt:lpstr>PowerPoint Presentation</vt:lpstr>
      <vt:lpstr>To build institutional support and support cultural change</vt:lpstr>
      <vt:lpstr>PowerPoint Presentation</vt:lpstr>
      <vt:lpstr>PowerPoint Presentation</vt:lpstr>
      <vt:lpstr>PowerPoint Presentation</vt:lpstr>
      <vt:lpstr>There is only one way to do things.</vt:lpstr>
      <vt:lpstr>PowerPoint Presentation</vt:lpstr>
      <vt:lpstr>PowerPoint Presentation</vt:lpstr>
      <vt:lpstr>PowerPoint Presentation</vt:lpstr>
      <vt:lpstr>PowerPoint Presentation</vt:lpstr>
      <vt:lpstr>Benefits of using  Universally Designed Technology</vt:lpstr>
      <vt:lpstr>Evaluation Protocols for Compliance &amp; Usability Testing </vt:lpstr>
      <vt:lpstr>PowerPoint Presentation</vt:lpstr>
      <vt:lpstr>Supporting Web Developers</vt:lpstr>
      <vt:lpstr>PowerPoint Presentation</vt:lpstr>
      <vt:lpstr>Supporting Content Creators</vt:lpstr>
      <vt:lpstr>UDC Evaluation Categories Section 508/WCAG 2.0 U.D. Principles  </vt:lpstr>
      <vt:lpstr>Monitoring Web Environment</vt:lpstr>
      <vt:lpstr>Enterprise Level Automatic Testing Tool</vt:lpstr>
      <vt:lpstr>Procurement</vt:lpstr>
      <vt:lpstr>Building an Accessible Procurement Process</vt:lpstr>
      <vt:lpstr>Accessible Procurement Process Steps</vt:lpstr>
      <vt:lpstr>Accessible Procurement Roles and Responsibilities </vt:lpstr>
      <vt:lpstr>Step 1 – Gather Information </vt:lpstr>
      <vt:lpstr>Step 2 - Review Information </vt:lpstr>
      <vt:lpstr>Step 3 -  Review Product</vt:lpstr>
      <vt:lpstr>Step 4 -  Place Order</vt:lpstr>
      <vt:lpstr>Contract Language – General Provisions</vt:lpstr>
      <vt:lpstr>Accessible Procurement Process: Next Steps</vt:lpstr>
      <vt:lpstr>Captioning</vt:lpstr>
      <vt:lpstr>Benefits of Captioning</vt:lpstr>
      <vt:lpstr>What technically do we mean?</vt:lpstr>
      <vt:lpstr>Transcript</vt:lpstr>
      <vt:lpstr>Caption File</vt:lpstr>
      <vt:lpstr>The Finished Product</vt:lpstr>
      <vt:lpstr>But don’t forget…</vt:lpstr>
      <vt:lpstr>Types of Content To Be Captioned</vt:lpstr>
      <vt:lpstr>Costs</vt:lpstr>
      <vt:lpstr>Who Pays For It?</vt:lpstr>
      <vt:lpstr>Do You Have To Caption Everything?</vt:lpstr>
      <vt:lpstr>Models of Creating Captions</vt:lpstr>
      <vt:lpstr>Models for Funding</vt:lpstr>
      <vt:lpstr>Supporting Faculty</vt:lpstr>
      <vt:lpstr>PowerPoint Presentation</vt:lpstr>
      <vt:lpstr>Accessible Instructional Materials – Faculty </vt:lpstr>
      <vt:lpstr>A Campus Solution - offering an array of services</vt:lpstr>
      <vt:lpstr>Instructional Materials:  Proper structure saves time and money</vt:lpstr>
      <vt:lpstr>Use Styles and Formatting</vt:lpstr>
      <vt:lpstr>Color Contrast</vt:lpstr>
      <vt:lpstr>Images</vt:lpstr>
      <vt:lpstr>PowerPoint Presentation</vt:lpstr>
      <vt:lpstr>PDF </vt:lpstr>
      <vt:lpstr>PowerPoint Presentation</vt:lpstr>
      <vt:lpstr>Wrap Up</vt:lpstr>
    </vt:vector>
  </TitlesOfParts>
  <Company>North Carolina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Kraus</dc:creator>
  <cp:lastModifiedBy>Greg Kraus</cp:lastModifiedBy>
  <cp:revision>7</cp:revision>
  <dcterms:created xsi:type="dcterms:W3CDTF">2014-09-29T12:25:34Z</dcterms:created>
  <dcterms:modified xsi:type="dcterms:W3CDTF">2014-09-29T15:28:09Z</dcterms:modified>
</cp:coreProperties>
</file>