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45" r:id="rId1"/>
  </p:sldMasterIdLst>
  <p:notesMasterIdLst>
    <p:notesMasterId r:id="rId35"/>
  </p:notesMasterIdLst>
  <p:sldIdLst>
    <p:sldId id="307" r:id="rId2"/>
    <p:sldId id="313" r:id="rId3"/>
    <p:sldId id="292" r:id="rId4"/>
    <p:sldId id="294" r:id="rId5"/>
    <p:sldId id="311" r:id="rId6"/>
    <p:sldId id="269" r:id="rId7"/>
    <p:sldId id="290" r:id="rId8"/>
    <p:sldId id="314" r:id="rId9"/>
    <p:sldId id="293" r:id="rId10"/>
    <p:sldId id="295" r:id="rId11"/>
    <p:sldId id="296" r:id="rId12"/>
    <p:sldId id="298" r:id="rId13"/>
    <p:sldId id="297" r:id="rId14"/>
    <p:sldId id="310" r:id="rId15"/>
    <p:sldId id="303" r:id="rId16"/>
    <p:sldId id="306" r:id="rId17"/>
    <p:sldId id="280" r:id="rId18"/>
    <p:sldId id="279" r:id="rId19"/>
    <p:sldId id="281" r:id="rId20"/>
    <p:sldId id="299" r:id="rId21"/>
    <p:sldId id="312" r:id="rId22"/>
    <p:sldId id="301" r:id="rId23"/>
    <p:sldId id="285" r:id="rId24"/>
    <p:sldId id="302" r:id="rId25"/>
    <p:sldId id="304" r:id="rId26"/>
    <p:sldId id="305" r:id="rId27"/>
    <p:sldId id="308" r:id="rId28"/>
    <p:sldId id="288" r:id="rId29"/>
    <p:sldId id="309" r:id="rId30"/>
    <p:sldId id="315" r:id="rId31"/>
    <p:sldId id="316" r:id="rId32"/>
    <p:sldId id="317" r:id="rId33"/>
    <p:sldId id="27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57C5F1B-280B-444B-AA0D-9CEE6BE1BBA5}">
          <p14:sldIdLst>
            <p14:sldId id="307"/>
            <p14:sldId id="313"/>
          </p14:sldIdLst>
        </p14:section>
        <p14:section name="Dividers" id="{4D810FCF-0ADD-0345-AFBF-9AC0BF5CA536}">
          <p14:sldIdLst>
            <p14:sldId id="292"/>
            <p14:sldId id="294"/>
            <p14:sldId id="311"/>
            <p14:sldId id="269"/>
            <p14:sldId id="290"/>
            <p14:sldId id="314"/>
            <p14:sldId id="293"/>
            <p14:sldId id="295"/>
            <p14:sldId id="296"/>
            <p14:sldId id="298"/>
            <p14:sldId id="297"/>
            <p14:sldId id="310"/>
            <p14:sldId id="303"/>
            <p14:sldId id="306"/>
            <p14:sldId id="280"/>
            <p14:sldId id="279"/>
            <p14:sldId id="281"/>
            <p14:sldId id="299"/>
            <p14:sldId id="312"/>
            <p14:sldId id="301"/>
            <p14:sldId id="285"/>
            <p14:sldId id="302"/>
            <p14:sldId id="304"/>
            <p14:sldId id="305"/>
            <p14:sldId id="308"/>
            <p14:sldId id="288"/>
            <p14:sldId id="309"/>
            <p14:sldId id="315"/>
            <p14:sldId id="316"/>
            <p14:sldId id="317"/>
          </p14:sldIdLst>
        </p14:section>
        <p14:section name="Content" id="{6D2F19DD-4CA8-6F4E-9292-A7C41B87577C}">
          <p14:sldIdLst/>
        </p14:section>
        <p14:section name="Interaction" id="{F2C0CFF2-7594-C04A-9910-F1426A27AF3C}">
          <p14:sldIdLst>
            <p14:sldId id="27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ti Czarnecki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D6E6"/>
    <a:srgbClr val="A1E3F4"/>
    <a:srgbClr val="90CBDB"/>
    <a:srgbClr val="68D4FA"/>
    <a:srgbClr val="21A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33" autoAdjust="0"/>
    <p:restoredTop sz="92931" autoAdjust="0"/>
  </p:normalViewPr>
  <p:slideViewPr>
    <p:cSldViewPr>
      <p:cViewPr>
        <p:scale>
          <a:sx n="120" d="100"/>
          <a:sy n="120" d="100"/>
        </p:scale>
        <p:origin x="-80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Relationship Id="rId3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gkb3\Documents\@Projects\Application%20Streamlining\Unit%20Spreadsheets\Consolidared%20ASI%20List%20with%20Pivo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dwk1:Desktop:ASI:Final%20Charts:CALS%20final%20chart%20-%20rati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Sheet4.xlsx"/><Relationship Id="rId3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file:///C:\Users\gkb3\Documents\@Projects\Application%20Streamlining\Unit%20Spreadsheets\Consolidared%20ASI%20List%20with%20Piv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500" baseline="0" dirty="0" smtClean="0"/>
              <a:t>Total Scored Applications= 680</a:t>
            </a:r>
            <a:endParaRPr lang="en-US" sz="1500" baseline="0" dirty="0"/>
          </a:p>
        </c:rich>
      </c:tx>
      <c:layout>
        <c:manualLayout>
          <c:xMode val="edge"/>
          <c:yMode val="edge"/>
          <c:x val="0.00927857976086322"/>
          <c:y val="0.93496083497375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7641319140663"/>
          <c:y val="0.0469767060367454"/>
          <c:w val="0.580087853601633"/>
          <c:h val="0.953023293963255"/>
        </c:manualLayout>
      </c:layout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 smtClean="0"/>
              <a:t>Number</a:t>
            </a:r>
            <a:r>
              <a:rPr lang="en-US" sz="1400" baseline="0" dirty="0" smtClean="0"/>
              <a:t> of included applications=959</a:t>
            </a:r>
            <a:endParaRPr lang="en-US" sz="1400" dirty="0"/>
          </a:p>
        </c:rich>
      </c:tx>
      <c:layout>
        <c:manualLayout>
          <c:xMode val="edge"/>
          <c:yMode val="edge"/>
          <c:x val="0.0189610819705659"/>
          <c:y val="0.927821104745717"/>
        </c:manualLayout>
      </c:layout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839388528421705"/>
          <c:y val="0.147891791123626"/>
          <c:w val="0.838718871912513"/>
          <c:h val="0.821325258663384"/>
        </c:manualLayout>
      </c:layout>
      <c:pie3D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Cost</c:v>
                </c:pt>
              </c:strCache>
            </c:strRef>
          </c:tx>
          <c:spPr>
            <a:ln>
              <a:noFill/>
            </a:ln>
          </c:spPr>
          <c:cat>
            <c:strRef>
              <c:f>Sheet1!$B$3:$B$54</c:f>
              <c:strCache>
                <c:ptCount val="52"/>
                <c:pt idx="0">
                  <c:v>CCE: BOB</c:v>
                </c:pt>
                <c:pt idx="1">
                  <c:v>CCE: BOBII</c:v>
                </c:pt>
                <c:pt idx="2">
                  <c:v>Greenhouse spaces database</c:v>
                </c:pt>
                <c:pt idx="3">
                  <c:v>Commitment tracking system</c:v>
                </c:pt>
                <c:pt idx="4">
                  <c:v>Volusion</c:v>
                </c:pt>
                <c:pt idx="5">
                  <c:v>Macaulay library ecommerce(E-Junkie)</c:v>
                </c:pt>
                <c:pt idx="6">
                  <c:v>Endowment tracking system</c:v>
                </c:pt>
                <c:pt idx="7">
                  <c:v>Student Appointment Form</c:v>
                </c:pt>
                <c:pt idx="8">
                  <c:v>Ithaca Pesticide Application Database</c:v>
                </c:pt>
                <c:pt idx="9">
                  <c:v>Geneva Pesticide Application Database</c:v>
                </c:pt>
                <c:pt idx="10">
                  <c:v>CALS Land Use DB</c:v>
                </c:pt>
                <c:pt idx="11">
                  <c:v>OnLine Training Roster. </c:v>
                </c:pt>
                <c:pt idx="12">
                  <c:v>Budget Narrative</c:v>
                </c:pt>
                <c:pt idx="13">
                  <c:v>HR: Term Notice</c:v>
                </c:pt>
                <c:pt idx="14">
                  <c:v>UnitTrac</c:v>
                </c:pt>
                <c:pt idx="15">
                  <c:v>Activity insight</c:v>
                </c:pt>
                <c:pt idx="16">
                  <c:v>HR: SIP</c:v>
                </c:pt>
                <c:pt idx="17">
                  <c:v>Deans Office Correspondance DB</c:v>
                </c:pt>
                <c:pt idx="18">
                  <c:v>CALSAuthorization app</c:v>
                </c:pt>
                <c:pt idx="19">
                  <c:v>Forecasting tool</c:v>
                </c:pt>
                <c:pt idx="20">
                  <c:v>Localist support app</c:v>
                </c:pt>
                <c:pt idx="21">
                  <c:v>CCE: Business Systems</c:v>
                </c:pt>
                <c:pt idx="22">
                  <c:v>Activity Insight backend app</c:v>
                </c:pt>
                <c:pt idx="23">
                  <c:v>LanTEEAL</c:v>
                </c:pt>
                <c:pt idx="24">
                  <c:v>CountIt</c:v>
                </c:pt>
                <c:pt idx="25">
                  <c:v>Surplus furniture Inventory/Cataloging system</c:v>
                </c:pt>
                <c:pt idx="26">
                  <c:v>Alumni Award Nomination Form</c:v>
                </c:pt>
                <c:pt idx="27">
                  <c:v>Harvest</c:v>
                </c:pt>
                <c:pt idx="28">
                  <c:v>eClips</c:v>
                </c:pt>
                <c:pt idx="29">
                  <c:v>Pcard</c:v>
                </c:pt>
                <c:pt idx="30">
                  <c:v>CALS News Aggregation app</c:v>
                </c:pt>
                <c:pt idx="31">
                  <c:v>FTDCA</c:v>
                </c:pt>
                <c:pt idx="32">
                  <c:v>Mann website</c:v>
                </c:pt>
                <c:pt idx="33">
                  <c:v>Library Services</c:v>
                </c:pt>
                <c:pt idx="34">
                  <c:v>Life Sciences Grad Portal</c:v>
                </c:pt>
                <c:pt idx="35">
                  <c:v>Workshop Mgt Database</c:v>
                </c:pt>
                <c:pt idx="36">
                  <c:v>CALS Research &amp; Impact</c:v>
                </c:pt>
                <c:pt idx="37">
                  <c:v>Keyserver</c:v>
                </c:pt>
                <c:pt idx="38">
                  <c:v>CALS Finance and Admin Tableau Reporting</c:v>
                </c:pt>
                <c:pt idx="39">
                  <c:v>Raisers Edge</c:v>
                </c:pt>
                <c:pt idx="40">
                  <c:v>Student Worker Shift Exchange</c:v>
                </c:pt>
                <c:pt idx="41">
                  <c:v>CALS media Expert</c:v>
                </c:pt>
                <c:pt idx="42">
                  <c:v>MRBS</c:v>
                </c:pt>
                <c:pt idx="43">
                  <c:v>Deep Freeze</c:v>
                </c:pt>
                <c:pt idx="44">
                  <c:v>VIVO Infomaki</c:v>
                </c:pt>
                <c:pt idx="45">
                  <c:v>CALS CMS for website</c:v>
                </c:pt>
                <c:pt idx="46">
                  <c:v>VIVO Cornell</c:v>
                </c:pt>
                <c:pt idx="47">
                  <c:v>Quest editor: almost retired</c:v>
                </c:pt>
                <c:pt idx="48">
                  <c:v>Locale</c:v>
                </c:pt>
                <c:pt idx="49">
                  <c:v>Spiceworks</c:v>
                </c:pt>
                <c:pt idx="50">
                  <c:v>Opsview</c:v>
                </c:pt>
                <c:pt idx="51">
                  <c:v>Ghost Symantec</c:v>
                </c:pt>
              </c:strCache>
            </c:strRef>
          </c:cat>
          <c:val>
            <c:numRef>
              <c:f>Sheet1!$C$3:$C$54</c:f>
              <c:numCache>
                <c:formatCode>General</c:formatCode>
                <c:ptCount val="52"/>
                <c:pt idx="0">
                  <c:v>15.0</c:v>
                </c:pt>
                <c:pt idx="1">
                  <c:v>15.0</c:v>
                </c:pt>
                <c:pt idx="2">
                  <c:v>15.0</c:v>
                </c:pt>
                <c:pt idx="3">
                  <c:v>15.0</c:v>
                </c:pt>
                <c:pt idx="4">
                  <c:v>15.0</c:v>
                </c:pt>
                <c:pt idx="5">
                  <c:v>15.0</c:v>
                </c:pt>
                <c:pt idx="6">
                  <c:v>15.0</c:v>
                </c:pt>
                <c:pt idx="7">
                  <c:v>15.0</c:v>
                </c:pt>
                <c:pt idx="8">
                  <c:v>20.0</c:v>
                </c:pt>
                <c:pt idx="9">
                  <c:v>20.0</c:v>
                </c:pt>
                <c:pt idx="10">
                  <c:v>15.0</c:v>
                </c:pt>
                <c:pt idx="11">
                  <c:v>20.0</c:v>
                </c:pt>
                <c:pt idx="12">
                  <c:v>25.0</c:v>
                </c:pt>
                <c:pt idx="13">
                  <c:v>20.0</c:v>
                </c:pt>
                <c:pt idx="14">
                  <c:v>20.0</c:v>
                </c:pt>
                <c:pt idx="15">
                  <c:v>20.0</c:v>
                </c:pt>
                <c:pt idx="16">
                  <c:v>25.0</c:v>
                </c:pt>
                <c:pt idx="17">
                  <c:v>15.0</c:v>
                </c:pt>
                <c:pt idx="18">
                  <c:v>20.0</c:v>
                </c:pt>
                <c:pt idx="19">
                  <c:v>25.0</c:v>
                </c:pt>
                <c:pt idx="20">
                  <c:v>20.0</c:v>
                </c:pt>
                <c:pt idx="21">
                  <c:v>35.0</c:v>
                </c:pt>
                <c:pt idx="22">
                  <c:v>25.0</c:v>
                </c:pt>
                <c:pt idx="23">
                  <c:v>25.0</c:v>
                </c:pt>
                <c:pt idx="24">
                  <c:v>25.0</c:v>
                </c:pt>
                <c:pt idx="25">
                  <c:v>25.0</c:v>
                </c:pt>
                <c:pt idx="26">
                  <c:v>20.0</c:v>
                </c:pt>
                <c:pt idx="27">
                  <c:v>35.0</c:v>
                </c:pt>
                <c:pt idx="28">
                  <c:v>35.0</c:v>
                </c:pt>
                <c:pt idx="29">
                  <c:v>20.0</c:v>
                </c:pt>
                <c:pt idx="30">
                  <c:v>30.0</c:v>
                </c:pt>
                <c:pt idx="31">
                  <c:v>40.0</c:v>
                </c:pt>
                <c:pt idx="32">
                  <c:v>45.0</c:v>
                </c:pt>
                <c:pt idx="33">
                  <c:v>40.0</c:v>
                </c:pt>
                <c:pt idx="34">
                  <c:v>35.0</c:v>
                </c:pt>
                <c:pt idx="35">
                  <c:v>20.0</c:v>
                </c:pt>
                <c:pt idx="36">
                  <c:v>35.0</c:v>
                </c:pt>
                <c:pt idx="37">
                  <c:v>50.0</c:v>
                </c:pt>
                <c:pt idx="38">
                  <c:v>50.0</c:v>
                </c:pt>
                <c:pt idx="39">
                  <c:v>50.0</c:v>
                </c:pt>
                <c:pt idx="40">
                  <c:v>40.0</c:v>
                </c:pt>
                <c:pt idx="41">
                  <c:v>35.0</c:v>
                </c:pt>
                <c:pt idx="42">
                  <c:v>40.0</c:v>
                </c:pt>
                <c:pt idx="43">
                  <c:v>50.0</c:v>
                </c:pt>
                <c:pt idx="44">
                  <c:v>40.0</c:v>
                </c:pt>
                <c:pt idx="45">
                  <c:v>55.0</c:v>
                </c:pt>
                <c:pt idx="46">
                  <c:v>60.0</c:v>
                </c:pt>
                <c:pt idx="47">
                  <c:v>40.0</c:v>
                </c:pt>
                <c:pt idx="48">
                  <c:v>50.0</c:v>
                </c:pt>
                <c:pt idx="49">
                  <c:v>50.0</c:v>
                </c:pt>
                <c:pt idx="50">
                  <c:v>50.0</c:v>
                </c:pt>
                <c:pt idx="51">
                  <c:v>50.0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7"/>
          </c:marker>
          <c:cat>
            <c:strRef>
              <c:f>Sheet1!$B$3:$B$54</c:f>
              <c:strCache>
                <c:ptCount val="52"/>
                <c:pt idx="0">
                  <c:v>CCE: BOB</c:v>
                </c:pt>
                <c:pt idx="1">
                  <c:v>CCE: BOBII</c:v>
                </c:pt>
                <c:pt idx="2">
                  <c:v>Greenhouse spaces database</c:v>
                </c:pt>
                <c:pt idx="3">
                  <c:v>Commitment tracking system</c:v>
                </c:pt>
                <c:pt idx="4">
                  <c:v>Volusion</c:v>
                </c:pt>
                <c:pt idx="5">
                  <c:v>Macaulay library ecommerce(E-Junkie)</c:v>
                </c:pt>
                <c:pt idx="6">
                  <c:v>Endowment tracking system</c:v>
                </c:pt>
                <c:pt idx="7">
                  <c:v>Student Appointment Form</c:v>
                </c:pt>
                <c:pt idx="8">
                  <c:v>Ithaca Pesticide Application Database</c:v>
                </c:pt>
                <c:pt idx="9">
                  <c:v>Geneva Pesticide Application Database</c:v>
                </c:pt>
                <c:pt idx="10">
                  <c:v>CALS Land Use DB</c:v>
                </c:pt>
                <c:pt idx="11">
                  <c:v>OnLine Training Roster. </c:v>
                </c:pt>
                <c:pt idx="12">
                  <c:v>Budget Narrative</c:v>
                </c:pt>
                <c:pt idx="13">
                  <c:v>HR: Term Notice</c:v>
                </c:pt>
                <c:pt idx="14">
                  <c:v>UnitTrac</c:v>
                </c:pt>
                <c:pt idx="15">
                  <c:v>Activity insight</c:v>
                </c:pt>
                <c:pt idx="16">
                  <c:v>HR: SIP</c:v>
                </c:pt>
                <c:pt idx="17">
                  <c:v>Deans Office Correspondance DB</c:v>
                </c:pt>
                <c:pt idx="18">
                  <c:v>CALSAuthorization app</c:v>
                </c:pt>
                <c:pt idx="19">
                  <c:v>Forecasting tool</c:v>
                </c:pt>
                <c:pt idx="20">
                  <c:v>Localist support app</c:v>
                </c:pt>
                <c:pt idx="21">
                  <c:v>CCE: Business Systems</c:v>
                </c:pt>
                <c:pt idx="22">
                  <c:v>Activity Insight backend app</c:v>
                </c:pt>
                <c:pt idx="23">
                  <c:v>LanTEEAL</c:v>
                </c:pt>
                <c:pt idx="24">
                  <c:v>CountIt</c:v>
                </c:pt>
                <c:pt idx="25">
                  <c:v>Surplus furniture Inventory/Cataloging system</c:v>
                </c:pt>
                <c:pt idx="26">
                  <c:v>Alumni Award Nomination Form</c:v>
                </c:pt>
                <c:pt idx="27">
                  <c:v>Harvest</c:v>
                </c:pt>
                <c:pt idx="28">
                  <c:v>eClips</c:v>
                </c:pt>
                <c:pt idx="29">
                  <c:v>Pcard</c:v>
                </c:pt>
                <c:pt idx="30">
                  <c:v>CALS News Aggregation app</c:v>
                </c:pt>
                <c:pt idx="31">
                  <c:v>FTDCA</c:v>
                </c:pt>
                <c:pt idx="32">
                  <c:v>Mann website</c:v>
                </c:pt>
                <c:pt idx="33">
                  <c:v>Library Services</c:v>
                </c:pt>
                <c:pt idx="34">
                  <c:v>Life Sciences Grad Portal</c:v>
                </c:pt>
                <c:pt idx="35">
                  <c:v>Workshop Mgt Database</c:v>
                </c:pt>
                <c:pt idx="36">
                  <c:v>CALS Research &amp; Impact</c:v>
                </c:pt>
                <c:pt idx="37">
                  <c:v>Keyserver</c:v>
                </c:pt>
                <c:pt idx="38">
                  <c:v>CALS Finance and Admin Tableau Reporting</c:v>
                </c:pt>
                <c:pt idx="39">
                  <c:v>Raisers Edge</c:v>
                </c:pt>
                <c:pt idx="40">
                  <c:v>Student Worker Shift Exchange</c:v>
                </c:pt>
                <c:pt idx="41">
                  <c:v>CALS media Expert</c:v>
                </c:pt>
                <c:pt idx="42">
                  <c:v>MRBS</c:v>
                </c:pt>
                <c:pt idx="43">
                  <c:v>Deep Freeze</c:v>
                </c:pt>
                <c:pt idx="44">
                  <c:v>VIVO Infomaki</c:v>
                </c:pt>
                <c:pt idx="45">
                  <c:v>CALS CMS for website</c:v>
                </c:pt>
                <c:pt idx="46">
                  <c:v>VIVO Cornell</c:v>
                </c:pt>
                <c:pt idx="47">
                  <c:v>Quest editor: almost retired</c:v>
                </c:pt>
                <c:pt idx="48">
                  <c:v>Locale</c:v>
                </c:pt>
                <c:pt idx="49">
                  <c:v>Spiceworks</c:v>
                </c:pt>
                <c:pt idx="50">
                  <c:v>Opsview</c:v>
                </c:pt>
                <c:pt idx="51">
                  <c:v>Ghost Symantec</c:v>
                </c:pt>
              </c:strCache>
            </c:strRef>
          </c:cat>
          <c:val>
            <c:numRef>
              <c:f>Sheet1!$D$3:$D$54</c:f>
              <c:numCache>
                <c:formatCode>General</c:formatCode>
                <c:ptCount val="52"/>
                <c:pt idx="0">
                  <c:v>100.0</c:v>
                </c:pt>
                <c:pt idx="1">
                  <c:v>100.0</c:v>
                </c:pt>
                <c:pt idx="2">
                  <c:v>83.0</c:v>
                </c:pt>
                <c:pt idx="3">
                  <c:v>81.0</c:v>
                </c:pt>
                <c:pt idx="4">
                  <c:v>81.0</c:v>
                </c:pt>
                <c:pt idx="5">
                  <c:v>80.0</c:v>
                </c:pt>
                <c:pt idx="6">
                  <c:v>78.0</c:v>
                </c:pt>
                <c:pt idx="7">
                  <c:v>78.0</c:v>
                </c:pt>
                <c:pt idx="8">
                  <c:v>92.0</c:v>
                </c:pt>
                <c:pt idx="9">
                  <c:v>90.0</c:v>
                </c:pt>
                <c:pt idx="10">
                  <c:v>65.0</c:v>
                </c:pt>
                <c:pt idx="11">
                  <c:v>84.0</c:v>
                </c:pt>
                <c:pt idx="12">
                  <c:v>100.0</c:v>
                </c:pt>
                <c:pt idx="13">
                  <c:v>80.0</c:v>
                </c:pt>
                <c:pt idx="14">
                  <c:v>76.0</c:v>
                </c:pt>
                <c:pt idx="15">
                  <c:v>75.0</c:v>
                </c:pt>
                <c:pt idx="16">
                  <c:v>87.0</c:v>
                </c:pt>
                <c:pt idx="17">
                  <c:v>51.0</c:v>
                </c:pt>
                <c:pt idx="18">
                  <c:v>67.0</c:v>
                </c:pt>
                <c:pt idx="19">
                  <c:v>81.0</c:v>
                </c:pt>
                <c:pt idx="20">
                  <c:v>60.0</c:v>
                </c:pt>
                <c:pt idx="21">
                  <c:v>100.0</c:v>
                </c:pt>
                <c:pt idx="22">
                  <c:v>70.0</c:v>
                </c:pt>
                <c:pt idx="23">
                  <c:v>70.0</c:v>
                </c:pt>
                <c:pt idx="24">
                  <c:v>67.0</c:v>
                </c:pt>
                <c:pt idx="25">
                  <c:v>65.0</c:v>
                </c:pt>
                <c:pt idx="26">
                  <c:v>49.0</c:v>
                </c:pt>
                <c:pt idx="27">
                  <c:v>85.0</c:v>
                </c:pt>
                <c:pt idx="28">
                  <c:v>80.0</c:v>
                </c:pt>
                <c:pt idx="29">
                  <c:v>45.0</c:v>
                </c:pt>
                <c:pt idx="30">
                  <c:v>63.0</c:v>
                </c:pt>
                <c:pt idx="31">
                  <c:v>81.0</c:v>
                </c:pt>
                <c:pt idx="32">
                  <c:v>90.0</c:v>
                </c:pt>
                <c:pt idx="33">
                  <c:v>76.0</c:v>
                </c:pt>
                <c:pt idx="34">
                  <c:v>65.0</c:v>
                </c:pt>
                <c:pt idx="35">
                  <c:v>36.0</c:v>
                </c:pt>
                <c:pt idx="36">
                  <c:v>61.0</c:v>
                </c:pt>
                <c:pt idx="37">
                  <c:v>86.0</c:v>
                </c:pt>
                <c:pt idx="38">
                  <c:v>81.0</c:v>
                </c:pt>
                <c:pt idx="39">
                  <c:v>81.0</c:v>
                </c:pt>
                <c:pt idx="40">
                  <c:v>60.0</c:v>
                </c:pt>
                <c:pt idx="41">
                  <c:v>51.0</c:v>
                </c:pt>
                <c:pt idx="42">
                  <c:v>57.0</c:v>
                </c:pt>
                <c:pt idx="43">
                  <c:v>70.0</c:v>
                </c:pt>
                <c:pt idx="44">
                  <c:v>53.0</c:v>
                </c:pt>
                <c:pt idx="45">
                  <c:v>71.0</c:v>
                </c:pt>
                <c:pt idx="46">
                  <c:v>71.0</c:v>
                </c:pt>
                <c:pt idx="47">
                  <c:v>47.0</c:v>
                </c:pt>
                <c:pt idx="48">
                  <c:v>57.0</c:v>
                </c:pt>
                <c:pt idx="49">
                  <c:v>56.0</c:v>
                </c:pt>
                <c:pt idx="50">
                  <c:v>48.0</c:v>
                </c:pt>
                <c:pt idx="51">
                  <c:v>46.0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0485144"/>
        <c:axId val="2020488312"/>
      </c:lineChart>
      <c:lineChart>
        <c:grouping val="standard"/>
        <c:varyColors val="0"/>
        <c:ser>
          <c:idx val="2"/>
          <c:order val="2"/>
          <c:tx>
            <c:strRef>
              <c:f>Sheet1!$E$2</c:f>
              <c:strCache>
                <c:ptCount val="1"/>
                <c:pt idx="0">
                  <c:v>Value/Cost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7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Sheet1!$B$3:$B$54</c:f>
              <c:strCache>
                <c:ptCount val="52"/>
                <c:pt idx="0">
                  <c:v>CCE: BOB</c:v>
                </c:pt>
                <c:pt idx="1">
                  <c:v>CCE: BOBII</c:v>
                </c:pt>
                <c:pt idx="2">
                  <c:v>Greenhouse spaces database</c:v>
                </c:pt>
                <c:pt idx="3">
                  <c:v>Commitment tracking system</c:v>
                </c:pt>
                <c:pt idx="4">
                  <c:v>Volusion</c:v>
                </c:pt>
                <c:pt idx="5">
                  <c:v>Macaulay library ecommerce(E-Junkie)</c:v>
                </c:pt>
                <c:pt idx="6">
                  <c:v>Endowment tracking system</c:v>
                </c:pt>
                <c:pt idx="7">
                  <c:v>Student Appointment Form</c:v>
                </c:pt>
                <c:pt idx="8">
                  <c:v>Ithaca Pesticide Application Database</c:v>
                </c:pt>
                <c:pt idx="9">
                  <c:v>Geneva Pesticide Application Database</c:v>
                </c:pt>
                <c:pt idx="10">
                  <c:v>CALS Land Use DB</c:v>
                </c:pt>
                <c:pt idx="11">
                  <c:v>OnLine Training Roster. </c:v>
                </c:pt>
                <c:pt idx="12">
                  <c:v>Budget Narrative</c:v>
                </c:pt>
                <c:pt idx="13">
                  <c:v>HR: Term Notice</c:v>
                </c:pt>
                <c:pt idx="14">
                  <c:v>UnitTrac</c:v>
                </c:pt>
                <c:pt idx="15">
                  <c:v>Activity insight</c:v>
                </c:pt>
                <c:pt idx="16">
                  <c:v>HR: SIP</c:v>
                </c:pt>
                <c:pt idx="17">
                  <c:v>Deans Office Correspondance DB</c:v>
                </c:pt>
                <c:pt idx="18">
                  <c:v>CALSAuthorization app</c:v>
                </c:pt>
                <c:pt idx="19">
                  <c:v>Forecasting tool</c:v>
                </c:pt>
                <c:pt idx="20">
                  <c:v>Localist support app</c:v>
                </c:pt>
                <c:pt idx="21">
                  <c:v>CCE: Business Systems</c:v>
                </c:pt>
                <c:pt idx="22">
                  <c:v>Activity Insight backend app</c:v>
                </c:pt>
                <c:pt idx="23">
                  <c:v>LanTEEAL</c:v>
                </c:pt>
                <c:pt idx="24">
                  <c:v>CountIt</c:v>
                </c:pt>
                <c:pt idx="25">
                  <c:v>Surplus furniture Inventory/Cataloging system</c:v>
                </c:pt>
                <c:pt idx="26">
                  <c:v>Alumni Award Nomination Form</c:v>
                </c:pt>
                <c:pt idx="27">
                  <c:v>Harvest</c:v>
                </c:pt>
                <c:pt idx="28">
                  <c:v>eClips</c:v>
                </c:pt>
                <c:pt idx="29">
                  <c:v>Pcard</c:v>
                </c:pt>
                <c:pt idx="30">
                  <c:v>CALS News Aggregation app</c:v>
                </c:pt>
                <c:pt idx="31">
                  <c:v>FTDCA</c:v>
                </c:pt>
                <c:pt idx="32">
                  <c:v>Mann website</c:v>
                </c:pt>
                <c:pt idx="33">
                  <c:v>Library Services</c:v>
                </c:pt>
                <c:pt idx="34">
                  <c:v>Life Sciences Grad Portal</c:v>
                </c:pt>
                <c:pt idx="35">
                  <c:v>Workshop Mgt Database</c:v>
                </c:pt>
                <c:pt idx="36">
                  <c:v>CALS Research &amp; Impact</c:v>
                </c:pt>
                <c:pt idx="37">
                  <c:v>Keyserver</c:v>
                </c:pt>
                <c:pt idx="38">
                  <c:v>CALS Finance and Admin Tableau Reporting</c:v>
                </c:pt>
                <c:pt idx="39">
                  <c:v>Raisers Edge</c:v>
                </c:pt>
                <c:pt idx="40">
                  <c:v>Student Worker Shift Exchange</c:v>
                </c:pt>
                <c:pt idx="41">
                  <c:v>CALS media Expert</c:v>
                </c:pt>
                <c:pt idx="42">
                  <c:v>MRBS</c:v>
                </c:pt>
                <c:pt idx="43">
                  <c:v>Deep Freeze</c:v>
                </c:pt>
                <c:pt idx="44">
                  <c:v>VIVO Infomaki</c:v>
                </c:pt>
                <c:pt idx="45">
                  <c:v>CALS CMS for website</c:v>
                </c:pt>
                <c:pt idx="46">
                  <c:v>VIVO Cornell</c:v>
                </c:pt>
                <c:pt idx="47">
                  <c:v>Quest editor: almost retired</c:v>
                </c:pt>
                <c:pt idx="48">
                  <c:v>Locale</c:v>
                </c:pt>
                <c:pt idx="49">
                  <c:v>Spiceworks</c:v>
                </c:pt>
                <c:pt idx="50">
                  <c:v>Opsview</c:v>
                </c:pt>
                <c:pt idx="51">
                  <c:v>Ghost Symantec</c:v>
                </c:pt>
              </c:strCache>
            </c:strRef>
          </c:cat>
          <c:val>
            <c:numRef>
              <c:f>Sheet1!$E$3:$E$54</c:f>
              <c:numCache>
                <c:formatCode>_(* #,##0.0_);_(* \(#,##0.0\);_(* "-"??_);_(@_)</c:formatCode>
                <c:ptCount val="52"/>
                <c:pt idx="0">
                  <c:v>6.666666666666667</c:v>
                </c:pt>
                <c:pt idx="1">
                  <c:v>6.666666666666667</c:v>
                </c:pt>
                <c:pt idx="2">
                  <c:v>5.53333333333334</c:v>
                </c:pt>
                <c:pt idx="3">
                  <c:v>5.4</c:v>
                </c:pt>
                <c:pt idx="4">
                  <c:v>5.4</c:v>
                </c:pt>
                <c:pt idx="5">
                  <c:v>5.333333333333332</c:v>
                </c:pt>
                <c:pt idx="6">
                  <c:v>5.2</c:v>
                </c:pt>
                <c:pt idx="7">
                  <c:v>5.2</c:v>
                </c:pt>
                <c:pt idx="8">
                  <c:v>4.6</c:v>
                </c:pt>
                <c:pt idx="9">
                  <c:v>4.5</c:v>
                </c:pt>
                <c:pt idx="10">
                  <c:v>4.333333333333332</c:v>
                </c:pt>
                <c:pt idx="11">
                  <c:v>4.2</c:v>
                </c:pt>
                <c:pt idx="12">
                  <c:v>4.0</c:v>
                </c:pt>
                <c:pt idx="13">
                  <c:v>4.0</c:v>
                </c:pt>
                <c:pt idx="14">
                  <c:v>3.8</c:v>
                </c:pt>
                <c:pt idx="15">
                  <c:v>3.75</c:v>
                </c:pt>
                <c:pt idx="16">
                  <c:v>3.48</c:v>
                </c:pt>
                <c:pt idx="17">
                  <c:v>3.4</c:v>
                </c:pt>
                <c:pt idx="18">
                  <c:v>3.35</c:v>
                </c:pt>
                <c:pt idx="19">
                  <c:v>3.24</c:v>
                </c:pt>
                <c:pt idx="20">
                  <c:v>3.0</c:v>
                </c:pt>
                <c:pt idx="21">
                  <c:v>2.857142857142857</c:v>
                </c:pt>
                <c:pt idx="22">
                  <c:v>2.8</c:v>
                </c:pt>
                <c:pt idx="23">
                  <c:v>2.8</c:v>
                </c:pt>
                <c:pt idx="24">
                  <c:v>2.68</c:v>
                </c:pt>
                <c:pt idx="25">
                  <c:v>2.6</c:v>
                </c:pt>
                <c:pt idx="26">
                  <c:v>2.45</c:v>
                </c:pt>
                <c:pt idx="27">
                  <c:v>2.428571428571428</c:v>
                </c:pt>
                <c:pt idx="28">
                  <c:v>2.285714285714286</c:v>
                </c:pt>
                <c:pt idx="29">
                  <c:v>2.25</c:v>
                </c:pt>
                <c:pt idx="30">
                  <c:v>2.1</c:v>
                </c:pt>
                <c:pt idx="31">
                  <c:v>2.025</c:v>
                </c:pt>
                <c:pt idx="32">
                  <c:v>2.0</c:v>
                </c:pt>
                <c:pt idx="33">
                  <c:v>1.9</c:v>
                </c:pt>
                <c:pt idx="34">
                  <c:v>1.857142857142857</c:v>
                </c:pt>
                <c:pt idx="35">
                  <c:v>1.8</c:v>
                </c:pt>
                <c:pt idx="36">
                  <c:v>1.742857142857143</c:v>
                </c:pt>
                <c:pt idx="37">
                  <c:v>1.72</c:v>
                </c:pt>
                <c:pt idx="38">
                  <c:v>1.62</c:v>
                </c:pt>
                <c:pt idx="39">
                  <c:v>1.62</c:v>
                </c:pt>
                <c:pt idx="40">
                  <c:v>1.5</c:v>
                </c:pt>
                <c:pt idx="41">
                  <c:v>1.457142857142857</c:v>
                </c:pt>
                <c:pt idx="42">
                  <c:v>1.425</c:v>
                </c:pt>
                <c:pt idx="43">
                  <c:v>1.4</c:v>
                </c:pt>
                <c:pt idx="44">
                  <c:v>1.325</c:v>
                </c:pt>
                <c:pt idx="45">
                  <c:v>1.290909090909091</c:v>
                </c:pt>
                <c:pt idx="46">
                  <c:v>1.183333333333333</c:v>
                </c:pt>
                <c:pt idx="47">
                  <c:v>1.175</c:v>
                </c:pt>
                <c:pt idx="48">
                  <c:v>1.14</c:v>
                </c:pt>
                <c:pt idx="49">
                  <c:v>1.12</c:v>
                </c:pt>
                <c:pt idx="50">
                  <c:v>0.96</c:v>
                </c:pt>
                <c:pt idx="51">
                  <c:v>0.92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0494504"/>
        <c:axId val="2020491496"/>
      </c:lineChart>
      <c:catAx>
        <c:axId val="2020485144"/>
        <c:scaling>
          <c:orientation val="minMax"/>
        </c:scaling>
        <c:delete val="0"/>
        <c:axPos val="b"/>
        <c:minorGridlines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2020488312"/>
        <c:crosses val="autoZero"/>
        <c:auto val="1"/>
        <c:lblAlgn val="ctr"/>
        <c:lblOffset val="100"/>
        <c:noMultiLvlLbl val="0"/>
      </c:catAx>
      <c:valAx>
        <c:axId val="2020488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20485144"/>
        <c:crosses val="autoZero"/>
        <c:crossBetween val="between"/>
      </c:valAx>
      <c:valAx>
        <c:axId val="2020491496"/>
        <c:scaling>
          <c:orientation val="minMax"/>
        </c:scaling>
        <c:delete val="0"/>
        <c:axPos val="r"/>
        <c:numFmt formatCode="_(* #,##0.0_);_(* \(#,##0.0\);_(* &quot;-&quot;??_);_(@_)" sourceLinked="1"/>
        <c:majorTickMark val="out"/>
        <c:minorTickMark val="none"/>
        <c:tickLblPos val="nextTo"/>
        <c:crossAx val="2020494504"/>
        <c:crosses val="max"/>
        <c:crossBetween val="between"/>
      </c:valAx>
      <c:catAx>
        <c:axId val="2020494504"/>
        <c:scaling>
          <c:orientation val="minMax"/>
        </c:scaling>
        <c:delete val="1"/>
        <c:axPos val="b"/>
        <c:majorTickMark val="out"/>
        <c:minorTickMark val="none"/>
        <c:tickLblPos val="none"/>
        <c:crossAx val="2020491496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500" baseline="0" dirty="0" smtClean="0"/>
              <a:t>Total Scored Applications= 680</a:t>
            </a:r>
            <a:endParaRPr lang="en-US" sz="1500" baseline="0" dirty="0"/>
          </a:p>
        </c:rich>
      </c:tx>
      <c:layout>
        <c:manualLayout>
          <c:xMode val="edge"/>
          <c:yMode val="edge"/>
          <c:x val="0.00927857976086322"/>
          <c:y val="0.93496083497375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7641319140663"/>
          <c:y val="0.0469767060367454"/>
          <c:w val="0.580087853601633"/>
          <c:h val="0.953023293963255"/>
        </c:manualLayout>
      </c:layout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 smtClean="0"/>
              <a:t>Number</a:t>
            </a:r>
            <a:r>
              <a:rPr lang="en-US" sz="1400" baseline="0" dirty="0" smtClean="0"/>
              <a:t> of included applications=959</a:t>
            </a:r>
            <a:endParaRPr lang="en-US" sz="1400" dirty="0"/>
          </a:p>
        </c:rich>
      </c:tx>
      <c:layout>
        <c:manualLayout>
          <c:xMode val="edge"/>
          <c:yMode val="edge"/>
          <c:x val="0.0189610819705659"/>
          <c:y val="0.927821104745717"/>
        </c:manualLayout>
      </c:layout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839388528421705"/>
          <c:y val="0.147891791123626"/>
          <c:w val="0.838718871912513"/>
          <c:h val="0.821325258663384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0.0327133762361928"/>
                  <c:y val="0.0260565249949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303799018382506"/>
                  <c:y val="-0.055118574622498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0248431267621984"/>
                  <c:y val="-0.013636955677300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0215304241820146"/>
                  <c:y val="-0.0043178121855437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0278121060963415"/>
                  <c:y val="0.02226297466445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0157437452952313"/>
                  <c:y val="-0.0019066687106923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0190175566354494"/>
                  <c:y val="-0.016272480920825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0.0464199087828366"/>
                  <c:y val="-0.021297441471514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0.00241593161790291"/>
                  <c:y val="0.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0877967469782675"/>
                  <c:y val="-0.024558085101396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0311982410511516"/>
                  <c:y val="0.015377451245952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0.0284877358844602"/>
                  <c:y val="0.023579296478627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-0.0463643313180443"/>
                  <c:y val="-0.045839965850939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0.0574685919150631"/>
                  <c:y val="-0.05016162019005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4"/>
              <c:layout>
                <c:manualLayout>
                  <c:x val="0.127935558189281"/>
                  <c:y val="-0.021582529266644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'Charts for Ted'!$B$85:$B$99</c:f>
              <c:strCache>
                <c:ptCount val="15"/>
                <c:pt idx="0">
                  <c:v>Academic Administration</c:v>
                </c:pt>
                <c:pt idx="1">
                  <c:v>Admissions</c:v>
                </c:pt>
                <c:pt idx="2">
                  <c:v>Alumni Development</c:v>
                </c:pt>
                <c:pt idx="3">
                  <c:v>Budget Planning</c:v>
                </c:pt>
                <c:pt idx="4">
                  <c:v>Career Services</c:v>
                </c:pt>
                <c:pt idx="5">
                  <c:v>Collaboration Tool</c:v>
                </c:pt>
                <c:pt idx="6">
                  <c:v>Environmental Health &amp; Safety</c:v>
                </c:pt>
                <c:pt idx="7">
                  <c:v>Facilities &amp; Space Management</c:v>
                </c:pt>
                <c:pt idx="8">
                  <c:v>Finance- Other</c:v>
                </c:pt>
                <c:pt idx="9">
                  <c:v>HR- Other</c:v>
                </c:pt>
                <c:pt idx="10">
                  <c:v>IT Utility</c:v>
                </c:pt>
                <c:pt idx="11">
                  <c:v>Other</c:v>
                </c:pt>
                <c:pt idx="12">
                  <c:v>Research Administration</c:v>
                </c:pt>
                <c:pt idx="13">
                  <c:v>SIP Awards</c:v>
                </c:pt>
                <c:pt idx="14">
                  <c:v>Student- Other</c:v>
                </c:pt>
              </c:strCache>
            </c:strRef>
          </c:cat>
          <c:val>
            <c:numRef>
              <c:f>'Charts for Ted'!$C$85:$C$99</c:f>
              <c:numCache>
                <c:formatCode>General</c:formatCode>
                <c:ptCount val="15"/>
                <c:pt idx="0">
                  <c:v>145.0</c:v>
                </c:pt>
                <c:pt idx="1">
                  <c:v>35.0</c:v>
                </c:pt>
                <c:pt idx="2">
                  <c:v>33.0</c:v>
                </c:pt>
                <c:pt idx="3">
                  <c:v>6.0</c:v>
                </c:pt>
                <c:pt idx="4">
                  <c:v>11.0</c:v>
                </c:pt>
                <c:pt idx="5">
                  <c:v>48.0</c:v>
                </c:pt>
                <c:pt idx="6">
                  <c:v>21.0</c:v>
                </c:pt>
                <c:pt idx="7">
                  <c:v>72.0</c:v>
                </c:pt>
                <c:pt idx="8">
                  <c:v>107.0</c:v>
                </c:pt>
                <c:pt idx="9">
                  <c:v>61.0</c:v>
                </c:pt>
                <c:pt idx="10">
                  <c:v>132.0</c:v>
                </c:pt>
                <c:pt idx="11">
                  <c:v>194.0</c:v>
                </c:pt>
                <c:pt idx="12">
                  <c:v>33.0</c:v>
                </c:pt>
                <c:pt idx="13">
                  <c:v>4.0</c:v>
                </c:pt>
                <c:pt idx="14">
                  <c:v>72.0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0.76981</cdr:y>
    </cdr:from>
    <cdr:to>
      <cdr:x>0.29755</cdr:x>
      <cdr:y>0.8229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52400" y="4419600"/>
          <a:ext cx="2514612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0.76981</cdr:y>
    </cdr:from>
    <cdr:to>
      <cdr:x>0.29755</cdr:x>
      <cdr:y>0.8229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52400" y="4419600"/>
          <a:ext cx="2514612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E4D-C2F1-B544-9DE2-BBECDFB45BB2}" type="datetimeFigureOut">
              <a:rPr lang="en-US" smtClean="0"/>
              <a:t>9/30/14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87D51-52A1-EF40-B672-9B4EC8500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0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551D0-A2B3-4823-A520-FB24B852363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15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competency center for cloud computing, offered as a free service to those on campus doing cloud computing.</a:t>
            </a:r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4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Consumer Culture:  Cloud gives end-users more opportunity to work directly with commercial service providers bypassing central IT and it's mature processes for managing risk (audit, procurement, legal, security, policy, DR, accessibility, compliance) . The result could be increased risk and over consumption of services (resulting in an increase in the institution's total IT spending)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2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395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1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4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0"/>
            <a:ext cx="73914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21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19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Pol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Poll Question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Poll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59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Discussion Q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Question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31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Evalu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838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Evaluation Slide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2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5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2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92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52400" y="-76200"/>
            <a:ext cx="9372600" cy="7086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4-09-09 at 6.35.30 A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6654800" cy="392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8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39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idx="12"/>
          </p:nvPr>
        </p:nvSpPr>
        <p:spPr>
          <a:xfrm>
            <a:off x="3657599" y="5867400"/>
            <a:ext cx="4495801" cy="5007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latin typeface="Arial"/>
                <a:cs typeface="Arial"/>
              </a:defRPr>
            </a:lvl1pPr>
          </a:lstStyle>
          <a:p>
            <a:pPr lvl="0"/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02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2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73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57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64" r:id="rId5"/>
    <p:sldLayoutId id="2147484850" r:id="rId6"/>
    <p:sldLayoutId id="2147484851" r:id="rId7"/>
    <p:sldLayoutId id="2147484852" r:id="rId8"/>
    <p:sldLayoutId id="2147484853" r:id="rId9"/>
    <p:sldLayoutId id="2147484854" r:id="rId10"/>
    <p:sldLayoutId id="2147484855" r:id="rId11"/>
    <p:sldLayoutId id="2147484856" r:id="rId12"/>
    <p:sldLayoutId id="2147484857" r:id="rId13"/>
    <p:sldLayoutId id="2147484858" r:id="rId14"/>
    <p:sldLayoutId id="2147484859" r:id="rId15"/>
    <p:sldLayoutId id="2147484860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creativecommons.org/licenses/by-nc-sa/3.0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cio.cornell.edu/planning-governance/it-projects/administrative-streamlining-initiatives/application-streamlining-asi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4419600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 Sprawl is Sucking the Wind Out of Your Sails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5486400"/>
            <a:ext cx="480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David Koehler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Bob Carozzoni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Cornell University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746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Pilot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543800" cy="50292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Staff from Administrative Unit (3), Academic Unit (2) and Central IT (4)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Needed to Develop Methodology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Compute Total Cost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Calculate Business Value 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Normalize (0-100)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Develop Reports</a:t>
            </a:r>
          </a:p>
          <a:p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What’s an Application?</a:t>
            </a:r>
            <a:br>
              <a:rPr lang="en-US" sz="2200" dirty="0" smtClean="0"/>
            </a:b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Completed in Four Months</a:t>
            </a:r>
            <a:r>
              <a:rPr lang="en-US" sz="2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4745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 Pilot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543800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Calculation of Business Value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Converting Qualitative to Quantitative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Uniqueness, Risk, Campus Impact, Utility,</a:t>
            </a:r>
            <a:br>
              <a:rPr lang="en-US" sz="2200" dirty="0" smtClean="0"/>
            </a:br>
            <a:r>
              <a:rPr lang="en-US" sz="2200" dirty="0" smtClean="0"/>
              <a:t>		Data of Record, Strategic Importance</a:t>
            </a:r>
          </a:p>
          <a:p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Forced Choice Methodology</a:t>
            </a:r>
          </a:p>
          <a:p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Captured in Spreadsheet</a:t>
            </a:r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87752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382000" cy="6248400"/>
          </a:xfrm>
        </p:spPr>
        <p:txBody>
          <a:bodyPr/>
          <a:lstStyle/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416737"/>
              </p:ext>
            </p:extLst>
          </p:nvPr>
        </p:nvGraphicFramePr>
        <p:xfrm>
          <a:off x="0" y="1"/>
          <a:ext cx="8686799" cy="687230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33600"/>
                <a:gridCol w="6096000"/>
                <a:gridCol w="457199"/>
              </a:tblGrid>
              <a:tr h="359039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effectLst/>
                          <a:latin typeface="Arial"/>
                          <a:cs typeface="Arial"/>
                        </a:rPr>
                        <a:t>Uniqueness: Is there another known application that could be used in place of this application?</a:t>
                      </a:r>
                      <a:br>
                        <a:rPr lang="en-US" sz="1100" b="0" u="none" strike="noStrike" dirty="0">
                          <a:effectLst/>
                          <a:latin typeface="Arial"/>
                          <a:cs typeface="Arial"/>
                        </a:rPr>
                      </a:br>
                      <a:endParaRPr lang="en-US" sz="11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18288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There is no known commercial or internal to Cornell application that provides similar functionality </a:t>
                      </a:r>
                      <a:r>
                        <a:rPr lang="en-US" sz="1000" u="none" strike="noStrike" dirty="0" smtClean="0">
                          <a:effectLst/>
                          <a:latin typeface="Arial"/>
                          <a:cs typeface="Arial"/>
                        </a:rPr>
                        <a:t/>
                      </a:r>
                      <a:br>
                        <a:rPr lang="en-US" sz="1000" u="none" strike="noStrike" dirty="0" smtClean="0"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000" u="none" strike="noStrike" dirty="0" smtClean="0">
                          <a:effectLst/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i.e. totally unique in function)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10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359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There is no known internal to Cornell application that provides similar functionality </a:t>
                      </a:r>
                      <a:r>
                        <a:rPr lang="en-US" sz="1000" u="none" strike="noStrike" dirty="0" smtClean="0">
                          <a:effectLst/>
                          <a:latin typeface="Arial"/>
                          <a:cs typeface="Arial"/>
                        </a:rPr>
                        <a:t/>
                      </a:r>
                      <a:br>
                        <a:rPr lang="en-US" sz="1000" u="none" strike="noStrike" dirty="0" smtClean="0"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000" u="none" strike="noStrike" dirty="0" smtClean="0">
                          <a:effectLst/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commercial may)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10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2906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There is an internal to Cornell application that would meet business needs with modifications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359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There is an internal to Cornell application that would meet business need with business process modifications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3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225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There are other internal to Cornell applications that would meet business needs as delivered. 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225300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effectLst/>
                          <a:latin typeface="Arial"/>
                          <a:cs typeface="Arial"/>
                        </a:rPr>
                        <a:t>Risk:  Is this application necessary to meet regulatory requirements or minimize institutional risk?</a:t>
                      </a:r>
                      <a:endParaRPr lang="en-US" sz="11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18288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  <a:latin typeface="Arial"/>
                          <a:cs typeface="Arial"/>
                        </a:rPr>
                        <a:t>Application mitigates major legal/security/liability issues</a:t>
                      </a:r>
                      <a:endParaRPr lang="en-US" sz="10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20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223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  <a:latin typeface="Arial"/>
                          <a:cs typeface="Arial"/>
                        </a:rPr>
                        <a:t>Application mitigates policy issues</a:t>
                      </a:r>
                      <a:endParaRPr lang="en-US" sz="10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15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223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Application mitigates business process risk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10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216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Application designed to prevent human errors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225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Application does not address regulatory requirements or institutional risk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225300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effectLst/>
                          <a:latin typeface="Arial"/>
                          <a:cs typeface="Arial"/>
                        </a:rPr>
                        <a:t>Campus Impact:  How much do other systems or business functions depend upon data that is created by this application?</a:t>
                      </a:r>
                      <a:endParaRPr lang="en-US" sz="11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18288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Required to provide data to enterprise-level business functions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15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225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Required to provide data to unit-level business functions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10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225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Required to provide data to other department-level business functions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388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Does not provide data to other systems or business functions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225300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effectLst/>
                          <a:latin typeface="Arial"/>
                          <a:cs typeface="Arial"/>
                        </a:rPr>
                        <a:t>Data of Record:  Does this application capture or support University Data of Record?</a:t>
                      </a:r>
                      <a:endParaRPr lang="en-US" sz="11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18288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  <a:latin typeface="Arial"/>
                          <a:cs typeface="Arial"/>
                        </a:rPr>
                        <a:t>Application IS the data of record for a given entity</a:t>
                      </a:r>
                      <a:endParaRPr lang="en-US" sz="10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15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225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  <a:latin typeface="Arial"/>
                          <a:cs typeface="Arial"/>
                        </a:rPr>
                        <a:t>Application EXTENDS the Data of Record (i.e. IS the Data or Record for a small # of fields)</a:t>
                      </a:r>
                      <a:endParaRPr lang="en-US" sz="10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10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223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  <a:latin typeface="Arial"/>
                          <a:cs typeface="Arial"/>
                        </a:rPr>
                        <a:t>Application SHOWS the data of record</a:t>
                      </a:r>
                      <a:endParaRPr lang="en-US" sz="10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225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  <a:latin typeface="Arial"/>
                          <a:cs typeface="Arial"/>
                        </a:rPr>
                        <a:t>Application captures or modifies but does NOT feed back the data of record</a:t>
                      </a:r>
                      <a:endParaRPr lang="en-US" sz="10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441590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effectLst/>
                          <a:latin typeface="Arial"/>
                          <a:cs typeface="Arial"/>
                        </a:rPr>
                        <a:t>Utility</a:t>
                      </a:r>
                      <a:endParaRPr lang="en-US" sz="11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18288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The application automates a business process that is</a:t>
                      </a:r>
                      <a:b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Complex  _</a:t>
                      </a:r>
                      <a:r>
                        <a:rPr lang="en-US" sz="1000" u="sng" strike="noStrike" dirty="0">
                          <a:effectLst/>
                          <a:latin typeface="Arial"/>
                          <a:cs typeface="Arial"/>
                        </a:rPr>
                        <a:t>(7)</a:t>
                      </a: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___  Moderate  _</a:t>
                      </a:r>
                      <a:r>
                        <a:rPr lang="en-US" sz="1000" u="sng" strike="noStrike" dirty="0">
                          <a:effectLst/>
                          <a:latin typeface="Arial"/>
                          <a:cs typeface="Arial"/>
                        </a:rPr>
                        <a:t>(4)</a:t>
                      </a: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__ Simple _</a:t>
                      </a:r>
                      <a:r>
                        <a:rPr lang="en-US" sz="1000" u="sng" strike="noStrike" dirty="0">
                          <a:effectLst/>
                          <a:latin typeface="Arial"/>
                          <a:cs typeface="Arial"/>
                        </a:rPr>
                        <a:t>(0)</a:t>
                      </a: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___ 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359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The application meets business requirements </a:t>
                      </a:r>
                      <a:b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Fully _</a:t>
                      </a:r>
                      <a:r>
                        <a:rPr lang="en-US" sz="1000" u="sng" strike="noStrike" dirty="0">
                          <a:effectLst/>
                          <a:latin typeface="Arial"/>
                          <a:cs typeface="Arial"/>
                        </a:rPr>
                        <a:t>(6)</a:t>
                      </a: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___ Partially _</a:t>
                      </a:r>
                      <a:r>
                        <a:rPr lang="en-US" sz="1000" u="sng" strike="noStrike" dirty="0">
                          <a:effectLst/>
                          <a:latin typeface="Arial"/>
                          <a:cs typeface="Arial"/>
                        </a:rPr>
                        <a:t>(3)</a:t>
                      </a: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___  Barely or not at all _</a:t>
                      </a:r>
                      <a:r>
                        <a:rPr lang="en-US" sz="1000" u="sng" strike="noStrike" dirty="0">
                          <a:effectLst/>
                          <a:latin typeface="Arial"/>
                          <a:cs typeface="Arial"/>
                        </a:rPr>
                        <a:t>(0)</a:t>
                      </a: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___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3019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Ease of use: High _</a:t>
                      </a:r>
                      <a:r>
                        <a:rPr lang="en-US" sz="1000" u="sng" strike="noStrike" dirty="0">
                          <a:effectLst/>
                          <a:latin typeface="Arial"/>
                          <a:cs typeface="Arial"/>
                        </a:rPr>
                        <a:t>(7)</a:t>
                      </a: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___  Med _</a:t>
                      </a:r>
                      <a:r>
                        <a:rPr lang="en-US" sz="1000" u="sng" strike="noStrike" dirty="0">
                          <a:effectLst/>
                          <a:latin typeface="Arial"/>
                          <a:cs typeface="Arial"/>
                        </a:rPr>
                        <a:t>(3)</a:t>
                      </a:r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___   Low  _</a:t>
                      </a:r>
                      <a:r>
                        <a:rPr lang="en-US" sz="1000" u="sng" strike="noStrike" dirty="0">
                          <a:effectLst/>
                          <a:latin typeface="Arial"/>
                          <a:cs typeface="Arial"/>
                        </a:rPr>
                        <a:t>(0)____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1892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Total Utility Score</a:t>
                      </a:r>
                      <a:endParaRPr lang="en-US" sz="1000" b="0" i="1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>
                    <a:solidFill>
                      <a:srgbClr val="DBEEF4"/>
                    </a:solidFill>
                  </a:tcPr>
                </a:tc>
              </a:tr>
              <a:tr h="225300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effectLst/>
                          <a:latin typeface="Arial"/>
                          <a:cs typeface="Arial"/>
                        </a:rPr>
                        <a:t>Strategy:  Does this application support the goals and mission of your unit, department, or individuals within.</a:t>
                      </a:r>
                      <a:endParaRPr lang="en-US" sz="11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182880" marT="0" marB="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  <a:latin typeface="Arial"/>
                          <a:cs typeface="Arial"/>
                        </a:rPr>
                        <a:t>Application directly supports the academic mission of an academic unit</a:t>
                      </a:r>
                      <a:endParaRPr lang="en-US" sz="10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20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225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Application directly supports the strategic goal of an administrative unit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20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223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  <a:latin typeface="Arial"/>
                          <a:cs typeface="Arial"/>
                        </a:rPr>
                        <a:t>Application directly supports departmental goal</a:t>
                      </a:r>
                      <a:endParaRPr lang="en-US" sz="10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10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  <a:tr h="223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Application directly supports faculty/staff goal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5441" marT="5441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0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5441" marR="182880" marT="544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04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Value Spreadsheet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543800" cy="4525963"/>
          </a:xfrm>
        </p:spPr>
        <p:txBody>
          <a:bodyPr/>
          <a:lstStyle/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765189"/>
              </p:ext>
            </p:extLst>
          </p:nvPr>
        </p:nvGraphicFramePr>
        <p:xfrm>
          <a:off x="990601" y="1828800"/>
          <a:ext cx="6676051" cy="2667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27891"/>
                <a:gridCol w="3842067"/>
                <a:gridCol w="406093"/>
              </a:tblGrid>
              <a:tr h="539879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baseline="0" dirty="0">
                          <a:effectLst/>
                          <a:latin typeface="Arial"/>
                          <a:cs typeface="Arial"/>
                        </a:rPr>
                        <a:t>Risk: </a:t>
                      </a:r>
                      <a:r>
                        <a:rPr lang="en-US" sz="1400" u="none" strike="noStrike" baseline="0" dirty="0" smtClean="0">
                          <a:effectLst/>
                          <a:latin typeface="Arial"/>
                          <a:cs typeface="Arial"/>
                        </a:rPr>
                        <a:t>Is </a:t>
                      </a:r>
                      <a:r>
                        <a:rPr lang="en-US" sz="1400" u="none" strike="noStrike" baseline="0" dirty="0">
                          <a:effectLst/>
                          <a:latin typeface="Arial"/>
                          <a:cs typeface="Arial"/>
                        </a:rPr>
                        <a:t>this application necessary to meet regulatory requirements or minimize institutional risk?</a:t>
                      </a:r>
                      <a:endParaRPr lang="en-US" sz="1400" b="0" i="0" u="none" strike="noStrike" baseline="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82880" marR="182880" marT="11824" marB="182880" anchor="ctr" anchorCtr="1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Arial"/>
                          <a:cs typeface="Arial"/>
                        </a:rPr>
                        <a:t>Application mitigates major legal/security/liability issues</a:t>
                      </a:r>
                      <a:endParaRPr lang="en-US" sz="11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R="11824" marT="118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Arial"/>
                          <a:cs typeface="Arial"/>
                        </a:rPr>
                        <a:t>20</a:t>
                      </a:r>
                      <a:endParaRPr lang="en-US" sz="11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1824" marT="11824" marB="0" anchor="ctr"/>
                </a:tc>
              </a:tr>
              <a:tr h="5344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Arial"/>
                          <a:cs typeface="Arial"/>
                        </a:rPr>
                        <a:t>Application mitigates policy issues</a:t>
                      </a:r>
                      <a:endParaRPr lang="en-US" sz="11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R="11824" marT="118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Arial"/>
                          <a:cs typeface="Arial"/>
                        </a:rPr>
                        <a:t>15</a:t>
                      </a:r>
                      <a:endParaRPr lang="en-US" sz="11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1824" marT="11824" marB="0" anchor="ctr"/>
                </a:tc>
              </a:tr>
              <a:tr h="5344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Arial"/>
                          <a:cs typeface="Arial"/>
                        </a:rPr>
                        <a:t>Application mitigates business process risk</a:t>
                      </a:r>
                      <a:endParaRPr lang="en-US" sz="11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R="11824" marT="118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Arial"/>
                          <a:cs typeface="Arial"/>
                        </a:rPr>
                        <a:t>10</a:t>
                      </a:r>
                      <a:endParaRPr lang="en-US" sz="11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1824" marT="11824" marB="0" anchor="ctr"/>
                </a:tc>
              </a:tr>
              <a:tr h="5182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Arial"/>
                          <a:cs typeface="Arial"/>
                        </a:rPr>
                        <a:t>Application designed to prevent human errors</a:t>
                      </a:r>
                      <a:endParaRPr lang="en-US" sz="11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R="11824" marT="118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1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L="11824" marT="11824" marB="0" anchor="ctr"/>
                </a:tc>
              </a:tr>
              <a:tr h="5398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Arial"/>
                          <a:cs typeface="Arial"/>
                        </a:rPr>
                        <a:t>Application does not address regulatory requirements or institutional risk</a:t>
                      </a:r>
                      <a:endParaRPr lang="en-US" sz="11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R="11824" marT="118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endParaRPr lang="en-US" sz="1100" b="0" i="0" u="none" strike="noStrike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11824" marT="11824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57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990600" y="2667000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Would a Pilot Project Be Valuable at Your Institution?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129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74_04_004_selec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3" t="2712" r="13557" b="2151"/>
          <a:stretch/>
        </p:blipFill>
        <p:spPr>
          <a:xfrm>
            <a:off x="1" y="0"/>
            <a:ext cx="2057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85800"/>
            <a:ext cx="7391400" cy="731838"/>
          </a:xfrm>
        </p:spPr>
        <p:txBody>
          <a:bodyPr/>
          <a:lstStyle/>
          <a:p>
            <a:r>
              <a:rPr lang="en-US" dirty="0" smtClean="0"/>
              <a:t>Phase I Campus Rollout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600200"/>
            <a:ext cx="6096000" cy="51054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Determined Sponsors and Technical Leaders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Business Analysts to Interview Business Users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Technology Managers Determined Cost Spreadsheets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Used Seasoned Project Manager to Drive Process</a:t>
            </a:r>
          </a:p>
          <a:p>
            <a:pPr marL="342900" indent="-342900">
              <a:buFont typeface="Arial"/>
              <a:buChar char="•"/>
            </a:pP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Completed 28 Units in 6 Months</a:t>
            </a:r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9133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391400" cy="731838"/>
          </a:xfrm>
        </p:spPr>
        <p:txBody>
          <a:bodyPr/>
          <a:lstStyle/>
          <a:p>
            <a:r>
              <a:rPr lang="en-US" dirty="0" smtClean="0">
                <a:cs typeface="Arial"/>
              </a:rPr>
              <a:t>ASI Unit Process</a:t>
            </a:r>
            <a:endParaRPr lang="en-US" dirty="0"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990600"/>
            <a:ext cx="393192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1.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Identity Sponsor, IT Lead and Business Analyst </a:t>
            </a:r>
            <a:b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   for Unit Team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0" y="1752600"/>
            <a:ext cx="393192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2.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Unit Team begin meetings with ASI Core Team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000" y="2616200"/>
            <a:ext cx="8153400" cy="457200"/>
            <a:chOff x="152400" y="2743200"/>
            <a:chExt cx="8153400" cy="457200"/>
          </a:xfrm>
        </p:grpSpPr>
        <p:sp>
          <p:nvSpPr>
            <p:cNvPr id="8" name="Rectangle 7"/>
            <p:cNvSpPr/>
            <p:nvPr/>
          </p:nvSpPr>
          <p:spPr>
            <a:xfrm>
              <a:off x="152400" y="2743200"/>
              <a:ext cx="3931920" cy="457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3A.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IT Lead Begins Application Inventory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373880" y="2743200"/>
              <a:ext cx="3931920" cy="457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3b.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Sponsor, sends kickoff email to business owners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3429000"/>
            <a:ext cx="8153400" cy="457200"/>
            <a:chOff x="152400" y="3352800"/>
            <a:chExt cx="8153400" cy="457200"/>
          </a:xfrm>
        </p:grpSpPr>
        <p:sp>
          <p:nvSpPr>
            <p:cNvPr id="10" name="Rectangle 9"/>
            <p:cNvSpPr/>
            <p:nvPr/>
          </p:nvSpPr>
          <p:spPr>
            <a:xfrm>
              <a:off x="152400" y="3352800"/>
              <a:ext cx="3931920" cy="457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4a.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Business Owners for each app identified </a:t>
              </a:r>
              <a:b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     and contacted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73880" y="3352800"/>
              <a:ext cx="3931920" cy="457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 smtClean="0">
                  <a:solidFill>
                    <a:schemeClr val="tx1"/>
                  </a:solidFill>
                  <a:latin typeface="Arial"/>
                  <a:cs typeface="Arial"/>
                </a:rPr>
                <a:t>4b.</a:t>
              </a:r>
              <a:r>
                <a:rPr lang="en-US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 BA conducts business owner interviews</a:t>
              </a:r>
              <a:endParaRPr lang="en-US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1000" y="4241800"/>
            <a:ext cx="8153400" cy="457200"/>
            <a:chOff x="152400" y="3962400"/>
            <a:chExt cx="8153400" cy="457200"/>
          </a:xfrm>
        </p:grpSpPr>
        <p:sp>
          <p:nvSpPr>
            <p:cNvPr id="12" name="Rectangle 11"/>
            <p:cNvSpPr/>
            <p:nvPr/>
          </p:nvSpPr>
          <p:spPr>
            <a:xfrm>
              <a:off x="152400" y="3962400"/>
              <a:ext cx="3931920" cy="457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5a.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Cost data gathered and entered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73880" y="3962400"/>
              <a:ext cx="3931920" cy="457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5b.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Business Value data gathered and entered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514600" y="5181600"/>
            <a:ext cx="393192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6.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Data Analysis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4600" y="5943600"/>
            <a:ext cx="393192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7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Report and Recommendations issued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419600" y="14478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1981200" y="2258568"/>
            <a:ext cx="4953000" cy="2694432"/>
            <a:chOff x="1981200" y="2286000"/>
            <a:chExt cx="4953000" cy="269443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4419600" y="2286000"/>
              <a:ext cx="0" cy="9144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981200" y="2377440"/>
              <a:ext cx="4953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6934200" y="23622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981200" y="23622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981200" y="4980432"/>
              <a:ext cx="4953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/>
          <p:nvPr/>
        </p:nvCxnSpPr>
        <p:spPr>
          <a:xfrm>
            <a:off x="6934200" y="3124200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981200" y="3124200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934200" y="3962400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981200" y="3962400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419600" y="56388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343400" y="3657600"/>
            <a:ext cx="21640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934200" y="4724400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981200" y="4724400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419600" y="4953000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419600" y="2133600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0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7391400" cy="731838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Statistics from Phase I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Consolidated Numbers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Units = 28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</a:t>
            </a:r>
            <a:r>
              <a:rPr lang="en-US" sz="2000" dirty="0" smtClean="0"/>
              <a:t>pplications in inventory = 1159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Applications Scored = 702 (61% of inventory)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</a:t>
            </a:r>
            <a:r>
              <a:rPr lang="en-US" sz="2000" dirty="0" smtClean="0"/>
              <a:t>pplications Not Scored (below threshold) = 373 (32%)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Applications </a:t>
            </a:r>
            <a:r>
              <a:rPr lang="en-US" sz="2000" dirty="0" err="1" smtClean="0"/>
              <a:t>Unscored</a:t>
            </a:r>
            <a:r>
              <a:rPr lang="en-US" sz="2000" dirty="0" smtClean="0"/>
              <a:t> (no score reported) = 84 (7%)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Consolidated Averages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BV Score = 69.8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Cost Score = 22.0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BV/Cost Ratio = 3.5</a:t>
            </a:r>
          </a:p>
        </p:txBody>
      </p:sp>
    </p:spTree>
    <p:extLst>
      <p:ext uri="{BB962C8B-B14F-4D97-AF65-F5344CB8AC3E}">
        <p14:creationId xmlns:p14="http://schemas.microsoft.com/office/powerpoint/2010/main" val="251906296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 Chart Sample (CALS)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605280"/>
              </p:ext>
            </p:extLst>
          </p:nvPr>
        </p:nvGraphicFramePr>
        <p:xfrm>
          <a:off x="381000" y="1600200"/>
          <a:ext cx="8458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474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Functional Purpose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844001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6553200"/>
            <a:ext cx="868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1</a:t>
            </a:r>
            <a:endParaRPr lang="en-US" sz="12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695750"/>
              </p:ext>
            </p:extLst>
          </p:nvPr>
        </p:nvGraphicFramePr>
        <p:xfrm>
          <a:off x="152400" y="457200"/>
          <a:ext cx="8451056" cy="5741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525641"/>
              </p:ext>
            </p:extLst>
          </p:nvPr>
        </p:nvGraphicFramePr>
        <p:xfrm>
          <a:off x="228600" y="1066800"/>
          <a:ext cx="79248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947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762000" y="1676400"/>
            <a:ext cx="7010400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Copyright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2971800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presentation leaves copyright of the content to the presenter. Unless otherwise noted in the materials, uploaded content carries the </a:t>
            </a:r>
            <a:r>
              <a:rPr lang="en-US" dirty="0">
                <a:hlinkClick r:id="rId2"/>
              </a:rPr>
              <a:t>Creative Commons Attribution-NonCommercial-ShareAlike license</a:t>
            </a:r>
            <a:r>
              <a:rPr lang="en-US" dirty="0" smtClean="0">
                <a:hlinkClick r:id="rId2"/>
              </a:rPr>
              <a:t>, </a:t>
            </a:r>
            <a:r>
              <a:rPr lang="en-US" dirty="0"/>
              <a:t> which grants usage to the general public with the stipulated criteria.</a:t>
            </a:r>
          </a:p>
        </p:txBody>
      </p:sp>
    </p:spTree>
    <p:extLst>
      <p:ext uri="{BB962C8B-B14F-4D97-AF65-F5344CB8AC3E}">
        <p14:creationId xmlns:p14="http://schemas.microsoft.com/office/powerpoint/2010/main" val="382192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9332189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1587" b="34821"/>
          <a:stretch/>
        </p:blipFill>
        <p:spPr>
          <a:xfrm>
            <a:off x="103480" y="4086577"/>
            <a:ext cx="8620947" cy="2771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391400" cy="731838"/>
          </a:xfrm>
        </p:spPr>
        <p:txBody>
          <a:bodyPr/>
          <a:lstStyle/>
          <a:p>
            <a:r>
              <a:rPr lang="en-US" dirty="0" smtClean="0"/>
              <a:t>Phase I </a:t>
            </a:r>
            <a:r>
              <a:rPr lang="en-US" smtClean="0"/>
              <a:t>– </a:t>
            </a:r>
            <a:r>
              <a:rPr lang="en-US" smtClean="0"/>
              <a:t>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543800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Complete Application Inventory</a:t>
            </a:r>
          </a:p>
          <a:p>
            <a:pPr>
              <a:spcAft>
                <a:spcPts val="1800"/>
              </a:spcAft>
            </a:pPr>
            <a:r>
              <a:rPr lang="en-US" sz="2200" dirty="0"/>
              <a:t>	</a:t>
            </a:r>
            <a:r>
              <a:rPr lang="en-US" sz="2200" dirty="0" smtClean="0"/>
              <a:t>	Sponsors understood value proposition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Unit Action Plans Created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Some units discontinued applications</a:t>
            </a:r>
          </a:p>
          <a:p>
            <a:pPr>
              <a:spcAft>
                <a:spcPts val="1800"/>
              </a:spcAft>
            </a:pPr>
            <a:r>
              <a:rPr lang="en-US" sz="2200" dirty="0"/>
              <a:t>	</a:t>
            </a:r>
            <a:r>
              <a:rPr lang="en-US" sz="2200" dirty="0" smtClean="0"/>
              <a:t>	Some units upgraded technology</a:t>
            </a: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Unintended Benefit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	Sharing of applications across colleges</a:t>
            </a:r>
          </a:p>
          <a:p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7535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828800" y="24384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Would your Senior Finance Staff Find This Effort Valuable?</a:t>
            </a:r>
          </a:p>
          <a:p>
            <a:endParaRPr lang="en-US" sz="2400" dirty="0"/>
          </a:p>
          <a:p>
            <a:r>
              <a:rPr lang="en-US" sz="2400" dirty="0" smtClean="0"/>
              <a:t>Would the Reports be Useful? </a:t>
            </a:r>
          </a:p>
          <a:p>
            <a:endParaRPr lang="en-US" sz="2400" dirty="0"/>
          </a:p>
          <a:p>
            <a:r>
              <a:rPr lang="en-US" sz="2400" dirty="0" smtClean="0"/>
              <a:t>Questions from the Floor?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873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II – Application Consolidation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543800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Search Inventories by Functional Purpose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Survey Participants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Likely Matches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Value of Consolidation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Score Candidates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Cost Savings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Motivated Units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Alignment with IT Strategic Plan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Alignment with Business Strategy</a:t>
            </a:r>
          </a:p>
          <a:p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8875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289589"/>
              </p:ext>
            </p:extLst>
          </p:nvPr>
        </p:nvGraphicFramePr>
        <p:xfrm>
          <a:off x="0" y="762000"/>
          <a:ext cx="8729134" cy="6096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88112"/>
                <a:gridCol w="1673685"/>
                <a:gridCol w="773057"/>
                <a:gridCol w="1071999"/>
                <a:gridCol w="1029065"/>
                <a:gridCol w="958040"/>
                <a:gridCol w="542506"/>
                <a:gridCol w="992670"/>
              </a:tblGrid>
              <a:tr h="85481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Short Title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914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Initial Thinking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914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HIGH COST SAVINGS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914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Motivated Units with the capacity </a:t>
                      </a:r>
                      <a:r>
                        <a:rPr lang="en-US" sz="1000" b="1" u="none" strike="noStrike" dirty="0" smtClean="0">
                          <a:effectLst/>
                        </a:rPr>
                        <a:t/>
                      </a:r>
                      <a:br>
                        <a:rPr lang="en-US" sz="1000" b="1" u="none" strike="noStrike" dirty="0" smtClean="0">
                          <a:effectLst/>
                        </a:rPr>
                      </a:br>
                      <a:r>
                        <a:rPr lang="en-US" sz="1000" b="1" u="none" strike="noStrike" dirty="0" smtClean="0">
                          <a:effectLst/>
                        </a:rPr>
                        <a:t>to </a:t>
                      </a:r>
                      <a:r>
                        <a:rPr lang="en-US" sz="1000" b="1" u="none" strike="noStrike" dirty="0">
                          <a:effectLst/>
                        </a:rPr>
                        <a:t>engage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914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Consideration </a:t>
                      </a:r>
                      <a:r>
                        <a:rPr lang="en-US" sz="1000" b="1" u="none" strike="noStrike" dirty="0" smtClean="0">
                          <a:effectLst/>
                        </a:rPr>
                        <a:t/>
                      </a:r>
                      <a:br>
                        <a:rPr lang="en-US" sz="1000" b="1" u="none" strike="noStrike" dirty="0" smtClean="0">
                          <a:effectLst/>
                        </a:rPr>
                      </a:br>
                      <a:r>
                        <a:rPr lang="en-US" sz="1000" b="1" u="none" strike="noStrike" dirty="0" smtClean="0">
                          <a:effectLst/>
                        </a:rPr>
                        <a:t>of </a:t>
                      </a:r>
                      <a:r>
                        <a:rPr lang="en-US" sz="1000" b="1" u="none" strike="noStrike" dirty="0">
                          <a:effectLst/>
                        </a:rPr>
                        <a:t>existing </a:t>
                      </a:r>
                      <a:r>
                        <a:rPr lang="en-US" sz="1000" b="1" u="none" strike="noStrike" dirty="0" smtClean="0">
                          <a:effectLst/>
                        </a:rPr>
                        <a:t/>
                      </a:r>
                      <a:br>
                        <a:rPr lang="en-US" sz="1000" b="1" u="none" strike="noStrike" dirty="0" smtClean="0">
                          <a:effectLst/>
                        </a:rPr>
                      </a:br>
                      <a:r>
                        <a:rPr lang="en-US" sz="1000" b="1" u="none" strike="noStrike" dirty="0" smtClean="0">
                          <a:effectLst/>
                        </a:rPr>
                        <a:t>IT </a:t>
                      </a:r>
                      <a:r>
                        <a:rPr lang="en-US" sz="1000" b="1" u="none" strike="noStrike" dirty="0">
                          <a:effectLst/>
                        </a:rPr>
                        <a:t>strategy ("Fluffy Test") </a:t>
                      </a:r>
                      <a:r>
                        <a:rPr lang="en-US" sz="1000" b="1" u="none" strike="noStrike" dirty="0" smtClean="0">
                          <a:effectLst/>
                        </a:rPr>
                        <a:t/>
                      </a:r>
                      <a:br>
                        <a:rPr lang="en-US" sz="1000" b="1" u="none" strike="noStrike" dirty="0" smtClean="0">
                          <a:effectLst/>
                        </a:rPr>
                      </a:br>
                      <a:r>
                        <a:rPr lang="en-US" sz="1000" b="1" u="none" strike="noStrike" dirty="0" err="1" smtClean="0">
                          <a:effectLst/>
                        </a:rPr>
                        <a:t>eg</a:t>
                      </a:r>
                      <a:r>
                        <a:rPr lang="en-US" sz="1000" b="1" u="none" strike="noStrike" dirty="0">
                          <a:effectLst/>
                        </a:rPr>
                        <a:t>. </a:t>
                      </a:r>
                      <a:r>
                        <a:rPr lang="en-US" sz="1000" b="1" u="none" strike="noStrike" dirty="0" smtClean="0">
                          <a:effectLst/>
                        </a:rPr>
                        <a:t>SOA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914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Consideration of existing/desired business strategy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914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Total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914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Status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91440" marB="0"/>
                </a:tc>
              </a:tr>
              <a:tr h="503731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Document Management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Sorely needed.  Big bang for big buck.  Lots of energy around campus for this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5.47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5.67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7.22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7.83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26.19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>
                          <a:effectLst/>
                        </a:rPr>
                        <a:t>Discovery ongoing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</a:tr>
              <a:tr h="704159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Archival Solutions (for historical data)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Possible Candidate, probably not low hanging fruit, but should be evaluated as possible.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4.56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5.69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6.69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20.94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>
                          <a:effectLst/>
                        </a:rPr>
                        <a:t>Discovery pending completion of Doc Mgmt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</a:tr>
              <a:tr h="65637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Project Management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Effort tracking, Task Management, simple WBS, capture of effort against work (Simple is good)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3.78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4.11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5.94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6.11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19.94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 err="1">
                          <a:effectLst/>
                        </a:rPr>
                        <a:t>Unanet</a:t>
                      </a:r>
                      <a:r>
                        <a:rPr lang="en-US" sz="1000" b="1" u="none" strike="noStrike" dirty="0">
                          <a:effectLst/>
                        </a:rPr>
                        <a:t>, MS Project Server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</a:tr>
              <a:tr h="502969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Lab Management Tools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Lots of them, with lots of overlap.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3.00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4.40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5.80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6.67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19.87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NL" sz="1000" b="1" u="none" strike="noStrike" dirty="0" err="1">
                          <a:effectLst/>
                        </a:rPr>
                        <a:t>Clare</a:t>
                      </a:r>
                      <a:r>
                        <a:rPr lang="nl-NL" sz="1000" b="1" u="none" strike="noStrike" dirty="0">
                          <a:effectLst/>
                        </a:rPr>
                        <a:t> van den Blink </a:t>
                      </a:r>
                      <a:r>
                        <a:rPr lang="nl-NL" sz="1000" b="1" u="none" strike="noStrike" dirty="0" err="1">
                          <a:effectLst/>
                        </a:rPr>
                        <a:t>leading</a:t>
                      </a:r>
                      <a:r>
                        <a:rPr lang="nl-NL" sz="1000" b="1" u="none" strike="noStrike" dirty="0">
                          <a:effectLst/>
                        </a:rPr>
                        <a:t> </a:t>
                      </a:r>
                      <a:r>
                        <a:rPr lang="nl-NL" sz="1000" b="1" u="none" strike="noStrike" dirty="0" err="1">
                          <a:effectLst/>
                        </a:rPr>
                        <a:t>group</a:t>
                      </a:r>
                      <a:endParaRPr lang="nl-N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</a:tr>
              <a:tr h="86060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CRM System/Event Management (ILR willing to share theirs)/Membership Management/Dues Collection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CRM/Membership Management/Event Management seem similar.  Consider collapsing.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2.06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3.82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4.47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5.59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15.94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Discovery scheduled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</a:tr>
              <a:tr h="39956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Access Control Tools/Key Access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Should consolidate on a COTS version (Weill)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2.00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2.71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5.21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5.21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15.14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Weill hall solution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</a:tr>
              <a:tr h="80902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Survey Tools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We already feel like we have an offering, need to come up with a way to get folks to consider turning off their versions/methods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2.27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2.67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4.87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5.20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15.00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 err="1" smtClean="0">
                          <a:effectLst/>
                        </a:rPr>
                        <a:t>Qualtrics</a:t>
                      </a:r>
                      <a:r>
                        <a:rPr lang="en-US" sz="1000" b="1" u="none" strike="noStrike" dirty="0" smtClean="0">
                          <a:effectLst/>
                        </a:rPr>
                        <a:t>, </a:t>
                      </a:r>
                      <a:r>
                        <a:rPr lang="en-US" sz="1000" b="1" u="none" strike="noStrike" dirty="0">
                          <a:effectLst/>
                        </a:rPr>
                        <a:t>SRI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</a:tr>
              <a:tr h="804752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ELM (Electronic Learning Management)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Good candidate.  Could easily show savings.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1.69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2.41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4.18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5.18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13.45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anchorCtr="1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u="none" strike="noStrike" dirty="0">
                          <a:effectLst/>
                        </a:rPr>
                        <a:t>Discovery ongoing; led by HR with PPM involvement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391400" cy="731838"/>
          </a:xfrm>
        </p:spPr>
        <p:txBody>
          <a:bodyPr/>
          <a:lstStyle/>
          <a:p>
            <a:r>
              <a:rPr lang="en-US" dirty="0" smtClean="0"/>
              <a:t>Consolidation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1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391400" cy="731838"/>
          </a:xfrm>
        </p:spPr>
        <p:txBody>
          <a:bodyPr/>
          <a:lstStyle/>
          <a:p>
            <a:r>
              <a:rPr lang="en-US" dirty="0" smtClean="0"/>
              <a:t>Recommended Consolidation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543800" cy="4525963"/>
          </a:xfrm>
        </p:spPr>
        <p:txBody>
          <a:bodyPr/>
          <a:lstStyle/>
          <a:p>
            <a:r>
              <a:rPr lang="en-US" sz="2400" dirty="0" smtClean="0"/>
              <a:t>Document Management</a:t>
            </a:r>
          </a:p>
          <a:p>
            <a:endParaRPr lang="en-US" sz="2400" dirty="0"/>
          </a:p>
          <a:p>
            <a:r>
              <a:rPr lang="en-US" sz="2400" dirty="0" smtClean="0"/>
              <a:t>Archival Storage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Customer Relationship Management (CRM)</a:t>
            </a:r>
          </a:p>
          <a:p>
            <a:r>
              <a:rPr lang="en-US" sz="2400" dirty="0"/>
              <a:t>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90800"/>
            <a:ext cx="393700" cy="33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14500"/>
            <a:ext cx="355600" cy="34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505200"/>
            <a:ext cx="4318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5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543800" cy="4525963"/>
          </a:xfrm>
        </p:spPr>
        <p:txBody>
          <a:bodyPr/>
          <a:lstStyle/>
          <a:p>
            <a:r>
              <a:rPr lang="en-US" sz="2400" dirty="0" smtClean="0"/>
              <a:t>Survey Tools</a:t>
            </a:r>
          </a:p>
          <a:p>
            <a:endParaRPr lang="en-US" sz="2400" dirty="0"/>
          </a:p>
          <a:p>
            <a:r>
              <a:rPr lang="en-US" sz="2400" dirty="0" smtClean="0"/>
              <a:t>Learning Management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Project Management</a:t>
            </a:r>
          </a:p>
          <a:p>
            <a:endParaRPr lang="en-US" sz="2400" dirty="0"/>
          </a:p>
          <a:p>
            <a:r>
              <a:rPr lang="en-US" sz="2400" dirty="0" smtClean="0"/>
              <a:t>Lab Management</a:t>
            </a:r>
          </a:p>
          <a:p>
            <a:endParaRPr lang="en-US" sz="2400" dirty="0"/>
          </a:p>
          <a:p>
            <a:r>
              <a:rPr lang="en-US" sz="2400" dirty="0" smtClean="0"/>
              <a:t>Access Control</a:t>
            </a:r>
          </a:p>
          <a:p>
            <a:r>
              <a:rPr lang="en-US" sz="2400" dirty="0"/>
              <a:t>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279400" cy="36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181600"/>
            <a:ext cx="254000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514600"/>
            <a:ext cx="304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352800"/>
            <a:ext cx="3937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4330700"/>
            <a:ext cx="377548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 Critical Success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543800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Enlist the Support of Business Unit Leaders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Engage Business Analysts for Interviews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Use Peer Pressure to Get Units to Finish</a:t>
            </a:r>
          </a:p>
          <a:p>
            <a:r>
              <a:rPr lang="en-US" sz="24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40934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609600" y="2819400"/>
            <a:ext cx="70866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Would </a:t>
            </a:r>
            <a:r>
              <a:rPr lang="en-US" sz="2400" dirty="0" smtClean="0"/>
              <a:t>You Be Able to Enlist Sponsors from Each of Your Major Units?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13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 Phase III - Outsourcing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Team Formed</a:t>
            </a:r>
          </a:p>
          <a:p>
            <a:pPr lvl="1"/>
            <a:r>
              <a:rPr lang="en-US" dirty="0" smtClean="0"/>
              <a:t>CALS</a:t>
            </a:r>
          </a:p>
          <a:p>
            <a:pPr lvl="1"/>
            <a:r>
              <a:rPr lang="en-US" dirty="0" smtClean="0"/>
              <a:t>Facilities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Pilot Project Planning</a:t>
            </a:r>
          </a:p>
          <a:p>
            <a:pPr lvl="1"/>
            <a:r>
              <a:rPr lang="en-US" dirty="0" smtClean="0"/>
              <a:t>Methodology for Success</a:t>
            </a:r>
          </a:p>
          <a:p>
            <a:pPr lvl="1"/>
            <a:r>
              <a:rPr lang="en-US" dirty="0" smtClean="0"/>
              <a:t>Sample Projects for Cloud-Sourcing</a:t>
            </a:r>
          </a:p>
          <a:p>
            <a:pPr lvl="1"/>
            <a:r>
              <a:rPr lang="en-US" dirty="0" smtClean="0"/>
              <a:t>Sample Projects for Component Deployment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63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039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Examine Application. Use expert judgment on the likely entry location into the flowchart below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6200" y="1058594"/>
            <a:ext cx="1879363" cy="3727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Chosen Application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1866" y="3818734"/>
            <a:ext cx="324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Y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600200"/>
            <a:ext cx="1905000" cy="1981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Work with CIT Cloud Unit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0" y="1591994"/>
            <a:ext cx="838200" cy="3727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SaaS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?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24033" y="3954194"/>
            <a:ext cx="2209800" cy="3727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Functional Decomposition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24033" y="4538394"/>
            <a:ext cx="2209800" cy="3727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Develop Framework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24033" y="5122594"/>
            <a:ext cx="2209800" cy="3727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Find/Create Components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24033" y="5706794"/>
            <a:ext cx="2209800" cy="3727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Assemble Application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638800" y="4148925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061199" y="4360595"/>
            <a:ext cx="0" cy="1334557"/>
            <a:chOff x="7924800" y="2165090"/>
            <a:chExt cx="0" cy="1334557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7924800" y="2165090"/>
              <a:ext cx="0" cy="1608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924800" y="2751406"/>
              <a:ext cx="0" cy="1608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924800" y="3338781"/>
              <a:ext cx="0" cy="1608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3886200" y="4837461"/>
            <a:ext cx="1166501" cy="3727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No Change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86200" y="2382129"/>
            <a:ext cx="838200" cy="3727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PaaS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?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86200" y="3172264"/>
            <a:ext cx="838200" cy="3727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IaaS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?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3962400"/>
            <a:ext cx="1676400" cy="3727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Composite App?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114800" y="4357419"/>
            <a:ext cx="324028" cy="434975"/>
            <a:chOff x="4108450" y="4289425"/>
            <a:chExt cx="324028" cy="434975"/>
          </a:xfrm>
        </p:grpSpPr>
        <p:sp>
          <p:nvSpPr>
            <p:cNvPr id="23" name="TextBox 22"/>
            <p:cNvSpPr txBox="1"/>
            <p:nvPr/>
          </p:nvSpPr>
          <p:spPr>
            <a:xfrm>
              <a:off x="4108450" y="4289425"/>
              <a:ext cx="324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N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0800000" flipV="1">
              <a:off x="4267200" y="4572000"/>
              <a:ext cx="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114800" y="3496994"/>
            <a:ext cx="324028" cy="434975"/>
            <a:chOff x="4108450" y="4289425"/>
            <a:chExt cx="324028" cy="434975"/>
          </a:xfrm>
        </p:grpSpPr>
        <p:sp>
          <p:nvSpPr>
            <p:cNvPr id="26" name="TextBox 25"/>
            <p:cNvSpPr txBox="1"/>
            <p:nvPr/>
          </p:nvSpPr>
          <p:spPr>
            <a:xfrm>
              <a:off x="4108450" y="4289425"/>
              <a:ext cx="324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N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 flipV="1">
              <a:off x="4267200" y="4572000"/>
              <a:ext cx="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114800" y="2689486"/>
            <a:ext cx="324028" cy="434975"/>
            <a:chOff x="4108450" y="4289425"/>
            <a:chExt cx="324028" cy="434975"/>
          </a:xfrm>
        </p:grpSpPr>
        <p:sp>
          <p:nvSpPr>
            <p:cNvPr id="29" name="TextBox 28"/>
            <p:cNvSpPr txBox="1"/>
            <p:nvPr/>
          </p:nvSpPr>
          <p:spPr>
            <a:xfrm>
              <a:off x="4108450" y="4289425"/>
              <a:ext cx="324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N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0800000" flipV="1">
              <a:off x="4267200" y="4572000"/>
              <a:ext cx="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114800" y="1922192"/>
            <a:ext cx="324028" cy="434975"/>
            <a:chOff x="4108450" y="4289425"/>
            <a:chExt cx="324028" cy="434975"/>
          </a:xfrm>
        </p:grpSpPr>
        <p:sp>
          <p:nvSpPr>
            <p:cNvPr id="32" name="TextBox 31"/>
            <p:cNvSpPr txBox="1"/>
            <p:nvPr/>
          </p:nvSpPr>
          <p:spPr>
            <a:xfrm>
              <a:off x="4108450" y="4289425"/>
              <a:ext cx="324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N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rot="10800000" flipV="1">
              <a:off x="4267200" y="4572000"/>
              <a:ext cx="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/>
          <p:nvPr/>
        </p:nvCxnSpPr>
        <p:spPr>
          <a:xfrm flipH="1">
            <a:off x="2590800" y="1778259"/>
            <a:ext cx="121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590800" y="2582594"/>
            <a:ext cx="121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590800" y="3344594"/>
            <a:ext cx="121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048000" y="1464995"/>
            <a:ext cx="324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Y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0" y="2269330"/>
            <a:ext cx="324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Y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48000" y="3039794"/>
            <a:ext cx="324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Y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85800"/>
            <a:ext cx="7391400" cy="731838"/>
          </a:xfrm>
        </p:spPr>
        <p:txBody>
          <a:bodyPr/>
          <a:lstStyle/>
          <a:p>
            <a:r>
              <a:rPr lang="en-US" dirty="0" smtClean="0"/>
              <a:t>Cornell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0"/>
            <a:ext cx="7391400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Founded in 1865 by Ezra Cornell</a:t>
            </a:r>
            <a:br>
              <a:rPr lang="en-US" sz="2200" dirty="0" smtClean="0"/>
            </a:b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Located in Ithaca, New York</a:t>
            </a:r>
            <a:br>
              <a:rPr lang="en-US" sz="2200" dirty="0" smtClean="0"/>
            </a:b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Member of the Ivy League</a:t>
            </a:r>
            <a:br>
              <a:rPr lang="en-US" sz="2200" dirty="0" smtClean="0"/>
            </a:b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Land Grant Institution of New York State</a:t>
            </a:r>
            <a:br>
              <a:rPr lang="en-US" sz="2200" dirty="0" smtClean="0"/>
            </a:b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19,000 Students in 7 UG and 4 Grad Colleges</a:t>
            </a:r>
            <a:endParaRPr lang="en-US" sz="2200" dirty="0"/>
          </a:p>
        </p:txBody>
      </p:sp>
      <p:pic>
        <p:nvPicPr>
          <p:cNvPr id="4" name="Picture 3" descr="1274_04_004_selec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174" r="47424"/>
          <a:stretch/>
        </p:blipFill>
        <p:spPr>
          <a:xfrm>
            <a:off x="-1" y="0"/>
            <a:ext cx="2048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7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838200" y="76200"/>
            <a:ext cx="7010400" cy="914400"/>
          </a:xfrm>
        </p:spPr>
        <p:txBody>
          <a:bodyPr/>
          <a:lstStyle/>
          <a:p>
            <a:pPr algn="ctr"/>
            <a:r>
              <a:rPr lang="en-US" b="1" dirty="0" smtClean="0"/>
              <a:t>Cornell Cloud Advisory Service</a:t>
            </a:r>
          </a:p>
          <a:p>
            <a:pPr algn="ctr"/>
            <a:r>
              <a:rPr lang="en-US" sz="2400" dirty="0" smtClean="0"/>
              <a:t>“Charting a course for silver linings!”</a:t>
            </a:r>
            <a:endParaRPr lang="en-US" sz="2400" dirty="0"/>
          </a:p>
        </p:txBody>
      </p:sp>
      <p:pic>
        <p:nvPicPr>
          <p:cNvPr id="1026" name="Picture 2" descr="https://lh3.googleusercontent.com/kT1xyZ6Rp3TaZPLotYGGIqZkpbcEq34B6Zo2ubLWN0V6LZE3jRdZNd6T8fFKeEKHyOSypJG-Frp63UZBJaqahGDRJtmc3lejjS_pbqOpxce6f767I9F8Exj_fUYj81PG7Pf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55" y="1447800"/>
            <a:ext cx="7086600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78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Extend cloud competence beyond IT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2286000"/>
            <a:ext cx="3657600" cy="38401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Audit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Procurement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Legal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Security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419600" y="2286000"/>
            <a:ext cx="3657600" cy="384016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Accessibility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Compliance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Risk management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102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me tomorrow…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Wednesday, October 1, 2014 2:40pm-3:30pm</a:t>
            </a:r>
          </a:p>
          <a:p>
            <a:r>
              <a:rPr lang="en-US" dirty="0"/>
              <a:t>Meeting Room W305A/B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b="1" i="1" dirty="0"/>
              <a:t>Cloud, crowd, and outsourcing</a:t>
            </a:r>
            <a:r>
              <a:rPr lang="en-US" b="1" dirty="0"/>
              <a:t> will </a:t>
            </a:r>
            <a:r>
              <a:rPr lang="en-US" b="1" i="1" dirty="0"/>
              <a:t>eat</a:t>
            </a:r>
            <a:r>
              <a:rPr lang="en-US" b="1" dirty="0"/>
              <a:t> </a:t>
            </a:r>
            <a:r>
              <a:rPr lang="en-US" b="1" i="1" dirty="0"/>
              <a:t>your</a:t>
            </a:r>
            <a:r>
              <a:rPr lang="en-US" b="1" dirty="0"/>
              <a:t> </a:t>
            </a:r>
            <a:r>
              <a:rPr lang="en-US" b="1" i="1" dirty="0"/>
              <a:t>lunch</a:t>
            </a:r>
            <a:r>
              <a:rPr lang="en-US" b="1" dirty="0"/>
              <a:t>—unless you adapt.</a:t>
            </a:r>
            <a:r>
              <a:rPr lang="en-US" dirty="0"/>
              <a:t> </a:t>
            </a:r>
          </a:p>
          <a:p>
            <a:r>
              <a:rPr lang="en-US" dirty="0"/>
              <a:t>Learn how IT leaders can embrace the inevitable dominance of </a:t>
            </a:r>
            <a:r>
              <a:rPr lang="en-US" i="1" dirty="0"/>
              <a:t>cloud</a:t>
            </a:r>
            <a:r>
              <a:rPr lang="en-US" dirty="0"/>
              <a:t> (</a:t>
            </a:r>
            <a:r>
              <a:rPr lang="en-US" i="1" dirty="0"/>
              <a:t>and</a:t>
            </a:r>
            <a:r>
              <a:rPr lang="en-US" dirty="0"/>
              <a:t> other forms of </a:t>
            </a:r>
            <a:r>
              <a:rPr lang="en-US" i="1" dirty="0"/>
              <a:t>outsourcing</a:t>
            </a:r>
            <a:r>
              <a:rPr lang="en-US" dirty="0"/>
              <a:t>) </a:t>
            </a:r>
            <a:r>
              <a:rPr lang="en-US" i="1" dirty="0"/>
              <a:t>and</a:t>
            </a:r>
            <a:r>
              <a:rPr lang="en-US" dirty="0"/>
              <a:t> survive to become an engine of IT transformation and business value.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8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Us Improve and Grow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6858000" cy="43434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2800" dirty="0" smtClean="0"/>
              <a:t>Thank you for participating </a:t>
            </a:r>
          </a:p>
          <a:p>
            <a:pPr algn="ctr"/>
            <a:r>
              <a:rPr lang="en-US" sz="2800" dirty="0" smtClean="0"/>
              <a:t>in today’s session.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We’re very interested in your feedback.  Please take </a:t>
            </a:r>
          </a:p>
          <a:p>
            <a:pPr algn="ctr"/>
            <a:r>
              <a:rPr lang="en-US" dirty="0" smtClean="0"/>
              <a:t>a minute to fill out the session evaluation found within </a:t>
            </a:r>
          </a:p>
          <a:p>
            <a:pPr algn="ctr"/>
            <a:r>
              <a:rPr lang="en-US" dirty="0" smtClean="0"/>
              <a:t>the conference mobile app, or the online agenda. 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9-09 at 7.05.0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4703" r="3963" b="4944"/>
          <a:stretch/>
        </p:blipFill>
        <p:spPr>
          <a:xfrm>
            <a:off x="59267" y="4038600"/>
            <a:ext cx="4256135" cy="281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719455" cy="731838"/>
          </a:xfrm>
        </p:spPr>
        <p:txBody>
          <a:bodyPr/>
          <a:lstStyle/>
          <a:p>
            <a:r>
              <a:rPr lang="en-US" dirty="0" smtClean="0"/>
              <a:t>Cornell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7467600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Great Recession of 2008-2009 Brought Big Budget Reductions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Bain Consulting Recommended Reductions in Spending on Applications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Estimated $28M Run Rate Needed to Be Reduced by $6M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Lead to Application Streamlining Initiative in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3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Questions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2362200"/>
            <a:ext cx="60581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many attendees have measured the value</a:t>
            </a:r>
          </a:p>
          <a:p>
            <a:r>
              <a:rPr lang="en-US" sz="2400" dirty="0" smtClean="0"/>
              <a:t> of their application portfolio?</a:t>
            </a:r>
          </a:p>
          <a:p>
            <a:endParaRPr lang="en-US" sz="2400" dirty="0"/>
          </a:p>
          <a:p>
            <a:r>
              <a:rPr lang="en-US" sz="2400" dirty="0" smtClean="0"/>
              <a:t>How many are considering it?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943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1219200" y="2971800"/>
            <a:ext cx="7010400" cy="9144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Application Streamlining at Cornell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1148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2"/>
              </a:rPr>
              <a:t>http://www.cio.cornell.edu/planning-governance/it-projects/administrative-streamlining-initiatives/application-streamlining-asi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0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9-09 at 7.27.4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2" b="55263"/>
          <a:stretch/>
        </p:blipFill>
        <p:spPr>
          <a:xfrm>
            <a:off x="1961088" y="4191000"/>
            <a:ext cx="4012488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Streamlining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543800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200" dirty="0"/>
              <a:t>Application Streamlining </a:t>
            </a:r>
            <a:r>
              <a:rPr lang="en-US" sz="2200" dirty="0" smtClean="0"/>
              <a:t>allows </a:t>
            </a:r>
            <a:r>
              <a:rPr lang="en-US" sz="2200" dirty="0"/>
              <a:t>the synchronization of IT</a:t>
            </a:r>
            <a:r>
              <a:rPr lang="en-US" sz="2200" i="1" dirty="0"/>
              <a:t> </a:t>
            </a:r>
            <a:r>
              <a:rPr lang="en-US" sz="2200" dirty="0"/>
              <a:t>priorities with business</a:t>
            </a:r>
            <a:r>
              <a:rPr lang="en-US" sz="2200" i="1" dirty="0"/>
              <a:t> </a:t>
            </a:r>
            <a:r>
              <a:rPr lang="en-US" sz="2200" dirty="0"/>
              <a:t>priorities.</a:t>
            </a:r>
            <a:br>
              <a:rPr lang="en-US" sz="2200" dirty="0"/>
            </a:b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Applications </a:t>
            </a:r>
            <a:r>
              <a:rPr lang="en-US" sz="2200" dirty="0"/>
              <a:t>will be managed as key assets of the institution.</a:t>
            </a:r>
          </a:p>
          <a:p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Total </a:t>
            </a:r>
            <a:r>
              <a:rPr lang="en-US" sz="2200" dirty="0" smtClean="0"/>
              <a:t>cost </a:t>
            </a:r>
            <a:r>
              <a:rPr lang="en-US" sz="2200" dirty="0"/>
              <a:t>of </a:t>
            </a:r>
            <a:r>
              <a:rPr lang="en-US" sz="2200" dirty="0" smtClean="0"/>
              <a:t>ownership of Cornell application portfolio </a:t>
            </a:r>
            <a:r>
              <a:rPr lang="en-US" sz="2200" dirty="0"/>
              <a:t>will be </a:t>
            </a:r>
            <a:r>
              <a:rPr lang="en-US" sz="2200" dirty="0" smtClean="0"/>
              <a:t>reduced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5183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Functional Purpose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258193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6553200"/>
            <a:ext cx="868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1</a:t>
            </a:r>
            <a:endParaRPr lang="en-US" sz="12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0422935"/>
              </p:ext>
            </p:extLst>
          </p:nvPr>
        </p:nvGraphicFramePr>
        <p:xfrm>
          <a:off x="152400" y="457200"/>
          <a:ext cx="8451056" cy="5741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30279"/>
              </p:ext>
            </p:extLst>
          </p:nvPr>
        </p:nvGraphicFramePr>
        <p:xfrm>
          <a:off x="228600" y="1066800"/>
          <a:ext cx="79248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 descr="APM_value_cos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331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6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857878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3" r="4536" b="17500"/>
          <a:stretch/>
        </p:blipFill>
        <p:spPr>
          <a:xfrm>
            <a:off x="0" y="4449703"/>
            <a:ext cx="8729133" cy="2408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Streamlining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Phase I </a:t>
            </a:r>
            <a:r>
              <a:rPr lang="en-US" sz="2400" dirty="0" smtClean="0"/>
              <a:t>– Unit Inventory and Recommendations</a:t>
            </a:r>
          </a:p>
          <a:p>
            <a:endParaRPr lang="en-US" sz="2400" dirty="0" smtClean="0"/>
          </a:p>
          <a:p>
            <a:r>
              <a:rPr lang="en-US" sz="2400" b="1" dirty="0" smtClean="0"/>
              <a:t>Phase II </a:t>
            </a:r>
            <a:r>
              <a:rPr lang="en-US" sz="2400" dirty="0" smtClean="0"/>
              <a:t>– Consolidation</a:t>
            </a:r>
          </a:p>
          <a:p>
            <a:endParaRPr lang="en-US" sz="2400" dirty="0" smtClean="0"/>
          </a:p>
          <a:p>
            <a:r>
              <a:rPr lang="en-US" sz="2400" b="1" dirty="0" smtClean="0"/>
              <a:t>Phase III </a:t>
            </a:r>
            <a:r>
              <a:rPr lang="en-US" sz="2400" dirty="0" smtClean="0"/>
              <a:t>– Alternate Sourcing (Cloud)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519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9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6171</TotalTime>
  <Words>1512</Words>
  <Application>Microsoft Macintosh PowerPoint</Application>
  <PresentationFormat>On-screen Show (4:3)</PresentationFormat>
  <Paragraphs>379</Paragraphs>
  <Slides>33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9_Default Theme</vt:lpstr>
      <vt:lpstr>PowerPoint Presentation</vt:lpstr>
      <vt:lpstr>PowerPoint Presentation</vt:lpstr>
      <vt:lpstr>Cornell Facts</vt:lpstr>
      <vt:lpstr>Cornell Challenges</vt:lpstr>
      <vt:lpstr>Discussion Questions</vt:lpstr>
      <vt:lpstr>PowerPoint Presentation</vt:lpstr>
      <vt:lpstr>Application Streamlining Goals</vt:lpstr>
      <vt:lpstr>Functional Purpose</vt:lpstr>
      <vt:lpstr>Application Streamlining</vt:lpstr>
      <vt:lpstr>Phase I Pilot</vt:lpstr>
      <vt:lpstr>Phase I Pilot</vt:lpstr>
      <vt:lpstr>PowerPoint Presentation</vt:lpstr>
      <vt:lpstr>Business Value Spreadsheet</vt:lpstr>
      <vt:lpstr>Discussion Question</vt:lpstr>
      <vt:lpstr>Phase I Campus Rollout</vt:lpstr>
      <vt:lpstr>ASI Unit Process</vt:lpstr>
      <vt:lpstr>Statistics from Phase I</vt:lpstr>
      <vt:lpstr>Ratio Chart Sample (CALS)</vt:lpstr>
      <vt:lpstr>Functional Purpose</vt:lpstr>
      <vt:lpstr>Phase I – Success</vt:lpstr>
      <vt:lpstr>Discussion Question</vt:lpstr>
      <vt:lpstr>Phase II – Application Consolidation</vt:lpstr>
      <vt:lpstr>Consolidation Framework</vt:lpstr>
      <vt:lpstr>Recommended Consolidation Projects</vt:lpstr>
      <vt:lpstr>Additional Recommendations</vt:lpstr>
      <vt:lpstr>ASI Critical Success Factors</vt:lpstr>
      <vt:lpstr>Discussion Question</vt:lpstr>
      <vt:lpstr>ASI Phase III - Outsourcing</vt:lpstr>
      <vt:lpstr>PowerPoint Presentation</vt:lpstr>
      <vt:lpstr>PowerPoint Presentation</vt:lpstr>
      <vt:lpstr>Extend cloud competence beyond IT</vt:lpstr>
      <vt:lpstr>Join me tomorrow…</vt:lpstr>
      <vt:lpstr>Help Us Improve and Grow</vt:lpstr>
    </vt:vector>
  </TitlesOfParts>
  <Company>Cornell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Sprawl is Sucking the Wind Out of Your Sails</dc:title>
  <dc:subject>EduCause 2014</dc:subject>
  <dc:creator>David Koehler, Robert Carozzoni</dc:creator>
  <cp:lastModifiedBy>David Koehler</cp:lastModifiedBy>
  <cp:revision>167</cp:revision>
  <cp:lastPrinted>2014-09-09T19:29:12Z</cp:lastPrinted>
  <dcterms:created xsi:type="dcterms:W3CDTF">2012-08-08T18:23:13Z</dcterms:created>
  <dcterms:modified xsi:type="dcterms:W3CDTF">2014-09-30T12:35:35Z</dcterms:modified>
</cp:coreProperties>
</file>