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  <p:sldMasterId id="2147483675" r:id="rId4"/>
    <p:sldMasterId id="2147483687" r:id="rId5"/>
    <p:sldMasterId id="2147483696" r:id="rId6"/>
    <p:sldMasterId id="2147483710" r:id="rId7"/>
  </p:sldMasterIdLst>
  <p:notesMasterIdLst>
    <p:notesMasterId r:id="rId35"/>
  </p:notesMasterIdLst>
  <p:sldIdLst>
    <p:sldId id="266" r:id="rId8"/>
    <p:sldId id="256" r:id="rId9"/>
    <p:sldId id="257" r:id="rId10"/>
    <p:sldId id="267" r:id="rId11"/>
    <p:sldId id="285" r:id="rId12"/>
    <p:sldId id="270" r:id="rId13"/>
    <p:sldId id="273" r:id="rId14"/>
    <p:sldId id="275" r:id="rId15"/>
    <p:sldId id="258" r:id="rId16"/>
    <p:sldId id="259" r:id="rId17"/>
    <p:sldId id="260" r:id="rId18"/>
    <p:sldId id="261" r:id="rId19"/>
    <p:sldId id="263" r:id="rId20"/>
    <p:sldId id="269" r:id="rId21"/>
    <p:sldId id="286" r:id="rId22"/>
    <p:sldId id="279" r:id="rId23"/>
    <p:sldId id="281" r:id="rId24"/>
    <p:sldId id="283" r:id="rId25"/>
    <p:sldId id="292" r:id="rId26"/>
    <p:sldId id="264" r:id="rId27"/>
    <p:sldId id="265" r:id="rId28"/>
    <p:sldId id="293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58EC5-4F31-49A6-A410-9FCF489662EE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86F56-A305-42C1-B8B9-4562B371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3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909A-8198-4B74-8DBA-5E4AE663CCE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1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 - service accounts from day one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 - folders and relationships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don't change the project manager in the middle of the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6F56-A305-42C1-B8B9-4562B3718C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 - Great relationship with I2 and Box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6F56-A305-42C1-B8B9-4562B3718C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4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0958-D4B6-48E3-8DB1-7DB730D9C62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2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3.	Avoid mixing sentence and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nonsentence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items in a bulleted list. </a:t>
            </a:r>
            <a:endParaRPr lang="en-US" sz="1200" kern="120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8233F1-2028-471A-A01B-DCA4C237DD6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5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8233F1-2028-471A-A01B-DCA4C237DD6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1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Catholepistemiad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an academy of universal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9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 - getting ready to pre-provision to everyone; lots of email aliases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 - does auto-deprovisioning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6F56-A305-42C1-B8B9-4562B3718C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 - ticket metrics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transitioning new users/how much one-on-one help was needed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Nicole - departmental training and outreach, average .25 FTE (for 5000+ users)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6F56-A305-42C1-B8B9-4562B3718C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 - working with Canvas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Laurie - using Blackboard - professors have option of Box folder for each class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6F56-A305-42C1-B8B9-4562B3718C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 - just signed BAA, communicating with campus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6F56-A305-42C1-B8B9-4562B3718C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0958-D4B6-48E3-8DB1-7DB730D9C62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2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3.	Avoid mixing sentence and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nonsentence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items in a bulleted list. </a:t>
            </a:r>
            <a:endParaRPr lang="en-US" sz="1200" kern="120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8233F1-2028-471A-A01B-DCA4C237DD6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5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3313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6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9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95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6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3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9442"/>
            <a:ext cx="3008313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8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1F51-A791-45F9-B937-6FCD639DD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4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BB4-C7B3-40A8-A93D-115487D90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6200" y="76200"/>
            <a:ext cx="2667000" cy="44196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 err="1" smtClean="0"/>
              <a:t>Wordmark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A973-F3B4-48DC-B40A-EE55E95A6A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6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6A0E-0A5C-4D3C-A70F-C17D36C11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1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2309-1370-4A4A-AC85-656B0B382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9872-BD58-4A03-951C-59BB4F8D8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04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6B30-D742-4D6F-A979-68739F7BCD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45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7615-3BF2-4CFC-920B-B7288450F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90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3137-1E0F-4189-9A15-A6F11C78F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99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1A72-98D8-416F-A9E1-2271A1716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0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797F-D3CC-43D0-86C9-CC34B0642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88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6B30-D742-4D6F-A979-68739F7BCD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5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93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32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39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96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0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6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9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89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068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95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685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766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715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90587" y="498475"/>
            <a:ext cx="7796211" cy="420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92125" y="1676399"/>
            <a:ext cx="8458200" cy="4835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2488" indent="-2238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1588" indent="-169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0688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09788" indent="-185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66988" indent="-1539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24188" indent="-1539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81388" indent="-15398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588" indent="-15398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509016" y="1066800"/>
            <a:ext cx="85343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946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90587" y="498475"/>
            <a:ext cx="7796211" cy="420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2125" y="1676399"/>
            <a:ext cx="8458200" cy="4835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2488" indent="-2238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1588" indent="-169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0688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09788" indent="-185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66988" indent="-1539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24188" indent="-1539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81388" indent="-15398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588" indent="-15398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09016" y="1066800"/>
            <a:ext cx="85343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344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90587" y="498475"/>
            <a:ext cx="7796211" cy="420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46444" y="1275454"/>
            <a:ext cx="8646582" cy="13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2488" indent="-2238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1588" indent="-169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0688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09788" indent="-185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66988" indent="-1539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24188" indent="-1539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81388" indent="-15398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588" indent="-15398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/>
              <a:buChar char="§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209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F527C0-E35F-7247-8D91-9A36BC653510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0A884-552D-AA47-AB99-368ACED1FCFF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3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6248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541102" y="1161552"/>
            <a:ext cx="7666788" cy="569644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47825" y="277091"/>
            <a:ext cx="7380288" cy="738909"/>
          </a:xfrm>
        </p:spPr>
        <p:txBody>
          <a:bodyPr/>
          <a:lstStyle>
            <a:lvl1pPr>
              <a:defRPr>
                <a:latin typeface="BentonSans Black"/>
                <a:cs typeface="BentonSans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70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101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5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0A884-552D-AA47-AB99-368ACED1FCF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42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8467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472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4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920A884-552D-AA47-AB99-368ACED1F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44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2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6B30-D742-4D6F-A979-68739F7BCD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6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566334"/>
            <a:ext cx="6998558" cy="4275666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INDIANA UNIVERSITY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84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8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F527C0-E35F-7247-8D91-9A36BC653510}" type="datetimeFigureOut">
              <a:rPr lang="en-US" smtClean="0">
                <a:solidFill>
                  <a:srgbClr val="1F497D"/>
                </a:solidFill>
              </a:rPr>
              <a:pPr/>
              <a:t>9/30/2014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20A884-552D-AA47-AB99-368ACED1F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1510018"/>
            <a:ext cx="9144000" cy="363189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INDIANA UNIVERSITY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7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447800"/>
            <a:ext cx="3759200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308700" y="1447800"/>
            <a:ext cx="4835300" cy="283686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688242" y="3641942"/>
            <a:ext cx="2528158" cy="2260601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308700" y="4387009"/>
            <a:ext cx="4835300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44133"/>
            <a:ext cx="8229600" cy="18563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8" r:id="rId3"/>
    <p:sldLayoutId id="21474837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88495"/>
          </a:xfrm>
          <a:prstGeom prst="rect">
            <a:avLst/>
          </a:prstGeom>
          <a:ln>
            <a:noFill/>
          </a:ln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3" y="1566334"/>
            <a:ext cx="6905627" cy="4275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260">
                <a:solidFill>
                  <a:srgbClr val="FFFFFF"/>
                </a:solidFill>
                <a:latin typeface="BentonSans Medium"/>
                <a:cs typeface="BentonSans Medium"/>
              </a:defRPr>
            </a:lvl1pPr>
          </a:lstStyle>
          <a:p>
            <a:pPr defTabSz="457200"/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85000"/>
                  </a:schemeClr>
                </a:solidFill>
                <a:latin typeface="Arial"/>
              </a:defRPr>
            </a:lvl1pPr>
          </a:lstStyle>
          <a:p>
            <a:pPr defTabSz="457200"/>
            <a:fld id="{A2CEE53A-19EC-654D-82C1-D215F6FEFF18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2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FFFF"/>
          </a:solidFill>
          <a:latin typeface="BentonSansCond Medium"/>
          <a:ea typeface="+mj-ea"/>
          <a:cs typeface="BentonSansCond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BentonSans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8EA21-BB3A-42D0-9E4B-9FF7548A13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4768-9F35-4B66-B9FF-217F4077F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53C4-A6E9-4FF4-8C17-C1D7ECCC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9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34" y="6117320"/>
            <a:ext cx="164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maryb\Box Sync\- downloads\signature-marketing-stacked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9" y="6272895"/>
            <a:ext cx="2763837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36"/>
          <p:cNvSpPr/>
          <p:nvPr userDrawn="1"/>
        </p:nvSpPr>
        <p:spPr>
          <a:xfrm>
            <a:off x="-6000" y="-7975"/>
            <a:ext cx="9156000" cy="845099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8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23A271A1-F6D6-438B-A432-4747EE7ECD40}" type="datetimeFigureOut">
              <a:rPr lang="en-US" smtClean="0">
                <a:solidFill>
                  <a:srgbClr val="1F497D"/>
                </a:solidFill>
              </a:rPr>
              <a:pPr defTabSz="457200"/>
              <a:t>9/30/2014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F0C94032-CD4C-4C25-B0C2-CEC720522D92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10" name="Picture 9" descr="UCMercedLogoWhite.ai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76" y="6440447"/>
            <a:ext cx="960847" cy="3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5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092005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Campus Experience with Internet2 NET+ Cloud Service for Data Storage and Collaboration (Box)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8534400" cy="1169551"/>
          </a:xfrm>
          <a:prstGeom prst="rect">
            <a:avLst/>
          </a:prstGeom>
          <a:noFill/>
          <a:ln w="12700" cmpd="sng">
            <a:noFill/>
          </a:ln>
        </p:spPr>
        <p:txBody>
          <a:bodyPr wrap="square" numCol="2" spcCol="0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Bob Flynn</a:t>
            </a:r>
            <a:r>
              <a:rPr lang="en-US" sz="1200" dirty="0">
                <a:latin typeface="Arial"/>
                <a:cs typeface="Arial"/>
              </a:rPr>
              <a:t>, Indiana University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Nichole </a:t>
            </a:r>
            <a:r>
              <a:rPr lang="en-US" sz="1400" b="1" dirty="0" err="1">
                <a:latin typeface="Arial"/>
                <a:cs typeface="Arial"/>
              </a:rPr>
              <a:t>Kosier</a:t>
            </a:r>
            <a:r>
              <a:rPr lang="en-US" sz="1200" dirty="0">
                <a:latin typeface="Arial"/>
                <a:cs typeface="Arial"/>
              </a:rPr>
              <a:t>, University of California, Merced </a:t>
            </a:r>
          </a:p>
          <a:p>
            <a:r>
              <a:rPr lang="en-US" sz="1400" b="1" dirty="0" smtClean="0">
                <a:latin typeface="Arial"/>
                <a:cs typeface="Arial"/>
              </a:rPr>
              <a:t>Laurie H. Sherrod</a:t>
            </a:r>
            <a:r>
              <a:rPr lang="en-US" sz="1200" dirty="0" smtClean="0">
                <a:latin typeface="Arial"/>
                <a:cs typeface="Arial"/>
              </a:rPr>
              <a:t>, Clemson University </a:t>
            </a:r>
            <a:endParaRPr lang="en-US" sz="1400" b="1" dirty="0" smtClean="0">
              <a:latin typeface="Arial"/>
              <a:cs typeface="Arial"/>
            </a:endParaRPr>
          </a:p>
          <a:p>
            <a:endParaRPr lang="en-US" sz="1400" b="1" dirty="0" smtClean="0">
              <a:latin typeface="Arial"/>
              <a:cs typeface="Arial"/>
            </a:endParaRPr>
          </a:p>
          <a:p>
            <a:endParaRPr lang="en-US" sz="1400" b="1" dirty="0">
              <a:latin typeface="Arial"/>
              <a:cs typeface="Arial"/>
            </a:endParaRPr>
          </a:p>
          <a:p>
            <a:r>
              <a:rPr lang="en-US" sz="1400" b="1" dirty="0" err="1" smtClean="0">
                <a:latin typeface="Arial"/>
                <a:cs typeface="Arial"/>
              </a:rPr>
              <a:t>Candie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Halstead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200" dirty="0">
                <a:latin typeface="Arial"/>
                <a:cs typeface="Arial"/>
              </a:rPr>
              <a:t>California State University, San Marcos</a:t>
            </a:r>
            <a:r>
              <a:rPr lang="en-US" sz="1400" dirty="0">
                <a:latin typeface="Arial"/>
                <a:cs typeface="Arial"/>
              </a:rPr>
              <a:t> </a:t>
            </a:r>
          </a:p>
          <a:p>
            <a:r>
              <a:rPr lang="en-US" sz="1400" b="1" dirty="0" err="1" smtClean="0">
                <a:latin typeface="Arial"/>
                <a:cs typeface="Arial"/>
              </a:rPr>
              <a:t>MaryBeth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Stuenkel</a:t>
            </a:r>
            <a:r>
              <a:rPr lang="en-US" sz="1200" dirty="0" smtClean="0">
                <a:latin typeface="Arial"/>
                <a:cs typeface="Arial"/>
              </a:rPr>
              <a:t>, University of Michigan-Ann Arbor</a:t>
            </a:r>
            <a:r>
              <a:rPr lang="en-US" sz="1400" dirty="0" smtClean="0">
                <a:latin typeface="Arial"/>
                <a:cs typeface="Arial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6019800"/>
            <a:ext cx="84582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kennymatic - Creative Commons Attribution License  http://www.flickr.com/photos/99472898@N00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ewar woowar - Creative Commons Attribution-NonCommercial-ShareAlike License  http://www.flickr.com/photos/84004549@N00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y3rdua - Creative Commons Attribution-NonCommercial-ShareAlike License  http://www.flickr.com/photos/36189452@N00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pennuja - Creative Commons Attribution License  http://www.flickr.com/photos/22749993@N08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3999"/>
            <a:ext cx="8229599" cy="6223001"/>
          </a:xfrm>
        </p:spPr>
        <p:txBody>
          <a:bodyPr>
            <a:normAutofit/>
          </a:bodyPr>
          <a:lstStyle/>
          <a:p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pic>
        <p:nvPicPr>
          <p:cNvPr id="2" name="Picture 1" descr="frenchFilmOp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4" y="3490261"/>
            <a:ext cx="3657600" cy="255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6" y="364957"/>
            <a:ext cx="3346373" cy="2743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2418" y="955818"/>
            <a:ext cx="3823513" cy="19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82595" y="409624"/>
            <a:ext cx="512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FF"/>
                </a:solidFill>
              </a:rPr>
              <a:t>T</a:t>
            </a:r>
            <a:r>
              <a:rPr lang="en-US" sz="2800" b="1" u="sng" dirty="0" smtClean="0">
                <a:solidFill>
                  <a:srgbClr val="FFFFFF"/>
                </a:solidFill>
              </a:rPr>
              <a:t>he world in your classroom</a:t>
            </a:r>
            <a:endParaRPr lang="en-US" sz="2800" b="1" u="sng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905" y="3607009"/>
            <a:ext cx="411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FF"/>
                </a:solidFill>
              </a:rPr>
              <a:t>New life for old media</a:t>
            </a:r>
            <a:endParaRPr lang="en-US" sz="2800" b="1" u="sng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525" y="4041731"/>
            <a:ext cx="29857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Features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Preview</a:t>
            </a:r>
            <a:r>
              <a:rPr lang="en-US" dirty="0">
                <a:solidFill>
                  <a:srgbClr val="FFFFFF"/>
                </a:solidFill>
              </a:rPr>
              <a:t>-only permission</a:t>
            </a:r>
          </a:p>
          <a:p>
            <a:r>
              <a:rPr lang="en-US" dirty="0">
                <a:solidFill>
                  <a:srgbClr val="FFFFFF"/>
                </a:solidFill>
              </a:rPr>
              <a:t>Video preview</a:t>
            </a:r>
          </a:p>
          <a:p>
            <a:r>
              <a:rPr lang="en-US" dirty="0">
                <a:solidFill>
                  <a:srgbClr val="FFFFFF"/>
                </a:solidFill>
              </a:rPr>
              <a:t>Access audit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2595" y="860224"/>
            <a:ext cx="39956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Features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External collaborators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Owner’s enterprise rules and quota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Single-sourcing content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Internal collaborators</a:t>
            </a:r>
          </a:p>
          <a:p>
            <a:r>
              <a:rPr lang="en-US" dirty="0">
                <a:solidFill>
                  <a:srgbClr val="FFFFFF"/>
                </a:solidFill>
              </a:rPr>
              <a:t>Audio </a:t>
            </a:r>
            <a:r>
              <a:rPr lang="en-US" dirty="0" smtClean="0">
                <a:solidFill>
                  <a:srgbClr val="FFFFFF"/>
                </a:solidFill>
              </a:rPr>
              <a:t>preview for training and testing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9473" y="0"/>
            <a:ext cx="2743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9936" y="2008094"/>
            <a:ext cx="8233064" cy="4251590"/>
          </a:xfrm>
        </p:spPr>
        <p:txBody>
          <a:bodyPr>
            <a:normAutofit/>
          </a:bodyPr>
          <a:lstStyle/>
          <a:p>
            <a:r>
              <a:rPr lang="en-US" dirty="0" smtClean="0"/>
              <a:t>Departmental </a:t>
            </a:r>
            <a:r>
              <a:rPr lang="en-US" dirty="0"/>
              <a:t>s</a:t>
            </a:r>
            <a:r>
              <a:rPr lang="en-US" dirty="0" smtClean="0"/>
              <a:t>torage migrated from local server</a:t>
            </a:r>
          </a:p>
          <a:p>
            <a:endParaRPr lang="en-US" dirty="0"/>
          </a:p>
          <a:p>
            <a:r>
              <a:rPr lang="en-US" dirty="0" smtClean="0"/>
              <a:t>Purchasing approval 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/>
              <a:t>w</a:t>
            </a:r>
            <a:r>
              <a:rPr lang="en-US" dirty="0" smtClean="0"/>
              <a:t>orkflow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UCWorkmarkMerc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5" y="-318247"/>
            <a:ext cx="4016188" cy="20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9841" y="1112837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Clemson Use Cases</a:t>
            </a:r>
            <a:endParaRPr lang="en-US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29841" y="2224088"/>
            <a:ext cx="3868340" cy="823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Security Camera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9763"/>
          <a:stretch/>
        </p:blipFill>
        <p:spPr>
          <a:xfrm>
            <a:off x="1354346" y="2882106"/>
            <a:ext cx="226012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694634" y="2224088"/>
            <a:ext cx="3887391" cy="823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Printing Services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1" name="Picture 10" descr="http://www.ng.all.biz/img/ng/service_catalog/317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59" y="3048000"/>
            <a:ext cx="3012940" cy="30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2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430" y="518984"/>
            <a:ext cx="7993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</a:rPr>
              <a:t>USE CASES</a:t>
            </a:r>
          </a:p>
          <a:p>
            <a:pPr>
              <a:defRPr/>
            </a:pPr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HR Conducts faculty searches via Box.  Files are shared between HR and the hiring department and committee members.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Biology faculty member </a:t>
            </a:r>
            <a:r>
              <a:rPr lang="en-US" dirty="0" smtClean="0">
                <a:solidFill>
                  <a:prstClr val="black"/>
                </a:solidFill>
              </a:rPr>
              <a:t>is in the Brazilian Rainforest gathering final data for a new textbook.  He and his publisher collaborate via Box.  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2549" y="2042984"/>
            <a:ext cx="4119" cy="4374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649730" y="518984"/>
            <a:ext cx="8238" cy="499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7"/>
          <a:stretch/>
        </p:blipFill>
        <p:spPr>
          <a:xfrm>
            <a:off x="1448158" y="3466255"/>
            <a:ext cx="5965045" cy="2866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2447" y="5513822"/>
            <a:ext cx="179566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CSUSM</a:t>
            </a:r>
          </a:p>
          <a:p>
            <a:r>
              <a:rPr lang="en-US" b="1" dirty="0" smtClean="0">
                <a:solidFill>
                  <a:prstClr val="white"/>
                </a:solidFill>
              </a:rPr>
              <a:t>May 2014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0949"/>
          <a:stretch/>
        </p:blipFill>
        <p:spPr>
          <a:xfrm>
            <a:off x="3888260" y="76201"/>
            <a:ext cx="4761470" cy="56405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3400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7"/>
          <p:cNvSpPr txBox="1">
            <a:spLocks/>
          </p:cNvSpPr>
          <p:nvPr/>
        </p:nvSpPr>
        <p:spPr>
          <a:xfrm>
            <a:off x="525474" y="58492"/>
            <a:ext cx="8229600" cy="8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kern="0" dirty="0" smtClean="0"/>
              <a:t>University of Michigan</a:t>
            </a:r>
            <a:endParaRPr lang="en" sz="3600" kern="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199" y="990600"/>
            <a:ext cx="8386023" cy="4967574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sz="1800" kern="0" dirty="0" smtClean="0"/>
          </a:p>
          <a:p>
            <a:endParaRPr lang="en-US" sz="1800" kern="0" dirty="0" smtClean="0"/>
          </a:p>
          <a:p>
            <a:endParaRPr lang="en-US" sz="18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199" y="904492"/>
            <a:ext cx="3886201" cy="25698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 Role Playing</a:t>
            </a:r>
          </a:p>
          <a:p>
            <a:r>
              <a:rPr lang="en-US" sz="1600" dirty="0"/>
              <a:t>Students record </a:t>
            </a:r>
            <a:r>
              <a:rPr lang="en-US" sz="1600" dirty="0" smtClean="0"/>
              <a:t>video with smart </a:t>
            </a:r>
            <a:r>
              <a:rPr lang="en-US" sz="1600" dirty="0"/>
              <a:t>phones, upload to M+Box</a:t>
            </a:r>
          </a:p>
          <a:p>
            <a:r>
              <a:rPr lang="en-US" sz="1600" dirty="0"/>
              <a:t>Files shared with instructor and classmates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608125" y="3342191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files and quota for video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Upload from mobile device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Collaboration between students and instructor and each other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868873" y="904492"/>
            <a:ext cx="3886201" cy="2569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Resume Books</a:t>
            </a:r>
          </a:p>
          <a:p>
            <a:r>
              <a:rPr lang="en-US" sz="1600" dirty="0" smtClean="0"/>
              <a:t>Book </a:t>
            </a:r>
            <a:r>
              <a:rPr lang="en-US" sz="1600" dirty="0"/>
              <a:t>of student resumes created as PDF with hyperlinked index</a:t>
            </a:r>
          </a:p>
          <a:p>
            <a:r>
              <a:rPr lang="en-US" sz="1600" dirty="0"/>
              <a:t>Open web access makes books available immediately on request</a:t>
            </a:r>
          </a:p>
          <a:p>
            <a:r>
              <a:rPr lang="en-US" sz="1600" dirty="0"/>
              <a:t>Eliminate cost of printing and distribution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9474" y="3734456"/>
            <a:ext cx="1057986" cy="1785364"/>
            <a:chOff x="276300" y="2920302"/>
            <a:chExt cx="2771699" cy="2990399"/>
          </a:xfrm>
        </p:grpSpPr>
        <p:sp>
          <p:nvSpPr>
            <p:cNvPr id="15" name="Shape 211"/>
            <p:cNvSpPr/>
            <p:nvPr/>
          </p:nvSpPr>
          <p:spPr>
            <a:xfrm>
              <a:off x="276300" y="2920302"/>
              <a:ext cx="2771699" cy="2990399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00267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pic>
          <p:nvPicPr>
            <p:cNvPr id="16" name="Shape 22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733940" y="4619398"/>
              <a:ext cx="1256482" cy="1058708"/>
            </a:xfrm>
            <a:prstGeom prst="rect">
              <a:avLst/>
            </a:prstGeom>
          </p:spPr>
        </p:pic>
        <p:cxnSp>
          <p:nvCxnSpPr>
            <p:cNvPr id="17" name="Shape 224"/>
            <p:cNvCxnSpPr>
              <a:endCxn id="16" idx="0"/>
            </p:cNvCxnSpPr>
            <p:nvPr/>
          </p:nvCxnSpPr>
          <p:spPr>
            <a:xfrm>
              <a:off x="2044770" y="3968090"/>
              <a:ext cx="317411" cy="65130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8" name="Shape 225"/>
            <p:cNvSpPr txBox="1"/>
            <p:nvPr/>
          </p:nvSpPr>
          <p:spPr>
            <a:xfrm rot="20310926">
              <a:off x="631063" y="4133556"/>
              <a:ext cx="1494309" cy="450407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800" b="1" kern="0" dirty="0">
                  <a:solidFill>
                    <a:srgbClr val="002672"/>
                  </a:solidFill>
                  <a:latin typeface="Ubuntu"/>
                  <a:ea typeface="Ubuntu"/>
                  <a:cs typeface="Ubuntu"/>
                  <a:sym typeface="Ubuntu"/>
                  <a:rtl val="0"/>
                </a:rPr>
                <a:t>student</a:t>
              </a:r>
            </a:p>
          </p:txBody>
        </p:sp>
        <p:pic>
          <p:nvPicPr>
            <p:cNvPr id="19" name="Shape 22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097560" y="4171984"/>
              <a:ext cx="211829" cy="243519"/>
            </a:xfrm>
            <a:prstGeom prst="rect">
              <a:avLst/>
            </a:prstGeom>
          </p:spPr>
        </p:pic>
        <p:cxnSp>
          <p:nvCxnSpPr>
            <p:cNvPr id="20" name="Shape 228"/>
            <p:cNvCxnSpPr/>
            <p:nvPr/>
          </p:nvCxnSpPr>
          <p:spPr>
            <a:xfrm>
              <a:off x="1109404" y="3176138"/>
              <a:ext cx="727331" cy="36793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29"/>
            <p:cNvCxnSpPr/>
            <p:nvPr/>
          </p:nvCxnSpPr>
          <p:spPr>
            <a:xfrm flipV="1">
              <a:off x="1314031" y="3604601"/>
              <a:ext cx="522704" cy="63396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2" name="Group 21"/>
            <p:cNvGrpSpPr/>
            <p:nvPr/>
          </p:nvGrpSpPr>
          <p:grpSpPr>
            <a:xfrm>
              <a:off x="493819" y="4865966"/>
              <a:ext cx="748768" cy="922977"/>
              <a:chOff x="1444360" y="3928880"/>
              <a:chExt cx="2320946" cy="1945836"/>
            </a:xfrm>
          </p:grpSpPr>
          <p:pic>
            <p:nvPicPr>
              <p:cNvPr id="33" name="Shape 213"/>
              <p:cNvPicPr preferRelativeResize="0"/>
              <p:nvPr/>
            </p:nvPicPr>
            <p:blipFill rotWithShape="1">
              <a:blip r:embed="rId4"/>
              <a:srcRect t="634" b="10434"/>
              <a:stretch/>
            </p:blipFill>
            <p:spPr>
              <a:xfrm>
                <a:off x="1444360" y="3928880"/>
                <a:ext cx="2320946" cy="1945836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834760" y="4275350"/>
                <a:ext cx="1518040" cy="8079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5" name="Picture 3" descr="C:\Users\maryb\Downloads\left-29937_150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759" y="4377591"/>
                <a:ext cx="760059" cy="53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maryb\Downloads\stick-30097_150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62199" y="4398731"/>
                <a:ext cx="910136" cy="538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34496" y="3531191"/>
              <a:ext cx="914944" cy="556512"/>
              <a:chOff x="766655" y="1408389"/>
              <a:chExt cx="2836039" cy="1153044"/>
            </a:xfrm>
          </p:grpSpPr>
          <p:pic>
            <p:nvPicPr>
              <p:cNvPr id="31" name="Picture 3" descr="C:\Users\maryb\Downloads\left-29937_150.pn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77"/>
              <a:stretch/>
            </p:blipFill>
            <p:spPr bwMode="auto">
              <a:xfrm>
                <a:off x="766655" y="1436456"/>
                <a:ext cx="1355410" cy="1124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maryb\Downloads\stick-30097_150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51405" y="1408389"/>
                <a:ext cx="2051289" cy="1153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809288" y="3417984"/>
              <a:ext cx="183765" cy="511500"/>
              <a:chOff x="5187978" y="1224290"/>
              <a:chExt cx="569614" cy="1059782"/>
            </a:xfrm>
          </p:grpSpPr>
          <p:pic>
            <p:nvPicPr>
              <p:cNvPr id="27" name="Picture 5" descr="C:\Users\maryb\Downloads\phone-36299_150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978" y="1224290"/>
                <a:ext cx="569614" cy="1059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5219439" y="1418034"/>
                <a:ext cx="507251" cy="677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9" name="Picture 3" descr="C:\Users\maryb\Downloads\left-29937_150.png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3" t="-21760" b="1"/>
              <a:stretch/>
            </p:blipFill>
            <p:spPr bwMode="auto">
              <a:xfrm>
                <a:off x="5243147" y="1598548"/>
                <a:ext cx="239966" cy="300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maryb\Downloads\stick-30097_150.png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06"/>
              <a:stretch/>
            </p:blipFill>
            <p:spPr bwMode="auto">
              <a:xfrm flipH="1">
                <a:off x="5376119" y="1652203"/>
                <a:ext cx="304496" cy="246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5" name="Shape 223"/>
            <p:cNvCxnSpPr/>
            <p:nvPr/>
          </p:nvCxnSpPr>
          <p:spPr>
            <a:xfrm flipH="1">
              <a:off x="1157735" y="5205776"/>
              <a:ext cx="576206" cy="41179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pic>
          <p:nvPicPr>
            <p:cNvPr id="26" name="Shape 22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1363554" y="5288820"/>
              <a:ext cx="211829" cy="243519"/>
            </a:xfrm>
            <a:prstGeom prst="rect">
              <a:avLst/>
            </a:prstGeom>
          </p:spPr>
        </p:pic>
      </p:grpSp>
      <p:cxnSp>
        <p:nvCxnSpPr>
          <p:cNvPr id="38" name="Straight Connector 37"/>
          <p:cNvCxnSpPr/>
          <p:nvPr/>
        </p:nvCxnSpPr>
        <p:spPr>
          <a:xfrm flipH="1">
            <a:off x="4560848" y="990600"/>
            <a:ext cx="37171" cy="509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83" y="3942779"/>
            <a:ext cx="1156816" cy="14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Placeholder 4"/>
          <p:cNvSpPr txBox="1">
            <a:spLocks/>
          </p:cNvSpPr>
          <p:nvPr/>
        </p:nvSpPr>
        <p:spPr>
          <a:xfrm>
            <a:off x="6019799" y="3388279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file size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Immediate availability from anywhere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File access stats provide analytics</a:t>
            </a:r>
          </a:p>
        </p:txBody>
      </p:sp>
    </p:spTree>
    <p:extLst>
      <p:ext uri="{BB962C8B-B14F-4D97-AF65-F5344CB8AC3E}">
        <p14:creationId xmlns:p14="http://schemas.microsoft.com/office/powerpoint/2010/main" val="138962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Frosted Peppercorn - Creative Commons Attribution-NonCommercial-ShareAlike License  http://www.flickr.com/photos/93472573@N00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307503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jackharrybill - Creative Commons Attribution-NonCommercial-ShareAlike License  http://www.flickr.com/photos/67603778@N00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Domiriel - Creative Commons Attribution-NonCommercial License  http://www.flickr.com/photos/17274350@N00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an untrained eye - Creative Commons Attribution-NonCommercial License  http://www.flickr.com/photos/26312642@N00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9473" y="0"/>
            <a:ext cx="2743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9936" y="2008094"/>
            <a:ext cx="8233064" cy="42515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Departmental </a:t>
            </a:r>
            <a:r>
              <a:rPr lang="en-US" dirty="0"/>
              <a:t>s</a:t>
            </a:r>
            <a:r>
              <a:rPr lang="en-US" dirty="0" smtClean="0"/>
              <a:t>torage migrated from local server</a:t>
            </a:r>
          </a:p>
          <a:p>
            <a:endParaRPr lang="en-US" dirty="0"/>
          </a:p>
          <a:p>
            <a:r>
              <a:rPr lang="en-US" dirty="0" smtClean="0"/>
              <a:t>Purchasing approval 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/>
              <a:t>w</a:t>
            </a:r>
            <a:r>
              <a:rPr lang="en-US" dirty="0" smtClean="0"/>
              <a:t>orkflow</a:t>
            </a:r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ectures available for students via LMS Sakai</a:t>
            </a:r>
          </a:p>
          <a:p>
            <a:endParaRPr lang="en-US" dirty="0"/>
          </a:p>
          <a:p>
            <a:r>
              <a:rPr lang="en-US" dirty="0" smtClean="0"/>
              <a:t>Service Learning Projects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UCWorkmarkMerc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5" y="-318247"/>
            <a:ext cx="4016188" cy="20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9841" y="1112837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Clemson Use Cases</a:t>
            </a:r>
            <a:endParaRPr lang="en-US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29841" y="2224088"/>
            <a:ext cx="3868340" cy="823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Security Camera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9763"/>
          <a:stretch/>
        </p:blipFill>
        <p:spPr>
          <a:xfrm>
            <a:off x="1354346" y="2882106"/>
            <a:ext cx="226012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694634" y="2224088"/>
            <a:ext cx="3887391" cy="823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Basketball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04" y="2868612"/>
            <a:ext cx="2242479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21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2500" y="1112837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Clemson Use Cases</a:t>
            </a:r>
            <a:endParaRPr lang="en-US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2133600"/>
            <a:ext cx="3868340" cy="823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Printing Services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732733" y="2133600"/>
            <a:ext cx="4333875" cy="823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Blackboard Overflow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9" name="Picture 8" descr="http://www.indiantrails.scps.k12.fl.us/portals/112/assets/images/Black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28" y="3132930"/>
            <a:ext cx="3140963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ng.all.biz/img/ng/service_catalog/317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0" y="3132931"/>
            <a:ext cx="3012940" cy="30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7"/>
          <p:cNvSpPr txBox="1">
            <a:spLocks/>
          </p:cNvSpPr>
          <p:nvPr/>
        </p:nvSpPr>
        <p:spPr>
          <a:xfrm>
            <a:off x="525474" y="58492"/>
            <a:ext cx="8229600" cy="8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kern="0" dirty="0" smtClean="0"/>
              <a:t>University of Michigan</a:t>
            </a:r>
            <a:endParaRPr lang="en" sz="3600" kern="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199" y="990600"/>
            <a:ext cx="8386023" cy="4967574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sz="1800" kern="0" dirty="0" smtClean="0"/>
          </a:p>
          <a:p>
            <a:endParaRPr lang="en-US" sz="1800" kern="0" dirty="0" smtClean="0"/>
          </a:p>
          <a:p>
            <a:endParaRPr lang="en-US" sz="18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199" y="904492"/>
            <a:ext cx="3886201" cy="25698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Contest Submissions</a:t>
            </a:r>
          </a:p>
          <a:p>
            <a:r>
              <a:rPr lang="en-US" sz="1600" dirty="0"/>
              <a:t>Files uploaded to M+Box from anyone, anywhere</a:t>
            </a:r>
          </a:p>
          <a:p>
            <a:r>
              <a:rPr lang="en-US" sz="1600" dirty="0"/>
              <a:t>Committee of people at U-M and outside reviews files</a:t>
            </a:r>
          </a:p>
          <a:p>
            <a:r>
              <a:rPr lang="en-US" sz="1600" dirty="0"/>
              <a:t>Staff track review process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608125" y="3426607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files and quota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Receive and share files outside of U-M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File access stats enables tracking progress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868873" y="904492"/>
            <a:ext cx="3886201" cy="2569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Team Projects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Students create folder for classwork, shared with instructor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Instructor creates folders for teamwork, assigns students as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collaborators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Instructors and students collaborate and comment on files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019799" y="3426607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files and quota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Flexible collaboration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Commenting allows discussion of classwork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Access anywhere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/>
          <a:stretch/>
        </p:blipFill>
        <p:spPr bwMode="auto">
          <a:xfrm>
            <a:off x="133309" y="3985068"/>
            <a:ext cx="1390691" cy="14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hape 254"/>
          <p:cNvPicPr preferRelativeResize="0"/>
          <p:nvPr/>
        </p:nvPicPr>
        <p:blipFill rotWithShape="1">
          <a:blip r:embed="rId3"/>
          <a:srcRect l="15418" r="13547"/>
          <a:stretch/>
        </p:blipFill>
        <p:spPr>
          <a:xfrm>
            <a:off x="4799173" y="3881504"/>
            <a:ext cx="1069654" cy="14912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560848" y="990600"/>
            <a:ext cx="37171" cy="509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7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7"/>
          <p:cNvSpPr txBox="1">
            <a:spLocks/>
          </p:cNvSpPr>
          <p:nvPr/>
        </p:nvSpPr>
        <p:spPr>
          <a:xfrm>
            <a:off x="525474" y="58492"/>
            <a:ext cx="8229600" cy="8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kern="0" dirty="0" smtClean="0"/>
              <a:t>University of Michigan</a:t>
            </a:r>
            <a:endParaRPr lang="en" sz="3600" kern="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199" y="990600"/>
            <a:ext cx="8386023" cy="4967574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sz="1800" kern="0" dirty="0" smtClean="0"/>
          </a:p>
          <a:p>
            <a:endParaRPr lang="en-US" sz="1800" kern="0" dirty="0" smtClean="0"/>
          </a:p>
          <a:p>
            <a:endParaRPr lang="en-US" sz="18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199" y="904492"/>
            <a:ext cx="3886201" cy="25698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 Role Playing</a:t>
            </a:r>
          </a:p>
          <a:p>
            <a:r>
              <a:rPr lang="en-US" sz="1600" dirty="0"/>
              <a:t>Students record </a:t>
            </a:r>
            <a:r>
              <a:rPr lang="en-US" sz="1600" dirty="0" smtClean="0"/>
              <a:t>video with smart </a:t>
            </a:r>
            <a:r>
              <a:rPr lang="en-US" sz="1600" dirty="0"/>
              <a:t>phones, upload to M+Box</a:t>
            </a:r>
          </a:p>
          <a:p>
            <a:r>
              <a:rPr lang="en-US" sz="1600" dirty="0"/>
              <a:t>Files shared with instructor and classmates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608125" y="3342191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files and quota for video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Upload from mobile device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Collaboration between students and instructor and each other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868873" y="904492"/>
            <a:ext cx="3886201" cy="2569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Software Distribution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Store software in folders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Permit appropriate customers to download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019799" y="3342191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quota and file size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Instant availability of uploaded files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Validate receipt of files through access stats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474" y="3734456"/>
            <a:ext cx="1057986" cy="1785364"/>
            <a:chOff x="276300" y="2920302"/>
            <a:chExt cx="2771699" cy="2990399"/>
          </a:xfrm>
        </p:grpSpPr>
        <p:sp>
          <p:nvSpPr>
            <p:cNvPr id="15" name="Shape 211"/>
            <p:cNvSpPr/>
            <p:nvPr/>
          </p:nvSpPr>
          <p:spPr>
            <a:xfrm>
              <a:off x="276300" y="2920302"/>
              <a:ext cx="2771699" cy="2990399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00267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pic>
          <p:nvPicPr>
            <p:cNvPr id="16" name="Shape 22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733940" y="4619398"/>
              <a:ext cx="1256482" cy="1058708"/>
            </a:xfrm>
            <a:prstGeom prst="rect">
              <a:avLst/>
            </a:prstGeom>
          </p:spPr>
        </p:pic>
        <p:cxnSp>
          <p:nvCxnSpPr>
            <p:cNvPr id="17" name="Shape 224"/>
            <p:cNvCxnSpPr>
              <a:endCxn id="16" idx="0"/>
            </p:cNvCxnSpPr>
            <p:nvPr/>
          </p:nvCxnSpPr>
          <p:spPr>
            <a:xfrm>
              <a:off x="2044770" y="3968090"/>
              <a:ext cx="317411" cy="65130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8" name="Shape 225"/>
            <p:cNvSpPr txBox="1"/>
            <p:nvPr/>
          </p:nvSpPr>
          <p:spPr>
            <a:xfrm rot="20310926">
              <a:off x="631063" y="4133556"/>
              <a:ext cx="1494309" cy="450407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800" b="1" kern="0" dirty="0">
                  <a:solidFill>
                    <a:srgbClr val="002672"/>
                  </a:solidFill>
                  <a:latin typeface="Ubuntu"/>
                  <a:ea typeface="Ubuntu"/>
                  <a:cs typeface="Ubuntu"/>
                  <a:sym typeface="Ubuntu"/>
                  <a:rtl val="0"/>
                </a:rPr>
                <a:t>student</a:t>
              </a:r>
            </a:p>
          </p:txBody>
        </p:sp>
        <p:pic>
          <p:nvPicPr>
            <p:cNvPr id="19" name="Shape 22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097560" y="4171984"/>
              <a:ext cx="211829" cy="243519"/>
            </a:xfrm>
            <a:prstGeom prst="rect">
              <a:avLst/>
            </a:prstGeom>
          </p:spPr>
        </p:pic>
        <p:cxnSp>
          <p:nvCxnSpPr>
            <p:cNvPr id="20" name="Shape 228"/>
            <p:cNvCxnSpPr/>
            <p:nvPr/>
          </p:nvCxnSpPr>
          <p:spPr>
            <a:xfrm>
              <a:off x="1109404" y="3176138"/>
              <a:ext cx="727331" cy="36793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29"/>
            <p:cNvCxnSpPr/>
            <p:nvPr/>
          </p:nvCxnSpPr>
          <p:spPr>
            <a:xfrm flipV="1">
              <a:off x="1314031" y="3604601"/>
              <a:ext cx="522704" cy="63396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2" name="Group 21"/>
            <p:cNvGrpSpPr/>
            <p:nvPr/>
          </p:nvGrpSpPr>
          <p:grpSpPr>
            <a:xfrm>
              <a:off x="493819" y="4865966"/>
              <a:ext cx="748768" cy="922977"/>
              <a:chOff x="1444360" y="3928880"/>
              <a:chExt cx="2320946" cy="1945836"/>
            </a:xfrm>
          </p:grpSpPr>
          <p:pic>
            <p:nvPicPr>
              <p:cNvPr id="33" name="Shape 213"/>
              <p:cNvPicPr preferRelativeResize="0"/>
              <p:nvPr/>
            </p:nvPicPr>
            <p:blipFill rotWithShape="1">
              <a:blip r:embed="rId4"/>
              <a:srcRect t="634" b="10434"/>
              <a:stretch/>
            </p:blipFill>
            <p:spPr>
              <a:xfrm>
                <a:off x="1444360" y="3928880"/>
                <a:ext cx="2320946" cy="1945836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834760" y="4275350"/>
                <a:ext cx="1518040" cy="8079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5" name="Picture 3" descr="C:\Users\maryb\Downloads\left-29937_150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759" y="4377591"/>
                <a:ext cx="760059" cy="53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maryb\Downloads\stick-30097_150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62199" y="4398731"/>
                <a:ext cx="910136" cy="538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34496" y="3531191"/>
              <a:ext cx="914944" cy="556512"/>
              <a:chOff x="766655" y="1408389"/>
              <a:chExt cx="2836039" cy="1153044"/>
            </a:xfrm>
          </p:grpSpPr>
          <p:pic>
            <p:nvPicPr>
              <p:cNvPr id="31" name="Picture 3" descr="C:\Users\maryb\Downloads\left-29937_150.pn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77"/>
              <a:stretch/>
            </p:blipFill>
            <p:spPr bwMode="auto">
              <a:xfrm>
                <a:off x="766655" y="1436456"/>
                <a:ext cx="1355410" cy="1124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maryb\Downloads\stick-30097_150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51405" y="1408389"/>
                <a:ext cx="2051289" cy="1153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809288" y="3417984"/>
              <a:ext cx="183765" cy="511500"/>
              <a:chOff x="5187978" y="1224290"/>
              <a:chExt cx="569614" cy="1059782"/>
            </a:xfrm>
          </p:grpSpPr>
          <p:pic>
            <p:nvPicPr>
              <p:cNvPr id="27" name="Picture 5" descr="C:\Users\maryb\Downloads\phone-36299_150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978" y="1224290"/>
                <a:ext cx="569614" cy="1059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5219439" y="1418034"/>
                <a:ext cx="507251" cy="677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9" name="Picture 3" descr="C:\Users\maryb\Downloads\left-29937_150.png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3" t="-21760" b="1"/>
              <a:stretch/>
            </p:blipFill>
            <p:spPr bwMode="auto">
              <a:xfrm>
                <a:off x="5243147" y="1598548"/>
                <a:ext cx="239966" cy="300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maryb\Downloads\stick-30097_150.png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06"/>
              <a:stretch/>
            </p:blipFill>
            <p:spPr bwMode="auto">
              <a:xfrm flipH="1">
                <a:off x="5376119" y="1652203"/>
                <a:ext cx="304496" cy="246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5" name="Shape 223"/>
            <p:cNvCxnSpPr/>
            <p:nvPr/>
          </p:nvCxnSpPr>
          <p:spPr>
            <a:xfrm flipH="1">
              <a:off x="1157735" y="5205776"/>
              <a:ext cx="576206" cy="41179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pic>
          <p:nvPicPr>
            <p:cNvPr id="26" name="Shape 22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1363554" y="5288820"/>
              <a:ext cx="211829" cy="243519"/>
            </a:xfrm>
            <a:prstGeom prst="rect">
              <a:avLst/>
            </a:prstGeom>
          </p:spPr>
        </p:pic>
      </p:grpSp>
      <p:pic>
        <p:nvPicPr>
          <p:cNvPr id="37" name="Picture 2" descr="Computer, Pc, Object, Dvd, Dvds, Media, Data, Audi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74" y="4218299"/>
            <a:ext cx="1284301" cy="9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H="1">
            <a:off x="4560848" y="990600"/>
            <a:ext cx="37171" cy="509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915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7"/>
          <p:cNvSpPr txBox="1">
            <a:spLocks/>
          </p:cNvSpPr>
          <p:nvPr/>
        </p:nvSpPr>
        <p:spPr>
          <a:xfrm>
            <a:off x="525474" y="58492"/>
            <a:ext cx="8229600" cy="8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kern="0" dirty="0" smtClean="0"/>
              <a:t>University of Michigan</a:t>
            </a:r>
            <a:endParaRPr lang="en" sz="3600" kern="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199" y="990600"/>
            <a:ext cx="8386023" cy="4967574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sz="1800" kern="0" dirty="0" smtClean="0"/>
          </a:p>
          <a:p>
            <a:endParaRPr lang="en-US" sz="1800" kern="0" dirty="0" smtClean="0"/>
          </a:p>
          <a:p>
            <a:endParaRPr lang="en-US" sz="18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199" y="904492"/>
            <a:ext cx="3886201" cy="25698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Resume Books</a:t>
            </a:r>
          </a:p>
          <a:p>
            <a:r>
              <a:rPr lang="en-US" sz="1600" dirty="0"/>
              <a:t>Book of student resumes created as PDF with hyperlinked index</a:t>
            </a:r>
          </a:p>
          <a:p>
            <a:r>
              <a:rPr lang="en-US" sz="1600" dirty="0"/>
              <a:t>Open web access makes books available immediately on request</a:t>
            </a:r>
          </a:p>
          <a:p>
            <a:r>
              <a:rPr lang="en-US" sz="1600" dirty="0"/>
              <a:t>Eliminate cost of printing and </a:t>
            </a:r>
            <a:r>
              <a:rPr lang="en-US" sz="1600" dirty="0" smtClean="0"/>
              <a:t>distribution</a:t>
            </a:r>
            <a:endParaRPr lang="en-US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3" y="3970088"/>
            <a:ext cx="1156816" cy="14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608125" y="3342191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file size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Immediate availability from anywhere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File access stats provide analytics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868873" y="904492"/>
            <a:ext cx="3886201" cy="2569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Reference Materials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Store files in M+Box, link from Intranet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New versions immediately </a:t>
            </a:r>
            <a:r>
              <a:rPr lang="en-US" sz="1600" dirty="0" smtClean="0">
                <a:solidFill>
                  <a:srgbClr val="000000"/>
                </a:solidFill>
              </a:rPr>
              <a:t>available</a:t>
            </a:r>
          </a:p>
          <a:p>
            <a:pPr>
              <a:buClr>
                <a:srgbClr val="000000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No web expertise required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019799" y="3342191"/>
            <a:ext cx="2735275" cy="25698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Features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Ability </a:t>
            </a:r>
            <a:r>
              <a:rPr lang="en-US" sz="1600" dirty="0">
                <a:solidFill>
                  <a:srgbClr val="000000"/>
                </a:solidFill>
              </a:rPr>
              <a:t>to update in place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Electronic </a:t>
            </a:r>
            <a:r>
              <a:rPr lang="en-US" sz="1600" dirty="0" smtClean="0">
                <a:solidFill>
                  <a:srgbClr val="000000"/>
                </a:solidFill>
              </a:rPr>
              <a:t>distribution </a:t>
            </a:r>
            <a:r>
              <a:rPr lang="en-US" sz="1600" dirty="0">
                <a:solidFill>
                  <a:srgbClr val="000000"/>
                </a:solidFill>
              </a:rPr>
              <a:t>saves time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On-demand access to latest information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/>
          <a:stretch/>
        </p:blipFill>
        <p:spPr bwMode="auto">
          <a:xfrm>
            <a:off x="4640274" y="4126364"/>
            <a:ext cx="1285022" cy="10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4560848" y="990600"/>
            <a:ext cx="37171" cy="509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Noah J Katz - Creative Commons Attribution-NonCommercial-ShareAlike License  http://www.flickr.com/photos/41502943@N03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3999"/>
            <a:ext cx="8229599" cy="6223001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Indiana University</a:t>
            </a:r>
          </a:p>
          <a:p>
            <a:r>
              <a:rPr lang="en-US" sz="2800" dirty="0" smtClean="0"/>
              <a:t>8 Campuses, 115K </a:t>
            </a:r>
            <a:r>
              <a:rPr lang="en-US" sz="2800" dirty="0"/>
              <a:t>students, 20K faculty/staff</a:t>
            </a:r>
          </a:p>
          <a:p>
            <a:r>
              <a:rPr lang="en-US" sz="2800" dirty="0"/>
              <a:t>2nd Largest Med School in US	</a:t>
            </a:r>
            <a:endParaRPr lang="en-US" sz="1200" dirty="0" smtClean="0"/>
          </a:p>
          <a:p>
            <a:endParaRPr lang="en-US" sz="1200" dirty="0"/>
          </a:p>
          <a:p>
            <a:endParaRPr lang="en-US" sz="3000" b="1" dirty="0" smtClean="0"/>
          </a:p>
          <a:p>
            <a:r>
              <a:rPr lang="en-US" sz="3000" b="1" dirty="0" smtClean="0"/>
              <a:t>Box @ IU</a:t>
            </a:r>
            <a:endParaRPr lang="en-US" sz="3000" b="1" dirty="0"/>
          </a:p>
          <a:p>
            <a:r>
              <a:rPr lang="en-US" sz="2800" dirty="0" smtClean="0"/>
              <a:t>April 2012 Rollout</a:t>
            </a:r>
          </a:p>
          <a:p>
            <a:r>
              <a:rPr lang="en-US" sz="2700" dirty="0" smtClean="0"/>
              <a:t>Box HED Advisory Board</a:t>
            </a:r>
          </a:p>
          <a:p>
            <a:r>
              <a:rPr lang="en-US" sz="2800" dirty="0" smtClean="0"/>
              <a:t>75,000+ users</a:t>
            </a:r>
          </a:p>
          <a:p>
            <a:r>
              <a:rPr lang="en-US" sz="2800" dirty="0" smtClean="0"/>
              <a:t>70TB stored</a:t>
            </a:r>
            <a:endParaRPr lang="en-US" sz="3900" dirty="0" smtClean="0"/>
          </a:p>
          <a:p>
            <a:pPr algn="r"/>
            <a:endParaRPr lang="en-US" sz="3900" b="1" dirty="0" smtClean="0"/>
          </a:p>
          <a:p>
            <a:pPr algn="r"/>
            <a:r>
              <a:rPr lang="en-US" sz="2800" b="1" dirty="0" smtClean="0"/>
              <a:t>Bob Flynn</a:t>
            </a:r>
          </a:p>
          <a:p>
            <a:pPr algn="r"/>
            <a:r>
              <a:rPr lang="en-US" sz="2400" dirty="0" smtClean="0"/>
              <a:t>Manager, IT Community Partnerships</a:t>
            </a:r>
          </a:p>
          <a:p>
            <a:pPr algn="r"/>
            <a:r>
              <a:rPr lang="en-US" sz="2400" dirty="0" smtClean="0"/>
              <a:t>Box Service Owner</a:t>
            </a:r>
            <a:endParaRPr lang="en-US" sz="2800" dirty="0"/>
          </a:p>
          <a:p>
            <a:endParaRPr lang="en-US" sz="3000" dirty="0"/>
          </a:p>
        </p:txBody>
      </p:sp>
      <p:pic>
        <p:nvPicPr>
          <p:cNvPr id="6" name="Picture 5" descr="Gates081909CM9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91" y="1636890"/>
            <a:ext cx="4428221" cy="32918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INDIANA UNIVERSITY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WorkmarkMerced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461" y="145921"/>
            <a:ext cx="27432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8" y="6306174"/>
            <a:ext cx="1630342" cy="205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008" y="448719"/>
            <a:ext cx="1081128" cy="9183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00" y="156312"/>
            <a:ext cx="7273170" cy="150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829050" y="5875892"/>
            <a:ext cx="6705600" cy="9821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8000"/>
              </a:buClr>
            </a:pPr>
            <a:r>
              <a:rPr lang="en-US" sz="2000" dirty="0" smtClean="0">
                <a:latin typeface="Trebuchet MS"/>
                <a:cs typeface="Trebuchet MS"/>
              </a:rPr>
              <a:t>it.ucmerced.edu/</a:t>
            </a:r>
            <a:r>
              <a:rPr lang="en-US" sz="2000" dirty="0" err="1" smtClean="0">
                <a:latin typeface="Trebuchet MS"/>
                <a:cs typeface="Trebuchet MS"/>
              </a:rPr>
              <a:t>BoxService</a:t>
            </a:r>
            <a:endParaRPr lang="en-US" sz="2000" dirty="0" smtClean="0"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0139" y="2029281"/>
            <a:ext cx="7863059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Merced – Opened in 2005</a:t>
            </a:r>
          </a:p>
          <a:p>
            <a:pPr marL="777240" lvl="2" indent="-320040" defTabSz="457200">
              <a:spcBef>
                <a:spcPts val="700"/>
              </a:spcBef>
              <a:buClr>
                <a:srgbClr val="FF8000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Research University/ Newest campus in UC system</a:t>
            </a:r>
          </a:p>
          <a:p>
            <a:pPr marL="777240" lvl="2" indent="-320040" defTabSz="457200">
              <a:spcBef>
                <a:spcPts val="700"/>
              </a:spcBef>
              <a:buClr>
                <a:srgbClr val="FF8000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Students: 6268		Faculty: 400		Staff:  900</a:t>
            </a:r>
          </a:p>
          <a:p>
            <a:pPr marL="777240" lvl="2" indent="-320040" defTabSz="457200">
              <a:spcBef>
                <a:spcPts val="700"/>
              </a:spcBef>
              <a:buClr>
                <a:srgbClr val="FF8000"/>
              </a:buClr>
              <a:buSzPct val="60000"/>
              <a:buFont typeface="Wingdings"/>
              <a:buChar char=""/>
            </a:pPr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 defTabSz="457200">
              <a:spcBef>
                <a:spcPts val="700"/>
              </a:spcBef>
              <a:buClr>
                <a:srgbClr val="FF8000"/>
              </a:buClr>
              <a:buSzPct val="60000"/>
            </a:pPr>
            <a:r>
              <a:rPr 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 at UC Merced – Since Nov. 2013</a:t>
            </a:r>
          </a:p>
          <a:p>
            <a:pPr marL="777240" lvl="2" indent="-320040" defTabSz="457200">
              <a:spcBef>
                <a:spcPts val="700"/>
              </a:spcBef>
              <a:buClr>
                <a:srgbClr val="FF8000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clients use Box </a:t>
            </a:r>
            <a:r>
              <a:rPr lang="en-US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5258)</a:t>
            </a:r>
          </a:p>
          <a:p>
            <a:pPr marL="457200" lvl="2" defTabSz="457200">
              <a:spcBef>
                <a:spcPts val="700"/>
              </a:spcBef>
              <a:buClr>
                <a:srgbClr val="FF8000"/>
              </a:buClr>
              <a:buSzPct val="60000"/>
            </a:pPr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457200">
              <a:spcBef>
                <a:spcPts val="700"/>
              </a:spcBef>
              <a:buClr>
                <a:srgbClr val="FF8000"/>
              </a:buClr>
              <a:buSzPct val="60000"/>
            </a:pPr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Nichole </a:t>
            </a:r>
            <a:r>
              <a:rPr 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Kosier</a:t>
            </a:r>
          </a:p>
          <a:p>
            <a:pPr marL="777240" lvl="2" indent="-320040" defTabSz="457200">
              <a:spcBef>
                <a:spcPts val="700"/>
              </a:spcBef>
              <a:buClr>
                <a:srgbClr val="FF8000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 Service Manager/Implementation Project Manager</a:t>
            </a:r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1" y="1650353"/>
            <a:ext cx="4814596" cy="3610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00402" y="1542019"/>
            <a:ext cx="28270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Clemson Box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9,412 </a:t>
            </a:r>
            <a:r>
              <a:rPr lang="en-US" sz="1600" dirty="0">
                <a:solidFill>
                  <a:srgbClr val="000000"/>
                </a:solidFill>
              </a:rPr>
              <a:t>of 25,000 </a:t>
            </a:r>
            <a:r>
              <a:rPr lang="en-US" sz="1600" dirty="0" smtClean="0">
                <a:solidFill>
                  <a:srgbClr val="000000"/>
                </a:solidFill>
              </a:rPr>
              <a:t>seats</a:t>
            </a:r>
            <a:endParaRPr lang="en-US" sz="1600" dirty="0">
              <a:solidFill>
                <a:srgbClr val="000000"/>
              </a:solidFill>
            </a:endParaRPr>
          </a:p>
          <a:p>
            <a:pPr marL="557213" lvl="1" indent="-2143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20,000 students</a:t>
            </a:r>
          </a:p>
          <a:p>
            <a:pPr marL="557213" lvl="1" indent="-2143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5,000 faculty/staff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Two years (one year pilot)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Support Page: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solidFill>
                  <a:srgbClr val="F4702F"/>
                </a:solidFill>
              </a:rPr>
              <a:t>http://tinyurl.com/clemsonbox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Homegrown tool to provision class/group folders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0399" y="4527084"/>
            <a:ext cx="282930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Laurie </a:t>
            </a:r>
            <a:r>
              <a:rPr lang="en-US" sz="1600" dirty="0" err="1">
                <a:solidFill>
                  <a:srgbClr val="000000"/>
                </a:solidFill>
              </a:rPr>
              <a:t>Holleman</a:t>
            </a:r>
            <a:r>
              <a:rPr lang="en-US" sz="1600" dirty="0">
                <a:solidFill>
                  <a:srgbClr val="000000"/>
                </a:solidFill>
              </a:rPr>
              <a:t> Sherrod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BA/MAT Clemson/Citadel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Student Training Coordinator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Box Admin, Support, Training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966" y="1524000"/>
            <a:ext cx="520435" cy="379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32" y="4527084"/>
            <a:ext cx="463325" cy="449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882895"/>
            <a:ext cx="691499" cy="74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99936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62" y="2234630"/>
            <a:ext cx="4761470" cy="2960687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2004" y="169911"/>
            <a:ext cx="5100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</a:rPr>
              <a:t>“CSUSM”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Founded </a:t>
            </a:r>
            <a:r>
              <a:rPr lang="en-US" dirty="0">
                <a:solidFill>
                  <a:prstClr val="black"/>
                </a:solidFill>
              </a:rPr>
              <a:t>in 1989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Located in North San Diego County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13,000 Students; 1,450 Faculty and Staff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Began </a:t>
            </a:r>
            <a:r>
              <a:rPr lang="en-US" dirty="0">
                <a:solidFill>
                  <a:prstClr val="black"/>
                </a:solidFill>
              </a:rPr>
              <a:t>Box </a:t>
            </a:r>
            <a:r>
              <a:rPr lang="en-US" dirty="0" smtClean="0">
                <a:solidFill>
                  <a:prstClr val="black"/>
                </a:solidFill>
              </a:rPr>
              <a:t>Implementation </a:t>
            </a:r>
            <a:r>
              <a:rPr lang="en-US" dirty="0">
                <a:solidFill>
                  <a:prstClr val="black"/>
                </a:solidFill>
              </a:rPr>
              <a:t>in 2013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1,260 </a:t>
            </a:r>
            <a:r>
              <a:rPr lang="en-US" dirty="0" smtClean="0">
                <a:solidFill>
                  <a:prstClr val="black"/>
                </a:solidFill>
              </a:rPr>
              <a:t>Migrated </a:t>
            </a:r>
            <a:r>
              <a:rPr lang="en-US" dirty="0">
                <a:solidFill>
                  <a:prstClr val="black"/>
                </a:solidFill>
              </a:rPr>
              <a:t>Box </a:t>
            </a:r>
            <a:r>
              <a:rPr lang="en-US" dirty="0" smtClean="0">
                <a:solidFill>
                  <a:prstClr val="black"/>
                </a:solidFill>
              </a:rPr>
              <a:t>Accounts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177" y="5648323"/>
            <a:ext cx="799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prstClr val="black"/>
                </a:solidFill>
              </a:rPr>
              <a:t>Candie Halstead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Coordinator, User Support Services</a:t>
            </a:r>
          </a:p>
          <a:p>
            <a:pPr marL="285750" indent="-285750" algn="r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Inherited Project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anagement of Box 6 Months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into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Implementation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2549" y="2042984"/>
            <a:ext cx="4119" cy="4374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649730" y="518984"/>
            <a:ext cx="8238" cy="499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3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90600"/>
            <a:ext cx="8386023" cy="49675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University of Michigan</a:t>
            </a:r>
          </a:p>
          <a:p>
            <a:pPr marL="233363" lvl="1" indent="0">
              <a:lnSpc>
                <a:spcPct val="120000"/>
              </a:lnSpc>
              <a:buNone/>
            </a:pPr>
            <a:r>
              <a:rPr lang="en-US" sz="2100" dirty="0" smtClean="0"/>
              <a:t>Research university, founded </a:t>
            </a:r>
            <a:r>
              <a:rPr lang="en-US" sz="2100" dirty="0"/>
              <a:t>in 1817 as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the </a:t>
            </a:r>
            <a:r>
              <a:rPr lang="en-US" sz="2100" dirty="0" err="1" smtClean="0"/>
              <a:t>Catholepistemiad</a:t>
            </a:r>
            <a:r>
              <a:rPr lang="en-US" sz="2100" dirty="0" smtClean="0"/>
              <a:t>, </a:t>
            </a:r>
            <a:r>
              <a:rPr lang="en-US" sz="2100" dirty="0"/>
              <a:t>or </a:t>
            </a:r>
            <a:r>
              <a:rPr lang="en-US" sz="2100" dirty="0" smtClean="0"/>
              <a:t>University of </a:t>
            </a:r>
            <a:r>
              <a:rPr lang="en-US" sz="2100" dirty="0" err="1" smtClean="0"/>
              <a:t>Michigania</a:t>
            </a:r>
            <a:endParaRPr lang="en-US" sz="2100" dirty="0" smtClean="0"/>
          </a:p>
          <a:p>
            <a:pPr marL="233363" lvl="1" indent="0">
              <a:buNone/>
            </a:pPr>
            <a:r>
              <a:rPr lang="en-US" sz="2100" dirty="0" smtClean="0"/>
              <a:t>Ann Arbor campus</a:t>
            </a:r>
          </a:p>
          <a:p>
            <a:pPr lvl="1"/>
            <a:r>
              <a:rPr lang="en-US" sz="1800" dirty="0" smtClean="0"/>
              <a:t>19 schools and colleges</a:t>
            </a:r>
          </a:p>
          <a:p>
            <a:pPr lvl="1"/>
            <a:r>
              <a:rPr lang="en-US" sz="1800" dirty="0" smtClean="0"/>
              <a:t>43,710 students</a:t>
            </a:r>
          </a:p>
          <a:p>
            <a:pPr lvl="1"/>
            <a:r>
              <a:rPr lang="en-US" sz="1800" dirty="0" smtClean="0"/>
              <a:t>6,768 faculty</a:t>
            </a:r>
          </a:p>
          <a:p>
            <a:pPr lvl="1"/>
            <a:r>
              <a:rPr lang="en-US" sz="1800" dirty="0" smtClean="0"/>
              <a:t>13,715 staff</a:t>
            </a:r>
          </a:p>
          <a:p>
            <a:pPr lvl="1"/>
            <a:r>
              <a:rPr lang="en-US" sz="1800" dirty="0"/>
              <a:t>Total research expenditures </a:t>
            </a:r>
            <a:r>
              <a:rPr lang="en-US" sz="1800" dirty="0" smtClean="0"/>
              <a:t>exceed $1.3 </a:t>
            </a:r>
            <a:r>
              <a:rPr lang="en-US" sz="1800" dirty="0"/>
              <a:t>billion </a:t>
            </a:r>
            <a:r>
              <a:rPr lang="en-US" sz="1800" dirty="0" smtClean="0"/>
              <a:t>/ year</a:t>
            </a:r>
          </a:p>
          <a:p>
            <a:pPr marL="233363" lvl="1" indent="0">
              <a:buNone/>
            </a:pPr>
            <a:r>
              <a:rPr lang="en-US" sz="2100" dirty="0" smtClean="0"/>
              <a:t>Flint and Dearborn campuses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/>
              <a:t>Box at Michigan</a:t>
            </a:r>
          </a:p>
          <a:p>
            <a:pPr marL="233363" lvl="1" indent="0">
              <a:buNone/>
            </a:pPr>
            <a:r>
              <a:rPr lang="en-US" sz="2100" dirty="0" smtClean="0"/>
              <a:t>Using Box since early 2012</a:t>
            </a:r>
          </a:p>
          <a:p>
            <a:pPr marL="233363" lvl="1" indent="0">
              <a:buNone/>
            </a:pPr>
            <a:r>
              <a:rPr lang="en-US" sz="2100" dirty="0" smtClean="0"/>
              <a:t>~47,000 </a:t>
            </a:r>
            <a:r>
              <a:rPr lang="en-US" sz="2100" dirty="0" smtClean="0"/>
              <a:t>Box </a:t>
            </a:r>
            <a:r>
              <a:rPr lang="en-US" sz="2100" dirty="0" smtClean="0"/>
              <a:t>accounts; 66 TB + data stored</a:t>
            </a:r>
            <a:endParaRPr lang="en-US" sz="2100" dirty="0" smtClean="0"/>
          </a:p>
          <a:p>
            <a:pPr marL="233363" lvl="1" indent="0">
              <a:buNone/>
            </a:pPr>
            <a:r>
              <a:rPr lang="en-US" sz="2100" dirty="0" smtClean="0"/>
              <a:t>box.it.umich.edu/info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/>
              <a:t>MaryBeth Stuenkel</a:t>
            </a:r>
          </a:p>
          <a:p>
            <a:pPr marL="233363" lvl="1" indent="0">
              <a:buNone/>
            </a:pPr>
            <a:r>
              <a:rPr lang="en-US" sz="2100" dirty="0" smtClean="0"/>
              <a:t>IT Program Manager</a:t>
            </a:r>
          </a:p>
          <a:p>
            <a:pPr marL="233363" lvl="1" indent="0">
              <a:buNone/>
            </a:pPr>
            <a:r>
              <a:rPr lang="en-US" sz="2100" dirty="0" smtClean="0"/>
              <a:t>M+Box Service Owner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hape 217"/>
          <p:cNvSpPr txBox="1">
            <a:spLocks/>
          </p:cNvSpPr>
          <p:nvPr/>
        </p:nvSpPr>
        <p:spPr>
          <a:xfrm>
            <a:off x="525474" y="58492"/>
            <a:ext cx="8229600" cy="8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kern="0" dirty="0" smtClean="0"/>
              <a:t>University of Michigan</a:t>
            </a:r>
            <a:endParaRPr lang="en" sz="3600" kern="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42" y="1447800"/>
            <a:ext cx="297582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Todd Ryburn - Creative Commons Attribution License  http://www.flickr.com/photos/38882101@N03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U_Powerpoint_Hoosier">
  <a:themeElements>
    <a:clrScheme name="IU Hoosier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9E9187"/>
      </a:accent2>
      <a:accent3>
        <a:srgbClr val="305B7B"/>
      </a:accent3>
      <a:accent4>
        <a:srgbClr val="82CDAF"/>
      </a:accent4>
      <a:accent5>
        <a:srgbClr val="DB8E43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8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886</Words>
  <Application>Microsoft Office PowerPoint</Application>
  <PresentationFormat>On-screen Show (4:3)</PresentationFormat>
  <Paragraphs>293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Office Theme</vt:lpstr>
      <vt:lpstr>IU_Powerpoint_Hoosier</vt:lpstr>
      <vt:lpstr>Default Design</vt:lpstr>
      <vt:lpstr>1_Office Theme</vt:lpstr>
      <vt:lpstr>Custom Theme</vt:lpstr>
      <vt:lpstr>Median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MaryBeth Stuenkel</cp:lastModifiedBy>
  <cp:revision>13</cp:revision>
  <dcterms:created xsi:type="dcterms:W3CDTF">2014-09-25T12:11:12Z</dcterms:created>
  <dcterms:modified xsi:type="dcterms:W3CDTF">2014-09-30T15:03:21Z</dcterms:modified>
</cp:coreProperties>
</file>