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5" r:id="rId1"/>
    <p:sldMasterId id="2147484866" r:id="rId2"/>
  </p:sldMasterIdLst>
  <p:notesMasterIdLst>
    <p:notesMasterId r:id="rId36"/>
  </p:notesMasterIdLst>
  <p:sldIdLst>
    <p:sldId id="270" r:id="rId3"/>
    <p:sldId id="282" r:id="rId4"/>
    <p:sldId id="283" r:id="rId5"/>
    <p:sldId id="305" r:id="rId6"/>
    <p:sldId id="284" r:id="rId7"/>
    <p:sldId id="285" r:id="rId8"/>
    <p:sldId id="286" r:id="rId9"/>
    <p:sldId id="287" r:id="rId10"/>
    <p:sldId id="307" r:id="rId11"/>
    <p:sldId id="308" r:id="rId12"/>
    <p:sldId id="309" r:id="rId13"/>
    <p:sldId id="310" r:id="rId14"/>
    <p:sldId id="311" r:id="rId15"/>
    <p:sldId id="312" r:id="rId16"/>
    <p:sldId id="313" r:id="rId17"/>
    <p:sldId id="314" r:id="rId18"/>
    <p:sldId id="376" r:id="rId19"/>
    <p:sldId id="377" r:id="rId20"/>
    <p:sldId id="378" r:id="rId21"/>
    <p:sldId id="380"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8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C57C5F1B-280B-444B-AA0D-9CEE6BE1BBA5}">
          <p14:sldIdLst>
            <p14:sldId id="270"/>
            <p14:sldId id="282"/>
            <p14:sldId id="283"/>
            <p14:sldId id="305"/>
            <p14:sldId id="284"/>
            <p14:sldId id="285"/>
            <p14:sldId id="286"/>
            <p14:sldId id="287"/>
            <p14:sldId id="307"/>
            <p14:sldId id="308"/>
            <p14:sldId id="309"/>
            <p14:sldId id="310"/>
            <p14:sldId id="311"/>
            <p14:sldId id="312"/>
            <p14:sldId id="313"/>
            <p14:sldId id="314"/>
            <p14:sldId id="376"/>
            <p14:sldId id="377"/>
            <p14:sldId id="378"/>
            <p14:sldId id="380"/>
            <p14:sldId id="364"/>
            <p14:sldId id="365"/>
            <p14:sldId id="366"/>
            <p14:sldId id="367"/>
            <p14:sldId id="368"/>
            <p14:sldId id="369"/>
            <p14:sldId id="370"/>
            <p14:sldId id="371"/>
            <p14:sldId id="372"/>
            <p14:sldId id="373"/>
            <p14:sldId id="374"/>
            <p14:sldId id="375"/>
            <p14:sldId id="381"/>
          </p14:sldIdLst>
        </p14:section>
        <p14:section name="Dividers" id="{4D810FCF-0ADD-0345-AFBF-9AC0BF5CA536}">
          <p14:sldIdLst/>
        </p14:section>
        <p14:section name="Content" id="{6D2F19DD-4CA8-6F4E-9292-A7C41B87577C}">
          <p14:sldIdLst/>
        </p14:section>
        <p14:section name="Interaction" id="{F2C0CFF2-7594-C04A-9910-F1426A27AF3C}">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 id="1" name="Mathews, Michael" initials="MM"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942" autoAdjust="0"/>
    <p:restoredTop sz="94658" autoAdjust="0"/>
  </p:normalViewPr>
  <p:slideViewPr>
    <p:cSldViewPr>
      <p:cViewPr>
        <p:scale>
          <a:sx n="100" d="100"/>
          <a:sy n="100" d="100"/>
        </p:scale>
        <p:origin x="-28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958770615949"/>
          <c:y val="5.4054054054054099E-2"/>
          <c:w val="0.76559326144014594"/>
          <c:h val="0.73186003298260305"/>
        </c:manualLayout>
      </c:layout>
      <c:scatterChart>
        <c:scatterStyle val="lineMarker"/>
        <c:varyColors val="0"/>
        <c:ser>
          <c:idx val="0"/>
          <c:order val="0"/>
          <c:tx>
            <c:strRef>
              <c:f>Sheet1!$B$1</c:f>
              <c:strCache>
                <c:ptCount val="1"/>
                <c:pt idx="0">
                  <c:v>Model: Non-Persisters</c:v>
                </c:pt>
              </c:strCache>
            </c:strRef>
          </c:tx>
          <c:spPr>
            <a:ln w="38100">
              <a:solidFill>
                <a:srgbClr val="004586"/>
              </a:solidFill>
              <a:prstDash val="solid"/>
            </a:ln>
          </c:spPr>
          <c:marker>
            <c:symbol val="square"/>
            <c:size val="7"/>
            <c:spPr>
              <a:noFill/>
              <a:ln>
                <a:noFill/>
                <a:prstDash val="solid"/>
              </a:ln>
            </c:spPr>
          </c:marker>
          <c:xVal>
            <c:numRef>
              <c:f>Sheet1!$A$2:$A$12</c:f>
              <c:numCache>
                <c:formatCode>0</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Sheet1!$B$2:$B$12</c:f>
              <c:numCache>
                <c:formatCode>General</c:formatCode>
                <c:ptCount val="11"/>
                <c:pt idx="0">
                  <c:v>0</c:v>
                </c:pt>
                <c:pt idx="1">
                  <c:v>13.21998612074948</c:v>
                </c:pt>
                <c:pt idx="2">
                  <c:v>26.058292852185879</c:v>
                </c:pt>
                <c:pt idx="3">
                  <c:v>38.202637057598899</c:v>
                </c:pt>
                <c:pt idx="4">
                  <c:v>49.930603747397427</c:v>
                </c:pt>
                <c:pt idx="5">
                  <c:v>60.964607911172799</c:v>
                </c:pt>
                <c:pt idx="6">
                  <c:v>70.749479528105496</c:v>
                </c:pt>
                <c:pt idx="7">
                  <c:v>79.961832061068705</c:v>
                </c:pt>
                <c:pt idx="8">
                  <c:v>87.612768910478337</c:v>
                </c:pt>
                <c:pt idx="9">
                  <c:v>94.326856349757108</c:v>
                </c:pt>
                <c:pt idx="10">
                  <c:v>100</c:v>
                </c:pt>
              </c:numCache>
            </c:numRef>
          </c:yVal>
          <c:smooth val="0"/>
        </c:ser>
        <c:ser>
          <c:idx val="1"/>
          <c:order val="1"/>
          <c:tx>
            <c:strRef>
              <c:f>Sheet1!$C$1</c:f>
              <c:strCache>
                <c:ptCount val="1"/>
                <c:pt idx="0">
                  <c:v>No Model</c:v>
                </c:pt>
              </c:strCache>
            </c:strRef>
          </c:tx>
          <c:spPr>
            <a:ln w="38100">
              <a:solidFill>
                <a:srgbClr val="FF8000"/>
              </a:solidFill>
              <a:prstDash val="solid"/>
            </a:ln>
          </c:spPr>
          <c:marker>
            <c:symbol val="diamond"/>
            <c:size val="7"/>
            <c:spPr>
              <a:noFill/>
              <a:ln>
                <a:noFill/>
                <a:prstDash val="solid"/>
              </a:ln>
            </c:spPr>
          </c:marker>
          <c:xVal>
            <c:numRef>
              <c:f>Sheet1!$A$2:$A$12</c:f>
              <c:numCache>
                <c:formatCode>0</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Sheet1!$C$2:$C$12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yVal>
          <c:smooth val="0"/>
        </c:ser>
        <c:ser>
          <c:idx val="3"/>
          <c:order val="2"/>
          <c:tx>
            <c:strRef>
              <c:f>Sheet1!$E$1</c:f>
              <c:strCache>
                <c:ptCount val="1"/>
                <c:pt idx="0">
                  <c:v>Model: Persisters</c:v>
                </c:pt>
              </c:strCache>
            </c:strRef>
          </c:tx>
          <c:spPr>
            <a:ln w="38100">
              <a:solidFill>
                <a:srgbClr val="00B0F0"/>
              </a:solidFill>
              <a:prstDash val="solid"/>
            </a:ln>
          </c:spPr>
          <c:marker>
            <c:symbol val="triangle"/>
            <c:size val="7"/>
            <c:spPr>
              <a:noFill/>
              <a:ln>
                <a:noFill/>
                <a:prstDash val="solid"/>
              </a:ln>
            </c:spPr>
          </c:marker>
          <c:xVal>
            <c:numRef>
              <c:f>Sheet1!$A$2:$A$12</c:f>
              <c:numCache>
                <c:formatCode>0</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Sheet1!$E$2:$E$12</c:f>
              <c:numCache>
                <c:formatCode>General</c:formatCode>
                <c:ptCount val="11"/>
                <c:pt idx="0">
                  <c:v>0</c:v>
                </c:pt>
                <c:pt idx="1">
                  <c:v>21.52133580705009</c:v>
                </c:pt>
                <c:pt idx="2">
                  <c:v>40.352504638218903</c:v>
                </c:pt>
                <c:pt idx="3">
                  <c:v>56.725417439703151</c:v>
                </c:pt>
                <c:pt idx="4">
                  <c:v>68.738404452690148</c:v>
                </c:pt>
                <c:pt idx="5">
                  <c:v>79.499072356215208</c:v>
                </c:pt>
                <c:pt idx="6">
                  <c:v>86.688311688311686</c:v>
                </c:pt>
                <c:pt idx="7">
                  <c:v>91.975881261595447</c:v>
                </c:pt>
                <c:pt idx="8">
                  <c:v>96.150278293135131</c:v>
                </c:pt>
                <c:pt idx="9">
                  <c:v>98.5157699443414</c:v>
                </c:pt>
                <c:pt idx="10">
                  <c:v>100</c:v>
                </c:pt>
              </c:numCache>
            </c:numRef>
          </c:yVal>
          <c:smooth val="0"/>
        </c:ser>
        <c:dLbls>
          <c:showLegendKey val="0"/>
          <c:showVal val="0"/>
          <c:showCatName val="0"/>
          <c:showSerName val="0"/>
          <c:showPercent val="0"/>
          <c:showBubbleSize val="0"/>
        </c:dLbls>
        <c:axId val="105831040"/>
        <c:axId val="105833600"/>
      </c:scatterChart>
      <c:valAx>
        <c:axId val="105831040"/>
        <c:scaling>
          <c:orientation val="minMax"/>
          <c:max val="100"/>
        </c:scaling>
        <c:delete val="0"/>
        <c:axPos val="b"/>
        <c:title>
          <c:tx>
            <c:rich>
              <a:bodyPr/>
              <a:lstStyle/>
              <a:p>
                <a:pPr>
                  <a:defRPr sz="1100"/>
                </a:pPr>
                <a:r>
                  <a:rPr lang="en-US" sz="1100" dirty="0"/>
                  <a:t>Percentage</a:t>
                </a:r>
                <a:r>
                  <a:rPr lang="en-US" sz="1100" baseline="0" dirty="0"/>
                  <a:t> of students</a:t>
                </a:r>
                <a:endParaRPr lang="en-US" sz="1100" dirty="0"/>
              </a:p>
            </c:rich>
          </c:tx>
          <c:layout/>
          <c:overlay val="0"/>
        </c:title>
        <c:numFmt formatCode="0"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5833600"/>
        <c:crosses val="autoZero"/>
        <c:crossBetween val="midCat"/>
        <c:majorUnit val="10"/>
      </c:valAx>
      <c:valAx>
        <c:axId val="105833600"/>
        <c:scaling>
          <c:orientation val="minMax"/>
          <c:max val="100"/>
        </c:scaling>
        <c:delete val="0"/>
        <c:axPos val="l"/>
        <c:title>
          <c:tx>
            <c:rich>
              <a:bodyPr/>
              <a:lstStyle/>
              <a:p>
                <a:pPr>
                  <a:defRPr sz="1200"/>
                </a:pPr>
                <a:r>
                  <a:rPr lang="en-US" sz="1200" dirty="0"/>
                  <a:t>Percentage</a:t>
                </a:r>
                <a:r>
                  <a:rPr lang="en-US" sz="1200" baseline="0" dirty="0"/>
                  <a:t> of students correctly predicted</a:t>
                </a:r>
                <a:endParaRPr lang="en-US" sz="1200" dirty="0"/>
              </a:p>
            </c:rich>
          </c:tx>
          <c:layout/>
          <c:overlay val="0"/>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5831040"/>
        <c:crosses val="autoZero"/>
        <c:crossBetween val="midCat"/>
      </c:valAx>
      <c:spPr>
        <a:noFill/>
        <a:ln w="3175">
          <a:solidFill>
            <a:srgbClr val="B3B3B3"/>
          </a:solidFill>
          <a:prstDash val="solid"/>
        </a:ln>
      </c:spPr>
    </c:plotArea>
    <c:legend>
      <c:legendPos val="b"/>
      <c:layout>
        <c:manualLayout>
          <c:xMode val="edge"/>
          <c:yMode val="edge"/>
          <c:x val="0.10774513729153699"/>
          <c:y val="0.89623255057719597"/>
          <c:w val="0.74302054804290696"/>
          <c:h val="4.7720251782686497E-2"/>
        </c:manualLayout>
      </c:layout>
      <c:overlay val="0"/>
      <c:spPr>
        <a:no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span"/>
    <c:showDLblsOverMax val="0"/>
  </c:chart>
  <c:spPr>
    <a:solidFill>
      <a:srgbClr val="FFFFFF">
        <a:alpha val="0"/>
      </a:srgbClr>
    </a:solidFill>
    <a:ln w="6350">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3-09-05T15:26:38.243" idx="5">
    <p:pos x="5760" y="624"/>
    <p:text>
1. My EDU Vault is an application where you can create your personal learning profile and securely store all your personal data and records. 
2. Simulate and Navigate allows you to navigate through everything you need to know about colleges, majors, and careers. 
3. Design Your Pathway lets you plan your finances and create you resume and EDUFAX.</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9/27/2014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A6250-1A45-B141-9D7E-94D86A463E6A}" type="slidenum">
              <a:rPr lang="en-US" smtClean="0"/>
              <a:t>14</a:t>
            </a:fld>
            <a:endParaRPr lang="en-US" dirty="0"/>
          </a:p>
        </p:txBody>
      </p:sp>
    </p:spTree>
    <p:extLst>
      <p:ext uri="{BB962C8B-B14F-4D97-AF65-F5344CB8AC3E}">
        <p14:creationId xmlns:p14="http://schemas.microsoft.com/office/powerpoint/2010/main" val="400328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Pugliese’s</a:t>
            </a:r>
            <a:r>
              <a:rPr lang="en-US" dirty="0" smtClean="0"/>
              <a:t> (2010) Stages of Building Organizational Capacity for Student Success Analytics </a:t>
            </a:r>
          </a:p>
        </p:txBody>
      </p:sp>
      <p:sp>
        <p:nvSpPr>
          <p:cNvPr id="4" name="Slide Number Placeholder 3"/>
          <p:cNvSpPr>
            <a:spLocks noGrp="1"/>
          </p:cNvSpPr>
          <p:nvPr>
            <p:ph type="sldNum" sz="quarter" idx="10"/>
          </p:nvPr>
        </p:nvSpPr>
        <p:spPr/>
        <p:txBody>
          <a:bodyPr/>
          <a:lstStyle/>
          <a:p>
            <a:fld id="{9D6B9835-DA8B-D845-BA8B-2F9596FD2688}" type="slidenum">
              <a:rPr lang="en-US" smtClean="0"/>
              <a:t>17</a:t>
            </a:fld>
            <a:endParaRPr lang="en-US"/>
          </a:p>
        </p:txBody>
      </p:sp>
    </p:spTree>
    <p:extLst>
      <p:ext uri="{BB962C8B-B14F-4D97-AF65-F5344CB8AC3E}">
        <p14:creationId xmlns:p14="http://schemas.microsoft.com/office/powerpoint/2010/main" val="318967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Pugliese’s</a:t>
            </a:r>
            <a:r>
              <a:rPr lang="en-US" dirty="0" smtClean="0"/>
              <a:t> (2010) Stages of Building Organizational Capacity for Student Success Analytics </a:t>
            </a:r>
          </a:p>
        </p:txBody>
      </p:sp>
      <p:sp>
        <p:nvSpPr>
          <p:cNvPr id="4" name="Slide Number Placeholder 3"/>
          <p:cNvSpPr>
            <a:spLocks noGrp="1"/>
          </p:cNvSpPr>
          <p:nvPr>
            <p:ph type="sldNum" sz="quarter" idx="10"/>
          </p:nvPr>
        </p:nvSpPr>
        <p:spPr/>
        <p:txBody>
          <a:bodyPr/>
          <a:lstStyle/>
          <a:p>
            <a:fld id="{9D6B9835-DA8B-D845-BA8B-2F9596FD2688}" type="slidenum">
              <a:rPr lang="en-US" smtClean="0"/>
              <a:t>18</a:t>
            </a:fld>
            <a:endParaRPr lang="en-US"/>
          </a:p>
        </p:txBody>
      </p:sp>
    </p:spTree>
    <p:extLst>
      <p:ext uri="{BB962C8B-B14F-4D97-AF65-F5344CB8AC3E}">
        <p14:creationId xmlns:p14="http://schemas.microsoft.com/office/powerpoint/2010/main" val="3189670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Pugliese’s</a:t>
            </a:r>
            <a:r>
              <a:rPr lang="en-US" dirty="0" smtClean="0"/>
              <a:t> (2010) Stages of Building Organizational Capacity for Student Success Analytics </a:t>
            </a:r>
          </a:p>
        </p:txBody>
      </p:sp>
      <p:sp>
        <p:nvSpPr>
          <p:cNvPr id="4" name="Slide Number Placeholder 3"/>
          <p:cNvSpPr>
            <a:spLocks noGrp="1"/>
          </p:cNvSpPr>
          <p:nvPr>
            <p:ph type="sldNum" sz="quarter" idx="10"/>
          </p:nvPr>
        </p:nvSpPr>
        <p:spPr/>
        <p:txBody>
          <a:bodyPr/>
          <a:lstStyle/>
          <a:p>
            <a:fld id="{9D6B9835-DA8B-D845-BA8B-2F9596FD2688}" type="slidenum">
              <a:rPr lang="en-US" smtClean="0"/>
              <a:t>19</a:t>
            </a:fld>
            <a:endParaRPr lang="en-US"/>
          </a:p>
        </p:txBody>
      </p:sp>
    </p:spTree>
    <p:extLst>
      <p:ext uri="{BB962C8B-B14F-4D97-AF65-F5344CB8AC3E}">
        <p14:creationId xmlns:p14="http://schemas.microsoft.com/office/powerpoint/2010/main" val="318967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Pugliese’s</a:t>
            </a:r>
            <a:r>
              <a:rPr lang="en-US" dirty="0" smtClean="0"/>
              <a:t> (2010) Stages of Building Organizational Capacity for Student Success Analytics </a:t>
            </a:r>
          </a:p>
        </p:txBody>
      </p:sp>
      <p:sp>
        <p:nvSpPr>
          <p:cNvPr id="4" name="Slide Number Placeholder 3"/>
          <p:cNvSpPr>
            <a:spLocks noGrp="1"/>
          </p:cNvSpPr>
          <p:nvPr>
            <p:ph type="sldNum" sz="quarter" idx="10"/>
          </p:nvPr>
        </p:nvSpPr>
        <p:spPr/>
        <p:txBody>
          <a:bodyPr/>
          <a:lstStyle/>
          <a:p>
            <a:fld id="{9D6B9835-DA8B-D845-BA8B-2F9596FD2688}" type="slidenum">
              <a:rPr lang="en-US" smtClean="0"/>
              <a:t>20</a:t>
            </a:fld>
            <a:endParaRPr lang="en-US"/>
          </a:p>
        </p:txBody>
      </p:sp>
    </p:spTree>
    <p:extLst>
      <p:ext uri="{BB962C8B-B14F-4D97-AF65-F5344CB8AC3E}">
        <p14:creationId xmlns:p14="http://schemas.microsoft.com/office/powerpoint/2010/main" val="318967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if the students, parents and employees could visualize their destiny in a graphical manner by accessing and analyzing all the data from the educational performance systems, degree pathways, bureau of labor statistics, personal needs, workforce trends, workforce pathway, and their own personal assessment data throughout their lifetime. If the data and ownership of this liberated data were available, it would be much like the GPS but called the EPS – Educational Positioning System, or Education and Career Positioning system which allows the journey toward a rewarding career more visual and realistic</a:t>
            </a:r>
            <a:endParaRPr lang="en-US" dirty="0"/>
          </a:p>
        </p:txBody>
      </p:sp>
      <p:sp>
        <p:nvSpPr>
          <p:cNvPr id="4" name="Slide Number Placeholder 3"/>
          <p:cNvSpPr>
            <a:spLocks noGrp="1"/>
          </p:cNvSpPr>
          <p:nvPr>
            <p:ph type="sldNum" sz="quarter" idx="10"/>
          </p:nvPr>
        </p:nvSpPr>
        <p:spPr/>
        <p:txBody>
          <a:bodyPr/>
          <a:lstStyle/>
          <a:p>
            <a:pPr>
              <a:defRPr/>
            </a:pPr>
            <a:fld id="{4286B18B-EA59-4FB2-9229-9C1076F858A0}" type="slidenum">
              <a:rPr lang="en-US" smtClean="0"/>
              <a:pPr>
                <a:defRPr/>
              </a:pPr>
              <a:t>21</a:t>
            </a:fld>
            <a:endParaRPr lang="en-US" dirty="0"/>
          </a:p>
        </p:txBody>
      </p:sp>
    </p:spTree>
    <p:extLst>
      <p:ext uri="{BB962C8B-B14F-4D97-AF65-F5344CB8AC3E}">
        <p14:creationId xmlns:p14="http://schemas.microsoft.com/office/powerpoint/2010/main" val="252063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433" eaLnBrk="0" fontAlgn="base" hangingPunct="0">
              <a:spcBef>
                <a:spcPct val="30000"/>
              </a:spcBef>
              <a:spcAft>
                <a:spcPct val="0"/>
              </a:spcAft>
              <a:defRPr/>
            </a:pPr>
            <a:r>
              <a:rPr lang="en-US" dirty="0"/>
              <a:t>Figure 1.2 shows more descriptively where the potential skills-gap may start occurring. The reality of the modern economy is that the university and college environment is critical, but does not ultimately provide the pathway that bridges workers to the workforce. The missing element(s) is the access to all the data that makes up the complete characteristics and qualifications of the student. Considering the that less than 25% of students graduate from a single education provider, and that students can’t access their own educational records, the ability for students to identify their own growth patterns toward a good job or career are greatly diminished. </a:t>
            </a:r>
          </a:p>
          <a:p>
            <a:endParaRPr lang="en-US" dirty="0"/>
          </a:p>
        </p:txBody>
      </p:sp>
      <p:sp>
        <p:nvSpPr>
          <p:cNvPr id="4" name="Slide Number Placeholder 3"/>
          <p:cNvSpPr>
            <a:spLocks noGrp="1"/>
          </p:cNvSpPr>
          <p:nvPr>
            <p:ph type="sldNum" sz="quarter" idx="10"/>
          </p:nvPr>
        </p:nvSpPr>
        <p:spPr/>
        <p:txBody>
          <a:bodyPr/>
          <a:lstStyle/>
          <a:p>
            <a:pPr>
              <a:defRPr/>
            </a:pPr>
            <a:fld id="{4286B18B-EA59-4FB2-9229-9C1076F858A0}" type="slidenum">
              <a:rPr lang="en-US" smtClean="0"/>
              <a:pPr>
                <a:defRPr/>
              </a:pPr>
              <a:t>24</a:t>
            </a:fld>
            <a:endParaRPr lang="en-US"/>
          </a:p>
        </p:txBody>
      </p:sp>
    </p:spTree>
    <p:extLst>
      <p:ext uri="{BB962C8B-B14F-4D97-AF65-F5344CB8AC3E}">
        <p14:creationId xmlns:p14="http://schemas.microsoft.com/office/powerpoint/2010/main" val="64684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My EDU Vault is an application where you can create your personal learning profile and securely store all your personal data and records. </a:t>
            </a:r>
          </a:p>
          <a:p>
            <a:endParaRPr lang="en-US" dirty="0" smtClean="0"/>
          </a:p>
          <a:p>
            <a:r>
              <a:rPr lang="en-US" dirty="0" smtClean="0"/>
              <a:t>2. Simulate and Navigate allows you to navigate through everything you need to know about colleges, majors, and careers. </a:t>
            </a:r>
          </a:p>
          <a:p>
            <a:endParaRPr lang="en-US" dirty="0" smtClean="0"/>
          </a:p>
          <a:p>
            <a:r>
              <a:rPr lang="en-US" dirty="0" smtClean="0"/>
              <a:t>3. Design Your Pathway lets you plan your finances and create you resume and EDUFAX.</a:t>
            </a:r>
            <a:endParaRPr lang="en-US" dirty="0"/>
          </a:p>
        </p:txBody>
      </p:sp>
      <p:sp>
        <p:nvSpPr>
          <p:cNvPr id="4" name="Slide Number Placeholder 3"/>
          <p:cNvSpPr>
            <a:spLocks noGrp="1"/>
          </p:cNvSpPr>
          <p:nvPr>
            <p:ph type="sldNum" sz="quarter" idx="10"/>
          </p:nvPr>
        </p:nvSpPr>
        <p:spPr/>
        <p:txBody>
          <a:bodyPr/>
          <a:lstStyle/>
          <a:p>
            <a:fld id="{88F6567A-A583-4FA7-8676-9F2B69BAB7EC}" type="slidenum">
              <a:rPr lang="en-US" smtClean="0"/>
              <a:t>28</a:t>
            </a:fld>
            <a:endParaRPr lang="en-US" dirty="0"/>
          </a:p>
        </p:txBody>
      </p:sp>
    </p:spTree>
    <p:extLst>
      <p:ext uri="{BB962C8B-B14F-4D97-AF65-F5344CB8AC3E}">
        <p14:creationId xmlns:p14="http://schemas.microsoft.com/office/powerpoint/2010/main" val="1486189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98DE19-411C-4830-B5AA-107F05C5E113}" type="slidenum">
              <a:rPr lang="en-US" smtClean="0">
                <a:solidFill>
                  <a:prstClr val="black"/>
                </a:solidFill>
              </a:rPr>
              <a:pPr/>
              <a:t>32</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4 Cover Op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3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23454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4762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6011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12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75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59022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p:cNvSpPr/>
          <p:nvPr/>
        </p:nvSpPr>
        <p:spPr bwMode="auto">
          <a:xfrm>
            <a:off x="0" y="6294003"/>
            <a:ext cx="9144000" cy="564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1416" tIns="45708" rIns="91416" bIns="45708" anchor="ctr"/>
          <a:lstStyle/>
          <a:p>
            <a:pPr algn="ctr" defTabSz="913899">
              <a:defRPr/>
            </a:pPr>
            <a:endParaRPr lang="en-US" sz="2300" dirty="0">
              <a:solidFill>
                <a:schemeClr val="accent1">
                  <a:lumMod val="50000"/>
                </a:schemeClr>
              </a:solidFill>
              <a:latin typeface="Segoe" pitchFamily="34" charset="0"/>
            </a:endParaRPr>
          </a:p>
        </p:txBody>
      </p:sp>
      <p:sp>
        <p:nvSpPr>
          <p:cNvPr id="2" name="Title 1"/>
          <p:cNvSpPr>
            <a:spLocks noGrp="1"/>
          </p:cNvSpPr>
          <p:nvPr>
            <p:ph type="title"/>
          </p:nvPr>
        </p:nvSpPr>
        <p:spPr>
          <a:xfrm>
            <a:off x="700091" y="555677"/>
            <a:ext cx="7983537" cy="415498"/>
          </a:xfrm>
          <a:prstGeom prst="rect">
            <a:avLst/>
          </a:prstGeom>
        </p:spPr>
        <p:txBody>
          <a:bodyPr anchor="t"/>
          <a:lstStyle>
            <a:lvl1pPr>
              <a:lnSpc>
                <a:spcPct val="75000"/>
              </a:lnSpc>
              <a:defRPr sz="3600" spc="0" baseline="0">
                <a:solidFill>
                  <a:schemeClr val="accent2"/>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408740"/>
            <a:ext cx="2133600" cy="365125"/>
          </a:xfrm>
          <a:prstGeom prst="rect">
            <a:avLst/>
          </a:prstGeom>
        </p:spPr>
        <p:txBody>
          <a:bodyPr vert="horz" wrap="square" lIns="91420" tIns="45710" rIns="91420" bIns="45710" numCol="1" anchor="ctr" anchorCtr="0" compatLnSpc="1">
            <a:prstTxWarp prst="textNoShape">
              <a:avLst/>
            </a:prstTxWarp>
          </a:bodyPr>
          <a:lstStyle>
            <a:lvl1pPr>
              <a:defRPr sz="800">
                <a:solidFill>
                  <a:schemeClr val="bg1"/>
                </a:solidFill>
              </a:defRPr>
            </a:lvl1pPr>
          </a:lstStyle>
          <a:p>
            <a:pPr>
              <a:defRPr/>
            </a:pPr>
            <a:endParaRPr lang="en-US"/>
          </a:p>
        </p:txBody>
      </p:sp>
      <p:sp>
        <p:nvSpPr>
          <p:cNvPr id="5" name="Footer Placeholder 4"/>
          <p:cNvSpPr>
            <a:spLocks noGrp="1"/>
          </p:cNvSpPr>
          <p:nvPr>
            <p:ph type="ftr" sz="quarter" idx="11"/>
          </p:nvPr>
        </p:nvSpPr>
        <p:spPr>
          <a:xfrm>
            <a:off x="6243638" y="6408740"/>
            <a:ext cx="2306637" cy="365125"/>
          </a:xfrm>
          <a:prstGeom prst="rect">
            <a:avLst/>
          </a:prstGeom>
        </p:spPr>
        <p:txBody>
          <a:bodyPr vert="horz" wrap="square" lIns="91420" tIns="45710" rIns="91420" bIns="45710" numCol="1" anchor="ctr" anchorCtr="0" compatLnSpc="1">
            <a:prstTxWarp prst="textNoShape">
              <a:avLst/>
            </a:prstTxWarp>
          </a:bodyPr>
          <a:lstStyle>
            <a:lvl1pPr>
              <a:defRPr sz="800">
                <a:solidFill>
                  <a:schemeClr val="bg1"/>
                </a:solidFill>
              </a:defRPr>
            </a:lvl1pPr>
          </a:lstStyle>
          <a:p>
            <a:pPr>
              <a:defRPr/>
            </a:pPr>
            <a:endParaRPr lang="en-US"/>
          </a:p>
        </p:txBody>
      </p:sp>
      <p:sp>
        <p:nvSpPr>
          <p:cNvPr id="6" name="Slide Number Placeholder 5"/>
          <p:cNvSpPr>
            <a:spLocks noGrp="1"/>
          </p:cNvSpPr>
          <p:nvPr>
            <p:ph type="sldNum" sz="quarter" idx="12"/>
          </p:nvPr>
        </p:nvSpPr>
        <p:spPr>
          <a:xfrm>
            <a:off x="8394701" y="6411915"/>
            <a:ext cx="384175" cy="365125"/>
          </a:xfrm>
          <a:prstGeom prst="rect">
            <a:avLst/>
          </a:prstGeom>
        </p:spPr>
        <p:txBody>
          <a:bodyPr vert="horz" wrap="square" lIns="91420" tIns="45710" rIns="91420" bIns="45710" numCol="1" anchor="ctr" anchorCtr="0" compatLnSpc="1">
            <a:prstTxWarp prst="textNoShape">
              <a:avLst/>
            </a:prstTxWarp>
          </a:bodyPr>
          <a:lstStyle>
            <a:lvl1pPr algn="r">
              <a:defRPr sz="1000">
                <a:solidFill>
                  <a:schemeClr val="bg1"/>
                </a:solidFill>
              </a:defRPr>
            </a:lvl1pPr>
          </a:lstStyle>
          <a:p>
            <a:pPr>
              <a:defRPr/>
            </a:pPr>
            <a:fld id="{13541F24-330F-4480-98B2-67DA0B259093}" type="slidenum">
              <a:rPr lang="en-US"/>
              <a:pPr>
                <a:defRPr/>
              </a:pPr>
              <a:t>‹#›</a:t>
            </a:fld>
            <a:endParaRPr lang="en-US"/>
          </a:p>
        </p:txBody>
      </p:sp>
    </p:spTree>
    <p:extLst>
      <p:ext uri="{BB962C8B-B14F-4D97-AF65-F5344CB8AC3E}">
        <p14:creationId xmlns:p14="http://schemas.microsoft.com/office/powerpoint/2010/main" val="395163072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descr="PAR_PPT_TitleSl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16767" y="3216178"/>
            <a:ext cx="5470033" cy="3339375"/>
          </a:xfrm>
          <a:prstGeom prst="rect">
            <a:avLst/>
          </a:prstGeom>
        </p:spPr>
        <p:txBody>
          <a:bodyPr>
            <a:normAutofit/>
          </a:bodyPr>
          <a:lstStyle>
            <a:lvl1pPr algn="r">
              <a:defRPr sz="4000" b="0" i="0">
                <a:solidFill>
                  <a:schemeClr val="tx1"/>
                </a:solidFill>
                <a:latin typeface="Museo 300"/>
                <a:cs typeface="Museo 300"/>
              </a:defRPr>
            </a:lvl1p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2512373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165450"/>
            <a:ext cx="2133600" cy="365125"/>
          </a:xfrm>
          <a:prstGeom prst="rect">
            <a:avLst/>
          </a:prstGeom>
        </p:spPr>
        <p:txBody>
          <a:bodyPr/>
          <a:lstStyle/>
          <a:p>
            <a:fld id="{5F9FF736-73AB-1A40-8863-5E91FAE15F1D}" type="datetimeFigureOut">
              <a:rPr lang="en-US" smtClean="0"/>
              <a:pPr/>
              <a:t>9/27/2014</a:t>
            </a:fld>
            <a:endParaRPr lang="en-US" dirty="0"/>
          </a:p>
        </p:txBody>
      </p:sp>
      <p:sp>
        <p:nvSpPr>
          <p:cNvPr id="4" name="Footer Placeholder 3"/>
          <p:cNvSpPr>
            <a:spLocks noGrp="1"/>
          </p:cNvSpPr>
          <p:nvPr>
            <p:ph type="ftr" sz="quarter" idx="11"/>
          </p:nvPr>
        </p:nvSpPr>
        <p:spPr>
          <a:xfrm>
            <a:off x="1331299" y="61654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18420" y="5697029"/>
            <a:ext cx="2133600" cy="365125"/>
          </a:xfrm>
          <a:prstGeom prst="rect">
            <a:avLst/>
          </a:prstGeom>
        </p:spPr>
        <p:txBody>
          <a:bodyPr/>
          <a:lstStyle/>
          <a:p>
            <a:fld id="{65AA833B-BA92-8541-8A1A-C56F3889950C}" type="slidenum">
              <a:rPr lang="en-US" smtClean="0"/>
              <a:pPr/>
              <a:t>‹#›</a:t>
            </a:fld>
            <a:endParaRPr lang="en-US" dirty="0"/>
          </a:p>
        </p:txBody>
      </p:sp>
    </p:spTree>
    <p:extLst>
      <p:ext uri="{BB962C8B-B14F-4D97-AF65-F5344CB8AC3E}">
        <p14:creationId xmlns:p14="http://schemas.microsoft.com/office/powerpoint/2010/main" val="340194383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65450"/>
            <a:ext cx="2133600" cy="365125"/>
          </a:xfrm>
          <a:prstGeom prst="rect">
            <a:avLst/>
          </a:prstGeom>
        </p:spPr>
        <p:txBody>
          <a:bodyPr/>
          <a:lstStyle/>
          <a:p>
            <a:fld id="{5F9FF736-73AB-1A40-8863-5E91FAE15F1D}" type="datetimeFigureOut">
              <a:rPr lang="en-US" smtClean="0"/>
              <a:pPr/>
              <a:t>9/27/2014</a:t>
            </a:fld>
            <a:endParaRPr lang="en-US" dirty="0"/>
          </a:p>
        </p:txBody>
      </p:sp>
      <p:sp>
        <p:nvSpPr>
          <p:cNvPr id="3" name="Footer Placeholder 2"/>
          <p:cNvSpPr>
            <a:spLocks noGrp="1"/>
          </p:cNvSpPr>
          <p:nvPr>
            <p:ph type="ftr" sz="quarter" idx="11"/>
          </p:nvPr>
        </p:nvSpPr>
        <p:spPr>
          <a:xfrm>
            <a:off x="1331299" y="61654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18420" y="5697029"/>
            <a:ext cx="2133600" cy="365125"/>
          </a:xfrm>
          <a:prstGeom prst="rect">
            <a:avLst/>
          </a:prstGeom>
        </p:spPr>
        <p:txBody>
          <a:bodyPr/>
          <a:lstStyle/>
          <a:p>
            <a:fld id="{65AA833B-BA92-8541-8A1A-C56F3889950C}" type="slidenum">
              <a:rPr lang="en-US" smtClean="0"/>
              <a:pPr/>
              <a:t>‹#›</a:t>
            </a:fld>
            <a:endParaRPr lang="en-US" dirty="0"/>
          </a:p>
        </p:txBody>
      </p:sp>
    </p:spTree>
    <p:extLst>
      <p:ext uri="{BB962C8B-B14F-4D97-AF65-F5344CB8AC3E}">
        <p14:creationId xmlns:p14="http://schemas.microsoft.com/office/powerpoint/2010/main" val="3807509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4 Cover Opt 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50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165450"/>
            <a:ext cx="2133600" cy="365125"/>
          </a:xfrm>
          <a:prstGeom prst="rect">
            <a:avLst/>
          </a:prstGeom>
        </p:spPr>
        <p:txBody>
          <a:bodyPr/>
          <a:lstStyle/>
          <a:p>
            <a:fld id="{5F9FF736-73AB-1A40-8863-5E91FAE15F1D}" type="datetimeFigureOut">
              <a:rPr lang="en-US" smtClean="0"/>
              <a:pPr/>
              <a:t>9/27/2014</a:t>
            </a:fld>
            <a:endParaRPr lang="en-US" dirty="0"/>
          </a:p>
        </p:txBody>
      </p:sp>
      <p:sp>
        <p:nvSpPr>
          <p:cNvPr id="8" name="Footer Placeholder 7"/>
          <p:cNvSpPr>
            <a:spLocks noGrp="1"/>
          </p:cNvSpPr>
          <p:nvPr>
            <p:ph type="ftr" sz="quarter" idx="11"/>
          </p:nvPr>
        </p:nvSpPr>
        <p:spPr>
          <a:xfrm>
            <a:off x="1331299" y="61654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918420" y="5697029"/>
            <a:ext cx="2133600" cy="365125"/>
          </a:xfrm>
          <a:prstGeom prst="rect">
            <a:avLst/>
          </a:prstGeom>
        </p:spPr>
        <p:txBody>
          <a:bodyPr/>
          <a:lstStyle/>
          <a:p>
            <a:fld id="{65AA833B-BA92-8541-8A1A-C56F3889950C}" type="slidenum">
              <a:rPr lang="en-US" smtClean="0"/>
              <a:pPr/>
              <a:t>‹#›</a:t>
            </a:fld>
            <a:endParaRPr lang="en-US" dirty="0"/>
          </a:p>
        </p:txBody>
      </p:sp>
    </p:spTree>
    <p:extLst>
      <p:ext uri="{BB962C8B-B14F-4D97-AF65-F5344CB8AC3E}">
        <p14:creationId xmlns:p14="http://schemas.microsoft.com/office/powerpoint/2010/main" val="13872117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AE05A0-1BD1-4244-B409-DB004C991D66}" type="datetimeFigureOut">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3500072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E05A0-1BD1-4244-B409-DB004C991D66}" type="datetimeFigureOut">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2895077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AE05A0-1BD1-4244-B409-DB004C991D66}" type="datetimeFigureOut">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222521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AE05A0-1BD1-4244-B409-DB004C991D66}" type="datetimeFigureOut">
              <a:rPr lang="en-US" smtClean="0"/>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619423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9FF736-73AB-1A40-8863-5E91FAE15F1D}" type="datetimeFigureOut">
              <a:rPr lang="en-US" smtClean="0"/>
              <a:pPr/>
              <a:t>9/27/2014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AA833B-BA92-8541-8A1A-C56F3889950C}" type="slidenum">
              <a:rPr lang="en-US" smtClean="0"/>
              <a:pPr/>
              <a:t>‹#›</a:t>
            </a:fld>
            <a:endParaRPr lang="en-US" dirty="0"/>
          </a:p>
        </p:txBody>
      </p:sp>
    </p:spTree>
    <p:extLst>
      <p:ext uri="{BB962C8B-B14F-4D97-AF65-F5344CB8AC3E}">
        <p14:creationId xmlns:p14="http://schemas.microsoft.com/office/powerpoint/2010/main" val="45457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9FF736-73AB-1A40-8863-5E91FAE15F1D}" type="datetimeFigureOut">
              <a:rPr lang="en-US" smtClean="0"/>
              <a:pPr/>
              <a:t>9/27/2014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AA833B-BA92-8541-8A1A-C56F3889950C}" type="slidenum">
              <a:rPr lang="en-US" smtClean="0"/>
              <a:pPr/>
              <a:t>‹#›</a:t>
            </a:fld>
            <a:endParaRPr lang="en-US" dirty="0"/>
          </a:p>
        </p:txBody>
      </p:sp>
    </p:spTree>
    <p:extLst>
      <p:ext uri="{BB962C8B-B14F-4D97-AF65-F5344CB8AC3E}">
        <p14:creationId xmlns:p14="http://schemas.microsoft.com/office/powerpoint/2010/main" val="264675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FF736-73AB-1A40-8863-5E91FAE15F1D}" type="datetimeFigureOut">
              <a:rPr lang="en-US" smtClean="0"/>
              <a:pPr/>
              <a:t>9/27/2014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AA833B-BA92-8541-8A1A-C56F3889950C}" type="slidenum">
              <a:rPr lang="en-US" smtClean="0"/>
              <a:pPr/>
              <a:t>‹#›</a:t>
            </a:fld>
            <a:endParaRPr lang="en-US" dirty="0"/>
          </a:p>
        </p:txBody>
      </p:sp>
    </p:spTree>
    <p:extLst>
      <p:ext uri="{BB962C8B-B14F-4D97-AF65-F5344CB8AC3E}">
        <p14:creationId xmlns:p14="http://schemas.microsoft.com/office/powerpoint/2010/main" val="355011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E05A0-1BD1-4244-B409-DB004C991D66}" type="datetimeFigureOut">
              <a:rPr lang="en-US" smtClean="0"/>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573291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E05A0-1BD1-4244-B409-DB004C991D66}" type="datetimeFigureOut">
              <a:rPr lang="en-US" smtClean="0"/>
              <a:t>9/27/2014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294648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14 Cover Opt 3">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25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E05A0-1BD1-4244-B409-DB004C991D66}" type="datetimeFigureOut">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4006059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E05A0-1BD1-4244-B409-DB004C991D66}" type="datetimeFigureOut">
              <a:rPr lang="en-US" smtClean="0"/>
              <a:t>9/27/2014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05708-E9B2-4EDF-9C5C-9DDCE5BE92DA}" type="slidenum">
              <a:rPr lang="en-US" smtClean="0"/>
              <a:t>‹#›</a:t>
            </a:fld>
            <a:endParaRPr lang="en-US"/>
          </a:p>
        </p:txBody>
      </p:sp>
    </p:spTree>
    <p:extLst>
      <p:ext uri="{BB962C8B-B14F-4D97-AF65-F5344CB8AC3E}">
        <p14:creationId xmlns:p14="http://schemas.microsoft.com/office/powerpoint/2010/main" val="3225035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24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p:cNvSpPr/>
          <p:nvPr/>
        </p:nvSpPr>
        <p:spPr bwMode="auto">
          <a:xfrm>
            <a:off x="0" y="6294003"/>
            <a:ext cx="9144000" cy="564001"/>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1416" tIns="45708" rIns="91416" bIns="45708" anchor="ctr"/>
          <a:lstStyle/>
          <a:p>
            <a:pPr algn="ctr" defTabSz="913899">
              <a:defRPr/>
            </a:pPr>
            <a:endParaRPr lang="en-US" sz="2300" dirty="0">
              <a:solidFill>
                <a:schemeClr val="accent1">
                  <a:lumMod val="50000"/>
                </a:schemeClr>
              </a:solidFill>
              <a:latin typeface="Segoe" pitchFamily="34" charset="0"/>
            </a:endParaRPr>
          </a:p>
        </p:txBody>
      </p:sp>
      <p:sp>
        <p:nvSpPr>
          <p:cNvPr id="2" name="Title 1"/>
          <p:cNvSpPr>
            <a:spLocks noGrp="1"/>
          </p:cNvSpPr>
          <p:nvPr>
            <p:ph type="title"/>
          </p:nvPr>
        </p:nvSpPr>
        <p:spPr>
          <a:xfrm>
            <a:off x="700091" y="555677"/>
            <a:ext cx="7983537" cy="415498"/>
          </a:xfrm>
          <a:prstGeom prst="rect">
            <a:avLst/>
          </a:prstGeom>
        </p:spPr>
        <p:txBody>
          <a:bodyPr anchor="t"/>
          <a:lstStyle>
            <a:lvl1pPr>
              <a:lnSpc>
                <a:spcPct val="75000"/>
              </a:lnSpc>
              <a:defRPr sz="3600" spc="0" baseline="0">
                <a:solidFill>
                  <a:schemeClr val="accent2"/>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408740"/>
            <a:ext cx="2133600" cy="365125"/>
          </a:xfrm>
          <a:prstGeom prst="rect">
            <a:avLst/>
          </a:prstGeom>
        </p:spPr>
        <p:txBody>
          <a:bodyPr vert="horz" wrap="square" lIns="91420" tIns="45710" rIns="91420" bIns="45710" numCol="1" anchor="ctr" anchorCtr="0" compatLnSpc="1">
            <a:prstTxWarp prst="textNoShape">
              <a:avLst/>
            </a:prstTxWarp>
          </a:bodyPr>
          <a:lstStyle>
            <a:lvl1pPr>
              <a:defRPr sz="800">
                <a:solidFill>
                  <a:schemeClr val="bg1"/>
                </a:solidFill>
              </a:defRPr>
            </a:lvl1pPr>
          </a:lstStyle>
          <a:p>
            <a:pPr>
              <a:defRPr/>
            </a:pPr>
            <a:endParaRPr lang="en-US"/>
          </a:p>
        </p:txBody>
      </p:sp>
      <p:sp>
        <p:nvSpPr>
          <p:cNvPr id="5" name="Footer Placeholder 4"/>
          <p:cNvSpPr>
            <a:spLocks noGrp="1"/>
          </p:cNvSpPr>
          <p:nvPr>
            <p:ph type="ftr" sz="quarter" idx="11"/>
          </p:nvPr>
        </p:nvSpPr>
        <p:spPr>
          <a:xfrm>
            <a:off x="6243638" y="6408740"/>
            <a:ext cx="2306637" cy="365125"/>
          </a:xfrm>
          <a:prstGeom prst="rect">
            <a:avLst/>
          </a:prstGeom>
        </p:spPr>
        <p:txBody>
          <a:bodyPr vert="horz" wrap="square" lIns="91420" tIns="45710" rIns="91420" bIns="45710" numCol="1" anchor="ctr" anchorCtr="0" compatLnSpc="1">
            <a:prstTxWarp prst="textNoShape">
              <a:avLst/>
            </a:prstTxWarp>
          </a:bodyPr>
          <a:lstStyle>
            <a:lvl1pPr>
              <a:defRPr sz="800">
                <a:solidFill>
                  <a:schemeClr val="bg1"/>
                </a:solidFill>
              </a:defRPr>
            </a:lvl1pPr>
          </a:lstStyle>
          <a:p>
            <a:pPr>
              <a:defRPr/>
            </a:pPr>
            <a:endParaRPr lang="en-US"/>
          </a:p>
        </p:txBody>
      </p:sp>
      <p:sp>
        <p:nvSpPr>
          <p:cNvPr id="6" name="Slide Number Placeholder 5"/>
          <p:cNvSpPr>
            <a:spLocks noGrp="1"/>
          </p:cNvSpPr>
          <p:nvPr>
            <p:ph type="sldNum" sz="quarter" idx="12"/>
          </p:nvPr>
        </p:nvSpPr>
        <p:spPr>
          <a:xfrm>
            <a:off x="8394701" y="6411915"/>
            <a:ext cx="384175" cy="365125"/>
          </a:xfrm>
          <a:prstGeom prst="rect">
            <a:avLst/>
          </a:prstGeom>
        </p:spPr>
        <p:txBody>
          <a:bodyPr vert="horz" wrap="square" lIns="91420" tIns="45710" rIns="91420" bIns="45710" numCol="1" anchor="ctr" anchorCtr="0" compatLnSpc="1">
            <a:prstTxWarp prst="textNoShape">
              <a:avLst/>
            </a:prstTxWarp>
          </a:bodyPr>
          <a:lstStyle>
            <a:lvl1pPr algn="r">
              <a:defRPr sz="1000">
                <a:solidFill>
                  <a:schemeClr val="bg1"/>
                </a:solidFill>
              </a:defRPr>
            </a:lvl1pPr>
          </a:lstStyle>
          <a:p>
            <a:pPr>
              <a:defRPr/>
            </a:pPr>
            <a:fld id="{13541F24-330F-4480-98B2-67DA0B259093}" type="slidenum">
              <a:rPr lang="en-US"/>
              <a:pPr>
                <a:defRPr/>
              </a:pPr>
              <a:t>‹#›</a:t>
            </a:fld>
            <a:endParaRPr lang="en-US"/>
          </a:p>
        </p:txBody>
      </p:sp>
    </p:spTree>
    <p:extLst>
      <p:ext uri="{BB962C8B-B14F-4D97-AF65-F5344CB8AC3E}">
        <p14:creationId xmlns:p14="http://schemas.microsoft.com/office/powerpoint/2010/main" val="395163072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PAR_PPT_TitleSl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16767" y="3216178"/>
            <a:ext cx="5470033" cy="3339375"/>
          </a:xfrm>
          <a:prstGeom prst="rect">
            <a:avLst/>
          </a:prstGeom>
        </p:spPr>
        <p:txBody>
          <a:bodyPr>
            <a:normAutofit/>
          </a:bodyPr>
          <a:lstStyle>
            <a:lvl1pPr algn="r">
              <a:defRPr sz="4000" b="0" i="0">
                <a:solidFill>
                  <a:schemeClr val="tx1"/>
                </a:solidFill>
                <a:latin typeface="Museo 300"/>
                <a:cs typeface="Museo 300"/>
              </a:defRPr>
            </a:lvl1p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2512373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545625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
          <p:cNvSpPr>
            <a:spLocks noGrp="1"/>
          </p:cNvSpPr>
          <p:nvPr>
            <p:ph type="sldNum" sz="quarter" idx="10"/>
          </p:nvPr>
        </p:nvSpPr>
        <p:spPr/>
        <p:txBody>
          <a:bodyPr/>
          <a:lstStyle>
            <a:lvl1pPr>
              <a:defRPr/>
            </a:lvl1pPr>
          </a:lstStyle>
          <a:p>
            <a:pPr>
              <a:defRPr/>
            </a:pPr>
            <a:fld id="{8C301083-7044-401D-8285-C8A3F631F335}" type="slidenum">
              <a:rPr lang="en-US"/>
              <a:pPr>
                <a:defRPr/>
              </a:pPr>
              <a:t>‹#›</a:t>
            </a:fld>
            <a:endParaRPr lang="en-US"/>
          </a:p>
        </p:txBody>
      </p:sp>
    </p:spTree>
    <p:extLst>
      <p:ext uri="{BB962C8B-B14F-4D97-AF65-F5344CB8AC3E}">
        <p14:creationId xmlns:p14="http://schemas.microsoft.com/office/powerpoint/2010/main" val="403556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14 Cover Opt 5">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1"/>
          <p:cNvSpPr>
            <a:spLocks noGrp="1"/>
          </p:cNvSpPr>
          <p:nvPr>
            <p:ph type="body" idx="12"/>
          </p:nvPr>
        </p:nvSpPr>
        <p:spPr>
          <a:xfrm>
            <a:off x="3657599" y="5867400"/>
            <a:ext cx="4495801" cy="500732"/>
          </a:xfrm>
          <a:prstGeom prst="rect">
            <a:avLst/>
          </a:prstGeom>
        </p:spPr>
        <p:txBody>
          <a:bodyPr/>
          <a:lstStyle>
            <a:lvl1pPr marL="0" indent="0" algn="r">
              <a:buNone/>
              <a:defRPr sz="1800">
                <a:latin typeface="Arial"/>
                <a:cs typeface="Arial"/>
              </a:defRPr>
            </a:lvl1pPr>
          </a:lstStyle>
          <a:p>
            <a:pPr lvl="0"/>
            <a:r>
              <a:rPr lang="en-US" smtClean="0">
                <a:solidFill>
                  <a:schemeClr val="bg1">
                    <a:lumMod val="50000"/>
                  </a:schemeClr>
                </a:solidFill>
              </a:rPr>
              <a:t>Click to edit Master text styles</a:t>
            </a:r>
          </a:p>
        </p:txBody>
      </p:sp>
    </p:spTree>
    <p:extLst>
      <p:ext uri="{BB962C8B-B14F-4D97-AF65-F5344CB8AC3E}">
        <p14:creationId xmlns:p14="http://schemas.microsoft.com/office/powerpoint/2010/main" val="52902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54562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8503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67381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 id="2147484857" r:id="rId12"/>
    <p:sldLayoutId id="2147484858" r:id="rId13"/>
    <p:sldLayoutId id="2147484859" r:id="rId14"/>
    <p:sldLayoutId id="2147484860" r:id="rId15"/>
    <p:sldLayoutId id="2147484861" r:id="rId16"/>
    <p:sldLayoutId id="2147484862" r:id="rId17"/>
    <p:sldLayoutId id="2147484863" r:id="rId18"/>
    <p:sldLayoutId id="2147484864" r:id="rId19"/>
    <p:sldLayoutId id="2147484865"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E05A0-1BD1-4244-B409-DB004C991D66}" type="datetimeFigureOut">
              <a:rPr lang="en-US" smtClean="0"/>
              <a:t>9/27/2014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05708-E9B2-4EDF-9C5C-9DDCE5BE92DA}" type="slidenum">
              <a:rPr lang="en-US" smtClean="0"/>
              <a:t>‹#›</a:t>
            </a:fld>
            <a:endParaRPr lang="en-US"/>
          </a:p>
        </p:txBody>
      </p:sp>
    </p:spTree>
    <p:extLst>
      <p:ext uri="{BB962C8B-B14F-4D97-AF65-F5344CB8AC3E}">
        <p14:creationId xmlns:p14="http://schemas.microsoft.com/office/powerpoint/2010/main" val="2486664060"/>
      </p:ext>
    </p:extLst>
  </p:cSld>
  <p:clrMap bg1="lt1" tx1="dk1" bg2="lt2" tx2="dk2" accent1="accent1" accent2="accent2" accent3="accent3" accent4="accent4" accent5="accent5" accent6="accent6" hlink="hlink" folHlink="folHlink"/>
  <p:sldLayoutIdLst>
    <p:sldLayoutId id="2147484867" r:id="rId1"/>
    <p:sldLayoutId id="2147484868" r:id="rId2"/>
    <p:sldLayoutId id="2147484869" r:id="rId3"/>
    <p:sldLayoutId id="2147484870" r:id="rId4"/>
    <p:sldLayoutId id="2147484871" r:id="rId5"/>
    <p:sldLayoutId id="2147484872" r:id="rId6"/>
    <p:sldLayoutId id="2147484873" r:id="rId7"/>
    <p:sldLayoutId id="2147484874" r:id="rId8"/>
    <p:sldLayoutId id="2147484875" r:id="rId9"/>
    <p:sldLayoutId id="2147484876" r:id="rId10"/>
    <p:sldLayoutId id="2147484877" r:id="rId11"/>
    <p:sldLayoutId id="2147484878" r:id="rId12"/>
    <p:sldLayoutId id="2147484880" r:id="rId13"/>
    <p:sldLayoutId id="2147484881" r:id="rId14"/>
    <p:sldLayoutId id="2147484882" r:id="rId15"/>
    <p:sldLayoutId id="214748488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hyperlink" Target="https://community.datacookbook.com/public/institutions/par" TargetMode="Externa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par.datacookbook.com/public/institutions/par"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2.xml"/><Relationship Id="rId1" Type="http://schemas.openxmlformats.org/officeDocument/2006/relationships/tags" Target="../tags/tag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2.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hyperlink" Target="mailto:jorn@wisc.edu" TargetMode="External"/><Relationship Id="rId2" Type="http://schemas.openxmlformats.org/officeDocument/2006/relationships/hyperlink" Target="mailto:lindalbaer0508@gmail.com"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334000"/>
            <a:ext cx="7924800" cy="523220"/>
          </a:xfrm>
          <a:prstGeom prst="rect">
            <a:avLst/>
          </a:prstGeom>
          <a:noFill/>
        </p:spPr>
        <p:txBody>
          <a:bodyPr wrap="square" rtlCol="0">
            <a:spAutoFit/>
          </a:bodyPr>
          <a:lstStyle/>
          <a:p>
            <a:pPr algn="ctr"/>
            <a:r>
              <a:rPr lang="en-US" sz="2800" dirty="0"/>
              <a:t>Building Institutional Capacity for Learning Analytics</a:t>
            </a:r>
            <a:endParaRPr lang="en-US" sz="2800" b="1" dirty="0">
              <a:latin typeface="Arial" panose="020B0604020202020204" pitchFamily="34" charset="0"/>
              <a:cs typeface="Arial" panose="020B0604020202020204" pitchFamily="34" charset="0"/>
            </a:endParaRPr>
          </a:p>
        </p:txBody>
      </p:sp>
      <p:sp>
        <p:nvSpPr>
          <p:cNvPr id="5" name="TextBox 4"/>
          <p:cNvSpPr txBox="1"/>
          <p:nvPr/>
        </p:nvSpPr>
        <p:spPr>
          <a:xfrm>
            <a:off x="2200275" y="5857220"/>
            <a:ext cx="4800600" cy="1231106"/>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Linda L. Baer</a:t>
            </a:r>
            <a:br>
              <a:rPr lang="en-US" sz="1200" dirty="0" smtClean="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Ellen Wagner</a:t>
            </a:r>
          </a:p>
          <a:p>
            <a:pPr algn="ctr"/>
            <a:r>
              <a:rPr lang="en-US" sz="1200" dirty="0" smtClean="0">
                <a:latin typeface="Arial" panose="020B0604020202020204" pitchFamily="34" charset="0"/>
                <a:cs typeface="Arial" panose="020B0604020202020204" pitchFamily="34" charset="0"/>
              </a:rPr>
              <a:t>Linda </a:t>
            </a:r>
            <a:r>
              <a:rPr lang="en-US" sz="1200" dirty="0" err="1" smtClean="0">
                <a:latin typeface="Arial" panose="020B0604020202020204" pitchFamily="34" charset="0"/>
                <a:cs typeface="Arial" panose="020B0604020202020204" pitchFamily="34" charset="0"/>
              </a:rPr>
              <a:t>Jorn</a:t>
            </a: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Bruce Maas</a:t>
            </a:r>
          </a:p>
          <a:p>
            <a:pPr algn="ctr"/>
            <a:r>
              <a:rPr lang="en-US" sz="1200" dirty="0" smtClean="0">
                <a:latin typeface="Arial" panose="020B0604020202020204" pitchFamily="34" charset="0"/>
                <a:cs typeface="Arial" panose="020B0604020202020204" pitchFamily="34" charset="0"/>
              </a:rPr>
              <a:t>Michael </a:t>
            </a:r>
            <a:r>
              <a:rPr lang="en-US" sz="1200" dirty="0" smtClean="0">
                <a:latin typeface="Arial" panose="020B0604020202020204" pitchFamily="34" charset="0"/>
                <a:cs typeface="Arial" panose="020B0604020202020204" pitchFamily="34" charset="0"/>
              </a:rPr>
              <a:t>Mathews</a:t>
            </a: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998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Hindsight to Foresight</a:t>
            </a:r>
            <a:endParaRPr lang="en-US" dirty="0"/>
          </a:p>
        </p:txBody>
      </p:sp>
      <p:pic>
        <p:nvPicPr>
          <p:cNvPr id="4" name="Content Placeholder 3"/>
          <p:cNvPicPr>
            <a:picLocks noGrp="1" noChangeAspect="1"/>
          </p:cNvPicPr>
          <p:nvPr>
            <p:ph idx="1"/>
          </p:nvPr>
        </p:nvPicPr>
        <p:blipFill>
          <a:blip r:embed="rId2"/>
          <a:stretch>
            <a:fillRect/>
          </a:stretch>
        </p:blipFill>
        <p:spPr>
          <a:xfrm>
            <a:off x="1222075" y="1600200"/>
            <a:ext cx="6699850" cy="4525963"/>
          </a:xfrm>
        </p:spPr>
      </p:pic>
    </p:spTree>
    <p:extLst>
      <p:ext uri="{BB962C8B-B14F-4D97-AF65-F5344CB8AC3E}">
        <p14:creationId xmlns:p14="http://schemas.microsoft.com/office/powerpoint/2010/main" val="199504040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Game-Changer: </a:t>
            </a:r>
            <a:br>
              <a:rPr lang="en-US" b="1" dirty="0" smtClean="0"/>
            </a:br>
            <a:r>
              <a:rPr lang="en-US" b="1" dirty="0" smtClean="0"/>
              <a:t>Common Data Definitions</a:t>
            </a:r>
            <a:endParaRPr lang="en-US" dirty="0"/>
          </a:p>
        </p:txBody>
      </p:sp>
      <p:sp>
        <p:nvSpPr>
          <p:cNvPr id="3" name="Content Placeholder 2"/>
          <p:cNvSpPr>
            <a:spLocks noGrp="1"/>
          </p:cNvSpPr>
          <p:nvPr>
            <p:ph idx="1"/>
          </p:nvPr>
        </p:nvSpPr>
        <p:spPr/>
        <p:txBody>
          <a:bodyPr>
            <a:normAutofit fontScale="92500"/>
          </a:bodyPr>
          <a:lstStyle/>
          <a:p>
            <a:r>
              <a:rPr lang="en-US" sz="2400" dirty="0" smtClean="0"/>
              <a:t>PAR institutions jointly develop and agree to conform to a set of common data definitions for all variables in PAR data set.</a:t>
            </a:r>
          </a:p>
          <a:p>
            <a:r>
              <a:rPr lang="en-US" sz="2400" dirty="0" smtClean="0"/>
              <a:t>The PAR </a:t>
            </a:r>
            <a:r>
              <a:rPr lang="en-US" sz="2400" dirty="0"/>
              <a:t>Framework common data definitions </a:t>
            </a:r>
            <a:r>
              <a:rPr lang="en-US" sz="2400" dirty="0" smtClean="0"/>
              <a:t>work as a Rosetta Stone of student success.</a:t>
            </a:r>
          </a:p>
          <a:p>
            <a:r>
              <a:rPr lang="en-US" sz="2400" dirty="0" smtClean="0"/>
              <a:t>PAR Framework team openly licensed </a:t>
            </a:r>
            <a:r>
              <a:rPr lang="en-US" sz="2400" dirty="0"/>
              <a:t>and </a:t>
            </a:r>
            <a:r>
              <a:rPr lang="en-US" sz="2400" dirty="0" smtClean="0"/>
              <a:t>published the PAR common data </a:t>
            </a:r>
            <a:r>
              <a:rPr lang="en-US" sz="2400" dirty="0" err="1" smtClean="0"/>
              <a:t>definitions:</a:t>
            </a:r>
            <a:r>
              <a:rPr lang="en-US" sz="2400" dirty="0" err="1" smtClean="0">
                <a:hlinkClick r:id="rId2"/>
              </a:rPr>
              <a:t>https</a:t>
            </a:r>
            <a:r>
              <a:rPr lang="en-US" sz="2400" dirty="0">
                <a:hlinkClick r:id="rId2"/>
              </a:rPr>
              <a:t>://community.datacookbook.com/public/institutions/</a:t>
            </a:r>
            <a:r>
              <a:rPr lang="en-US" sz="2400" dirty="0" smtClean="0">
                <a:hlinkClick r:id="rId2"/>
              </a:rPr>
              <a:t>par</a:t>
            </a:r>
            <a:r>
              <a:rPr lang="en-US" sz="2400" dirty="0" smtClean="0"/>
              <a:t> </a:t>
            </a:r>
          </a:p>
          <a:p>
            <a:r>
              <a:rPr lang="en-US" sz="2400" dirty="0" smtClean="0"/>
              <a:t>“The PAR Framework project’s release of the Data Definitions as a Creative Commons license is a major step forward and a possible competitive advantage over commercial competitors…”</a:t>
            </a:r>
            <a:r>
              <a:rPr lang="en-US" sz="2400" dirty="0"/>
              <a:t> </a:t>
            </a:r>
            <a:r>
              <a:rPr lang="en-US" sz="2400" dirty="0" smtClean="0"/>
              <a:t>(</a:t>
            </a:r>
            <a:r>
              <a:rPr lang="en-US" sz="2400" dirty="0" err="1" smtClean="0"/>
              <a:t>Lowhendahl</a:t>
            </a:r>
            <a:r>
              <a:rPr lang="en-US" sz="2400" dirty="0" smtClean="0"/>
              <a:t>, Education Hype Cycle, 2014. Gartner Research)</a:t>
            </a:r>
            <a:endParaRPr lang="en-US" sz="2400" dirty="0"/>
          </a:p>
        </p:txBody>
      </p:sp>
    </p:spTree>
    <p:extLst>
      <p:ext uri="{BB962C8B-B14F-4D97-AF65-F5344CB8AC3E}">
        <p14:creationId xmlns:p14="http://schemas.microsoft.com/office/powerpoint/2010/main" val="23696590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768" y="246912"/>
            <a:ext cx="8229600" cy="1584902"/>
          </a:xfrm>
        </p:spPr>
        <p:txBody>
          <a:bodyPr>
            <a:noAutofit/>
          </a:bodyPr>
          <a:lstStyle/>
          <a:p>
            <a:r>
              <a:rPr lang="en-US" sz="3600" b="1" dirty="0" smtClean="0">
                <a:solidFill>
                  <a:srgbClr val="007FC4"/>
                </a:solidFill>
              </a:rPr>
              <a:t>Predictive </a:t>
            </a:r>
            <a:r>
              <a:rPr lang="en-US" sz="3600" b="1" dirty="0">
                <a:solidFill>
                  <a:srgbClr val="007FC4"/>
                </a:solidFill>
              </a:rPr>
              <a:t>m</a:t>
            </a:r>
            <a:r>
              <a:rPr lang="en-US" sz="3600" b="1" dirty="0" smtClean="0">
                <a:solidFill>
                  <a:srgbClr val="007FC4"/>
                </a:solidFill>
              </a:rPr>
              <a:t>odels reduce guesswork to find students at risk</a:t>
            </a:r>
            <a:r>
              <a:rPr lang="en-US" sz="3200" dirty="0" smtClean="0">
                <a:solidFill>
                  <a:srgbClr val="007FC4"/>
                </a:solidFill>
              </a:rPr>
              <a:t/>
            </a:r>
            <a:br>
              <a:rPr lang="en-US" sz="3200" dirty="0" smtClean="0">
                <a:solidFill>
                  <a:srgbClr val="007FC4"/>
                </a:solidFill>
              </a:rPr>
            </a:br>
            <a:endParaRPr lang="en-US" sz="3200" dirty="0">
              <a:solidFill>
                <a:srgbClr val="007FC4"/>
              </a:solidFill>
            </a:endParaRPr>
          </a:p>
        </p:txBody>
      </p:sp>
      <p:graphicFrame>
        <p:nvGraphicFramePr>
          <p:cNvPr id="5" name="Chart 4"/>
          <p:cNvGraphicFramePr>
            <a:graphicFrameLocks/>
          </p:cNvGraphicFramePr>
          <p:nvPr>
            <p:extLst>
              <p:ext uri="{D42A27DB-BD31-4B8C-83A1-F6EECF244321}">
                <p14:modId xmlns:p14="http://schemas.microsoft.com/office/powerpoint/2010/main" val="373258844"/>
              </p:ext>
            </p:extLst>
          </p:nvPr>
        </p:nvGraphicFramePr>
        <p:xfrm>
          <a:off x="969741" y="1400533"/>
          <a:ext cx="5964678" cy="5360190"/>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1768221" y="3618689"/>
            <a:ext cx="2315183" cy="1984443"/>
            <a:chOff x="6167336" y="2242225"/>
            <a:chExt cx="2315183" cy="1984443"/>
          </a:xfrm>
        </p:grpSpPr>
        <p:cxnSp>
          <p:nvCxnSpPr>
            <p:cNvPr id="12" name="Straight Connector 11"/>
            <p:cNvCxnSpPr/>
            <p:nvPr/>
          </p:nvCxnSpPr>
          <p:spPr>
            <a:xfrm flipV="1">
              <a:off x="8463063" y="2242225"/>
              <a:ext cx="19456" cy="19844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167336" y="2242225"/>
              <a:ext cx="2295727" cy="972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1797404" y="2480553"/>
            <a:ext cx="2286000" cy="0"/>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079354" y="2461098"/>
            <a:ext cx="0" cy="1157591"/>
          </a:xfrm>
          <a:prstGeom prst="line">
            <a:avLst/>
          </a:prstGeom>
          <a:ln>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231907" y="2480553"/>
            <a:ext cx="0" cy="1157590"/>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
          <p:cNvSpPr txBox="1"/>
          <p:nvPr/>
        </p:nvSpPr>
        <p:spPr>
          <a:xfrm>
            <a:off x="2296354" y="2928025"/>
            <a:ext cx="428017" cy="27237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t>30%</a:t>
            </a:r>
            <a:endParaRPr lang="en-US" sz="1100" dirty="0"/>
          </a:p>
        </p:txBody>
      </p:sp>
      <p:sp>
        <p:nvSpPr>
          <p:cNvPr id="4" name="TextBox 3"/>
          <p:cNvSpPr txBox="1"/>
          <p:nvPr/>
        </p:nvSpPr>
        <p:spPr>
          <a:xfrm>
            <a:off x="6562209" y="1678122"/>
            <a:ext cx="2430588" cy="646331"/>
          </a:xfrm>
          <a:prstGeom prst="rect">
            <a:avLst/>
          </a:prstGeom>
          <a:noFill/>
        </p:spPr>
        <p:txBody>
          <a:bodyPr wrap="square" rtlCol="0">
            <a:spAutoFit/>
          </a:bodyPr>
          <a:lstStyle/>
          <a:p>
            <a:r>
              <a:rPr lang="en-US" sz="3600" dirty="0" smtClean="0"/>
              <a:t>Lift curves </a:t>
            </a:r>
            <a:endParaRPr lang="en-US" sz="3600" dirty="0"/>
          </a:p>
        </p:txBody>
      </p:sp>
    </p:spTree>
    <p:extLst>
      <p:ext uri="{BB962C8B-B14F-4D97-AF65-F5344CB8AC3E}">
        <p14:creationId xmlns:p14="http://schemas.microsoft.com/office/powerpoint/2010/main" val="99755898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451" y="274638"/>
            <a:ext cx="8674211" cy="1143000"/>
          </a:xfrm>
        </p:spPr>
        <p:txBody>
          <a:bodyPr>
            <a:normAutofit fontScale="90000"/>
          </a:bodyPr>
          <a:lstStyle/>
          <a:p>
            <a:r>
              <a:rPr lang="en-US" b="1" dirty="0" smtClean="0"/>
              <a:t>Actionable information identifies points for prescription</a:t>
            </a:r>
            <a:endParaRPr lang="en-US" b="1" dirty="0"/>
          </a:p>
        </p:txBody>
      </p:sp>
      <p:sp>
        <p:nvSpPr>
          <p:cNvPr id="4" name="Down Arrow 3"/>
          <p:cNvSpPr/>
          <p:nvPr/>
        </p:nvSpPr>
        <p:spPr>
          <a:xfrm>
            <a:off x="661092" y="1752600"/>
            <a:ext cx="253308" cy="6649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85451" y="1329129"/>
            <a:ext cx="1339525" cy="307777"/>
          </a:xfrm>
          <a:prstGeom prst="rect">
            <a:avLst/>
          </a:prstGeom>
          <a:noFill/>
        </p:spPr>
        <p:txBody>
          <a:bodyPr wrap="square" rtlCol="0">
            <a:spAutoFit/>
          </a:bodyPr>
          <a:lstStyle/>
          <a:p>
            <a:r>
              <a:rPr lang="en-US" sz="1400" dirty="0" err="1"/>
              <a:t>A</a:t>
            </a:r>
            <a:r>
              <a:rPr lang="en-US" sz="1400" dirty="0" err="1" smtClean="0"/>
              <a:t>nonymized</a:t>
            </a:r>
            <a:r>
              <a:rPr lang="en-US" sz="1400" dirty="0" smtClean="0"/>
              <a:t> ID </a:t>
            </a:r>
            <a:endParaRPr lang="en-US" sz="1400" dirty="0"/>
          </a:p>
        </p:txBody>
      </p:sp>
      <p:sp>
        <p:nvSpPr>
          <p:cNvPr id="6" name="Down Arrow 5"/>
          <p:cNvSpPr/>
          <p:nvPr/>
        </p:nvSpPr>
        <p:spPr>
          <a:xfrm>
            <a:off x="1642123" y="2162197"/>
            <a:ext cx="339077" cy="2553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657600" y="1374087"/>
            <a:ext cx="5302062" cy="369332"/>
          </a:xfrm>
          <a:prstGeom prst="rect">
            <a:avLst/>
          </a:prstGeom>
          <a:noFill/>
        </p:spPr>
        <p:txBody>
          <a:bodyPr wrap="square" rtlCol="0">
            <a:spAutoFit/>
          </a:bodyPr>
          <a:lstStyle/>
          <a:p>
            <a:r>
              <a:rPr lang="en-US" dirty="0" smtClean="0"/>
              <a:t>1</a:t>
            </a:r>
            <a:r>
              <a:rPr lang="en-US" baseline="30000" dirty="0" smtClean="0"/>
              <a:t>st</a:t>
            </a:r>
            <a:r>
              <a:rPr lang="en-US" dirty="0" smtClean="0"/>
              <a:t>, 2</a:t>
            </a:r>
            <a:r>
              <a:rPr lang="en-US" baseline="30000" dirty="0" smtClean="0"/>
              <a:t>nd</a:t>
            </a:r>
            <a:r>
              <a:rPr lang="en-US" dirty="0" smtClean="0"/>
              <a:t> and 3</a:t>
            </a:r>
            <a:r>
              <a:rPr lang="en-US" baseline="30000" dirty="0" smtClean="0"/>
              <a:t>rd</a:t>
            </a:r>
            <a:r>
              <a:rPr lang="en-US" dirty="0" smtClean="0"/>
              <a:t> factors contributing to risk  </a:t>
            </a:r>
            <a:endParaRPr lang="en-US" dirty="0"/>
          </a:p>
        </p:txBody>
      </p:sp>
      <p:sp>
        <p:nvSpPr>
          <p:cNvPr id="9" name="TextBox 8"/>
          <p:cNvSpPr txBox="1"/>
          <p:nvPr/>
        </p:nvSpPr>
        <p:spPr>
          <a:xfrm>
            <a:off x="1143000" y="1854420"/>
            <a:ext cx="2615622" cy="307777"/>
          </a:xfrm>
          <a:prstGeom prst="rect">
            <a:avLst/>
          </a:prstGeom>
          <a:noFill/>
        </p:spPr>
        <p:txBody>
          <a:bodyPr wrap="square" rtlCol="0">
            <a:spAutoFit/>
          </a:bodyPr>
          <a:lstStyle/>
          <a:p>
            <a:r>
              <a:rPr lang="en-US" sz="1400" dirty="0" smtClean="0"/>
              <a:t>Risk they will not be retained</a:t>
            </a:r>
            <a:endParaRPr lang="en-US" sz="1400" dirty="0"/>
          </a:p>
        </p:txBody>
      </p:sp>
      <p:pic>
        <p:nvPicPr>
          <p:cNvPr id="11" name="Picture 10"/>
          <p:cNvPicPr>
            <a:picLocks noChangeAspect="1"/>
          </p:cNvPicPr>
          <p:nvPr/>
        </p:nvPicPr>
        <p:blipFill>
          <a:blip r:embed="rId2"/>
          <a:stretch>
            <a:fillRect/>
          </a:stretch>
        </p:blipFill>
        <p:spPr>
          <a:xfrm>
            <a:off x="381000" y="2438400"/>
            <a:ext cx="7723347" cy="3556000"/>
          </a:xfrm>
          <a:prstGeom prst="rect">
            <a:avLst/>
          </a:prstGeom>
        </p:spPr>
      </p:pic>
      <p:sp>
        <p:nvSpPr>
          <p:cNvPr id="12" name="Down Arrow 11"/>
          <p:cNvSpPr/>
          <p:nvPr/>
        </p:nvSpPr>
        <p:spPr>
          <a:xfrm>
            <a:off x="4419600" y="1728415"/>
            <a:ext cx="228600" cy="6337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39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6775" y="228600"/>
            <a:ext cx="8229600" cy="1143000"/>
          </a:xfrm>
          <a:prstGeom prst="rect">
            <a:avLst/>
          </a:prstGeom>
        </p:spPr>
        <p:txBody>
          <a:bodyPr rtlCol="0">
            <a:noAutofit/>
          </a:bodyPr>
          <a:lstStyle>
            <a:lvl1pPr algn="ctr" defTabSz="912813" rtl="0" eaLnBrk="1" fontAlgn="base" hangingPunct="1">
              <a:spcBef>
                <a:spcPct val="0"/>
              </a:spcBef>
              <a:spcAft>
                <a:spcPct val="0"/>
              </a:spcAft>
              <a:defRPr sz="4400" kern="1200">
                <a:solidFill>
                  <a:srgbClr val="251A44"/>
                </a:solidFill>
                <a:latin typeface="Times New Roman" pitchFamily="18" charset="0"/>
                <a:ea typeface="+mj-ea"/>
                <a:cs typeface="Times New Roman" pitchFamily="18" charset="0"/>
              </a:defRPr>
            </a:lvl1pPr>
            <a:lvl2pPr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2pPr>
            <a:lvl3pPr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3pPr>
            <a:lvl4pPr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4pPr>
            <a:lvl5pPr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5pPr>
            <a:lvl6pPr marL="457200"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6pPr>
            <a:lvl7pPr marL="914400"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7pPr>
            <a:lvl8pPr marL="1371600"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8pPr>
            <a:lvl9pPr marL="1828800" algn="ctr" defTabSz="912813" rtl="0" eaLnBrk="1" fontAlgn="base" hangingPunct="1">
              <a:spcBef>
                <a:spcPct val="0"/>
              </a:spcBef>
              <a:spcAft>
                <a:spcPct val="0"/>
              </a:spcAft>
              <a:defRPr sz="4400">
                <a:solidFill>
                  <a:srgbClr val="251A44"/>
                </a:solidFill>
                <a:latin typeface="Times New Roman" pitchFamily="18" charset="0"/>
                <a:cs typeface="Times New Roman" pitchFamily="18" charset="0"/>
              </a:defRPr>
            </a:lvl9pPr>
          </a:lstStyle>
          <a:p>
            <a:pPr fontAlgn="auto">
              <a:spcAft>
                <a:spcPts val="0"/>
              </a:spcAft>
              <a:defRPr/>
            </a:pPr>
            <a:r>
              <a:rPr lang="en-US" sz="3600" b="1" dirty="0" smtClean="0">
                <a:solidFill>
                  <a:schemeClr val="tx2"/>
                </a:solidFill>
                <a:latin typeface="Museo 500"/>
                <a:cs typeface="Museo 500"/>
              </a:rPr>
              <a:t>Knowing what to do next: </a:t>
            </a:r>
            <a:br>
              <a:rPr lang="en-US" sz="3600" b="1" dirty="0" smtClean="0">
                <a:solidFill>
                  <a:schemeClr val="tx2"/>
                </a:solidFill>
                <a:latin typeface="Museo 500"/>
                <a:cs typeface="Museo 500"/>
              </a:rPr>
            </a:br>
            <a:r>
              <a:rPr lang="en-US" sz="3600" b="1" dirty="0" smtClean="0">
                <a:solidFill>
                  <a:schemeClr val="tx2"/>
                </a:solidFill>
                <a:latin typeface="Museo 500"/>
                <a:cs typeface="Museo 500"/>
              </a:rPr>
              <a:t>PAR</a:t>
            </a:r>
            <a:r>
              <a:rPr lang="en-US" sz="3600" b="1" dirty="0" smtClean="0">
                <a:solidFill>
                  <a:schemeClr val="tx1"/>
                </a:solidFill>
                <a:latin typeface="Calibri" pitchFamily="34" charset="0"/>
                <a:cs typeface="Calibri" pitchFamily="34" charset="0"/>
              </a:rPr>
              <a:t> </a:t>
            </a:r>
            <a:r>
              <a:rPr lang="en-US" sz="3600" b="1" dirty="0">
                <a:solidFill>
                  <a:schemeClr val="tx2"/>
                </a:solidFill>
                <a:latin typeface="Museo 500"/>
                <a:cs typeface="Museo 500"/>
              </a:rPr>
              <a:t>Student</a:t>
            </a:r>
            <a:r>
              <a:rPr lang="en-US" sz="3600" b="1" dirty="0" smtClean="0">
                <a:solidFill>
                  <a:schemeClr val="tx1"/>
                </a:solidFill>
                <a:latin typeface="Calibri" pitchFamily="34" charset="0"/>
                <a:cs typeface="Calibri" pitchFamily="34" charset="0"/>
              </a:rPr>
              <a:t> </a:t>
            </a:r>
            <a:r>
              <a:rPr lang="en-US" sz="3600" b="1" dirty="0">
                <a:solidFill>
                  <a:schemeClr val="tx2"/>
                </a:solidFill>
                <a:latin typeface="Museo 500"/>
                <a:cs typeface="Museo 500"/>
              </a:rPr>
              <a:t>Success Matrix (SSMx) </a:t>
            </a:r>
          </a:p>
        </p:txBody>
      </p:sp>
      <p:sp>
        <p:nvSpPr>
          <p:cNvPr id="3" name="Content Placeholder 2"/>
          <p:cNvSpPr txBox="1">
            <a:spLocks/>
          </p:cNvSpPr>
          <p:nvPr/>
        </p:nvSpPr>
        <p:spPr>
          <a:xfrm>
            <a:off x="450807" y="1529897"/>
            <a:ext cx="5873793" cy="4499981"/>
          </a:xfrm>
          <a:prstGeom prst="rect">
            <a:avLst/>
          </a:prstGeom>
        </p:spPr>
        <p:txBody>
          <a:bodyPr/>
          <a:lstStyle>
            <a:lvl1pPr marL="341313" indent="-341313" algn="l" defTabSz="912813" rtl="0" eaLnBrk="1" fontAlgn="base" hangingPunct="1">
              <a:spcBef>
                <a:spcPct val="20000"/>
              </a:spcBef>
              <a:spcAft>
                <a:spcPct val="0"/>
              </a:spcAft>
              <a:buClr>
                <a:srgbClr val="94A2D3"/>
              </a:buClr>
              <a:buFont typeface="Wingdings" pitchFamily="2" charset="2"/>
              <a:buChar char="§"/>
              <a:defRPr sz="3200" kern="1200">
                <a:solidFill>
                  <a:schemeClr val="tx1"/>
                </a:solidFill>
                <a:latin typeface="Times New Roman" pitchFamily="18" charset="0"/>
                <a:ea typeface="+mn-ea"/>
                <a:cs typeface="Times New Roman" pitchFamily="18" charset="0"/>
              </a:defRPr>
            </a:lvl1pPr>
            <a:lvl2pPr marL="741363" indent="-284163" algn="l" defTabSz="912813" rtl="0" eaLnBrk="1" fontAlgn="base" hangingPunct="1">
              <a:spcBef>
                <a:spcPct val="20000"/>
              </a:spcBef>
              <a:spcAft>
                <a:spcPct val="0"/>
              </a:spcAft>
              <a:buClr>
                <a:srgbClr val="94A2D3"/>
              </a:buClr>
              <a:buFont typeface="Wingdings" pitchFamily="2" charset="2"/>
              <a:buChar char="§"/>
              <a:defRPr sz="2800" kern="1200">
                <a:solidFill>
                  <a:schemeClr val="tx1"/>
                </a:solidFill>
                <a:latin typeface="Times New Roman" pitchFamily="18" charset="0"/>
                <a:ea typeface="+mn-ea"/>
                <a:cs typeface="Times New Roman" pitchFamily="18" charset="0"/>
              </a:defRPr>
            </a:lvl2pPr>
            <a:lvl3pPr marL="1141413" indent="-227013" algn="l" defTabSz="912813" rtl="0" eaLnBrk="1" fontAlgn="base" hangingPunct="1">
              <a:spcBef>
                <a:spcPct val="20000"/>
              </a:spcBef>
              <a:spcAft>
                <a:spcPct val="0"/>
              </a:spcAft>
              <a:buClr>
                <a:srgbClr val="94A2D3"/>
              </a:buClr>
              <a:buFont typeface="Wingdings" pitchFamily="2" charset="2"/>
              <a:buChar char="§"/>
              <a:defRPr sz="2400" kern="1200">
                <a:solidFill>
                  <a:schemeClr val="tx1"/>
                </a:solidFill>
                <a:latin typeface="Times New Roman" pitchFamily="18" charset="0"/>
                <a:ea typeface="+mn-ea"/>
                <a:cs typeface="Times New Roman" pitchFamily="18" charset="0"/>
              </a:defRPr>
            </a:lvl3pPr>
            <a:lvl4pPr marL="1598613" indent="-227013" algn="l" defTabSz="912813" rtl="0" eaLnBrk="1" fontAlgn="base" hangingPunct="1">
              <a:spcBef>
                <a:spcPct val="20000"/>
              </a:spcBef>
              <a:spcAft>
                <a:spcPct val="0"/>
              </a:spcAft>
              <a:buClr>
                <a:srgbClr val="94A2D3"/>
              </a:buClr>
              <a:buFont typeface="Wingdings" pitchFamily="2" charset="2"/>
              <a:buChar char="§"/>
              <a:defRPr sz="2000" kern="1200">
                <a:solidFill>
                  <a:schemeClr val="tx1"/>
                </a:solidFill>
                <a:latin typeface="Times New Roman" pitchFamily="18" charset="0"/>
                <a:ea typeface="+mn-ea"/>
                <a:cs typeface="Times New Roman" pitchFamily="18" charset="0"/>
              </a:defRPr>
            </a:lvl4pPr>
            <a:lvl5pPr marL="2055813" indent="-227013" algn="l" defTabSz="912813" rtl="0" eaLnBrk="1" fontAlgn="base" hangingPunct="1">
              <a:spcBef>
                <a:spcPct val="20000"/>
              </a:spcBef>
              <a:spcAft>
                <a:spcPct val="0"/>
              </a:spcAft>
              <a:buClr>
                <a:srgbClr val="94A2D3"/>
              </a:buClr>
              <a:buFont typeface="Wingdings" pitchFamily="2" charset="2"/>
              <a:buChar char="§"/>
              <a:defRPr sz="2000" kern="1200">
                <a:solidFill>
                  <a:schemeClr val="tx1"/>
                </a:solidFill>
                <a:latin typeface="Times New Roman" pitchFamily="18" charset="0"/>
                <a:ea typeface="+mn-ea"/>
                <a:cs typeface="Times New Roman" pitchFamily="18" charset="0"/>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400" i="1" dirty="0" smtClean="0">
                <a:latin typeface="Calibri" charset="0"/>
              </a:rPr>
              <a:t>Research-based toolkit and application for applying and benchmarking student services </a:t>
            </a:r>
            <a:r>
              <a:rPr lang="en-US" sz="2400" b="1" i="1" dirty="0" smtClean="0">
                <a:solidFill>
                  <a:srgbClr val="E59901"/>
                </a:solidFill>
                <a:latin typeface="Calibri" charset="0"/>
              </a:rPr>
              <a:t>and interventions</a:t>
            </a:r>
            <a:endParaRPr lang="en-US" sz="2400" i="1" dirty="0">
              <a:solidFill>
                <a:srgbClr val="E59901"/>
              </a:solidFill>
              <a:latin typeface="Calibri" charset="0"/>
            </a:endParaRPr>
          </a:p>
        </p:txBody>
      </p:sp>
      <p:sp>
        <p:nvSpPr>
          <p:cNvPr id="4" name="Content Placeholder 2"/>
          <p:cNvSpPr txBox="1">
            <a:spLocks/>
          </p:cNvSpPr>
          <p:nvPr/>
        </p:nvSpPr>
        <p:spPr>
          <a:xfrm>
            <a:off x="6096002" y="2683731"/>
            <a:ext cx="2689027" cy="2421669"/>
          </a:xfrm>
          <a:prstGeom prst="rect">
            <a:avLst/>
          </a:prstGeom>
        </p:spPr>
        <p:txBody>
          <a:bodyPr>
            <a:normAutofit lnSpcReduction="10000"/>
          </a:bodyPr>
          <a:lstStyle>
            <a:lvl1pPr marL="341313" indent="-341313" algn="l" defTabSz="912813" rtl="0" eaLnBrk="1" fontAlgn="base" hangingPunct="1">
              <a:spcBef>
                <a:spcPct val="20000"/>
              </a:spcBef>
              <a:spcAft>
                <a:spcPct val="0"/>
              </a:spcAft>
              <a:buClr>
                <a:srgbClr val="94A2D3"/>
              </a:buClr>
              <a:buFont typeface="Wingdings" pitchFamily="2" charset="2"/>
              <a:buChar char="§"/>
              <a:defRPr sz="3200" kern="1200">
                <a:solidFill>
                  <a:schemeClr val="tx1"/>
                </a:solidFill>
                <a:latin typeface="Times New Roman" pitchFamily="18" charset="0"/>
                <a:ea typeface="+mn-ea"/>
                <a:cs typeface="Times New Roman" pitchFamily="18" charset="0"/>
              </a:defRPr>
            </a:lvl1pPr>
            <a:lvl2pPr marL="741363" indent="-284163" algn="l" defTabSz="912813" rtl="0" eaLnBrk="1" fontAlgn="base" hangingPunct="1">
              <a:spcBef>
                <a:spcPct val="20000"/>
              </a:spcBef>
              <a:spcAft>
                <a:spcPct val="0"/>
              </a:spcAft>
              <a:buClr>
                <a:srgbClr val="94A2D3"/>
              </a:buClr>
              <a:buFont typeface="Wingdings" pitchFamily="2" charset="2"/>
              <a:buChar char="§"/>
              <a:defRPr sz="2800" kern="1200">
                <a:solidFill>
                  <a:schemeClr val="tx1"/>
                </a:solidFill>
                <a:latin typeface="Times New Roman" pitchFamily="18" charset="0"/>
                <a:ea typeface="+mn-ea"/>
                <a:cs typeface="Times New Roman" pitchFamily="18" charset="0"/>
              </a:defRPr>
            </a:lvl2pPr>
            <a:lvl3pPr marL="1141413" indent="-227013" algn="l" defTabSz="912813" rtl="0" eaLnBrk="1" fontAlgn="base" hangingPunct="1">
              <a:spcBef>
                <a:spcPct val="20000"/>
              </a:spcBef>
              <a:spcAft>
                <a:spcPct val="0"/>
              </a:spcAft>
              <a:buClr>
                <a:srgbClr val="94A2D3"/>
              </a:buClr>
              <a:buFont typeface="Wingdings" pitchFamily="2" charset="2"/>
              <a:buChar char="§"/>
              <a:defRPr sz="2400" kern="1200">
                <a:solidFill>
                  <a:schemeClr val="tx1"/>
                </a:solidFill>
                <a:latin typeface="Times New Roman" pitchFamily="18" charset="0"/>
                <a:ea typeface="+mn-ea"/>
                <a:cs typeface="Times New Roman" pitchFamily="18" charset="0"/>
              </a:defRPr>
            </a:lvl3pPr>
            <a:lvl4pPr marL="1598613" indent="-227013" algn="l" defTabSz="912813" rtl="0" eaLnBrk="1" fontAlgn="base" hangingPunct="1">
              <a:spcBef>
                <a:spcPct val="20000"/>
              </a:spcBef>
              <a:spcAft>
                <a:spcPct val="0"/>
              </a:spcAft>
              <a:buClr>
                <a:srgbClr val="94A2D3"/>
              </a:buClr>
              <a:buFont typeface="Wingdings" pitchFamily="2" charset="2"/>
              <a:buChar char="§"/>
              <a:defRPr sz="2000" kern="1200">
                <a:solidFill>
                  <a:schemeClr val="tx1"/>
                </a:solidFill>
                <a:latin typeface="Times New Roman" pitchFamily="18" charset="0"/>
                <a:ea typeface="+mn-ea"/>
                <a:cs typeface="Times New Roman" pitchFamily="18" charset="0"/>
              </a:defRPr>
            </a:lvl4pPr>
            <a:lvl5pPr marL="2055813" indent="-227013" algn="l" defTabSz="912813" rtl="0" eaLnBrk="1" fontAlgn="base" hangingPunct="1">
              <a:spcBef>
                <a:spcPct val="20000"/>
              </a:spcBef>
              <a:spcAft>
                <a:spcPct val="0"/>
              </a:spcAft>
              <a:buClr>
                <a:srgbClr val="94A2D3"/>
              </a:buClr>
              <a:buFont typeface="Wingdings" pitchFamily="2" charset="2"/>
              <a:buChar char="§"/>
              <a:defRPr sz="2000" kern="1200">
                <a:solidFill>
                  <a:schemeClr val="tx1"/>
                </a:solidFill>
                <a:latin typeface="Times New Roman" pitchFamily="18" charset="0"/>
                <a:ea typeface="+mn-ea"/>
                <a:cs typeface="Times New Roman" pitchFamily="18" charset="0"/>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Validated with 39 institutions </a:t>
            </a:r>
          </a:p>
          <a:p>
            <a:r>
              <a:rPr lang="en-US" sz="1600" dirty="0" smtClean="0"/>
              <a:t>80+ known predictors </a:t>
            </a:r>
          </a:p>
          <a:p>
            <a:r>
              <a:rPr lang="en-US" sz="1600" dirty="0" smtClean="0"/>
              <a:t>Ability to benchmark interventions </a:t>
            </a:r>
          </a:p>
          <a:p>
            <a:r>
              <a:rPr lang="en-US" sz="1600" dirty="0" smtClean="0"/>
              <a:t>Publically available definitions, over 1,700 downloads since June 2013</a:t>
            </a:r>
          </a:p>
        </p:txBody>
      </p:sp>
      <p:sp>
        <p:nvSpPr>
          <p:cNvPr id="6" name="Rectangle 5"/>
          <p:cNvSpPr/>
          <p:nvPr/>
        </p:nvSpPr>
        <p:spPr>
          <a:xfrm>
            <a:off x="320675" y="6046788"/>
            <a:ext cx="6427788" cy="369887"/>
          </a:xfrm>
          <a:prstGeom prst="rect">
            <a:avLst/>
          </a:prstGeom>
        </p:spPr>
        <p:txBody>
          <a:bodyPr>
            <a:spAutoFit/>
          </a:bodyPr>
          <a:lstStyle/>
          <a:p>
            <a:pPr fontAlgn="auto">
              <a:spcBef>
                <a:spcPts val="0"/>
              </a:spcBef>
              <a:spcAft>
                <a:spcPts val="0"/>
              </a:spcAft>
              <a:defRPr/>
            </a:pPr>
            <a:r>
              <a:rPr lang="en-US" dirty="0">
                <a:solidFill>
                  <a:schemeClr val="accent5"/>
                </a:solidFill>
                <a:latin typeface="+mn-lt"/>
                <a:ea typeface="+mn-ea"/>
                <a:cs typeface="+mn-cs"/>
                <a:hlinkClick r:id="rId3"/>
              </a:rPr>
              <a:t>https://par.datacookbook.com/public/institutions/par</a:t>
            </a:r>
            <a:endParaRPr lang="en-US" dirty="0">
              <a:solidFill>
                <a:schemeClr val="accent5"/>
              </a:solidFill>
              <a:latin typeface="+mn-lt"/>
              <a:ea typeface="+mn-ea"/>
              <a:cs typeface="+mn-cs"/>
            </a:endParaRPr>
          </a:p>
        </p:txBody>
      </p:sp>
      <p:graphicFrame>
        <p:nvGraphicFramePr>
          <p:cNvPr id="45" name="Table 44"/>
          <p:cNvGraphicFramePr>
            <a:graphicFrameLocks noGrp="1"/>
          </p:cNvGraphicFramePr>
          <p:nvPr>
            <p:extLst>
              <p:ext uri="{D42A27DB-BD31-4B8C-83A1-F6EECF244321}">
                <p14:modId xmlns:p14="http://schemas.microsoft.com/office/powerpoint/2010/main" val="3964296737"/>
              </p:ext>
            </p:extLst>
          </p:nvPr>
        </p:nvGraphicFramePr>
        <p:xfrm>
          <a:off x="429873" y="2791051"/>
          <a:ext cx="5133619" cy="3255737"/>
        </p:xfrm>
        <a:graphic>
          <a:graphicData uri="http://schemas.openxmlformats.org/drawingml/2006/table">
            <a:tbl>
              <a:tblPr firstRow="1" bandRow="1">
                <a:tableStyleId>{93296810-A885-4BE3-A3E7-6D5BEEA58F35}</a:tableStyleId>
              </a:tblPr>
              <a:tblGrid>
                <a:gridCol w="1260070"/>
                <a:gridCol w="998722"/>
                <a:gridCol w="975388"/>
                <a:gridCol w="872715"/>
                <a:gridCol w="1026724"/>
              </a:tblGrid>
              <a:tr h="544475">
                <a:tc>
                  <a:txBody>
                    <a:bodyPr/>
                    <a:lstStyle/>
                    <a:p>
                      <a:pPr algn="ctr"/>
                      <a:r>
                        <a:rPr lang="en-US" sz="1500" dirty="0" smtClean="0"/>
                        <a:t>PREDICTORS/ TIME</a:t>
                      </a:r>
                      <a:endParaRPr lang="en-US" sz="1500" dirty="0"/>
                    </a:p>
                  </a:txBody>
                  <a:tcPr marL="56003" marR="56003" marT="28002" marB="28002"/>
                </a:tc>
                <a:tc>
                  <a:txBody>
                    <a:bodyPr/>
                    <a:lstStyle/>
                    <a:p>
                      <a:pPr algn="ctr"/>
                      <a:r>
                        <a:rPr lang="en-US" sz="1100" dirty="0" smtClean="0"/>
                        <a:t>CONNECTION</a:t>
                      </a:r>
                      <a:endParaRPr lang="en-US" sz="1100" dirty="0"/>
                    </a:p>
                  </a:txBody>
                  <a:tcPr marL="56003" marR="56003" marT="28002" marB="28002" anchor="ctr"/>
                </a:tc>
                <a:tc>
                  <a:txBody>
                    <a:bodyPr/>
                    <a:lstStyle/>
                    <a:p>
                      <a:pPr algn="ctr"/>
                      <a:r>
                        <a:rPr lang="en-US" sz="1100" dirty="0" smtClean="0"/>
                        <a:t>ENTRY</a:t>
                      </a:r>
                      <a:endParaRPr lang="en-US" sz="1100" dirty="0"/>
                    </a:p>
                  </a:txBody>
                  <a:tcPr marL="56003" marR="56003" marT="28002" marB="28002" anchor="ctr"/>
                </a:tc>
                <a:tc>
                  <a:txBody>
                    <a:bodyPr/>
                    <a:lstStyle/>
                    <a:p>
                      <a:pPr algn="ctr"/>
                      <a:r>
                        <a:rPr lang="en-US" sz="1100" dirty="0" smtClean="0"/>
                        <a:t>PROGRESS</a:t>
                      </a:r>
                      <a:endParaRPr lang="en-US" sz="1100" dirty="0"/>
                    </a:p>
                  </a:txBody>
                  <a:tcPr marL="56003" marR="56003" marT="28002" marB="28002" anchor="ctr"/>
                </a:tc>
                <a:tc>
                  <a:txBody>
                    <a:bodyPr/>
                    <a:lstStyle/>
                    <a:p>
                      <a:pPr algn="ctr"/>
                      <a:r>
                        <a:rPr lang="en-US" sz="1100" dirty="0" smtClean="0"/>
                        <a:t>COMPLETION</a:t>
                      </a:r>
                      <a:endParaRPr lang="en-US" sz="1100" dirty="0"/>
                    </a:p>
                  </a:txBody>
                  <a:tcPr marL="56003" marR="56003" marT="28002" marB="28002" anchor="ctr"/>
                </a:tc>
              </a:tr>
              <a:tr h="397800">
                <a:tc>
                  <a:txBody>
                    <a:bodyPr/>
                    <a:lstStyle/>
                    <a:p>
                      <a:pPr algn="ctr"/>
                      <a:r>
                        <a:rPr lang="en-US" sz="1100" dirty="0" smtClean="0"/>
                        <a:t>Learner Characteristics</a:t>
                      </a: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r>
              <a:tr h="397800">
                <a:tc>
                  <a:txBody>
                    <a:bodyPr/>
                    <a:lstStyle/>
                    <a:p>
                      <a:pPr algn="ctr"/>
                      <a:r>
                        <a:rPr lang="en-US" sz="1100" dirty="0" smtClean="0"/>
                        <a:t>Learner Behaviors</a:t>
                      </a:r>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r>
              <a:tr h="560031">
                <a:tc>
                  <a:txBody>
                    <a:bodyPr/>
                    <a:lstStyle/>
                    <a:p>
                      <a:pPr algn="ctr"/>
                      <a:r>
                        <a:rPr lang="en-US" sz="1100" dirty="0" smtClean="0"/>
                        <a:t>Fit/Learners Perceptions of Belonging</a:t>
                      </a: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r>
              <a:tr h="397800">
                <a:tc>
                  <a:txBody>
                    <a:bodyPr/>
                    <a:lstStyle/>
                    <a:p>
                      <a:pPr algn="ctr"/>
                      <a:r>
                        <a:rPr lang="en-US" sz="1100" dirty="0" smtClean="0"/>
                        <a:t>Other Learner Supports</a:t>
                      </a: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r>
              <a:tr h="397800">
                <a:tc>
                  <a:txBody>
                    <a:bodyPr/>
                    <a:lstStyle/>
                    <a:p>
                      <a:pPr algn="ctr"/>
                      <a:r>
                        <a:rPr lang="en-US" sz="1100" dirty="0" smtClean="0"/>
                        <a:t>Course/Program Characteristics</a:t>
                      </a: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r>
              <a:tr h="560031">
                <a:tc>
                  <a:txBody>
                    <a:bodyPr/>
                    <a:lstStyle/>
                    <a:p>
                      <a:pPr algn="ctr"/>
                      <a:r>
                        <a:rPr lang="en-US" sz="1100" dirty="0" smtClean="0"/>
                        <a:t>Instructor Behaviors/</a:t>
                      </a:r>
                      <a:r>
                        <a:rPr lang="en-US" sz="1100" baseline="0" dirty="0" smtClean="0"/>
                        <a:t> Characteristics </a:t>
                      </a: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c>
                  <a:txBody>
                    <a:bodyPr/>
                    <a:lstStyle/>
                    <a:p>
                      <a:pPr algn="ctr"/>
                      <a:endParaRPr lang="en-US" sz="1100" dirty="0"/>
                    </a:p>
                  </a:txBody>
                  <a:tcPr marL="56003" marR="56003" marT="28002" marB="28002"/>
                </a:tc>
              </a:tr>
            </a:tbl>
          </a:graphicData>
        </a:graphic>
      </p:graphicFrame>
    </p:spTree>
    <p:extLst>
      <p:ext uri="{BB962C8B-B14F-4D97-AF65-F5344CB8AC3E}">
        <p14:creationId xmlns:p14="http://schemas.microsoft.com/office/powerpoint/2010/main" val="140157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A</a:t>
            </a:r>
            <a:r>
              <a:rPr lang="en-US" dirty="0" smtClean="0"/>
              <a:t>pplying interventions and measuring effectiveness </a:t>
            </a:r>
            <a:endParaRPr lang="en-US" dirty="0"/>
          </a:p>
        </p:txBody>
      </p:sp>
      <p:sp>
        <p:nvSpPr>
          <p:cNvPr id="16" name="Text Placeholder 15"/>
          <p:cNvSpPr>
            <a:spLocks noGrp="1"/>
          </p:cNvSpPr>
          <p:nvPr>
            <p:ph type="body" idx="1"/>
          </p:nvPr>
        </p:nvSpPr>
        <p:spPr>
          <a:xfrm>
            <a:off x="457200" y="1535113"/>
            <a:ext cx="5334000" cy="639762"/>
          </a:xfrm>
        </p:spPr>
        <p:txBody>
          <a:bodyPr>
            <a:normAutofit/>
          </a:bodyPr>
          <a:lstStyle/>
          <a:p>
            <a:r>
              <a:rPr lang="en-US" dirty="0" smtClean="0"/>
              <a:t>Student Success Matrix (SSM</a:t>
            </a:r>
            <a:r>
              <a:rPr lang="en-US" baseline="30000" dirty="0" smtClean="0"/>
              <a:t>x</a:t>
            </a:r>
            <a:r>
              <a:rPr lang="en-US" dirty="0" smtClean="0"/>
              <a:t>) Online  </a:t>
            </a:r>
            <a:endParaRPr lang="en-US" dirty="0"/>
          </a:p>
        </p:txBody>
      </p:sp>
      <p:sp>
        <p:nvSpPr>
          <p:cNvPr id="13" name="Content Placeholder 12"/>
          <p:cNvSpPr>
            <a:spLocks noGrp="1"/>
          </p:cNvSpPr>
          <p:nvPr>
            <p:ph sz="half" idx="2"/>
          </p:nvPr>
        </p:nvSpPr>
        <p:spPr/>
        <p:txBody>
          <a:bodyPr>
            <a:normAutofit fontScale="85000" lnSpcReduction="20000"/>
          </a:bodyPr>
          <a:lstStyle/>
          <a:p>
            <a:r>
              <a:rPr lang="en-US" sz="2400" dirty="0"/>
              <a:t>Mechanism for inventorying &amp; categorizing student success interventions/ </a:t>
            </a:r>
            <a:r>
              <a:rPr lang="en-US" sz="2400" dirty="0" smtClean="0"/>
              <a:t>supports</a:t>
            </a:r>
          </a:p>
          <a:p>
            <a:pPr lvl="1"/>
            <a:r>
              <a:rPr lang="en-US" dirty="0"/>
              <a:t>enables cross institutional benchmarking </a:t>
            </a:r>
          </a:p>
          <a:p>
            <a:pPr lvl="1"/>
            <a:r>
              <a:rPr lang="en-US" dirty="0"/>
              <a:t>supports local and cross institutional cost/ benefit analyses.</a:t>
            </a:r>
          </a:p>
          <a:p>
            <a:endParaRPr lang="en-US" sz="2400" dirty="0"/>
          </a:p>
          <a:p>
            <a:r>
              <a:rPr lang="en-US" sz="2400" dirty="0" smtClean="0"/>
              <a:t>Helping institutions target </a:t>
            </a:r>
            <a:r>
              <a:rPr lang="en-US" dirty="0" smtClean="0"/>
              <a:t>interventions </a:t>
            </a:r>
            <a:r>
              <a:rPr lang="en-US" dirty="0"/>
              <a:t>efficiently</a:t>
            </a:r>
          </a:p>
          <a:p>
            <a:pPr lvl="1"/>
            <a:r>
              <a:rPr lang="en-US" dirty="0"/>
              <a:t>The right students</a:t>
            </a:r>
          </a:p>
          <a:p>
            <a:pPr lvl="1"/>
            <a:r>
              <a:rPr lang="en-US" dirty="0"/>
              <a:t>The right levels of interventions</a:t>
            </a:r>
          </a:p>
          <a:p>
            <a:pPr lvl="1"/>
            <a:r>
              <a:rPr lang="en-US" dirty="0"/>
              <a:t>The right modalities</a:t>
            </a:r>
          </a:p>
          <a:p>
            <a:pPr lvl="1"/>
            <a:r>
              <a:rPr lang="en-US" dirty="0"/>
              <a:t>The right </a:t>
            </a:r>
            <a:r>
              <a:rPr lang="en-US" dirty="0" smtClean="0"/>
              <a:t>timing</a:t>
            </a:r>
            <a:endParaRPr lang="en-US" sz="2400" dirty="0" smtClean="0"/>
          </a:p>
          <a:p>
            <a:endParaRPr lang="en-US" dirty="0"/>
          </a:p>
        </p:txBody>
      </p:sp>
      <p:sp>
        <p:nvSpPr>
          <p:cNvPr id="17" name="Text Placeholder 16"/>
          <p:cNvSpPr>
            <a:spLocks noGrp="1"/>
          </p:cNvSpPr>
          <p:nvPr>
            <p:ph type="body" sz="quarter" idx="3"/>
          </p:nvPr>
        </p:nvSpPr>
        <p:spPr>
          <a:xfrm>
            <a:off x="4758134" y="4815818"/>
            <a:ext cx="4041775" cy="1165317"/>
          </a:xfrm>
        </p:spPr>
        <p:txBody>
          <a:bodyPr>
            <a:normAutofit lnSpcReduction="10000"/>
          </a:bodyPr>
          <a:lstStyle/>
          <a:p>
            <a:r>
              <a:rPr lang="en-US" dirty="0" smtClean="0"/>
              <a:t>Online</a:t>
            </a:r>
            <a:r>
              <a:rPr lang="en-US" dirty="0"/>
              <a:t> </a:t>
            </a:r>
            <a:r>
              <a:rPr lang="en-US" dirty="0" smtClean="0"/>
              <a:t>tools for inventorying and measuring student success programs </a:t>
            </a:r>
            <a:endParaRPr lang="en-US" dirty="0"/>
          </a:p>
        </p:txBody>
      </p:sp>
      <p:grpSp>
        <p:nvGrpSpPr>
          <p:cNvPr id="11" name="Group 10"/>
          <p:cNvGrpSpPr/>
          <p:nvPr/>
        </p:nvGrpSpPr>
        <p:grpSpPr>
          <a:xfrm>
            <a:off x="4758134" y="2123403"/>
            <a:ext cx="3685900" cy="2905797"/>
            <a:chOff x="4984105" y="3331510"/>
            <a:chExt cx="3685900" cy="2905797"/>
          </a:xfrm>
        </p:grpSpPr>
        <p:pic>
          <p:nvPicPr>
            <p:cNvPr id="6" name="Picture 5"/>
            <p:cNvPicPr>
              <a:picLocks noChangeAspect="1"/>
            </p:cNvPicPr>
            <p:nvPr/>
          </p:nvPicPr>
          <p:blipFill>
            <a:blip r:embed="rId2"/>
            <a:stretch>
              <a:fillRect/>
            </a:stretch>
          </p:blipFill>
          <p:spPr>
            <a:xfrm>
              <a:off x="5128340" y="3331510"/>
              <a:ext cx="3527775" cy="2632569"/>
            </a:xfrm>
            <a:prstGeom prst="rect">
              <a:avLst/>
            </a:prstGeom>
          </p:spPr>
        </p:pic>
        <p:sp>
          <p:nvSpPr>
            <p:cNvPr id="8" name="TextBox 7"/>
            <p:cNvSpPr txBox="1"/>
            <p:nvPr/>
          </p:nvSpPr>
          <p:spPr>
            <a:xfrm>
              <a:off x="4984105" y="5867975"/>
              <a:ext cx="3685900" cy="369332"/>
            </a:xfrm>
            <a:prstGeom prst="rect">
              <a:avLst/>
            </a:prstGeom>
            <a:noFill/>
          </p:spPr>
          <p:txBody>
            <a:bodyPr wrap="square" rtlCol="0">
              <a:spAutoFit/>
            </a:bodyPr>
            <a:lstStyle/>
            <a:p>
              <a:endParaRPr lang="en-US" dirty="0"/>
            </a:p>
          </p:txBody>
        </p:sp>
      </p:grpSp>
    </p:spTree>
    <p:extLst>
      <p:ext uri="{BB962C8B-B14F-4D97-AF65-F5344CB8AC3E}">
        <p14:creationId xmlns:p14="http://schemas.microsoft.com/office/powerpoint/2010/main" val="18758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Applying Interventions at the greatest point of need/value</a:t>
            </a:r>
            <a:endParaRPr lang="en-US" dirty="0"/>
          </a:p>
        </p:txBody>
      </p:sp>
      <p:sp>
        <p:nvSpPr>
          <p:cNvPr id="3" name="Content Placeholder 2"/>
          <p:cNvSpPr>
            <a:spLocks noGrp="1"/>
          </p:cNvSpPr>
          <p:nvPr>
            <p:ph idx="1"/>
          </p:nvPr>
        </p:nvSpPr>
        <p:spPr/>
        <p:txBody>
          <a:bodyPr>
            <a:normAutofit/>
          </a:bodyPr>
          <a:lstStyle/>
          <a:p>
            <a:r>
              <a:rPr lang="en-US" sz="2400" dirty="0"/>
              <a:t>A fundamental objective for developing common </a:t>
            </a:r>
            <a:r>
              <a:rPr lang="en-US" sz="2400" dirty="0" smtClean="0"/>
              <a:t>frameworks </a:t>
            </a:r>
            <a:r>
              <a:rPr lang="en-US" sz="2400" dirty="0"/>
              <a:t>for reviewing </a:t>
            </a:r>
            <a:r>
              <a:rPr lang="en-US" sz="2400" dirty="0" smtClean="0"/>
              <a:t>student </a:t>
            </a:r>
            <a:r>
              <a:rPr lang="en-US" sz="2400" dirty="0"/>
              <a:t>interventions is so that the </a:t>
            </a:r>
            <a:r>
              <a:rPr lang="en-US" sz="2400" i="1" dirty="0"/>
              <a:t>most effective</a:t>
            </a:r>
            <a:r>
              <a:rPr lang="en-US" sz="2400" dirty="0"/>
              <a:t> interventions can be applied at the points of greatest need to effectively remediate </a:t>
            </a:r>
            <a:r>
              <a:rPr lang="en-US" sz="2400" dirty="0" smtClean="0"/>
              <a:t>risk. </a:t>
            </a:r>
          </a:p>
          <a:p>
            <a:r>
              <a:rPr lang="en-US" sz="2400" dirty="0" smtClean="0"/>
              <a:t>PAR </a:t>
            </a:r>
            <a:r>
              <a:rPr lang="en-US" sz="2400" dirty="0"/>
              <a:t>has paved the way for creating common understanding of student risk and common tools </a:t>
            </a:r>
            <a:r>
              <a:rPr lang="en-US" sz="2400" dirty="0" smtClean="0"/>
              <a:t>for diagnosing risk. </a:t>
            </a:r>
            <a:r>
              <a:rPr lang="en-US" sz="2400" dirty="0"/>
              <a:t>T</a:t>
            </a:r>
            <a:r>
              <a:rPr lang="en-US" sz="2400" dirty="0" smtClean="0"/>
              <a:t>he </a:t>
            </a:r>
            <a:r>
              <a:rPr lang="en-US" sz="2400" dirty="0"/>
              <a:t>road to developing consistent and applied measurement to student impact of intervention will take time and vigilance</a:t>
            </a:r>
            <a:r>
              <a:rPr lang="en-US" sz="2400" dirty="0" smtClean="0"/>
              <a:t>.</a:t>
            </a:r>
          </a:p>
          <a:p>
            <a:r>
              <a:rPr lang="en-US" sz="2400" dirty="0" smtClean="0"/>
              <a:t>Please visit http://</a:t>
            </a:r>
            <a:r>
              <a:rPr lang="en-US" sz="2400" dirty="0" err="1" smtClean="0"/>
              <a:t>parframework.org</a:t>
            </a:r>
            <a:r>
              <a:rPr lang="en-US" sz="2400" dirty="0" smtClean="0"/>
              <a:t>  </a:t>
            </a:r>
            <a:endParaRPr lang="en-US" sz="2400" dirty="0"/>
          </a:p>
          <a:p>
            <a:endParaRPr lang="en-US" dirty="0"/>
          </a:p>
        </p:txBody>
      </p:sp>
    </p:spTree>
    <p:extLst>
      <p:ext uri="{BB962C8B-B14F-4D97-AF65-F5344CB8AC3E}">
        <p14:creationId xmlns:p14="http://schemas.microsoft.com/office/powerpoint/2010/main" val="27057321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3"/>
          </p:nvPr>
        </p:nvSpPr>
        <p:spPr>
          <a:xfrm>
            <a:off x="533401" y="3581400"/>
            <a:ext cx="3429000" cy="1905000"/>
          </a:xfrm>
        </p:spPr>
        <p:style>
          <a:lnRef idx="2">
            <a:schemeClr val="accent2"/>
          </a:lnRef>
          <a:fillRef idx="1">
            <a:schemeClr val="lt1"/>
          </a:fillRef>
          <a:effectRef idx="0">
            <a:schemeClr val="accent2"/>
          </a:effectRef>
          <a:fontRef idx="minor">
            <a:schemeClr val="dk1"/>
          </a:fontRef>
        </p:style>
        <p:txBody>
          <a:bodyPr>
            <a:normAutofit/>
          </a:bodyPr>
          <a:lstStyle/>
          <a:p>
            <a:pPr marL="274320" lvl="1" indent="0">
              <a:buNone/>
            </a:pPr>
            <a:r>
              <a:rPr lang="en-US" sz="3600" dirty="0" smtClean="0">
                <a:latin typeface="+mj-lt"/>
              </a:rPr>
              <a:t>D2L Student Success System Pilot</a:t>
            </a:r>
            <a:endParaRPr lang="en-US" sz="3600" dirty="0">
              <a:latin typeface="+mj-lt"/>
            </a:endParaRPr>
          </a:p>
        </p:txBody>
      </p:sp>
      <p:sp>
        <p:nvSpPr>
          <p:cNvPr id="2" name="Title 1"/>
          <p:cNvSpPr>
            <a:spLocks noGrp="1"/>
          </p:cNvSpPr>
          <p:nvPr>
            <p:ph type="title" idx="4294967295"/>
          </p:nvPr>
        </p:nvSpPr>
        <p:spPr>
          <a:xfrm>
            <a:off x="0" y="1000125"/>
            <a:ext cx="8331200" cy="1250950"/>
          </a:xfrm>
          <a:prstGeom prst="rect">
            <a:avLst/>
          </a:prstGeom>
        </p:spPr>
        <p:txBody>
          <a:bodyPr/>
          <a:lstStyle/>
          <a:p>
            <a:r>
              <a:rPr lang="en-US" sz="3600" dirty="0" smtClean="0"/>
              <a:t>University of Wisconsin – Madison: </a:t>
            </a:r>
            <a:br>
              <a:rPr lang="en-US" sz="3600" dirty="0" smtClean="0"/>
            </a:br>
            <a:r>
              <a:rPr lang="en-US" sz="3600" dirty="0" smtClean="0"/>
              <a:t>Building Organizational Capacity</a:t>
            </a:r>
            <a:endParaRPr lang="en-US" sz="3600" dirty="0"/>
          </a:p>
        </p:txBody>
      </p:sp>
      <p:sp>
        <p:nvSpPr>
          <p:cNvPr id="5" name="Footer Placeholder 4"/>
          <p:cNvSpPr>
            <a:spLocks noGrp="1"/>
          </p:cNvSpPr>
          <p:nvPr>
            <p:ph type="ftr" sz="quarter" idx="4294967295"/>
          </p:nvPr>
        </p:nvSpPr>
        <p:spPr>
          <a:xfrm>
            <a:off x="0" y="6400800"/>
            <a:ext cx="3505200" cy="365125"/>
          </a:xfrm>
          <a:prstGeom prst="rect">
            <a:avLst/>
          </a:prstGeom>
        </p:spPr>
        <p:txBody>
          <a:bodyPr/>
          <a:lstStyle/>
          <a:p>
            <a:r>
              <a:rPr lang="en-US" dirty="0" smtClean="0"/>
              <a:t>University of Wisconsin–Madison</a:t>
            </a:r>
            <a:endParaRPr lang="en-US" dirty="0"/>
          </a:p>
        </p:txBody>
      </p:sp>
      <p:sp>
        <p:nvSpPr>
          <p:cNvPr id="16" name="Content Placeholder 3"/>
          <p:cNvSpPr>
            <a:spLocks noGrp="1"/>
          </p:cNvSpPr>
          <p:nvPr>
            <p:ph sz="half" idx="4294967295"/>
          </p:nvPr>
        </p:nvSpPr>
        <p:spPr>
          <a:xfrm>
            <a:off x="5108575" y="5562600"/>
            <a:ext cx="4035425" cy="528638"/>
          </a:xfrm>
          <a:prstGeom prst="rect">
            <a:avLst/>
          </a:prstGeom>
        </p:spPr>
        <p:txBody>
          <a:bodyPr>
            <a:noAutofit/>
          </a:bodyPr>
          <a:lstStyle/>
          <a:p>
            <a:pPr marL="274320" lvl="1" indent="0">
              <a:buNone/>
            </a:pPr>
            <a:r>
              <a:rPr lang="en-US" sz="1400" i="1" dirty="0" err="1" smtClean="0"/>
              <a:t>Pugliese’s</a:t>
            </a:r>
            <a:r>
              <a:rPr lang="en-US" sz="1400" i="1" dirty="0" smtClean="0"/>
              <a:t> (2010) Stages of Building Organizational Capacity for Student Success Analytics </a:t>
            </a:r>
          </a:p>
        </p:txBody>
      </p:sp>
      <p:grpSp>
        <p:nvGrpSpPr>
          <p:cNvPr id="15" name="Group 14"/>
          <p:cNvGrpSpPr/>
          <p:nvPr/>
        </p:nvGrpSpPr>
        <p:grpSpPr>
          <a:xfrm>
            <a:off x="707337" y="2014134"/>
            <a:ext cx="8128687" cy="1438894"/>
            <a:chOff x="707337" y="1779184"/>
            <a:chExt cx="8128687" cy="1438894"/>
          </a:xfrm>
        </p:grpSpPr>
        <p:sp>
          <p:nvSpPr>
            <p:cNvPr id="13" name="Right Arrow 12"/>
            <p:cNvSpPr/>
            <p:nvPr/>
          </p:nvSpPr>
          <p:spPr>
            <a:xfrm>
              <a:off x="935937" y="1779184"/>
              <a:ext cx="6693587" cy="942975"/>
            </a:xfrm>
            <a:prstGeom prst="rightArrow">
              <a:avLst/>
            </a:prstGeom>
            <a:gradFill>
              <a:gsLst>
                <a:gs pos="0">
                  <a:srgbClr val="5E9EFF"/>
                </a:gs>
                <a:gs pos="41000">
                  <a:schemeClr val="accent3">
                    <a:lumMod val="75000"/>
                  </a:schemeClr>
                </a:gs>
                <a:gs pos="100000">
                  <a:srgbClr val="FF0000"/>
                </a:gs>
                <a:gs pos="68000">
                  <a:schemeClr val="accent3">
                    <a:lumMod val="75000"/>
                  </a:schemeClr>
                </a:gs>
              </a:gsLst>
              <a:lin ang="0" scaled="0"/>
            </a:gradFill>
            <a:ln>
              <a:gradFill flip="none" rotWithShape="1">
                <a:gsLst>
                  <a:gs pos="0">
                    <a:schemeClr val="accent1">
                      <a:shade val="95000"/>
                      <a:satMod val="105000"/>
                    </a:schemeClr>
                  </a:gs>
                  <a:gs pos="100000">
                    <a:srgbClr val="DB0014"/>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7337" y="2847289"/>
              <a:ext cx="1997763" cy="369332"/>
            </a:xfrm>
            <a:prstGeom prst="rect">
              <a:avLst/>
            </a:prstGeom>
            <a:noFill/>
          </p:spPr>
          <p:txBody>
            <a:bodyPr wrap="square" rtlCol="0">
              <a:spAutoFit/>
            </a:bodyPr>
            <a:lstStyle/>
            <a:p>
              <a:r>
                <a:rPr lang="en-US" b="1" dirty="0">
                  <a:solidFill>
                    <a:schemeClr val="tx1">
                      <a:lumMod val="65000"/>
                      <a:lumOff val="35000"/>
                    </a:schemeClr>
                  </a:solidFill>
                </a:rPr>
                <a:t>Stage 1: Static</a:t>
              </a:r>
            </a:p>
          </p:txBody>
        </p:sp>
        <p:sp>
          <p:nvSpPr>
            <p:cNvPr id="18" name="TextBox 17"/>
            <p:cNvSpPr txBox="1"/>
            <p:nvPr/>
          </p:nvSpPr>
          <p:spPr>
            <a:xfrm>
              <a:off x="3342136" y="2837078"/>
              <a:ext cx="2550664" cy="381000"/>
            </a:xfrm>
            <a:prstGeom prst="rect">
              <a:avLst/>
            </a:prstGeom>
            <a:noFill/>
          </p:spPr>
          <p:txBody>
            <a:bodyPr wrap="square" rtlCol="0">
              <a:spAutoFit/>
            </a:bodyPr>
            <a:lstStyle/>
            <a:p>
              <a:r>
                <a:rPr lang="en-US" b="1" dirty="0">
                  <a:solidFill>
                    <a:schemeClr val="tx1">
                      <a:lumMod val="65000"/>
                      <a:lumOff val="35000"/>
                    </a:schemeClr>
                  </a:solidFill>
                </a:rPr>
                <a:t>Stage 2: Dynamic </a:t>
              </a:r>
            </a:p>
          </p:txBody>
        </p:sp>
        <p:sp>
          <p:nvSpPr>
            <p:cNvPr id="19" name="TextBox 18"/>
            <p:cNvSpPr txBox="1"/>
            <p:nvPr/>
          </p:nvSpPr>
          <p:spPr>
            <a:xfrm>
              <a:off x="6108700" y="2822574"/>
              <a:ext cx="2727324" cy="369332"/>
            </a:xfrm>
            <a:prstGeom prst="rect">
              <a:avLst/>
            </a:prstGeom>
            <a:noFill/>
          </p:spPr>
          <p:txBody>
            <a:bodyPr wrap="square" rtlCol="0">
              <a:spAutoFit/>
            </a:bodyPr>
            <a:lstStyle/>
            <a:p>
              <a:r>
                <a:rPr lang="en-US" b="1" dirty="0">
                  <a:solidFill>
                    <a:schemeClr val="tx1">
                      <a:lumMod val="65000"/>
                      <a:lumOff val="35000"/>
                    </a:schemeClr>
                  </a:solidFill>
                </a:rPr>
                <a:t>Stage 3: </a:t>
              </a:r>
              <a:r>
                <a:rPr lang="en-US" b="1" dirty="0" smtClean="0">
                  <a:solidFill>
                    <a:schemeClr val="tx1">
                      <a:lumMod val="65000"/>
                      <a:lumOff val="35000"/>
                    </a:schemeClr>
                  </a:solidFill>
                </a:rPr>
                <a:t> Optimization </a:t>
              </a:r>
              <a:endParaRPr lang="en-US" b="1" dirty="0">
                <a:solidFill>
                  <a:schemeClr val="tx1">
                    <a:lumMod val="65000"/>
                    <a:lumOff val="35000"/>
                  </a:schemeClr>
                </a:solidFill>
              </a:endParaRPr>
            </a:p>
          </p:txBody>
        </p:sp>
      </p:grpSp>
      <p:sp>
        <p:nvSpPr>
          <p:cNvPr id="12" name="Content Placeholder 3"/>
          <p:cNvSpPr txBox="1">
            <a:spLocks/>
          </p:cNvSpPr>
          <p:nvPr/>
        </p:nvSpPr>
        <p:spPr>
          <a:xfrm>
            <a:off x="4025900" y="3581400"/>
            <a:ext cx="4660900" cy="1905000"/>
          </a:xfrm>
          <a:prstGeom prst="rect">
            <a:avLst/>
          </a:prstGeom>
        </p:spPr>
        <p:style>
          <a:lnRef idx="2">
            <a:schemeClr val="accent2"/>
          </a:lnRef>
          <a:fillRef idx="1">
            <a:schemeClr val="lt1"/>
          </a:fillRef>
          <a:effectRef idx="0">
            <a:schemeClr val="accent2"/>
          </a:effectRef>
          <a:fontRef idx="minor">
            <a:schemeClr val="dk1"/>
          </a:fontRef>
        </p:style>
        <p:txBody>
          <a:bodyPr>
            <a:noAutofit/>
          </a:bodyPr>
          <a:lstStyle>
            <a:lvl1pPr marL="0" indent="0" algn="l" defTabSz="457200" rtl="0" eaLnBrk="1" latinLnBrk="0" hangingPunct="1">
              <a:spcBef>
                <a:spcPct val="20000"/>
              </a:spcBef>
              <a:buFont typeface="Arial"/>
              <a:buNone/>
              <a:defRPr sz="3200" kern="1200" baseline="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lvl="1" indent="0" algn="r">
              <a:buNone/>
            </a:pPr>
            <a:r>
              <a:rPr lang="en-US" sz="3600" dirty="0" smtClean="0">
                <a:latin typeface="+mj-lt"/>
              </a:rPr>
              <a:t>Educational Innovation:  </a:t>
            </a:r>
            <a:r>
              <a:rPr lang="en-US" sz="3600" dirty="0">
                <a:latin typeface="+mj-lt"/>
              </a:rPr>
              <a:t>Learning </a:t>
            </a:r>
            <a:r>
              <a:rPr lang="en-US" sz="3600" dirty="0" smtClean="0">
                <a:latin typeface="+mj-lt"/>
              </a:rPr>
              <a:t>Analytics Design Team</a:t>
            </a:r>
          </a:p>
        </p:txBody>
      </p:sp>
    </p:spTree>
    <p:extLst>
      <p:ext uri="{BB962C8B-B14F-4D97-AF65-F5344CB8AC3E}">
        <p14:creationId xmlns:p14="http://schemas.microsoft.com/office/powerpoint/2010/main" val="4219366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3"/>
          </p:nvPr>
        </p:nvSpPr>
        <p:spPr>
          <a:xfrm>
            <a:off x="1066801" y="3810000"/>
            <a:ext cx="7162799" cy="1752600"/>
          </a:xfrm>
        </p:spPr>
        <p:txBody>
          <a:bodyPr>
            <a:normAutofit fontScale="25000" lnSpcReduction="20000"/>
          </a:bodyPr>
          <a:lstStyle/>
          <a:p>
            <a:pPr marL="274320" lvl="1" indent="0">
              <a:buNone/>
            </a:pPr>
            <a:r>
              <a:rPr lang="en-US" sz="8000" dirty="0" smtClean="0"/>
              <a:t>1) Technology infrastructure, analytic tools and applications </a:t>
            </a:r>
          </a:p>
          <a:p>
            <a:pPr marL="274320" lvl="1" indent="0">
              <a:buNone/>
            </a:pPr>
            <a:r>
              <a:rPr lang="en-US" sz="8000" dirty="0" smtClean="0"/>
              <a:t>2) Policies, processes, practices, and workflows</a:t>
            </a:r>
          </a:p>
          <a:p>
            <a:pPr marL="274320" lvl="1" indent="0">
              <a:buNone/>
            </a:pPr>
            <a:r>
              <a:rPr lang="en-US" sz="8000" dirty="0" smtClean="0">
                <a:solidFill>
                  <a:srgbClr val="FF0000"/>
                </a:solidFill>
              </a:rPr>
              <a:t>3) Values and skills</a:t>
            </a:r>
          </a:p>
          <a:p>
            <a:pPr marL="274320" lvl="1" indent="0">
              <a:buNone/>
            </a:pPr>
            <a:r>
              <a:rPr lang="en-US" sz="8000" dirty="0" smtClean="0"/>
              <a:t>4) Culture and behavior</a:t>
            </a:r>
          </a:p>
          <a:p>
            <a:pPr marL="274320" lvl="1" indent="0">
              <a:buNone/>
            </a:pPr>
            <a:r>
              <a:rPr lang="en-US" sz="8000" dirty="0" smtClean="0"/>
              <a:t>5) Leadership</a:t>
            </a:r>
          </a:p>
          <a:p>
            <a:pPr indent="0">
              <a:buNone/>
            </a:pPr>
            <a:endParaRPr lang="en-US" dirty="0"/>
          </a:p>
        </p:txBody>
      </p:sp>
      <p:sp>
        <p:nvSpPr>
          <p:cNvPr id="2" name="Title 1"/>
          <p:cNvSpPr>
            <a:spLocks noGrp="1"/>
          </p:cNvSpPr>
          <p:nvPr>
            <p:ph type="title" idx="4294967295"/>
          </p:nvPr>
        </p:nvSpPr>
        <p:spPr>
          <a:xfrm>
            <a:off x="0" y="1000125"/>
            <a:ext cx="8331200" cy="1250950"/>
          </a:xfrm>
          <a:prstGeom prst="rect">
            <a:avLst/>
          </a:prstGeom>
        </p:spPr>
        <p:txBody>
          <a:bodyPr/>
          <a:lstStyle/>
          <a:p>
            <a:r>
              <a:rPr lang="en-US" sz="3600" dirty="0"/>
              <a:t>University of Wisconsin – Madison: </a:t>
            </a:r>
            <a:br>
              <a:rPr lang="en-US" sz="3600" dirty="0"/>
            </a:br>
            <a:r>
              <a:rPr lang="en-US" sz="3600" dirty="0"/>
              <a:t>Building Organizational Capacity</a:t>
            </a:r>
          </a:p>
        </p:txBody>
      </p:sp>
      <p:sp>
        <p:nvSpPr>
          <p:cNvPr id="5" name="Footer Placeholder 4"/>
          <p:cNvSpPr>
            <a:spLocks noGrp="1"/>
          </p:cNvSpPr>
          <p:nvPr>
            <p:ph type="ftr" sz="quarter" idx="4294967295"/>
          </p:nvPr>
        </p:nvSpPr>
        <p:spPr>
          <a:xfrm>
            <a:off x="38100" y="6400800"/>
            <a:ext cx="3552825" cy="365125"/>
          </a:xfrm>
          <a:prstGeom prst="rect">
            <a:avLst/>
          </a:prstGeom>
        </p:spPr>
        <p:txBody>
          <a:bodyPr/>
          <a:lstStyle/>
          <a:p>
            <a:r>
              <a:rPr lang="en-US" dirty="0" smtClean="0"/>
              <a:t>University of Wisconsin–Madison</a:t>
            </a:r>
            <a:endParaRPr lang="en-US" dirty="0"/>
          </a:p>
        </p:txBody>
      </p:sp>
      <p:sp>
        <p:nvSpPr>
          <p:cNvPr id="16" name="Content Placeholder 3"/>
          <p:cNvSpPr>
            <a:spLocks noGrp="1"/>
          </p:cNvSpPr>
          <p:nvPr>
            <p:ph sz="half" idx="4294967295"/>
          </p:nvPr>
        </p:nvSpPr>
        <p:spPr>
          <a:xfrm>
            <a:off x="5108575" y="5562600"/>
            <a:ext cx="4035425" cy="528638"/>
          </a:xfrm>
          <a:prstGeom prst="rect">
            <a:avLst/>
          </a:prstGeom>
        </p:spPr>
        <p:txBody>
          <a:bodyPr>
            <a:noAutofit/>
          </a:bodyPr>
          <a:lstStyle/>
          <a:p>
            <a:pPr marL="274320" lvl="1" indent="0">
              <a:buNone/>
            </a:pPr>
            <a:r>
              <a:rPr lang="en-US" sz="1400" i="1" dirty="0" err="1" smtClean="0"/>
              <a:t>Pugliese’s</a:t>
            </a:r>
            <a:r>
              <a:rPr lang="en-US" sz="1400" i="1" dirty="0" smtClean="0"/>
              <a:t> (2010) Stages of Building Organizational Capacity for Student Success Analytics </a:t>
            </a:r>
          </a:p>
        </p:txBody>
      </p:sp>
      <p:grpSp>
        <p:nvGrpSpPr>
          <p:cNvPr id="15" name="Group 14"/>
          <p:cNvGrpSpPr/>
          <p:nvPr/>
        </p:nvGrpSpPr>
        <p:grpSpPr>
          <a:xfrm>
            <a:off x="707337" y="2014134"/>
            <a:ext cx="8128687" cy="1438894"/>
            <a:chOff x="707337" y="1779184"/>
            <a:chExt cx="8128687" cy="1438894"/>
          </a:xfrm>
        </p:grpSpPr>
        <p:sp>
          <p:nvSpPr>
            <p:cNvPr id="13" name="Right Arrow 12"/>
            <p:cNvSpPr/>
            <p:nvPr/>
          </p:nvSpPr>
          <p:spPr>
            <a:xfrm>
              <a:off x="935937" y="1779184"/>
              <a:ext cx="6693587" cy="942975"/>
            </a:xfrm>
            <a:prstGeom prst="rightArrow">
              <a:avLst/>
            </a:prstGeom>
            <a:gradFill>
              <a:gsLst>
                <a:gs pos="0">
                  <a:srgbClr val="5E9EFF"/>
                </a:gs>
                <a:gs pos="41000">
                  <a:schemeClr val="accent3">
                    <a:lumMod val="75000"/>
                  </a:schemeClr>
                </a:gs>
                <a:gs pos="100000">
                  <a:srgbClr val="FF0000"/>
                </a:gs>
                <a:gs pos="68000">
                  <a:schemeClr val="accent3">
                    <a:lumMod val="75000"/>
                  </a:schemeClr>
                </a:gs>
              </a:gsLst>
              <a:lin ang="0" scaled="0"/>
            </a:gradFill>
            <a:ln>
              <a:gradFill flip="none" rotWithShape="1">
                <a:gsLst>
                  <a:gs pos="0">
                    <a:schemeClr val="accent1">
                      <a:shade val="95000"/>
                      <a:satMod val="105000"/>
                    </a:schemeClr>
                  </a:gs>
                  <a:gs pos="100000">
                    <a:srgbClr val="DB0014"/>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7337" y="2847289"/>
              <a:ext cx="1997763" cy="369332"/>
            </a:xfrm>
            <a:prstGeom prst="rect">
              <a:avLst/>
            </a:prstGeom>
            <a:noFill/>
          </p:spPr>
          <p:txBody>
            <a:bodyPr wrap="square" rtlCol="0">
              <a:spAutoFit/>
            </a:bodyPr>
            <a:lstStyle/>
            <a:p>
              <a:r>
                <a:rPr lang="en-US" b="1" dirty="0">
                  <a:solidFill>
                    <a:schemeClr val="tx1">
                      <a:lumMod val="65000"/>
                      <a:lumOff val="35000"/>
                    </a:schemeClr>
                  </a:solidFill>
                </a:rPr>
                <a:t>Stage 1: Static</a:t>
              </a:r>
            </a:p>
          </p:txBody>
        </p:sp>
        <p:sp>
          <p:nvSpPr>
            <p:cNvPr id="18" name="TextBox 17"/>
            <p:cNvSpPr txBox="1"/>
            <p:nvPr/>
          </p:nvSpPr>
          <p:spPr>
            <a:xfrm>
              <a:off x="3342136" y="2837078"/>
              <a:ext cx="2550664" cy="381000"/>
            </a:xfrm>
            <a:prstGeom prst="rect">
              <a:avLst/>
            </a:prstGeom>
            <a:noFill/>
          </p:spPr>
          <p:txBody>
            <a:bodyPr wrap="square" rtlCol="0">
              <a:spAutoFit/>
            </a:bodyPr>
            <a:lstStyle/>
            <a:p>
              <a:r>
                <a:rPr lang="en-US" b="1" dirty="0">
                  <a:solidFill>
                    <a:schemeClr val="tx1">
                      <a:lumMod val="65000"/>
                      <a:lumOff val="35000"/>
                    </a:schemeClr>
                  </a:solidFill>
                </a:rPr>
                <a:t>Stage 2: Dynamic </a:t>
              </a:r>
            </a:p>
          </p:txBody>
        </p:sp>
        <p:sp>
          <p:nvSpPr>
            <p:cNvPr id="19" name="TextBox 18"/>
            <p:cNvSpPr txBox="1"/>
            <p:nvPr/>
          </p:nvSpPr>
          <p:spPr>
            <a:xfrm>
              <a:off x="6108700" y="2822574"/>
              <a:ext cx="2727324" cy="369332"/>
            </a:xfrm>
            <a:prstGeom prst="rect">
              <a:avLst/>
            </a:prstGeom>
            <a:noFill/>
          </p:spPr>
          <p:txBody>
            <a:bodyPr wrap="square" rtlCol="0">
              <a:spAutoFit/>
            </a:bodyPr>
            <a:lstStyle/>
            <a:p>
              <a:r>
                <a:rPr lang="en-US" b="1" dirty="0">
                  <a:solidFill>
                    <a:schemeClr val="tx1">
                      <a:lumMod val="65000"/>
                      <a:lumOff val="35000"/>
                    </a:schemeClr>
                  </a:solidFill>
                </a:rPr>
                <a:t>Stage 3: </a:t>
              </a:r>
              <a:r>
                <a:rPr lang="en-US" b="1" dirty="0" smtClean="0">
                  <a:solidFill>
                    <a:schemeClr val="tx1">
                      <a:lumMod val="65000"/>
                      <a:lumOff val="35000"/>
                    </a:schemeClr>
                  </a:solidFill>
                </a:rPr>
                <a:t> Optimization </a:t>
              </a:r>
              <a:endParaRPr lang="en-US" b="1" dirty="0">
                <a:solidFill>
                  <a:schemeClr val="tx1">
                    <a:lumMod val="65000"/>
                    <a:lumOff val="35000"/>
                  </a:schemeClr>
                </a:solidFill>
              </a:endParaRPr>
            </a:p>
          </p:txBody>
        </p:sp>
      </p:grpSp>
    </p:spTree>
    <p:extLst>
      <p:ext uri="{BB962C8B-B14F-4D97-AF65-F5344CB8AC3E}">
        <p14:creationId xmlns:p14="http://schemas.microsoft.com/office/powerpoint/2010/main" val="760452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3"/>
          </p:nvPr>
        </p:nvSpPr>
        <p:spPr>
          <a:xfrm>
            <a:off x="1066801" y="3810000"/>
            <a:ext cx="7162799" cy="1600200"/>
          </a:xfrm>
        </p:spPr>
        <p:txBody>
          <a:bodyPr>
            <a:noAutofit/>
          </a:bodyPr>
          <a:lstStyle/>
          <a:p>
            <a:pPr marL="274320" lvl="1" indent="0">
              <a:buNone/>
            </a:pPr>
            <a:r>
              <a:rPr lang="en-US" sz="2000" dirty="0" smtClean="0"/>
              <a:t>1) Technology infrastructure, analytic tools and applications </a:t>
            </a:r>
          </a:p>
          <a:p>
            <a:pPr marL="274320" lvl="1" indent="0">
              <a:buNone/>
            </a:pPr>
            <a:r>
              <a:rPr lang="en-US" sz="2000" dirty="0" smtClean="0"/>
              <a:t>2) Policies, processes, practices, and workflows</a:t>
            </a:r>
          </a:p>
          <a:p>
            <a:pPr marL="274320" lvl="1" indent="0">
              <a:buNone/>
            </a:pPr>
            <a:r>
              <a:rPr lang="en-US" sz="2000" dirty="0" smtClean="0"/>
              <a:t>3) Values and skills</a:t>
            </a:r>
          </a:p>
          <a:p>
            <a:pPr marL="274320" lvl="1" indent="0">
              <a:buNone/>
            </a:pPr>
            <a:r>
              <a:rPr lang="en-US" sz="2000" dirty="0" smtClean="0"/>
              <a:t>4</a:t>
            </a:r>
            <a:r>
              <a:rPr lang="en-US" sz="2000" dirty="0" smtClean="0">
                <a:solidFill>
                  <a:srgbClr val="FF0000"/>
                </a:solidFill>
              </a:rPr>
              <a:t>) Culture and behavior</a:t>
            </a:r>
          </a:p>
          <a:p>
            <a:pPr marL="274320" lvl="1" indent="0">
              <a:buNone/>
            </a:pPr>
            <a:r>
              <a:rPr lang="en-US" sz="2000" dirty="0" smtClean="0"/>
              <a:t>5) Leadership</a:t>
            </a:r>
          </a:p>
          <a:p>
            <a:pPr indent="0">
              <a:buNone/>
            </a:pPr>
            <a:endParaRPr lang="en-US" sz="1800" dirty="0"/>
          </a:p>
        </p:txBody>
      </p:sp>
      <p:sp>
        <p:nvSpPr>
          <p:cNvPr id="2" name="Title 1"/>
          <p:cNvSpPr>
            <a:spLocks noGrp="1"/>
          </p:cNvSpPr>
          <p:nvPr>
            <p:ph type="title" idx="4294967295"/>
          </p:nvPr>
        </p:nvSpPr>
        <p:spPr>
          <a:xfrm>
            <a:off x="0" y="1000125"/>
            <a:ext cx="8331200" cy="1250950"/>
          </a:xfrm>
          <a:prstGeom prst="rect">
            <a:avLst/>
          </a:prstGeom>
        </p:spPr>
        <p:txBody>
          <a:bodyPr/>
          <a:lstStyle/>
          <a:p>
            <a:r>
              <a:rPr lang="en-US" sz="3600" dirty="0"/>
              <a:t>University of Wisconsin – Madison: </a:t>
            </a:r>
            <a:br>
              <a:rPr lang="en-US" sz="3600" dirty="0"/>
            </a:br>
            <a:r>
              <a:rPr lang="en-US" sz="3600" dirty="0"/>
              <a:t>Building Organizational Capacity</a:t>
            </a:r>
          </a:p>
        </p:txBody>
      </p:sp>
      <p:sp>
        <p:nvSpPr>
          <p:cNvPr id="5" name="Footer Placeholder 4"/>
          <p:cNvSpPr>
            <a:spLocks noGrp="1"/>
          </p:cNvSpPr>
          <p:nvPr>
            <p:ph type="ftr" sz="quarter" idx="4294967295"/>
          </p:nvPr>
        </p:nvSpPr>
        <p:spPr>
          <a:xfrm>
            <a:off x="0" y="6400800"/>
            <a:ext cx="4010025" cy="365125"/>
          </a:xfrm>
          <a:prstGeom prst="rect">
            <a:avLst/>
          </a:prstGeom>
        </p:spPr>
        <p:txBody>
          <a:bodyPr/>
          <a:lstStyle/>
          <a:p>
            <a:r>
              <a:rPr lang="en-US" dirty="0" smtClean="0"/>
              <a:t>University of Wisconsin–Madison</a:t>
            </a:r>
            <a:endParaRPr lang="en-US" dirty="0"/>
          </a:p>
        </p:txBody>
      </p:sp>
      <p:sp>
        <p:nvSpPr>
          <p:cNvPr id="16" name="Content Placeholder 3"/>
          <p:cNvSpPr>
            <a:spLocks noGrp="1"/>
          </p:cNvSpPr>
          <p:nvPr>
            <p:ph sz="half" idx="4294967295"/>
          </p:nvPr>
        </p:nvSpPr>
        <p:spPr>
          <a:xfrm>
            <a:off x="5108575" y="5562600"/>
            <a:ext cx="4035425" cy="528638"/>
          </a:xfrm>
          <a:prstGeom prst="rect">
            <a:avLst/>
          </a:prstGeom>
        </p:spPr>
        <p:txBody>
          <a:bodyPr>
            <a:noAutofit/>
          </a:bodyPr>
          <a:lstStyle/>
          <a:p>
            <a:pPr marL="274320" lvl="1" indent="0">
              <a:buNone/>
            </a:pPr>
            <a:r>
              <a:rPr lang="en-US" sz="1400" i="1" dirty="0" err="1" smtClean="0"/>
              <a:t>Pugliese’s</a:t>
            </a:r>
            <a:r>
              <a:rPr lang="en-US" sz="1400" i="1" dirty="0" smtClean="0"/>
              <a:t> (2010) Stages of Building Organizational Capacity for Student Success Analytics </a:t>
            </a:r>
          </a:p>
        </p:txBody>
      </p:sp>
      <p:grpSp>
        <p:nvGrpSpPr>
          <p:cNvPr id="15" name="Group 14"/>
          <p:cNvGrpSpPr/>
          <p:nvPr/>
        </p:nvGrpSpPr>
        <p:grpSpPr>
          <a:xfrm>
            <a:off x="707337" y="2014134"/>
            <a:ext cx="8128687" cy="1438894"/>
            <a:chOff x="707337" y="1779184"/>
            <a:chExt cx="8128687" cy="1438894"/>
          </a:xfrm>
        </p:grpSpPr>
        <p:sp>
          <p:nvSpPr>
            <p:cNvPr id="13" name="Right Arrow 12"/>
            <p:cNvSpPr/>
            <p:nvPr/>
          </p:nvSpPr>
          <p:spPr>
            <a:xfrm>
              <a:off x="935937" y="1779184"/>
              <a:ext cx="6693587" cy="942975"/>
            </a:xfrm>
            <a:prstGeom prst="rightArrow">
              <a:avLst/>
            </a:prstGeom>
            <a:gradFill>
              <a:gsLst>
                <a:gs pos="0">
                  <a:srgbClr val="5E9EFF"/>
                </a:gs>
                <a:gs pos="41000">
                  <a:schemeClr val="accent3">
                    <a:lumMod val="75000"/>
                  </a:schemeClr>
                </a:gs>
                <a:gs pos="100000">
                  <a:srgbClr val="FF0000"/>
                </a:gs>
                <a:gs pos="68000">
                  <a:schemeClr val="accent3">
                    <a:lumMod val="75000"/>
                  </a:schemeClr>
                </a:gs>
              </a:gsLst>
              <a:lin ang="0" scaled="0"/>
            </a:gradFill>
            <a:ln>
              <a:gradFill flip="none" rotWithShape="1">
                <a:gsLst>
                  <a:gs pos="0">
                    <a:schemeClr val="accent1">
                      <a:shade val="95000"/>
                      <a:satMod val="105000"/>
                    </a:schemeClr>
                  </a:gs>
                  <a:gs pos="100000">
                    <a:srgbClr val="DB0014"/>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7337" y="2847289"/>
              <a:ext cx="1997763" cy="369332"/>
            </a:xfrm>
            <a:prstGeom prst="rect">
              <a:avLst/>
            </a:prstGeom>
            <a:noFill/>
          </p:spPr>
          <p:txBody>
            <a:bodyPr wrap="square" rtlCol="0">
              <a:spAutoFit/>
            </a:bodyPr>
            <a:lstStyle/>
            <a:p>
              <a:r>
                <a:rPr lang="en-US" b="1" dirty="0">
                  <a:solidFill>
                    <a:schemeClr val="tx1">
                      <a:lumMod val="65000"/>
                      <a:lumOff val="35000"/>
                    </a:schemeClr>
                  </a:solidFill>
                </a:rPr>
                <a:t>Stage 1: Static</a:t>
              </a:r>
            </a:p>
          </p:txBody>
        </p:sp>
        <p:sp>
          <p:nvSpPr>
            <p:cNvPr id="18" name="TextBox 17"/>
            <p:cNvSpPr txBox="1"/>
            <p:nvPr/>
          </p:nvSpPr>
          <p:spPr>
            <a:xfrm>
              <a:off x="3342136" y="2837078"/>
              <a:ext cx="2550664" cy="381000"/>
            </a:xfrm>
            <a:prstGeom prst="rect">
              <a:avLst/>
            </a:prstGeom>
            <a:noFill/>
          </p:spPr>
          <p:txBody>
            <a:bodyPr wrap="square" rtlCol="0">
              <a:spAutoFit/>
            </a:bodyPr>
            <a:lstStyle/>
            <a:p>
              <a:r>
                <a:rPr lang="en-US" b="1" dirty="0">
                  <a:solidFill>
                    <a:schemeClr val="tx1">
                      <a:lumMod val="65000"/>
                      <a:lumOff val="35000"/>
                    </a:schemeClr>
                  </a:solidFill>
                </a:rPr>
                <a:t>Stage 2: Dynamic </a:t>
              </a:r>
            </a:p>
          </p:txBody>
        </p:sp>
        <p:sp>
          <p:nvSpPr>
            <p:cNvPr id="19" name="TextBox 18"/>
            <p:cNvSpPr txBox="1"/>
            <p:nvPr/>
          </p:nvSpPr>
          <p:spPr>
            <a:xfrm>
              <a:off x="6108700" y="2822574"/>
              <a:ext cx="2727324" cy="369332"/>
            </a:xfrm>
            <a:prstGeom prst="rect">
              <a:avLst/>
            </a:prstGeom>
            <a:noFill/>
          </p:spPr>
          <p:txBody>
            <a:bodyPr wrap="square" rtlCol="0">
              <a:spAutoFit/>
            </a:bodyPr>
            <a:lstStyle/>
            <a:p>
              <a:r>
                <a:rPr lang="en-US" b="1" dirty="0">
                  <a:solidFill>
                    <a:schemeClr val="tx1">
                      <a:lumMod val="65000"/>
                      <a:lumOff val="35000"/>
                    </a:schemeClr>
                  </a:solidFill>
                </a:rPr>
                <a:t>Stage 3: </a:t>
              </a:r>
              <a:r>
                <a:rPr lang="en-US" b="1" dirty="0" smtClean="0">
                  <a:solidFill>
                    <a:schemeClr val="tx1">
                      <a:lumMod val="65000"/>
                      <a:lumOff val="35000"/>
                    </a:schemeClr>
                  </a:solidFill>
                </a:rPr>
                <a:t> Optimization </a:t>
              </a:r>
              <a:endParaRPr lang="en-US" b="1" dirty="0">
                <a:solidFill>
                  <a:schemeClr val="tx1">
                    <a:lumMod val="65000"/>
                    <a:lumOff val="35000"/>
                  </a:schemeClr>
                </a:solidFill>
              </a:endParaRPr>
            </a:p>
          </p:txBody>
        </p:sp>
      </p:grpSp>
    </p:spTree>
    <p:extLst>
      <p:ext uri="{BB962C8B-B14F-4D97-AF65-F5344CB8AC3E}">
        <p14:creationId xmlns:p14="http://schemas.microsoft.com/office/powerpoint/2010/main" val="1256449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dirty="0" smtClean="0">
              <a:ea typeface="ＭＳ Ｐゴシック" panose="020B0600070205080204" pitchFamily="34" charset="-128"/>
            </a:endParaRPr>
          </a:p>
        </p:txBody>
      </p:sp>
      <p:pic>
        <p:nvPicPr>
          <p:cNvPr id="32771" name="Content Placeholder 3" descr="wheres-waldo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2772" name="TextBox 4"/>
          <p:cNvSpPr txBox="1">
            <a:spLocks noChangeArrowheads="1"/>
          </p:cNvSpPr>
          <p:nvPr/>
        </p:nvSpPr>
        <p:spPr bwMode="auto">
          <a:xfrm>
            <a:off x="152400" y="6488113"/>
            <a:ext cx="8648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http://www.youthareawesome.com/wp-content/uploads/2010/10/wheres-waldo1.jpg</a:t>
            </a:r>
          </a:p>
        </p:txBody>
      </p:sp>
      <p:sp>
        <p:nvSpPr>
          <p:cNvPr id="7" name="Rectangle 2"/>
          <p:cNvSpPr txBox="1">
            <a:spLocks noChangeArrowheads="1"/>
          </p:cNvSpPr>
          <p:nvPr/>
        </p:nvSpPr>
        <p:spPr bwMode="auto">
          <a:xfrm>
            <a:off x="1143000" y="0"/>
            <a:ext cx="6858000" cy="1143000"/>
          </a:xfrm>
          <a:prstGeom prst="rect">
            <a:avLst/>
          </a:prstGeom>
          <a:solidFill>
            <a:schemeClr val="tx2">
              <a:lumMod val="40000"/>
              <a:lumOff val="60000"/>
            </a:schemeClr>
          </a:solidFill>
          <a:ln w="9525">
            <a:noFill/>
            <a:miter lim="800000"/>
            <a:headEnd/>
            <a:tailEnd/>
          </a:ln>
        </p:spPr>
        <p:txBody>
          <a:bodyPr anchor="ctr"/>
          <a:lstStyle/>
          <a:p>
            <a:pPr algn="ctr">
              <a:defRPr/>
            </a:pPr>
            <a:r>
              <a:rPr lang="en-US" sz="2800" b="1" dirty="0">
                <a:solidFill>
                  <a:srgbClr val="262626"/>
                </a:solidFill>
                <a:latin typeface="Arial" charset="0"/>
                <a:ea typeface="+mj-ea"/>
                <a:cs typeface="+mj-cs"/>
              </a:rPr>
              <a:t>Challenge: How do you find the student at risk?</a:t>
            </a:r>
          </a:p>
        </p:txBody>
      </p:sp>
    </p:spTree>
    <p:extLst>
      <p:ext uri="{BB962C8B-B14F-4D97-AF65-F5344CB8AC3E}">
        <p14:creationId xmlns:p14="http://schemas.microsoft.com/office/powerpoint/2010/main" val="180182132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3"/>
          </p:nvPr>
        </p:nvSpPr>
        <p:spPr>
          <a:xfrm>
            <a:off x="1066801" y="3810000"/>
            <a:ext cx="7162799" cy="1752600"/>
          </a:xfrm>
        </p:spPr>
        <p:txBody>
          <a:bodyPr>
            <a:normAutofit fontScale="25000" lnSpcReduction="20000"/>
          </a:bodyPr>
          <a:lstStyle/>
          <a:p>
            <a:pPr marL="274320" lvl="1" indent="0">
              <a:buNone/>
            </a:pPr>
            <a:r>
              <a:rPr lang="en-US" sz="8000" dirty="0" smtClean="0"/>
              <a:t>1) Technology infrastructure, analytic tools and applications </a:t>
            </a:r>
          </a:p>
          <a:p>
            <a:pPr marL="274320" lvl="1" indent="0">
              <a:buNone/>
            </a:pPr>
            <a:r>
              <a:rPr lang="en-US" sz="8000" dirty="0" smtClean="0"/>
              <a:t>2) Policies, processes, practices, and workflows</a:t>
            </a:r>
          </a:p>
          <a:p>
            <a:pPr marL="274320" lvl="1" indent="0">
              <a:buNone/>
            </a:pPr>
            <a:r>
              <a:rPr lang="en-US" sz="8000" dirty="0" smtClean="0"/>
              <a:t>3) Values and skills</a:t>
            </a:r>
          </a:p>
          <a:p>
            <a:pPr marL="274320" lvl="1" indent="0">
              <a:buNone/>
            </a:pPr>
            <a:r>
              <a:rPr lang="en-US" sz="8000" dirty="0" smtClean="0"/>
              <a:t>4) Culture and behavior</a:t>
            </a:r>
          </a:p>
          <a:p>
            <a:pPr marL="274320" lvl="1" indent="0">
              <a:buNone/>
            </a:pPr>
            <a:r>
              <a:rPr lang="en-US" sz="8000" dirty="0" smtClean="0">
                <a:solidFill>
                  <a:srgbClr val="FF0000"/>
                </a:solidFill>
              </a:rPr>
              <a:t>5) Leadership</a:t>
            </a:r>
          </a:p>
          <a:p>
            <a:pPr indent="0">
              <a:buNone/>
            </a:pPr>
            <a:endParaRPr lang="en-US" dirty="0"/>
          </a:p>
        </p:txBody>
      </p:sp>
      <p:sp>
        <p:nvSpPr>
          <p:cNvPr id="2" name="Title 1"/>
          <p:cNvSpPr>
            <a:spLocks noGrp="1"/>
          </p:cNvSpPr>
          <p:nvPr>
            <p:ph type="title" idx="4294967295"/>
          </p:nvPr>
        </p:nvSpPr>
        <p:spPr>
          <a:xfrm>
            <a:off x="0" y="1000125"/>
            <a:ext cx="8331200" cy="1250950"/>
          </a:xfrm>
          <a:prstGeom prst="rect">
            <a:avLst/>
          </a:prstGeom>
        </p:spPr>
        <p:txBody>
          <a:bodyPr/>
          <a:lstStyle/>
          <a:p>
            <a:r>
              <a:rPr lang="en-US" sz="3600" dirty="0"/>
              <a:t>University of Wisconsin – Madison: </a:t>
            </a:r>
            <a:br>
              <a:rPr lang="en-US" sz="3600" dirty="0"/>
            </a:br>
            <a:r>
              <a:rPr lang="en-US" sz="3600" dirty="0"/>
              <a:t>Building Organizational Capacity</a:t>
            </a:r>
          </a:p>
        </p:txBody>
      </p:sp>
      <p:sp>
        <p:nvSpPr>
          <p:cNvPr id="5" name="Footer Placeholder 4"/>
          <p:cNvSpPr>
            <a:spLocks noGrp="1"/>
          </p:cNvSpPr>
          <p:nvPr>
            <p:ph type="ftr" sz="quarter" idx="4294967295"/>
          </p:nvPr>
        </p:nvSpPr>
        <p:spPr>
          <a:xfrm>
            <a:off x="0" y="6492875"/>
            <a:ext cx="2895600" cy="365125"/>
          </a:xfrm>
          <a:prstGeom prst="rect">
            <a:avLst/>
          </a:prstGeom>
        </p:spPr>
        <p:txBody>
          <a:bodyPr/>
          <a:lstStyle/>
          <a:p>
            <a:r>
              <a:rPr lang="en-US" dirty="0" smtClean="0"/>
              <a:t>University of Wisconsin–Madison</a:t>
            </a:r>
            <a:endParaRPr lang="en-US" dirty="0"/>
          </a:p>
        </p:txBody>
      </p:sp>
      <p:sp>
        <p:nvSpPr>
          <p:cNvPr id="16" name="Content Placeholder 3"/>
          <p:cNvSpPr>
            <a:spLocks noGrp="1"/>
          </p:cNvSpPr>
          <p:nvPr>
            <p:ph sz="half" idx="4294967295"/>
          </p:nvPr>
        </p:nvSpPr>
        <p:spPr>
          <a:xfrm>
            <a:off x="5108575" y="5562600"/>
            <a:ext cx="4035425" cy="528638"/>
          </a:xfrm>
          <a:prstGeom prst="rect">
            <a:avLst/>
          </a:prstGeom>
        </p:spPr>
        <p:txBody>
          <a:bodyPr>
            <a:noAutofit/>
          </a:bodyPr>
          <a:lstStyle/>
          <a:p>
            <a:pPr marL="274320" lvl="1" indent="0">
              <a:buNone/>
            </a:pPr>
            <a:r>
              <a:rPr lang="en-US" sz="1400" i="1" dirty="0" err="1" smtClean="0"/>
              <a:t>Pugliese’s</a:t>
            </a:r>
            <a:r>
              <a:rPr lang="en-US" sz="1400" i="1" dirty="0" smtClean="0"/>
              <a:t> (2010) Stages of Building Organizational Capacity for Student Success Analytics </a:t>
            </a:r>
          </a:p>
        </p:txBody>
      </p:sp>
      <p:grpSp>
        <p:nvGrpSpPr>
          <p:cNvPr id="15" name="Group 14"/>
          <p:cNvGrpSpPr/>
          <p:nvPr/>
        </p:nvGrpSpPr>
        <p:grpSpPr>
          <a:xfrm>
            <a:off x="707337" y="2014134"/>
            <a:ext cx="8128687" cy="1438894"/>
            <a:chOff x="707337" y="1779184"/>
            <a:chExt cx="8128687" cy="1438894"/>
          </a:xfrm>
        </p:grpSpPr>
        <p:sp>
          <p:nvSpPr>
            <p:cNvPr id="13" name="Right Arrow 12"/>
            <p:cNvSpPr/>
            <p:nvPr/>
          </p:nvSpPr>
          <p:spPr>
            <a:xfrm>
              <a:off x="935937" y="1779184"/>
              <a:ext cx="6693587" cy="942975"/>
            </a:xfrm>
            <a:prstGeom prst="rightArrow">
              <a:avLst/>
            </a:prstGeom>
            <a:gradFill>
              <a:gsLst>
                <a:gs pos="0">
                  <a:srgbClr val="5E9EFF"/>
                </a:gs>
                <a:gs pos="41000">
                  <a:schemeClr val="accent3">
                    <a:lumMod val="75000"/>
                  </a:schemeClr>
                </a:gs>
                <a:gs pos="100000">
                  <a:srgbClr val="FF0000"/>
                </a:gs>
                <a:gs pos="68000">
                  <a:schemeClr val="accent3">
                    <a:lumMod val="75000"/>
                  </a:schemeClr>
                </a:gs>
              </a:gsLst>
              <a:lin ang="0" scaled="0"/>
            </a:gradFill>
            <a:ln>
              <a:gradFill flip="none" rotWithShape="1">
                <a:gsLst>
                  <a:gs pos="0">
                    <a:schemeClr val="accent1">
                      <a:shade val="95000"/>
                      <a:satMod val="105000"/>
                    </a:schemeClr>
                  </a:gs>
                  <a:gs pos="100000">
                    <a:srgbClr val="DB0014"/>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7337" y="2847289"/>
              <a:ext cx="1997763" cy="369332"/>
            </a:xfrm>
            <a:prstGeom prst="rect">
              <a:avLst/>
            </a:prstGeom>
            <a:noFill/>
          </p:spPr>
          <p:txBody>
            <a:bodyPr wrap="square" rtlCol="0">
              <a:spAutoFit/>
            </a:bodyPr>
            <a:lstStyle/>
            <a:p>
              <a:r>
                <a:rPr lang="en-US" b="1" dirty="0">
                  <a:solidFill>
                    <a:schemeClr val="tx1">
                      <a:lumMod val="65000"/>
                      <a:lumOff val="35000"/>
                    </a:schemeClr>
                  </a:solidFill>
                </a:rPr>
                <a:t>Stage 1: Static</a:t>
              </a:r>
            </a:p>
          </p:txBody>
        </p:sp>
        <p:sp>
          <p:nvSpPr>
            <p:cNvPr id="18" name="TextBox 17"/>
            <p:cNvSpPr txBox="1"/>
            <p:nvPr/>
          </p:nvSpPr>
          <p:spPr>
            <a:xfrm>
              <a:off x="3342136" y="2837078"/>
              <a:ext cx="2550664" cy="381000"/>
            </a:xfrm>
            <a:prstGeom prst="rect">
              <a:avLst/>
            </a:prstGeom>
            <a:noFill/>
          </p:spPr>
          <p:txBody>
            <a:bodyPr wrap="square" rtlCol="0">
              <a:spAutoFit/>
            </a:bodyPr>
            <a:lstStyle/>
            <a:p>
              <a:r>
                <a:rPr lang="en-US" b="1" dirty="0">
                  <a:solidFill>
                    <a:schemeClr val="tx1">
                      <a:lumMod val="65000"/>
                      <a:lumOff val="35000"/>
                    </a:schemeClr>
                  </a:solidFill>
                </a:rPr>
                <a:t>Stage 2: Dynamic </a:t>
              </a:r>
            </a:p>
          </p:txBody>
        </p:sp>
        <p:sp>
          <p:nvSpPr>
            <p:cNvPr id="19" name="TextBox 18"/>
            <p:cNvSpPr txBox="1"/>
            <p:nvPr/>
          </p:nvSpPr>
          <p:spPr>
            <a:xfrm>
              <a:off x="6108700" y="2822574"/>
              <a:ext cx="2727324" cy="369332"/>
            </a:xfrm>
            <a:prstGeom prst="rect">
              <a:avLst/>
            </a:prstGeom>
            <a:noFill/>
          </p:spPr>
          <p:txBody>
            <a:bodyPr wrap="square" rtlCol="0">
              <a:spAutoFit/>
            </a:bodyPr>
            <a:lstStyle/>
            <a:p>
              <a:r>
                <a:rPr lang="en-US" b="1" dirty="0">
                  <a:solidFill>
                    <a:schemeClr val="tx1">
                      <a:lumMod val="65000"/>
                      <a:lumOff val="35000"/>
                    </a:schemeClr>
                  </a:solidFill>
                </a:rPr>
                <a:t>Stage 3: </a:t>
              </a:r>
              <a:r>
                <a:rPr lang="en-US" b="1" dirty="0" smtClean="0">
                  <a:solidFill>
                    <a:schemeClr val="tx1">
                      <a:lumMod val="65000"/>
                      <a:lumOff val="35000"/>
                    </a:schemeClr>
                  </a:solidFill>
                </a:rPr>
                <a:t> Optimization </a:t>
              </a:r>
              <a:endParaRPr lang="en-US" b="1" dirty="0">
                <a:solidFill>
                  <a:schemeClr val="tx1">
                    <a:lumMod val="65000"/>
                    <a:lumOff val="35000"/>
                  </a:schemeClr>
                </a:solidFill>
              </a:endParaRPr>
            </a:p>
          </p:txBody>
        </p:sp>
      </p:grpSp>
    </p:spTree>
    <p:extLst>
      <p:ext uri="{BB962C8B-B14F-4D97-AF65-F5344CB8AC3E}">
        <p14:creationId xmlns:p14="http://schemas.microsoft.com/office/powerpoint/2010/main" val="284949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3405" y="340242"/>
            <a:ext cx="8335924" cy="131843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ucida Grande" pitchFamily="48" charset="0"/>
              <a:ea typeface="Geneva" pitchFamily="48" charset="-128"/>
            </a:endParaRPr>
          </a:p>
        </p:txBody>
      </p:sp>
      <p:sp>
        <p:nvSpPr>
          <p:cNvPr id="3" name="TextBox 2"/>
          <p:cNvSpPr txBox="1"/>
          <p:nvPr/>
        </p:nvSpPr>
        <p:spPr>
          <a:xfrm>
            <a:off x="633940" y="5710834"/>
            <a:ext cx="8095389" cy="646331"/>
          </a:xfrm>
          <a:prstGeom prst="rect">
            <a:avLst/>
          </a:prstGeom>
          <a:noFill/>
        </p:spPr>
        <p:txBody>
          <a:bodyPr wrap="square" rtlCol="0">
            <a:spAutoFit/>
          </a:bodyPr>
          <a:lstStyle/>
          <a:p>
            <a:pPr algn="ctr"/>
            <a:r>
              <a:rPr lang="en-US" sz="3600" b="1" dirty="0" smtClean="0">
                <a:solidFill>
                  <a:schemeClr val="accent5">
                    <a:lumMod val="50000"/>
                  </a:schemeClr>
                </a:solidFill>
              </a:rPr>
              <a:t>				WWW.EPS4.ME</a:t>
            </a:r>
            <a:endParaRPr lang="en-US" sz="3600" b="1" dirty="0">
              <a:solidFill>
                <a:schemeClr val="accent5">
                  <a:lumMod val="50000"/>
                </a:schemeClr>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33" y="1828800"/>
            <a:ext cx="3983419" cy="462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060" y="2239927"/>
            <a:ext cx="2594123" cy="2895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93405" y="352516"/>
            <a:ext cx="8463516" cy="1384995"/>
          </a:xfrm>
          <a:prstGeom prst="rect">
            <a:avLst/>
          </a:prstGeom>
          <a:noFill/>
        </p:spPr>
        <p:txBody>
          <a:bodyPr wrap="squar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Improving Retention and Advancement</a:t>
            </a:r>
            <a:endPar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Education and Career Positioning System</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2583712" y="908756"/>
            <a:ext cx="3951409" cy="400110"/>
          </a:xfrm>
          <a:prstGeom prst="rect">
            <a:avLst/>
          </a:prstGeom>
          <a:noFill/>
        </p:spPr>
        <p:txBody>
          <a:bodyPr wrap="square" rtlCol="0">
            <a:spAutoFit/>
          </a:bodyPr>
          <a:lstStyle/>
          <a:p>
            <a:pPr algn="ctr"/>
            <a:r>
              <a:rPr lang="en-US" sz="2000" b="1" dirty="0" smtClean="0">
                <a:solidFill>
                  <a:schemeClr val="bg2">
                    <a:lumMod val="75000"/>
                  </a:schemeClr>
                </a:solidFill>
              </a:rPr>
              <a:t>Through the</a:t>
            </a:r>
            <a:endParaRPr lang="en-US" sz="2000" b="1" dirty="0">
              <a:solidFill>
                <a:schemeClr val="bg2">
                  <a:lumMod val="75000"/>
                </a:schemeClr>
              </a:solidFill>
            </a:endParaRPr>
          </a:p>
        </p:txBody>
      </p:sp>
    </p:spTree>
    <p:extLst>
      <p:ext uri="{BB962C8B-B14F-4D97-AF65-F5344CB8AC3E}">
        <p14:creationId xmlns:p14="http://schemas.microsoft.com/office/powerpoint/2010/main" val="1809918319"/>
      </p:ext>
    </p:extLst>
  </p:cSld>
  <p:clrMapOvr>
    <a:masterClrMapping/>
  </p:clrMapOvr>
  <mc:AlternateContent xmlns:mc="http://schemas.openxmlformats.org/markup-compatibility/2006" xmlns:p14="http://schemas.microsoft.com/office/powerpoint/2010/main">
    <mc:Choice Requires="p14">
      <p:transition spd="slow" p14:dur="800" advTm="4724">
        <p:circle/>
      </p:transition>
    </mc:Choice>
    <mc:Fallback xmlns="">
      <p:transition spd="slow" advTm="4724">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0"/>
          </p:nvPr>
        </p:nvSpPr>
        <p:spPr/>
        <p:txBody>
          <a:bodyPr/>
          <a:lstStyle/>
          <a:p>
            <a:pPr>
              <a:defRPr/>
            </a:pPr>
            <a:fld id="{8C301083-7044-401D-8285-C8A3F631F335}" type="slidenum">
              <a:rPr lang="en-US" smtClean="0"/>
              <a:pPr>
                <a:defRPr/>
              </a:pPr>
              <a:t>22</a:t>
            </a:fld>
            <a:endParaRPr lang="en-US" dirty="0"/>
          </a:p>
        </p:txBody>
      </p:sp>
      <p:pic>
        <p:nvPicPr>
          <p:cNvPr id="4" name="Picture 1" descr="UP_Powerpoint_Bkgnd_template_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9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17853" y="5199855"/>
            <a:ext cx="4968947" cy="646331"/>
          </a:xfrm>
          <a:prstGeom prst="rect">
            <a:avLst/>
          </a:prstGeom>
        </p:spPr>
        <p:txBody>
          <a:bodyPr wrap="square">
            <a:spAutoFit/>
          </a:bodyPr>
          <a:lstStyle/>
          <a:p>
            <a:pPr algn="ctr" eaLnBrk="1" hangingPunct="1">
              <a:defRPr/>
            </a:pPr>
            <a:endParaRPr lang="en-US" b="1" dirty="0">
              <a:solidFill>
                <a:schemeClr val="bg1"/>
              </a:solidFill>
            </a:endParaRPr>
          </a:p>
          <a:p>
            <a:pPr algn="ctr" eaLnBrk="1" hangingPunct="1">
              <a:defRPr/>
            </a:pPr>
            <a:r>
              <a:rPr lang="en-US" dirty="0" smtClean="0">
                <a:ln w="19050">
                  <a:solidFill>
                    <a:schemeClr val="tx2">
                      <a:tint val="1000"/>
                    </a:schemeClr>
                  </a:solidFill>
                  <a:prstDash val="solid"/>
                </a:ln>
                <a:solidFill>
                  <a:schemeClr val="bg1"/>
                </a:solidFill>
              </a:rPr>
              <a:t>Shah </a:t>
            </a:r>
            <a:r>
              <a:rPr lang="en-US" dirty="0" err="1" smtClean="0">
                <a:ln w="19050">
                  <a:solidFill>
                    <a:schemeClr val="tx2">
                      <a:tint val="1000"/>
                    </a:schemeClr>
                  </a:solidFill>
                  <a:prstDash val="solid"/>
                </a:ln>
                <a:solidFill>
                  <a:schemeClr val="bg1"/>
                </a:solidFill>
              </a:rPr>
              <a:t>Ardalan</a:t>
            </a:r>
            <a:r>
              <a:rPr lang="en-US" dirty="0" smtClean="0">
                <a:ln w="19050">
                  <a:solidFill>
                    <a:schemeClr val="tx2">
                      <a:tint val="1000"/>
                    </a:schemeClr>
                  </a:solidFill>
                  <a:prstDash val="solid"/>
                </a:ln>
                <a:solidFill>
                  <a:schemeClr val="bg1"/>
                </a:solidFill>
              </a:rPr>
              <a:t>, Michael Mathews, Lois Becker</a:t>
            </a:r>
            <a:endParaRPr lang="en-US" dirty="0">
              <a:ln w="19050">
                <a:solidFill>
                  <a:schemeClr val="tx2">
                    <a:tint val="1000"/>
                  </a:schemeClr>
                </a:solidFill>
                <a:prstDash val="solid"/>
              </a:ln>
              <a:solidFill>
                <a:schemeClr val="bg1"/>
              </a:solidFill>
            </a:endParaRPr>
          </a:p>
        </p:txBody>
      </p:sp>
      <p:sp>
        <p:nvSpPr>
          <p:cNvPr id="7" name="Rectangle 6"/>
          <p:cNvSpPr/>
          <p:nvPr/>
        </p:nvSpPr>
        <p:spPr bwMode="auto">
          <a:xfrm>
            <a:off x="372140" y="414670"/>
            <a:ext cx="3317358" cy="60499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Lucida Grande" pitchFamily="48" charset="0"/>
              <a:ea typeface="Geneva" pitchFamily="48" charset="-128"/>
            </a:endParaRPr>
          </a:p>
        </p:txBody>
      </p:sp>
      <p:pic>
        <p:nvPicPr>
          <p:cNvPr id="1026" name="Picture 2" descr="ORU | Oral Roberts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21" y="2546534"/>
            <a:ext cx="2775099" cy="1566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lonestar.edu/departments/webservices/LSC_Horizont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842" y="818863"/>
            <a:ext cx="2892056" cy="1237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837" y="4643706"/>
            <a:ext cx="3056066" cy="6087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65944" y="749751"/>
            <a:ext cx="4720856" cy="4401205"/>
          </a:xfrm>
          <a:prstGeom prst="rect">
            <a:avLst/>
          </a:prstGeom>
          <a:noFill/>
        </p:spPr>
        <p:txBody>
          <a:bodyPr wrap="square" rtlCol="0">
            <a:spAutoFit/>
          </a:bodyPr>
          <a:lstStyle/>
          <a:p>
            <a:pPr algn="ctr"/>
            <a:r>
              <a:rPr lang="en-US" sz="4000" b="1" dirty="0" smtClean="0">
                <a:solidFill>
                  <a:schemeClr val="bg1"/>
                </a:solidFill>
              </a:rPr>
              <a:t>Improving  Retention and Advancement</a:t>
            </a:r>
          </a:p>
          <a:p>
            <a:pPr algn="ctr"/>
            <a:r>
              <a:rPr lang="en-US" sz="4000" b="1" dirty="0" smtClean="0">
                <a:solidFill>
                  <a:schemeClr val="bg1"/>
                </a:solidFill>
              </a:rPr>
              <a:t>Through</a:t>
            </a:r>
          </a:p>
          <a:p>
            <a:pPr algn="ctr"/>
            <a:endParaRPr lang="en-US" sz="2400" dirty="0" smtClean="0">
              <a:solidFill>
                <a:schemeClr val="bg2">
                  <a:lumMod val="75000"/>
                </a:schemeClr>
              </a:solidFill>
            </a:endParaRPr>
          </a:p>
          <a:p>
            <a:pPr algn="ctr"/>
            <a:r>
              <a:rPr lang="en-US" sz="3200" dirty="0" smtClean="0">
                <a:solidFill>
                  <a:schemeClr val="bg2">
                    <a:lumMod val="75000"/>
                  </a:schemeClr>
                </a:solidFill>
              </a:rPr>
              <a:t>National Award Winning</a:t>
            </a:r>
          </a:p>
          <a:p>
            <a:pPr algn="ctr"/>
            <a:r>
              <a:rPr lang="en-US" sz="3200" dirty="0" smtClean="0">
                <a:solidFill>
                  <a:schemeClr val="bg2">
                    <a:lumMod val="75000"/>
                  </a:schemeClr>
                </a:solidFill>
              </a:rPr>
              <a:t>Education and Career Positioning System </a:t>
            </a:r>
            <a:endParaRPr lang="en-US" sz="3200" dirty="0">
              <a:solidFill>
                <a:schemeClr val="bg2">
                  <a:lumMod val="75000"/>
                </a:schemeClr>
              </a:solidFill>
            </a:endParaRPr>
          </a:p>
        </p:txBody>
      </p:sp>
    </p:spTree>
    <p:extLst>
      <p:ext uri="{BB962C8B-B14F-4D97-AF65-F5344CB8AC3E}">
        <p14:creationId xmlns:p14="http://schemas.microsoft.com/office/powerpoint/2010/main" val="239199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835398" y="540672"/>
            <a:ext cx="4881563"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Geneva"/>
                <a:cs typeface="Geneva"/>
              </a:defRPr>
            </a:lvl1pPr>
            <a:lvl2pPr marL="742950" indent="-285750" eaLnBrk="0" hangingPunct="0">
              <a:defRPr>
                <a:solidFill>
                  <a:schemeClr val="tx1"/>
                </a:solidFill>
                <a:latin typeface="Arial" pitchFamily="34" charset="0"/>
                <a:ea typeface="Geneva"/>
                <a:cs typeface="Geneva"/>
              </a:defRPr>
            </a:lvl2pPr>
            <a:lvl3pPr marL="1143000" indent="-228600" eaLnBrk="0" hangingPunct="0">
              <a:defRPr>
                <a:solidFill>
                  <a:schemeClr val="tx1"/>
                </a:solidFill>
                <a:latin typeface="Arial" pitchFamily="34" charset="0"/>
                <a:ea typeface="Geneva"/>
                <a:cs typeface="Geneva"/>
              </a:defRPr>
            </a:lvl3pPr>
            <a:lvl4pPr marL="1600200" indent="-228600" eaLnBrk="0" hangingPunct="0">
              <a:defRPr>
                <a:solidFill>
                  <a:schemeClr val="tx1"/>
                </a:solidFill>
                <a:latin typeface="Arial" pitchFamily="34" charset="0"/>
                <a:ea typeface="Geneva"/>
                <a:cs typeface="Geneva"/>
              </a:defRPr>
            </a:lvl4pPr>
            <a:lvl5pPr marL="2057400" indent="-228600" eaLnBrk="0" hangingPunct="0">
              <a:defRPr>
                <a:solidFill>
                  <a:schemeClr val="tx1"/>
                </a:solidFill>
                <a:latin typeface="Arial" pitchFamily="34" charset="0"/>
                <a:ea typeface="Geneva"/>
                <a:cs typeface="Geneva"/>
              </a:defRPr>
            </a:lvl5pPr>
            <a:lvl6pPr marL="2514600" indent="-228600" eaLnBrk="0" fontAlgn="base" hangingPunct="0">
              <a:spcBef>
                <a:spcPct val="0"/>
              </a:spcBef>
              <a:spcAft>
                <a:spcPct val="0"/>
              </a:spcAft>
              <a:defRPr>
                <a:solidFill>
                  <a:schemeClr val="tx1"/>
                </a:solidFill>
                <a:latin typeface="Arial" pitchFamily="34" charset="0"/>
                <a:ea typeface="Geneva"/>
                <a:cs typeface="Geneva"/>
              </a:defRPr>
            </a:lvl6pPr>
            <a:lvl7pPr marL="2971800" indent="-228600" eaLnBrk="0" fontAlgn="base" hangingPunct="0">
              <a:spcBef>
                <a:spcPct val="0"/>
              </a:spcBef>
              <a:spcAft>
                <a:spcPct val="0"/>
              </a:spcAft>
              <a:defRPr>
                <a:solidFill>
                  <a:schemeClr val="tx1"/>
                </a:solidFill>
                <a:latin typeface="Arial" pitchFamily="34" charset="0"/>
                <a:ea typeface="Geneva"/>
                <a:cs typeface="Geneva"/>
              </a:defRPr>
            </a:lvl7pPr>
            <a:lvl8pPr marL="3429000" indent="-228600" eaLnBrk="0" fontAlgn="base" hangingPunct="0">
              <a:spcBef>
                <a:spcPct val="0"/>
              </a:spcBef>
              <a:spcAft>
                <a:spcPct val="0"/>
              </a:spcAft>
              <a:defRPr>
                <a:solidFill>
                  <a:schemeClr val="tx1"/>
                </a:solidFill>
                <a:latin typeface="Arial" pitchFamily="34" charset="0"/>
                <a:ea typeface="Geneva"/>
                <a:cs typeface="Geneva"/>
              </a:defRPr>
            </a:lvl8pPr>
            <a:lvl9pPr marL="3886200" indent="-228600" eaLnBrk="0" fontAlgn="base" hangingPunct="0">
              <a:spcBef>
                <a:spcPct val="0"/>
              </a:spcBef>
              <a:spcAft>
                <a:spcPct val="0"/>
              </a:spcAft>
              <a:defRPr>
                <a:solidFill>
                  <a:schemeClr val="tx1"/>
                </a:solidFill>
                <a:latin typeface="Arial" pitchFamily="34" charset="0"/>
                <a:ea typeface="Geneva"/>
                <a:cs typeface="Geneva"/>
              </a:defRPr>
            </a:lvl9pPr>
          </a:lstStyle>
          <a:p>
            <a:pPr algn="ctr" eaLnBrk="1" hangingPunct="1">
              <a:defRPr/>
            </a:pPr>
            <a:r>
              <a:rPr lang="en-US" sz="3600" b="1" dirty="0" smtClean="0">
                <a:solidFill>
                  <a:srgbClr val="FFFFFF"/>
                </a:solidFill>
                <a:latin typeface="+mj-lt"/>
              </a:rPr>
              <a:t>The Proble</a:t>
            </a:r>
            <a:r>
              <a:rPr lang="en-US" sz="3600" b="1" dirty="0">
                <a:solidFill>
                  <a:srgbClr val="FFFFFF"/>
                </a:solidFill>
                <a:latin typeface="+mj-lt"/>
              </a:rPr>
              <a:t>m</a:t>
            </a:r>
            <a:endParaRPr lang="en-US" sz="3600" b="1" dirty="0" smtClean="0">
              <a:solidFill>
                <a:srgbClr val="FFFFFF"/>
              </a:solidFill>
              <a:latin typeface="+mj-lt"/>
            </a:endParaRPr>
          </a:p>
        </p:txBody>
      </p:sp>
      <p:sp>
        <p:nvSpPr>
          <p:cNvPr id="9" name="Content Placeholder 3"/>
          <p:cNvSpPr txBox="1">
            <a:spLocks/>
          </p:cNvSpPr>
          <p:nvPr/>
        </p:nvSpPr>
        <p:spPr>
          <a:xfrm>
            <a:off x="1600200" y="1852579"/>
            <a:ext cx="6705600" cy="685800"/>
          </a:xfrm>
          <a:prstGeom prst="rect">
            <a:avLst/>
          </a:prstGeom>
        </p:spPr>
        <p:txBody>
          <a:bodyPr anchor="t">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Geneva" pitchFamily="34"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Geneva" pitchFamily="34"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Geneva" pitchFamily="34"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Geneva" pitchFamily="34"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Geneva"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2800" dirty="0" smtClean="0"/>
              <a:t>Students making informed decisions</a:t>
            </a:r>
          </a:p>
          <a:p>
            <a:pPr marL="0" indent="0">
              <a:buFontTx/>
              <a:buNone/>
            </a:pPr>
            <a:endParaRPr lang="en-US" sz="2800" dirty="0"/>
          </a:p>
        </p:txBody>
      </p:sp>
      <p:sp>
        <p:nvSpPr>
          <p:cNvPr id="16" name="Notched Right Arrow 15"/>
          <p:cNvSpPr/>
          <p:nvPr/>
        </p:nvSpPr>
        <p:spPr>
          <a:xfrm>
            <a:off x="646239" y="1924277"/>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866" y="2853069"/>
            <a:ext cx="1974701" cy="307237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073" y="2853068"/>
            <a:ext cx="4234713" cy="3047695"/>
          </a:xfrm>
          <a:prstGeom prst="rect">
            <a:avLst/>
          </a:prstGeom>
        </p:spPr>
      </p:pic>
      <p:sp>
        <p:nvSpPr>
          <p:cNvPr id="4" name="Title 3"/>
          <p:cNvSpPr>
            <a:spLocks noGrp="1"/>
          </p:cNvSpPr>
          <p:nvPr>
            <p:ph type="title"/>
          </p:nvPr>
        </p:nvSpPr>
        <p:spPr/>
        <p:txBody>
          <a:bodyPr/>
          <a:lstStyle/>
          <a:p>
            <a:r>
              <a:rPr lang="en-US" dirty="0" smtClean="0"/>
              <a:t>The Problem</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661453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471FB8B-423D-4FFC-8A39-B1676773F280}" type="slidenum">
              <a:rPr lang="en-US" smtClean="0"/>
              <a:pPr>
                <a:defRPr/>
              </a:pPr>
              <a:t>24</a:t>
            </a:fld>
            <a:endParaRPr lang="en-US"/>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404037" y="382773"/>
            <a:ext cx="8378456" cy="6124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679943" y="382773"/>
            <a:ext cx="5422605" cy="461665"/>
          </a:xfrm>
          <a:prstGeom prst="rect">
            <a:avLst/>
          </a:prstGeom>
          <a:noFill/>
        </p:spPr>
        <p:txBody>
          <a:bodyPr wrap="square" rtlCol="0">
            <a:spAutoFit/>
          </a:bodyPr>
          <a:lstStyle/>
          <a:p>
            <a:r>
              <a:rPr lang="en-US" sz="2400" dirty="0" smtClean="0"/>
              <a:t>Consumers spoke and we listened…</a:t>
            </a:r>
            <a:endParaRPr lang="en-US" sz="2400" dirty="0"/>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404037" y="350876"/>
            <a:ext cx="8282763" cy="6156251"/>
          </a:xfrm>
          <a:prstGeom prst="rect">
            <a:avLst/>
          </a:prstGeom>
        </p:spPr>
      </p:pic>
      <p:sp>
        <p:nvSpPr>
          <p:cNvPr id="7" name="TextBox 6"/>
          <p:cNvSpPr txBox="1"/>
          <p:nvPr/>
        </p:nvSpPr>
        <p:spPr>
          <a:xfrm>
            <a:off x="893135" y="5922335"/>
            <a:ext cx="2562446" cy="369332"/>
          </a:xfrm>
          <a:prstGeom prst="rect">
            <a:avLst/>
          </a:prstGeom>
          <a:noFill/>
        </p:spPr>
        <p:txBody>
          <a:bodyPr wrap="square" rtlCol="0">
            <a:spAutoFit/>
          </a:bodyPr>
          <a:lstStyle/>
          <a:p>
            <a:r>
              <a:rPr lang="en-US" dirty="0" smtClean="0"/>
              <a:t>An outside-in approach</a:t>
            </a:r>
            <a:endParaRPr lang="en-US" dirty="0"/>
          </a:p>
        </p:txBody>
      </p:sp>
    </p:spTree>
    <p:extLst>
      <p:ext uri="{BB962C8B-B14F-4D97-AF65-F5344CB8AC3E}">
        <p14:creationId xmlns:p14="http://schemas.microsoft.com/office/powerpoint/2010/main" val="129025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pPr>
              <a:defRPr/>
            </a:pPr>
            <a:fld id="{4471FB8B-423D-4FFC-8A39-B1676773F280}" type="slidenum">
              <a:rPr lang="en-US" smtClean="0"/>
              <a:pPr>
                <a:defRPr/>
              </a:pPr>
              <a:t>25</a:t>
            </a:fld>
            <a:endParaRPr lang="en-US"/>
          </a:p>
        </p:txBody>
      </p:sp>
      <p:sp>
        <p:nvSpPr>
          <p:cNvPr id="3" name="TextBox 2"/>
          <p:cNvSpPr txBox="1"/>
          <p:nvPr/>
        </p:nvSpPr>
        <p:spPr>
          <a:xfrm rot="21600000">
            <a:off x="3200400" y="381000"/>
            <a:ext cx="4275666" cy="830997"/>
          </a:xfrm>
          <a:prstGeom prst="rect">
            <a:avLst/>
          </a:prstGeom>
          <a:noFill/>
        </p:spPr>
        <p:txBody>
          <a:bodyPr wrap="square" rtlCol="0">
            <a:spAutoFit/>
          </a:bodyPr>
          <a:lstStyle/>
          <a:p>
            <a:r>
              <a:rPr lang="en-US" sz="4800" dirty="0" smtClean="0"/>
              <a:t>Outcomes</a:t>
            </a:r>
            <a:endParaRPr lang="en-US" sz="4800" dirty="0"/>
          </a:p>
        </p:txBody>
      </p:sp>
      <p:sp>
        <p:nvSpPr>
          <p:cNvPr id="4" name="TextBox 3"/>
          <p:cNvSpPr txBox="1"/>
          <p:nvPr/>
        </p:nvSpPr>
        <p:spPr>
          <a:xfrm>
            <a:off x="606778" y="1803399"/>
            <a:ext cx="8080022" cy="4708982"/>
          </a:xfrm>
          <a:prstGeom prst="rect">
            <a:avLst/>
          </a:prstGeom>
          <a:noFill/>
        </p:spPr>
        <p:txBody>
          <a:bodyPr wrap="square" rtlCol="0">
            <a:spAutoFit/>
          </a:bodyPr>
          <a:lstStyle/>
          <a:p>
            <a:pPr marL="285750" indent="-285750">
              <a:buFont typeface="Arial" pitchFamily="34" charset="0"/>
              <a:buChar char="•"/>
            </a:pPr>
            <a:r>
              <a:rPr lang="en-US" sz="2300" dirty="0" smtClean="0"/>
              <a:t>Students have full access to their personal data</a:t>
            </a:r>
          </a:p>
          <a:p>
            <a:pPr marL="285750" indent="-285750">
              <a:buFont typeface="Arial" pitchFamily="34" charset="0"/>
              <a:buChar char="•"/>
            </a:pPr>
            <a:r>
              <a:rPr lang="en-US" sz="2300" dirty="0" smtClean="0"/>
              <a:t>Students make better choices on programs that tie to their values</a:t>
            </a:r>
          </a:p>
          <a:p>
            <a:pPr marL="285750" indent="-285750">
              <a:buFont typeface="Arial" pitchFamily="34" charset="0"/>
              <a:buChar char="•"/>
            </a:pPr>
            <a:r>
              <a:rPr lang="en-US" sz="2300" dirty="0" smtClean="0"/>
              <a:t>Faculty can better know their students</a:t>
            </a:r>
          </a:p>
          <a:p>
            <a:pPr marL="285750" indent="-285750">
              <a:buFont typeface="Arial" pitchFamily="34" charset="0"/>
              <a:buChar char="•"/>
            </a:pPr>
            <a:r>
              <a:rPr lang="en-US" sz="2300" dirty="0" smtClean="0"/>
              <a:t>Students better understand the expectations of each major</a:t>
            </a:r>
          </a:p>
          <a:p>
            <a:pPr marL="285750" indent="-285750">
              <a:buFont typeface="Arial" pitchFamily="34" charset="0"/>
              <a:buChar char="•"/>
            </a:pPr>
            <a:r>
              <a:rPr lang="en-US" sz="2300" dirty="0" smtClean="0"/>
              <a:t>We provide better counseling to our students</a:t>
            </a:r>
          </a:p>
          <a:p>
            <a:pPr marL="285750" indent="-285750">
              <a:buFont typeface="Arial" pitchFamily="34" charset="0"/>
              <a:buChar char="•"/>
            </a:pPr>
            <a:r>
              <a:rPr lang="en-US" sz="2300" dirty="0" smtClean="0"/>
              <a:t>Students succeed and persist to bachelors program</a:t>
            </a:r>
          </a:p>
          <a:p>
            <a:pPr marL="285750" indent="-285750">
              <a:buFont typeface="Arial" pitchFamily="34" charset="0"/>
              <a:buChar char="•"/>
            </a:pPr>
            <a:r>
              <a:rPr lang="en-US" sz="2300" dirty="0" smtClean="0"/>
              <a:t>We have a program pipeline to better align projected programs and hiring</a:t>
            </a:r>
          </a:p>
          <a:p>
            <a:pPr marL="285750" indent="-285750">
              <a:buFont typeface="Arial" pitchFamily="34" charset="0"/>
              <a:buChar char="•"/>
            </a:pPr>
            <a:r>
              <a:rPr lang="en-US" sz="2300" dirty="0"/>
              <a:t>25% enrollment growth from K12 to College - first semester after </a:t>
            </a:r>
          </a:p>
          <a:p>
            <a:pPr marL="285750" indent="-285750">
              <a:buFont typeface="Arial" pitchFamily="34" charset="0"/>
              <a:buChar char="•"/>
            </a:pPr>
            <a:r>
              <a:rPr lang="en-US" sz="2300" dirty="0"/>
              <a:t>Attributed Increase in persistence by 5-10%</a:t>
            </a:r>
          </a:p>
          <a:p>
            <a:endParaRPr lang="en-US" sz="2400" dirty="0"/>
          </a:p>
        </p:txBody>
      </p:sp>
    </p:spTree>
    <p:extLst>
      <p:ext uri="{BB962C8B-B14F-4D97-AF65-F5344CB8AC3E}">
        <p14:creationId xmlns:p14="http://schemas.microsoft.com/office/powerpoint/2010/main" val="3419206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Integrated Implementation Method</a:t>
            </a:r>
            <a:endParaRPr lang="en-US" dirty="0"/>
          </a:p>
        </p:txBody>
      </p:sp>
      <p:sp>
        <p:nvSpPr>
          <p:cNvPr id="6" name="Content Placeholder 5"/>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pPr>
              <a:defRPr/>
            </a:pPr>
            <a:fld id="{4471FB8B-423D-4FFC-8A39-B1676773F280}" type="slidenum">
              <a:rPr lang="en-US" smtClean="0"/>
              <a:pPr>
                <a:defRPr/>
              </a:pPr>
              <a:t>26</a:t>
            </a:fld>
            <a:endParaRPr lang="en-US"/>
          </a:p>
        </p:txBody>
      </p:sp>
      <p:sp>
        <p:nvSpPr>
          <p:cNvPr id="4" name="TextBox 3"/>
          <p:cNvSpPr txBox="1"/>
          <p:nvPr/>
        </p:nvSpPr>
        <p:spPr>
          <a:xfrm>
            <a:off x="959554" y="2096910"/>
            <a:ext cx="7888111" cy="3785652"/>
          </a:xfrm>
          <a:prstGeom prst="rect">
            <a:avLst/>
          </a:prstGeom>
          <a:noFill/>
        </p:spPr>
        <p:txBody>
          <a:bodyPr wrap="square" rtlCol="0">
            <a:spAutoFit/>
          </a:bodyPr>
          <a:lstStyle/>
          <a:p>
            <a:pPr marL="285750" indent="-285750">
              <a:buFont typeface="Arial" pitchFamily="34" charset="0"/>
              <a:buChar char="•"/>
            </a:pPr>
            <a:r>
              <a:rPr lang="en-US" sz="2400" dirty="0" smtClean="0"/>
              <a:t>Issued to all first year students attending </a:t>
            </a:r>
            <a:r>
              <a:rPr lang="en-US" sz="2400" dirty="0"/>
              <a:t>o</a:t>
            </a:r>
            <a:r>
              <a:rPr lang="en-US" sz="2400" dirty="0" smtClean="0"/>
              <a:t>rientation course. </a:t>
            </a:r>
          </a:p>
          <a:p>
            <a:pPr marL="285750" indent="-285750">
              <a:buFont typeface="Arial" pitchFamily="34" charset="0"/>
              <a:buChar char="•"/>
            </a:pPr>
            <a:r>
              <a:rPr lang="en-US" sz="2400" dirty="0" smtClean="0"/>
              <a:t>Given to students and parents as a ‘talking point.’  </a:t>
            </a:r>
          </a:p>
          <a:p>
            <a:pPr marL="285750" indent="-285750">
              <a:buFont typeface="Arial" pitchFamily="34" charset="0"/>
              <a:buChar char="•"/>
            </a:pPr>
            <a:r>
              <a:rPr lang="en-US" sz="2400" dirty="0" smtClean="0"/>
              <a:t>Local high schools involved with implementation.</a:t>
            </a:r>
          </a:p>
          <a:p>
            <a:pPr marL="285750" indent="-285750">
              <a:buFont typeface="Arial" pitchFamily="34" charset="0"/>
              <a:buChar char="•"/>
            </a:pPr>
            <a:r>
              <a:rPr lang="en-US" sz="2400" dirty="0" smtClean="0"/>
              <a:t>Faculty training and embracing of student self navigation </a:t>
            </a:r>
          </a:p>
          <a:p>
            <a:pPr marL="285750" indent="-285750">
              <a:buFont typeface="Arial" pitchFamily="34" charset="0"/>
              <a:buChar char="•"/>
            </a:pPr>
            <a:r>
              <a:rPr lang="en-US" sz="2400" dirty="0" smtClean="0"/>
              <a:t>Advisors all trained on co-operation with parents and students </a:t>
            </a:r>
          </a:p>
          <a:p>
            <a:pPr marL="285750" indent="-285750">
              <a:buFont typeface="Arial" pitchFamily="34" charset="0"/>
              <a:buChar char="•"/>
            </a:pPr>
            <a:r>
              <a:rPr lang="en-US" sz="2400" dirty="0" smtClean="0"/>
              <a:t>Instilled a ‘360 Degree’  cooperative spirit with faculty, students, parents, advisors, and executives. </a:t>
            </a:r>
          </a:p>
        </p:txBody>
      </p:sp>
    </p:spTree>
    <p:extLst>
      <p:ext uri="{BB962C8B-B14F-4D97-AF65-F5344CB8AC3E}">
        <p14:creationId xmlns:p14="http://schemas.microsoft.com/office/powerpoint/2010/main" val="1582239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471FB8B-423D-4FFC-8A39-B1676773F280}" type="slidenum">
              <a:rPr lang="en-US" smtClean="0"/>
              <a:pPr>
                <a:defRPr/>
              </a:pPr>
              <a:t>27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 y="127591"/>
            <a:ext cx="8941981" cy="6593884"/>
          </a:xfrm>
          <a:prstGeom prst="rect">
            <a:avLst/>
          </a:prstGeom>
        </p:spPr>
      </p:pic>
    </p:spTree>
    <p:extLst>
      <p:ext uri="{BB962C8B-B14F-4D97-AF65-F5344CB8AC3E}">
        <p14:creationId xmlns:p14="http://schemas.microsoft.com/office/powerpoint/2010/main" val="20460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 y="0"/>
            <a:ext cx="916861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8" y="990600"/>
            <a:ext cx="9168618" cy="3980643"/>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54" y="3918465"/>
            <a:ext cx="1849571" cy="2456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924856"/>
            <a:ext cx="1950636" cy="2533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6732" y="3917695"/>
            <a:ext cx="1935564" cy="258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4284902" y="3055161"/>
            <a:ext cx="574196" cy="923330"/>
          </a:xfrm>
          <a:prstGeom prst="rect">
            <a:avLst/>
          </a:prstGeom>
        </p:spPr>
        <p:txBody>
          <a:bodyPr wrap="none">
            <a:spAutoFit/>
          </a:bodyPr>
          <a:lstStyle/>
          <a:p>
            <a:pPr algn="ctr"/>
            <a:r>
              <a:rPr lang="en-US" sz="5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2</a:t>
            </a:r>
          </a:p>
        </p:txBody>
      </p:sp>
      <p:sp>
        <p:nvSpPr>
          <p:cNvPr id="3" name="Rectangle 2"/>
          <p:cNvSpPr/>
          <p:nvPr/>
        </p:nvSpPr>
        <p:spPr>
          <a:xfrm>
            <a:off x="533400" y="2986029"/>
            <a:ext cx="2379878" cy="923330"/>
          </a:xfrm>
          <a:prstGeom prst="rect">
            <a:avLst/>
          </a:prstGeom>
        </p:spPr>
        <p:txBody>
          <a:bodyPr wrap="square">
            <a:spAutoFit/>
          </a:bodyPr>
          <a:lstStyle/>
          <a:p>
            <a:pPr algn="ctr"/>
            <a:r>
              <a:rPr lang="en-US" sz="5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1</a:t>
            </a:r>
            <a:endParaRPr lang="en-US" sz="5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
        <p:nvSpPr>
          <p:cNvPr id="10" name="Rectangle 9"/>
          <p:cNvSpPr/>
          <p:nvPr/>
        </p:nvSpPr>
        <p:spPr>
          <a:xfrm>
            <a:off x="6970132" y="3048000"/>
            <a:ext cx="574196" cy="923330"/>
          </a:xfrm>
          <a:prstGeom prst="rect">
            <a:avLst/>
          </a:prstGeom>
        </p:spPr>
        <p:txBody>
          <a:bodyPr wrap="none">
            <a:spAutoFit/>
          </a:bodyPr>
          <a:lstStyle/>
          <a:p>
            <a:pPr algn="ctr"/>
            <a:r>
              <a:rPr lang="en-US" sz="5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3</a:t>
            </a:r>
            <a:endParaRPr lang="en-US" sz="5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
        <p:nvSpPr>
          <p:cNvPr id="5" name="Rounded Rectangle 4"/>
          <p:cNvSpPr/>
          <p:nvPr/>
        </p:nvSpPr>
        <p:spPr>
          <a:xfrm>
            <a:off x="533400" y="3766066"/>
            <a:ext cx="2379878" cy="28193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ounded Rectangle 11"/>
          <p:cNvSpPr/>
          <p:nvPr/>
        </p:nvSpPr>
        <p:spPr>
          <a:xfrm>
            <a:off x="3265528" y="3810001"/>
            <a:ext cx="2379878" cy="2819399"/>
          </a:xfrm>
          <a:prstGeom prst="round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Rounded Rectangle 13"/>
          <p:cNvSpPr/>
          <p:nvPr/>
        </p:nvSpPr>
        <p:spPr>
          <a:xfrm>
            <a:off x="6230722" y="3802839"/>
            <a:ext cx="2379878" cy="281939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380795181"/>
      </p:ext>
    </p:extLst>
  </p:cSld>
  <p:clrMapOvr>
    <a:masterClrMapping/>
  </p:clrMapOvr>
  <mc:AlternateContent xmlns:mc="http://schemas.openxmlformats.org/markup-compatibility/2006" xmlns:p14="http://schemas.microsoft.com/office/powerpoint/2010/main">
    <mc:Choice Requires="p14">
      <p:transition spd="slow" p14:dur="800" advTm="7635">
        <p:circle/>
      </p:transition>
    </mc:Choice>
    <mc:Fallback xmlns="">
      <p:transition spd="slow" advTm="7635">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59173"/>
            <a:ext cx="3581400" cy="5772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871" y="600635"/>
            <a:ext cx="4362450" cy="5753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81000" y="3276601"/>
            <a:ext cx="3962400" cy="1295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03672748"/>
      </p:ext>
    </p:extLst>
  </p:cSld>
  <p:clrMapOvr>
    <a:masterClrMapping/>
  </p:clrMapOvr>
  <p:transition spd="slow" advTm="1469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33795" name="Content Placeholder 3" descr="wheres-waldo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525" y="0"/>
            <a:ext cx="9829800" cy="7086600"/>
          </a:xfrm>
        </p:spPr>
      </p:pic>
      <p:sp>
        <p:nvSpPr>
          <p:cNvPr id="33796" name="TextBox 4"/>
          <p:cNvSpPr txBox="1">
            <a:spLocks noChangeArrowheads="1"/>
          </p:cNvSpPr>
          <p:nvPr/>
        </p:nvSpPr>
        <p:spPr bwMode="auto">
          <a:xfrm>
            <a:off x="247707" y="6655317"/>
            <a:ext cx="8648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http://www.youthareawesome.com/wp-content/uploads/2010/10/wheres-waldo1.jpg</a:t>
            </a:r>
          </a:p>
        </p:txBody>
      </p:sp>
      <p:sp>
        <p:nvSpPr>
          <p:cNvPr id="7" name="Rectangle 2"/>
          <p:cNvSpPr txBox="1">
            <a:spLocks noChangeArrowheads="1"/>
          </p:cNvSpPr>
          <p:nvPr/>
        </p:nvSpPr>
        <p:spPr bwMode="auto">
          <a:xfrm>
            <a:off x="1143000" y="0"/>
            <a:ext cx="6858000" cy="1143000"/>
          </a:xfrm>
          <a:prstGeom prst="rect">
            <a:avLst/>
          </a:prstGeom>
          <a:solidFill>
            <a:schemeClr val="tx2">
              <a:lumMod val="40000"/>
              <a:lumOff val="60000"/>
            </a:schemeClr>
          </a:solidFill>
          <a:ln w="9525">
            <a:noFill/>
            <a:miter lim="800000"/>
            <a:headEnd/>
            <a:tailEnd/>
          </a:ln>
        </p:spPr>
        <p:txBody>
          <a:bodyPr anchor="ctr"/>
          <a:lstStyle/>
          <a:p>
            <a:pPr algn="ctr">
              <a:defRPr/>
            </a:pPr>
            <a:r>
              <a:rPr lang="en-US" sz="2800" b="1" dirty="0">
                <a:solidFill>
                  <a:srgbClr val="262626"/>
                </a:solidFill>
                <a:latin typeface="Arial" charset="0"/>
                <a:ea typeface="+mj-ea"/>
                <a:cs typeface="+mj-cs"/>
              </a:rPr>
              <a:t>Challenge: How do you find the student at risk?</a:t>
            </a:r>
          </a:p>
        </p:txBody>
      </p:sp>
      <p:sp>
        <p:nvSpPr>
          <p:cNvPr id="6" name="Oval 5"/>
          <p:cNvSpPr/>
          <p:nvPr/>
        </p:nvSpPr>
        <p:spPr>
          <a:xfrm>
            <a:off x="1428750" y="1295400"/>
            <a:ext cx="504825" cy="674688"/>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19541954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97" y="102040"/>
            <a:ext cx="8830784" cy="656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2920410" y="879050"/>
            <a:ext cx="5257800" cy="1439216"/>
            <a:chOff x="3048000" y="1066800"/>
            <a:chExt cx="5257800" cy="1439216"/>
          </a:xfrm>
        </p:grpSpPr>
        <p:sp>
          <p:nvSpPr>
            <p:cNvPr id="4" name="TextBox 3"/>
            <p:cNvSpPr txBox="1"/>
            <p:nvPr/>
          </p:nvSpPr>
          <p:spPr>
            <a:xfrm>
              <a:off x="3048000" y="1066800"/>
              <a:ext cx="5257800" cy="369332"/>
            </a:xfrm>
            <a:prstGeom prst="rect">
              <a:avLst/>
            </a:prstGeom>
            <a:solidFill>
              <a:srgbClr val="FFFF00"/>
            </a:solidFill>
            <a:ln>
              <a:solidFill>
                <a:srgbClr val="FFFF00"/>
              </a:solidFill>
            </a:ln>
          </p:spPr>
          <p:txBody>
            <a:bodyPr wrap="square" rtlCol="0">
              <a:spAutoFit/>
            </a:bodyPr>
            <a:lstStyle/>
            <a:p>
              <a:pPr algn="ctr"/>
              <a:r>
                <a:rPr lang="en-US" b="1" dirty="0" smtClean="0"/>
                <a:t>All Archived Transcripts for Michael Mathews</a:t>
              </a:r>
              <a:endParaRPr lang="en-US" b="1" dirty="0"/>
            </a:p>
          </p:txBody>
        </p:sp>
        <p:sp>
          <p:nvSpPr>
            <p:cNvPr id="6" name="Striped Right Arrow 5"/>
            <p:cNvSpPr/>
            <p:nvPr/>
          </p:nvSpPr>
          <p:spPr>
            <a:xfrm rot="6041847">
              <a:off x="5005672" y="1591628"/>
              <a:ext cx="978908" cy="84986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171117" y="6082481"/>
            <a:ext cx="3982875" cy="594108"/>
            <a:chOff x="1162050" y="5349049"/>
            <a:chExt cx="5197337" cy="1185257"/>
          </a:xfrm>
        </p:grpSpPr>
        <p:sp>
          <p:nvSpPr>
            <p:cNvPr id="8" name="Striped Right Arrow 7"/>
            <p:cNvSpPr/>
            <p:nvPr/>
          </p:nvSpPr>
          <p:spPr>
            <a:xfrm rot="18197081">
              <a:off x="5406662" y="5581581"/>
              <a:ext cx="1142468" cy="762982"/>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62050" y="5349049"/>
              <a:ext cx="3771900" cy="614021"/>
            </a:xfrm>
            <a:prstGeom prst="rect">
              <a:avLst/>
            </a:prstGeom>
            <a:solidFill>
              <a:srgbClr val="FFC000"/>
            </a:solidFill>
          </p:spPr>
          <p:txBody>
            <a:bodyPr wrap="square" rtlCol="0">
              <a:spAutoFit/>
            </a:bodyPr>
            <a:lstStyle/>
            <a:p>
              <a:pPr algn="ctr"/>
              <a:r>
                <a:rPr lang="en-US" sz="1400" dirty="0" smtClean="0"/>
                <a:t>Link to order official transcript</a:t>
              </a:r>
              <a:endParaRPr lang="en-US" sz="1400" dirty="0"/>
            </a:p>
          </p:txBody>
        </p:sp>
      </p:grpSp>
    </p:spTree>
    <p:custDataLst>
      <p:tags r:id="rId1"/>
    </p:custDataLst>
    <p:extLst>
      <p:ext uri="{BB962C8B-B14F-4D97-AF65-F5344CB8AC3E}">
        <p14:creationId xmlns:p14="http://schemas.microsoft.com/office/powerpoint/2010/main" val="2133455419"/>
      </p:ext>
    </p:extLst>
  </p:cSld>
  <p:clrMapOvr>
    <a:masterClrMapping/>
  </p:clrMapOvr>
  <mc:AlternateContent xmlns:mc="http://schemas.openxmlformats.org/markup-compatibility/2006" xmlns:p14="http://schemas.microsoft.com/office/powerpoint/2010/main">
    <mc:Choice Requires="p14">
      <p:transition spd="slow" p14:dur="800" advTm="13001">
        <p:circle/>
      </p:transition>
    </mc:Choice>
    <mc:Fallback xmlns="">
      <p:transition spd="slow" advTm="13001">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Contact</a:t>
            </a:r>
            <a:endParaRPr lang="en-US" dirty="0"/>
          </a:p>
        </p:txBody>
      </p:sp>
      <p:sp>
        <p:nvSpPr>
          <p:cNvPr id="8" name="Content Placeholder 7"/>
          <p:cNvSpPr>
            <a:spLocks noGrp="1"/>
          </p:cNvSpPr>
          <p:nvPr>
            <p:ph idx="1"/>
          </p:nvPr>
        </p:nvSpPr>
        <p:spPr/>
        <p:txBody>
          <a:bodyPr/>
          <a:lstStyle/>
          <a:p>
            <a:endParaRPr lang="en-US"/>
          </a:p>
        </p:txBody>
      </p:sp>
      <p:sp>
        <p:nvSpPr>
          <p:cNvPr id="6" name="Footer Placeholder 5"/>
          <p:cNvSpPr>
            <a:spLocks noGrp="1"/>
          </p:cNvSpPr>
          <p:nvPr>
            <p:ph type="ftr" sz="quarter" idx="11"/>
          </p:nvPr>
        </p:nvSpPr>
        <p:spPr/>
        <p:txBody>
          <a:bodyPr/>
          <a:lstStyle/>
          <a:p>
            <a:pPr algn="ctr"/>
            <a:r>
              <a:rPr lang="en-US" dirty="0" smtClean="0"/>
              <a:t>Lone Star College-University Park - www.lonestar.edu/UP  -    Mydatabutton.com</a:t>
            </a:r>
            <a:endParaRPr lang="en-US" dirty="0"/>
          </a:p>
        </p:txBody>
      </p:sp>
      <p:sp>
        <p:nvSpPr>
          <p:cNvPr id="2" name="Slide Number Placeholder 1"/>
          <p:cNvSpPr>
            <a:spLocks noGrp="1"/>
          </p:cNvSpPr>
          <p:nvPr>
            <p:ph type="sldNum" sz="quarter" idx="12"/>
          </p:nvPr>
        </p:nvSpPr>
        <p:spPr/>
        <p:txBody>
          <a:bodyPr/>
          <a:lstStyle/>
          <a:p>
            <a:pPr>
              <a:defRPr/>
            </a:pPr>
            <a:fld id="{4471FB8B-423D-4FFC-8A39-B1676773F280}" type="slidenum">
              <a:rPr lang="en-US" smtClean="0"/>
              <a:pPr>
                <a:defRPr/>
              </a:pPr>
              <a:t>31</a:t>
            </a:fld>
            <a:endParaRPr lang="en-US" dirty="0"/>
          </a:p>
        </p:txBody>
      </p:sp>
      <p:sp>
        <p:nvSpPr>
          <p:cNvPr id="3" name="Title 1"/>
          <p:cNvSpPr txBox="1">
            <a:spLocks/>
          </p:cNvSpPr>
          <p:nvPr/>
        </p:nvSpPr>
        <p:spPr>
          <a:xfrm>
            <a:off x="4093535" y="580293"/>
            <a:ext cx="4593265" cy="990600"/>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Geneva" pitchFamily="34" charset="0"/>
              </a:defRPr>
            </a:lvl1pPr>
            <a:lvl2pPr algn="ctr" rtl="0" eaLnBrk="0" fontAlgn="base" hangingPunct="0">
              <a:spcBef>
                <a:spcPct val="0"/>
              </a:spcBef>
              <a:spcAft>
                <a:spcPct val="0"/>
              </a:spcAft>
              <a:defRPr sz="4400">
                <a:solidFill>
                  <a:schemeClr val="tx2"/>
                </a:solidFill>
                <a:latin typeface="Arial" pitchFamily="34" charset="0"/>
                <a:ea typeface="Geneva" pitchFamily="48" charset="-128"/>
                <a:cs typeface="Geneva" pitchFamily="34" charset="0"/>
              </a:defRPr>
            </a:lvl2pPr>
            <a:lvl3pPr algn="ctr" rtl="0" eaLnBrk="0" fontAlgn="base" hangingPunct="0">
              <a:spcBef>
                <a:spcPct val="0"/>
              </a:spcBef>
              <a:spcAft>
                <a:spcPct val="0"/>
              </a:spcAft>
              <a:defRPr sz="4400">
                <a:solidFill>
                  <a:schemeClr val="tx2"/>
                </a:solidFill>
                <a:latin typeface="Arial" pitchFamily="34" charset="0"/>
                <a:ea typeface="Geneva" pitchFamily="48" charset="-128"/>
                <a:cs typeface="Geneva" pitchFamily="34" charset="0"/>
              </a:defRPr>
            </a:lvl3pPr>
            <a:lvl4pPr algn="ctr" rtl="0" eaLnBrk="0" fontAlgn="base" hangingPunct="0">
              <a:spcBef>
                <a:spcPct val="0"/>
              </a:spcBef>
              <a:spcAft>
                <a:spcPct val="0"/>
              </a:spcAft>
              <a:defRPr sz="4400">
                <a:solidFill>
                  <a:schemeClr val="tx2"/>
                </a:solidFill>
                <a:latin typeface="Arial" pitchFamily="34" charset="0"/>
                <a:ea typeface="Geneva" pitchFamily="48" charset="-128"/>
                <a:cs typeface="Geneva" pitchFamily="34" charset="0"/>
              </a:defRPr>
            </a:lvl4pPr>
            <a:lvl5pPr algn="ctr" rtl="0" eaLnBrk="0" fontAlgn="base" hangingPunct="0">
              <a:spcBef>
                <a:spcPct val="0"/>
              </a:spcBef>
              <a:spcAft>
                <a:spcPct val="0"/>
              </a:spcAft>
              <a:defRPr sz="4400">
                <a:solidFill>
                  <a:schemeClr val="tx2"/>
                </a:solidFill>
                <a:latin typeface="Arial" pitchFamily="34" charset="0"/>
                <a:ea typeface="Geneva" pitchFamily="48" charset="-128"/>
                <a:cs typeface="Geneva" pitchFamily="34" charset="0"/>
              </a:defRPr>
            </a:lvl5pPr>
            <a:lvl6pPr marL="457200" algn="ctr" rtl="0" eaLnBrk="1" fontAlgn="base" hangingPunct="1">
              <a:spcBef>
                <a:spcPct val="0"/>
              </a:spcBef>
              <a:spcAft>
                <a:spcPct val="0"/>
              </a:spcAft>
              <a:defRPr sz="4400">
                <a:solidFill>
                  <a:schemeClr val="tx2"/>
                </a:solidFill>
                <a:latin typeface="Lucida Grande" pitchFamily="48" charset="0"/>
                <a:ea typeface="Geneva" pitchFamily="48" charset="-128"/>
              </a:defRPr>
            </a:lvl6pPr>
            <a:lvl7pPr marL="914400" algn="ctr" rtl="0" eaLnBrk="1" fontAlgn="base" hangingPunct="1">
              <a:spcBef>
                <a:spcPct val="0"/>
              </a:spcBef>
              <a:spcAft>
                <a:spcPct val="0"/>
              </a:spcAft>
              <a:defRPr sz="4400">
                <a:solidFill>
                  <a:schemeClr val="tx2"/>
                </a:solidFill>
                <a:latin typeface="Lucida Grande" pitchFamily="48" charset="0"/>
                <a:ea typeface="Geneva" pitchFamily="48" charset="-128"/>
              </a:defRPr>
            </a:lvl7pPr>
            <a:lvl8pPr marL="1371600" algn="ctr" rtl="0" eaLnBrk="1" fontAlgn="base" hangingPunct="1">
              <a:spcBef>
                <a:spcPct val="0"/>
              </a:spcBef>
              <a:spcAft>
                <a:spcPct val="0"/>
              </a:spcAft>
              <a:defRPr sz="4400">
                <a:solidFill>
                  <a:schemeClr val="tx2"/>
                </a:solidFill>
                <a:latin typeface="Lucida Grande" pitchFamily="48" charset="0"/>
                <a:ea typeface="Geneva" pitchFamily="48" charset="-128"/>
              </a:defRPr>
            </a:lvl8pPr>
            <a:lvl9pPr marL="1828800" algn="ctr" rtl="0" eaLnBrk="1" fontAlgn="base" hangingPunct="1">
              <a:spcBef>
                <a:spcPct val="0"/>
              </a:spcBef>
              <a:spcAft>
                <a:spcPct val="0"/>
              </a:spcAft>
              <a:defRPr sz="4400">
                <a:solidFill>
                  <a:schemeClr val="tx2"/>
                </a:solidFill>
                <a:latin typeface="Lucida Grande" pitchFamily="48" charset="0"/>
                <a:ea typeface="Geneva" pitchFamily="48" charset="-128"/>
              </a:defRPr>
            </a:lvl9pPr>
          </a:lstStyle>
          <a:p>
            <a:r>
              <a:rPr lang="en-US" b="1" dirty="0" smtClean="0">
                <a:solidFill>
                  <a:schemeClr val="bg1"/>
                </a:solidFill>
              </a:rPr>
              <a:t>Contacts</a:t>
            </a:r>
            <a:endParaRPr lang="en-US" b="1" dirty="0">
              <a:solidFill>
                <a:schemeClr val="bg1"/>
              </a:solidFill>
            </a:endParaRPr>
          </a:p>
        </p:txBody>
      </p:sp>
      <p:sp>
        <p:nvSpPr>
          <p:cNvPr id="4" name="TextBox 3"/>
          <p:cNvSpPr txBox="1"/>
          <p:nvPr/>
        </p:nvSpPr>
        <p:spPr>
          <a:xfrm>
            <a:off x="648586" y="1692349"/>
            <a:ext cx="7697972" cy="1477328"/>
          </a:xfrm>
          <a:prstGeom prst="rect">
            <a:avLst/>
          </a:prstGeom>
          <a:noFill/>
        </p:spPr>
        <p:txBody>
          <a:bodyPr wrap="square" rtlCol="0">
            <a:spAutoFit/>
          </a:bodyPr>
          <a:lstStyle/>
          <a:p>
            <a:pPr marL="571500" indent="-571500" algn="ctr">
              <a:buFont typeface="Arial" pitchFamily="34" charset="0"/>
              <a:buChar char="•"/>
            </a:pPr>
            <a:endParaRPr lang="en-US" sz="3600" dirty="0" smtClean="0">
              <a:solidFill>
                <a:srgbClr val="002060"/>
              </a:solidFill>
            </a:endParaRPr>
          </a:p>
          <a:p>
            <a:pPr algn="ctr"/>
            <a:r>
              <a:rPr lang="en-US" sz="5400" dirty="0" smtClean="0">
                <a:solidFill>
                  <a:srgbClr val="002060"/>
                </a:solidFill>
              </a:rPr>
              <a:t>http://www.EPS4.ME</a:t>
            </a:r>
          </a:p>
        </p:txBody>
      </p:sp>
      <p:sp>
        <p:nvSpPr>
          <p:cNvPr id="7" name="TextBox 6"/>
          <p:cNvSpPr txBox="1"/>
          <p:nvPr/>
        </p:nvSpPr>
        <p:spPr>
          <a:xfrm>
            <a:off x="776176" y="3169677"/>
            <a:ext cx="7570382" cy="1754326"/>
          </a:xfrm>
          <a:prstGeom prst="rect">
            <a:avLst/>
          </a:prstGeom>
          <a:noFill/>
        </p:spPr>
        <p:txBody>
          <a:bodyPr wrap="square" rtlCol="0">
            <a:spAutoFit/>
          </a:bodyPr>
          <a:lstStyle/>
          <a:p>
            <a:pPr marL="571500" indent="-571500">
              <a:buFont typeface="Arial" pitchFamily="34" charset="0"/>
              <a:buChar char="•"/>
            </a:pPr>
            <a:endParaRPr lang="en-US" sz="3600" dirty="0" smtClean="0"/>
          </a:p>
          <a:p>
            <a:pPr algn="ctr"/>
            <a:r>
              <a:rPr lang="en-US" sz="3600" dirty="0" err="1" smtClean="0"/>
              <a:t>Michael.Mathews@Lonestar.edu</a:t>
            </a:r>
            <a:endParaRPr lang="en-US" sz="3600" dirty="0" smtClean="0"/>
          </a:p>
          <a:p>
            <a:endParaRPr lang="en-US" sz="3600" dirty="0" smtClean="0"/>
          </a:p>
        </p:txBody>
      </p:sp>
    </p:spTree>
    <p:extLst>
      <p:ext uri="{BB962C8B-B14F-4D97-AF65-F5344CB8AC3E}">
        <p14:creationId xmlns:p14="http://schemas.microsoft.com/office/powerpoint/2010/main" val="4287464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SC_OpenDors_Bkgn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6376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hlinkClick r:id="rId2"/>
              </a:rPr>
              <a:t>lindalbaer0508@gmail.com</a:t>
            </a:r>
            <a:endParaRPr lang="en-US" dirty="0" smtClean="0"/>
          </a:p>
          <a:p>
            <a:r>
              <a:rPr lang="en-US" dirty="0" smtClean="0"/>
              <a:t>Ellen.wagner@parframework.org</a:t>
            </a:r>
          </a:p>
          <a:p>
            <a:r>
              <a:rPr lang="en-US" dirty="0" smtClean="0">
                <a:hlinkClick r:id="rId3"/>
              </a:rPr>
              <a:t>jorn@wisc.edu</a:t>
            </a:r>
            <a:endParaRPr lang="en-US" dirty="0" smtClean="0"/>
          </a:p>
          <a:p>
            <a:r>
              <a:rPr lang="en-US" dirty="0" smtClean="0"/>
              <a:t>Bruce.maas@cio.wisc.edu</a:t>
            </a:r>
          </a:p>
          <a:p>
            <a:r>
              <a:rPr lang="en-US" dirty="0"/>
              <a:t>michael.mathews@lonestar.edu</a:t>
            </a:r>
          </a:p>
        </p:txBody>
      </p:sp>
    </p:spTree>
    <p:extLst>
      <p:ext uri="{BB962C8B-B14F-4D97-AF65-F5344CB8AC3E}">
        <p14:creationId xmlns:p14="http://schemas.microsoft.com/office/powerpoint/2010/main" val="3095908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Characteristics</a:t>
            </a:r>
            <a:r>
              <a:rPr lang="en-US" dirty="0"/>
              <a:t/>
            </a:r>
            <a:br>
              <a:rPr lang="en-US" dirty="0"/>
            </a:br>
            <a:endParaRPr lang="en-US" dirty="0"/>
          </a:p>
        </p:txBody>
      </p:sp>
      <p:sp>
        <p:nvSpPr>
          <p:cNvPr id="3" name="Content Placeholder 2"/>
          <p:cNvSpPr>
            <a:spLocks noGrp="1"/>
          </p:cNvSpPr>
          <p:nvPr>
            <p:ph idx="1"/>
          </p:nvPr>
        </p:nvSpPr>
        <p:spPr/>
        <p:txBody>
          <a:bodyPr/>
          <a:lstStyle/>
          <a:p>
            <a:pPr fontAlgn="t"/>
            <a:endParaRPr lang="en-US" dirty="0"/>
          </a:p>
          <a:p>
            <a:pPr fontAlgn="t"/>
            <a:r>
              <a:rPr lang="en-US" b="1" i="1" dirty="0" smtClean="0"/>
              <a:t>Technology</a:t>
            </a:r>
            <a:r>
              <a:rPr lang="en-US" b="1" i="1" dirty="0"/>
              <a:t>, Processes and Practices</a:t>
            </a:r>
            <a:endParaRPr lang="en-US" dirty="0"/>
          </a:p>
          <a:p>
            <a:pPr fontAlgn="t"/>
            <a:r>
              <a:rPr lang="en-US" b="1" i="1" dirty="0"/>
              <a:t>Skills and Values</a:t>
            </a:r>
            <a:endParaRPr lang="en-US" dirty="0"/>
          </a:p>
          <a:p>
            <a:pPr fontAlgn="t"/>
            <a:r>
              <a:rPr lang="en-US" b="1" i="1" dirty="0" smtClean="0"/>
              <a:t>Leadership</a:t>
            </a:r>
          </a:p>
          <a:p>
            <a:pPr fontAlgn="t"/>
            <a:r>
              <a:rPr lang="en-US" b="1" i="1" dirty="0" smtClean="0"/>
              <a:t>Culture</a:t>
            </a:r>
          </a:p>
          <a:p>
            <a:pPr fontAlgn="t"/>
            <a:r>
              <a:rPr lang="en-US" b="1" i="1" dirty="0" smtClean="0"/>
              <a:t>Investment</a:t>
            </a:r>
            <a:endParaRPr lang="en-US" dirty="0"/>
          </a:p>
          <a:p>
            <a:endParaRPr lang="en-US" dirty="0"/>
          </a:p>
        </p:txBody>
      </p:sp>
    </p:spTree>
    <p:extLst>
      <p:ext uri="{BB962C8B-B14F-4D97-AF65-F5344CB8AC3E}">
        <p14:creationId xmlns:p14="http://schemas.microsoft.com/office/powerpoint/2010/main" val="38044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Stages of Student Success Analytics</a:t>
            </a:r>
          </a:p>
        </p:txBody>
      </p:sp>
      <p:sp>
        <p:nvSpPr>
          <p:cNvPr id="4" name="Content Placeholder 3"/>
          <p:cNvSpPr>
            <a:spLocks noGrp="1"/>
          </p:cNvSpPr>
          <p:nvPr>
            <p:ph idx="1"/>
          </p:nvPr>
        </p:nvSpPr>
        <p:spPr>
          <a:xfrm rot="21600000">
            <a:off x="609600" y="1371600"/>
            <a:ext cx="6743700" cy="4525963"/>
          </a:xfrm>
        </p:spPr>
        <p:txBody>
          <a:bodyPr/>
          <a:lstStyle/>
          <a:p>
            <a:r>
              <a:rPr lang="en-US" dirty="0"/>
              <a:t>Static </a:t>
            </a:r>
            <a:r>
              <a:rPr lang="en-US" dirty="0" smtClean="0"/>
              <a:t>Reporting – Getting Started with Analytics</a:t>
            </a:r>
            <a:endParaRPr lang="en-US" dirty="0"/>
          </a:p>
          <a:p>
            <a:r>
              <a:rPr lang="en-US" dirty="0"/>
              <a:t>Dynamic </a:t>
            </a:r>
            <a:r>
              <a:rPr lang="en-US" dirty="0" smtClean="0"/>
              <a:t>Analysis/Intervention – Accelerating the Progress of Analytics</a:t>
            </a:r>
            <a:endParaRPr lang="en-US" dirty="0"/>
          </a:p>
          <a:p>
            <a:r>
              <a:rPr lang="en-US" dirty="0" smtClean="0"/>
              <a:t>Optimization – Transforming/Optimizing/Leveraging Analytics</a:t>
            </a:r>
            <a:endParaRPr lang="en-US" dirty="0"/>
          </a:p>
          <a:p>
            <a:endParaRPr lang="en-US" dirty="0"/>
          </a:p>
        </p:txBody>
      </p:sp>
      <p:sp>
        <p:nvSpPr>
          <p:cNvPr id="2" name="Footer Placeholder 1"/>
          <p:cNvSpPr>
            <a:spLocks noGrp="1"/>
          </p:cNvSpPr>
          <p:nvPr>
            <p:ph type="ftr" sz="quarter" idx="11"/>
          </p:nvPr>
        </p:nvSpPr>
        <p:spPr>
          <a:xfrm rot="21600000">
            <a:off x="838200" y="6019800"/>
            <a:ext cx="6172200" cy="701675"/>
          </a:xfrm>
          <a:prstGeom prst="rect">
            <a:avLst/>
          </a:prstGeom>
        </p:spPr>
        <p:txBody>
          <a:bodyPr/>
          <a:lstStyle/>
          <a:p>
            <a:pPr marL="0" lvl="1"/>
            <a:r>
              <a:rPr lang="en-US" sz="1100" i="1" dirty="0" err="1"/>
              <a:t>Pugliese’s</a:t>
            </a:r>
            <a:r>
              <a:rPr lang="en-US" sz="1100" i="1" dirty="0"/>
              <a:t> (2010) Stages of Building Organizational Capacity for Student Success </a:t>
            </a:r>
            <a:r>
              <a:rPr lang="en-US" sz="1100" i="1" dirty="0" smtClean="0"/>
              <a:t>Analytics</a:t>
            </a:r>
          </a:p>
          <a:p>
            <a:pPr marL="0" lvl="1"/>
            <a:r>
              <a:rPr lang="en-US" sz="1100" i="1" dirty="0" smtClean="0"/>
              <a:t>Davenport and Harris (2010) Competing on Analytics</a:t>
            </a:r>
            <a:endParaRPr lang="en-US" dirty="0" smtClean="0"/>
          </a:p>
          <a:p>
            <a:pPr algn="l"/>
            <a:r>
              <a:rPr lang="en-US" dirty="0" smtClean="0">
                <a:solidFill>
                  <a:schemeClr val="tx1"/>
                </a:solidFill>
              </a:rPr>
              <a:t>Norris and Baer (2013) Building Organizational Capacity in Analytics http</a:t>
            </a:r>
            <a:r>
              <a:rPr lang="en-US" dirty="0">
                <a:solidFill>
                  <a:schemeClr val="tx1"/>
                </a:solidFill>
              </a:rPr>
              <a:t>://net.educause.edu/ir/library/pdf/PUB9012.pdf</a:t>
            </a:r>
          </a:p>
        </p:txBody>
      </p:sp>
    </p:spTree>
    <p:extLst>
      <p:ext uri="{BB962C8B-B14F-4D97-AF65-F5344CB8AC3E}">
        <p14:creationId xmlns:p14="http://schemas.microsoft.com/office/powerpoint/2010/main" val="4044521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
            <a:ext cx="6172200" cy="1143000"/>
          </a:xfrm>
        </p:spPr>
        <p:txBody>
          <a:bodyPr>
            <a:normAutofit fontScale="90000"/>
          </a:bodyPr>
          <a:lstStyle/>
          <a:p>
            <a:pPr algn="ctr"/>
            <a:r>
              <a:rPr lang="en-US" sz="3600" dirty="0"/>
              <a:t>Stages of Student Success Analytics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8101166"/>
              </p:ext>
            </p:extLst>
          </p:nvPr>
        </p:nvGraphicFramePr>
        <p:xfrm>
          <a:off x="0" y="967564"/>
          <a:ext cx="8991599" cy="5730948"/>
        </p:xfrm>
        <a:graphic>
          <a:graphicData uri="http://schemas.openxmlformats.org/drawingml/2006/table">
            <a:tbl>
              <a:tblPr firstRow="1" bandRow="1">
                <a:tableStyleId>{5C22544A-7EE6-4342-B048-85BDC9FD1C3A}</a:tableStyleId>
              </a:tblPr>
              <a:tblGrid>
                <a:gridCol w="1761353"/>
                <a:gridCol w="2152765"/>
                <a:gridCol w="2131020"/>
                <a:gridCol w="2946461"/>
              </a:tblGrid>
              <a:tr h="799667">
                <a:tc>
                  <a:txBody>
                    <a:bodyPr/>
                    <a:lstStyle/>
                    <a:p>
                      <a:pPr algn="ctr"/>
                      <a:endParaRPr lang="en-US" sz="1400" dirty="0" smtClean="0"/>
                    </a:p>
                    <a:p>
                      <a:pPr algn="ctr"/>
                      <a:r>
                        <a:rPr lang="en-US" sz="1400" dirty="0" smtClean="0"/>
                        <a:t>Characteristics</a:t>
                      </a:r>
                      <a:endParaRPr lang="en-US" sz="1400" dirty="0"/>
                    </a:p>
                  </a:txBody>
                  <a:tcPr marL="68580" marR="68580"/>
                </a:tc>
                <a:tc>
                  <a:txBody>
                    <a:bodyPr/>
                    <a:lstStyle/>
                    <a:p>
                      <a:pPr algn="ctr"/>
                      <a:r>
                        <a:rPr lang="en-US" sz="1400" dirty="0" smtClean="0"/>
                        <a:t>Stage I</a:t>
                      </a:r>
                    </a:p>
                    <a:p>
                      <a:pPr algn="ctr"/>
                      <a:r>
                        <a:rPr lang="en-US" sz="1400" dirty="0" smtClean="0"/>
                        <a:t>Getting Started with</a:t>
                      </a:r>
                      <a:r>
                        <a:rPr lang="en-US" sz="1400" baseline="0" dirty="0" smtClean="0"/>
                        <a:t> Analytics</a:t>
                      </a:r>
                      <a:endParaRPr lang="en-US" sz="1400" dirty="0"/>
                    </a:p>
                  </a:txBody>
                  <a:tcPr marL="68580" marR="68580"/>
                </a:tc>
                <a:tc>
                  <a:txBody>
                    <a:bodyPr/>
                    <a:lstStyle/>
                    <a:p>
                      <a:pPr algn="ctr"/>
                      <a:r>
                        <a:rPr lang="en-US" sz="1400" dirty="0" smtClean="0"/>
                        <a:t>Stage II</a:t>
                      </a:r>
                    </a:p>
                    <a:p>
                      <a:pPr algn="ctr"/>
                      <a:r>
                        <a:rPr lang="en-US" sz="1400" dirty="0" smtClean="0"/>
                        <a:t>Accelerating the Progress of Analytics</a:t>
                      </a:r>
                      <a:endParaRPr lang="en-US" sz="1400" dirty="0"/>
                    </a:p>
                  </a:txBody>
                  <a:tcPr marL="68580" marR="68580"/>
                </a:tc>
                <a:tc>
                  <a:txBody>
                    <a:bodyPr/>
                    <a:lstStyle/>
                    <a:p>
                      <a:pPr algn="ctr"/>
                      <a:r>
                        <a:rPr lang="en-US" sz="1400" dirty="0" smtClean="0"/>
                        <a:t>Stage III</a:t>
                      </a:r>
                    </a:p>
                    <a:p>
                      <a:pPr algn="ctr"/>
                      <a:r>
                        <a:rPr lang="en-US" sz="1400" dirty="0" smtClean="0"/>
                        <a:t>Transforming/Optimizing/ Leveraging Analytics</a:t>
                      </a:r>
                      <a:endParaRPr lang="en-US" sz="1400" dirty="0"/>
                    </a:p>
                  </a:txBody>
                  <a:tcPr marL="68580" marR="68580"/>
                </a:tc>
              </a:tr>
              <a:tr h="1499376">
                <a:tc>
                  <a:txBody>
                    <a:bodyPr/>
                    <a:lstStyle/>
                    <a:p>
                      <a:r>
                        <a:rPr lang="en-US" sz="1400" b="1" i="1" dirty="0" smtClean="0"/>
                        <a:t>Technology,</a:t>
                      </a:r>
                      <a:r>
                        <a:rPr lang="en-US" sz="1400" b="1" i="1" baseline="0" dirty="0" smtClean="0"/>
                        <a:t> </a:t>
                      </a:r>
                      <a:r>
                        <a:rPr lang="en-US" sz="1400" b="1" i="1" dirty="0" smtClean="0"/>
                        <a:t>Processes and Practices</a:t>
                      </a:r>
                      <a:endParaRPr lang="en-US" sz="1400" b="1" i="1" dirty="0"/>
                    </a:p>
                  </a:txBody>
                  <a:tcPr marL="68580" marR="68580"/>
                </a:tc>
                <a:tc>
                  <a:txBody>
                    <a:bodyPr/>
                    <a:lstStyle/>
                    <a:p>
                      <a:r>
                        <a:rPr lang="en-US" sz="1400" dirty="0" smtClean="0"/>
                        <a:t>Basic ERP, LMS, Report Writing Tools</a:t>
                      </a:r>
                    </a:p>
                    <a:p>
                      <a:r>
                        <a:rPr lang="en-US" sz="1400" dirty="0" smtClean="0"/>
                        <a:t>First Ventures into Analytics Tools and Applications, Pilot</a:t>
                      </a:r>
                      <a:r>
                        <a:rPr lang="en-US" sz="1400" baseline="0" dirty="0" smtClean="0"/>
                        <a:t> Projects /</a:t>
                      </a:r>
                      <a:r>
                        <a:rPr lang="en-US" sz="1400" baseline="0" dirty="0" err="1" smtClean="0"/>
                        <a:t>Dept</a:t>
                      </a:r>
                      <a:r>
                        <a:rPr lang="en-US" sz="1400" baseline="0" dirty="0" smtClean="0"/>
                        <a:t> Solutions</a:t>
                      </a:r>
                      <a:endParaRPr lang="en-US" sz="1400" dirty="0"/>
                    </a:p>
                  </a:txBody>
                  <a:tcPr marL="68580" marR="68580"/>
                </a:tc>
                <a:tc>
                  <a:txBody>
                    <a:bodyPr/>
                    <a:lstStyle/>
                    <a:p>
                      <a:r>
                        <a:rPr lang="en-US" sz="1400" dirty="0" smtClean="0"/>
                        <a:t>Combination of ERP, LMS, Analytics Applications, CRM, Advising)</a:t>
                      </a:r>
                    </a:p>
                    <a:p>
                      <a:r>
                        <a:rPr lang="en-US" sz="1400" dirty="0" smtClean="0"/>
                        <a:t>First-Generation Predictive Analytics</a:t>
                      </a:r>
                      <a:endParaRPr lang="en-US" sz="1400" dirty="0"/>
                    </a:p>
                  </a:txBody>
                  <a:tcPr marL="68580" marR="68580"/>
                </a:tc>
                <a:tc>
                  <a:txBody>
                    <a:bodyPr/>
                    <a:lstStyle/>
                    <a:p>
                      <a:r>
                        <a:rPr lang="en-US" sz="1400" dirty="0" smtClean="0"/>
                        <a:t>Sophisticated</a:t>
                      </a:r>
                      <a:r>
                        <a:rPr lang="en-US" sz="1400" baseline="0" dirty="0" smtClean="0"/>
                        <a:t>  Data Warehouses with Analytics, Embedded Predictive Analytics, Leading to More Advanced Practices</a:t>
                      </a:r>
                      <a:endParaRPr lang="en-US" sz="1400" dirty="0"/>
                    </a:p>
                  </a:txBody>
                  <a:tcPr marL="68580" marR="68580"/>
                </a:tc>
              </a:tr>
              <a:tr h="1032904">
                <a:tc>
                  <a:txBody>
                    <a:bodyPr/>
                    <a:lstStyle/>
                    <a:p>
                      <a:r>
                        <a:rPr lang="en-US" sz="1400" b="1" i="1" dirty="0" smtClean="0"/>
                        <a:t>Skills and Values</a:t>
                      </a:r>
                      <a:endParaRPr lang="en-US" sz="1400" b="1" i="1" dirty="0"/>
                    </a:p>
                  </a:txBody>
                  <a:tcPr marL="68580" marR="68580"/>
                </a:tc>
                <a:tc>
                  <a:txBody>
                    <a:bodyPr/>
                    <a:lstStyle/>
                    <a:p>
                      <a:r>
                        <a:rPr lang="en-US" sz="1400" dirty="0" smtClean="0"/>
                        <a:t>Power Users Provide Reports</a:t>
                      </a:r>
                      <a:endParaRPr lang="en-US" sz="1400" dirty="0"/>
                    </a:p>
                  </a:txBody>
                  <a:tcPr marL="68580" marR="68580"/>
                </a:tc>
                <a:tc>
                  <a:txBody>
                    <a:bodyPr/>
                    <a:lstStyle/>
                    <a:p>
                      <a:r>
                        <a:rPr lang="en-US" sz="1400" dirty="0" smtClean="0"/>
                        <a:t>Analytics Spread</a:t>
                      </a:r>
                      <a:r>
                        <a:rPr lang="en-US" sz="1400" baseline="0" dirty="0" smtClean="0"/>
                        <a:t> More Broadly – Concept of Analytics for the Masses</a:t>
                      </a:r>
                      <a:endParaRPr lang="en-US" sz="1400" dirty="0"/>
                    </a:p>
                  </a:txBody>
                  <a:tcPr marL="68580" marR="68580"/>
                </a:tc>
                <a:tc>
                  <a:txBody>
                    <a:bodyPr/>
                    <a:lstStyle/>
                    <a:p>
                      <a:r>
                        <a:rPr lang="en-US" sz="1400" dirty="0" smtClean="0"/>
                        <a:t>Pervasive</a:t>
                      </a:r>
                      <a:r>
                        <a:rPr lang="en-US" sz="1400" baseline="0" dirty="0" smtClean="0"/>
                        <a:t> Data, Information, and Analytics Engages Everyone from Front-Line Knowledge Worker to Executives</a:t>
                      </a:r>
                      <a:endParaRPr lang="en-US" sz="1400" dirty="0"/>
                    </a:p>
                  </a:txBody>
                  <a:tcPr marL="68580" marR="68580"/>
                </a:tc>
              </a:tr>
              <a:tr h="799667">
                <a:tc>
                  <a:txBody>
                    <a:bodyPr/>
                    <a:lstStyle/>
                    <a:p>
                      <a:r>
                        <a:rPr lang="en-US" sz="1400" b="1" i="1" dirty="0" smtClean="0"/>
                        <a:t>Leadership</a:t>
                      </a:r>
                      <a:endParaRPr lang="en-US" sz="1400" b="1" i="1" dirty="0"/>
                    </a:p>
                  </a:txBody>
                  <a:tcPr marL="68580" marR="68580"/>
                </a:tc>
                <a:tc>
                  <a:txBody>
                    <a:bodyPr/>
                    <a:lstStyle/>
                    <a:p>
                      <a:r>
                        <a:rPr lang="en-US" sz="1400" dirty="0" smtClean="0"/>
                        <a:t>Leadership Focuses on Data and Reporting</a:t>
                      </a:r>
                      <a:endParaRPr lang="en-US" sz="1400" dirty="0"/>
                    </a:p>
                  </a:txBody>
                  <a:tcPr marL="68580" marR="68580"/>
                </a:tc>
                <a:tc>
                  <a:txBody>
                    <a:bodyPr/>
                    <a:lstStyle/>
                    <a:p>
                      <a:r>
                        <a:rPr lang="en-US" sz="1400" dirty="0" smtClean="0"/>
                        <a:t>Leadership</a:t>
                      </a:r>
                      <a:r>
                        <a:rPr lang="en-US" sz="1400" baseline="0" dirty="0" smtClean="0"/>
                        <a:t> to Encourage Evidence-Based Decision Making</a:t>
                      </a:r>
                      <a:endParaRPr lang="en-US" sz="1400" dirty="0"/>
                    </a:p>
                  </a:txBody>
                  <a:tcPr marL="68580" marR="68580"/>
                </a:tc>
                <a:tc>
                  <a:txBody>
                    <a:bodyPr/>
                    <a:lstStyle/>
                    <a:p>
                      <a:r>
                        <a:rPr lang="en-US" sz="1400" dirty="0" smtClean="0"/>
                        <a:t>Strong, Consistent Leadership,</a:t>
                      </a:r>
                      <a:r>
                        <a:rPr lang="en-US" sz="1400" baseline="0" dirty="0" smtClean="0"/>
                        <a:t> </a:t>
                      </a:r>
                      <a:r>
                        <a:rPr lang="en-US" sz="1400" dirty="0" smtClean="0"/>
                        <a:t>Analytics is a Strategic Practice</a:t>
                      </a:r>
                      <a:r>
                        <a:rPr lang="en-US" sz="1400" baseline="0" dirty="0" smtClean="0"/>
                        <a:t> ,</a:t>
                      </a:r>
                      <a:endParaRPr lang="en-US" sz="1400" dirty="0" smtClean="0"/>
                    </a:p>
                    <a:p>
                      <a:r>
                        <a:rPr lang="en-US" sz="1400" dirty="0" smtClean="0"/>
                        <a:t>Student Success an Inst. Imperative</a:t>
                      </a:r>
                      <a:endParaRPr lang="en-US" sz="1400" dirty="0"/>
                    </a:p>
                  </a:txBody>
                  <a:tcPr marL="68580" marR="68580"/>
                </a:tc>
              </a:tr>
              <a:tr h="799667">
                <a:tc>
                  <a:txBody>
                    <a:bodyPr/>
                    <a:lstStyle/>
                    <a:p>
                      <a:r>
                        <a:rPr lang="en-US" sz="1400" b="1" i="1" dirty="0" smtClean="0"/>
                        <a:t>Culture</a:t>
                      </a:r>
                      <a:endParaRPr lang="en-US" sz="1400" b="1" i="1" dirty="0"/>
                    </a:p>
                  </a:txBody>
                  <a:tcPr marL="68580" marR="68580"/>
                </a:tc>
                <a:tc>
                  <a:txBody>
                    <a:bodyPr/>
                    <a:lstStyle/>
                    <a:p>
                      <a:r>
                        <a:rPr lang="en-US" sz="1400" dirty="0" smtClean="0"/>
                        <a:t>Culture of Reporting</a:t>
                      </a:r>
                      <a:endParaRPr lang="en-US" sz="1400" dirty="0"/>
                    </a:p>
                  </a:txBody>
                  <a:tcPr marL="68580" marR="68580"/>
                </a:tc>
                <a:tc>
                  <a:txBody>
                    <a:bodyPr/>
                    <a:lstStyle/>
                    <a:p>
                      <a:r>
                        <a:rPr lang="en-US" sz="1400" dirty="0" smtClean="0"/>
                        <a:t>Culture of Evidence-Based Decision Making Reflected in Behaviors</a:t>
                      </a:r>
                      <a:endParaRPr lang="en-US" sz="1400" dirty="0"/>
                    </a:p>
                  </a:txBody>
                  <a:tcPr marL="68580" marR="68580"/>
                </a:tc>
                <a:tc>
                  <a:txBody>
                    <a:bodyPr/>
                    <a:lstStyle/>
                    <a:p>
                      <a:r>
                        <a:rPr lang="en-US" sz="1400" dirty="0" smtClean="0"/>
                        <a:t>Culture of Performance Measurement</a:t>
                      </a:r>
                      <a:r>
                        <a:rPr lang="en-US" sz="1400" baseline="0" dirty="0" smtClean="0"/>
                        <a:t> and Improvement</a:t>
                      </a:r>
                      <a:endParaRPr lang="en-US" sz="1400" dirty="0"/>
                    </a:p>
                  </a:txBody>
                  <a:tcPr marL="68580" marR="68580"/>
                </a:tc>
              </a:tr>
              <a:tr h="799667">
                <a:tc>
                  <a:txBody>
                    <a:bodyPr/>
                    <a:lstStyle/>
                    <a:p>
                      <a:r>
                        <a:rPr lang="en-US" sz="1400" b="1" i="1" dirty="0" smtClean="0"/>
                        <a:t>Number of Institutions in this Category</a:t>
                      </a:r>
                      <a:endParaRPr lang="en-US" sz="1400" b="1" i="1" dirty="0"/>
                    </a:p>
                  </a:txBody>
                  <a:tcPr marL="68580" marR="68580"/>
                </a:tc>
                <a:tc>
                  <a:txBody>
                    <a:bodyPr/>
                    <a:lstStyle/>
                    <a:p>
                      <a:r>
                        <a:rPr lang="en-US" sz="1400" dirty="0" smtClean="0"/>
                        <a:t>3,000+</a:t>
                      </a:r>
                      <a:endParaRPr lang="en-US" sz="1400" dirty="0"/>
                    </a:p>
                  </a:txBody>
                  <a:tcPr marL="68580" marR="68580"/>
                </a:tc>
                <a:tc>
                  <a:txBody>
                    <a:bodyPr/>
                    <a:lstStyle/>
                    <a:p>
                      <a:r>
                        <a:rPr lang="en-US" sz="1400" dirty="0" smtClean="0"/>
                        <a:t>Approximately 800-900</a:t>
                      </a:r>
                      <a:endParaRPr lang="en-US" sz="1400" dirty="0"/>
                    </a:p>
                  </a:txBody>
                  <a:tcPr marL="68580" marR="68580"/>
                </a:tc>
                <a:tc>
                  <a:txBody>
                    <a:bodyPr/>
                    <a:lstStyle/>
                    <a:p>
                      <a:r>
                        <a:rPr lang="en-US" sz="1400" dirty="0" smtClean="0"/>
                        <a:t>Approximately 40-60 Mostly For-Profits and Online Universities</a:t>
                      </a:r>
                    </a:p>
                    <a:p>
                      <a:r>
                        <a:rPr lang="en-US" sz="1400" dirty="0" smtClean="0"/>
                        <a:t>UMBC, UMUC are Among These</a:t>
                      </a:r>
                      <a:endParaRPr lang="en-US" sz="1400" dirty="0"/>
                    </a:p>
                  </a:txBody>
                  <a:tcPr marL="68580" marR="68580"/>
                </a:tc>
              </a:tr>
            </a:tbl>
          </a:graphicData>
        </a:graphic>
      </p:graphicFrame>
      <p:sp>
        <p:nvSpPr>
          <p:cNvPr id="5" name="Rectangle 4"/>
          <p:cNvSpPr/>
          <p:nvPr/>
        </p:nvSpPr>
        <p:spPr>
          <a:xfrm>
            <a:off x="2971800" y="6550223"/>
            <a:ext cx="2731838" cy="307777"/>
          </a:xfrm>
          <a:prstGeom prst="rect">
            <a:avLst/>
          </a:prstGeom>
        </p:spPr>
        <p:txBody>
          <a:bodyPr wrap="none">
            <a:spAutoFit/>
          </a:bodyPr>
          <a:lstStyle/>
          <a:p>
            <a:r>
              <a:rPr lang="en-US" sz="1400" dirty="0"/>
              <a:t>Linda L. Baer &amp; Donald Norris 2014</a:t>
            </a:r>
          </a:p>
        </p:txBody>
      </p:sp>
    </p:spTree>
    <p:extLst>
      <p:ext uri="{BB962C8B-B14F-4D97-AF65-F5344CB8AC3E}">
        <p14:creationId xmlns:p14="http://schemas.microsoft.com/office/powerpoint/2010/main" val="3955006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0244" y="0"/>
            <a:ext cx="6172200" cy="1143000"/>
          </a:xfrm>
        </p:spPr>
        <p:txBody>
          <a:bodyPr>
            <a:noAutofit/>
          </a:bodyPr>
          <a:lstStyle/>
          <a:p>
            <a:pPr algn="ctr"/>
            <a:r>
              <a:rPr lang="en-US" sz="2800" dirty="0" smtClean="0"/>
              <a:t>What is Your Stage of Development of </a:t>
            </a:r>
            <a:r>
              <a:rPr lang="en-US" sz="2800" dirty="0"/>
              <a:t>Student Success </a:t>
            </a:r>
            <a:r>
              <a:rPr lang="en-US" sz="2800" dirty="0" smtClean="0"/>
              <a:t>Analytics?</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0852743"/>
              </p:ext>
            </p:extLst>
          </p:nvPr>
        </p:nvGraphicFramePr>
        <p:xfrm>
          <a:off x="0" y="1524000"/>
          <a:ext cx="9144000" cy="5022894"/>
        </p:xfrm>
        <a:graphic>
          <a:graphicData uri="http://schemas.openxmlformats.org/drawingml/2006/table">
            <a:tbl>
              <a:tblPr firstRow="1" bandRow="1">
                <a:tableStyleId>{5C22544A-7EE6-4342-B048-85BDC9FD1C3A}</a:tableStyleId>
              </a:tblPr>
              <a:tblGrid>
                <a:gridCol w="1791207"/>
                <a:gridCol w="2189253"/>
                <a:gridCol w="2420340"/>
                <a:gridCol w="2743200"/>
              </a:tblGrid>
              <a:tr h="799667">
                <a:tc>
                  <a:txBody>
                    <a:bodyPr/>
                    <a:lstStyle/>
                    <a:p>
                      <a:pPr algn="ctr"/>
                      <a:endParaRPr lang="en-US" sz="1400" dirty="0" smtClean="0"/>
                    </a:p>
                    <a:p>
                      <a:pPr algn="ctr"/>
                      <a:r>
                        <a:rPr lang="en-US" sz="1400" dirty="0" smtClean="0"/>
                        <a:t>Characteristics</a:t>
                      </a:r>
                      <a:endParaRPr lang="en-US" sz="1400" dirty="0"/>
                    </a:p>
                  </a:txBody>
                  <a:tcPr marL="68580" marR="68580"/>
                </a:tc>
                <a:tc>
                  <a:txBody>
                    <a:bodyPr/>
                    <a:lstStyle/>
                    <a:p>
                      <a:pPr algn="ctr"/>
                      <a:r>
                        <a:rPr lang="en-US" sz="1400" dirty="0" smtClean="0"/>
                        <a:t>Stage I</a:t>
                      </a:r>
                    </a:p>
                    <a:p>
                      <a:pPr algn="ctr"/>
                      <a:r>
                        <a:rPr lang="en-US" sz="1400" dirty="0" smtClean="0"/>
                        <a:t>Getting Started with</a:t>
                      </a:r>
                      <a:r>
                        <a:rPr lang="en-US" sz="1400" baseline="0" dirty="0" smtClean="0"/>
                        <a:t> Analytics</a:t>
                      </a:r>
                      <a:endParaRPr lang="en-US" sz="1400" dirty="0"/>
                    </a:p>
                  </a:txBody>
                  <a:tcPr marL="68580" marR="68580"/>
                </a:tc>
                <a:tc>
                  <a:txBody>
                    <a:bodyPr/>
                    <a:lstStyle/>
                    <a:p>
                      <a:pPr algn="ctr"/>
                      <a:r>
                        <a:rPr lang="en-US" sz="1400" dirty="0" smtClean="0"/>
                        <a:t>Stage II</a:t>
                      </a:r>
                    </a:p>
                    <a:p>
                      <a:pPr algn="ctr"/>
                      <a:r>
                        <a:rPr lang="en-US" sz="1400" dirty="0" smtClean="0"/>
                        <a:t>Accelerating the Progress of Analytics</a:t>
                      </a:r>
                      <a:endParaRPr lang="en-US" sz="1400" dirty="0"/>
                    </a:p>
                  </a:txBody>
                  <a:tcPr marL="68580" marR="68580"/>
                </a:tc>
                <a:tc>
                  <a:txBody>
                    <a:bodyPr/>
                    <a:lstStyle/>
                    <a:p>
                      <a:pPr algn="ctr"/>
                      <a:r>
                        <a:rPr lang="en-US" sz="1400" dirty="0" smtClean="0"/>
                        <a:t>Stage III</a:t>
                      </a:r>
                    </a:p>
                    <a:p>
                      <a:pPr algn="ctr"/>
                      <a:r>
                        <a:rPr lang="en-US" sz="1400" dirty="0" smtClean="0"/>
                        <a:t>Transforming/Optimizing/ Leveraging Analytics</a:t>
                      </a:r>
                      <a:endParaRPr lang="en-US" sz="1400" dirty="0"/>
                    </a:p>
                  </a:txBody>
                  <a:tcPr marL="68580" marR="68580"/>
                </a:tc>
              </a:tr>
              <a:tr h="1092706">
                <a:tc>
                  <a:txBody>
                    <a:bodyPr/>
                    <a:lstStyle/>
                    <a:p>
                      <a:r>
                        <a:rPr lang="en-US" sz="1400" b="1" i="1" dirty="0" smtClean="0"/>
                        <a:t>Technology,</a:t>
                      </a:r>
                      <a:r>
                        <a:rPr lang="en-US" sz="1400" b="1" i="1" baseline="0" dirty="0" smtClean="0"/>
                        <a:t> </a:t>
                      </a:r>
                      <a:r>
                        <a:rPr lang="en-US" sz="1400" b="1" i="1" dirty="0" smtClean="0"/>
                        <a:t>Processes and Practices</a:t>
                      </a:r>
                      <a:endParaRPr lang="en-US" sz="1400" b="1" i="1" dirty="0"/>
                    </a:p>
                  </a:txBody>
                  <a:tcPr marL="68580" marR="68580"/>
                </a:tc>
                <a:tc>
                  <a:txBody>
                    <a:bodyPr/>
                    <a:lstStyle/>
                    <a:p>
                      <a:endParaRPr lang="en-US" sz="1400" dirty="0"/>
                    </a:p>
                  </a:txBody>
                  <a:tcPr marL="68580" marR="68580"/>
                </a:tc>
                <a:tc>
                  <a:txBody>
                    <a:bodyPr/>
                    <a:lstStyle/>
                    <a:p>
                      <a:endParaRPr lang="en-US" sz="1400" dirty="0"/>
                    </a:p>
                  </a:txBody>
                  <a:tcPr marL="68580" marR="68580"/>
                </a:tc>
                <a:tc>
                  <a:txBody>
                    <a:bodyPr/>
                    <a:lstStyle/>
                    <a:p>
                      <a:endParaRPr lang="en-US" sz="1400" dirty="0"/>
                    </a:p>
                  </a:txBody>
                  <a:tcPr marL="68580" marR="68580"/>
                </a:tc>
              </a:tr>
              <a:tr h="569162">
                <a:tc>
                  <a:txBody>
                    <a:bodyPr/>
                    <a:lstStyle/>
                    <a:p>
                      <a:r>
                        <a:rPr lang="en-US" sz="1400" b="1" i="1" dirty="0" smtClean="0"/>
                        <a:t>Skills and Values</a:t>
                      </a:r>
                      <a:endParaRPr lang="en-US" sz="1400" b="1" i="1" dirty="0"/>
                    </a:p>
                  </a:txBody>
                  <a:tcPr marL="68580" marR="68580"/>
                </a:tc>
                <a:tc>
                  <a:txBody>
                    <a:bodyPr/>
                    <a:lstStyle/>
                    <a:p>
                      <a:endParaRPr lang="en-US" sz="1400" dirty="0" smtClean="0"/>
                    </a:p>
                    <a:p>
                      <a:endParaRPr lang="en-US" sz="1400" dirty="0" smtClean="0"/>
                    </a:p>
                    <a:p>
                      <a:endParaRPr lang="en-US" sz="1400" dirty="0"/>
                    </a:p>
                  </a:txBody>
                  <a:tcPr marL="68580" marR="68580"/>
                </a:tc>
                <a:tc>
                  <a:txBody>
                    <a:bodyPr/>
                    <a:lstStyle/>
                    <a:p>
                      <a:endParaRPr lang="en-US" sz="1400" dirty="0"/>
                    </a:p>
                  </a:txBody>
                  <a:tcPr marL="68580" marR="68580"/>
                </a:tc>
                <a:tc>
                  <a:txBody>
                    <a:bodyPr/>
                    <a:lstStyle/>
                    <a:p>
                      <a:endParaRPr lang="en-US" sz="1400" dirty="0"/>
                    </a:p>
                  </a:txBody>
                  <a:tcPr marL="68580" marR="68580"/>
                </a:tc>
              </a:tr>
              <a:tr h="799667">
                <a:tc>
                  <a:txBody>
                    <a:bodyPr/>
                    <a:lstStyle/>
                    <a:p>
                      <a:r>
                        <a:rPr lang="en-US" sz="1400" b="1" i="1" dirty="0" smtClean="0"/>
                        <a:t>Leadership</a:t>
                      </a:r>
                      <a:endParaRPr lang="en-US" sz="1400" b="1" i="1" dirty="0"/>
                    </a:p>
                  </a:txBody>
                  <a:tcPr marL="68580" marR="68580"/>
                </a:tc>
                <a:tc>
                  <a:txBody>
                    <a:bodyPr/>
                    <a:lstStyle/>
                    <a:p>
                      <a:endParaRPr lang="en-US" sz="1400" dirty="0"/>
                    </a:p>
                  </a:txBody>
                  <a:tcPr marL="68580" marR="68580"/>
                </a:tc>
                <a:tc>
                  <a:txBody>
                    <a:bodyPr/>
                    <a:lstStyle/>
                    <a:p>
                      <a:endParaRPr lang="en-US" sz="1400" dirty="0"/>
                    </a:p>
                  </a:txBody>
                  <a:tcPr marL="68580" marR="68580"/>
                </a:tc>
                <a:tc>
                  <a:txBody>
                    <a:bodyPr/>
                    <a:lstStyle/>
                    <a:p>
                      <a:endParaRPr lang="en-US" sz="1400" dirty="0"/>
                    </a:p>
                  </a:txBody>
                  <a:tcPr marL="68580" marR="68580"/>
                </a:tc>
              </a:tr>
              <a:tr h="799667">
                <a:tc>
                  <a:txBody>
                    <a:bodyPr/>
                    <a:lstStyle/>
                    <a:p>
                      <a:r>
                        <a:rPr lang="en-US" sz="1400" b="1" i="1" dirty="0" smtClean="0"/>
                        <a:t>Culture</a:t>
                      </a:r>
                      <a:endParaRPr lang="en-US" sz="1400" b="1" i="1" dirty="0"/>
                    </a:p>
                  </a:txBody>
                  <a:tcPr marL="68580" marR="68580"/>
                </a:tc>
                <a:tc>
                  <a:txBody>
                    <a:bodyPr/>
                    <a:lstStyle/>
                    <a:p>
                      <a:endParaRPr lang="en-US" sz="1400" dirty="0"/>
                    </a:p>
                  </a:txBody>
                  <a:tcPr marL="68580" marR="68580"/>
                </a:tc>
                <a:tc>
                  <a:txBody>
                    <a:bodyPr/>
                    <a:lstStyle/>
                    <a:p>
                      <a:endParaRPr lang="en-US" sz="1400" dirty="0"/>
                    </a:p>
                  </a:txBody>
                  <a:tcPr marL="68580" marR="68580"/>
                </a:tc>
                <a:tc>
                  <a:txBody>
                    <a:bodyPr/>
                    <a:lstStyle/>
                    <a:p>
                      <a:endParaRPr lang="en-US" sz="1400" dirty="0"/>
                    </a:p>
                  </a:txBody>
                  <a:tcPr marL="68580" marR="68580"/>
                </a:tc>
              </a:tr>
              <a:tr h="799667">
                <a:tc>
                  <a:txBody>
                    <a:bodyPr/>
                    <a:lstStyle/>
                    <a:p>
                      <a:r>
                        <a:rPr lang="en-US" sz="1400" b="1" i="1" dirty="0" smtClean="0"/>
                        <a:t>Investment</a:t>
                      </a:r>
                      <a:endParaRPr lang="en-US" sz="1400" b="1" i="1" dirty="0"/>
                    </a:p>
                  </a:txBody>
                  <a:tcPr marL="68580" marR="68580"/>
                </a:tc>
                <a:tc>
                  <a:txBody>
                    <a:bodyPr/>
                    <a:lstStyle/>
                    <a:p>
                      <a:endParaRPr lang="en-US" sz="1400" dirty="0"/>
                    </a:p>
                  </a:txBody>
                  <a:tcPr marL="68580" marR="68580"/>
                </a:tc>
                <a:tc>
                  <a:txBody>
                    <a:bodyPr/>
                    <a:lstStyle/>
                    <a:p>
                      <a:endParaRPr lang="en-US" sz="1400" dirty="0"/>
                    </a:p>
                  </a:txBody>
                  <a:tcPr marL="68580" marR="68580"/>
                </a:tc>
                <a:tc>
                  <a:txBody>
                    <a:bodyPr/>
                    <a:lstStyle/>
                    <a:p>
                      <a:endParaRPr lang="en-US" sz="1400" dirty="0"/>
                    </a:p>
                  </a:txBody>
                  <a:tcPr marL="68580" marR="68580"/>
                </a:tc>
              </a:tr>
            </a:tbl>
          </a:graphicData>
        </a:graphic>
      </p:graphicFrame>
      <p:sp>
        <p:nvSpPr>
          <p:cNvPr id="3" name="Footer Placeholder 2"/>
          <p:cNvSpPr>
            <a:spLocks noGrp="1"/>
          </p:cNvSpPr>
          <p:nvPr>
            <p:ph type="ftr" sz="quarter" idx="11"/>
          </p:nvPr>
        </p:nvSpPr>
        <p:spPr>
          <a:xfrm>
            <a:off x="2819400" y="6492875"/>
            <a:ext cx="3200400" cy="365125"/>
          </a:xfrm>
          <a:prstGeom prst="rect">
            <a:avLst/>
          </a:prstGeom>
        </p:spPr>
        <p:txBody>
          <a:bodyPr/>
          <a:lstStyle/>
          <a:p>
            <a:r>
              <a:rPr lang="en-US" sz="1600" dirty="0" smtClean="0"/>
              <a:t>Linda L. Baer &amp; Donald Norris 2014</a:t>
            </a:r>
            <a:endParaRPr lang="en-US" sz="1600" dirty="0"/>
          </a:p>
        </p:txBody>
      </p:sp>
    </p:spTree>
    <p:extLst>
      <p:ext uri="{BB962C8B-B14F-4D97-AF65-F5344CB8AC3E}">
        <p14:creationId xmlns:p14="http://schemas.microsoft.com/office/powerpoint/2010/main" val="2837349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52400" y="274638"/>
            <a:ext cx="8991600" cy="1143000"/>
          </a:xfrm>
        </p:spPr>
        <p:txBody>
          <a:bodyPr>
            <a:normAutofit fontScale="90000"/>
          </a:bodyPr>
          <a:lstStyle/>
          <a:p>
            <a:pPr algn="l"/>
            <a:r>
              <a:rPr lang="en-US" altLang="en-US" sz="4000" dirty="0" smtClean="0">
                <a:latin typeface="Arial" panose="020B0604020202020204" pitchFamily="34" charset="0"/>
                <a:ea typeface="ＭＳ Ｐゴシック" panose="020B0600070205080204" pitchFamily="34" charset="-128"/>
                <a:cs typeface="Arial" panose="020B0604020202020204" pitchFamily="34" charset="0"/>
              </a:rPr>
              <a:t>Analytics in Higher </a:t>
            </a:r>
            <a:r>
              <a:rPr lang="en-US" altLang="en-US" sz="4000" dirty="0" smtClean="0">
                <a:latin typeface="Arial" panose="020B0604020202020204" pitchFamily="34" charset="0"/>
                <a:ea typeface="ＭＳ Ｐゴシック" panose="020B0600070205080204" pitchFamily="34" charset="-128"/>
                <a:cs typeface="Arial" panose="020B0604020202020204" pitchFamily="34" charset="0"/>
              </a:rPr>
              <a:t>Education -- </a:t>
            </a:r>
            <a:r>
              <a:rPr lang="en-US" altLang="en-US" sz="4000" dirty="0" err="1" smtClean="0">
                <a:latin typeface="Arial" panose="020B0604020202020204" pitchFamily="34" charset="0"/>
                <a:ea typeface="ＭＳ Ｐゴシック" panose="020B0600070205080204" pitchFamily="34" charset="-128"/>
                <a:cs typeface="Arial" panose="020B0604020202020204" pitchFamily="34" charset="0"/>
              </a:rPr>
              <a:t>ECAR</a:t>
            </a:r>
            <a:r>
              <a:rPr lang="en-US" altLang="en-US" dirty="0" err="1"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ndex</a:t>
            </a:r>
            <a:endParaRPr lang="en-US" altLang="en-US"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
        <p:nvSpPr>
          <p:cNvPr id="2" name="Footer Placeholder 1"/>
          <p:cNvSpPr>
            <a:spLocks noGrp="1"/>
          </p:cNvSpPr>
          <p:nvPr>
            <p:ph type="ftr" sz="quarter" idx="11"/>
          </p:nvPr>
        </p:nvSpPr>
        <p:spPr/>
        <p:txBody>
          <a:bodyPr/>
          <a:lstStyle/>
          <a:p>
            <a:pPr>
              <a:defRPr/>
            </a:pPr>
            <a:endParaRPr lang="en-US"/>
          </a:p>
        </p:txBody>
      </p:sp>
      <p:pic>
        <p:nvPicPr>
          <p:cNvPr id="29699" name="Picture 2" descr="maturity index for higher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2"/>
            <a:ext cx="8991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1245395" y="6299200"/>
            <a:ext cx="675560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latin typeface="Arial" panose="020B0604020202020204" pitchFamily="34" charset="0"/>
              </a:rPr>
              <a:t>http://www.educause.edu/ecar/research-publications/ecar-analytics-maturity-index-higher-education</a:t>
            </a:r>
          </a:p>
        </p:txBody>
      </p:sp>
      <p:sp>
        <p:nvSpPr>
          <p:cNvPr id="4" name="Right Arrow 3"/>
          <p:cNvSpPr/>
          <p:nvPr/>
        </p:nvSpPr>
        <p:spPr>
          <a:xfrm>
            <a:off x="3429000" y="19050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25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971800"/>
            <a:ext cx="7010401" cy="2897953"/>
          </a:xfrm>
        </p:spPr>
        <p:txBody>
          <a:bodyPr>
            <a:normAutofit fontScale="90000"/>
          </a:bodyPr>
          <a:lstStyle/>
          <a:p>
            <a:r>
              <a:rPr lang="en-US" dirty="0" smtClean="0"/>
              <a:t>Linking Predictive Analytics to </a:t>
            </a:r>
            <a:br>
              <a:rPr lang="en-US" dirty="0" smtClean="0"/>
            </a:br>
            <a:r>
              <a:rPr lang="en-US" dirty="0" smtClean="0"/>
              <a:t>Prescriptions for Success</a:t>
            </a:r>
            <a:br>
              <a:rPr lang="en-US" dirty="0" smtClean="0"/>
            </a:br>
            <a:r>
              <a:rPr lang="en-US" dirty="0"/>
              <a:t/>
            </a:r>
            <a:br>
              <a:rPr lang="en-US" dirty="0"/>
            </a:br>
            <a:r>
              <a:rPr lang="en-US" sz="2700" dirty="0" smtClean="0"/>
              <a:t>Ellen Wagner</a:t>
            </a:r>
            <a:br>
              <a:rPr lang="en-US" sz="2700" dirty="0" smtClean="0"/>
            </a:br>
            <a:r>
              <a:rPr lang="en-US" sz="2700" dirty="0" smtClean="0"/>
              <a:t>Chief Strategy Officer, PAR Framework</a:t>
            </a:r>
            <a:br>
              <a:rPr lang="en-US" sz="2700" dirty="0" smtClean="0"/>
            </a:br>
            <a:r>
              <a:rPr lang="en-US" sz="2700" dirty="0" smtClean="0"/>
              <a:t>September 29, 2014 – Orlando FL</a:t>
            </a:r>
            <a:br>
              <a:rPr lang="en-US" sz="2700" dirty="0" smtClean="0"/>
            </a:br>
            <a:r>
              <a:rPr lang="en-US" sz="2700" dirty="0"/>
              <a:t>@</a:t>
            </a:r>
            <a:r>
              <a:rPr lang="en-US" sz="2700" dirty="0" err="1"/>
              <a:t>edwsonoma</a:t>
            </a:r>
            <a:r>
              <a:rPr lang="en-US" sz="2700" dirty="0"/>
              <a:t>, </a:t>
            </a:r>
            <a:r>
              <a:rPr lang="en-US" sz="2700" dirty="0" err="1"/>
              <a:t>ellen.wagner@parframework.org</a:t>
            </a:r>
            <a:endParaRPr lang="en-US" sz="2700" dirty="0"/>
          </a:p>
        </p:txBody>
      </p:sp>
    </p:spTree>
    <p:extLst>
      <p:ext uri="{BB962C8B-B14F-4D97-AF65-F5344CB8AC3E}">
        <p14:creationId xmlns:p14="http://schemas.microsoft.com/office/powerpoint/2010/main" val="4833329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xmlns:p14="http://schemas.microsoft.com/office/powerpoint/2010/main" spd="med" advTm="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9"/>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7619</TotalTime>
  <Words>1545</Words>
  <Application>Microsoft Office PowerPoint</Application>
  <PresentationFormat>On-screen Show (4:3)</PresentationFormat>
  <Paragraphs>243</Paragraphs>
  <Slides>33</Slides>
  <Notes>9</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9_Default Theme</vt:lpstr>
      <vt:lpstr>Office Theme</vt:lpstr>
      <vt:lpstr>PowerPoint Presentation</vt:lpstr>
      <vt:lpstr>PowerPoint Presentation</vt:lpstr>
      <vt:lpstr>PowerPoint Presentation</vt:lpstr>
      <vt:lpstr>Characteristics </vt:lpstr>
      <vt:lpstr>Stages of Student Success Analytics</vt:lpstr>
      <vt:lpstr>Stages of Student Success Analytics</vt:lpstr>
      <vt:lpstr>What is Your Stage of Development of Student Success Analytics?</vt:lpstr>
      <vt:lpstr>Analytics in Higher Education -- ECARndex</vt:lpstr>
      <vt:lpstr>Linking Predictive Analytics to  Prescriptions for Success  Ellen Wagner Chief Strategy Officer, PAR Framework September 29, 2014 – Orlando FL @edwsonoma, ellen.wagner@parframework.org</vt:lpstr>
      <vt:lpstr>From Hindsight to Foresight</vt:lpstr>
      <vt:lpstr>Game-Changer:  Common Data Definitions</vt:lpstr>
      <vt:lpstr>Predictive models reduce guesswork to find students at risk </vt:lpstr>
      <vt:lpstr>Actionable information identifies points for prescription</vt:lpstr>
      <vt:lpstr>PowerPoint Presentation</vt:lpstr>
      <vt:lpstr>Applying interventions and measuring effectiveness </vt:lpstr>
      <vt:lpstr>Applying Interventions at the greatest point of need/value</vt:lpstr>
      <vt:lpstr>University of Wisconsin – Madison:  Building Organizational Capacity</vt:lpstr>
      <vt:lpstr>University of Wisconsin – Madison:  Building Organizational Capacity</vt:lpstr>
      <vt:lpstr>University of Wisconsin – Madison:  Building Organizational Capacity</vt:lpstr>
      <vt:lpstr>University of Wisconsin – Madison:  Building Organizational Capacity</vt:lpstr>
      <vt:lpstr>PowerPoint Presentation</vt:lpstr>
      <vt:lpstr>PowerPoint Presentation</vt:lpstr>
      <vt:lpstr>The Problem</vt:lpstr>
      <vt:lpstr>PowerPoint Presentation</vt:lpstr>
      <vt:lpstr>PowerPoint Presentation</vt:lpstr>
      <vt:lpstr>Integrated Implementation Method</vt:lpstr>
      <vt:lpstr>PowerPoint Presentation</vt:lpstr>
      <vt:lpstr>PowerPoint Presentation</vt:lpstr>
      <vt:lpstr>PowerPoint Presentation</vt:lpstr>
      <vt:lpstr>PowerPoint Presentation</vt:lpstr>
      <vt:lpstr>Contact</vt:lpstr>
      <vt:lpstr>PowerPoint Presentation</vt:lpstr>
      <vt:lpstr>Questions</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Owner</cp:lastModifiedBy>
  <cp:revision>103</cp:revision>
  <dcterms:created xsi:type="dcterms:W3CDTF">2012-08-08T18:23:13Z</dcterms:created>
  <dcterms:modified xsi:type="dcterms:W3CDTF">2014-09-27T18:05:02Z</dcterms:modified>
</cp:coreProperties>
</file>