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45" r:id="rId1"/>
    <p:sldMasterId id="2147484863" r:id="rId2"/>
  </p:sldMasterIdLst>
  <p:notesMasterIdLst>
    <p:notesMasterId r:id="rId19"/>
  </p:notesMasterIdLst>
  <p:sldIdLst>
    <p:sldId id="270" r:id="rId3"/>
    <p:sldId id="274" r:id="rId4"/>
    <p:sldId id="269" r:id="rId5"/>
    <p:sldId id="275" r:id="rId6"/>
    <p:sldId id="280" r:id="rId7"/>
    <p:sldId id="277" r:id="rId8"/>
    <p:sldId id="278" r:id="rId9"/>
    <p:sldId id="284" r:id="rId10"/>
    <p:sldId id="294" r:id="rId11"/>
    <p:sldId id="281" r:id="rId12"/>
    <p:sldId id="286" r:id="rId13"/>
    <p:sldId id="289" r:id="rId14"/>
    <p:sldId id="290" r:id="rId15"/>
    <p:sldId id="282" r:id="rId16"/>
    <p:sldId id="291"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ti Czarneck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4" autoAdjust="0"/>
    <p:restoredTop sz="77080" autoAdjust="0"/>
  </p:normalViewPr>
  <p:slideViewPr>
    <p:cSldViewPr>
      <p:cViewPr>
        <p:scale>
          <a:sx n="85" d="100"/>
          <a:sy n="85" d="100"/>
        </p:scale>
        <p:origin x="-1008"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image" Target="../media/image23.png"/><Relationship Id="rId2"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image" Target="../media/image23.png"/><Relationship Id="rId2"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D37DF-B8C6-4608-96AF-A54BA6E99508}" type="doc">
      <dgm:prSet loTypeId="urn:microsoft.com/office/officeart/2005/8/layout/hList7" loCatId="list" qsTypeId="urn:microsoft.com/office/officeart/2005/8/quickstyle/simple1" qsCatId="simple" csTypeId="urn:microsoft.com/office/officeart/2005/8/colors/colorful3" csCatId="colorful" phldr="1"/>
      <dgm:spPr/>
    </dgm:pt>
    <dgm:pt modelId="{BA0B1109-BDBC-43EB-A139-68594F066BB2}">
      <dgm:prSet phldrT="[Text]"/>
      <dgm:spPr/>
      <dgm:t>
        <a:bodyPr/>
        <a:lstStyle/>
        <a:p>
          <a:r>
            <a:rPr lang="en-US" dirty="0" smtClean="0"/>
            <a:t>1970s</a:t>
          </a:r>
          <a:br>
            <a:rPr lang="en-US" dirty="0" smtClean="0"/>
          </a:br>
          <a:r>
            <a:rPr lang="en-US" dirty="0" smtClean="0"/>
            <a:t/>
          </a:r>
          <a:br>
            <a:rPr lang="en-US" dirty="0" smtClean="0"/>
          </a:br>
          <a:r>
            <a:rPr lang="en-US" dirty="0" smtClean="0"/>
            <a:t>Monolithic</a:t>
          </a:r>
          <a:endParaRPr lang="en-US" dirty="0"/>
        </a:p>
      </dgm:t>
    </dgm:pt>
    <dgm:pt modelId="{081B7AC6-32FC-4983-9A9F-DF606F4D04E8}" type="parTrans" cxnId="{78091953-C12A-4FC6-A089-6453A5F37E8F}">
      <dgm:prSet/>
      <dgm:spPr/>
      <dgm:t>
        <a:bodyPr/>
        <a:lstStyle/>
        <a:p>
          <a:endParaRPr lang="en-US"/>
        </a:p>
      </dgm:t>
    </dgm:pt>
    <dgm:pt modelId="{E8E0BEB3-105B-4CAF-85B7-9753E8323194}" type="sibTrans" cxnId="{78091953-C12A-4FC6-A089-6453A5F37E8F}">
      <dgm:prSet/>
      <dgm:spPr/>
      <dgm:t>
        <a:bodyPr/>
        <a:lstStyle/>
        <a:p>
          <a:endParaRPr lang="en-US"/>
        </a:p>
      </dgm:t>
    </dgm:pt>
    <dgm:pt modelId="{2D5302C7-94CD-487A-AD0F-596E267B289E}">
      <dgm:prSet phldrT="[Text]"/>
      <dgm:spPr/>
      <dgm:t>
        <a:bodyPr/>
        <a:lstStyle/>
        <a:p>
          <a:r>
            <a:rPr lang="en-US" dirty="0" smtClean="0"/>
            <a:t>1980s</a:t>
          </a:r>
          <a:br>
            <a:rPr lang="en-US" dirty="0" smtClean="0"/>
          </a:br>
          <a:r>
            <a:rPr lang="en-US" dirty="0" smtClean="0"/>
            <a:t/>
          </a:r>
          <a:br>
            <a:rPr lang="en-US" dirty="0" smtClean="0"/>
          </a:br>
          <a:r>
            <a:rPr lang="en-US" dirty="0" smtClean="0"/>
            <a:t>Client-Server</a:t>
          </a:r>
          <a:endParaRPr lang="en-US" dirty="0"/>
        </a:p>
      </dgm:t>
    </dgm:pt>
    <dgm:pt modelId="{8DBCF1B6-187E-4F70-8E91-F5F12CB91AD4}" type="parTrans" cxnId="{04743778-AE8C-47BB-B0C1-1A6F73A8A659}">
      <dgm:prSet/>
      <dgm:spPr/>
      <dgm:t>
        <a:bodyPr/>
        <a:lstStyle/>
        <a:p>
          <a:endParaRPr lang="en-US"/>
        </a:p>
      </dgm:t>
    </dgm:pt>
    <dgm:pt modelId="{6F9925BA-2A3F-4348-97E1-15B4D80B1D60}" type="sibTrans" cxnId="{04743778-AE8C-47BB-B0C1-1A6F73A8A659}">
      <dgm:prSet/>
      <dgm:spPr/>
      <dgm:t>
        <a:bodyPr/>
        <a:lstStyle/>
        <a:p>
          <a:endParaRPr lang="en-US"/>
        </a:p>
      </dgm:t>
    </dgm:pt>
    <dgm:pt modelId="{CE0F8FE9-3D98-4EE7-BB78-D861CBE0EDFB}">
      <dgm:prSet phldrT="[Text]"/>
      <dgm:spPr/>
      <dgm:t>
        <a:bodyPr/>
        <a:lstStyle/>
        <a:p>
          <a:r>
            <a:rPr lang="en-US" dirty="0" smtClean="0"/>
            <a:t>1990s</a:t>
          </a:r>
          <a:br>
            <a:rPr lang="en-US" dirty="0" smtClean="0"/>
          </a:br>
          <a:r>
            <a:rPr lang="en-US" dirty="0" smtClean="0"/>
            <a:t/>
          </a:r>
          <a:br>
            <a:rPr lang="en-US" dirty="0" smtClean="0"/>
          </a:br>
          <a:r>
            <a:rPr lang="en-US" dirty="0" smtClean="0"/>
            <a:t>The Web</a:t>
          </a:r>
          <a:endParaRPr lang="en-US" dirty="0"/>
        </a:p>
      </dgm:t>
    </dgm:pt>
    <dgm:pt modelId="{F49168B8-ACC3-493D-9EE8-F0B29E90AC25}" type="parTrans" cxnId="{2F0CD6D2-F4A8-4EE4-BAD5-9F34E7DAB226}">
      <dgm:prSet/>
      <dgm:spPr/>
      <dgm:t>
        <a:bodyPr/>
        <a:lstStyle/>
        <a:p>
          <a:endParaRPr lang="en-US"/>
        </a:p>
      </dgm:t>
    </dgm:pt>
    <dgm:pt modelId="{67EBB1DE-6D1F-4D00-BB09-23F1B41122B3}" type="sibTrans" cxnId="{2F0CD6D2-F4A8-4EE4-BAD5-9F34E7DAB226}">
      <dgm:prSet/>
      <dgm:spPr/>
      <dgm:t>
        <a:bodyPr/>
        <a:lstStyle/>
        <a:p>
          <a:endParaRPr lang="en-US"/>
        </a:p>
      </dgm:t>
    </dgm:pt>
    <dgm:pt modelId="{66E05FDC-9279-4D89-94EA-1CD3A76273FD}">
      <dgm:prSet phldrT="[Text]"/>
      <dgm:spPr/>
      <dgm:t>
        <a:bodyPr/>
        <a:lstStyle/>
        <a:p>
          <a:r>
            <a:rPr lang="en-US" dirty="0" smtClean="0"/>
            <a:t>2000s</a:t>
          </a:r>
          <a:br>
            <a:rPr lang="en-US" dirty="0" smtClean="0"/>
          </a:br>
          <a:r>
            <a:rPr lang="en-US" dirty="0" smtClean="0"/>
            <a:t>Services Oriented Architectures</a:t>
          </a:r>
          <a:endParaRPr lang="en-US" dirty="0"/>
        </a:p>
      </dgm:t>
    </dgm:pt>
    <dgm:pt modelId="{340D4B43-6031-46AE-8AF4-1F32BDC36832}" type="parTrans" cxnId="{D54CAEBB-1EB9-4937-9234-C1AC5507E771}">
      <dgm:prSet/>
      <dgm:spPr/>
      <dgm:t>
        <a:bodyPr/>
        <a:lstStyle/>
        <a:p>
          <a:endParaRPr lang="en-US"/>
        </a:p>
      </dgm:t>
    </dgm:pt>
    <dgm:pt modelId="{A9C03A3E-414F-4FEB-B259-43EE1B1EA759}" type="sibTrans" cxnId="{D54CAEBB-1EB9-4937-9234-C1AC5507E771}">
      <dgm:prSet/>
      <dgm:spPr/>
      <dgm:t>
        <a:bodyPr/>
        <a:lstStyle/>
        <a:p>
          <a:endParaRPr lang="en-US"/>
        </a:p>
      </dgm:t>
    </dgm:pt>
    <dgm:pt modelId="{7D1A43FC-022D-485E-84CC-FE10BD7AFEA0}">
      <dgm:prSet phldrT="[Text]"/>
      <dgm:spPr>
        <a:effectLst>
          <a:glow rad="228600">
            <a:schemeClr val="accent2">
              <a:satMod val="175000"/>
              <a:alpha val="40000"/>
            </a:schemeClr>
          </a:glow>
        </a:effectLst>
      </dgm:spPr>
      <dgm:t>
        <a:bodyPr/>
        <a:lstStyle/>
        <a:p>
          <a:r>
            <a:rPr lang="en-US" dirty="0" smtClean="0"/>
            <a:t>2009+</a:t>
          </a:r>
          <a:br>
            <a:rPr lang="en-US" dirty="0" smtClean="0"/>
          </a:br>
          <a:r>
            <a:rPr lang="en-US" dirty="0" smtClean="0"/>
            <a:t/>
          </a:r>
          <a:br>
            <a:rPr lang="en-US" dirty="0" smtClean="0"/>
          </a:br>
          <a:r>
            <a:rPr lang="en-US" dirty="0" smtClean="0"/>
            <a:t>Cloud</a:t>
          </a:r>
          <a:endParaRPr lang="en-US" dirty="0"/>
        </a:p>
      </dgm:t>
    </dgm:pt>
    <dgm:pt modelId="{2AA984F6-51F0-4E66-82ED-1679628B1B7C}" type="parTrans" cxnId="{BAE88EEA-DCA5-4402-BEA5-4D645D381F21}">
      <dgm:prSet/>
      <dgm:spPr/>
      <dgm:t>
        <a:bodyPr/>
        <a:lstStyle/>
        <a:p>
          <a:endParaRPr lang="en-US"/>
        </a:p>
      </dgm:t>
    </dgm:pt>
    <dgm:pt modelId="{3965405E-7EB1-4A94-A84B-7B403F41B3BA}" type="sibTrans" cxnId="{BAE88EEA-DCA5-4402-BEA5-4D645D381F21}">
      <dgm:prSet/>
      <dgm:spPr/>
      <dgm:t>
        <a:bodyPr/>
        <a:lstStyle/>
        <a:p>
          <a:endParaRPr lang="en-US"/>
        </a:p>
      </dgm:t>
    </dgm:pt>
    <dgm:pt modelId="{2B0AF4FA-CAE7-44F3-B097-0A73C7E9B721}" type="pres">
      <dgm:prSet presAssocID="{982D37DF-B8C6-4608-96AF-A54BA6E99508}" presName="Name0" presStyleCnt="0">
        <dgm:presLayoutVars>
          <dgm:dir/>
          <dgm:resizeHandles val="exact"/>
        </dgm:presLayoutVars>
      </dgm:prSet>
      <dgm:spPr/>
    </dgm:pt>
    <dgm:pt modelId="{0F44CA76-0D55-4F2C-85EA-E9268732A971}" type="pres">
      <dgm:prSet presAssocID="{982D37DF-B8C6-4608-96AF-A54BA6E99508}" presName="fgShape" presStyleLbl="fgShp" presStyleIdx="0" presStyleCnt="1"/>
      <dgm:spPr/>
    </dgm:pt>
    <dgm:pt modelId="{62BCE652-3820-43B0-8F3B-1F76CD007A24}" type="pres">
      <dgm:prSet presAssocID="{982D37DF-B8C6-4608-96AF-A54BA6E99508}" presName="linComp" presStyleCnt="0"/>
      <dgm:spPr/>
    </dgm:pt>
    <dgm:pt modelId="{617FF697-FE9F-4C01-82A2-5E917A160110}" type="pres">
      <dgm:prSet presAssocID="{BA0B1109-BDBC-43EB-A139-68594F066BB2}" presName="compNode" presStyleCnt="0"/>
      <dgm:spPr/>
    </dgm:pt>
    <dgm:pt modelId="{663963DE-413D-49CA-A4B2-00319E277008}" type="pres">
      <dgm:prSet presAssocID="{BA0B1109-BDBC-43EB-A139-68594F066BB2}" presName="bkgdShape" presStyleLbl="node1" presStyleIdx="0" presStyleCnt="5"/>
      <dgm:spPr/>
      <dgm:t>
        <a:bodyPr/>
        <a:lstStyle/>
        <a:p>
          <a:endParaRPr lang="en-US"/>
        </a:p>
      </dgm:t>
    </dgm:pt>
    <dgm:pt modelId="{BF8F2F0B-BDFF-4584-B2BB-8630FADECE5E}" type="pres">
      <dgm:prSet presAssocID="{BA0B1109-BDBC-43EB-A139-68594F066BB2}" presName="nodeTx" presStyleLbl="node1" presStyleIdx="0" presStyleCnt="5">
        <dgm:presLayoutVars>
          <dgm:bulletEnabled val="1"/>
        </dgm:presLayoutVars>
      </dgm:prSet>
      <dgm:spPr/>
      <dgm:t>
        <a:bodyPr/>
        <a:lstStyle/>
        <a:p>
          <a:endParaRPr lang="en-US"/>
        </a:p>
      </dgm:t>
    </dgm:pt>
    <dgm:pt modelId="{7BB3DDDE-31DC-4C35-BFD0-241DC6040623}" type="pres">
      <dgm:prSet presAssocID="{BA0B1109-BDBC-43EB-A139-68594F066BB2}" presName="invisiNode" presStyleLbl="node1" presStyleIdx="0" presStyleCnt="5"/>
      <dgm:spPr/>
    </dgm:pt>
    <dgm:pt modelId="{C742BA1A-3F65-4ABF-B46B-F90994E1F3C2}" type="pres">
      <dgm:prSet presAssocID="{BA0B1109-BDBC-43EB-A139-68594F066BB2}" presName="imagNode" presStyleLbl="fgImgPlace1" presStyleIdx="0" presStyleCnt="5"/>
      <dgm:spPr>
        <a:blipFill rotWithShape="1">
          <a:blip xmlns:r="http://schemas.openxmlformats.org/officeDocument/2006/relationships" r:embed="rId1"/>
          <a:stretch>
            <a:fillRect/>
          </a:stretch>
        </a:blipFill>
      </dgm:spPr>
    </dgm:pt>
    <dgm:pt modelId="{0A1F8731-DB32-4E53-9E92-9443BD5B313E}" type="pres">
      <dgm:prSet presAssocID="{E8E0BEB3-105B-4CAF-85B7-9753E8323194}" presName="sibTrans" presStyleLbl="sibTrans2D1" presStyleIdx="0" presStyleCnt="0"/>
      <dgm:spPr/>
      <dgm:t>
        <a:bodyPr/>
        <a:lstStyle/>
        <a:p>
          <a:endParaRPr lang="en-US"/>
        </a:p>
      </dgm:t>
    </dgm:pt>
    <dgm:pt modelId="{FEA2E6C6-D3EA-43D4-88FC-371C19645024}" type="pres">
      <dgm:prSet presAssocID="{2D5302C7-94CD-487A-AD0F-596E267B289E}" presName="compNode" presStyleCnt="0"/>
      <dgm:spPr/>
    </dgm:pt>
    <dgm:pt modelId="{D1632D8C-9203-4118-A41C-421E168AFE1F}" type="pres">
      <dgm:prSet presAssocID="{2D5302C7-94CD-487A-AD0F-596E267B289E}" presName="bkgdShape" presStyleLbl="node1" presStyleIdx="1" presStyleCnt="5"/>
      <dgm:spPr/>
      <dgm:t>
        <a:bodyPr/>
        <a:lstStyle/>
        <a:p>
          <a:endParaRPr lang="en-US"/>
        </a:p>
      </dgm:t>
    </dgm:pt>
    <dgm:pt modelId="{B3189C39-E5B9-4FBE-BF02-22A63F3E1C3E}" type="pres">
      <dgm:prSet presAssocID="{2D5302C7-94CD-487A-AD0F-596E267B289E}" presName="nodeTx" presStyleLbl="node1" presStyleIdx="1" presStyleCnt="5">
        <dgm:presLayoutVars>
          <dgm:bulletEnabled val="1"/>
        </dgm:presLayoutVars>
      </dgm:prSet>
      <dgm:spPr/>
      <dgm:t>
        <a:bodyPr/>
        <a:lstStyle/>
        <a:p>
          <a:endParaRPr lang="en-US"/>
        </a:p>
      </dgm:t>
    </dgm:pt>
    <dgm:pt modelId="{38C84D7E-ED62-42FC-8849-9FF378AA7488}" type="pres">
      <dgm:prSet presAssocID="{2D5302C7-94CD-487A-AD0F-596E267B289E}" presName="invisiNode" presStyleLbl="node1" presStyleIdx="1" presStyleCnt="5"/>
      <dgm:spPr/>
    </dgm:pt>
    <dgm:pt modelId="{07B3F464-0968-47BF-B671-28F3DE6B5284}" type="pres">
      <dgm:prSet presAssocID="{2D5302C7-94CD-487A-AD0F-596E267B289E}" presName="imagNode" presStyleLbl="fgImgPlace1" presStyleIdx="1" presStyleCnt="5"/>
      <dgm:spPr>
        <a:blipFill rotWithShape="1">
          <a:blip xmlns:r="http://schemas.openxmlformats.org/officeDocument/2006/relationships" r:embed="rId2"/>
          <a:stretch>
            <a:fillRect/>
          </a:stretch>
        </a:blipFill>
      </dgm:spPr>
    </dgm:pt>
    <dgm:pt modelId="{8065BB6B-4055-46A3-ABEE-90A6E23E7A06}" type="pres">
      <dgm:prSet presAssocID="{6F9925BA-2A3F-4348-97E1-15B4D80B1D60}" presName="sibTrans" presStyleLbl="sibTrans2D1" presStyleIdx="0" presStyleCnt="0"/>
      <dgm:spPr/>
      <dgm:t>
        <a:bodyPr/>
        <a:lstStyle/>
        <a:p>
          <a:endParaRPr lang="en-US"/>
        </a:p>
      </dgm:t>
    </dgm:pt>
    <dgm:pt modelId="{9F41AA12-407A-40BA-88BD-3FA749125B2D}" type="pres">
      <dgm:prSet presAssocID="{CE0F8FE9-3D98-4EE7-BB78-D861CBE0EDFB}" presName="compNode" presStyleCnt="0"/>
      <dgm:spPr/>
    </dgm:pt>
    <dgm:pt modelId="{41A97326-6411-4B1A-BD6B-3A666EEA6A0B}" type="pres">
      <dgm:prSet presAssocID="{CE0F8FE9-3D98-4EE7-BB78-D861CBE0EDFB}" presName="bkgdShape" presStyleLbl="node1" presStyleIdx="2" presStyleCnt="5"/>
      <dgm:spPr/>
      <dgm:t>
        <a:bodyPr/>
        <a:lstStyle/>
        <a:p>
          <a:endParaRPr lang="en-US"/>
        </a:p>
      </dgm:t>
    </dgm:pt>
    <dgm:pt modelId="{D36517EC-0BFB-4E91-AC0A-5746BE0DD2F0}" type="pres">
      <dgm:prSet presAssocID="{CE0F8FE9-3D98-4EE7-BB78-D861CBE0EDFB}" presName="nodeTx" presStyleLbl="node1" presStyleIdx="2" presStyleCnt="5">
        <dgm:presLayoutVars>
          <dgm:bulletEnabled val="1"/>
        </dgm:presLayoutVars>
      </dgm:prSet>
      <dgm:spPr/>
      <dgm:t>
        <a:bodyPr/>
        <a:lstStyle/>
        <a:p>
          <a:endParaRPr lang="en-US"/>
        </a:p>
      </dgm:t>
    </dgm:pt>
    <dgm:pt modelId="{0A5878CC-8B12-4B49-AE76-50B24AA522E5}" type="pres">
      <dgm:prSet presAssocID="{CE0F8FE9-3D98-4EE7-BB78-D861CBE0EDFB}" presName="invisiNode" presStyleLbl="node1" presStyleIdx="2" presStyleCnt="5"/>
      <dgm:spPr/>
    </dgm:pt>
    <dgm:pt modelId="{E4280D04-9441-4F33-9274-B93C3ACB6E71}" type="pres">
      <dgm:prSet presAssocID="{CE0F8FE9-3D98-4EE7-BB78-D861CBE0EDFB}" presName="imagNode" presStyleLbl="fgImgPlace1" presStyleIdx="2" presStyleCnt="5"/>
      <dgm:spPr>
        <a:blipFill rotWithShape="1">
          <a:blip xmlns:r="http://schemas.openxmlformats.org/officeDocument/2006/relationships" r:embed="rId3"/>
          <a:stretch>
            <a:fillRect/>
          </a:stretch>
        </a:blipFill>
      </dgm:spPr>
    </dgm:pt>
    <dgm:pt modelId="{A77330C8-BAFE-4936-AA7D-90355BF5B99C}" type="pres">
      <dgm:prSet presAssocID="{67EBB1DE-6D1F-4D00-BB09-23F1B41122B3}" presName="sibTrans" presStyleLbl="sibTrans2D1" presStyleIdx="0" presStyleCnt="0"/>
      <dgm:spPr/>
      <dgm:t>
        <a:bodyPr/>
        <a:lstStyle/>
        <a:p>
          <a:endParaRPr lang="en-US"/>
        </a:p>
      </dgm:t>
    </dgm:pt>
    <dgm:pt modelId="{22F1BD92-4381-44E0-84D2-814024DA1E0E}" type="pres">
      <dgm:prSet presAssocID="{66E05FDC-9279-4D89-94EA-1CD3A76273FD}" presName="compNode" presStyleCnt="0"/>
      <dgm:spPr/>
    </dgm:pt>
    <dgm:pt modelId="{5E0B48FE-2D8F-43D5-AB95-BC17FB330FA8}" type="pres">
      <dgm:prSet presAssocID="{66E05FDC-9279-4D89-94EA-1CD3A76273FD}" presName="bkgdShape" presStyleLbl="node1" presStyleIdx="3" presStyleCnt="5"/>
      <dgm:spPr/>
      <dgm:t>
        <a:bodyPr/>
        <a:lstStyle/>
        <a:p>
          <a:endParaRPr lang="en-US"/>
        </a:p>
      </dgm:t>
    </dgm:pt>
    <dgm:pt modelId="{637035E0-626E-4914-92F5-AF6E590895EC}" type="pres">
      <dgm:prSet presAssocID="{66E05FDC-9279-4D89-94EA-1CD3A76273FD}" presName="nodeTx" presStyleLbl="node1" presStyleIdx="3" presStyleCnt="5">
        <dgm:presLayoutVars>
          <dgm:bulletEnabled val="1"/>
        </dgm:presLayoutVars>
      </dgm:prSet>
      <dgm:spPr/>
      <dgm:t>
        <a:bodyPr/>
        <a:lstStyle/>
        <a:p>
          <a:endParaRPr lang="en-US"/>
        </a:p>
      </dgm:t>
    </dgm:pt>
    <dgm:pt modelId="{FF24C281-7F40-422C-8546-E4CA72CE8078}" type="pres">
      <dgm:prSet presAssocID="{66E05FDC-9279-4D89-94EA-1CD3A76273FD}" presName="invisiNode" presStyleLbl="node1" presStyleIdx="3" presStyleCnt="5"/>
      <dgm:spPr/>
    </dgm:pt>
    <dgm:pt modelId="{4BB1447B-4137-401F-AFD2-30D3214AA418}" type="pres">
      <dgm:prSet presAssocID="{66E05FDC-9279-4D89-94EA-1CD3A76273FD}" presName="imagNode" presStyleLbl="fgImgPlace1" presStyleIdx="3" presStyleCnt="5"/>
      <dgm:spPr>
        <a:blipFill rotWithShape="1">
          <a:blip xmlns:r="http://schemas.openxmlformats.org/officeDocument/2006/relationships" r:embed="rId4"/>
          <a:stretch>
            <a:fillRect/>
          </a:stretch>
        </a:blipFill>
      </dgm:spPr>
    </dgm:pt>
    <dgm:pt modelId="{C1A7545A-46C3-486C-B5DC-0FF8E8AD41E8}" type="pres">
      <dgm:prSet presAssocID="{A9C03A3E-414F-4FEB-B259-43EE1B1EA759}" presName="sibTrans" presStyleLbl="sibTrans2D1" presStyleIdx="0" presStyleCnt="0"/>
      <dgm:spPr/>
      <dgm:t>
        <a:bodyPr/>
        <a:lstStyle/>
        <a:p>
          <a:endParaRPr lang="en-US"/>
        </a:p>
      </dgm:t>
    </dgm:pt>
    <dgm:pt modelId="{E09B50CA-B8C9-4240-A2B8-6019AD820387}" type="pres">
      <dgm:prSet presAssocID="{7D1A43FC-022D-485E-84CC-FE10BD7AFEA0}" presName="compNode" presStyleCnt="0"/>
      <dgm:spPr/>
    </dgm:pt>
    <dgm:pt modelId="{80129AD6-410C-4052-9701-8A0EBF7ED565}" type="pres">
      <dgm:prSet presAssocID="{7D1A43FC-022D-485E-84CC-FE10BD7AFEA0}" presName="bkgdShape" presStyleLbl="node1" presStyleIdx="4" presStyleCnt="5"/>
      <dgm:spPr/>
      <dgm:t>
        <a:bodyPr/>
        <a:lstStyle/>
        <a:p>
          <a:endParaRPr lang="en-US"/>
        </a:p>
      </dgm:t>
    </dgm:pt>
    <dgm:pt modelId="{1937DFD6-D44B-468B-93DF-A21EA0663636}" type="pres">
      <dgm:prSet presAssocID="{7D1A43FC-022D-485E-84CC-FE10BD7AFEA0}" presName="nodeTx" presStyleLbl="node1" presStyleIdx="4" presStyleCnt="5">
        <dgm:presLayoutVars>
          <dgm:bulletEnabled val="1"/>
        </dgm:presLayoutVars>
      </dgm:prSet>
      <dgm:spPr/>
      <dgm:t>
        <a:bodyPr/>
        <a:lstStyle/>
        <a:p>
          <a:endParaRPr lang="en-US"/>
        </a:p>
      </dgm:t>
    </dgm:pt>
    <dgm:pt modelId="{FE46E200-B4F7-4F5C-A370-311EB8E523B4}" type="pres">
      <dgm:prSet presAssocID="{7D1A43FC-022D-485E-84CC-FE10BD7AFEA0}" presName="invisiNode" presStyleLbl="node1" presStyleIdx="4" presStyleCnt="5"/>
      <dgm:spPr/>
    </dgm:pt>
    <dgm:pt modelId="{C7E470B0-1774-4476-9CE1-D5BAF7B1B1F5}" type="pres">
      <dgm:prSet presAssocID="{7D1A43FC-022D-485E-84CC-FE10BD7AFEA0}" presName="imagNode" presStyleLbl="fgImgPlace1" presStyleIdx="4" presStyleCnt="5"/>
      <dgm:spPr>
        <a:blipFill rotWithShape="1">
          <a:blip xmlns:r="http://schemas.openxmlformats.org/officeDocument/2006/relationships" r:embed="rId5"/>
          <a:stretch>
            <a:fillRect/>
          </a:stretch>
        </a:blipFill>
      </dgm:spPr>
    </dgm:pt>
  </dgm:ptLst>
  <dgm:cxnLst>
    <dgm:cxn modelId="{9D3A73BC-A568-764D-97FA-2DE751462BF3}" type="presOf" srcId="{E8E0BEB3-105B-4CAF-85B7-9753E8323194}" destId="{0A1F8731-DB32-4E53-9E92-9443BD5B313E}" srcOrd="0" destOrd="0" presId="urn:microsoft.com/office/officeart/2005/8/layout/hList7"/>
    <dgm:cxn modelId="{CB895B15-C52C-7A4D-9CB3-37E44182D06E}" type="presOf" srcId="{66E05FDC-9279-4D89-94EA-1CD3A76273FD}" destId="{637035E0-626E-4914-92F5-AF6E590895EC}" srcOrd="1" destOrd="0" presId="urn:microsoft.com/office/officeart/2005/8/layout/hList7"/>
    <dgm:cxn modelId="{D1FDD103-2B7A-4C42-B979-FA9B119EC473}" type="presOf" srcId="{BA0B1109-BDBC-43EB-A139-68594F066BB2}" destId="{663963DE-413D-49CA-A4B2-00319E277008}" srcOrd="0" destOrd="0" presId="urn:microsoft.com/office/officeart/2005/8/layout/hList7"/>
    <dgm:cxn modelId="{BAE88EEA-DCA5-4402-BEA5-4D645D381F21}" srcId="{982D37DF-B8C6-4608-96AF-A54BA6E99508}" destId="{7D1A43FC-022D-485E-84CC-FE10BD7AFEA0}" srcOrd="4" destOrd="0" parTransId="{2AA984F6-51F0-4E66-82ED-1679628B1B7C}" sibTransId="{3965405E-7EB1-4A94-A84B-7B403F41B3BA}"/>
    <dgm:cxn modelId="{04743778-AE8C-47BB-B0C1-1A6F73A8A659}" srcId="{982D37DF-B8C6-4608-96AF-A54BA6E99508}" destId="{2D5302C7-94CD-487A-AD0F-596E267B289E}" srcOrd="1" destOrd="0" parTransId="{8DBCF1B6-187E-4F70-8E91-F5F12CB91AD4}" sibTransId="{6F9925BA-2A3F-4348-97E1-15B4D80B1D60}"/>
    <dgm:cxn modelId="{5BB1B19C-26B8-3C4C-AB39-4195D4FFA1BD}" type="presOf" srcId="{6F9925BA-2A3F-4348-97E1-15B4D80B1D60}" destId="{8065BB6B-4055-46A3-ABEE-90A6E23E7A06}" srcOrd="0" destOrd="0" presId="urn:microsoft.com/office/officeart/2005/8/layout/hList7"/>
    <dgm:cxn modelId="{D54CAEBB-1EB9-4937-9234-C1AC5507E771}" srcId="{982D37DF-B8C6-4608-96AF-A54BA6E99508}" destId="{66E05FDC-9279-4D89-94EA-1CD3A76273FD}" srcOrd="3" destOrd="0" parTransId="{340D4B43-6031-46AE-8AF4-1F32BDC36832}" sibTransId="{A9C03A3E-414F-4FEB-B259-43EE1B1EA759}"/>
    <dgm:cxn modelId="{08C22706-71F4-B048-B927-A07B697D4046}" type="presOf" srcId="{2D5302C7-94CD-487A-AD0F-596E267B289E}" destId="{B3189C39-E5B9-4FBE-BF02-22A63F3E1C3E}" srcOrd="1" destOrd="0" presId="urn:microsoft.com/office/officeart/2005/8/layout/hList7"/>
    <dgm:cxn modelId="{2F0CD6D2-F4A8-4EE4-BAD5-9F34E7DAB226}" srcId="{982D37DF-B8C6-4608-96AF-A54BA6E99508}" destId="{CE0F8FE9-3D98-4EE7-BB78-D861CBE0EDFB}" srcOrd="2" destOrd="0" parTransId="{F49168B8-ACC3-493D-9EE8-F0B29E90AC25}" sibTransId="{67EBB1DE-6D1F-4D00-BB09-23F1B41122B3}"/>
    <dgm:cxn modelId="{5E507AF7-FE41-BE42-8F32-F39B1D10A4DD}" type="presOf" srcId="{7D1A43FC-022D-485E-84CC-FE10BD7AFEA0}" destId="{80129AD6-410C-4052-9701-8A0EBF7ED565}" srcOrd="0" destOrd="0" presId="urn:microsoft.com/office/officeart/2005/8/layout/hList7"/>
    <dgm:cxn modelId="{3656C7EA-138B-454E-8BDE-BF1C07D25D9F}" type="presOf" srcId="{BA0B1109-BDBC-43EB-A139-68594F066BB2}" destId="{BF8F2F0B-BDFF-4584-B2BB-8630FADECE5E}" srcOrd="1" destOrd="0" presId="urn:microsoft.com/office/officeart/2005/8/layout/hList7"/>
    <dgm:cxn modelId="{5AB38475-494A-8545-9819-B6D4541DE333}" type="presOf" srcId="{66E05FDC-9279-4D89-94EA-1CD3A76273FD}" destId="{5E0B48FE-2D8F-43D5-AB95-BC17FB330FA8}" srcOrd="0" destOrd="0" presId="urn:microsoft.com/office/officeart/2005/8/layout/hList7"/>
    <dgm:cxn modelId="{41A418DE-DABC-C549-92BB-306ED7BC5E2F}" type="presOf" srcId="{67EBB1DE-6D1F-4D00-BB09-23F1B41122B3}" destId="{A77330C8-BAFE-4936-AA7D-90355BF5B99C}" srcOrd="0" destOrd="0" presId="urn:microsoft.com/office/officeart/2005/8/layout/hList7"/>
    <dgm:cxn modelId="{78091953-C12A-4FC6-A089-6453A5F37E8F}" srcId="{982D37DF-B8C6-4608-96AF-A54BA6E99508}" destId="{BA0B1109-BDBC-43EB-A139-68594F066BB2}" srcOrd="0" destOrd="0" parTransId="{081B7AC6-32FC-4983-9A9F-DF606F4D04E8}" sibTransId="{E8E0BEB3-105B-4CAF-85B7-9753E8323194}"/>
    <dgm:cxn modelId="{7A411108-71A2-3E4C-B82A-D6C8364D60E6}" type="presOf" srcId="{CE0F8FE9-3D98-4EE7-BB78-D861CBE0EDFB}" destId="{D36517EC-0BFB-4E91-AC0A-5746BE0DD2F0}" srcOrd="1" destOrd="0" presId="urn:microsoft.com/office/officeart/2005/8/layout/hList7"/>
    <dgm:cxn modelId="{101273EF-D4C7-7F42-8554-5D8F563E66EA}" type="presOf" srcId="{2D5302C7-94CD-487A-AD0F-596E267B289E}" destId="{D1632D8C-9203-4118-A41C-421E168AFE1F}" srcOrd="0" destOrd="0" presId="urn:microsoft.com/office/officeart/2005/8/layout/hList7"/>
    <dgm:cxn modelId="{1C98AF2A-8325-0243-872A-730B2A24E580}" type="presOf" srcId="{7D1A43FC-022D-485E-84CC-FE10BD7AFEA0}" destId="{1937DFD6-D44B-468B-93DF-A21EA0663636}" srcOrd="1" destOrd="0" presId="urn:microsoft.com/office/officeart/2005/8/layout/hList7"/>
    <dgm:cxn modelId="{50508F6E-01EE-B349-983C-1759A33F6E32}" type="presOf" srcId="{CE0F8FE9-3D98-4EE7-BB78-D861CBE0EDFB}" destId="{41A97326-6411-4B1A-BD6B-3A666EEA6A0B}" srcOrd="0" destOrd="0" presId="urn:microsoft.com/office/officeart/2005/8/layout/hList7"/>
    <dgm:cxn modelId="{E3CAB6BF-F947-624F-9CC3-EEE6C9822954}" type="presOf" srcId="{982D37DF-B8C6-4608-96AF-A54BA6E99508}" destId="{2B0AF4FA-CAE7-44F3-B097-0A73C7E9B721}" srcOrd="0" destOrd="0" presId="urn:microsoft.com/office/officeart/2005/8/layout/hList7"/>
    <dgm:cxn modelId="{E0B2FC80-97D6-B042-A704-55F0390E831E}" type="presOf" srcId="{A9C03A3E-414F-4FEB-B259-43EE1B1EA759}" destId="{C1A7545A-46C3-486C-B5DC-0FF8E8AD41E8}" srcOrd="0" destOrd="0" presId="urn:microsoft.com/office/officeart/2005/8/layout/hList7"/>
    <dgm:cxn modelId="{0CACB3D5-FE9F-6443-8FE7-A37FDFD4030A}" type="presParOf" srcId="{2B0AF4FA-CAE7-44F3-B097-0A73C7E9B721}" destId="{0F44CA76-0D55-4F2C-85EA-E9268732A971}" srcOrd="0" destOrd="0" presId="urn:microsoft.com/office/officeart/2005/8/layout/hList7"/>
    <dgm:cxn modelId="{465AD5C2-89AC-D248-BABE-7A51529B4464}" type="presParOf" srcId="{2B0AF4FA-CAE7-44F3-B097-0A73C7E9B721}" destId="{62BCE652-3820-43B0-8F3B-1F76CD007A24}" srcOrd="1" destOrd="0" presId="urn:microsoft.com/office/officeart/2005/8/layout/hList7"/>
    <dgm:cxn modelId="{AE339605-D4A3-7848-A30F-77AB8384ED05}" type="presParOf" srcId="{62BCE652-3820-43B0-8F3B-1F76CD007A24}" destId="{617FF697-FE9F-4C01-82A2-5E917A160110}" srcOrd="0" destOrd="0" presId="urn:microsoft.com/office/officeart/2005/8/layout/hList7"/>
    <dgm:cxn modelId="{223D7E33-F7DB-794D-B3ED-1B5A8CAB5FE7}" type="presParOf" srcId="{617FF697-FE9F-4C01-82A2-5E917A160110}" destId="{663963DE-413D-49CA-A4B2-00319E277008}" srcOrd="0" destOrd="0" presId="urn:microsoft.com/office/officeart/2005/8/layout/hList7"/>
    <dgm:cxn modelId="{6C2B8239-95C9-1248-83A7-E6A5F8E1C6E5}" type="presParOf" srcId="{617FF697-FE9F-4C01-82A2-5E917A160110}" destId="{BF8F2F0B-BDFF-4584-B2BB-8630FADECE5E}" srcOrd="1" destOrd="0" presId="urn:microsoft.com/office/officeart/2005/8/layout/hList7"/>
    <dgm:cxn modelId="{60D432EA-C008-DC40-9005-AB531AEF8422}" type="presParOf" srcId="{617FF697-FE9F-4C01-82A2-5E917A160110}" destId="{7BB3DDDE-31DC-4C35-BFD0-241DC6040623}" srcOrd="2" destOrd="0" presId="urn:microsoft.com/office/officeart/2005/8/layout/hList7"/>
    <dgm:cxn modelId="{5B68B500-8EFC-EC45-9CA4-157AC6F8AF96}" type="presParOf" srcId="{617FF697-FE9F-4C01-82A2-5E917A160110}" destId="{C742BA1A-3F65-4ABF-B46B-F90994E1F3C2}" srcOrd="3" destOrd="0" presId="urn:microsoft.com/office/officeart/2005/8/layout/hList7"/>
    <dgm:cxn modelId="{D4BAE10D-43A1-AC46-A238-75A2EA0868B6}" type="presParOf" srcId="{62BCE652-3820-43B0-8F3B-1F76CD007A24}" destId="{0A1F8731-DB32-4E53-9E92-9443BD5B313E}" srcOrd="1" destOrd="0" presId="urn:microsoft.com/office/officeart/2005/8/layout/hList7"/>
    <dgm:cxn modelId="{28808057-2A3E-2D42-92A2-FD7051FB75F3}" type="presParOf" srcId="{62BCE652-3820-43B0-8F3B-1F76CD007A24}" destId="{FEA2E6C6-D3EA-43D4-88FC-371C19645024}" srcOrd="2" destOrd="0" presId="urn:microsoft.com/office/officeart/2005/8/layout/hList7"/>
    <dgm:cxn modelId="{B9389EBA-0478-374F-9E68-2047B20A943F}" type="presParOf" srcId="{FEA2E6C6-D3EA-43D4-88FC-371C19645024}" destId="{D1632D8C-9203-4118-A41C-421E168AFE1F}" srcOrd="0" destOrd="0" presId="urn:microsoft.com/office/officeart/2005/8/layout/hList7"/>
    <dgm:cxn modelId="{77721647-01AB-8649-918D-FF1AB53A26F7}" type="presParOf" srcId="{FEA2E6C6-D3EA-43D4-88FC-371C19645024}" destId="{B3189C39-E5B9-4FBE-BF02-22A63F3E1C3E}" srcOrd="1" destOrd="0" presId="urn:microsoft.com/office/officeart/2005/8/layout/hList7"/>
    <dgm:cxn modelId="{DF43533E-B762-814C-ABFF-3F5AB54B2E3B}" type="presParOf" srcId="{FEA2E6C6-D3EA-43D4-88FC-371C19645024}" destId="{38C84D7E-ED62-42FC-8849-9FF378AA7488}" srcOrd="2" destOrd="0" presId="urn:microsoft.com/office/officeart/2005/8/layout/hList7"/>
    <dgm:cxn modelId="{AEB622DA-5F7B-A14D-B3E7-5434B051445E}" type="presParOf" srcId="{FEA2E6C6-D3EA-43D4-88FC-371C19645024}" destId="{07B3F464-0968-47BF-B671-28F3DE6B5284}" srcOrd="3" destOrd="0" presId="urn:microsoft.com/office/officeart/2005/8/layout/hList7"/>
    <dgm:cxn modelId="{DD3B3BDD-BEC7-E843-8EB9-8746A837F5AA}" type="presParOf" srcId="{62BCE652-3820-43B0-8F3B-1F76CD007A24}" destId="{8065BB6B-4055-46A3-ABEE-90A6E23E7A06}" srcOrd="3" destOrd="0" presId="urn:microsoft.com/office/officeart/2005/8/layout/hList7"/>
    <dgm:cxn modelId="{94A70D7F-26CE-8147-866F-441F58EBC3E3}" type="presParOf" srcId="{62BCE652-3820-43B0-8F3B-1F76CD007A24}" destId="{9F41AA12-407A-40BA-88BD-3FA749125B2D}" srcOrd="4" destOrd="0" presId="urn:microsoft.com/office/officeart/2005/8/layout/hList7"/>
    <dgm:cxn modelId="{A951F211-E727-6F40-84EA-BBB544C4859A}" type="presParOf" srcId="{9F41AA12-407A-40BA-88BD-3FA749125B2D}" destId="{41A97326-6411-4B1A-BD6B-3A666EEA6A0B}" srcOrd="0" destOrd="0" presId="urn:microsoft.com/office/officeart/2005/8/layout/hList7"/>
    <dgm:cxn modelId="{794131EE-D3CA-DF49-8B23-8492150DBFF9}" type="presParOf" srcId="{9F41AA12-407A-40BA-88BD-3FA749125B2D}" destId="{D36517EC-0BFB-4E91-AC0A-5746BE0DD2F0}" srcOrd="1" destOrd="0" presId="urn:microsoft.com/office/officeart/2005/8/layout/hList7"/>
    <dgm:cxn modelId="{B1319A51-96CF-7142-8156-91B76CBC4D72}" type="presParOf" srcId="{9F41AA12-407A-40BA-88BD-3FA749125B2D}" destId="{0A5878CC-8B12-4B49-AE76-50B24AA522E5}" srcOrd="2" destOrd="0" presId="urn:microsoft.com/office/officeart/2005/8/layout/hList7"/>
    <dgm:cxn modelId="{25A1BC54-F3C7-E349-93E3-54B35AABC098}" type="presParOf" srcId="{9F41AA12-407A-40BA-88BD-3FA749125B2D}" destId="{E4280D04-9441-4F33-9274-B93C3ACB6E71}" srcOrd="3" destOrd="0" presId="urn:microsoft.com/office/officeart/2005/8/layout/hList7"/>
    <dgm:cxn modelId="{A1569808-177D-154B-8BBE-9923C2F9E9E8}" type="presParOf" srcId="{62BCE652-3820-43B0-8F3B-1F76CD007A24}" destId="{A77330C8-BAFE-4936-AA7D-90355BF5B99C}" srcOrd="5" destOrd="0" presId="urn:microsoft.com/office/officeart/2005/8/layout/hList7"/>
    <dgm:cxn modelId="{FFBC7E58-7836-CB41-8DC1-802F0770F44F}" type="presParOf" srcId="{62BCE652-3820-43B0-8F3B-1F76CD007A24}" destId="{22F1BD92-4381-44E0-84D2-814024DA1E0E}" srcOrd="6" destOrd="0" presId="urn:microsoft.com/office/officeart/2005/8/layout/hList7"/>
    <dgm:cxn modelId="{B3F56299-D815-B84C-8D8B-CD0C33D6CB9C}" type="presParOf" srcId="{22F1BD92-4381-44E0-84D2-814024DA1E0E}" destId="{5E0B48FE-2D8F-43D5-AB95-BC17FB330FA8}" srcOrd="0" destOrd="0" presId="urn:microsoft.com/office/officeart/2005/8/layout/hList7"/>
    <dgm:cxn modelId="{FA807270-4613-9B4B-955C-FDEEB09209A4}" type="presParOf" srcId="{22F1BD92-4381-44E0-84D2-814024DA1E0E}" destId="{637035E0-626E-4914-92F5-AF6E590895EC}" srcOrd="1" destOrd="0" presId="urn:microsoft.com/office/officeart/2005/8/layout/hList7"/>
    <dgm:cxn modelId="{90D3D0D4-FEDF-F849-A0C6-EF1CC2273825}" type="presParOf" srcId="{22F1BD92-4381-44E0-84D2-814024DA1E0E}" destId="{FF24C281-7F40-422C-8546-E4CA72CE8078}" srcOrd="2" destOrd="0" presId="urn:microsoft.com/office/officeart/2005/8/layout/hList7"/>
    <dgm:cxn modelId="{86236AC8-448B-E849-94E0-4EA6B7EA68B1}" type="presParOf" srcId="{22F1BD92-4381-44E0-84D2-814024DA1E0E}" destId="{4BB1447B-4137-401F-AFD2-30D3214AA418}" srcOrd="3" destOrd="0" presId="urn:microsoft.com/office/officeart/2005/8/layout/hList7"/>
    <dgm:cxn modelId="{BB31C592-1E45-E148-A06E-EFAD429FB776}" type="presParOf" srcId="{62BCE652-3820-43B0-8F3B-1F76CD007A24}" destId="{C1A7545A-46C3-486C-B5DC-0FF8E8AD41E8}" srcOrd="7" destOrd="0" presId="urn:microsoft.com/office/officeart/2005/8/layout/hList7"/>
    <dgm:cxn modelId="{C687D4EE-C22D-0349-A522-9A3B70CD59EA}" type="presParOf" srcId="{62BCE652-3820-43B0-8F3B-1F76CD007A24}" destId="{E09B50CA-B8C9-4240-A2B8-6019AD820387}" srcOrd="8" destOrd="0" presId="urn:microsoft.com/office/officeart/2005/8/layout/hList7"/>
    <dgm:cxn modelId="{C0E55390-1ADF-5E47-8604-4367F297559C}" type="presParOf" srcId="{E09B50CA-B8C9-4240-A2B8-6019AD820387}" destId="{80129AD6-410C-4052-9701-8A0EBF7ED565}" srcOrd="0" destOrd="0" presId="urn:microsoft.com/office/officeart/2005/8/layout/hList7"/>
    <dgm:cxn modelId="{0E5AABA2-2951-B845-811E-057EFD1223DD}" type="presParOf" srcId="{E09B50CA-B8C9-4240-A2B8-6019AD820387}" destId="{1937DFD6-D44B-468B-93DF-A21EA0663636}" srcOrd="1" destOrd="0" presId="urn:microsoft.com/office/officeart/2005/8/layout/hList7"/>
    <dgm:cxn modelId="{8AF98528-633F-D44F-8741-55BE6FE6035C}" type="presParOf" srcId="{E09B50CA-B8C9-4240-A2B8-6019AD820387}" destId="{FE46E200-B4F7-4F5C-A370-311EB8E523B4}" srcOrd="2" destOrd="0" presId="urn:microsoft.com/office/officeart/2005/8/layout/hList7"/>
    <dgm:cxn modelId="{E1E11844-52AF-D745-BC98-9F2BD00DFF44}" type="presParOf" srcId="{E09B50CA-B8C9-4240-A2B8-6019AD820387}" destId="{C7E470B0-1774-4476-9CE1-D5BAF7B1B1F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963DE-413D-49CA-A4B2-00319E277008}">
      <dsp:nvSpPr>
        <dsp:cNvPr id="0" name=""/>
        <dsp:cNvSpPr/>
      </dsp:nvSpPr>
      <dsp:spPr>
        <a:xfrm>
          <a:off x="0" y="0"/>
          <a:ext cx="1587190" cy="3719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1970s</a:t>
          </a:r>
          <a:br>
            <a:rPr lang="en-US" sz="1900" kern="1200" dirty="0" smtClean="0"/>
          </a:br>
          <a:r>
            <a:rPr lang="en-US" sz="1900" kern="1200" dirty="0" smtClean="0"/>
            <a:t/>
          </a:r>
          <a:br>
            <a:rPr lang="en-US" sz="1900" kern="1200" dirty="0" smtClean="0"/>
          </a:br>
          <a:r>
            <a:rPr lang="en-US" sz="1900" kern="1200" dirty="0" smtClean="0"/>
            <a:t>Monolithic</a:t>
          </a:r>
          <a:endParaRPr lang="en-US" sz="1900" kern="1200" dirty="0"/>
        </a:p>
      </dsp:txBody>
      <dsp:txXfrm>
        <a:off x="0" y="1487804"/>
        <a:ext cx="1587190" cy="1487804"/>
      </dsp:txXfrm>
    </dsp:sp>
    <dsp:sp modelId="{C742BA1A-3F65-4ABF-B46B-F90994E1F3C2}">
      <dsp:nvSpPr>
        <dsp:cNvPr id="0" name=""/>
        <dsp:cNvSpPr/>
      </dsp:nvSpPr>
      <dsp:spPr>
        <a:xfrm>
          <a:off x="174296" y="223170"/>
          <a:ext cx="1238597" cy="123859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632D8C-9203-4118-A41C-421E168AFE1F}">
      <dsp:nvSpPr>
        <dsp:cNvPr id="0" name=""/>
        <dsp:cNvSpPr/>
      </dsp:nvSpPr>
      <dsp:spPr>
        <a:xfrm>
          <a:off x="1634805" y="0"/>
          <a:ext cx="1587190" cy="3719512"/>
        </a:xfrm>
        <a:prstGeom prst="roundRect">
          <a:avLst>
            <a:gd name="adj" fmla="val 10000"/>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1980s</a:t>
          </a:r>
          <a:br>
            <a:rPr lang="en-US" sz="1900" kern="1200" dirty="0" smtClean="0"/>
          </a:br>
          <a:r>
            <a:rPr lang="en-US" sz="1900" kern="1200" dirty="0" smtClean="0"/>
            <a:t/>
          </a:r>
          <a:br>
            <a:rPr lang="en-US" sz="1900" kern="1200" dirty="0" smtClean="0"/>
          </a:br>
          <a:r>
            <a:rPr lang="en-US" sz="1900" kern="1200" dirty="0" smtClean="0"/>
            <a:t>Client-Server</a:t>
          </a:r>
          <a:endParaRPr lang="en-US" sz="1900" kern="1200" dirty="0"/>
        </a:p>
      </dsp:txBody>
      <dsp:txXfrm>
        <a:off x="1634805" y="1487804"/>
        <a:ext cx="1587190" cy="1487804"/>
      </dsp:txXfrm>
    </dsp:sp>
    <dsp:sp modelId="{07B3F464-0968-47BF-B671-28F3DE6B5284}">
      <dsp:nvSpPr>
        <dsp:cNvPr id="0" name=""/>
        <dsp:cNvSpPr/>
      </dsp:nvSpPr>
      <dsp:spPr>
        <a:xfrm>
          <a:off x="1809102" y="223170"/>
          <a:ext cx="1238597" cy="123859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97326-6411-4B1A-BD6B-3A666EEA6A0B}">
      <dsp:nvSpPr>
        <dsp:cNvPr id="0" name=""/>
        <dsp:cNvSpPr/>
      </dsp:nvSpPr>
      <dsp:spPr>
        <a:xfrm>
          <a:off x="3269611" y="0"/>
          <a:ext cx="1587190" cy="3719512"/>
        </a:xfrm>
        <a:prstGeom prst="roundRect">
          <a:avLst>
            <a:gd name="adj" fmla="val 10000"/>
          </a:avLst>
        </a:prstGeom>
        <a:solidFill>
          <a:schemeClr val="accent3">
            <a:hueOff val="5625133"/>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1990s</a:t>
          </a:r>
          <a:br>
            <a:rPr lang="en-US" sz="1900" kern="1200" dirty="0" smtClean="0"/>
          </a:br>
          <a:r>
            <a:rPr lang="en-US" sz="1900" kern="1200" dirty="0" smtClean="0"/>
            <a:t/>
          </a:r>
          <a:br>
            <a:rPr lang="en-US" sz="1900" kern="1200" dirty="0" smtClean="0"/>
          </a:br>
          <a:r>
            <a:rPr lang="en-US" sz="1900" kern="1200" dirty="0" smtClean="0"/>
            <a:t>The Web</a:t>
          </a:r>
          <a:endParaRPr lang="en-US" sz="1900" kern="1200" dirty="0"/>
        </a:p>
      </dsp:txBody>
      <dsp:txXfrm>
        <a:off x="3269611" y="1487804"/>
        <a:ext cx="1587190" cy="1487804"/>
      </dsp:txXfrm>
    </dsp:sp>
    <dsp:sp modelId="{E4280D04-9441-4F33-9274-B93C3ACB6E71}">
      <dsp:nvSpPr>
        <dsp:cNvPr id="0" name=""/>
        <dsp:cNvSpPr/>
      </dsp:nvSpPr>
      <dsp:spPr>
        <a:xfrm>
          <a:off x="3443907" y="223170"/>
          <a:ext cx="1238597" cy="1238597"/>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0B48FE-2D8F-43D5-AB95-BC17FB330FA8}">
      <dsp:nvSpPr>
        <dsp:cNvPr id="0" name=""/>
        <dsp:cNvSpPr/>
      </dsp:nvSpPr>
      <dsp:spPr>
        <a:xfrm>
          <a:off x="4904417" y="0"/>
          <a:ext cx="1587190" cy="3719512"/>
        </a:xfrm>
        <a:prstGeom prst="roundRect">
          <a:avLst>
            <a:gd name="adj" fmla="val 10000"/>
          </a:avLst>
        </a:prstGeom>
        <a:solidFill>
          <a:schemeClr val="accent3">
            <a:hueOff val="8437700"/>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2000s</a:t>
          </a:r>
          <a:br>
            <a:rPr lang="en-US" sz="1900" kern="1200" dirty="0" smtClean="0"/>
          </a:br>
          <a:r>
            <a:rPr lang="en-US" sz="1900" kern="1200" dirty="0" smtClean="0"/>
            <a:t>Services Oriented Architectures</a:t>
          </a:r>
          <a:endParaRPr lang="en-US" sz="1900" kern="1200" dirty="0"/>
        </a:p>
      </dsp:txBody>
      <dsp:txXfrm>
        <a:off x="4904417" y="1487804"/>
        <a:ext cx="1587190" cy="1487804"/>
      </dsp:txXfrm>
    </dsp:sp>
    <dsp:sp modelId="{4BB1447B-4137-401F-AFD2-30D3214AA418}">
      <dsp:nvSpPr>
        <dsp:cNvPr id="0" name=""/>
        <dsp:cNvSpPr/>
      </dsp:nvSpPr>
      <dsp:spPr>
        <a:xfrm>
          <a:off x="5078713" y="223170"/>
          <a:ext cx="1238597" cy="1238597"/>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129AD6-410C-4052-9701-8A0EBF7ED565}">
      <dsp:nvSpPr>
        <dsp:cNvPr id="0" name=""/>
        <dsp:cNvSpPr/>
      </dsp:nvSpPr>
      <dsp:spPr>
        <a:xfrm>
          <a:off x="6539222" y="0"/>
          <a:ext cx="1587190" cy="3719512"/>
        </a:xfrm>
        <a:prstGeom prst="roundRect">
          <a:avLst>
            <a:gd name="adj" fmla="val 10000"/>
          </a:avLst>
        </a:prstGeom>
        <a:solidFill>
          <a:schemeClr val="accent3">
            <a:hueOff val="11250266"/>
            <a:satOff val="-16880"/>
            <a:lumOff val="-2745"/>
            <a:alphaOff val="0"/>
          </a:schemeClr>
        </a:solidFill>
        <a:ln w="25400" cap="flat" cmpd="sng" algn="ctr">
          <a:solidFill>
            <a:schemeClr val="lt1">
              <a:hueOff val="0"/>
              <a:satOff val="0"/>
              <a:lumOff val="0"/>
              <a:alphaOff val="0"/>
            </a:schemeClr>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smtClean="0"/>
            <a:t>2009+</a:t>
          </a:r>
          <a:br>
            <a:rPr lang="en-US" sz="1900" kern="1200" dirty="0" smtClean="0"/>
          </a:br>
          <a:r>
            <a:rPr lang="en-US" sz="1900" kern="1200" dirty="0" smtClean="0"/>
            <a:t/>
          </a:r>
          <a:br>
            <a:rPr lang="en-US" sz="1900" kern="1200" dirty="0" smtClean="0"/>
          </a:br>
          <a:r>
            <a:rPr lang="en-US" sz="1900" kern="1200" dirty="0" smtClean="0"/>
            <a:t>Cloud</a:t>
          </a:r>
          <a:endParaRPr lang="en-US" sz="1900" kern="1200" dirty="0"/>
        </a:p>
      </dsp:txBody>
      <dsp:txXfrm>
        <a:off x="6539222" y="1487804"/>
        <a:ext cx="1587190" cy="1487804"/>
      </dsp:txXfrm>
    </dsp:sp>
    <dsp:sp modelId="{C7E470B0-1774-4476-9CE1-D5BAF7B1B1F5}">
      <dsp:nvSpPr>
        <dsp:cNvPr id="0" name=""/>
        <dsp:cNvSpPr/>
      </dsp:nvSpPr>
      <dsp:spPr>
        <a:xfrm>
          <a:off x="6713519" y="223170"/>
          <a:ext cx="1238597" cy="1238597"/>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44CA76-0D55-4F2C-85EA-E9268732A971}">
      <dsp:nvSpPr>
        <dsp:cNvPr id="0" name=""/>
        <dsp:cNvSpPr/>
      </dsp:nvSpPr>
      <dsp:spPr>
        <a:xfrm>
          <a:off x="325056" y="2975609"/>
          <a:ext cx="7476299" cy="557926"/>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E0E4D-C2F1-B544-9DE2-BBECDFB45BB2}" type="datetimeFigureOut">
              <a:rPr lang="en-US" smtClean="0"/>
              <a:t>9/30/14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87D51-52A1-EF40-B672-9B4EC8500781}" type="slidenum">
              <a:rPr lang="en-US" smtClean="0"/>
              <a:t>‹#›</a:t>
            </a:fld>
            <a:endParaRPr lang="en-US"/>
          </a:p>
        </p:txBody>
      </p:sp>
    </p:spTree>
    <p:extLst>
      <p:ext uri="{BB962C8B-B14F-4D97-AF65-F5344CB8AC3E}">
        <p14:creationId xmlns:p14="http://schemas.microsoft.com/office/powerpoint/2010/main" val="3201604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Internet2 is building the next innovation platform</a:t>
            </a:r>
          </a:p>
          <a:p>
            <a:endParaRPr lang="en-US" sz="1200" b="1" kern="1200" dirty="0" smtClean="0">
              <a:solidFill>
                <a:schemeClr val="tx1"/>
              </a:solidFill>
              <a:effectLst/>
              <a:latin typeface="+mn-lt"/>
              <a:ea typeface="ＭＳ Ｐゴシック" pitchFamily="-110" charset="-128"/>
              <a:cs typeface="ＭＳ Ｐゴシック" pitchFamily="-110" charset="-128"/>
            </a:endParaRPr>
          </a:p>
          <a:p>
            <a:r>
              <a:rPr lang="en-US" sz="1200" b="1" kern="1200" dirty="0" smtClean="0">
                <a:solidFill>
                  <a:schemeClr val="tx1"/>
                </a:solidFill>
                <a:effectLst/>
                <a:latin typeface="+mn-lt"/>
                <a:ea typeface="ＭＳ Ｐゴシック" pitchFamily="-110" charset="-128"/>
                <a:cs typeface="ＭＳ Ｐゴシック" pitchFamily="-110" charset="-128"/>
              </a:rPr>
              <a:t>Internet2’s core mission is to be the “forward leaning leader” of the R&amp;E community—to facilitate the next innovation platform and to keep our campuses “way out in front” of commodity offerings</a:t>
            </a:r>
          </a:p>
          <a:p>
            <a:endParaRPr lang="en-US" sz="1200" b="1" kern="1200" dirty="0" smtClean="0">
              <a:solidFill>
                <a:schemeClr val="tx1"/>
              </a:solidFill>
              <a:effectLst/>
              <a:latin typeface="+mn-lt"/>
              <a:ea typeface="ＭＳ Ｐゴシック" pitchFamily="-110" charset="-128"/>
              <a:cs typeface="ＭＳ Ｐゴシック" pitchFamily="-110" charset="-128"/>
            </a:endParaRPr>
          </a:p>
          <a:p>
            <a:r>
              <a:rPr lang="en-US" sz="1200" b="1" kern="1200" dirty="0" smtClean="0">
                <a:solidFill>
                  <a:schemeClr val="tx1"/>
                </a:solidFill>
                <a:effectLst/>
                <a:latin typeface="+mn-lt"/>
                <a:ea typeface="ＭＳ Ｐゴシック" pitchFamily="-110" charset="-128"/>
                <a:cs typeface="ＭＳ Ｐゴシック" pitchFamily="-110" charset="-128"/>
              </a:rPr>
              <a:t>Membership has expanded from 34 to 255+ universities, plus 150 leading industry, network and affiliate members—including government agencies and laboratories</a:t>
            </a:r>
          </a:p>
          <a:p>
            <a:endParaRPr lang="en-US" sz="1200" b="1" kern="1200" dirty="0" smtClean="0">
              <a:solidFill>
                <a:schemeClr val="tx1"/>
              </a:solidFill>
              <a:effectLst/>
              <a:latin typeface="+mn-lt"/>
              <a:ea typeface="ＭＳ Ｐゴシック" pitchFamily="-110" charset="-128"/>
              <a:cs typeface="ＭＳ Ｐゴシック" pitchFamily="-110" charset="-128"/>
            </a:endParaRPr>
          </a:p>
          <a:p>
            <a:r>
              <a:rPr lang="en-US" sz="1200" b="1" kern="1200" dirty="0" smtClean="0">
                <a:solidFill>
                  <a:schemeClr val="tx1"/>
                </a:solidFill>
                <a:effectLst/>
                <a:latin typeface="+mn-lt"/>
                <a:ea typeface="ＭＳ Ｐゴシック" pitchFamily="-110" charset="-128"/>
                <a:cs typeface="ＭＳ Ｐゴシック" pitchFamily="-110" charset="-128"/>
              </a:rPr>
              <a:t>Internet2 broader community has expanded to over 66,000 community anchor institutions across the U.S. and over 100 international networking partners representing over 50 countries</a:t>
            </a:r>
          </a:p>
          <a:p>
            <a:endParaRPr lang="en-US" dirty="0" smtClean="0"/>
          </a:p>
        </p:txBody>
      </p:sp>
      <p:sp>
        <p:nvSpPr>
          <p:cNvPr id="4" name="Slide Number Placeholder 3"/>
          <p:cNvSpPr>
            <a:spLocks noGrp="1"/>
          </p:cNvSpPr>
          <p:nvPr>
            <p:ph type="sldNum" sz="quarter" idx="10"/>
          </p:nvPr>
        </p:nvSpPr>
        <p:spPr/>
        <p:txBody>
          <a:bodyPr/>
          <a:lstStyle/>
          <a:p>
            <a:pPr>
              <a:defRPr/>
            </a:pPr>
            <a:fld id="{0708B306-C8D8-AD48-9325-7FEAE03C69B2}" type="slidenum">
              <a:rPr lang="en-US" smtClean="0"/>
              <a:pPr>
                <a:defRPr/>
              </a:pPr>
              <a:t>4</a:t>
            </a:fld>
            <a:endParaRPr lang="en-US"/>
          </a:p>
        </p:txBody>
      </p:sp>
    </p:spTree>
    <p:extLst>
      <p:ext uri="{BB962C8B-B14F-4D97-AF65-F5344CB8AC3E}">
        <p14:creationId xmlns:p14="http://schemas.microsoft.com/office/powerpoint/2010/main" val="51067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Look at history, we can say Cloud</a:t>
            </a:r>
            <a:r>
              <a:rPr lang="en-US" baseline="0" dirty="0" smtClean="0"/>
              <a:t> Computing is the 5</a:t>
            </a:r>
            <a:r>
              <a:rPr lang="en-US" baseline="30000" dirty="0" smtClean="0"/>
              <a:t>th</a:t>
            </a:r>
            <a:r>
              <a:rPr lang="en-US" baseline="0" dirty="0" smtClean="0"/>
              <a:t> generation of computing, after monolithic, client-server, web, service-oriented architecture and now it’s cloud service.</a:t>
            </a:r>
          </a:p>
          <a:p>
            <a:r>
              <a:rPr lang="en-US" baseline="0" dirty="0" smtClean="0"/>
              <a:t>----- Meeting Notes (4/4/14 10:40) -----</a:t>
            </a:r>
          </a:p>
          <a:p>
            <a:r>
              <a:rPr lang="en-US" baseline="0" dirty="0" smtClean="0"/>
              <a:t>Steve: Fixup this slide to include ribbon </a:t>
            </a:r>
          </a:p>
        </p:txBody>
      </p:sp>
      <p:sp>
        <p:nvSpPr>
          <p:cNvPr id="4" name="Slide Number Placeholder 3"/>
          <p:cNvSpPr>
            <a:spLocks noGrp="1"/>
          </p:cNvSpPr>
          <p:nvPr>
            <p:ph type="sldNum" sz="quarter" idx="10"/>
          </p:nvPr>
        </p:nvSpPr>
        <p:spPr/>
        <p:txBody>
          <a:bodyPr/>
          <a:lstStyle/>
          <a:p>
            <a:fld id="{3E1C751D-40D3-4633-AAE7-2DE2A0412C69}" type="slidenum">
              <a:rPr lang="en-US" smtClean="0"/>
              <a:pPr/>
              <a:t>6</a:t>
            </a:fld>
            <a:endParaRPr lang="en-US"/>
          </a:p>
        </p:txBody>
      </p:sp>
      <p:sp>
        <p:nvSpPr>
          <p:cNvPr id="5" name="Date Placeholder 4"/>
          <p:cNvSpPr>
            <a:spLocks noGrp="1"/>
          </p:cNvSpPr>
          <p:nvPr>
            <p:ph type="dt" idx="11"/>
          </p:nvPr>
        </p:nvSpPr>
        <p:spPr/>
        <p:txBody>
          <a:bodyPr/>
          <a:lstStyle/>
          <a:p>
            <a:fld id="{0CEB49DB-75DC-4CD6-A4EB-04BFD5F2A040}" type="datetime1">
              <a:rPr lang="en-US" smtClean="0"/>
              <a:t>9/30/14</a:t>
            </a:fld>
            <a:endParaRPr lang="en-US" dirty="0"/>
          </a:p>
        </p:txBody>
      </p:sp>
      <p:sp>
        <p:nvSpPr>
          <p:cNvPr id="6" name="Footer Placeholder 5"/>
          <p:cNvSpPr>
            <a:spLocks noGrp="1"/>
          </p:cNvSpPr>
          <p:nvPr>
            <p:ph type="ftr" sz="quarter" idx="12"/>
          </p:nvPr>
        </p:nvSpPr>
        <p:spPr/>
        <p:txBody>
          <a:bodyPr/>
          <a:lstStyle/>
          <a:p>
            <a:r>
              <a:rPr lang="en-US" smtClean="0"/>
              <a:t>http://www.internet2.edu</a:t>
            </a:r>
            <a:endParaRPr lang="en-US" dirty="0"/>
          </a:p>
        </p:txBody>
      </p:sp>
      <p:sp>
        <p:nvSpPr>
          <p:cNvPr id="7" name="Header Placeholder 6"/>
          <p:cNvSpPr>
            <a:spLocks noGrp="1"/>
          </p:cNvSpPr>
          <p:nvPr>
            <p:ph type="hdr" sz="quarter" idx="13"/>
          </p:nvPr>
        </p:nvSpPr>
        <p:spPr/>
        <p:txBody>
          <a:bodyPr/>
          <a:lstStyle/>
          <a:p>
            <a:r>
              <a:rPr lang="en-US" smtClean="0"/>
              <a:t>Internet2::NET+</a:t>
            </a:r>
            <a:endParaRPr lang="en-US" dirty="0"/>
          </a:p>
        </p:txBody>
      </p:sp>
    </p:spTree>
    <p:extLst>
      <p:ext uri="{BB962C8B-B14F-4D97-AF65-F5344CB8AC3E}">
        <p14:creationId xmlns:p14="http://schemas.microsoft.com/office/powerpoint/2010/main" val="9310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What cloud service(s) has your institution deployed? What appealed to you about looking to the cloud for a solution with that service?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What are some of the challenges you and your team faced in moving infrastructure to the cloud? How did you overcome them?</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Have there been benefits from cloud infrastructure… to your end users? …to the IT team? …to the institution?</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Are there special considerations with a cloud infrastructure service that you might not have taken into account when considering on premise hardware? Or are the issues when evaluating and deploying a service still fundamentally the same, even if the location of the hardware or the operation of the service is different?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What is your overall cloud strategy? Are you looking to move additional services to the cloud? Why or why not?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Our community has unique requirements to consider when deploying cloud infrastructure. Can you speak to some of your requirements and how your recent or planned deployments were tailored to your campus needs?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Cloud services promise lower Total Cost of Ownership. Can you elaborate how this applies to your institution?</a:t>
            </a:r>
          </a:p>
        </p:txBody>
      </p:sp>
      <p:sp>
        <p:nvSpPr>
          <p:cNvPr id="4" name="Slide Number Placeholder 3"/>
          <p:cNvSpPr>
            <a:spLocks noGrp="1"/>
          </p:cNvSpPr>
          <p:nvPr>
            <p:ph type="sldNum" sz="quarter" idx="10"/>
          </p:nvPr>
        </p:nvSpPr>
        <p:spPr/>
        <p:txBody>
          <a:bodyPr/>
          <a:lstStyle/>
          <a:p>
            <a:fld id="{F7087D51-52A1-EF40-B672-9B4EC8500781}" type="slidenum">
              <a:rPr lang="en-US" smtClean="0"/>
              <a:t>15</a:t>
            </a:fld>
            <a:endParaRPr lang="en-US"/>
          </a:p>
        </p:txBody>
      </p:sp>
    </p:spTree>
    <p:extLst>
      <p:ext uri="{BB962C8B-B14F-4D97-AF65-F5344CB8AC3E}">
        <p14:creationId xmlns:p14="http://schemas.microsoft.com/office/powerpoint/2010/main" val="334199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14 Cover Op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3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23454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64762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66011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12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753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590220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expanded margin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6200" y="6416676"/>
            <a:ext cx="609600" cy="365125"/>
          </a:xfrm>
          <a:prstGeom prst="rect">
            <a:avLst/>
          </a:prstGeom>
        </p:spPr>
        <p:txBody>
          <a:bodyPr wrap="square" numCol="1" anchorCtr="0" compatLnSpc="1">
            <a:prstTxWarp prst="textNoShape">
              <a:avLst/>
            </a:prstTxWarp>
          </a:bodyPr>
          <a:lstStyle>
            <a:lvl1pPr fontAlgn="base">
              <a:spcBef>
                <a:spcPct val="0"/>
              </a:spcBef>
              <a:spcAft>
                <a:spcPct val="0"/>
              </a:spcAft>
              <a:defRPr sz="900" smtClean="0">
                <a:solidFill>
                  <a:schemeClr val="bg1"/>
                </a:solidFill>
                <a:ea typeface="ＭＳ Ｐゴシック" pitchFamily="-110" charset="-128"/>
                <a:cs typeface="ＭＳ Ｐゴシック" pitchFamily="-110" charset="-128"/>
              </a:defRPr>
            </a:lvl1pPr>
          </a:lstStyle>
          <a:p>
            <a:pPr algn="ctr">
              <a:defRPr/>
            </a:pPr>
            <a:r>
              <a:rPr lang="en-US"/>
              <a:t>[ </a:t>
            </a:r>
            <a:fld id="{2820970C-1322-3042-AE3D-AE90FD7E094C}" type="slidenum">
              <a:rPr lang="en-US"/>
              <a:pPr algn="ctr">
                <a:defRPr/>
              </a:pPr>
              <a:t>‹#›</a:t>
            </a:fld>
            <a:r>
              <a:rPr lang="en-US"/>
              <a:t> </a:t>
            </a:r>
            <a:r>
              <a:rPr lang="en-US" dirty="0"/>
              <a:t>]</a:t>
            </a:r>
          </a:p>
        </p:txBody>
      </p:sp>
      <p:sp>
        <p:nvSpPr>
          <p:cNvPr id="6" name="Title 3"/>
          <p:cNvSpPr>
            <a:spLocks noGrp="1"/>
          </p:cNvSpPr>
          <p:nvPr>
            <p:ph type="title"/>
          </p:nvPr>
        </p:nvSpPr>
        <p:spPr>
          <a:xfrm>
            <a:off x="0" y="179832"/>
            <a:ext cx="8458200" cy="658368"/>
          </a:xfrm>
          <a:prstGeom prst="rect">
            <a:avLst/>
          </a:prstGeom>
        </p:spPr>
        <p:txBody>
          <a:bodyPr vert="horz" lIns="457200" bIns="73152" anchor="b" anchorCtr="0"/>
          <a:lstStyle/>
          <a:p>
            <a:r>
              <a:rPr lang="en-US"/>
              <a:t>Click to edit Master title style</a:t>
            </a:r>
          </a:p>
        </p:txBody>
      </p:sp>
    </p:spTree>
    <p:extLst>
      <p:ext uri="{BB962C8B-B14F-4D97-AF65-F5344CB8AC3E}">
        <p14:creationId xmlns:p14="http://schemas.microsoft.com/office/powerpoint/2010/main" val="4008673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5301" y="2209801"/>
            <a:ext cx="6248400" cy="1581352"/>
          </a:xfrm>
        </p:spPr>
        <p:txBody>
          <a:bodyPr anchor="b">
            <a:noAutofit/>
          </a:bodyPr>
          <a:lstStyle>
            <a:lvl1pPr algn="l">
              <a:defRPr lang="en-US" sz="2100" b="1" smtClean="0">
                <a:solidFill>
                  <a:srgbClr val="FFFFFF"/>
                </a:solidFill>
              </a:defRPr>
            </a:lvl1pPr>
          </a:lstStyle>
          <a:p>
            <a:r>
              <a:rPr lang="en-US" dirty="0" smtClean="0"/>
              <a:t>TITLE CONTENT OF PRESENTATION IS FLUSH LEFT AND CAN DROP 2 OR 3 LINES:</a:t>
            </a:r>
            <a:endParaRPr lang="en-US" dirty="0"/>
          </a:p>
        </p:txBody>
      </p:sp>
      <p:sp>
        <p:nvSpPr>
          <p:cNvPr id="3" name="Subtitle 2"/>
          <p:cNvSpPr>
            <a:spLocks noGrp="1"/>
          </p:cNvSpPr>
          <p:nvPr>
            <p:ph type="subTitle" idx="1" hasCustomPrompt="1"/>
          </p:nvPr>
        </p:nvSpPr>
        <p:spPr>
          <a:xfrm>
            <a:off x="2445301" y="3886200"/>
            <a:ext cx="6400800" cy="1752600"/>
          </a:xfrm>
        </p:spPr>
        <p:txBody>
          <a:bodyPr>
            <a:normAutofit/>
          </a:bodyPr>
          <a:lstStyle>
            <a:lvl1pPr marL="0" indent="0" algn="l">
              <a:buNone/>
              <a:defRPr sz="1600" b="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content is flush left and can drop to 2 lines if needed, or adjust type size.</a:t>
            </a:r>
            <a:endParaRPr lang="en-US" dirty="0"/>
          </a:p>
        </p:txBody>
      </p:sp>
      <p:sp>
        <p:nvSpPr>
          <p:cNvPr id="5" name="Footer Placeholder 4"/>
          <p:cNvSpPr>
            <a:spLocks noGrp="1"/>
          </p:cNvSpPr>
          <p:nvPr>
            <p:ph type="ftr" sz="quarter" idx="11"/>
          </p:nvPr>
        </p:nvSpPr>
        <p:spPr>
          <a:xfrm>
            <a:off x="2445301" y="5623985"/>
            <a:ext cx="2895600" cy="366183"/>
          </a:xfrm>
        </p:spPr>
        <p:txBody>
          <a:bodyPr/>
          <a:lstStyle>
            <a:lvl1pPr>
              <a:defRPr sz="1200" b="1">
                <a:solidFill>
                  <a:srgbClr val="FFFFFF"/>
                </a:solidFill>
              </a:defRPr>
            </a:lvl1pPr>
          </a:lstStyle>
          <a:p>
            <a:pPr algn="l"/>
            <a:r>
              <a:rPr lang="en-US" dirty="0" smtClean="0"/>
              <a:t>PRESENTER’S NAME</a:t>
            </a:r>
            <a:endParaRPr lang="en-US" dirty="0"/>
          </a:p>
        </p:txBody>
      </p:sp>
      <p:sp>
        <p:nvSpPr>
          <p:cNvPr id="7" name="Footer Placeholder 4"/>
          <p:cNvSpPr txBox="1">
            <a:spLocks/>
          </p:cNvSpPr>
          <p:nvPr userDrawn="1"/>
        </p:nvSpPr>
        <p:spPr>
          <a:xfrm>
            <a:off x="2445301" y="6010275"/>
            <a:ext cx="2895600" cy="366183"/>
          </a:xfrm>
          <a:prstGeom prst="rect">
            <a:avLst/>
          </a:prstGeom>
        </p:spPr>
        <p:txBody>
          <a:bodyPr vert="horz" lIns="91440" tIns="45720" rIns="91440" bIns="45720" rtlCol="0" anchor="ctr"/>
          <a:lstStyle>
            <a:defPPr>
              <a:defRPr lang="en-US"/>
            </a:defPPr>
            <a:lvl1pPr algn="ctr" defTabSz="457200" rtl="0" fontAlgn="base">
              <a:spcBef>
                <a:spcPct val="0"/>
              </a:spcBef>
              <a:spcAft>
                <a:spcPct val="0"/>
              </a:spcAft>
              <a:defRPr sz="1200" b="1" kern="1200">
                <a:solidFill>
                  <a:srgbClr val="FFFFFF"/>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l"/>
            <a:r>
              <a:rPr lang="en-US" sz="900" b="0" dirty="0" smtClean="0"/>
              <a:t>Updated September 2014</a:t>
            </a:r>
            <a:endParaRPr lang="en-US" sz="900" b="0" dirty="0"/>
          </a:p>
        </p:txBody>
      </p:sp>
    </p:spTree>
    <p:extLst>
      <p:ext uri="{BB962C8B-B14F-4D97-AF65-F5344CB8AC3E}">
        <p14:creationId xmlns:p14="http://schemas.microsoft.com/office/powerpoint/2010/main" val="168954335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8398178" y="3196774"/>
            <a:ext cx="762000" cy="366183"/>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r>
              <a:rPr lang="en-US" dirty="0" smtClean="0">
                <a:solidFill>
                  <a:srgbClr val="FFFFFF"/>
                </a:solidFill>
              </a:rPr>
              <a:t> </a:t>
            </a:r>
            <a:fld id="{5290889C-605A-954E-8FE8-77CAB6A05EFC}" type="slidenum">
              <a:rPr lang="en-US" smtClean="0">
                <a:solidFill>
                  <a:srgbClr val="FFFFFF"/>
                </a:solidFill>
              </a:rPr>
              <a:pPr algn="ctr"/>
              <a:t>‹#›</a:t>
            </a:fld>
            <a:endParaRPr lang="en-US" dirty="0">
              <a:solidFill>
                <a:srgbClr val="FFFFFF"/>
              </a:solidFill>
            </a:endParaRPr>
          </a:p>
        </p:txBody>
      </p:sp>
      <p:sp>
        <p:nvSpPr>
          <p:cNvPr id="3" name="Slide Number Placeholder 5"/>
          <p:cNvSpPr txBox="1">
            <a:spLocks/>
          </p:cNvSpPr>
          <p:nvPr userDrawn="1"/>
        </p:nvSpPr>
        <p:spPr>
          <a:xfrm>
            <a:off x="8390904" y="6314018"/>
            <a:ext cx="762000" cy="366183"/>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r>
              <a:rPr lang="en-US" dirty="0" smtClean="0">
                <a:solidFill>
                  <a:srgbClr val="FFFFFF"/>
                </a:solidFill>
              </a:rPr>
              <a:t> </a:t>
            </a:r>
            <a:fld id="{5290889C-605A-954E-8FE8-77CAB6A05EFC}" type="slidenum">
              <a:rPr lang="en-US" smtClean="0">
                <a:solidFill>
                  <a:srgbClr val="FFFFFF"/>
                </a:solidFill>
              </a:rPr>
              <a:pPr algn="ctr"/>
              <a:t>‹#›</a:t>
            </a:fld>
            <a:endParaRPr lang="en-US" dirty="0">
              <a:solidFill>
                <a:srgbClr val="FFFFFF"/>
              </a:solidFill>
            </a:endParaRPr>
          </a:p>
        </p:txBody>
      </p:sp>
    </p:spTree>
    <p:extLst>
      <p:ext uri="{BB962C8B-B14F-4D97-AF65-F5344CB8AC3E}">
        <p14:creationId xmlns:p14="http://schemas.microsoft.com/office/powerpoint/2010/main" val="3147237481"/>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Get Involve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390904" y="6314018"/>
            <a:ext cx="762000" cy="366183"/>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r>
              <a:rPr lang="en-US" dirty="0" smtClean="0">
                <a:solidFill>
                  <a:srgbClr val="FFFFFF"/>
                </a:solidFill>
              </a:rPr>
              <a:t> </a:t>
            </a:r>
            <a:fld id="{5290889C-605A-954E-8FE8-77CAB6A05EFC}" type="slidenum">
              <a:rPr lang="en-US" smtClean="0">
                <a:solidFill>
                  <a:srgbClr val="FFFFFF"/>
                </a:solidFill>
              </a:rPr>
              <a:pPr algn="ctr"/>
              <a:t>‹#›</a:t>
            </a:fld>
            <a:endParaRPr lang="en-US" dirty="0">
              <a:solidFill>
                <a:srgbClr val="FFFFFF"/>
              </a:solidFill>
            </a:endParaRPr>
          </a:p>
        </p:txBody>
      </p:sp>
    </p:spTree>
    <p:extLst>
      <p:ext uri="{BB962C8B-B14F-4D97-AF65-F5344CB8AC3E}">
        <p14:creationId xmlns:p14="http://schemas.microsoft.com/office/powerpoint/2010/main" val="15452380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14 Cover Opt 2">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50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Get Involve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390904" y="6314018"/>
            <a:ext cx="762000" cy="366183"/>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ctr"/>
            <a:r>
              <a:rPr lang="en-US" dirty="0" smtClean="0">
                <a:solidFill>
                  <a:srgbClr val="FFFFFF"/>
                </a:solidFill>
              </a:rPr>
              <a:t> </a:t>
            </a:r>
            <a:fld id="{5290889C-605A-954E-8FE8-77CAB6A05EFC}" type="slidenum">
              <a:rPr lang="en-US" smtClean="0">
                <a:solidFill>
                  <a:srgbClr val="FFFFFF"/>
                </a:solidFill>
              </a:rPr>
              <a:pPr algn="ctr"/>
              <a:t>‹#›</a:t>
            </a:fld>
            <a:endParaRPr lang="en-US" dirty="0">
              <a:solidFill>
                <a:srgbClr val="FFFFFF"/>
              </a:solidFill>
            </a:endParaRPr>
          </a:p>
        </p:txBody>
      </p:sp>
    </p:spTree>
    <p:extLst>
      <p:ext uri="{BB962C8B-B14F-4D97-AF65-F5344CB8AC3E}">
        <p14:creationId xmlns:p14="http://schemas.microsoft.com/office/powerpoint/2010/main" val="1730344131"/>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LH bullets">
    <p:spTree>
      <p:nvGrpSpPr>
        <p:cNvPr id="1" name=""/>
        <p:cNvGrpSpPr/>
        <p:nvPr/>
      </p:nvGrpSpPr>
      <p:grpSpPr>
        <a:xfrm>
          <a:off x="0" y="0"/>
          <a:ext cx="0" cy="0"/>
          <a:chOff x="0" y="0"/>
          <a:chExt cx="0" cy="0"/>
        </a:xfrm>
      </p:grpSpPr>
      <p:sp>
        <p:nvSpPr>
          <p:cNvPr id="10" name="Text Placeholder 2"/>
          <p:cNvSpPr>
            <a:spLocks noGrp="1"/>
          </p:cNvSpPr>
          <p:nvPr>
            <p:ph idx="11"/>
          </p:nvPr>
        </p:nvSpPr>
        <p:spPr bwMode="auto">
          <a:xfrm>
            <a:off x="914400" y="1447802"/>
            <a:ext cx="4585730" cy="4495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12" name="Date Placeholder 3"/>
          <p:cNvSpPr>
            <a:spLocks noGrp="1"/>
          </p:cNvSpPr>
          <p:nvPr>
            <p:ph type="dt" sz="half" idx="10"/>
          </p:nvPr>
        </p:nvSpPr>
        <p:spPr>
          <a:xfrm>
            <a:off x="-76200" y="6375400"/>
            <a:ext cx="609600" cy="365125"/>
          </a:xfrm>
          <a:prstGeom prst="rect">
            <a:avLst/>
          </a:prstGeom>
        </p:spPr>
        <p:txBody>
          <a:bodyPr wrap="square" numCol="1" anchorCtr="0" compatLnSpc="1">
            <a:prstTxWarp prst="textNoShape">
              <a:avLst/>
            </a:prstTxWarp>
          </a:bodyPr>
          <a:lstStyle>
            <a:lvl1pPr fontAlgn="base">
              <a:spcBef>
                <a:spcPct val="0"/>
              </a:spcBef>
              <a:spcAft>
                <a:spcPct val="0"/>
              </a:spcAft>
              <a:defRPr sz="900" smtClean="0">
                <a:solidFill>
                  <a:schemeClr val="bg1"/>
                </a:solidFill>
                <a:ea typeface="ＭＳ Ｐゴシック" pitchFamily="-110" charset="-128"/>
                <a:cs typeface="ＭＳ Ｐゴシック" pitchFamily="-110" charset="-128"/>
              </a:defRPr>
            </a:lvl1pPr>
          </a:lstStyle>
          <a:p>
            <a:pPr algn="ctr">
              <a:defRPr/>
            </a:pPr>
            <a:r>
              <a:rPr lang="en-US">
                <a:solidFill>
                  <a:prstClr val="white"/>
                </a:solidFill>
              </a:rPr>
              <a:t>[ </a:t>
            </a:r>
            <a:fld id="{2820970C-1322-3042-AE3D-AE90FD7E094C}" type="slidenum">
              <a:rPr lang="en-US">
                <a:solidFill>
                  <a:prstClr val="white"/>
                </a:solidFill>
              </a:rPr>
              <a:pPr algn="ctr">
                <a:defRPr/>
              </a:pPr>
              <a:t>‹#›</a:t>
            </a:fld>
            <a:r>
              <a:rPr lang="en-US">
                <a:solidFill>
                  <a:prstClr val="white"/>
                </a:solidFill>
              </a:rPr>
              <a:t> </a:t>
            </a:r>
            <a:r>
              <a:rPr lang="en-US" dirty="0">
                <a:solidFill>
                  <a:prstClr val="white"/>
                </a:solidFill>
              </a:rPr>
              <a:t>]</a:t>
            </a:r>
          </a:p>
        </p:txBody>
      </p:sp>
      <p:sp>
        <p:nvSpPr>
          <p:cNvPr id="4" name="Title 3"/>
          <p:cNvSpPr>
            <a:spLocks noGrp="1"/>
          </p:cNvSpPr>
          <p:nvPr>
            <p:ph type="title"/>
          </p:nvPr>
        </p:nvSpPr>
        <p:spPr>
          <a:xfrm>
            <a:off x="457200" y="612648"/>
            <a:ext cx="8458200" cy="658368"/>
          </a:xfrm>
          <a:prstGeom prst="rect">
            <a:avLst/>
          </a:prstGeom>
        </p:spPr>
        <p:txBody>
          <a:bodyPr vert="horz" lIns="457200" bIns="73152" anchor="b" anchorCtr="0"/>
          <a:lstStyle/>
          <a:p>
            <a:r>
              <a:rPr lang="en-US"/>
              <a:t>Click to edit Master title style</a:t>
            </a:r>
          </a:p>
        </p:txBody>
      </p:sp>
    </p:spTree>
    <p:extLst>
      <p:ext uri="{BB962C8B-B14F-4D97-AF65-F5344CB8AC3E}">
        <p14:creationId xmlns:p14="http://schemas.microsoft.com/office/powerpoint/2010/main" val="2380901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14 Cover Opt 3">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2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14 Cover Opt 4">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92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14 Cover Opt 5">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9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1"/>
          <p:cNvSpPr>
            <a:spLocks noGrp="1"/>
          </p:cNvSpPr>
          <p:nvPr>
            <p:ph type="body" idx="12"/>
          </p:nvPr>
        </p:nvSpPr>
        <p:spPr>
          <a:xfrm>
            <a:off x="3657599" y="5867400"/>
            <a:ext cx="4495801" cy="500732"/>
          </a:xfrm>
          <a:prstGeom prst="rect">
            <a:avLst/>
          </a:prstGeom>
        </p:spPr>
        <p:txBody>
          <a:bodyPr/>
          <a:lstStyle>
            <a:lvl1pPr marL="0" indent="0" algn="r">
              <a:buNone/>
              <a:defRPr sz="1800">
                <a:latin typeface="Arial"/>
                <a:cs typeface="Arial"/>
              </a:defRPr>
            </a:lvl1pPr>
          </a:lstStyle>
          <a:p>
            <a:pPr lvl="0"/>
            <a:r>
              <a:rPr lang="en-US" smtClean="0">
                <a:solidFill>
                  <a:schemeClr val="bg1">
                    <a:lumMod val="50000"/>
                  </a:schemeClr>
                </a:solidFill>
              </a:rPr>
              <a:t>Click to edit Master text styles</a:t>
            </a:r>
          </a:p>
        </p:txBody>
      </p:sp>
    </p:spTree>
    <p:extLst>
      <p:ext uri="{BB962C8B-B14F-4D97-AF65-F5344CB8AC3E}">
        <p14:creationId xmlns:p14="http://schemas.microsoft.com/office/powerpoint/2010/main" val="52902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54562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8503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673813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theme" Target="../theme/theme2.xml"/><Relationship Id="rId7" Type="http://schemas.openxmlformats.org/officeDocument/2006/relationships/image" Target="../media/image14.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57929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 id="2147484857" r:id="rId12"/>
    <p:sldLayoutId id="2147484858" r:id="rId13"/>
    <p:sldLayoutId id="2147484859" r:id="rId14"/>
    <p:sldLayoutId id="2147484860" r:id="rId15"/>
    <p:sldLayoutId id="2147484861"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473B44EE-5E81-A64B-A08E-A2972455C4C7}" type="datetimeFigureOut">
              <a:rPr lang="en-US" smtClean="0">
                <a:solidFill>
                  <a:srgbClr val="053245">
                    <a:tint val="75000"/>
                  </a:srgbClr>
                </a:solidFill>
                <a:latin typeface="Arial" pitchFamily="-110" charset="0"/>
                <a:ea typeface="ＭＳ Ｐゴシック" pitchFamily="-110" charset="-128"/>
                <a:cs typeface="ＭＳ Ｐゴシック" pitchFamily="-110" charset="-128"/>
              </a:rPr>
              <a:pPr defTabSz="457200" fontAlgn="base">
                <a:spcBef>
                  <a:spcPct val="0"/>
                </a:spcBef>
                <a:spcAft>
                  <a:spcPct val="0"/>
                </a:spcAft>
              </a:pPr>
              <a:t>9/30/14</a:t>
            </a:fld>
            <a:endParaRPr lang="en-US">
              <a:solidFill>
                <a:srgbClr val="053245">
                  <a:tint val="75000"/>
                </a:srgbClr>
              </a:solidFill>
              <a:latin typeface="Arial" pitchFamily="-110" charset="0"/>
              <a:ea typeface="ＭＳ Ｐゴシック" pitchFamily="-110" charset="-128"/>
              <a:cs typeface="ＭＳ Ｐゴシック" pitchFamily="-110" charset="-128"/>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a:solidFill>
                <a:srgbClr val="053245">
                  <a:tint val="75000"/>
                </a:srgbClr>
              </a:solidFill>
              <a:latin typeface="Arial" pitchFamily="-110" charset="0"/>
              <a:ea typeface="ＭＳ Ｐゴシック" pitchFamily="-110" charset="-128"/>
              <a:cs typeface="ＭＳ Ｐゴシック" pitchFamily="-110" charset="-128"/>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5290889C-605A-954E-8FE8-77CAB6A05EFC}" type="slidenum">
              <a:rPr lang="en-US" smtClean="0">
                <a:solidFill>
                  <a:srgbClr val="053245">
                    <a:tint val="75000"/>
                  </a:srgbClr>
                </a:solidFill>
                <a:latin typeface="Arial" pitchFamily="-110" charset="0"/>
                <a:ea typeface="ＭＳ Ｐゴシック" pitchFamily="-110" charset="-128"/>
                <a:cs typeface="ＭＳ Ｐゴシック" pitchFamily="-110" charset="-128"/>
              </a:rPr>
              <a:pPr defTabSz="457200" fontAlgn="base">
                <a:spcBef>
                  <a:spcPct val="0"/>
                </a:spcBef>
                <a:spcAft>
                  <a:spcPct val="0"/>
                </a:spcAft>
              </a:pPr>
              <a:t>‹#›</a:t>
            </a:fld>
            <a:endParaRPr lang="en-US">
              <a:solidFill>
                <a:srgbClr val="053245">
                  <a:tint val="75000"/>
                </a:srgbClr>
              </a:solidFill>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96137361"/>
      </p:ext>
    </p:extLst>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22.emf"/><Relationship Id="rId1" Type="http://schemas.openxmlformats.org/officeDocument/2006/relationships/slideLayout" Target="../slideLayouts/slideLayout11.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 Id="rId3"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0" Type="http://schemas.openxmlformats.org/officeDocument/2006/relationships/image" Target="../media/image47.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 Id="rId25" Type="http://schemas.openxmlformats.org/officeDocument/2006/relationships/image" Target="../media/image52.png"/><Relationship Id="rId26" Type="http://schemas.openxmlformats.org/officeDocument/2006/relationships/image" Target="../media/image53.png"/><Relationship Id="rId27" Type="http://schemas.openxmlformats.org/officeDocument/2006/relationships/image" Target="../media/image54.png"/><Relationship Id="rId28" Type="http://schemas.openxmlformats.org/officeDocument/2006/relationships/image" Target="../media/image55.png"/><Relationship Id="rId29" Type="http://schemas.openxmlformats.org/officeDocument/2006/relationships/image" Target="../media/image56.png"/><Relationship Id="rId1" Type="http://schemas.openxmlformats.org/officeDocument/2006/relationships/slideLayout" Target="../slideLayouts/slideLayout18.xml"/><Relationship Id="rId2" Type="http://schemas.openxmlformats.org/officeDocument/2006/relationships/image" Target="../media/image29.png"/><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30" Type="http://schemas.openxmlformats.org/officeDocument/2006/relationships/image" Target="../media/image57.png"/><Relationship Id="rId31" Type="http://schemas.openxmlformats.org/officeDocument/2006/relationships/image" Target="../media/image58.png"/><Relationship Id="rId32" Type="http://schemas.openxmlformats.org/officeDocument/2006/relationships/image" Target="../media/image59.png"/><Relationship Id="rId9" Type="http://schemas.openxmlformats.org/officeDocument/2006/relationships/image" Target="../media/image36.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33" Type="http://schemas.openxmlformats.org/officeDocument/2006/relationships/image" Target="../media/image60.png"/><Relationship Id="rId34" Type="http://schemas.openxmlformats.org/officeDocument/2006/relationships/image" Target="../media/image61.png"/><Relationship Id="rId35" Type="http://schemas.openxmlformats.org/officeDocument/2006/relationships/image" Target="../media/image62.png"/><Relationship Id="rId36" Type="http://schemas.openxmlformats.org/officeDocument/2006/relationships/image" Target="../media/image63.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37" Type="http://schemas.openxmlformats.org/officeDocument/2006/relationships/image" Target="../media/image64.png"/><Relationship Id="rId38"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5334000"/>
            <a:ext cx="6858000" cy="954107"/>
          </a:xfrm>
          <a:prstGeom prst="rect">
            <a:avLst/>
          </a:prstGeom>
          <a:noFill/>
        </p:spPr>
        <p:txBody>
          <a:bodyPr wrap="square" rtlCol="0">
            <a:spAutoFit/>
          </a:bodyPr>
          <a:lstStyle/>
          <a:p>
            <a:pPr algn="ctr"/>
            <a:r>
              <a:rPr lang="en-US" sz="2800" b="1" dirty="0" err="1">
                <a:latin typeface="Arial" panose="020B0604020202020204" pitchFamily="34" charset="0"/>
                <a:cs typeface="Arial" panose="020B0604020202020204" pitchFamily="34" charset="0"/>
              </a:rPr>
              <a:t>IaaS</a:t>
            </a:r>
            <a:r>
              <a:rPr lang="en-US" sz="2800" b="1" dirty="0">
                <a:latin typeface="Arial" panose="020B0604020202020204" pitchFamily="34" charset="0"/>
                <a:cs typeface="Arial" panose="020B0604020202020204" pitchFamily="34" charset="0"/>
              </a:rPr>
              <a:t> with NET+: Campus Experiences on Deploying Cloud Infrastructure</a:t>
            </a:r>
          </a:p>
        </p:txBody>
      </p:sp>
    </p:spTree>
    <p:extLst>
      <p:ext uri="{BB962C8B-B14F-4D97-AF65-F5344CB8AC3E}">
        <p14:creationId xmlns:p14="http://schemas.microsoft.com/office/powerpoint/2010/main" val="22709988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a:lstStyle/>
          <a:p>
            <a:r>
              <a:rPr lang="en-US" dirty="0" smtClean="0"/>
              <a:t>Campus Perspectives</a:t>
            </a:r>
            <a:endParaRPr lang="en-US" dirty="0"/>
          </a:p>
        </p:txBody>
      </p:sp>
    </p:spTree>
    <p:extLst>
      <p:ext uri="{BB962C8B-B14F-4D97-AF65-F5344CB8AC3E}">
        <p14:creationId xmlns:p14="http://schemas.microsoft.com/office/powerpoint/2010/main" val="33084232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University of Notre Dame</a:t>
            </a:r>
            <a:endParaRPr lang="en-US" dirty="0"/>
          </a:p>
        </p:txBody>
      </p:sp>
      <p:sp>
        <p:nvSpPr>
          <p:cNvPr id="4" name="Content Placeholder 3"/>
          <p:cNvSpPr>
            <a:spLocks noGrp="1"/>
          </p:cNvSpPr>
          <p:nvPr>
            <p:ph idx="1"/>
          </p:nvPr>
        </p:nvSpPr>
        <p:spPr/>
        <p:txBody>
          <a:bodyPr/>
          <a:lstStyle/>
          <a:p>
            <a:pPr marL="342900" indent="-342900">
              <a:buFont typeface="Arial"/>
              <a:buChar char="•"/>
            </a:pPr>
            <a:r>
              <a:rPr lang="en-US" dirty="0" smtClean="0"/>
              <a:t>Private research university located in South Bend, Indiana</a:t>
            </a:r>
          </a:p>
          <a:p>
            <a:pPr marL="342900" indent="-342900">
              <a:buFont typeface="Arial"/>
              <a:buChar char="•"/>
            </a:pPr>
            <a:r>
              <a:rPr lang="en-US" dirty="0" smtClean="0"/>
              <a:t>~12,000 students and ~1,200 academic staff</a:t>
            </a:r>
            <a:endParaRPr lang="en-US" dirty="0"/>
          </a:p>
        </p:txBody>
      </p:sp>
      <p:pic>
        <p:nvPicPr>
          <p:cNvPr id="2" name="Picture 1" descr="Canvas Golden Dome 144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743200"/>
            <a:ext cx="4800600" cy="3388659"/>
          </a:xfrm>
          <a:prstGeom prst="rect">
            <a:avLst/>
          </a:prstGeom>
        </p:spPr>
      </p:pic>
    </p:spTree>
    <p:extLst>
      <p:ext uri="{BB962C8B-B14F-4D97-AF65-F5344CB8AC3E}">
        <p14:creationId xmlns:p14="http://schemas.microsoft.com/office/powerpoint/2010/main" val="18057530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Pennsylvania State University</a:t>
            </a:r>
          </a:p>
        </p:txBody>
      </p:sp>
      <p:sp>
        <p:nvSpPr>
          <p:cNvPr id="4" name="Content Placeholder 3"/>
          <p:cNvSpPr>
            <a:spLocks noGrp="1"/>
          </p:cNvSpPr>
          <p:nvPr>
            <p:ph idx="1"/>
          </p:nvPr>
        </p:nvSpPr>
        <p:spPr/>
        <p:txBody>
          <a:bodyPr/>
          <a:lstStyle/>
          <a:p>
            <a:pPr marL="342900" indent="-342900">
              <a:buFont typeface="Arial"/>
              <a:buChar char="•"/>
            </a:pPr>
            <a:r>
              <a:rPr lang="en-US" dirty="0" smtClean="0"/>
              <a:t>Public research university with campuses across the state</a:t>
            </a:r>
          </a:p>
          <a:p>
            <a:pPr marL="342900" indent="-342900">
              <a:buFont typeface="Arial"/>
              <a:buChar char="•"/>
            </a:pPr>
            <a:r>
              <a:rPr lang="en-US" dirty="0" smtClean="0"/>
              <a:t>~100,000 students and ~10,000 academic staff</a:t>
            </a:r>
            <a:endParaRPr lang="en-US" dirty="0"/>
          </a:p>
        </p:txBody>
      </p:sp>
      <p:sp>
        <p:nvSpPr>
          <p:cNvPr id="7" name="Rectangle 6"/>
          <p:cNvSpPr/>
          <p:nvPr/>
        </p:nvSpPr>
        <p:spPr>
          <a:xfrm>
            <a:off x="609600" y="6135468"/>
            <a:ext cx="6705600" cy="338554"/>
          </a:xfrm>
          <a:prstGeom prst="rect">
            <a:avLst/>
          </a:prstGeom>
        </p:spPr>
        <p:txBody>
          <a:bodyPr wrap="square">
            <a:spAutoFit/>
          </a:bodyPr>
          <a:lstStyle/>
          <a:p>
            <a:r>
              <a:rPr lang="en-US" sz="800" dirty="0"/>
              <a:t>"Penn state old main summer" by George </a:t>
            </a:r>
            <a:r>
              <a:rPr lang="en-US" sz="800" dirty="0" err="1"/>
              <a:t>Chriss</a:t>
            </a:r>
            <a:r>
              <a:rPr lang="en-US" sz="800" dirty="0"/>
              <a:t> - Own work. Licensed under Creative Commons Attribution 2.5 via Wikimedia Commons - http://</a:t>
            </a:r>
            <a:r>
              <a:rPr lang="en-US" sz="800" dirty="0" err="1"/>
              <a:t>commons.wikimedia.org</a:t>
            </a:r>
            <a:r>
              <a:rPr lang="en-US" sz="800" dirty="0"/>
              <a:t>/wiki/</a:t>
            </a:r>
            <a:r>
              <a:rPr lang="en-US" sz="800" dirty="0" err="1"/>
              <a:t>File:Penn_state_old_main_summer.jpg#mediaviewer</a:t>
            </a:r>
            <a:r>
              <a:rPr lang="en-US" sz="800" dirty="0"/>
              <a:t>/</a:t>
            </a:r>
            <a:r>
              <a:rPr lang="en-US" sz="800" dirty="0" err="1"/>
              <a:t>File:Penn_state_old_main_summer.jpg</a:t>
            </a:r>
            <a:endParaRPr lang="en-US" sz="800" dirty="0"/>
          </a:p>
        </p:txBody>
      </p:sp>
      <p:pic>
        <p:nvPicPr>
          <p:cNvPr id="2" name="Picture 1" descr="Penn_state_old_main_summ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590800"/>
            <a:ext cx="4648200" cy="3486150"/>
          </a:xfrm>
          <a:prstGeom prst="rect">
            <a:avLst/>
          </a:prstGeom>
        </p:spPr>
      </p:pic>
    </p:spTree>
    <p:extLst>
      <p:ext uri="{BB962C8B-B14F-4D97-AF65-F5344CB8AC3E}">
        <p14:creationId xmlns:p14="http://schemas.microsoft.com/office/powerpoint/2010/main" val="22072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University of Alabama Huntsville</a:t>
            </a:r>
          </a:p>
        </p:txBody>
      </p:sp>
      <p:sp>
        <p:nvSpPr>
          <p:cNvPr id="4" name="Content Placeholder 3"/>
          <p:cNvSpPr>
            <a:spLocks noGrp="1"/>
          </p:cNvSpPr>
          <p:nvPr>
            <p:ph idx="1"/>
          </p:nvPr>
        </p:nvSpPr>
        <p:spPr/>
        <p:txBody>
          <a:bodyPr/>
          <a:lstStyle/>
          <a:p>
            <a:pPr marL="342900" indent="-342900">
              <a:buFont typeface="Arial"/>
              <a:buChar char="•"/>
            </a:pPr>
            <a:r>
              <a:rPr lang="en-US" dirty="0" smtClean="0"/>
              <a:t>Public research university with 6 colleges, part of UA system</a:t>
            </a:r>
          </a:p>
          <a:p>
            <a:pPr marL="342900" indent="-342900">
              <a:buFont typeface="Arial"/>
              <a:buChar char="•"/>
            </a:pPr>
            <a:r>
              <a:rPr lang="en-US" dirty="0" smtClean="0"/>
              <a:t>~8,000 students and &lt;1,000 academic staff</a:t>
            </a:r>
            <a:endParaRPr lang="en-US" dirty="0"/>
          </a:p>
        </p:txBody>
      </p:sp>
      <p:sp>
        <p:nvSpPr>
          <p:cNvPr id="7" name="Rectangle 6"/>
          <p:cNvSpPr/>
          <p:nvPr/>
        </p:nvSpPr>
        <p:spPr>
          <a:xfrm>
            <a:off x="609600" y="6135468"/>
            <a:ext cx="6705600" cy="338554"/>
          </a:xfrm>
          <a:prstGeom prst="rect">
            <a:avLst/>
          </a:prstGeom>
        </p:spPr>
        <p:txBody>
          <a:bodyPr wrap="square">
            <a:spAutoFit/>
          </a:bodyPr>
          <a:lstStyle/>
          <a:p>
            <a:r>
              <a:rPr lang="en-US" sz="800" dirty="0"/>
              <a:t>"</a:t>
            </a:r>
            <a:r>
              <a:rPr lang="en-US" sz="800" dirty="0" err="1"/>
              <a:t>UAHShelbyCenter</a:t>
            </a:r>
            <a:r>
              <a:rPr lang="en-US" sz="800" dirty="0"/>
              <a:t>" by </a:t>
            </a:r>
            <a:r>
              <a:rPr lang="en-US" sz="800" dirty="0" err="1"/>
              <a:t>Anivron</a:t>
            </a:r>
            <a:r>
              <a:rPr lang="en-US" sz="800" dirty="0"/>
              <a:t> - Own work. Licensed under Creative Commons Attribution 3.0 via Wikimedia Commons - http://</a:t>
            </a:r>
            <a:r>
              <a:rPr lang="en-US" sz="800" dirty="0" err="1"/>
              <a:t>commons.wikimedia.org</a:t>
            </a:r>
            <a:r>
              <a:rPr lang="en-US" sz="800" dirty="0"/>
              <a:t>/wiki/</a:t>
            </a:r>
            <a:r>
              <a:rPr lang="en-US" sz="800" dirty="0" err="1"/>
              <a:t>File:UAHShelbyCenter.jpg#mediaviewer</a:t>
            </a:r>
            <a:r>
              <a:rPr lang="en-US" sz="800" dirty="0"/>
              <a:t>/</a:t>
            </a:r>
            <a:r>
              <a:rPr lang="en-US" sz="800" dirty="0" err="1"/>
              <a:t>File:UAHShelbyCenter.jpg</a:t>
            </a:r>
            <a:endParaRPr lang="en-US" sz="800" dirty="0"/>
          </a:p>
        </p:txBody>
      </p:sp>
      <p:pic>
        <p:nvPicPr>
          <p:cNvPr id="2" name="Picture 1" descr="UAHShelbyCenter.jpg"/>
          <p:cNvPicPr>
            <a:picLocks noChangeAspect="1"/>
          </p:cNvPicPr>
          <p:nvPr/>
        </p:nvPicPr>
        <p:blipFill rotWithShape="1">
          <a:blip r:embed="rId2" cstate="print">
            <a:extLst>
              <a:ext uri="{28A0092B-C50C-407E-A947-70E740481C1C}">
                <a14:useLocalDpi xmlns:a14="http://schemas.microsoft.com/office/drawing/2010/main" val="0"/>
              </a:ext>
            </a:extLst>
          </a:blip>
          <a:srcRect t="12497" b="9785"/>
          <a:stretch/>
        </p:blipFill>
        <p:spPr>
          <a:xfrm>
            <a:off x="762000" y="3043418"/>
            <a:ext cx="5867400" cy="3052582"/>
          </a:xfrm>
          <a:prstGeom prst="rect">
            <a:avLst/>
          </a:prstGeom>
        </p:spPr>
      </p:pic>
    </p:spTree>
    <p:extLst>
      <p:ext uri="{BB962C8B-B14F-4D97-AF65-F5344CB8AC3E}">
        <p14:creationId xmlns:p14="http://schemas.microsoft.com/office/powerpoint/2010/main" val="4025680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a:lstStyle/>
          <a:p>
            <a:r>
              <a:rPr lang="en-US" dirty="0" smtClean="0"/>
              <a:t>Discussion</a:t>
            </a:r>
            <a:endParaRPr lang="en-US" dirty="0"/>
          </a:p>
        </p:txBody>
      </p:sp>
    </p:spTree>
    <p:extLst>
      <p:ext uri="{BB962C8B-B14F-4D97-AF65-F5344CB8AC3E}">
        <p14:creationId xmlns:p14="http://schemas.microsoft.com/office/powerpoint/2010/main" val="41367076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 &amp; Panelists</a:t>
            </a:r>
            <a:endParaRPr lang="en-US" dirty="0"/>
          </a:p>
        </p:txBody>
      </p:sp>
      <p:sp>
        <p:nvSpPr>
          <p:cNvPr id="3" name="Text Placeholder 2"/>
          <p:cNvSpPr>
            <a:spLocks noGrp="1"/>
          </p:cNvSpPr>
          <p:nvPr>
            <p:ph type="body" sz="quarter" idx="10"/>
          </p:nvPr>
        </p:nvSpPr>
        <p:spPr>
          <a:xfrm>
            <a:off x="685800" y="1676400"/>
            <a:ext cx="7924800" cy="3733800"/>
          </a:xfrm>
        </p:spPr>
        <p:txBody>
          <a:bodyPr/>
          <a:lstStyle/>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Andrew Keating (Internet2)</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Director, NET+ Program Management</a:t>
            </a:r>
          </a:p>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Mike </a:t>
            </a:r>
            <a:r>
              <a:rPr lang="en-US" sz="2800" dirty="0" err="1">
                <a:latin typeface="Arial" panose="020B0604020202020204" pitchFamily="34" charset="0"/>
                <a:cs typeface="Arial" panose="020B0604020202020204" pitchFamily="34" charset="0"/>
              </a:rPr>
              <a:t>Chapple</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(Notre Dame)</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Senior Director, IT Service Delivery</a:t>
            </a:r>
            <a:endParaRPr lang="en-US" sz="2400" dirty="0">
              <a:latin typeface="Arial" panose="020B0604020202020204" pitchFamily="34" charset="0"/>
              <a:cs typeface="Arial" panose="020B0604020202020204" pitchFamily="34" charset="0"/>
            </a:endParaRPr>
          </a:p>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Jeff </a:t>
            </a:r>
            <a:r>
              <a:rPr lang="en-US" sz="2800" dirty="0">
                <a:latin typeface="Arial" panose="020B0604020202020204" pitchFamily="34" charset="0"/>
                <a:cs typeface="Arial" panose="020B0604020202020204" pitchFamily="34" charset="0"/>
              </a:rPr>
              <a:t>Reel </a:t>
            </a:r>
            <a:r>
              <a:rPr lang="en-US" sz="2800" dirty="0" smtClean="0">
                <a:latin typeface="Arial" panose="020B0604020202020204" pitchFamily="34" charset="0"/>
                <a:cs typeface="Arial" panose="020B0604020202020204" pitchFamily="34" charset="0"/>
              </a:rPr>
              <a:t>(Penn State)</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Director, Strategic </a:t>
            </a:r>
            <a:r>
              <a:rPr lang="en-US" sz="2400" smtClean="0">
                <a:latin typeface="Arial" panose="020B0604020202020204" pitchFamily="34" charset="0"/>
                <a:cs typeface="Arial" panose="020B0604020202020204" pitchFamily="34" charset="0"/>
              </a:rPr>
              <a:t>IT Programs</a:t>
            </a:r>
            <a:endParaRPr lang="en-US" sz="2400" dirty="0" smtClean="0">
              <a:latin typeface="Arial" panose="020B0604020202020204" pitchFamily="34" charset="0"/>
              <a:cs typeface="Arial" panose="020B0604020202020204" pitchFamily="34" charset="0"/>
            </a:endParaRPr>
          </a:p>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Chad Hyatt (U Alabama Huntsville)</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Director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Academic Technologies &amp; Client Services</a:t>
            </a:r>
          </a:p>
        </p:txBody>
      </p:sp>
    </p:spTree>
    <p:extLst>
      <p:ext uri="{BB962C8B-B14F-4D97-AF65-F5344CB8AC3E}">
        <p14:creationId xmlns:p14="http://schemas.microsoft.com/office/powerpoint/2010/main" val="21488735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Us Improve and Grow</a:t>
            </a:r>
            <a:endParaRPr lang="en-US" dirty="0"/>
          </a:p>
        </p:txBody>
      </p:sp>
      <p:sp>
        <p:nvSpPr>
          <p:cNvPr id="3" name="Content Placeholder 2"/>
          <p:cNvSpPr>
            <a:spLocks noGrp="1"/>
          </p:cNvSpPr>
          <p:nvPr>
            <p:ph idx="1"/>
          </p:nvPr>
        </p:nvSpPr>
        <p:spPr>
          <a:xfrm>
            <a:off x="838200" y="1600201"/>
            <a:ext cx="6858000" cy="4343400"/>
          </a:xfrm>
        </p:spPr>
        <p:txBody>
          <a:bodyPr/>
          <a:lstStyle/>
          <a:p>
            <a:endParaRPr lang="en-US" dirty="0" smtClean="0"/>
          </a:p>
          <a:p>
            <a:endParaRPr lang="en-US" dirty="0"/>
          </a:p>
          <a:p>
            <a:pPr algn="ctr"/>
            <a:r>
              <a:rPr lang="en-US" sz="2800" dirty="0" smtClean="0"/>
              <a:t>Thank you for participating </a:t>
            </a:r>
          </a:p>
          <a:p>
            <a:pPr algn="ctr"/>
            <a:r>
              <a:rPr lang="en-US" sz="2800" dirty="0" smtClean="0"/>
              <a:t>in today’s session. </a:t>
            </a:r>
          </a:p>
          <a:p>
            <a:pPr algn="ctr"/>
            <a:endParaRPr lang="en-US" dirty="0"/>
          </a:p>
          <a:p>
            <a:pPr algn="ctr"/>
            <a:r>
              <a:rPr lang="en-US" dirty="0" smtClean="0"/>
              <a:t>We’re very interested in your feedback.  Please take </a:t>
            </a:r>
          </a:p>
          <a:p>
            <a:pPr algn="ctr"/>
            <a:r>
              <a:rPr lang="en-US" dirty="0" smtClean="0"/>
              <a:t>a minute to fill out the session evaluation found within </a:t>
            </a:r>
          </a:p>
          <a:p>
            <a:pPr algn="ctr"/>
            <a:r>
              <a:rPr lang="en-US" dirty="0" smtClean="0"/>
              <a:t>the conference mobile app, or the online agenda. </a:t>
            </a:r>
            <a:br>
              <a:rPr lang="en-US" dirty="0" smtClean="0"/>
            </a:br>
            <a:endParaRPr lang="en-US" dirty="0"/>
          </a:p>
        </p:txBody>
      </p:sp>
    </p:spTree>
    <p:extLst>
      <p:ext uri="{BB962C8B-B14F-4D97-AF65-F5344CB8AC3E}">
        <p14:creationId xmlns:p14="http://schemas.microsoft.com/office/powerpoint/2010/main" val="1861628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 &amp; Panelists</a:t>
            </a:r>
            <a:endParaRPr lang="en-US" dirty="0"/>
          </a:p>
        </p:txBody>
      </p:sp>
      <p:sp>
        <p:nvSpPr>
          <p:cNvPr id="3" name="Text Placeholder 2"/>
          <p:cNvSpPr>
            <a:spLocks noGrp="1"/>
          </p:cNvSpPr>
          <p:nvPr>
            <p:ph type="body" sz="quarter" idx="10"/>
          </p:nvPr>
        </p:nvSpPr>
        <p:spPr>
          <a:xfrm>
            <a:off x="685800" y="1676400"/>
            <a:ext cx="7924800" cy="3733800"/>
          </a:xfrm>
        </p:spPr>
        <p:txBody>
          <a:bodyPr/>
          <a:lstStyle/>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Andrew Keating (Internet2)</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Director, NET+ Program Management</a:t>
            </a:r>
          </a:p>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Mike </a:t>
            </a:r>
            <a:r>
              <a:rPr lang="en-US" sz="2800" dirty="0" err="1">
                <a:latin typeface="Arial" panose="020B0604020202020204" pitchFamily="34" charset="0"/>
                <a:cs typeface="Arial" panose="020B0604020202020204" pitchFamily="34" charset="0"/>
              </a:rPr>
              <a:t>Chapple</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(Notre Dame)</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Senior Director, IT Service Delivery</a:t>
            </a:r>
            <a:endParaRPr lang="en-US" sz="2400" dirty="0">
              <a:latin typeface="Arial" panose="020B0604020202020204" pitchFamily="34" charset="0"/>
              <a:cs typeface="Arial" panose="020B0604020202020204" pitchFamily="34" charset="0"/>
            </a:endParaRPr>
          </a:p>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Jeff </a:t>
            </a:r>
            <a:r>
              <a:rPr lang="en-US" sz="2800" dirty="0">
                <a:latin typeface="Arial" panose="020B0604020202020204" pitchFamily="34" charset="0"/>
                <a:cs typeface="Arial" panose="020B0604020202020204" pitchFamily="34" charset="0"/>
              </a:rPr>
              <a:t>Reel </a:t>
            </a:r>
            <a:r>
              <a:rPr lang="en-US" sz="2800" dirty="0" smtClean="0">
                <a:latin typeface="Arial" panose="020B0604020202020204" pitchFamily="34" charset="0"/>
                <a:cs typeface="Arial" panose="020B0604020202020204" pitchFamily="34" charset="0"/>
              </a:rPr>
              <a:t>(Penn State)</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Director, Strategic IT Programs</a:t>
            </a:r>
          </a:p>
          <a:p>
            <a:pPr>
              <a:buClr>
                <a:srgbClr val="C00000"/>
              </a:buClr>
              <a:buSzPct val="80000"/>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Chad Hyatt (U Alabama Huntsville)</a:t>
            </a:r>
          </a:p>
          <a:p>
            <a:pPr lvl="1">
              <a:buClr>
                <a:srgbClr val="C00000"/>
              </a:buClr>
              <a:buSzPct val="8000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Director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Academic Technologies &amp; Client Services</a:t>
            </a:r>
          </a:p>
        </p:txBody>
      </p:sp>
    </p:spTree>
    <p:extLst>
      <p:ext uri="{BB962C8B-B14F-4D97-AF65-F5344CB8AC3E}">
        <p14:creationId xmlns:p14="http://schemas.microsoft.com/office/powerpoint/2010/main" val="29600918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a:lstStyle/>
          <a:p>
            <a:r>
              <a:rPr lang="en-US" dirty="0" smtClean="0"/>
              <a:t>Internet2 NET+ Program </a:t>
            </a:r>
          </a:p>
          <a:p>
            <a:r>
              <a:rPr lang="en-US" dirty="0" smtClean="0"/>
              <a:t>Background and Current Status</a:t>
            </a:r>
            <a:endParaRPr lang="en-US" dirty="0"/>
          </a:p>
        </p:txBody>
      </p:sp>
    </p:spTree>
    <p:extLst>
      <p:ext uri="{BB962C8B-B14F-4D97-AF65-F5344CB8AC3E}">
        <p14:creationId xmlns:p14="http://schemas.microsoft.com/office/powerpoint/2010/main" val="23536058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sp>
        <p:nvSpPr>
          <p:cNvPr id="2" name="Date Placeholder 1"/>
          <p:cNvSpPr>
            <a:spLocks noGrp="1"/>
          </p:cNvSpPr>
          <p:nvPr>
            <p:ph type="dt" sz="half" idx="4294967295"/>
          </p:nvPr>
        </p:nvSpPr>
        <p:spPr>
          <a:xfrm>
            <a:off x="0" y="6375400"/>
            <a:ext cx="609600" cy="365125"/>
          </a:xfrm>
          <a:prstGeom prst="rect">
            <a:avLst/>
          </a:prstGeom>
        </p:spPr>
        <p:txBody>
          <a:bodyPr/>
          <a:lstStyle/>
          <a:p>
            <a:pPr algn="ctr">
              <a:defRPr/>
            </a:pPr>
            <a:r>
              <a:rPr lang="en-US"/>
              <a:t>[ </a:t>
            </a:r>
            <a:fld id="{2820970C-1322-3042-AE3D-AE90FD7E094C}" type="slidenum">
              <a:rPr lang="en-US"/>
              <a:pPr algn="ctr">
                <a:defRPr/>
              </a:pPr>
              <a:t>4</a:t>
            </a:fld>
            <a:r>
              <a:rPr lang="en-US"/>
              <a:t> </a:t>
            </a:r>
            <a:r>
              <a:rPr lang="en-US" dirty="0"/>
              <a:t>]</a:t>
            </a:r>
          </a:p>
        </p:txBody>
      </p:sp>
      <p:sp>
        <p:nvSpPr>
          <p:cNvPr id="5" name="Date Placeholder 3"/>
          <p:cNvSpPr txBox="1">
            <a:spLocks/>
          </p:cNvSpPr>
          <p:nvPr/>
        </p:nvSpPr>
        <p:spPr>
          <a:xfrm>
            <a:off x="636056" y="6555848"/>
            <a:ext cx="2895600" cy="365125"/>
          </a:xfrm>
          <a:prstGeom prst="rect">
            <a:avLst/>
          </a:prstGeom>
        </p:spPr>
        <p:txBody>
          <a:bodyPr wrap="square" numCol="1" anchorCtr="0" compatLnSpc="1">
            <a:prstTxWarp prst="textNoShape">
              <a:avLst/>
            </a:prstTxWarp>
          </a:bodyPr>
          <a:lstStyle>
            <a:defPPr>
              <a:defRPr lang="en-US"/>
            </a:defPPr>
            <a:lvl1pPr algn="l" defTabSz="457200" rtl="0" fontAlgn="base">
              <a:spcBef>
                <a:spcPct val="0"/>
              </a:spcBef>
              <a:spcAft>
                <a:spcPct val="0"/>
              </a:spcAft>
              <a:defRPr sz="1100" kern="1200" smtClean="0">
                <a:solidFill>
                  <a:schemeClr val="bg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a:lstStyle>
          <a:p>
            <a:pPr algn="l">
              <a:defRPr/>
            </a:pPr>
            <a:fld id="{472C2373-1204-FC4A-8AFA-F69FAF5C7E6E}" type="datetime4">
              <a:rPr lang="en-US" sz="900"/>
              <a:t>September 30, 2014</a:t>
            </a:fld>
            <a:r>
              <a:rPr lang="en-US" sz="900" baseline="0" dirty="0"/>
              <a:t>    </a:t>
            </a:r>
            <a:r>
              <a:rPr lang="en-US" sz="900" dirty="0"/>
              <a:t>© 2013 Internet2</a:t>
            </a:r>
          </a:p>
        </p:txBody>
      </p:sp>
      <p:pic>
        <p:nvPicPr>
          <p:cNvPr id="4" name="Picture 1" descr="Internet2 Network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1"/>
            <a:ext cx="8534400" cy="533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248400" y="228600"/>
            <a:ext cx="2286000" cy="1354217"/>
          </a:xfrm>
          <a:prstGeom prst="rect">
            <a:avLst/>
          </a:prstGeom>
          <a:solidFill>
            <a:srgbClr val="ECF3F2">
              <a:alpha val="53000"/>
            </a:srgbClr>
          </a:solidFill>
        </p:spPr>
        <p:txBody>
          <a:bodyPr wrap="square" rtlCol="0">
            <a:spAutoFit/>
          </a:bodyPr>
          <a:lstStyle/>
          <a:p>
            <a:pPr>
              <a:spcBef>
                <a:spcPts val="600"/>
              </a:spcBef>
              <a:buClr>
                <a:schemeClr val="accent2"/>
              </a:buClr>
            </a:pPr>
            <a:r>
              <a:rPr lang="en-US" dirty="0" smtClean="0"/>
              <a:t>  </a:t>
            </a:r>
            <a:r>
              <a:rPr lang="en-US" sz="1100" dirty="0" smtClean="0"/>
              <a:t>263 Universities</a:t>
            </a:r>
          </a:p>
          <a:p>
            <a:pPr>
              <a:spcBef>
                <a:spcPts val="600"/>
              </a:spcBef>
              <a:buClr>
                <a:schemeClr val="accent2"/>
              </a:buClr>
            </a:pPr>
            <a:r>
              <a:rPr lang="en-US" sz="1100" dirty="0"/>
              <a:t> </a:t>
            </a:r>
            <a:r>
              <a:rPr lang="en-US" sz="1100" dirty="0" smtClean="0"/>
              <a:t>   60 Corporations</a:t>
            </a:r>
          </a:p>
          <a:p>
            <a:pPr>
              <a:spcBef>
                <a:spcPts val="600"/>
              </a:spcBef>
              <a:buClr>
                <a:schemeClr val="accent2"/>
              </a:buClr>
            </a:pPr>
            <a:r>
              <a:rPr lang="en-US" sz="1100" dirty="0"/>
              <a:t> </a:t>
            </a:r>
            <a:r>
              <a:rPr lang="en-US" sz="1100" dirty="0" smtClean="0"/>
              <a:t>   70 Government agencies</a:t>
            </a:r>
          </a:p>
          <a:p>
            <a:pPr>
              <a:spcBef>
                <a:spcPts val="600"/>
              </a:spcBef>
              <a:buClr>
                <a:schemeClr val="accent2"/>
              </a:buClr>
            </a:pPr>
            <a:r>
              <a:rPr lang="en-US" sz="1100" dirty="0" smtClean="0"/>
              <a:t>    38 Regional </a:t>
            </a:r>
            <a:r>
              <a:rPr lang="en-US" sz="1100" dirty="0"/>
              <a:t>&amp;</a:t>
            </a:r>
            <a:r>
              <a:rPr lang="en-US" sz="1100" dirty="0" smtClean="0"/>
              <a:t> state networks</a:t>
            </a:r>
          </a:p>
          <a:p>
            <a:pPr>
              <a:spcBef>
                <a:spcPts val="600"/>
              </a:spcBef>
              <a:buClr>
                <a:schemeClr val="accent2"/>
              </a:buClr>
            </a:pPr>
            <a:r>
              <a:rPr lang="en-US" sz="1100" dirty="0"/>
              <a:t> </a:t>
            </a:r>
            <a:r>
              <a:rPr lang="en-US" sz="1100" dirty="0" smtClean="0"/>
              <a:t>   65 International R&amp;E networks</a:t>
            </a:r>
          </a:p>
        </p:txBody>
      </p:sp>
    </p:spTree>
    <p:extLst>
      <p:ext uri="{BB962C8B-B14F-4D97-AF65-F5344CB8AC3E}">
        <p14:creationId xmlns:p14="http://schemas.microsoft.com/office/powerpoint/2010/main" val="45340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C-Participants.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698" b="6242"/>
          <a:stretch/>
        </p:blipFill>
        <p:spPr>
          <a:xfrm>
            <a:off x="202732" y="3251200"/>
            <a:ext cx="4902668" cy="3302000"/>
          </a:xfrm>
          <a:prstGeom prst="rect">
            <a:avLst/>
          </a:prstGeom>
        </p:spPr>
      </p:pic>
      <p:pic>
        <p:nvPicPr>
          <p:cNvPr id="5" name="Picture 4" descr="incommon+re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
            <a:ext cx="4888895" cy="1574800"/>
          </a:xfrm>
          <a:prstGeom prst="rect">
            <a:avLst/>
          </a:prstGeom>
        </p:spPr>
      </p:pic>
      <p:pic>
        <p:nvPicPr>
          <p:cNvPr id="6" name="Picture 5" descr="10-year-anniversary-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423" y="2743200"/>
            <a:ext cx="2302777" cy="1752600"/>
          </a:xfrm>
          <a:prstGeom prst="rect">
            <a:avLst/>
          </a:prstGeom>
        </p:spPr>
      </p:pic>
      <p:grpSp>
        <p:nvGrpSpPr>
          <p:cNvPr id="7" name="Group 6"/>
          <p:cNvGrpSpPr/>
          <p:nvPr/>
        </p:nvGrpSpPr>
        <p:grpSpPr>
          <a:xfrm>
            <a:off x="4800600" y="1371600"/>
            <a:ext cx="3809999" cy="3605261"/>
            <a:chOff x="4724398" y="197763"/>
            <a:chExt cx="4197475" cy="2703946"/>
          </a:xfrm>
        </p:grpSpPr>
        <p:sp>
          <p:nvSpPr>
            <p:cNvPr id="8" name="TextBox 7"/>
            <p:cNvSpPr txBox="1"/>
            <p:nvPr/>
          </p:nvSpPr>
          <p:spPr>
            <a:xfrm>
              <a:off x="4724398" y="197763"/>
              <a:ext cx="2666724" cy="2703946"/>
            </a:xfrm>
            <a:prstGeom prst="rect">
              <a:avLst/>
            </a:prstGeom>
            <a:noFill/>
          </p:spPr>
          <p:txBody>
            <a:bodyPr wrap="none" rtlCol="0">
              <a:spAutoFit/>
            </a:bodyPr>
            <a:lstStyle/>
            <a:p>
              <a:pPr>
                <a:lnSpc>
                  <a:spcPts val="7000"/>
                </a:lnSpc>
                <a:tabLst>
                  <a:tab pos="635000" algn="dec"/>
                  <a:tab pos="2006600" algn="dec"/>
                </a:tabLst>
              </a:pPr>
              <a:r>
                <a:rPr lang="en-US" sz="3600" dirty="0">
                  <a:latin typeface="Arial"/>
                  <a:cs typeface="Arial"/>
                </a:rPr>
                <a:t>	</a:t>
              </a:r>
              <a:r>
                <a:rPr lang="en-US" sz="2800" dirty="0">
                  <a:latin typeface="Arial"/>
                  <a:cs typeface="Arial"/>
                </a:rPr>
                <a:t>15 </a:t>
              </a:r>
              <a:r>
                <a:rPr lang="en-US" sz="2800" dirty="0">
                  <a:latin typeface="Arial"/>
                  <a:cs typeface="Arial"/>
                  <a:sym typeface="Wingdings"/>
                </a:rPr>
                <a:t>	</a:t>
              </a:r>
              <a:r>
                <a:rPr lang="en-US" sz="2800" dirty="0" smtClean="0">
                  <a:solidFill>
                    <a:srgbClr val="EF3E33"/>
                  </a:solidFill>
                  <a:latin typeface="Arial"/>
                  <a:cs typeface="Arial"/>
                </a:rPr>
                <a:t>425+</a:t>
              </a:r>
              <a:endParaRPr lang="en-US" sz="2800" dirty="0">
                <a:solidFill>
                  <a:srgbClr val="EF3E33"/>
                </a:solidFill>
                <a:latin typeface="Arial"/>
                <a:cs typeface="Arial"/>
              </a:endParaRPr>
            </a:p>
            <a:p>
              <a:pPr>
                <a:lnSpc>
                  <a:spcPts val="7000"/>
                </a:lnSpc>
                <a:tabLst>
                  <a:tab pos="635000" algn="dec"/>
                  <a:tab pos="2006600" algn="dec"/>
                </a:tabLst>
              </a:pPr>
              <a:r>
                <a:rPr lang="en-US" sz="2800" dirty="0">
                  <a:latin typeface="Arial"/>
                  <a:cs typeface="Arial"/>
                  <a:sym typeface="Wingdings"/>
                </a:rPr>
                <a:t>	</a:t>
              </a:r>
              <a:r>
                <a:rPr lang="en-US" sz="2800" dirty="0" smtClean="0">
                  <a:latin typeface="Arial"/>
                  <a:cs typeface="Arial"/>
                  <a:sym typeface="Wingdings"/>
                </a:rPr>
                <a:t>2</a:t>
              </a:r>
              <a:r>
                <a:rPr lang="en-US" sz="2800" dirty="0" smtClean="0">
                  <a:solidFill>
                    <a:srgbClr val="EF3E33"/>
                  </a:solidFill>
                  <a:latin typeface="Arial"/>
                  <a:cs typeface="Arial"/>
                </a:rPr>
                <a:t> </a:t>
              </a:r>
              <a:r>
                <a:rPr lang="en-US" sz="2800" dirty="0">
                  <a:latin typeface="Arial"/>
                  <a:cs typeface="Arial"/>
                  <a:sym typeface="Wingdings"/>
                </a:rPr>
                <a:t>	</a:t>
              </a:r>
              <a:r>
                <a:rPr lang="en-US" sz="2800" dirty="0">
                  <a:solidFill>
                    <a:srgbClr val="EF3E33"/>
                  </a:solidFill>
                  <a:latin typeface="Arial"/>
                  <a:cs typeface="Arial"/>
                </a:rPr>
                <a:t>160+</a:t>
              </a:r>
            </a:p>
            <a:p>
              <a:pPr>
                <a:lnSpc>
                  <a:spcPts val="7000"/>
                </a:lnSpc>
                <a:tabLst>
                  <a:tab pos="635000" algn="dec"/>
                  <a:tab pos="2006600" algn="dec"/>
                </a:tabLst>
              </a:pPr>
              <a:r>
                <a:rPr lang="en-US" sz="2800" dirty="0" smtClean="0">
                  <a:latin typeface="Arial"/>
                  <a:cs typeface="Arial"/>
                </a:rPr>
                <a:t>	0</a:t>
              </a:r>
              <a:r>
                <a:rPr lang="en-US" sz="2800" dirty="0">
                  <a:latin typeface="Arial"/>
                  <a:cs typeface="Arial"/>
                </a:rPr>
                <a:t> </a:t>
              </a:r>
              <a:r>
                <a:rPr lang="en-US" sz="2800" dirty="0">
                  <a:latin typeface="Arial"/>
                  <a:cs typeface="Arial"/>
                  <a:sym typeface="Wingdings"/>
                </a:rPr>
                <a:t>	</a:t>
              </a:r>
              <a:r>
                <a:rPr lang="en-US" sz="2800" dirty="0" smtClean="0">
                  <a:solidFill>
                    <a:srgbClr val="EF3E33"/>
                  </a:solidFill>
                  <a:latin typeface="Arial"/>
                  <a:cs typeface="Arial"/>
                </a:rPr>
                <a:t>2000+</a:t>
              </a:r>
            </a:p>
            <a:p>
              <a:pPr algn="r">
                <a:lnSpc>
                  <a:spcPts val="7000"/>
                </a:lnSpc>
                <a:tabLst>
                  <a:tab pos="635000" algn="dec"/>
                  <a:tab pos="2006600" algn="dec"/>
                </a:tabLst>
              </a:pPr>
              <a:r>
                <a:rPr lang="en-US" sz="2800" dirty="0" smtClean="0">
                  <a:solidFill>
                    <a:srgbClr val="EF3E33"/>
                  </a:solidFill>
                  <a:latin typeface="Arial"/>
                  <a:cs typeface="Arial"/>
                </a:rPr>
                <a:t>	7.8 million</a:t>
              </a:r>
              <a:endParaRPr lang="en-US" sz="2800" dirty="0">
                <a:solidFill>
                  <a:srgbClr val="EF3E33"/>
                </a:solidFill>
                <a:latin typeface="Arial"/>
                <a:cs typeface="Arial"/>
              </a:endParaRPr>
            </a:p>
          </p:txBody>
        </p:sp>
        <p:sp>
          <p:nvSpPr>
            <p:cNvPr id="9" name="TextBox 8"/>
            <p:cNvSpPr txBox="1"/>
            <p:nvPr/>
          </p:nvSpPr>
          <p:spPr>
            <a:xfrm>
              <a:off x="7239000" y="457201"/>
              <a:ext cx="1574332" cy="438582"/>
            </a:xfrm>
            <a:prstGeom prst="rect">
              <a:avLst/>
            </a:prstGeom>
            <a:noFill/>
          </p:spPr>
          <p:txBody>
            <a:bodyPr wrap="square" rtlCol="0">
              <a:spAutoFit/>
            </a:bodyPr>
            <a:lstStyle/>
            <a:p>
              <a:r>
                <a:rPr lang="en-US" sz="1600" dirty="0" smtClean="0">
                  <a:solidFill>
                    <a:srgbClr val="00104B"/>
                  </a:solidFill>
                </a:rPr>
                <a:t>Academic Participants</a:t>
              </a:r>
            </a:p>
          </p:txBody>
        </p:sp>
        <p:sp>
          <p:nvSpPr>
            <p:cNvPr id="10" name="TextBox 9"/>
            <p:cNvSpPr txBox="1"/>
            <p:nvPr/>
          </p:nvSpPr>
          <p:spPr>
            <a:xfrm>
              <a:off x="7239000" y="1079502"/>
              <a:ext cx="1517181" cy="438582"/>
            </a:xfrm>
            <a:prstGeom prst="rect">
              <a:avLst/>
            </a:prstGeom>
            <a:noFill/>
          </p:spPr>
          <p:txBody>
            <a:bodyPr wrap="square" rtlCol="0">
              <a:spAutoFit/>
            </a:bodyPr>
            <a:lstStyle/>
            <a:p>
              <a:r>
                <a:rPr lang="en-US" sz="1600" dirty="0" smtClean="0">
                  <a:solidFill>
                    <a:srgbClr val="00104B"/>
                  </a:solidFill>
                </a:rPr>
                <a:t>Sponsored Partners</a:t>
              </a:r>
            </a:p>
          </p:txBody>
        </p:sp>
        <p:sp>
          <p:nvSpPr>
            <p:cNvPr id="11" name="TextBox 10"/>
            <p:cNvSpPr txBox="1"/>
            <p:nvPr/>
          </p:nvSpPr>
          <p:spPr>
            <a:xfrm>
              <a:off x="7239000" y="1752601"/>
              <a:ext cx="1614745" cy="438582"/>
            </a:xfrm>
            <a:prstGeom prst="rect">
              <a:avLst/>
            </a:prstGeom>
            <a:noFill/>
          </p:spPr>
          <p:txBody>
            <a:bodyPr wrap="none" rtlCol="0">
              <a:spAutoFit/>
            </a:bodyPr>
            <a:lstStyle/>
            <a:p>
              <a:r>
                <a:rPr lang="en-US" sz="1600" smtClean="0">
                  <a:solidFill>
                    <a:srgbClr val="00104B"/>
                  </a:solidFill>
                </a:rPr>
                <a:t>Registered</a:t>
              </a:r>
              <a:endParaRPr lang="en-US" sz="1600" dirty="0" smtClean="0">
                <a:solidFill>
                  <a:srgbClr val="00104B"/>
                </a:solidFill>
              </a:endParaRPr>
            </a:p>
            <a:p>
              <a:r>
                <a:rPr lang="en-US" sz="1600" dirty="0" smtClean="0">
                  <a:solidFill>
                    <a:srgbClr val="00104B"/>
                  </a:solidFill>
                </a:rPr>
                <a:t>Service Providers</a:t>
              </a:r>
            </a:p>
          </p:txBody>
        </p:sp>
        <p:sp>
          <p:nvSpPr>
            <p:cNvPr id="12" name="TextBox 11"/>
            <p:cNvSpPr txBox="1"/>
            <p:nvPr/>
          </p:nvSpPr>
          <p:spPr>
            <a:xfrm>
              <a:off x="7239000" y="2413001"/>
              <a:ext cx="1682873" cy="438582"/>
            </a:xfrm>
            <a:prstGeom prst="rect">
              <a:avLst/>
            </a:prstGeom>
            <a:noFill/>
          </p:spPr>
          <p:txBody>
            <a:bodyPr wrap="none" rtlCol="0">
              <a:spAutoFit/>
            </a:bodyPr>
            <a:lstStyle/>
            <a:p>
              <a:r>
                <a:rPr lang="en-US" sz="1600" dirty="0" smtClean="0">
                  <a:solidFill>
                    <a:srgbClr val="00104B"/>
                  </a:solidFill>
                </a:rPr>
                <a:t>Individuals served</a:t>
              </a:r>
            </a:p>
            <a:p>
              <a:r>
                <a:rPr lang="en-US" sz="1600" dirty="0" smtClean="0">
                  <a:solidFill>
                    <a:srgbClr val="00104B"/>
                  </a:solidFill>
                </a:rPr>
                <a:t>by federated </a:t>
              </a:r>
              <a:r>
                <a:rPr lang="en-US" sz="1600" dirty="0" err="1" smtClean="0">
                  <a:solidFill>
                    <a:srgbClr val="00104B"/>
                  </a:solidFill>
                </a:rPr>
                <a:t>IdM</a:t>
              </a:r>
              <a:endParaRPr lang="en-US" sz="1600" dirty="0" smtClean="0">
                <a:solidFill>
                  <a:srgbClr val="00104B"/>
                </a:solidFill>
              </a:endParaRPr>
            </a:p>
          </p:txBody>
        </p:sp>
      </p:grpSp>
      <p:grpSp>
        <p:nvGrpSpPr>
          <p:cNvPr id="13" name="Group 12"/>
          <p:cNvGrpSpPr/>
          <p:nvPr/>
        </p:nvGrpSpPr>
        <p:grpSpPr>
          <a:xfrm>
            <a:off x="5715000" y="1981200"/>
            <a:ext cx="304800" cy="1948101"/>
            <a:chOff x="5664200" y="1764724"/>
            <a:chExt cx="304800" cy="1461076"/>
          </a:xfrm>
        </p:grpSpPr>
        <p:pic>
          <p:nvPicPr>
            <p:cNvPr id="14" name="Picture 13" descr="arrow-re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664200" y="1764724"/>
              <a:ext cx="304800" cy="190500"/>
            </a:xfrm>
            <a:prstGeom prst="rect">
              <a:avLst/>
            </a:prstGeom>
          </p:spPr>
        </p:pic>
        <p:pic>
          <p:nvPicPr>
            <p:cNvPr id="15" name="Picture 14" descr="arrow-re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664200" y="2406650"/>
              <a:ext cx="304800" cy="190500"/>
            </a:xfrm>
            <a:prstGeom prst="rect">
              <a:avLst/>
            </a:prstGeom>
          </p:spPr>
        </p:pic>
        <p:pic>
          <p:nvPicPr>
            <p:cNvPr id="16" name="Picture 15" descr="arrow-re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664200" y="3035300"/>
              <a:ext cx="304800" cy="190500"/>
            </a:xfrm>
            <a:prstGeom prst="rect">
              <a:avLst/>
            </a:prstGeom>
          </p:spPr>
        </p:pic>
      </p:grpSp>
      <p:sp>
        <p:nvSpPr>
          <p:cNvPr id="17" name="TextBox 16"/>
          <p:cNvSpPr txBox="1"/>
          <p:nvPr/>
        </p:nvSpPr>
        <p:spPr>
          <a:xfrm>
            <a:off x="914400" y="1447800"/>
            <a:ext cx="4173438" cy="461665"/>
          </a:xfrm>
          <a:prstGeom prst="rect">
            <a:avLst/>
          </a:prstGeom>
          <a:noFill/>
        </p:spPr>
        <p:txBody>
          <a:bodyPr wrap="none" rtlCol="0">
            <a:spAutoFit/>
          </a:bodyPr>
          <a:lstStyle/>
          <a:p>
            <a:r>
              <a:rPr lang="en-US" sz="2400" b="1" dirty="0">
                <a:solidFill>
                  <a:srgbClr val="000000"/>
                </a:solidFill>
              </a:rPr>
              <a:t>Foundation for Trust &amp; Identity</a:t>
            </a:r>
            <a:endParaRPr lang="en-US" sz="2400" b="1" dirty="0"/>
          </a:p>
        </p:txBody>
      </p:sp>
    </p:spTree>
    <p:extLst>
      <p:ext uri="{BB962C8B-B14F-4D97-AF65-F5344CB8AC3E}">
        <p14:creationId xmlns:p14="http://schemas.microsoft.com/office/powerpoint/2010/main" val="1241601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rPr>
              <a:t>5th Generation of Computing</a:t>
            </a:r>
            <a:br>
              <a:rPr lang="en-US" dirty="0" smtClean="0">
                <a:solidFill>
                  <a:schemeClr val="tx2"/>
                </a:solidFill>
              </a:rPr>
            </a:br>
            <a:r>
              <a:rPr lang="en-US" dirty="0" smtClean="0">
                <a:solidFill>
                  <a:schemeClr val="tx2"/>
                </a:solidFill>
              </a:rPr>
              <a:t>This Era of Computing is Still Nascent</a:t>
            </a:r>
            <a:endParaRPr lang="en-US" dirty="0">
              <a:solidFill>
                <a:schemeClr val="tx2"/>
              </a:solidFill>
            </a:endParaRPr>
          </a:p>
        </p:txBody>
      </p:sp>
      <p:sp>
        <p:nvSpPr>
          <p:cNvPr id="4" name="Text Placeholder 3"/>
          <p:cNvSpPr>
            <a:spLocks noGrp="1"/>
          </p:cNvSpPr>
          <p:nvPr>
            <p:ph type="body" sz="quarter" idx="10"/>
          </p:nvPr>
        </p:nvSpPr>
        <p:spPr/>
        <p:txBody>
          <a:bodyPr/>
          <a:lstStyle/>
          <a:p>
            <a:endParaRPr lang="en-US"/>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3464293346"/>
              </p:ext>
            </p:extLst>
          </p:nvPr>
        </p:nvGraphicFramePr>
        <p:xfrm>
          <a:off x="381000" y="1981200"/>
          <a:ext cx="8126413" cy="371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105647" y="5072299"/>
            <a:ext cx="6629400" cy="338554"/>
          </a:xfrm>
          <a:prstGeom prst="rect">
            <a:avLst/>
          </a:prstGeom>
          <a:noFill/>
        </p:spPr>
        <p:txBody>
          <a:bodyPr wrap="square" rtlCol="0" anchor="ctr">
            <a:spAutoFit/>
          </a:bodyPr>
          <a:lstStyle/>
          <a:p>
            <a:pPr algn="ctr"/>
            <a:r>
              <a:rPr lang="en-US" sz="1600" dirty="0" smtClean="0"/>
              <a:t>Lessons From The </a:t>
            </a:r>
            <a:r>
              <a:rPr lang="en-US" sz="1600" dirty="0" smtClean="0">
                <a:solidFill>
                  <a:schemeClr val="accent2"/>
                </a:solidFill>
              </a:rPr>
              <a:t>Past </a:t>
            </a:r>
            <a:r>
              <a:rPr lang="en-US" sz="1600" dirty="0" smtClean="0"/>
              <a:t>*Still* Apply To The </a:t>
            </a:r>
            <a:r>
              <a:rPr lang="en-US" sz="1600" dirty="0" smtClean="0">
                <a:solidFill>
                  <a:srgbClr val="C0504D"/>
                </a:solidFill>
              </a:rPr>
              <a:t>Future </a:t>
            </a:r>
            <a:endParaRPr lang="en-US" sz="1600" dirty="0">
              <a:solidFill>
                <a:srgbClr val="C0504D"/>
              </a:solidFill>
            </a:endParaRPr>
          </a:p>
        </p:txBody>
      </p:sp>
    </p:spTree>
    <p:extLst>
      <p:ext uri="{BB962C8B-B14F-4D97-AF65-F5344CB8AC3E}">
        <p14:creationId xmlns:p14="http://schemas.microsoft.com/office/powerpoint/2010/main" val="191042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graphicEl>
                                              <a:dgm id="{C742BA1A-3F65-4ABF-B46B-F90994E1F3C2}"/>
                                            </p:graphicEl>
                                          </p:spTgt>
                                        </p:tgtEl>
                                        <p:attrNameLst>
                                          <p:attrName>style.visibility</p:attrName>
                                        </p:attrNameLst>
                                      </p:cBhvr>
                                      <p:to>
                                        <p:strVal val="visible"/>
                                      </p:to>
                                    </p:set>
                                    <p:animEffect transition="in" filter="dissolve">
                                      <p:cBhvr>
                                        <p:cTn id="7" dur="500"/>
                                        <p:tgtEl>
                                          <p:spTgt spid="11">
                                            <p:graphicEl>
                                              <a:dgm id="{C742BA1A-3F65-4ABF-B46B-F90994E1F3C2}"/>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graphicEl>
                                              <a:dgm id="{663963DE-413D-49CA-A4B2-00319E277008}"/>
                                            </p:graphicEl>
                                          </p:spTgt>
                                        </p:tgtEl>
                                        <p:attrNameLst>
                                          <p:attrName>style.visibility</p:attrName>
                                        </p:attrNameLst>
                                      </p:cBhvr>
                                      <p:to>
                                        <p:strVal val="visible"/>
                                      </p:to>
                                    </p:set>
                                    <p:animEffect transition="in" filter="dissolve">
                                      <p:cBhvr>
                                        <p:cTn id="10" dur="500"/>
                                        <p:tgtEl>
                                          <p:spTgt spid="11">
                                            <p:graphicEl>
                                              <a:dgm id="{663963DE-413D-49CA-A4B2-00319E27700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graphicEl>
                                              <a:dgm id="{07B3F464-0968-47BF-B671-28F3DE6B5284}"/>
                                            </p:graphicEl>
                                          </p:spTgt>
                                        </p:tgtEl>
                                        <p:attrNameLst>
                                          <p:attrName>style.visibility</p:attrName>
                                        </p:attrNameLst>
                                      </p:cBhvr>
                                      <p:to>
                                        <p:strVal val="visible"/>
                                      </p:to>
                                    </p:set>
                                    <p:animEffect transition="in" filter="dissolve">
                                      <p:cBhvr>
                                        <p:cTn id="15" dur="500"/>
                                        <p:tgtEl>
                                          <p:spTgt spid="11">
                                            <p:graphicEl>
                                              <a:dgm id="{07B3F464-0968-47BF-B671-28F3DE6B5284}"/>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graphicEl>
                                              <a:dgm id="{D1632D8C-9203-4118-A41C-421E168AFE1F}"/>
                                            </p:graphicEl>
                                          </p:spTgt>
                                        </p:tgtEl>
                                        <p:attrNameLst>
                                          <p:attrName>style.visibility</p:attrName>
                                        </p:attrNameLst>
                                      </p:cBhvr>
                                      <p:to>
                                        <p:strVal val="visible"/>
                                      </p:to>
                                    </p:set>
                                    <p:animEffect transition="in" filter="dissolve">
                                      <p:cBhvr>
                                        <p:cTn id="18" dur="500"/>
                                        <p:tgtEl>
                                          <p:spTgt spid="11">
                                            <p:graphicEl>
                                              <a:dgm id="{D1632D8C-9203-4118-A41C-421E168AFE1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graphicEl>
                                              <a:dgm id="{E4280D04-9441-4F33-9274-B93C3ACB6E71}"/>
                                            </p:graphicEl>
                                          </p:spTgt>
                                        </p:tgtEl>
                                        <p:attrNameLst>
                                          <p:attrName>style.visibility</p:attrName>
                                        </p:attrNameLst>
                                      </p:cBhvr>
                                      <p:to>
                                        <p:strVal val="visible"/>
                                      </p:to>
                                    </p:set>
                                    <p:animEffect transition="in" filter="dissolve">
                                      <p:cBhvr>
                                        <p:cTn id="23" dur="500"/>
                                        <p:tgtEl>
                                          <p:spTgt spid="11">
                                            <p:graphicEl>
                                              <a:dgm id="{E4280D04-9441-4F33-9274-B93C3ACB6E71}"/>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graphicEl>
                                              <a:dgm id="{41A97326-6411-4B1A-BD6B-3A666EEA6A0B}"/>
                                            </p:graphicEl>
                                          </p:spTgt>
                                        </p:tgtEl>
                                        <p:attrNameLst>
                                          <p:attrName>style.visibility</p:attrName>
                                        </p:attrNameLst>
                                      </p:cBhvr>
                                      <p:to>
                                        <p:strVal val="visible"/>
                                      </p:to>
                                    </p:set>
                                    <p:animEffect transition="in" filter="dissolve">
                                      <p:cBhvr>
                                        <p:cTn id="26" dur="500"/>
                                        <p:tgtEl>
                                          <p:spTgt spid="11">
                                            <p:graphicEl>
                                              <a:dgm id="{41A97326-6411-4B1A-BD6B-3A666EEA6A0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graphicEl>
                                              <a:dgm id="{4BB1447B-4137-401F-AFD2-30D3214AA418}"/>
                                            </p:graphicEl>
                                          </p:spTgt>
                                        </p:tgtEl>
                                        <p:attrNameLst>
                                          <p:attrName>style.visibility</p:attrName>
                                        </p:attrNameLst>
                                      </p:cBhvr>
                                      <p:to>
                                        <p:strVal val="visible"/>
                                      </p:to>
                                    </p:set>
                                    <p:animEffect transition="in" filter="dissolve">
                                      <p:cBhvr>
                                        <p:cTn id="31" dur="500"/>
                                        <p:tgtEl>
                                          <p:spTgt spid="11">
                                            <p:graphicEl>
                                              <a:dgm id="{4BB1447B-4137-401F-AFD2-30D3214AA418}"/>
                                            </p:graphic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graphicEl>
                                              <a:dgm id="{5E0B48FE-2D8F-43D5-AB95-BC17FB330FA8}"/>
                                            </p:graphicEl>
                                          </p:spTgt>
                                        </p:tgtEl>
                                        <p:attrNameLst>
                                          <p:attrName>style.visibility</p:attrName>
                                        </p:attrNameLst>
                                      </p:cBhvr>
                                      <p:to>
                                        <p:strVal val="visible"/>
                                      </p:to>
                                    </p:set>
                                    <p:animEffect transition="in" filter="dissolve">
                                      <p:cBhvr>
                                        <p:cTn id="34" dur="500"/>
                                        <p:tgtEl>
                                          <p:spTgt spid="11">
                                            <p:graphicEl>
                                              <a:dgm id="{5E0B48FE-2D8F-43D5-AB95-BC17FB330FA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graphicEl>
                                              <a:dgm id="{C7E470B0-1774-4476-9CE1-D5BAF7B1B1F5}"/>
                                            </p:graphicEl>
                                          </p:spTgt>
                                        </p:tgtEl>
                                        <p:attrNameLst>
                                          <p:attrName>style.visibility</p:attrName>
                                        </p:attrNameLst>
                                      </p:cBhvr>
                                      <p:to>
                                        <p:strVal val="visible"/>
                                      </p:to>
                                    </p:set>
                                    <p:animEffect transition="in" filter="dissolve">
                                      <p:cBhvr>
                                        <p:cTn id="39" dur="500"/>
                                        <p:tgtEl>
                                          <p:spTgt spid="11">
                                            <p:graphicEl>
                                              <a:dgm id="{C7E470B0-1774-4476-9CE1-D5BAF7B1B1F5}"/>
                                            </p:graphic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
                                            <p:graphicEl>
                                              <a:dgm id="{80129AD6-410C-4052-9701-8A0EBF7ED565}"/>
                                            </p:graphicEl>
                                          </p:spTgt>
                                        </p:tgtEl>
                                        <p:attrNameLst>
                                          <p:attrName>style.visibility</p:attrName>
                                        </p:attrNameLst>
                                      </p:cBhvr>
                                      <p:to>
                                        <p:strVal val="visible"/>
                                      </p:to>
                                    </p:set>
                                    <p:animEffect transition="in" filter="dissolve">
                                      <p:cBhvr>
                                        <p:cTn id="42" dur="500"/>
                                        <p:tgtEl>
                                          <p:spTgt spid="11">
                                            <p:graphicEl>
                                              <a:dgm id="{80129AD6-410C-4052-9701-8A0EBF7ED565}"/>
                                            </p:graphicEl>
                                          </p:spTgt>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11">
                                            <p:graphicEl>
                                              <a:dgm id="{0F44CA76-0D55-4F2C-85EA-E9268732A971}"/>
                                            </p:graphicEl>
                                          </p:spTgt>
                                        </p:tgtEl>
                                        <p:attrNameLst>
                                          <p:attrName>style.visibility</p:attrName>
                                        </p:attrNameLst>
                                      </p:cBhvr>
                                      <p:to>
                                        <p:strVal val="visible"/>
                                      </p:to>
                                    </p:set>
                                    <p:animEffect transition="in" filter="dissolve">
                                      <p:cBhvr>
                                        <p:cTn id="46" dur="500"/>
                                        <p:tgtEl>
                                          <p:spTgt spid="11">
                                            <p:graphicEl>
                                              <a:dgm id="{0F44CA76-0D55-4F2C-85EA-E9268732A971}"/>
                                            </p:graphicEl>
                                          </p:spTgt>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33400"/>
            <a:ext cx="7467600" cy="762000"/>
          </a:xfrm>
        </p:spPr>
        <p:txBody>
          <a:bodyPr/>
          <a:lstStyle/>
          <a:p>
            <a:r>
              <a:rPr lang="en-US" dirty="0" smtClean="0"/>
              <a:t>The Cloud Market is Growing…</a:t>
            </a:r>
            <a:endParaRPr lang="en-US" dirty="0"/>
          </a:p>
        </p:txBody>
      </p:sp>
      <p:sp>
        <p:nvSpPr>
          <p:cNvPr id="2" name="Date Placeholder 1"/>
          <p:cNvSpPr>
            <a:spLocks noGrp="1"/>
          </p:cNvSpPr>
          <p:nvPr>
            <p:ph type="dt" sz="half" idx="4294967295"/>
          </p:nvPr>
        </p:nvSpPr>
        <p:spPr>
          <a:xfrm>
            <a:off x="0" y="6416675"/>
            <a:ext cx="609600" cy="365125"/>
          </a:xfrm>
          <a:prstGeom prst="rect">
            <a:avLst/>
          </a:prstGeom>
        </p:spPr>
        <p:txBody>
          <a:bodyPr/>
          <a:lstStyle/>
          <a:p>
            <a:pPr algn="ctr">
              <a:defRPr/>
            </a:pPr>
            <a:r>
              <a:rPr lang="en-US" smtClean="0"/>
              <a:t>[ </a:t>
            </a:r>
            <a:fld id="{2820970C-1322-3042-AE3D-AE90FD7E094C}" type="slidenum">
              <a:rPr lang="en-US" smtClean="0"/>
              <a:pPr algn="ctr">
                <a:defRPr/>
              </a:pPr>
              <a:t>7</a:t>
            </a:fld>
            <a:r>
              <a:rPr lang="en-US" smtClean="0"/>
              <a:t> ]</a:t>
            </a:r>
            <a:endParaRPr lang="en-US" dirty="0"/>
          </a:p>
        </p:txBody>
      </p:sp>
      <p:pic>
        <p:nvPicPr>
          <p:cNvPr id="4" name="Picture 3" descr="Screen Shot 2013-06-25 at 7.16.06 PM.png"/>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65000"/>
                    </a14:imgEffect>
                  </a14:imgLayer>
                </a14:imgProps>
              </a:ext>
              <a:ext uri="{28A0092B-C50C-407E-A947-70E740481C1C}">
                <a14:useLocalDpi xmlns:a14="http://schemas.microsoft.com/office/drawing/2010/main" val="0"/>
              </a:ext>
            </a:extLst>
          </a:blip>
          <a:stretch>
            <a:fillRect/>
          </a:stretch>
        </p:blipFill>
        <p:spPr>
          <a:xfrm>
            <a:off x="376088" y="1371600"/>
            <a:ext cx="7929712" cy="4474234"/>
          </a:xfrm>
          <a:prstGeom prst="rect">
            <a:avLst/>
          </a:prstGeom>
        </p:spPr>
      </p:pic>
    </p:spTree>
    <p:extLst>
      <p:ext uri="{BB962C8B-B14F-4D97-AF65-F5344CB8AC3E}">
        <p14:creationId xmlns:p14="http://schemas.microsoft.com/office/powerpoint/2010/main" val="37270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391400" cy="731838"/>
          </a:xfrm>
        </p:spPr>
        <p:txBody>
          <a:bodyPr/>
          <a:lstStyle/>
          <a:p>
            <a:r>
              <a:rPr lang="en-US" dirty="0"/>
              <a:t>NET+ Service Validation Components</a:t>
            </a:r>
          </a:p>
        </p:txBody>
      </p:sp>
      <p:sp>
        <p:nvSpPr>
          <p:cNvPr id="7" name="Content Placeholder 5"/>
          <p:cNvSpPr txBox="1">
            <a:spLocks/>
          </p:cNvSpPr>
          <p:nvPr/>
        </p:nvSpPr>
        <p:spPr>
          <a:xfrm>
            <a:off x="4800600" y="990600"/>
            <a:ext cx="3505200" cy="5632449"/>
          </a:xfrm>
          <a:prstGeom prst="rect">
            <a:avLst/>
          </a:prstGeom>
        </p:spPr>
        <p:txBody>
          <a:bodyPr>
            <a:noAutofit/>
          </a:bodyPr>
          <a:lstStyle>
            <a:lvl1pPr marL="342900" indent="-342900" algn="l" defTabSz="457200" rtl="0" eaLnBrk="0" fontAlgn="base" hangingPunct="0">
              <a:spcBef>
                <a:spcPct val="20000"/>
              </a:spcBef>
              <a:spcAft>
                <a:spcPct val="0"/>
              </a:spcAft>
              <a:buClr>
                <a:srgbClr val="EF3E33"/>
              </a:buClr>
              <a:buFont typeface="Arial" pitchFamily="-110" charset="0"/>
              <a:buChar char="•"/>
              <a:defRPr sz="1800" kern="1200">
                <a:solidFill>
                  <a:schemeClr val="tx1"/>
                </a:solidFill>
                <a:latin typeface="Arial"/>
                <a:ea typeface="ＭＳ Ｐゴシック" pitchFamily="-110" charset="-128"/>
                <a:cs typeface="Arial"/>
              </a:defRPr>
            </a:lvl1pPr>
            <a:lvl2pPr marL="742950" indent="-285750" algn="l" defTabSz="457200" rtl="0" eaLnBrk="0" fontAlgn="base" hangingPunct="0">
              <a:spcBef>
                <a:spcPct val="20000"/>
              </a:spcBef>
              <a:spcAft>
                <a:spcPct val="0"/>
              </a:spcAft>
              <a:buClr>
                <a:srgbClr val="EF3E33"/>
              </a:buClr>
              <a:buFont typeface="Arial" pitchFamily="-110" charset="0"/>
              <a:buChar char="–"/>
              <a:defRPr sz="1600" kern="1200">
                <a:solidFill>
                  <a:schemeClr val="tx1"/>
                </a:solidFill>
                <a:latin typeface="Arial"/>
                <a:ea typeface="ＭＳ Ｐゴシック" pitchFamily="-110" charset="-128"/>
                <a:cs typeface="Arial"/>
              </a:defRPr>
            </a:lvl2pPr>
            <a:lvl3pPr marL="914400" indent="0" algn="l" defTabSz="457200" rtl="0" eaLnBrk="0" fontAlgn="base" hangingPunct="0">
              <a:spcBef>
                <a:spcPct val="20000"/>
              </a:spcBef>
              <a:spcAft>
                <a:spcPct val="0"/>
              </a:spcAft>
              <a:buClr>
                <a:srgbClr val="EF3E33"/>
              </a:buClr>
              <a:buFont typeface="Arial" pitchFamily="-110" charset="0"/>
              <a:buNone/>
              <a:defRPr sz="1600" kern="1200">
                <a:solidFill>
                  <a:schemeClr val="tx1"/>
                </a:solidFill>
                <a:latin typeface="Arial"/>
                <a:ea typeface="ＭＳ Ｐゴシック" pitchFamily="-110" charset="-128"/>
                <a:cs typeface="Arial"/>
              </a:defRPr>
            </a:lvl3pPr>
            <a:lvl4pPr marL="13716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4pPr>
            <a:lvl5pPr marL="18288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latin typeface="+mn-lt"/>
              </a:rPr>
              <a:t>Legal and Business</a:t>
            </a:r>
          </a:p>
          <a:p>
            <a:pPr lvl="1"/>
            <a:r>
              <a:rPr lang="en-US" dirty="0" smtClean="0">
                <a:latin typeface="+mn-lt"/>
              </a:rPr>
              <a:t>Customized agreement developed from community contract templates</a:t>
            </a:r>
          </a:p>
          <a:p>
            <a:pPr lvl="1"/>
            <a:r>
              <a:rPr lang="en-US" dirty="0" smtClean="0">
                <a:latin typeface="+mn-lt"/>
              </a:rPr>
              <a:t>Develop business model with leadership from sponsor campus purchasing office</a:t>
            </a:r>
          </a:p>
          <a:p>
            <a:pPr lvl="1"/>
            <a:r>
              <a:rPr lang="en-US" dirty="0" smtClean="0">
                <a:latin typeface="+mn-lt"/>
              </a:rPr>
              <a:t>Define pricing and value proposition that all participating campuses approve</a:t>
            </a:r>
          </a:p>
          <a:p>
            <a:pPr lvl="1"/>
            <a:endParaRPr lang="en-US" sz="700" dirty="0" smtClean="0">
              <a:latin typeface="+mn-lt"/>
            </a:endParaRPr>
          </a:p>
          <a:p>
            <a:r>
              <a:rPr lang="en-US" b="1" dirty="0" smtClean="0">
                <a:latin typeface="+mn-lt"/>
              </a:rPr>
              <a:t>Deployment</a:t>
            </a:r>
          </a:p>
          <a:p>
            <a:pPr lvl="1"/>
            <a:r>
              <a:rPr lang="en-US" dirty="0" smtClean="0">
                <a:latin typeface="+mn-lt"/>
              </a:rPr>
              <a:t>Documentation</a:t>
            </a:r>
          </a:p>
          <a:p>
            <a:pPr lvl="1"/>
            <a:r>
              <a:rPr lang="en-US" dirty="0" smtClean="0">
                <a:latin typeface="+mn-lt"/>
              </a:rPr>
              <a:t>Use Cases</a:t>
            </a:r>
          </a:p>
          <a:p>
            <a:pPr lvl="1"/>
            <a:r>
              <a:rPr lang="en-US" dirty="0" smtClean="0">
                <a:latin typeface="+mn-lt"/>
              </a:rPr>
              <a:t>Support Model</a:t>
            </a:r>
          </a:p>
        </p:txBody>
      </p:sp>
      <p:sp>
        <p:nvSpPr>
          <p:cNvPr id="5" name="Content Placeholder 5"/>
          <p:cNvSpPr txBox="1">
            <a:spLocks/>
          </p:cNvSpPr>
          <p:nvPr/>
        </p:nvSpPr>
        <p:spPr>
          <a:xfrm>
            <a:off x="609600" y="990600"/>
            <a:ext cx="4191000" cy="5632449"/>
          </a:xfrm>
          <a:prstGeom prst="rect">
            <a:avLst/>
          </a:prstGeom>
        </p:spPr>
        <p:txBody>
          <a:bodyPr>
            <a:noAutofit/>
          </a:bodyPr>
          <a:lstStyle>
            <a:lvl1pPr marL="342900" indent="-342900" algn="l" defTabSz="457200" rtl="0" eaLnBrk="0" fontAlgn="base" hangingPunct="0">
              <a:spcBef>
                <a:spcPct val="20000"/>
              </a:spcBef>
              <a:spcAft>
                <a:spcPct val="0"/>
              </a:spcAft>
              <a:buClr>
                <a:srgbClr val="EF3E33"/>
              </a:buClr>
              <a:buFont typeface="Arial" pitchFamily="-110" charset="0"/>
              <a:buChar char="•"/>
              <a:defRPr sz="1800" kern="1200">
                <a:solidFill>
                  <a:schemeClr val="tx1"/>
                </a:solidFill>
                <a:latin typeface="Arial"/>
                <a:ea typeface="ＭＳ Ｐゴシック" pitchFamily="-110" charset="-128"/>
                <a:cs typeface="Arial"/>
              </a:defRPr>
            </a:lvl1pPr>
            <a:lvl2pPr marL="742950" indent="-285750" algn="l" defTabSz="457200" rtl="0" eaLnBrk="0" fontAlgn="base" hangingPunct="0">
              <a:spcBef>
                <a:spcPct val="20000"/>
              </a:spcBef>
              <a:spcAft>
                <a:spcPct val="0"/>
              </a:spcAft>
              <a:buClr>
                <a:srgbClr val="EF3E33"/>
              </a:buClr>
              <a:buFont typeface="Arial" pitchFamily="-110" charset="0"/>
              <a:buChar char="–"/>
              <a:defRPr sz="1600" kern="1200">
                <a:solidFill>
                  <a:schemeClr val="tx1"/>
                </a:solidFill>
                <a:latin typeface="Arial"/>
                <a:ea typeface="ＭＳ Ｐゴシック" pitchFamily="-110" charset="-128"/>
                <a:cs typeface="Arial"/>
              </a:defRPr>
            </a:lvl2pPr>
            <a:lvl3pPr marL="914400" indent="0" algn="l" defTabSz="457200" rtl="0" eaLnBrk="0" fontAlgn="base" hangingPunct="0">
              <a:spcBef>
                <a:spcPct val="20000"/>
              </a:spcBef>
              <a:spcAft>
                <a:spcPct val="0"/>
              </a:spcAft>
              <a:buClr>
                <a:srgbClr val="EF3E33"/>
              </a:buClr>
              <a:buFont typeface="Arial" pitchFamily="-110" charset="0"/>
              <a:buNone/>
              <a:defRPr sz="1600" kern="1200">
                <a:solidFill>
                  <a:schemeClr val="tx1"/>
                </a:solidFill>
                <a:latin typeface="Arial"/>
                <a:ea typeface="ＭＳ Ｐゴシック" pitchFamily="-110" charset="-128"/>
                <a:cs typeface="Arial"/>
              </a:defRPr>
            </a:lvl3pPr>
            <a:lvl4pPr marL="13716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4pPr>
            <a:lvl5pPr marL="1828800" indent="0" algn="l" defTabSz="457200" rtl="0" eaLnBrk="0" fontAlgn="base" hangingPunct="0">
              <a:spcBef>
                <a:spcPct val="20000"/>
              </a:spcBef>
              <a:spcAft>
                <a:spcPct val="0"/>
              </a:spcAft>
              <a:buFont typeface="Arial" pitchFamily="-110" charset="0"/>
              <a:buNone/>
              <a:defRPr sz="1600" kern="1200">
                <a:solidFill>
                  <a:schemeClr val="tx1"/>
                </a:solidFill>
                <a:latin typeface="Helvetica"/>
                <a:ea typeface="ＭＳ Ｐゴシック" pitchFamily="-110"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mn-lt"/>
              </a:rPr>
              <a:t>Functional Assessment</a:t>
            </a:r>
          </a:p>
          <a:p>
            <a:pPr lvl="1"/>
            <a:r>
              <a:rPr lang="en-US" dirty="0">
                <a:latin typeface="+mn-lt"/>
              </a:rPr>
              <a:t>IT technical review of features / functionality</a:t>
            </a:r>
          </a:p>
          <a:p>
            <a:pPr lvl="1"/>
            <a:r>
              <a:rPr lang="en-US" dirty="0">
                <a:latin typeface="+mn-lt"/>
              </a:rPr>
              <a:t>Tune service for research and education community</a:t>
            </a:r>
          </a:p>
          <a:p>
            <a:r>
              <a:rPr lang="en-US" b="1" dirty="0" smtClean="0">
                <a:latin typeface="+mn-lt"/>
              </a:rPr>
              <a:t>Technical Integration</a:t>
            </a:r>
          </a:p>
          <a:p>
            <a:pPr lvl="1"/>
            <a:r>
              <a:rPr lang="en-US" dirty="0">
                <a:latin typeface="+mn-lt"/>
              </a:rPr>
              <a:t>Network: determine optimal connection and optimize service to use the Internet2 R&amp;E network</a:t>
            </a:r>
          </a:p>
          <a:p>
            <a:pPr lvl="1"/>
            <a:r>
              <a:rPr lang="en-US" dirty="0">
                <a:latin typeface="+mn-lt"/>
              </a:rPr>
              <a:t>Identity: </a:t>
            </a:r>
            <a:r>
              <a:rPr lang="en-US" dirty="0" err="1">
                <a:latin typeface="+mn-lt"/>
              </a:rPr>
              <a:t>InCommon</a:t>
            </a:r>
            <a:r>
              <a:rPr lang="en-US" dirty="0">
                <a:latin typeface="+mn-lt"/>
              </a:rPr>
              <a:t> </a:t>
            </a:r>
            <a:r>
              <a:rPr lang="en-US" dirty="0" smtClean="0">
                <a:latin typeface="+mn-lt"/>
              </a:rPr>
              <a:t>integration</a:t>
            </a:r>
          </a:p>
          <a:p>
            <a:r>
              <a:rPr lang="en-US" b="1" dirty="0" smtClean="0">
                <a:latin typeface="+mn-lt"/>
              </a:rPr>
              <a:t>Security and Compliance</a:t>
            </a:r>
            <a:endParaRPr lang="en-US" b="1" dirty="0">
              <a:latin typeface="+mn-lt"/>
            </a:endParaRPr>
          </a:p>
          <a:p>
            <a:pPr lvl="1"/>
            <a:r>
              <a:rPr lang="en-US" dirty="0">
                <a:latin typeface="+mn-lt"/>
              </a:rPr>
              <a:t>Security assessment: Cloud Controls Matrix</a:t>
            </a:r>
          </a:p>
          <a:p>
            <a:pPr lvl="1"/>
            <a:r>
              <a:rPr lang="en-US" dirty="0">
                <a:latin typeface="+mn-lt"/>
              </a:rPr>
              <a:t>FERPA, HIPAA, privacy, data handling</a:t>
            </a:r>
          </a:p>
          <a:p>
            <a:pPr lvl="1"/>
            <a:r>
              <a:rPr lang="en-US" dirty="0" smtClean="0">
                <a:latin typeface="+mn-lt"/>
              </a:rPr>
              <a:t>Accessibility</a:t>
            </a:r>
            <a:endParaRPr lang="en-US" dirty="0">
              <a:latin typeface="+mn-lt"/>
            </a:endParaRPr>
          </a:p>
        </p:txBody>
      </p:sp>
    </p:spTree>
    <p:extLst>
      <p:ext uri="{BB962C8B-B14F-4D97-AF65-F5344CB8AC3E}">
        <p14:creationId xmlns:p14="http://schemas.microsoft.com/office/powerpoint/2010/main" val="21574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merit-cloud-storage-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3733800"/>
            <a:ext cx="1373130" cy="772643"/>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657600"/>
            <a:ext cx="1109938" cy="1051555"/>
          </a:xfrm>
          <a:prstGeom prst="rect">
            <a:avLst/>
          </a:prstGeom>
        </p:spPr>
      </p:pic>
      <p:pic>
        <p:nvPicPr>
          <p:cNvPr id="40" name="Picture 39" descr="logo-crashplan-pro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733800"/>
            <a:ext cx="1097280" cy="588085"/>
          </a:xfrm>
          <a:prstGeom prst="rect">
            <a:avLst/>
          </a:prstGeom>
        </p:spPr>
      </p:pic>
      <p:pic>
        <p:nvPicPr>
          <p:cNvPr id="2" name="Picture 1" descr="logo-e-cont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838200"/>
            <a:ext cx="1097280" cy="588085"/>
          </a:xfrm>
          <a:prstGeom prst="rect">
            <a:avLst/>
          </a:prstGeom>
        </p:spPr>
      </p:pic>
      <p:pic>
        <p:nvPicPr>
          <p:cNvPr id="3" name="Picture 2" descr="logo-amazon-web-services_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596" y="3581400"/>
            <a:ext cx="1288603" cy="84130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837" y="464985"/>
            <a:ext cx="1958458" cy="627217"/>
          </a:xfrm>
          <a:prstGeom prst="rect">
            <a:avLst/>
          </a:prstGeom>
        </p:spPr>
      </p:pic>
      <p:pic>
        <p:nvPicPr>
          <p:cNvPr id="15" name="Picture 14" descr="logo-ic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1828800"/>
            <a:ext cx="1097280" cy="508002"/>
          </a:xfrm>
          <a:prstGeom prst="rect">
            <a:avLst/>
          </a:prstGeom>
        </p:spPr>
      </p:pic>
      <p:pic>
        <p:nvPicPr>
          <p:cNvPr id="32" name="Picture 31" descr="logo-ncsu-vc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600" y="4876799"/>
            <a:ext cx="1097280" cy="598047"/>
          </a:xfrm>
          <a:prstGeom prst="rect">
            <a:avLst/>
          </a:prstGeom>
        </p:spPr>
      </p:pic>
      <p:pic>
        <p:nvPicPr>
          <p:cNvPr id="33" name="Picture 32" descr="logo-on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3320" y="2207762"/>
            <a:ext cx="1097280" cy="727087"/>
          </a:xfrm>
          <a:prstGeom prst="rect">
            <a:avLst/>
          </a:prstGeom>
        </p:spPr>
      </p:pic>
      <p:pic>
        <p:nvPicPr>
          <p:cNvPr id="34" name="Picture 33" descr="logo-rackspa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 y="5257800"/>
            <a:ext cx="1410789" cy="685800"/>
          </a:xfrm>
          <a:prstGeom prst="rect">
            <a:avLst/>
          </a:prstGeom>
        </p:spPr>
      </p:pic>
      <p:pic>
        <p:nvPicPr>
          <p:cNvPr id="35" name="Picture 34" descr="logo-verizon-terremark.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8213" y="5068447"/>
            <a:ext cx="1097280" cy="588085"/>
          </a:xfrm>
          <a:prstGeom prst="rect">
            <a:avLst/>
          </a:prstGeom>
        </p:spPr>
      </p:pic>
      <p:pic>
        <p:nvPicPr>
          <p:cNvPr id="37" name="Picture 36" descr="logo-vmwar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8883" y="4255648"/>
            <a:ext cx="1097280" cy="588085"/>
          </a:xfrm>
          <a:prstGeom prst="rect">
            <a:avLst/>
          </a:prstGeom>
        </p:spPr>
      </p:pic>
      <p:pic>
        <p:nvPicPr>
          <p:cNvPr id="38" name="Picture 37" descr="philo-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243" y="2400120"/>
            <a:ext cx="1097280" cy="588085"/>
          </a:xfrm>
          <a:prstGeom prst="rect">
            <a:avLst/>
          </a:prstGeom>
        </p:spPr>
      </p:pic>
      <p:pic>
        <p:nvPicPr>
          <p:cNvPr id="39" name="Picture 38" descr="logo-blue-jeans-network.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55773" y="5029200"/>
            <a:ext cx="1097280" cy="445648"/>
          </a:xfrm>
          <a:prstGeom prst="rect">
            <a:avLst/>
          </a:prstGeom>
        </p:spPr>
      </p:pic>
      <p:pic>
        <p:nvPicPr>
          <p:cNvPr id="41" name="Picture 40" descr="logo-eduroa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79720" y="2311400"/>
            <a:ext cx="1097280" cy="588085"/>
          </a:xfrm>
          <a:prstGeom prst="rect">
            <a:avLst/>
          </a:prstGeom>
        </p:spPr>
      </p:pic>
      <p:pic>
        <p:nvPicPr>
          <p:cNvPr id="43" name="Picture 42" descr="logo-windows-azure.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81600" y="5486400"/>
            <a:ext cx="1097280" cy="457201"/>
          </a:xfrm>
          <a:prstGeom prst="rect">
            <a:avLst/>
          </a:prstGeom>
        </p:spPr>
      </p:pic>
      <p:pic>
        <p:nvPicPr>
          <p:cNvPr id="47" name="Picture 46" descr="logo-box.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33603" y="3544445"/>
            <a:ext cx="1295397" cy="855688"/>
          </a:xfrm>
          <a:prstGeom prst="rect">
            <a:avLst/>
          </a:prstGeom>
        </p:spPr>
      </p:pic>
      <p:pic>
        <p:nvPicPr>
          <p:cNvPr id="48" name="Picture 47" descr="logo-centurylink-savvi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68740" y="618690"/>
            <a:ext cx="1274120" cy="490265"/>
          </a:xfrm>
          <a:prstGeom prst="rect">
            <a:avLst/>
          </a:prstGeom>
        </p:spPr>
      </p:pic>
      <p:pic>
        <p:nvPicPr>
          <p:cNvPr id="49" name="Picture 4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29000" y="1143000"/>
            <a:ext cx="1671320" cy="892987"/>
          </a:xfrm>
          <a:prstGeom prst="rect">
            <a:avLst/>
          </a:prstGeom>
        </p:spPr>
      </p:pic>
      <p:pic>
        <p:nvPicPr>
          <p:cNvPr id="50" name="Picture 49" descr="logo-kaltura.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7200" y="2362200"/>
            <a:ext cx="1132052" cy="783361"/>
          </a:xfrm>
          <a:prstGeom prst="rect">
            <a:avLst/>
          </a:prstGeom>
        </p:spPr>
      </p:pic>
      <p:pic>
        <p:nvPicPr>
          <p:cNvPr id="52" name="Picture 51" descr="logo-desire2learn_1.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48405" y="4998685"/>
            <a:ext cx="2025869" cy="1085760"/>
          </a:xfrm>
          <a:prstGeom prst="rect">
            <a:avLst/>
          </a:prstGeom>
        </p:spPr>
      </p:pic>
      <p:pic>
        <p:nvPicPr>
          <p:cNvPr id="55" name="Picture 54" descr="logo-duracloud.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10200" y="291178"/>
            <a:ext cx="1763548" cy="945169"/>
          </a:xfrm>
          <a:prstGeom prst="rect">
            <a:avLst/>
          </a:prstGeom>
        </p:spPr>
      </p:pic>
      <p:pic>
        <p:nvPicPr>
          <p:cNvPr id="56" name="Picture 55" descr="logo-office365.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61664" y="4458845"/>
            <a:ext cx="1706136" cy="914400"/>
          </a:xfrm>
          <a:prstGeom prst="rect">
            <a:avLst/>
          </a:prstGeom>
        </p:spPr>
      </p:pic>
      <p:pic>
        <p:nvPicPr>
          <p:cNvPr id="57" name="Picture 56" descr="logo-splunk.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965" y="3200400"/>
            <a:ext cx="1447800" cy="775945"/>
          </a:xfrm>
          <a:prstGeom prst="rect">
            <a:avLst/>
          </a:prstGeom>
        </p:spPr>
      </p:pic>
      <p:pic>
        <p:nvPicPr>
          <p:cNvPr id="58" name="Picture 57" descr="logo-docusign.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86600" y="3352800"/>
            <a:ext cx="2057400" cy="826647"/>
          </a:xfrm>
          <a:prstGeom prst="rect">
            <a:avLst/>
          </a:prstGeom>
        </p:spPr>
      </p:pic>
      <p:pic>
        <p:nvPicPr>
          <p:cNvPr id="59" name="Picture 58" descr="logo-lab-archive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2207" y="1092200"/>
            <a:ext cx="1299828" cy="696640"/>
          </a:xfrm>
          <a:prstGeom prst="rect">
            <a:avLst/>
          </a:prstGeom>
        </p:spPr>
      </p:pic>
      <p:pic>
        <p:nvPicPr>
          <p:cNvPr id="60" name="Picture 59" descr="logo-ncrypted-cloud.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81800" y="6096000"/>
            <a:ext cx="1371600" cy="582705"/>
          </a:xfrm>
          <a:prstGeom prst="rect">
            <a:avLst/>
          </a:prstGeom>
        </p:spPr>
      </p:pic>
      <p:pic>
        <p:nvPicPr>
          <p:cNvPr id="62" name="Picture 61" descr="logo-globu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2400" y="4648200"/>
            <a:ext cx="1243584" cy="666496"/>
          </a:xfrm>
          <a:prstGeom prst="rect">
            <a:avLst/>
          </a:prstGeom>
        </p:spPr>
      </p:pic>
      <p:pic>
        <p:nvPicPr>
          <p:cNvPr id="5" name="Picture 4" descr="logo-sip_1.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69720" y="1193800"/>
            <a:ext cx="1859280" cy="996477"/>
          </a:xfrm>
          <a:prstGeom prst="rect">
            <a:avLst/>
          </a:prstGeom>
        </p:spPr>
      </p:pic>
      <p:pic>
        <p:nvPicPr>
          <p:cNvPr id="6" name="Picture 5" descr="Fuze_Vt_RGB_2c copy.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400800" y="4539105"/>
            <a:ext cx="613688" cy="718697"/>
          </a:xfrm>
          <a:prstGeom prst="rect">
            <a:avLst/>
          </a:prstGeom>
        </p:spPr>
      </p:pic>
      <p:pic>
        <p:nvPicPr>
          <p:cNvPr id="7" name="Picture 6" descr="logo GreenButton.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876800" y="5943600"/>
            <a:ext cx="1357022" cy="575324"/>
          </a:xfrm>
          <a:prstGeom prst="rect">
            <a:avLst/>
          </a:prstGeom>
        </p:spPr>
      </p:pic>
      <p:pic>
        <p:nvPicPr>
          <p:cNvPr id="8" name="Picture 7" descr="logo-keynexus.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895600" y="228600"/>
            <a:ext cx="1703350" cy="912907"/>
          </a:xfrm>
          <a:prstGeom prst="rect">
            <a:avLst/>
          </a:prstGeom>
        </p:spPr>
      </p:pic>
      <p:pic>
        <p:nvPicPr>
          <p:cNvPr id="9" name="Picture 8" descr="logo-lastpass.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733891" y="5563031"/>
            <a:ext cx="1428283" cy="765485"/>
          </a:xfrm>
          <a:prstGeom prst="rect">
            <a:avLst/>
          </a:prstGeom>
        </p:spPr>
      </p:pic>
      <p:pic>
        <p:nvPicPr>
          <p:cNvPr id="10" name="Picture 9" descr="logo-netskope.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89702" y="4386460"/>
            <a:ext cx="1153498" cy="588057"/>
          </a:xfrm>
          <a:prstGeom prst="rect">
            <a:avLst/>
          </a:prstGeom>
        </p:spPr>
      </p:pic>
      <p:pic>
        <p:nvPicPr>
          <p:cNvPr id="11" name="Picture 10" descr="toopher-logo.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440815" y="1219200"/>
            <a:ext cx="1673303" cy="685800"/>
          </a:xfrm>
          <a:prstGeom prst="rect">
            <a:avLst/>
          </a:prstGeom>
        </p:spPr>
      </p:pic>
      <p:sp>
        <p:nvSpPr>
          <p:cNvPr id="20" name="TextBox 19"/>
          <p:cNvSpPr txBox="1"/>
          <p:nvPr/>
        </p:nvSpPr>
        <p:spPr>
          <a:xfrm>
            <a:off x="1600200" y="3022600"/>
            <a:ext cx="5791200" cy="369332"/>
          </a:xfrm>
          <a:prstGeom prst="rect">
            <a:avLst/>
          </a:prstGeom>
          <a:noFill/>
          <a:effectLst>
            <a:outerShdw blurRad="127000" dist="50800" dir="5400000" algn="t" rotWithShape="0">
              <a:prstClr val="black">
                <a:alpha val="40000"/>
              </a:prstClr>
            </a:outerShdw>
          </a:effectLst>
        </p:spPr>
        <p:txBody>
          <a:bodyPr wrap="square" rtlCol="0">
            <a:spAutoFit/>
          </a:bodyPr>
          <a:lstStyle/>
          <a:p>
            <a:pPr defTabSz="457200" fontAlgn="base">
              <a:spcBef>
                <a:spcPct val="0"/>
              </a:spcBef>
              <a:spcAft>
                <a:spcPct val="0"/>
              </a:spcAft>
            </a:pPr>
            <a:r>
              <a:rPr lang="en-US" b="1" dirty="0" smtClean="0">
                <a:solidFill>
                  <a:srgbClr val="053245"/>
                </a:solidFill>
                <a:latin typeface="Arial" pitchFamily="-110" charset="0"/>
                <a:ea typeface="ＭＳ Ｐゴシック" pitchFamily="-110" charset="-128"/>
                <a:cs typeface="ＭＳ Ｐゴシック" pitchFamily="-110" charset="-128"/>
              </a:rPr>
              <a:t>Growing Ecosystem of Cloud Services &amp; Providers</a:t>
            </a:r>
            <a:endParaRPr lang="en-US" b="1" dirty="0">
              <a:solidFill>
                <a:srgbClr val="053245"/>
              </a:solidFill>
              <a:latin typeface="Arial" pitchFamily="-110" charset="0"/>
              <a:ea typeface="ＭＳ Ｐゴシック" pitchFamily="-110" charset="-128"/>
              <a:cs typeface="ＭＳ Ｐゴシック" pitchFamily="-110" charset="-128"/>
            </a:endParaRPr>
          </a:p>
        </p:txBody>
      </p:sp>
      <p:pic>
        <p:nvPicPr>
          <p:cNvPr id="13" name="Picture 12" descr="logo-cloudbearing_1.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781800" y="2103064"/>
            <a:ext cx="1651544" cy="885141"/>
          </a:xfrm>
          <a:prstGeom prst="rect">
            <a:avLst/>
          </a:prstGeom>
        </p:spPr>
      </p:pic>
      <p:pic>
        <p:nvPicPr>
          <p:cNvPr id="12" name="Picture 11" descr="download.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334000" y="1447800"/>
            <a:ext cx="1998891" cy="513229"/>
          </a:xfrm>
          <a:prstGeom prst="rect">
            <a:avLst/>
          </a:prstGeom>
        </p:spPr>
      </p:pic>
    </p:spTree>
    <p:extLst>
      <p:ext uri="{BB962C8B-B14F-4D97-AF65-F5344CB8AC3E}">
        <p14:creationId xmlns:p14="http://schemas.microsoft.com/office/powerpoint/2010/main" val="2184318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300"/>
                                        <p:tgtEl>
                                          <p:spTgt spid="5"/>
                                        </p:tgtEl>
                                      </p:cBhvr>
                                    </p:animEffect>
                                  </p:childTnLst>
                                </p:cTn>
                              </p:par>
                            </p:childTnLst>
                          </p:cTn>
                        </p:par>
                        <p:par>
                          <p:cTn id="28" fill="hold">
                            <p:stCondLst>
                              <p:cond delay="28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33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
                                        <p:tgtEl>
                                          <p:spTgt spid="4"/>
                                        </p:tgtEl>
                                      </p:cBhvr>
                                    </p:animEffect>
                                  </p:childTnLst>
                                </p:cTn>
                              </p:par>
                            </p:childTnLst>
                          </p:cTn>
                        </p:par>
                        <p:par>
                          <p:cTn id="36" fill="hold">
                            <p:stCondLst>
                              <p:cond delay="360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300"/>
                                        <p:tgtEl>
                                          <p:spTgt spid="33"/>
                                        </p:tgtEl>
                                      </p:cBhvr>
                                    </p:animEffect>
                                  </p:childTnLst>
                                </p:cTn>
                              </p:par>
                            </p:childTnLst>
                          </p:cTn>
                        </p:par>
                        <p:par>
                          <p:cTn id="40" fill="hold">
                            <p:stCondLst>
                              <p:cond delay="3900"/>
                            </p:stCondLst>
                            <p:childTnLst>
                              <p:par>
                                <p:cTn id="41" presetID="10" presetClass="entr" presetSubtype="0"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300"/>
                                        <p:tgtEl>
                                          <p:spTgt spid="34"/>
                                        </p:tgtEl>
                                      </p:cBhvr>
                                    </p:animEffect>
                                  </p:childTnLst>
                                </p:cTn>
                              </p:par>
                            </p:childTnLst>
                          </p:cTn>
                        </p:par>
                        <p:par>
                          <p:cTn id="44" fill="hold">
                            <p:stCondLst>
                              <p:cond delay="4200"/>
                            </p:stCondLst>
                            <p:childTnLst>
                              <p:par>
                                <p:cTn id="45" presetID="10"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300"/>
                                        <p:tgtEl>
                                          <p:spTgt spid="37"/>
                                        </p:tgtEl>
                                      </p:cBhvr>
                                    </p:animEffec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300"/>
                                        <p:tgtEl>
                                          <p:spTgt spid="38"/>
                                        </p:tgtEl>
                                      </p:cBhvr>
                                    </p:animEffect>
                                  </p:childTnLst>
                                </p:cTn>
                              </p:par>
                            </p:childTnLst>
                          </p:cTn>
                        </p:par>
                        <p:par>
                          <p:cTn id="52" fill="hold">
                            <p:stCondLst>
                              <p:cond delay="4800"/>
                            </p:stCondLst>
                            <p:childTnLst>
                              <p:par>
                                <p:cTn id="53" presetID="10" presetClass="entr" presetSubtype="0"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300"/>
                                        <p:tgtEl>
                                          <p:spTgt spid="39"/>
                                        </p:tgtEl>
                                      </p:cBhvr>
                                    </p:animEffect>
                                  </p:childTnLst>
                                </p:cTn>
                              </p:par>
                            </p:childTnLst>
                          </p:cTn>
                        </p:par>
                        <p:par>
                          <p:cTn id="56" fill="hold">
                            <p:stCondLst>
                              <p:cond delay="5100"/>
                            </p:stCondLst>
                            <p:childTnLst>
                              <p:par>
                                <p:cTn id="57" presetID="10"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300"/>
                                        <p:tgtEl>
                                          <p:spTgt spid="35"/>
                                        </p:tgtEl>
                                      </p:cBhvr>
                                    </p:animEffect>
                                  </p:childTnLst>
                                </p:cTn>
                              </p:par>
                            </p:childTnLst>
                          </p:cTn>
                        </p:par>
                        <p:par>
                          <p:cTn id="60" fill="hold">
                            <p:stCondLst>
                              <p:cond delay="5400"/>
                            </p:stCondLst>
                            <p:childTnLst>
                              <p:par>
                                <p:cTn id="61" presetID="10" presetClass="entr" presetSubtype="0"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300"/>
                                        <p:tgtEl>
                                          <p:spTgt spid="41"/>
                                        </p:tgtEl>
                                      </p:cBhvr>
                                    </p:animEffect>
                                  </p:childTnLst>
                                </p:cTn>
                              </p:par>
                            </p:childTnLst>
                          </p:cTn>
                        </p:par>
                        <p:par>
                          <p:cTn id="64" fill="hold">
                            <p:stCondLst>
                              <p:cond delay="5700"/>
                            </p:stCondLst>
                            <p:childTnLst>
                              <p:par>
                                <p:cTn id="65" presetID="10" presetClass="entr" presetSubtype="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200"/>
                                        <p:tgtEl>
                                          <p:spTgt spid="3"/>
                                        </p:tgtEl>
                                      </p:cBhvr>
                                    </p:animEffect>
                                  </p:childTnLst>
                                </p:cTn>
                              </p:par>
                            </p:childTnLst>
                          </p:cTn>
                        </p:par>
                        <p:par>
                          <p:cTn id="68" fill="hold">
                            <p:stCondLst>
                              <p:cond delay="5900"/>
                            </p:stCondLst>
                            <p:childTnLst>
                              <p:par>
                                <p:cTn id="69" presetID="10"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200"/>
                                        <p:tgtEl>
                                          <p:spTgt spid="43"/>
                                        </p:tgtEl>
                                      </p:cBhvr>
                                    </p:animEffect>
                                  </p:childTnLst>
                                </p:cTn>
                              </p:par>
                            </p:childTnLst>
                          </p:cTn>
                        </p:par>
                        <p:par>
                          <p:cTn id="72" fill="hold">
                            <p:stCondLst>
                              <p:cond delay="6100"/>
                            </p:stCondLst>
                            <p:childTnLst>
                              <p:par>
                                <p:cTn id="73" presetID="10" presetClass="entr" presetSubtype="0"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00"/>
                                        <p:tgtEl>
                                          <p:spTgt spid="6"/>
                                        </p:tgtEl>
                                      </p:cBhvr>
                                    </p:animEffect>
                                  </p:childTnLst>
                                </p:cTn>
                              </p:par>
                            </p:childTnLst>
                          </p:cTn>
                        </p:par>
                        <p:par>
                          <p:cTn id="76" fill="hold">
                            <p:stCondLst>
                              <p:cond delay="6300"/>
                            </p:stCondLst>
                            <p:childTnLst>
                              <p:par>
                                <p:cTn id="77" presetID="10" presetClass="entr" presetSubtype="0" fill="hold" nodeType="after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200"/>
                                        <p:tgtEl>
                                          <p:spTgt spid="47"/>
                                        </p:tgtEl>
                                      </p:cBhvr>
                                    </p:animEffect>
                                  </p:childTnLst>
                                </p:cTn>
                              </p:par>
                            </p:childTnLst>
                          </p:cTn>
                        </p:par>
                        <p:par>
                          <p:cTn id="80" fill="hold">
                            <p:stCondLst>
                              <p:cond delay="6500"/>
                            </p:stCondLst>
                            <p:childTnLst>
                              <p:par>
                                <p:cTn id="81" presetID="10" presetClass="entr" presetSubtype="0" fill="hold" nodeType="after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200"/>
                                        <p:tgtEl>
                                          <p:spTgt spid="48"/>
                                        </p:tgtEl>
                                      </p:cBhvr>
                                    </p:animEffect>
                                  </p:childTnLst>
                                </p:cTn>
                              </p:par>
                            </p:childTnLst>
                          </p:cTn>
                        </p:par>
                        <p:par>
                          <p:cTn id="84" fill="hold">
                            <p:stCondLst>
                              <p:cond delay="6700"/>
                            </p:stCondLst>
                            <p:childTnLst>
                              <p:par>
                                <p:cTn id="85" presetID="10" presetClass="entr" presetSubtype="0" fill="hold" nodeType="after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200"/>
                                        <p:tgtEl>
                                          <p:spTgt spid="49"/>
                                        </p:tgtEl>
                                      </p:cBhvr>
                                    </p:animEffect>
                                  </p:childTnLst>
                                </p:cTn>
                              </p:par>
                            </p:childTnLst>
                          </p:cTn>
                        </p:par>
                        <p:par>
                          <p:cTn id="88" fill="hold">
                            <p:stCondLst>
                              <p:cond delay="6900"/>
                            </p:stCondLst>
                            <p:childTnLst>
                              <p:par>
                                <p:cTn id="89" presetID="10" presetClass="entr" presetSubtype="0" fill="hold" nodeType="after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200"/>
                                        <p:tgtEl>
                                          <p:spTgt spid="50"/>
                                        </p:tgtEl>
                                      </p:cBhvr>
                                    </p:animEffect>
                                  </p:childTnLst>
                                </p:cTn>
                              </p:par>
                            </p:childTnLst>
                          </p:cTn>
                        </p:par>
                        <p:par>
                          <p:cTn id="92" fill="hold">
                            <p:stCondLst>
                              <p:cond delay="7100"/>
                            </p:stCondLst>
                            <p:childTnLst>
                              <p:par>
                                <p:cTn id="93" presetID="10" presetClass="entr" presetSubtype="0" fill="hold" nodeType="after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200"/>
                                        <p:tgtEl>
                                          <p:spTgt spid="52"/>
                                        </p:tgtEl>
                                      </p:cBhvr>
                                    </p:animEffect>
                                  </p:childTnLst>
                                </p:cTn>
                              </p:par>
                            </p:childTnLst>
                          </p:cTn>
                        </p:par>
                        <p:par>
                          <p:cTn id="96" fill="hold">
                            <p:stCondLst>
                              <p:cond delay="7300"/>
                            </p:stCondLst>
                            <p:childTnLst>
                              <p:par>
                                <p:cTn id="97" presetID="10" presetClass="entr" presetSubtype="0" fill="hold" nodeType="after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200"/>
                                        <p:tgtEl>
                                          <p:spTgt spid="55"/>
                                        </p:tgtEl>
                                      </p:cBhvr>
                                    </p:animEffect>
                                  </p:childTnLst>
                                </p:cTn>
                              </p:par>
                            </p:childTnLst>
                          </p:cTn>
                        </p:par>
                        <p:par>
                          <p:cTn id="100" fill="hold">
                            <p:stCondLst>
                              <p:cond delay="7500"/>
                            </p:stCondLst>
                            <p:childTnLst>
                              <p:par>
                                <p:cTn id="101" presetID="10" presetClass="entr" presetSubtype="0" fill="hold" nodeType="after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200"/>
                                        <p:tgtEl>
                                          <p:spTgt spid="58"/>
                                        </p:tgtEl>
                                      </p:cBhvr>
                                    </p:animEffect>
                                  </p:childTnLst>
                                </p:cTn>
                              </p:par>
                            </p:childTnLst>
                          </p:cTn>
                        </p:par>
                        <p:par>
                          <p:cTn id="104" fill="hold">
                            <p:stCondLst>
                              <p:cond delay="7700"/>
                            </p:stCondLst>
                            <p:childTnLst>
                              <p:par>
                                <p:cTn id="105" presetID="10" presetClass="entr" presetSubtype="0" fill="hold" nodeType="after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200"/>
                                        <p:tgtEl>
                                          <p:spTgt spid="60"/>
                                        </p:tgtEl>
                                      </p:cBhvr>
                                    </p:animEffect>
                                  </p:childTnLst>
                                </p:cTn>
                              </p:par>
                            </p:childTnLst>
                          </p:cTn>
                        </p:par>
                        <p:par>
                          <p:cTn id="108" fill="hold">
                            <p:stCondLst>
                              <p:cond delay="7900"/>
                            </p:stCondLst>
                            <p:childTnLst>
                              <p:par>
                                <p:cTn id="109" presetID="10" presetClass="entr" presetSubtype="0" fill="hold" nodeType="after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200"/>
                                        <p:tgtEl>
                                          <p:spTgt spid="56"/>
                                        </p:tgtEl>
                                      </p:cBhvr>
                                    </p:animEffect>
                                  </p:childTnLst>
                                </p:cTn>
                              </p:par>
                            </p:childTnLst>
                          </p:cTn>
                        </p:par>
                        <p:par>
                          <p:cTn id="112" fill="hold">
                            <p:stCondLst>
                              <p:cond delay="8100"/>
                            </p:stCondLst>
                            <p:childTnLst>
                              <p:par>
                                <p:cTn id="113" presetID="10" presetClass="entr" presetSubtype="0" fill="hold" nodeType="after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200"/>
                                        <p:tgtEl>
                                          <p:spTgt spid="57"/>
                                        </p:tgtEl>
                                      </p:cBhvr>
                                    </p:animEffect>
                                  </p:childTnLst>
                                </p:cTn>
                              </p:par>
                            </p:childTnLst>
                          </p:cTn>
                        </p:par>
                        <p:par>
                          <p:cTn id="116" fill="hold">
                            <p:stCondLst>
                              <p:cond delay="8300"/>
                            </p:stCondLst>
                            <p:childTnLst>
                              <p:par>
                                <p:cTn id="117" presetID="10" presetClass="entr" presetSubtype="0" fill="hold" nodeType="after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200"/>
                                        <p:tgtEl>
                                          <p:spTgt spid="62"/>
                                        </p:tgtEl>
                                      </p:cBhvr>
                                    </p:animEffect>
                                  </p:childTnLst>
                                </p:cTn>
                              </p:par>
                            </p:childTnLst>
                          </p:cTn>
                        </p:par>
                        <p:par>
                          <p:cTn id="120" fill="hold">
                            <p:stCondLst>
                              <p:cond delay="8500"/>
                            </p:stCondLst>
                            <p:childTnLst>
                              <p:par>
                                <p:cTn id="121" presetID="10" presetClass="entr" presetSubtype="0" fill="hold" nodeType="after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2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2">
      <a:dk1>
        <a:srgbClr val="053245"/>
      </a:dk1>
      <a:lt1>
        <a:sysClr val="window" lastClr="FFFFFF"/>
      </a:lt1>
      <a:dk2>
        <a:srgbClr val="064D67"/>
      </a:dk2>
      <a:lt2>
        <a:srgbClr val="EEECE1"/>
      </a:lt2>
      <a:accent1>
        <a:srgbClr val="15A9E9"/>
      </a:accent1>
      <a:accent2>
        <a:srgbClr val="FFFFFF"/>
      </a:accent2>
      <a:accent3>
        <a:srgbClr val="0F87B1"/>
      </a:accent3>
      <a:accent4>
        <a:srgbClr val="D3DF36"/>
      </a:accent4>
      <a:accent5>
        <a:srgbClr val="4BACC6"/>
      </a:accent5>
      <a:accent6>
        <a:srgbClr val="F70021"/>
      </a:accent6>
      <a:hlink>
        <a:srgbClr val="000000"/>
      </a:hlink>
      <a:folHlink>
        <a:srgbClr val="72727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5214</TotalTime>
  <Words>686</Words>
  <Application>Microsoft Macintosh PowerPoint</Application>
  <PresentationFormat>On-screen Show (4:3)</PresentationFormat>
  <Paragraphs>120</Paragraphs>
  <Slides>16</Slides>
  <Notes>3</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9_Default Theme</vt:lpstr>
      <vt:lpstr>Custom Design</vt:lpstr>
      <vt:lpstr>PowerPoint Presentation</vt:lpstr>
      <vt:lpstr>Presenters &amp; Panelists</vt:lpstr>
      <vt:lpstr>PowerPoint Presentation</vt:lpstr>
      <vt:lpstr>PowerPoint Presentation</vt:lpstr>
      <vt:lpstr>PowerPoint Presentation</vt:lpstr>
      <vt:lpstr>5th Generation of Computing This Era of Computing is Still Nascent</vt:lpstr>
      <vt:lpstr>The Cloud Market is Growing…</vt:lpstr>
      <vt:lpstr>NET+ Service Validation Components</vt:lpstr>
      <vt:lpstr>PowerPoint Presentation</vt:lpstr>
      <vt:lpstr>PowerPoint Presentation</vt:lpstr>
      <vt:lpstr>University of Notre Dame</vt:lpstr>
      <vt:lpstr>Pennsylvania State University</vt:lpstr>
      <vt:lpstr>University of Alabama Huntsville</vt:lpstr>
      <vt:lpstr>PowerPoint Presentation</vt:lpstr>
      <vt:lpstr>Presenters &amp; Panelists</vt:lpstr>
      <vt:lpstr>Help Us Improve and Grow</vt:lpstr>
    </vt:vector>
  </TitlesOfParts>
  <Company>EDUCAUSE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Andrew Keating</cp:lastModifiedBy>
  <cp:revision>98</cp:revision>
  <dcterms:created xsi:type="dcterms:W3CDTF">2012-08-08T18:23:13Z</dcterms:created>
  <dcterms:modified xsi:type="dcterms:W3CDTF">2014-09-30T17:56:52Z</dcterms:modified>
</cp:coreProperties>
</file>