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  <p:sldMasterId id="2147483690" r:id="rId2"/>
    <p:sldMasterId id="2147483702" r:id="rId3"/>
    <p:sldMasterId id="2147483674" r:id="rId4"/>
    <p:sldMasterId id="2147483658" r:id="rId5"/>
  </p:sldMasterIdLst>
  <p:notesMasterIdLst>
    <p:notesMasterId r:id="rId47"/>
  </p:notesMasterIdLst>
  <p:sldIdLst>
    <p:sldId id="295" r:id="rId6"/>
    <p:sldId id="334" r:id="rId7"/>
    <p:sldId id="335" r:id="rId8"/>
    <p:sldId id="336" r:id="rId9"/>
    <p:sldId id="294" r:id="rId10"/>
    <p:sldId id="296" r:id="rId11"/>
    <p:sldId id="297" r:id="rId12"/>
    <p:sldId id="300" r:id="rId13"/>
    <p:sldId id="302" r:id="rId14"/>
    <p:sldId id="299" r:id="rId15"/>
    <p:sldId id="301" r:id="rId16"/>
    <p:sldId id="307" r:id="rId17"/>
    <p:sldId id="303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37" r:id="rId28"/>
    <p:sldId id="338" r:id="rId29"/>
    <p:sldId id="304" r:id="rId30"/>
    <p:sldId id="317" r:id="rId31"/>
    <p:sldId id="305" r:id="rId32"/>
    <p:sldId id="318" r:id="rId33"/>
    <p:sldId id="320" r:id="rId34"/>
    <p:sldId id="321" r:id="rId35"/>
    <p:sldId id="322" r:id="rId36"/>
    <p:sldId id="323" r:id="rId37"/>
    <p:sldId id="325" r:id="rId38"/>
    <p:sldId id="326" r:id="rId39"/>
    <p:sldId id="328" r:id="rId40"/>
    <p:sldId id="329" r:id="rId41"/>
    <p:sldId id="306" r:id="rId42"/>
    <p:sldId id="330" r:id="rId43"/>
    <p:sldId id="331" r:id="rId44"/>
    <p:sldId id="333" r:id="rId45"/>
    <p:sldId id="332" r:id="rId46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47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9440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itecore.net/Learn/Blogs/Business-Blogs/Industry-Insight/Posts/2013/05/Sitecore-7-Going-to-the-Moon.aspx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18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building a feature and sharing it across all sites is easily managed.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one product, one codebase, so reuse is built in.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had to be figured out</a:t>
            </a:r>
          </a:p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chemeClr val="dk1"/>
                </a:solidFill>
              </a:rPr>
              <a:t>SMU: one product, one database, so reuse is built in.</a:t>
            </a: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we figured it out and made it happen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Built in. All data is in one product and organized in a hierarchical contnet tree, so all we have to do is develop the presentation layer logic to access that data. Tree-based hierarchy, XPath queries, and Lucene search make discovering the data relatively easier. </a:t>
            </a:r>
            <a:r>
              <a:rPr lang="en" b="1" dirty="0" smtClean="0"/>
              <a:t>(Demo of XPath?)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Drupal as a framework needs modules collected and content types defined - or can use an existing distribution as a starting point. We wanted the “cookie factory” so we need to build our own distribution.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The base product was nearly feature-complete from the start, but still requires specifying data types (“templates”) and building out of rendering logic that translates the data into rendered HTML.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demand is high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Sitecore roadmap example: </a:t>
            </a:r>
            <a:r>
              <a:rPr lang="en" u="sng" dirty="0" smtClean="0">
                <a:solidFill>
                  <a:schemeClr val="hlink"/>
                </a:solidFill>
                <a:hlinkClick r:id="rId3"/>
              </a:rPr>
              <a:t>http://www.sitecore.net/Learn/Blogs/Business-Blogs/Industry-Insight/Posts/2013/05/Sitecore-7-Going-to-the-Moon.aspx</a:t>
            </a:r>
            <a:endParaRPr lang="en" u="sng" dirty="0">
              <a:solidFill>
                <a:schemeClr val="hlink"/>
              </a:solidFill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our selection process determined that all of the systems were about the same in the usability scoring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Sitecore was on upper end of usability. Sitecore also has a page editor feature that we’re not yet using. (</a:t>
            </a:r>
            <a:r>
              <a:rPr lang="en" b="1" dirty="0" smtClean="0"/>
              <a:t>demo?</a:t>
            </a:r>
            <a:r>
              <a:rPr lang="en" dirty="0" smtClean="0"/>
              <a:t>)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we have connected the system to our Active Directory for authentication and pull data from a couple of other systems, but our key consideration was keeping the environment far enough away from our ERPs to prevent network infiltration through the CMS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if you can do it with the .NET Framework stack, you can do it through Sitecore.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Took us time to learn the system, engage with Chapter 3 for learning and then build out the first site as a proof of concept. Then we need to make it repeatable. Then we needed a different theme to support the main site - homepage and pages.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4 months pilot with small contact with out-of-state consultancy. 6 years to do the migration because 1. we were migrating from unstructured, “wild west” web sites and 2. inadequate resourcing/focus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If they have a CMS - why are they at the presentation and what is their satisfaction.</a:t>
            </a:r>
          </a:p>
        </p:txBody>
      </p:sp>
    </p:spTree>
    <p:extLst>
      <p:ext uri="{BB962C8B-B14F-4D97-AF65-F5344CB8AC3E}">
        <p14:creationId xmlns:p14="http://schemas.microsoft.com/office/powerpoint/2010/main" val="18110147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GW – we occasionally</a:t>
            </a:r>
            <a:r>
              <a:rPr lang="en-US" baseline="0" dirty="0" smtClean="0"/>
              <a:t> hire temporary staff to increase bandwidth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We do not use a Sitecore partner, but that is common for specialized stuff that requires deep Sitecore knowlege.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External Relations owns design, brand and content - IT owns framework, development and other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similar except some development responsibilities are shared between IT and PA (being reconsidered at the moment)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we do our own support but have access to a number of support avenues that offer Drupal support. Did need mySQL support from Oracle for performance issues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SMU: annual maintenance covers responsive Sitecore support </a:t>
            </a:r>
            <a:r>
              <a:rPr lang="en" b="1" dirty="0" smtClean="0"/>
              <a:t>(demo--show a support ticket)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Biggest issue is time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1 day for actual upgrade, but multiple days/weeks in preparation for it. One product to upgrade.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we check for security patches quarterly or when our Information Security office discovers any immediate needs.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Investigating more frequent upgrades.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en" dirty="0" smtClean="0">
                <a:solidFill>
                  <a:schemeClr val="dk1"/>
                </a:solidFill>
              </a:rPr>
              <a:t>SMU: Due to how we architected Sitecore and its flexibility, we do upgrades during the day without outages. One product to upgrade.</a:t>
            </a:r>
            <a:endParaRPr lang="en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minor concern that there could be a transition to a for-profit enterprise layer, but the community is so strong this is unlikely.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no knowledge of viability problems with Sitecore, but that is a risk. Sitecore’s product focus is toward experience management.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SMU: still requires developer diligence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SMU: could export directly from DB or use Sitecore API to get data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If they have a CMS - why are they at the presentation and what is their satisfaction.</a:t>
            </a:r>
          </a:p>
        </p:txBody>
      </p:sp>
    </p:spTree>
    <p:extLst>
      <p:ext uri="{BB962C8B-B14F-4D97-AF65-F5344CB8AC3E}">
        <p14:creationId xmlns:p14="http://schemas.microsoft.com/office/powerpoint/2010/main" val="18110147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just need a LAMP stack - currently we have in-house datacenters but options aplenty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Microsoft .NET stack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requirement going into the project so developed two environments to support production in either datacenter.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this is an aspirational setup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Selection process was intentionally very inclusive.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selection process was expert-driven with user community being advised. Demand was mostly driven by central IT and PA.</a:t>
            </a:r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dirty="0" smtClean="0"/>
              <a:t>If they have a CMS - why are they at the presentation and what is their satisfaction.</a:t>
            </a:r>
          </a:p>
        </p:txBody>
      </p:sp>
    </p:spTree>
    <p:extLst>
      <p:ext uri="{BB962C8B-B14F-4D97-AF65-F5344CB8AC3E}">
        <p14:creationId xmlns:p14="http://schemas.microsoft.com/office/powerpoint/2010/main" val="1811014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software costs</a:t>
            </a:r>
            <a:r>
              <a:rPr lang="en-US" dirty="0" smtClean="0"/>
              <a:t>, within reason,</a:t>
            </a:r>
            <a:r>
              <a:rPr lang="en" dirty="0" smtClean="0"/>
              <a:t> were not a determining factor but when all pieces added together, the price was pretty even for open-source or COTS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Some solutions were thrown out because of excessive licensing costs.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GW and SMU - continuous development and improvement</a:t>
            </a:r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- 2 developers and .75 in web operations and testing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 - roughly split 1.25 FTE developers/product admin in IT and .75 FTE in PA (includes signfiicant development)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GW: LAMP environment</a:t>
            </a:r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SMU: Sitecore feels more like an integrated part of the .NET stack rather than a separate application built on it. Clean progression from generic Microsoft .NET generalisms to more specific Sitecore components. Easy to integrate into Visual Studio. .NET stack + Sitecore</a:t>
            </a:r>
          </a:p>
          <a:p>
            <a:pPr>
              <a:spcBef>
                <a:spcPts val="0"/>
              </a:spcBef>
              <a:buNone/>
            </a:pPr>
            <a:r>
              <a:rPr lang="en" b="1" dirty="0" smtClean="0"/>
              <a:t>SMU DEMO</a:t>
            </a:r>
            <a:r>
              <a:rPr lang="en" dirty="0" smtClean="0"/>
              <a:t>: breakpoint in a .NET application to inspect entire Sitecore stack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GW - It’s amazing how flexible someone can want something to be when the flex cost them little or nothing</a:t>
            </a:r>
          </a:p>
          <a:p>
            <a:pPr>
              <a:spcBef>
                <a:spcPts val="0"/>
              </a:spcBef>
              <a:buNone/>
            </a:pPr>
            <a:r>
              <a:rPr lang="en" dirty="0" smtClean="0"/>
              <a:t>SMU: almost anything normally doable on the .NET stack is accomplishable here as long as it doesn’t violate the core product’s paradigms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0816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1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4" y="1600200"/>
            <a:ext cx="3994525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B7EB-3D0C-EC4E-BBBA-1D6586B255E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9B-E13A-5740-B6B7-A3C15E7F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57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B7EB-3D0C-EC4E-BBBA-1D6586B255E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9B-E13A-5740-B6B7-A3C15E7F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9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B7EB-3D0C-EC4E-BBBA-1D6586B255E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9B-E13A-5740-B6B7-A3C15E7F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89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B7EB-3D0C-EC4E-BBBA-1D6586B255E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9B-E13A-5740-B6B7-A3C15E7F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888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B7EB-3D0C-EC4E-BBBA-1D6586B255E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9B-E13A-5740-B6B7-A3C15E7F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62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B7EB-3D0C-EC4E-BBBA-1D6586B255E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9B-E13A-5740-B6B7-A3C15E7F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359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B7EB-3D0C-EC4E-BBBA-1D6586B255E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9B-E13A-5740-B6B7-A3C15E7F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589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B7EB-3D0C-EC4E-BBBA-1D6586B255E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9B-E13A-5740-B6B7-A3C15E7F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8310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B7EB-3D0C-EC4E-BBBA-1D6586B255E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9B-E13A-5740-B6B7-A3C15E7F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1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B7EB-3D0C-EC4E-BBBA-1D6586B255E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9B-E13A-5740-B6B7-A3C15E7F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62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BB7EB-3D0C-EC4E-BBBA-1D6586B255E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A4A9B-E13A-5740-B6B7-A3C15E7F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921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4252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9209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568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1855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6260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1370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367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216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5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5875079"/>
            <a:ext cx="8229600" cy="69269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876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39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30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12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98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720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425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9209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3956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185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86260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31370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2367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9216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552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876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7398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4430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123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9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vider Op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5256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720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32004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9591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20271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6381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14 Cover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299109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/>
          <p:cNvSpPr>
            <a:spLocks noGrp="1"/>
          </p:cNvSpPr>
          <p:nvPr>
            <p:ph type="body" idx="12"/>
          </p:nvPr>
        </p:nvSpPr>
        <p:spPr>
          <a:xfrm>
            <a:off x="3657599" y="5867400"/>
            <a:ext cx="4495801" cy="5007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800">
                <a:latin typeface="Arial"/>
                <a:cs typeface="Arial"/>
              </a:defRPr>
            </a:lvl1pPr>
          </a:lstStyle>
          <a:p>
            <a:pPr lvl="0"/>
            <a:r>
              <a:rPr lang="en-US" smtClean="0">
                <a:solidFill>
                  <a:schemeClr val="bg1">
                    <a:lumMod val="50000"/>
                  </a:schemeClr>
                </a:solidFill>
              </a:rPr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35995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24799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20987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325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14 Cover Opt 4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05954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Op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idx="13" hasCustomPrompt="1"/>
          </p:nvPr>
        </p:nvSpPr>
        <p:spPr>
          <a:xfrm>
            <a:off x="1066801" y="2971800"/>
            <a:ext cx="7010400" cy="914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algn="l"/>
            <a:r>
              <a:rPr lang="en-US" dirty="0" smtClean="0">
                <a:solidFill>
                  <a:srgbClr val="7F7F7F"/>
                </a:solidFill>
              </a:rPr>
              <a:t>Section Divider</a:t>
            </a:r>
            <a:endParaRPr lang="en-US" dirty="0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352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971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186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56690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Discussion 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Discussion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 smtClean="0"/>
              <a:t>Question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7738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action - 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345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Op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391400" cy="731838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Section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0"/>
            <a:ext cx="7391400" cy="4525963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3600">
                <a:solidFill>
                  <a:schemeClr val="tx1"/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89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action - Pol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15240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Poll Question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2362200"/>
            <a:ext cx="7467600" cy="3733800"/>
          </a:xfrm>
          <a:prstGeom prst="rect">
            <a:avLst/>
          </a:prstGeom>
        </p:spPr>
        <p:txBody>
          <a:bodyPr vert="horz"/>
          <a:lstStyle>
            <a:lvl1pPr>
              <a:defRPr sz="3600"/>
            </a:lvl1pPr>
            <a:lvl2pPr>
              <a:defRPr sz="3200"/>
            </a:lvl2pPr>
            <a:lvl3pPr>
              <a:defRPr sz="32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Poll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19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action - Evalu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685800"/>
            <a:ext cx="7467600" cy="838200"/>
          </a:xfrm>
          <a:prstGeom prst="rect">
            <a:avLst/>
          </a:prstGeom>
        </p:spPr>
        <p:txBody>
          <a:bodyPr/>
          <a:lstStyle>
            <a:lvl1pPr algn="l">
              <a:defRPr sz="3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</a:lstStyle>
          <a:p>
            <a:r>
              <a:rPr lang="en-US" dirty="0" smtClean="0"/>
              <a:t>Evaluation Slide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685800" y="1600201"/>
            <a:ext cx="7391400" cy="4343400"/>
          </a:xfrm>
          <a:prstGeom prst="rect">
            <a:avLst/>
          </a:prstGeom>
        </p:spPr>
        <p:txBody>
          <a:bodyPr/>
          <a:lstStyle>
            <a:lvl1pPr marL="0" indent="0">
              <a:buFont typeface="Wingdings" charset="2"/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1pPr>
            <a:lvl2pPr marL="4572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2pPr>
            <a:lvl3pPr marL="9144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3pPr>
            <a:lvl4pPr marL="13716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4pPr>
            <a:lvl5pPr marL="1828800" indent="0">
              <a:buFont typeface="Wingdings" charset="2"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</a:defRPr>
            </a:lvl5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2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37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52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718" r:id="rId8"/>
    <p:sldLayoutId id="2147483719" r:id="rId9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BB7EB-3D0C-EC4E-BBBA-1D6586B255EB}" type="datetimeFigureOut">
              <a:rPr lang="en-US" smtClean="0"/>
              <a:t>9/30/2014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A4A9B-E13A-5740-B6B7-A3C15E7FCF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99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93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093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850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5065694"/>
            <a:ext cx="685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800" dirty="0">
                <a:solidFill>
                  <a:schemeClr val="dk2"/>
                </a:solidFill>
              </a:rPr>
              <a:t>Web Content Management: Two Schools, Two Philosophies, Two Solutions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71700" y="5980093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Mark Albert – George Washington University</a:t>
            </a:r>
          </a:p>
          <a:p>
            <a:pPr algn="ctr"/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Aren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Cambre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– Southern Methodist University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31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Software acquisition cost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Arial"/>
              <a:buChar char="●"/>
            </a:pPr>
            <a:r>
              <a:rPr lang="en" dirty="0"/>
              <a:t>GW: free software, expensive knowledge</a:t>
            </a:r>
          </a:p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Arial"/>
              <a:buChar char="●"/>
            </a:pPr>
            <a:r>
              <a:rPr lang="en" dirty="0"/>
              <a:t>SMU: upfront licensing and training</a:t>
            </a:r>
          </a:p>
          <a:p>
            <a:pPr>
              <a:spcBef>
                <a:spcPts val="0"/>
              </a:spcBef>
            </a:pPr>
            <a:endParaRPr lang="en" dirty="0"/>
          </a:p>
          <a:p>
            <a:pPr lvl="0">
              <a:spcBef>
                <a:spcPts val="0"/>
              </a:spcBef>
            </a:pPr>
            <a:r>
              <a:rPr lang="en" dirty="0"/>
              <a:t>Overall start-up cost roughly equal!</a:t>
            </a:r>
          </a:p>
        </p:txBody>
      </p:sp>
    </p:spTree>
    <p:extLst>
      <p:ext uri="{BB962C8B-B14F-4D97-AF65-F5344CB8AC3E}">
        <p14:creationId xmlns:p14="http://schemas.microsoft.com/office/powerpoint/2010/main" val="421245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Total Cost of Ownership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lvl="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/>
              <a:t>GW: continuous development - higher opex</a:t>
            </a:r>
          </a:p>
          <a:p>
            <a:pPr marL="495300" lvl="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/>
              <a:t>SMU: higher capex, lower opex</a:t>
            </a:r>
          </a:p>
        </p:txBody>
      </p:sp>
    </p:spTree>
    <p:extLst>
      <p:ext uri="{BB962C8B-B14F-4D97-AF65-F5344CB8AC3E}">
        <p14:creationId xmlns:p14="http://schemas.microsoft.com/office/powerpoint/2010/main" val="302113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Staffing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lvl="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/>
              <a:t>GW: </a:t>
            </a:r>
            <a:r>
              <a:rPr lang="en-US" dirty="0" smtClean="0"/>
              <a:t>2.75 FTE</a:t>
            </a:r>
            <a:endParaRPr lang="en" dirty="0"/>
          </a:p>
          <a:p>
            <a:pPr marL="495300" lvl="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/>
              <a:t>SMU: </a:t>
            </a:r>
            <a:r>
              <a:rPr lang="en-US" dirty="0" smtClean="0"/>
              <a:t>2 FTE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9572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" dirty="0"/>
              <a:t>The </a:t>
            </a:r>
            <a:r>
              <a:rPr lang="en-US" dirty="0" smtClean="0"/>
              <a:t>Software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Orientation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" dirty="0"/>
              <a:t>: developer-oriented, agile feature </a:t>
            </a:r>
            <a:r>
              <a:rPr lang="en" dirty="0" smtClean="0"/>
              <a:t>set</a:t>
            </a:r>
          </a:p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" dirty="0"/>
              <a:t>: developer-oriented, agile feature set</a:t>
            </a:r>
          </a:p>
          <a:p>
            <a:pPr marL="495300" lvl="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5616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Flexibility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" dirty="0"/>
              <a:t>: extreme = </a:t>
            </a:r>
            <a:r>
              <a:rPr lang="en" dirty="0" smtClean="0"/>
              <a:t>Dates/Dollars/Deliverables</a:t>
            </a:r>
            <a:endParaRPr lang="en-US" dirty="0" smtClean="0"/>
          </a:p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" dirty="0"/>
              <a:t>: </a:t>
            </a:r>
            <a:r>
              <a:rPr lang="en-US" dirty="0" smtClean="0"/>
              <a:t>API to </a:t>
            </a:r>
            <a:r>
              <a:rPr lang="en-US" dirty="0" smtClean="0"/>
              <a:t>extend</a:t>
            </a:r>
            <a:endParaRPr lang="en" dirty="0"/>
          </a:p>
          <a:p>
            <a:pPr marL="495300" lvl="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85861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Code reuse across enterprise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" dirty="0"/>
              <a:t>: easy feature </a:t>
            </a:r>
            <a:r>
              <a:rPr lang="en" dirty="0" smtClean="0"/>
              <a:t>reuse</a:t>
            </a:r>
            <a:endParaRPr lang="en-US" dirty="0" smtClean="0"/>
          </a:p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" dirty="0"/>
              <a:t>: easy feature reuse</a:t>
            </a:r>
          </a:p>
          <a:p>
            <a:pPr marL="495300" lvl="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82496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Co</a:t>
            </a:r>
            <a:r>
              <a:rPr lang="en-US" dirty="0" err="1" smtClean="0"/>
              <a:t>ntent</a:t>
            </a:r>
            <a:r>
              <a:rPr lang="en" dirty="0" smtClean="0"/>
              <a:t> </a:t>
            </a:r>
            <a:r>
              <a:rPr lang="en-US" dirty="0" smtClean="0"/>
              <a:t>R</a:t>
            </a:r>
            <a:r>
              <a:rPr lang="en" dirty="0" smtClean="0"/>
              <a:t>euse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" dirty="0"/>
              <a:t>: </a:t>
            </a:r>
            <a:r>
              <a:rPr lang="en" dirty="0" smtClean="0"/>
              <a:t>easy</a:t>
            </a:r>
            <a:r>
              <a:rPr lang="en-US" dirty="0" smtClean="0"/>
              <a:t>, not out-of-the-box</a:t>
            </a:r>
          </a:p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" dirty="0"/>
              <a:t>: </a:t>
            </a:r>
            <a:r>
              <a:rPr lang="en" dirty="0" smtClean="0"/>
              <a:t>easy</a:t>
            </a:r>
            <a:r>
              <a:rPr lang="en-US" dirty="0" smtClean="0"/>
              <a:t>, built in</a:t>
            </a:r>
            <a:endParaRPr lang="en" dirty="0"/>
          </a:p>
          <a:p>
            <a:pPr marL="495300" lvl="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17537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Enterprise suitability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" dirty="0"/>
              <a:t>: many sites, “cookie factory</a:t>
            </a:r>
            <a:r>
              <a:rPr lang="en" dirty="0" smtClean="0"/>
              <a:t>”</a:t>
            </a:r>
            <a:endParaRPr lang="en-US" dirty="0" smtClean="0"/>
          </a:p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" dirty="0"/>
              <a:t>: one site</a:t>
            </a:r>
          </a:p>
          <a:p>
            <a:pPr marL="495300" lvl="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15294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OOTB readiness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" dirty="0"/>
              <a:t>: </a:t>
            </a:r>
            <a:r>
              <a:rPr lang="en-US" dirty="0" smtClean="0"/>
              <a:t>Drupal limited, requires modules</a:t>
            </a:r>
          </a:p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" dirty="0"/>
              <a:t>: </a:t>
            </a:r>
            <a:r>
              <a:rPr lang="en" dirty="0" smtClean="0"/>
              <a:t>Sitecore </a:t>
            </a:r>
            <a:r>
              <a:rPr lang="en-US" dirty="0" smtClean="0"/>
              <a:t>ready </a:t>
            </a:r>
            <a:r>
              <a:rPr lang="en-US" dirty="0" smtClean="0"/>
              <a:t>from start</a:t>
            </a:r>
            <a:endParaRPr lang="en" dirty="0"/>
          </a:p>
          <a:p>
            <a:pPr marL="495300" lvl="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68060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18"/>
            <a:ext cx="9144000" cy="67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9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roadmap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" dirty="0"/>
              <a:t>: stakeholder demand + module availability</a:t>
            </a:r>
            <a:endParaRPr lang="en-US" dirty="0" smtClean="0"/>
          </a:p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" dirty="0"/>
              <a:t>: Sitecore has feature roadmaps</a:t>
            </a:r>
          </a:p>
        </p:txBody>
      </p:sp>
    </p:spTree>
    <p:extLst>
      <p:ext uri="{BB962C8B-B14F-4D97-AF65-F5344CB8AC3E}">
        <p14:creationId xmlns:p14="http://schemas.microsoft.com/office/powerpoint/2010/main" val="383305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" dirty="0"/>
              <a:t>: </a:t>
            </a:r>
            <a:r>
              <a:rPr lang="en-US" dirty="0" smtClean="0"/>
              <a:t>works well</a:t>
            </a:r>
          </a:p>
          <a:p>
            <a:pPr marL="495300" indent="-4572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" dirty="0"/>
              <a:t>: </a:t>
            </a:r>
            <a:r>
              <a:rPr lang="en-US" dirty="0" smtClean="0"/>
              <a:t>tree-based content architecture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7127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Systems integration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" dirty="0"/>
              <a:t>: available but intentionally limited</a:t>
            </a:r>
          </a:p>
          <a:p>
            <a:pPr marL="463550" indent="-401638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" dirty="0"/>
              <a:t>: .NET Framework stack/utilities</a:t>
            </a:r>
          </a:p>
        </p:txBody>
      </p:sp>
    </p:spTree>
    <p:extLst>
      <p:ext uri="{BB962C8B-B14F-4D97-AF65-F5344CB8AC3E}">
        <p14:creationId xmlns:p14="http://schemas.microsoft.com/office/powerpoint/2010/main" val="374290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diagram (GW)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756" y="1417638"/>
            <a:ext cx="6005487" cy="461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338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diagram (SMU)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799" y="1078366"/>
            <a:ext cx="6140401" cy="470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" dirty="0"/>
              <a:t>The </a:t>
            </a:r>
            <a:r>
              <a:rPr lang="en-US" dirty="0" smtClean="0"/>
              <a:t>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market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" dirty="0"/>
              <a:t>: 7 months pilot + 5 months cookie factory + 7 months </a:t>
            </a:r>
            <a:r>
              <a:rPr lang="en" dirty="0" smtClean="0"/>
              <a:t>migration</a:t>
            </a:r>
            <a:endParaRPr lang="en-US" dirty="0" smtClean="0"/>
          </a:p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" dirty="0"/>
              <a:t>: 4 months pilot + 6 years migration</a:t>
            </a:r>
          </a:p>
        </p:txBody>
      </p:sp>
    </p:spTree>
    <p:extLst>
      <p:ext uri="{BB962C8B-B14F-4D97-AF65-F5344CB8AC3E}">
        <p14:creationId xmlns:p14="http://schemas.microsoft.com/office/powerpoint/2010/main" val="105057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development/design resourcing</a:t>
            </a:r>
            <a:r>
              <a:rPr lang="en" dirty="0" smtClean="0"/>
              <a:t>?</a:t>
            </a:r>
            <a:endParaRPr lang="e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In-house</a:t>
            </a:r>
            <a:endParaRPr lang="en-US" sz="2800" dirty="0" smtClean="0"/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Outsourced</a:t>
            </a:r>
            <a:endParaRPr lang="en" sz="2800" dirty="0"/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Hybrid</a:t>
            </a:r>
            <a:endParaRPr lang="en" sz="28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172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Development/design resourcing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" dirty="0"/>
              <a:t>: </a:t>
            </a:r>
            <a:r>
              <a:rPr lang="en-US" dirty="0" smtClean="0"/>
              <a:t>in-house developers</a:t>
            </a:r>
          </a:p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" dirty="0"/>
              <a:t>: </a:t>
            </a:r>
            <a:r>
              <a:rPr lang="en-US" dirty="0" smtClean="0"/>
              <a:t>in-house developers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474136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Product support - In/Out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endParaRPr lang="en-US" dirty="0" smtClean="0"/>
          </a:p>
          <a:p>
            <a:pPr marL="914400" lvl="1" indent="-419100">
              <a:spcBef>
                <a:spcPts val="0"/>
              </a:spcBef>
              <a:buClr>
                <a:srgbClr val="FF0000"/>
              </a:buClr>
              <a:buSzPct val="80000"/>
              <a:buFont typeface="Courier New"/>
              <a:buChar char="o"/>
            </a:pPr>
            <a:r>
              <a:rPr lang="en" sz="2000" dirty="0"/>
              <a:t>In-house: 2 FTE developers, 1.25 FTE </a:t>
            </a:r>
            <a:r>
              <a:rPr lang="en" sz="2000" dirty="0" smtClean="0"/>
              <a:t>server</a:t>
            </a:r>
            <a:r>
              <a:rPr lang="en-US" sz="2000" dirty="0" smtClean="0"/>
              <a:t> support</a:t>
            </a:r>
          </a:p>
          <a:p>
            <a:pPr marL="914400" lvl="1" indent="-419100">
              <a:spcBef>
                <a:spcPts val="0"/>
              </a:spcBef>
              <a:buClr>
                <a:srgbClr val="FF0000"/>
              </a:buClr>
              <a:buSzPct val="80000"/>
              <a:buFont typeface="Courier New"/>
              <a:buChar char="o"/>
            </a:pPr>
            <a:r>
              <a:rPr lang="en-US" sz="2000" dirty="0" smtClean="0"/>
              <a:t>Outside: custom support options</a:t>
            </a:r>
          </a:p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endParaRPr lang="en-US" dirty="0" smtClean="0"/>
          </a:p>
          <a:p>
            <a:pPr marL="914400" lvl="1" indent="-419100">
              <a:spcBef>
                <a:spcPts val="0"/>
              </a:spcBef>
              <a:buClr>
                <a:srgbClr val="FF0000"/>
              </a:buClr>
              <a:buSzPct val="80000"/>
              <a:buFont typeface="Courier New"/>
              <a:buChar char="o"/>
            </a:pPr>
            <a:r>
              <a:rPr lang="en-US" sz="2000" dirty="0" smtClean="0"/>
              <a:t>In-house: </a:t>
            </a:r>
            <a:r>
              <a:rPr lang="en" sz="2000" dirty="0"/>
              <a:t>2 FTEs of Sitecore developers and product </a:t>
            </a:r>
            <a:r>
              <a:rPr lang="en" sz="2000" dirty="0" smtClean="0"/>
              <a:t>owners</a:t>
            </a:r>
            <a:endParaRPr lang="en-US" sz="2000" dirty="0" smtClean="0"/>
          </a:p>
          <a:p>
            <a:pPr marL="914400" lvl="1" indent="-419100">
              <a:spcBef>
                <a:spcPts val="0"/>
              </a:spcBef>
              <a:buClr>
                <a:srgbClr val="FF0000"/>
              </a:buClr>
              <a:buSzPct val="80000"/>
              <a:buFont typeface="Courier New"/>
              <a:buChar char="o"/>
            </a:pPr>
            <a:r>
              <a:rPr lang="en-US" sz="2000" dirty="0" smtClean="0"/>
              <a:t>Outside: vendor support</a:t>
            </a:r>
            <a:r>
              <a:rPr lang="en-US" dirty="0" smtClean="0"/>
              <a:t> 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8733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" dirty="0"/>
              <a:t>The </a:t>
            </a:r>
            <a:r>
              <a:rPr lang="en" dirty="0" smtClean="0"/>
              <a:t>Products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0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-US" dirty="0" smtClean="0"/>
              <a:t>: testing, variable complexity</a:t>
            </a:r>
            <a:endParaRPr lang="en-US" sz="2000" dirty="0" smtClean="0"/>
          </a:p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-US" dirty="0" smtClean="0"/>
              <a:t>: major upgrade = 1 business day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01471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Upgrade frequency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-US" dirty="0" smtClean="0"/>
              <a:t>: planned for every 6 months</a:t>
            </a:r>
            <a:endParaRPr lang="en-US" sz="2000" dirty="0" smtClean="0"/>
          </a:p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-US" dirty="0" smtClean="0"/>
              <a:t>: once a year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35635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Routine maintenance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-US" dirty="0" smtClean="0"/>
              <a:t>: </a:t>
            </a:r>
            <a:r>
              <a:rPr lang="en" dirty="0"/>
              <a:t>weekly, outage window, stakeholder notification</a:t>
            </a:r>
            <a:endParaRPr lang="en-US" sz="2000" dirty="0" smtClean="0"/>
          </a:p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-US" dirty="0" smtClean="0"/>
              <a:t>: </a:t>
            </a:r>
            <a:r>
              <a:rPr lang="en" dirty="0"/>
              <a:t>during business hours, rare outages</a:t>
            </a:r>
          </a:p>
        </p:txBody>
      </p:sp>
    </p:spTree>
    <p:extLst>
      <p:ext uri="{BB962C8B-B14F-4D97-AF65-F5344CB8AC3E}">
        <p14:creationId xmlns:p14="http://schemas.microsoft.com/office/powerpoint/2010/main" val="46769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" dirty="0"/>
              <a:t>The </a:t>
            </a:r>
            <a:r>
              <a:rPr lang="en-US" dirty="0" smtClean="0"/>
              <a:t>Risk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59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-US" dirty="0" smtClean="0"/>
              <a:t>: </a:t>
            </a:r>
            <a:r>
              <a:rPr lang="en" dirty="0"/>
              <a:t>for-profit </a:t>
            </a:r>
            <a:r>
              <a:rPr lang="en" dirty="0" smtClean="0"/>
              <a:t>transition</a:t>
            </a:r>
            <a:endParaRPr lang="en-US" sz="2000" dirty="0" smtClean="0"/>
          </a:p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-US" dirty="0" smtClean="0"/>
              <a:t>: </a:t>
            </a:r>
            <a:r>
              <a:rPr lang="en" dirty="0"/>
              <a:t>vendor company health/acquisition</a:t>
            </a:r>
          </a:p>
        </p:txBody>
      </p:sp>
    </p:spTree>
    <p:extLst>
      <p:ext uri="{BB962C8B-B14F-4D97-AF65-F5344CB8AC3E}">
        <p14:creationId xmlns:p14="http://schemas.microsoft.com/office/powerpoint/2010/main" val="64460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Vulnerabilities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-US" dirty="0" smtClean="0"/>
              <a:t>: </a:t>
            </a:r>
            <a:r>
              <a:rPr lang="en" dirty="0"/>
              <a:t>Drupal community quick with fixes</a:t>
            </a:r>
          </a:p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-US" dirty="0" smtClean="0"/>
              <a:t>: </a:t>
            </a:r>
            <a:r>
              <a:rPr lang="en" dirty="0"/>
              <a:t>no change required due to vulnerability</a:t>
            </a:r>
          </a:p>
        </p:txBody>
      </p:sp>
    </p:spTree>
    <p:extLst>
      <p:ext uri="{BB962C8B-B14F-4D97-AF65-F5344CB8AC3E}">
        <p14:creationId xmlns:p14="http://schemas.microsoft.com/office/powerpoint/2010/main" val="398992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strategy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-US" dirty="0" smtClean="0"/>
              <a:t>: </a:t>
            </a:r>
            <a:r>
              <a:rPr lang="en" dirty="0"/>
              <a:t>have access to all data</a:t>
            </a:r>
          </a:p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-US" dirty="0" smtClean="0"/>
              <a:t>: </a:t>
            </a:r>
            <a:r>
              <a:rPr lang="en" dirty="0"/>
              <a:t>have access to all data</a:t>
            </a:r>
          </a:p>
        </p:txBody>
      </p:sp>
    </p:spTree>
    <p:extLst>
      <p:ext uri="{BB962C8B-B14F-4D97-AF65-F5344CB8AC3E}">
        <p14:creationId xmlns:p14="http://schemas.microsoft.com/office/powerpoint/2010/main" val="417818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your hosting model</a:t>
            </a:r>
            <a:r>
              <a:rPr lang="en" dirty="0" smtClean="0"/>
              <a:t>?</a:t>
            </a:r>
            <a:endParaRPr lang="e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In-house</a:t>
            </a:r>
            <a:endParaRPr lang="en-US" sz="2800" dirty="0" smtClean="0"/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Outsourced</a:t>
            </a:r>
            <a:endParaRPr lang="en" sz="2800" dirty="0"/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/>
              <a:t>Hybrid</a:t>
            </a:r>
            <a:endParaRPr lang="en" sz="2800" dirty="0"/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31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Hosting opportunities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-US" dirty="0" smtClean="0"/>
              <a:t>: </a:t>
            </a:r>
            <a:r>
              <a:rPr lang="en" dirty="0"/>
              <a:t>in-house, cloud, colocation, </a:t>
            </a:r>
            <a:r>
              <a:rPr lang="en-US" dirty="0" smtClean="0"/>
              <a:t>third-party</a:t>
            </a:r>
            <a:endParaRPr lang="en" dirty="0"/>
          </a:p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-US" dirty="0" smtClean="0"/>
              <a:t>: </a:t>
            </a:r>
            <a:r>
              <a:rPr lang="en" dirty="0"/>
              <a:t>in-house, cloud, colocation, vendor</a:t>
            </a:r>
          </a:p>
        </p:txBody>
      </p:sp>
    </p:spTree>
    <p:extLst>
      <p:ext uri="{BB962C8B-B14F-4D97-AF65-F5344CB8AC3E}">
        <p14:creationId xmlns:p14="http://schemas.microsoft.com/office/powerpoint/2010/main" val="40746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continuity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-US" dirty="0" smtClean="0"/>
              <a:t>: assembled on own</a:t>
            </a:r>
            <a:endParaRPr lang="en" dirty="0"/>
          </a:p>
          <a:p>
            <a:pPr marL="45720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-US" dirty="0" smtClean="0"/>
              <a:t>: </a:t>
            </a:r>
            <a:r>
              <a:rPr lang="en" dirty="0"/>
              <a:t>hot failover, geographically dispersed cluster</a:t>
            </a:r>
          </a:p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69211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 smtClean="0"/>
              <a:t>The products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Font typeface="Arial"/>
              <a:buChar char="●"/>
            </a:pPr>
            <a:r>
              <a:rPr lang="en" dirty="0"/>
              <a:t>GW: </a:t>
            </a:r>
            <a:r>
              <a:rPr lang="en" dirty="0" smtClean="0"/>
              <a:t>Drupal</a:t>
            </a:r>
            <a:endParaRPr lang="en" dirty="0"/>
          </a:p>
          <a:p>
            <a:pPr marL="457200" lvl="0" indent="-419100">
              <a:spcBef>
                <a:spcPts val="0"/>
              </a:spcBef>
              <a:buFont typeface="Arial"/>
              <a:buChar char="●"/>
            </a:pPr>
            <a:r>
              <a:rPr lang="en" dirty="0"/>
              <a:t>SMU: </a:t>
            </a:r>
            <a:r>
              <a:rPr lang="en" dirty="0" smtClean="0"/>
              <a:t>Sitecore</a:t>
            </a:r>
            <a:endParaRPr lang="e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856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GW</a:t>
            </a:r>
            <a:r>
              <a:rPr lang="en-US" dirty="0" smtClean="0"/>
              <a:t>: Mark Albert – </a:t>
            </a:r>
            <a:r>
              <a:rPr lang="en-US" dirty="0" err="1" smtClean="0"/>
              <a:t>malbert@gwu.edu</a:t>
            </a:r>
            <a:endParaRPr lang="en" dirty="0"/>
          </a:p>
          <a:p>
            <a:pPr marL="45720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 smtClean="0"/>
              <a:t>SMU</a:t>
            </a:r>
            <a:r>
              <a:rPr lang="en-US" dirty="0" smtClean="0"/>
              <a:t>: </a:t>
            </a:r>
            <a:r>
              <a:rPr lang="en-US" dirty="0" err="1" smtClean="0"/>
              <a:t>Aren</a:t>
            </a:r>
            <a:r>
              <a:rPr lang="en-US" dirty="0" smtClean="0"/>
              <a:t> </a:t>
            </a:r>
            <a:r>
              <a:rPr lang="en-US" dirty="0" err="1" smtClean="0"/>
              <a:t>Cambre</a:t>
            </a:r>
            <a:r>
              <a:rPr lang="en-US" dirty="0" smtClean="0"/>
              <a:t> – </a:t>
            </a:r>
            <a:r>
              <a:rPr lang="en-US" dirty="0" err="1" smtClean="0"/>
              <a:t>acambre@smu.edu</a:t>
            </a:r>
            <a:r>
              <a:rPr lang="en-US" dirty="0" smtClean="0"/>
              <a:t> </a:t>
            </a:r>
          </a:p>
          <a:p>
            <a:pPr marL="45720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endParaRPr lang="en-US" dirty="0"/>
          </a:p>
          <a:p>
            <a:pPr marL="45720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Thoughts?</a:t>
            </a:r>
          </a:p>
          <a:p>
            <a:pPr marL="45720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Questions?</a:t>
            </a:r>
          </a:p>
          <a:p>
            <a:pPr marL="45720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Comments?</a:t>
            </a:r>
          </a:p>
          <a:p>
            <a:pPr marL="45720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Concerns?</a:t>
            </a:r>
          </a:p>
          <a:p>
            <a:pPr marL="38100">
              <a:spcBef>
                <a:spcPts val="0"/>
              </a:spcBef>
              <a:buClr>
                <a:srgbClr val="FF0000"/>
              </a:buClr>
            </a:pPr>
            <a:endParaRPr lang="en" sz="2000" dirty="0"/>
          </a:p>
          <a:p>
            <a:pPr marL="45720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endParaRPr lang="en" dirty="0"/>
          </a:p>
          <a:p>
            <a:pPr marL="457200" lvl="0" indent="-4191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3721832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 Us Improve and Grow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1"/>
            <a:ext cx="6858000" cy="43434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algn="ctr"/>
            <a:r>
              <a:rPr lang="en-US" sz="2800" dirty="0" smtClean="0"/>
              <a:t>Thank you for participating </a:t>
            </a:r>
          </a:p>
          <a:p>
            <a:pPr algn="ctr"/>
            <a:r>
              <a:rPr lang="en-US" sz="2800" dirty="0" smtClean="0"/>
              <a:t>in today’s session. 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We’re very interested in your feedback.  Please take </a:t>
            </a:r>
          </a:p>
          <a:p>
            <a:pPr algn="ctr"/>
            <a:r>
              <a:rPr lang="en-US" dirty="0" smtClean="0"/>
              <a:t>a minute to fill out the session evaluation found within </a:t>
            </a:r>
          </a:p>
          <a:p>
            <a:pPr algn="ctr"/>
            <a:r>
              <a:rPr lang="en-US" dirty="0" smtClean="0"/>
              <a:t>the conference mobile app, or the online agenda.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985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" dirty="0"/>
              <a:t>The Institution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71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Institutional relationships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5715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/>
              <a:t>GW: External Relations</a:t>
            </a:r>
          </a:p>
          <a:p>
            <a:pPr marL="609600" lvl="0" indent="-5715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/>
              <a:t>SMU: Integrated Marketing (Public Affairs)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Selection process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5715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/>
              <a:t>GW: stakeholders, RFP, demos, scoring</a:t>
            </a:r>
          </a:p>
          <a:p>
            <a:pPr marL="609600" lvl="0" indent="-571500">
              <a:spcBef>
                <a:spcPts val="0"/>
              </a:spcBef>
              <a:buClr>
                <a:srgbClr val="FF0000"/>
              </a:buClr>
              <a:buFont typeface="Wingdings" charset="2"/>
              <a:buChar char="§"/>
            </a:pPr>
            <a:r>
              <a:rPr lang="en" dirty="0"/>
              <a:t>SMU: Gartner, </a:t>
            </a:r>
            <a:r>
              <a:rPr lang="en" i="1" dirty="0"/>
              <a:t>CMS Watch</a:t>
            </a:r>
            <a:r>
              <a:rPr lang="en" dirty="0"/>
              <a:t>, RFP, expert-driven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59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Where are you in your CMS world?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" sz="2800" dirty="0"/>
              <a:t>open-source </a:t>
            </a:r>
            <a:r>
              <a:rPr lang="en" sz="2800" dirty="0" smtClean="0"/>
              <a:t>CMS</a:t>
            </a:r>
            <a:endParaRPr lang="en-US" sz="2800" dirty="0" smtClean="0"/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2800" dirty="0"/>
              <a:t>Have commercial CMS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2800" dirty="0"/>
              <a:t>Doing CMS source selection</a:t>
            </a:r>
          </a:p>
          <a:p>
            <a:pPr lvl="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" sz="2800" dirty="0"/>
              <a:t>Thinking about CMS</a:t>
            </a:r>
          </a:p>
          <a:p>
            <a:pPr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en" dirty="0"/>
              <a:t>The </a:t>
            </a:r>
            <a:r>
              <a:rPr lang="en-US" dirty="0" smtClean="0"/>
              <a:t>Cost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4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1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0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9_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1559</Words>
  <Application>Microsoft Office PowerPoint</Application>
  <PresentationFormat>On-screen Show (4:3)</PresentationFormat>
  <Paragraphs>176</Paragraphs>
  <Slides>41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Courier New</vt:lpstr>
      <vt:lpstr>Wingdings</vt:lpstr>
      <vt:lpstr>simple-light</vt:lpstr>
      <vt:lpstr>Custom Design</vt:lpstr>
      <vt:lpstr>11_Default Theme</vt:lpstr>
      <vt:lpstr>10_Default Theme</vt:lpstr>
      <vt:lpstr>9_Default Theme</vt:lpstr>
      <vt:lpstr>PowerPoint Presentation</vt:lpstr>
      <vt:lpstr>PowerPoint Presentation</vt:lpstr>
      <vt:lpstr>PowerPoint Presentation</vt:lpstr>
      <vt:lpstr>The products</vt:lpstr>
      <vt:lpstr>PowerPoint Presentation</vt:lpstr>
      <vt:lpstr>Institutional relationships</vt:lpstr>
      <vt:lpstr>Selection process</vt:lpstr>
      <vt:lpstr>Where are you in your CMS world?</vt:lpstr>
      <vt:lpstr>PowerPoint Presentation</vt:lpstr>
      <vt:lpstr>Software acquisition cost</vt:lpstr>
      <vt:lpstr>Total Cost of Ownership</vt:lpstr>
      <vt:lpstr>Staffing</vt:lpstr>
      <vt:lpstr>PowerPoint Presentation</vt:lpstr>
      <vt:lpstr>Product Orientation</vt:lpstr>
      <vt:lpstr>Flexibility</vt:lpstr>
      <vt:lpstr>Code reuse across enterprise</vt:lpstr>
      <vt:lpstr>Content Reuse</vt:lpstr>
      <vt:lpstr>Enterprise suitability</vt:lpstr>
      <vt:lpstr>OOTB readiness</vt:lpstr>
      <vt:lpstr>Features roadmap</vt:lpstr>
      <vt:lpstr>Usability</vt:lpstr>
      <vt:lpstr>Systems integration</vt:lpstr>
      <vt:lpstr>Network diagram (GW)</vt:lpstr>
      <vt:lpstr>Network diagram (SMU)</vt:lpstr>
      <vt:lpstr>PowerPoint Presentation</vt:lpstr>
      <vt:lpstr>Time to market</vt:lpstr>
      <vt:lpstr>What is your development/design resourcing?</vt:lpstr>
      <vt:lpstr>Development/design resourcing</vt:lpstr>
      <vt:lpstr>Product support - In/Out</vt:lpstr>
      <vt:lpstr>Upgrades</vt:lpstr>
      <vt:lpstr>Upgrade frequency</vt:lpstr>
      <vt:lpstr>Routine maintenance</vt:lpstr>
      <vt:lpstr>PowerPoint Presentation</vt:lpstr>
      <vt:lpstr>Risks</vt:lpstr>
      <vt:lpstr>Vulnerabilities</vt:lpstr>
      <vt:lpstr>Exit strategy</vt:lpstr>
      <vt:lpstr>What is your hosting model?</vt:lpstr>
      <vt:lpstr>Hosting opportunities</vt:lpstr>
      <vt:lpstr>Business continuity</vt:lpstr>
      <vt:lpstr>The end</vt:lpstr>
      <vt:lpstr>Help Us Improve and Grow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Aren Cambre</dc:creator>
  <cp:lastModifiedBy>Cambre, Aren</cp:lastModifiedBy>
  <cp:revision>21</cp:revision>
  <dcterms:modified xsi:type="dcterms:W3CDTF">2014-09-30T22:10:27Z</dcterms:modified>
</cp:coreProperties>
</file>