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4845" r:id="rId1"/>
  </p:sldMasterIdLst>
  <p:notesMasterIdLst>
    <p:notesMasterId r:id="rId25"/>
  </p:notesMasterIdLst>
  <p:handoutMasterIdLst>
    <p:handoutMasterId r:id="rId26"/>
  </p:handoutMasterIdLst>
  <p:sldIdLst>
    <p:sldId id="269" r:id="rId2"/>
    <p:sldId id="275" r:id="rId3"/>
    <p:sldId id="278" r:id="rId4"/>
    <p:sldId id="303" r:id="rId5"/>
    <p:sldId id="280" r:id="rId6"/>
    <p:sldId id="281" r:id="rId7"/>
    <p:sldId id="304" r:id="rId8"/>
    <p:sldId id="285" r:id="rId9"/>
    <p:sldId id="286" r:id="rId10"/>
    <p:sldId id="287" r:id="rId11"/>
    <p:sldId id="288" r:id="rId12"/>
    <p:sldId id="307" r:id="rId13"/>
    <p:sldId id="289" r:id="rId14"/>
    <p:sldId id="290" r:id="rId15"/>
    <p:sldId id="291" r:id="rId16"/>
    <p:sldId id="312" r:id="rId17"/>
    <p:sldId id="298" r:id="rId18"/>
    <p:sldId id="309" r:id="rId19"/>
    <p:sldId id="308" r:id="rId20"/>
    <p:sldId id="310" r:id="rId21"/>
    <p:sldId id="311" r:id="rId22"/>
    <p:sldId id="301" r:id="rId23"/>
    <p:sldId id="302"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s" id="{C57C5F1B-280B-444B-AA0D-9CEE6BE1BBA5}">
          <p14:sldIdLst/>
        </p14:section>
        <p14:section name="Dividers" id="{4D810FCF-0ADD-0345-AFBF-9AC0BF5CA536}">
          <p14:sldIdLst>
            <p14:sldId id="269"/>
            <p14:sldId id="275"/>
            <p14:sldId id="278"/>
            <p14:sldId id="303"/>
            <p14:sldId id="280"/>
            <p14:sldId id="281"/>
            <p14:sldId id="304"/>
            <p14:sldId id="285"/>
            <p14:sldId id="286"/>
            <p14:sldId id="287"/>
            <p14:sldId id="288"/>
            <p14:sldId id="307"/>
            <p14:sldId id="289"/>
            <p14:sldId id="290"/>
            <p14:sldId id="291"/>
            <p14:sldId id="312"/>
            <p14:sldId id="298"/>
            <p14:sldId id="309"/>
            <p14:sldId id="308"/>
            <p14:sldId id="310"/>
            <p14:sldId id="311"/>
            <p14:sldId id="301"/>
            <p14:sldId id="302"/>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tti Czarnecki"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002B"/>
    <a:srgbClr val="9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52" autoAdjust="0"/>
    <p:restoredTop sz="63469" autoAdjust="0"/>
  </p:normalViewPr>
  <p:slideViewPr>
    <p:cSldViewPr>
      <p:cViewPr varScale="1">
        <p:scale>
          <a:sx n="53" d="100"/>
          <a:sy n="53" d="100"/>
        </p:scale>
        <p:origin x="-2560"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commentAuthors" Target="commentAuthors.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81FCAA-5D57-4FE6-A7B8-34860FCB847F}"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n-US"/>
        </a:p>
      </dgm:t>
    </dgm:pt>
    <dgm:pt modelId="{104549C7-421F-4F33-8962-03EE31B21EED}">
      <dgm:prSet phldrT="[Text]"/>
      <dgm:spPr/>
      <dgm:t>
        <a:bodyPr/>
        <a:lstStyle/>
        <a:p>
          <a:r>
            <a:rPr lang="en-US" dirty="0" smtClean="0"/>
            <a:t>PD</a:t>
          </a:r>
          <a:endParaRPr lang="en-US" dirty="0"/>
        </a:p>
      </dgm:t>
    </dgm:pt>
    <dgm:pt modelId="{237B421E-9067-4B19-BAFC-0438B46EFC91}" type="parTrans" cxnId="{F7A8D60E-B2D8-4A5F-A1DD-3D4B49B224D3}">
      <dgm:prSet/>
      <dgm:spPr/>
      <dgm:t>
        <a:bodyPr/>
        <a:lstStyle/>
        <a:p>
          <a:endParaRPr lang="en-US"/>
        </a:p>
      </dgm:t>
    </dgm:pt>
    <dgm:pt modelId="{F7E21042-0A8F-45C2-AA02-03E929FFB47D}" type="sibTrans" cxnId="{F7A8D60E-B2D8-4A5F-A1DD-3D4B49B224D3}">
      <dgm:prSet/>
      <dgm:spPr>
        <a:solidFill>
          <a:schemeClr val="tx1"/>
        </a:solidFill>
      </dgm:spPr>
      <dgm:t>
        <a:bodyPr/>
        <a:lstStyle/>
        <a:p>
          <a:endParaRPr lang="en-US" dirty="0"/>
        </a:p>
      </dgm:t>
    </dgm:pt>
    <dgm:pt modelId="{9D77469E-C036-4374-8388-EBFEE23E0A52}">
      <dgm:prSet phldrT="[Text]"/>
      <dgm:spPr>
        <a:solidFill>
          <a:schemeClr val="accent2"/>
        </a:solidFill>
      </dgm:spPr>
      <dgm:t>
        <a:bodyPr/>
        <a:lstStyle/>
        <a:p>
          <a:r>
            <a:rPr lang="en-US" dirty="0" smtClean="0"/>
            <a:t>SD</a:t>
          </a:r>
          <a:endParaRPr lang="en-US" dirty="0"/>
        </a:p>
      </dgm:t>
    </dgm:pt>
    <dgm:pt modelId="{14DAC4C3-D144-49B3-992B-4F59CC731B20}" type="parTrans" cxnId="{D244DA48-5B75-4786-A25D-1A75975B2514}">
      <dgm:prSet/>
      <dgm:spPr/>
      <dgm:t>
        <a:bodyPr/>
        <a:lstStyle/>
        <a:p>
          <a:endParaRPr lang="en-US"/>
        </a:p>
      </dgm:t>
    </dgm:pt>
    <dgm:pt modelId="{434A9D08-1A48-494F-B599-DE556D8AFA17}" type="sibTrans" cxnId="{D244DA48-5B75-4786-A25D-1A75975B2514}">
      <dgm:prSet/>
      <dgm:spPr>
        <a:solidFill>
          <a:schemeClr val="tx1"/>
        </a:solidFill>
      </dgm:spPr>
      <dgm:t>
        <a:bodyPr/>
        <a:lstStyle/>
        <a:p>
          <a:endParaRPr lang="en-US" dirty="0"/>
        </a:p>
      </dgm:t>
    </dgm:pt>
    <dgm:pt modelId="{52E746B0-2CE6-4A09-8E55-678B9442EE2A}">
      <dgm:prSet phldrT="[Text]"/>
      <dgm:spPr>
        <a:solidFill>
          <a:schemeClr val="accent5"/>
        </a:solidFill>
      </dgm:spPr>
      <dgm:t>
        <a:bodyPr/>
        <a:lstStyle/>
        <a:p>
          <a:r>
            <a:rPr lang="en-US" dirty="0" smtClean="0"/>
            <a:t>DD</a:t>
          </a:r>
          <a:endParaRPr lang="en-US" dirty="0"/>
        </a:p>
      </dgm:t>
    </dgm:pt>
    <dgm:pt modelId="{52D7253F-4CBB-4D74-8AA1-DDB1D5533A01}" type="parTrans" cxnId="{2D9E39D2-9AAC-483B-B5FE-2B00B1C93295}">
      <dgm:prSet/>
      <dgm:spPr/>
      <dgm:t>
        <a:bodyPr/>
        <a:lstStyle/>
        <a:p>
          <a:endParaRPr lang="en-US"/>
        </a:p>
      </dgm:t>
    </dgm:pt>
    <dgm:pt modelId="{1AC0F912-B5D0-4D38-A24E-EDA123F6C4B2}" type="sibTrans" cxnId="{2D9E39D2-9AAC-483B-B5FE-2B00B1C93295}">
      <dgm:prSet/>
      <dgm:spPr>
        <a:solidFill>
          <a:schemeClr val="tx1"/>
        </a:solidFill>
      </dgm:spPr>
      <dgm:t>
        <a:bodyPr/>
        <a:lstStyle/>
        <a:p>
          <a:endParaRPr lang="en-US" dirty="0"/>
        </a:p>
      </dgm:t>
    </dgm:pt>
    <dgm:pt modelId="{A4F3B9EF-F334-4255-A0F2-AF80DBE992AD}">
      <dgm:prSet phldrT="[Text]"/>
      <dgm:spPr/>
      <dgm:t>
        <a:bodyPr/>
        <a:lstStyle/>
        <a:p>
          <a:r>
            <a:rPr lang="en-US" dirty="0" smtClean="0"/>
            <a:t>CD</a:t>
          </a:r>
          <a:endParaRPr lang="en-US" dirty="0"/>
        </a:p>
      </dgm:t>
    </dgm:pt>
    <dgm:pt modelId="{6571087B-23C5-44F2-88FB-6B8E5C91616E}" type="parTrans" cxnId="{0697F357-270C-4642-BBEE-16EE91F40FB8}">
      <dgm:prSet/>
      <dgm:spPr/>
      <dgm:t>
        <a:bodyPr/>
        <a:lstStyle/>
        <a:p>
          <a:endParaRPr lang="en-US"/>
        </a:p>
      </dgm:t>
    </dgm:pt>
    <dgm:pt modelId="{B801B2CB-2DD0-411F-9DAC-073810D30A8F}" type="sibTrans" cxnId="{0697F357-270C-4642-BBEE-16EE91F40FB8}">
      <dgm:prSet/>
      <dgm:spPr>
        <a:solidFill>
          <a:schemeClr val="tx1"/>
        </a:solidFill>
      </dgm:spPr>
      <dgm:t>
        <a:bodyPr/>
        <a:lstStyle/>
        <a:p>
          <a:endParaRPr lang="en-US" dirty="0"/>
        </a:p>
      </dgm:t>
    </dgm:pt>
    <dgm:pt modelId="{203EF32F-CDA0-4731-85B8-2F51E30D5CAB}">
      <dgm:prSet phldrT="[Text]"/>
      <dgm:spPr>
        <a:solidFill>
          <a:schemeClr val="accent5"/>
        </a:solidFill>
      </dgm:spPr>
      <dgm:t>
        <a:bodyPr/>
        <a:lstStyle/>
        <a:p>
          <a:r>
            <a:rPr lang="en-US" dirty="0" smtClean="0"/>
            <a:t>CA</a:t>
          </a:r>
          <a:endParaRPr lang="en-US" dirty="0"/>
        </a:p>
      </dgm:t>
    </dgm:pt>
    <dgm:pt modelId="{0EC80433-ABF6-4DC5-B8A3-BF02BC8ABBA5}" type="parTrans" cxnId="{9228EBFE-B8E7-47CA-9872-312E8480F518}">
      <dgm:prSet/>
      <dgm:spPr/>
      <dgm:t>
        <a:bodyPr/>
        <a:lstStyle/>
        <a:p>
          <a:endParaRPr lang="en-US"/>
        </a:p>
      </dgm:t>
    </dgm:pt>
    <dgm:pt modelId="{95EC058E-2797-43F8-A1FB-2118DD058F41}" type="sibTrans" cxnId="{9228EBFE-B8E7-47CA-9872-312E8480F518}">
      <dgm:prSet/>
      <dgm:spPr>
        <a:solidFill>
          <a:schemeClr val="tx1"/>
        </a:solidFill>
      </dgm:spPr>
      <dgm:t>
        <a:bodyPr/>
        <a:lstStyle/>
        <a:p>
          <a:endParaRPr lang="en-US" dirty="0"/>
        </a:p>
      </dgm:t>
    </dgm:pt>
    <dgm:pt modelId="{14043484-C727-4CB1-9014-61AC88CC07C4}">
      <dgm:prSet phldrT="[Text]"/>
      <dgm:spPr>
        <a:solidFill>
          <a:schemeClr val="accent6"/>
        </a:solidFill>
      </dgm:spPr>
      <dgm:t>
        <a:bodyPr/>
        <a:lstStyle/>
        <a:p>
          <a:r>
            <a:rPr lang="en-US" dirty="0" smtClean="0"/>
            <a:t>POE</a:t>
          </a:r>
          <a:endParaRPr lang="en-US" dirty="0"/>
        </a:p>
      </dgm:t>
    </dgm:pt>
    <dgm:pt modelId="{E3EDFA53-3477-4228-A88F-C7BF5353717D}" type="parTrans" cxnId="{CA6C6E80-B14D-4537-8EB8-3EA8D7600FF6}">
      <dgm:prSet/>
      <dgm:spPr/>
      <dgm:t>
        <a:bodyPr/>
        <a:lstStyle/>
        <a:p>
          <a:endParaRPr lang="en-US"/>
        </a:p>
      </dgm:t>
    </dgm:pt>
    <dgm:pt modelId="{B282DBB8-451B-470C-9C12-2E52111DC606}" type="sibTrans" cxnId="{CA6C6E80-B14D-4537-8EB8-3EA8D7600FF6}">
      <dgm:prSet/>
      <dgm:spPr>
        <a:solidFill>
          <a:schemeClr val="tx1"/>
        </a:solidFill>
      </dgm:spPr>
      <dgm:t>
        <a:bodyPr/>
        <a:lstStyle/>
        <a:p>
          <a:endParaRPr lang="en-US" dirty="0"/>
        </a:p>
      </dgm:t>
    </dgm:pt>
    <dgm:pt modelId="{CF2532F5-CE4B-ED46-B849-42C6782722DC}">
      <dgm:prSet phldrT="[Text]"/>
      <dgm:spPr>
        <a:solidFill>
          <a:schemeClr val="accent6"/>
        </a:solidFill>
      </dgm:spPr>
      <dgm:t>
        <a:bodyPr/>
        <a:lstStyle/>
        <a:p>
          <a:r>
            <a:rPr lang="en-US" dirty="0" smtClean="0"/>
            <a:t>Assess</a:t>
          </a:r>
          <a:endParaRPr lang="en-US" dirty="0"/>
        </a:p>
      </dgm:t>
    </dgm:pt>
    <dgm:pt modelId="{BC1A6FF1-486C-7F46-9F78-935FCE28FC92}" type="parTrans" cxnId="{D3430816-D22B-C243-BE32-1B32F23A5CF6}">
      <dgm:prSet/>
      <dgm:spPr/>
      <dgm:t>
        <a:bodyPr/>
        <a:lstStyle/>
        <a:p>
          <a:endParaRPr lang="en-US"/>
        </a:p>
      </dgm:t>
    </dgm:pt>
    <dgm:pt modelId="{95690DAB-A041-E246-A8DF-5D3B0198B862}" type="sibTrans" cxnId="{D3430816-D22B-C243-BE32-1B32F23A5CF6}">
      <dgm:prSet/>
      <dgm:spPr/>
      <dgm:t>
        <a:bodyPr/>
        <a:lstStyle/>
        <a:p>
          <a:endParaRPr lang="en-US">
            <a:solidFill>
              <a:schemeClr val="tx1"/>
            </a:solidFill>
          </a:endParaRPr>
        </a:p>
      </dgm:t>
    </dgm:pt>
    <dgm:pt modelId="{F4584063-A705-458C-A5B8-1BEF51F1B231}" type="pres">
      <dgm:prSet presAssocID="{2C81FCAA-5D57-4FE6-A7B8-34860FCB847F}" presName="cycle" presStyleCnt="0">
        <dgm:presLayoutVars>
          <dgm:dir/>
          <dgm:resizeHandles val="exact"/>
        </dgm:presLayoutVars>
      </dgm:prSet>
      <dgm:spPr/>
      <dgm:t>
        <a:bodyPr/>
        <a:lstStyle/>
        <a:p>
          <a:endParaRPr lang="en-US"/>
        </a:p>
      </dgm:t>
    </dgm:pt>
    <dgm:pt modelId="{B47767B9-5D92-46C3-94F7-7D9530D81D1C}" type="pres">
      <dgm:prSet presAssocID="{104549C7-421F-4F33-8962-03EE31B21EED}" presName="node" presStyleLbl="node1" presStyleIdx="0" presStyleCnt="7">
        <dgm:presLayoutVars>
          <dgm:bulletEnabled val="1"/>
        </dgm:presLayoutVars>
      </dgm:prSet>
      <dgm:spPr/>
      <dgm:t>
        <a:bodyPr/>
        <a:lstStyle/>
        <a:p>
          <a:endParaRPr lang="en-US"/>
        </a:p>
      </dgm:t>
    </dgm:pt>
    <dgm:pt modelId="{B77CF0E4-0ACA-4FBE-A6C0-605B3A21842D}" type="pres">
      <dgm:prSet presAssocID="{F7E21042-0A8F-45C2-AA02-03E929FFB47D}" presName="sibTrans" presStyleLbl="sibTrans2D1" presStyleIdx="0" presStyleCnt="7"/>
      <dgm:spPr/>
      <dgm:t>
        <a:bodyPr/>
        <a:lstStyle/>
        <a:p>
          <a:endParaRPr lang="en-US"/>
        </a:p>
      </dgm:t>
    </dgm:pt>
    <dgm:pt modelId="{26625D11-E1FC-47AB-9AEC-2A8E59B8AFB9}" type="pres">
      <dgm:prSet presAssocID="{F7E21042-0A8F-45C2-AA02-03E929FFB47D}" presName="connectorText" presStyleLbl="sibTrans2D1" presStyleIdx="0" presStyleCnt="7"/>
      <dgm:spPr/>
      <dgm:t>
        <a:bodyPr/>
        <a:lstStyle/>
        <a:p>
          <a:endParaRPr lang="en-US"/>
        </a:p>
      </dgm:t>
    </dgm:pt>
    <dgm:pt modelId="{706DAC7D-3091-4ACA-8BE2-31C75F111CB5}" type="pres">
      <dgm:prSet presAssocID="{9D77469E-C036-4374-8388-EBFEE23E0A52}" presName="node" presStyleLbl="node1" presStyleIdx="1" presStyleCnt="7">
        <dgm:presLayoutVars>
          <dgm:bulletEnabled val="1"/>
        </dgm:presLayoutVars>
      </dgm:prSet>
      <dgm:spPr/>
      <dgm:t>
        <a:bodyPr/>
        <a:lstStyle/>
        <a:p>
          <a:endParaRPr lang="en-US"/>
        </a:p>
      </dgm:t>
    </dgm:pt>
    <dgm:pt modelId="{23A763CD-6220-41B8-B4DD-D31118B0CF7B}" type="pres">
      <dgm:prSet presAssocID="{434A9D08-1A48-494F-B599-DE556D8AFA17}" presName="sibTrans" presStyleLbl="sibTrans2D1" presStyleIdx="1" presStyleCnt="7"/>
      <dgm:spPr/>
      <dgm:t>
        <a:bodyPr/>
        <a:lstStyle/>
        <a:p>
          <a:endParaRPr lang="en-US"/>
        </a:p>
      </dgm:t>
    </dgm:pt>
    <dgm:pt modelId="{BA18C9C4-961E-43ED-B52A-A45E0ECFEC1B}" type="pres">
      <dgm:prSet presAssocID="{434A9D08-1A48-494F-B599-DE556D8AFA17}" presName="connectorText" presStyleLbl="sibTrans2D1" presStyleIdx="1" presStyleCnt="7"/>
      <dgm:spPr/>
      <dgm:t>
        <a:bodyPr/>
        <a:lstStyle/>
        <a:p>
          <a:endParaRPr lang="en-US"/>
        </a:p>
      </dgm:t>
    </dgm:pt>
    <dgm:pt modelId="{5BDF142E-B237-4044-8721-71FD2C39A07C}" type="pres">
      <dgm:prSet presAssocID="{52E746B0-2CE6-4A09-8E55-678B9442EE2A}" presName="node" presStyleLbl="node1" presStyleIdx="2" presStyleCnt="7">
        <dgm:presLayoutVars>
          <dgm:bulletEnabled val="1"/>
        </dgm:presLayoutVars>
      </dgm:prSet>
      <dgm:spPr/>
      <dgm:t>
        <a:bodyPr/>
        <a:lstStyle/>
        <a:p>
          <a:endParaRPr lang="en-US"/>
        </a:p>
      </dgm:t>
    </dgm:pt>
    <dgm:pt modelId="{BD67488B-EB58-46EC-9BA1-944D0AD87A4E}" type="pres">
      <dgm:prSet presAssocID="{1AC0F912-B5D0-4D38-A24E-EDA123F6C4B2}" presName="sibTrans" presStyleLbl="sibTrans2D1" presStyleIdx="2" presStyleCnt="7"/>
      <dgm:spPr/>
      <dgm:t>
        <a:bodyPr/>
        <a:lstStyle/>
        <a:p>
          <a:endParaRPr lang="en-US"/>
        </a:p>
      </dgm:t>
    </dgm:pt>
    <dgm:pt modelId="{E85FC6DA-2230-4C67-A9D8-797FA6570B55}" type="pres">
      <dgm:prSet presAssocID="{1AC0F912-B5D0-4D38-A24E-EDA123F6C4B2}" presName="connectorText" presStyleLbl="sibTrans2D1" presStyleIdx="2" presStyleCnt="7"/>
      <dgm:spPr/>
      <dgm:t>
        <a:bodyPr/>
        <a:lstStyle/>
        <a:p>
          <a:endParaRPr lang="en-US"/>
        </a:p>
      </dgm:t>
    </dgm:pt>
    <dgm:pt modelId="{AA2A905F-6441-4E73-8C0E-94401595A1F8}" type="pres">
      <dgm:prSet presAssocID="{A4F3B9EF-F334-4255-A0F2-AF80DBE992AD}" presName="node" presStyleLbl="node1" presStyleIdx="3" presStyleCnt="7">
        <dgm:presLayoutVars>
          <dgm:bulletEnabled val="1"/>
        </dgm:presLayoutVars>
      </dgm:prSet>
      <dgm:spPr/>
      <dgm:t>
        <a:bodyPr/>
        <a:lstStyle/>
        <a:p>
          <a:endParaRPr lang="en-US"/>
        </a:p>
      </dgm:t>
    </dgm:pt>
    <dgm:pt modelId="{E9107027-10D8-46C4-9B95-71BC15F8085A}" type="pres">
      <dgm:prSet presAssocID="{B801B2CB-2DD0-411F-9DAC-073810D30A8F}" presName="sibTrans" presStyleLbl="sibTrans2D1" presStyleIdx="3" presStyleCnt="7"/>
      <dgm:spPr/>
      <dgm:t>
        <a:bodyPr/>
        <a:lstStyle/>
        <a:p>
          <a:endParaRPr lang="en-US"/>
        </a:p>
      </dgm:t>
    </dgm:pt>
    <dgm:pt modelId="{D3781658-F93E-4D7D-8958-0D0082AD8039}" type="pres">
      <dgm:prSet presAssocID="{B801B2CB-2DD0-411F-9DAC-073810D30A8F}" presName="connectorText" presStyleLbl="sibTrans2D1" presStyleIdx="3" presStyleCnt="7"/>
      <dgm:spPr/>
      <dgm:t>
        <a:bodyPr/>
        <a:lstStyle/>
        <a:p>
          <a:endParaRPr lang="en-US"/>
        </a:p>
      </dgm:t>
    </dgm:pt>
    <dgm:pt modelId="{EA6FBAC3-2923-4B7C-BA41-6DFFDB3A4CAF}" type="pres">
      <dgm:prSet presAssocID="{203EF32F-CDA0-4731-85B8-2F51E30D5CAB}" presName="node" presStyleLbl="node1" presStyleIdx="4" presStyleCnt="7">
        <dgm:presLayoutVars>
          <dgm:bulletEnabled val="1"/>
        </dgm:presLayoutVars>
      </dgm:prSet>
      <dgm:spPr/>
      <dgm:t>
        <a:bodyPr/>
        <a:lstStyle/>
        <a:p>
          <a:endParaRPr lang="en-US"/>
        </a:p>
      </dgm:t>
    </dgm:pt>
    <dgm:pt modelId="{85376DA3-54FA-4668-B5BE-5E1903642E6B}" type="pres">
      <dgm:prSet presAssocID="{95EC058E-2797-43F8-A1FB-2118DD058F41}" presName="sibTrans" presStyleLbl="sibTrans2D1" presStyleIdx="4" presStyleCnt="7"/>
      <dgm:spPr/>
      <dgm:t>
        <a:bodyPr/>
        <a:lstStyle/>
        <a:p>
          <a:endParaRPr lang="en-US"/>
        </a:p>
      </dgm:t>
    </dgm:pt>
    <dgm:pt modelId="{51369354-D0FB-49C1-8167-C90532CED77B}" type="pres">
      <dgm:prSet presAssocID="{95EC058E-2797-43F8-A1FB-2118DD058F41}" presName="connectorText" presStyleLbl="sibTrans2D1" presStyleIdx="4" presStyleCnt="7"/>
      <dgm:spPr/>
      <dgm:t>
        <a:bodyPr/>
        <a:lstStyle/>
        <a:p>
          <a:endParaRPr lang="en-US"/>
        </a:p>
      </dgm:t>
    </dgm:pt>
    <dgm:pt modelId="{1FBD812D-105F-4A9F-A8DF-A433D2181A66}" type="pres">
      <dgm:prSet presAssocID="{14043484-C727-4CB1-9014-61AC88CC07C4}" presName="node" presStyleLbl="node1" presStyleIdx="5" presStyleCnt="7">
        <dgm:presLayoutVars>
          <dgm:bulletEnabled val="1"/>
        </dgm:presLayoutVars>
      </dgm:prSet>
      <dgm:spPr/>
      <dgm:t>
        <a:bodyPr/>
        <a:lstStyle/>
        <a:p>
          <a:endParaRPr lang="en-US"/>
        </a:p>
      </dgm:t>
    </dgm:pt>
    <dgm:pt modelId="{1C1CF3C5-F16F-49B1-A0BA-B751FA665796}" type="pres">
      <dgm:prSet presAssocID="{B282DBB8-451B-470C-9C12-2E52111DC606}" presName="sibTrans" presStyleLbl="sibTrans2D1" presStyleIdx="5" presStyleCnt="7"/>
      <dgm:spPr/>
      <dgm:t>
        <a:bodyPr/>
        <a:lstStyle/>
        <a:p>
          <a:endParaRPr lang="en-US"/>
        </a:p>
      </dgm:t>
    </dgm:pt>
    <dgm:pt modelId="{ED79B341-D607-4582-B8B7-010C921AFB32}" type="pres">
      <dgm:prSet presAssocID="{B282DBB8-451B-470C-9C12-2E52111DC606}" presName="connectorText" presStyleLbl="sibTrans2D1" presStyleIdx="5" presStyleCnt="7"/>
      <dgm:spPr/>
      <dgm:t>
        <a:bodyPr/>
        <a:lstStyle/>
        <a:p>
          <a:endParaRPr lang="en-US"/>
        </a:p>
      </dgm:t>
    </dgm:pt>
    <dgm:pt modelId="{31CEE690-5F9A-8348-9145-BAE7CD62CF34}" type="pres">
      <dgm:prSet presAssocID="{CF2532F5-CE4B-ED46-B849-42C6782722DC}" presName="node" presStyleLbl="node1" presStyleIdx="6" presStyleCnt="7">
        <dgm:presLayoutVars>
          <dgm:bulletEnabled val="1"/>
        </dgm:presLayoutVars>
      </dgm:prSet>
      <dgm:spPr/>
      <dgm:t>
        <a:bodyPr/>
        <a:lstStyle/>
        <a:p>
          <a:endParaRPr lang="en-US"/>
        </a:p>
      </dgm:t>
    </dgm:pt>
    <dgm:pt modelId="{7E0D15A0-5A3E-354F-BE7F-DA439C7DE314}" type="pres">
      <dgm:prSet presAssocID="{95690DAB-A041-E246-A8DF-5D3B0198B862}" presName="sibTrans" presStyleLbl="sibTrans2D1" presStyleIdx="6" presStyleCnt="7"/>
      <dgm:spPr/>
    </dgm:pt>
    <dgm:pt modelId="{C08FB60C-02F8-744D-B503-1C8D4F421761}" type="pres">
      <dgm:prSet presAssocID="{95690DAB-A041-E246-A8DF-5D3B0198B862}" presName="connectorText" presStyleLbl="sibTrans2D1" presStyleIdx="6" presStyleCnt="7"/>
      <dgm:spPr/>
    </dgm:pt>
  </dgm:ptLst>
  <dgm:cxnLst>
    <dgm:cxn modelId="{797527C2-B161-1341-A970-A08647D7AB4B}" type="presOf" srcId="{1AC0F912-B5D0-4D38-A24E-EDA123F6C4B2}" destId="{BD67488B-EB58-46EC-9BA1-944D0AD87A4E}" srcOrd="0" destOrd="0" presId="urn:microsoft.com/office/officeart/2005/8/layout/cycle2"/>
    <dgm:cxn modelId="{7417E1BF-B8E8-7241-93B1-58DBCD1674F1}" type="presOf" srcId="{434A9D08-1A48-494F-B599-DE556D8AFA17}" destId="{BA18C9C4-961E-43ED-B52A-A45E0ECFEC1B}" srcOrd="1" destOrd="0" presId="urn:microsoft.com/office/officeart/2005/8/layout/cycle2"/>
    <dgm:cxn modelId="{243AD825-2679-3F44-8170-07165A051471}" type="presOf" srcId="{2C81FCAA-5D57-4FE6-A7B8-34860FCB847F}" destId="{F4584063-A705-458C-A5B8-1BEF51F1B231}" srcOrd="0" destOrd="0" presId="urn:microsoft.com/office/officeart/2005/8/layout/cycle2"/>
    <dgm:cxn modelId="{5DDA8E69-3BCA-BD4C-A1CC-EDE8386F13F3}" type="presOf" srcId="{95690DAB-A041-E246-A8DF-5D3B0198B862}" destId="{7E0D15A0-5A3E-354F-BE7F-DA439C7DE314}" srcOrd="0" destOrd="0" presId="urn:microsoft.com/office/officeart/2005/8/layout/cycle2"/>
    <dgm:cxn modelId="{B1A82A3E-0B10-DE42-97AC-B0DCBEB6E1A6}" type="presOf" srcId="{1AC0F912-B5D0-4D38-A24E-EDA123F6C4B2}" destId="{E85FC6DA-2230-4C67-A9D8-797FA6570B55}" srcOrd="1" destOrd="0" presId="urn:microsoft.com/office/officeart/2005/8/layout/cycle2"/>
    <dgm:cxn modelId="{262358E4-48C2-2041-9543-214040AC6CBB}" type="presOf" srcId="{203EF32F-CDA0-4731-85B8-2F51E30D5CAB}" destId="{EA6FBAC3-2923-4B7C-BA41-6DFFDB3A4CAF}" srcOrd="0" destOrd="0" presId="urn:microsoft.com/office/officeart/2005/8/layout/cycle2"/>
    <dgm:cxn modelId="{6BE36EC4-1FFD-AF42-BBB4-FFDC3C4A3062}" type="presOf" srcId="{B282DBB8-451B-470C-9C12-2E52111DC606}" destId="{ED79B341-D607-4582-B8B7-010C921AFB32}" srcOrd="1" destOrd="0" presId="urn:microsoft.com/office/officeart/2005/8/layout/cycle2"/>
    <dgm:cxn modelId="{01EB922B-E68A-9149-8F34-6D9FD383796E}" type="presOf" srcId="{CF2532F5-CE4B-ED46-B849-42C6782722DC}" destId="{31CEE690-5F9A-8348-9145-BAE7CD62CF34}" srcOrd="0" destOrd="0" presId="urn:microsoft.com/office/officeart/2005/8/layout/cycle2"/>
    <dgm:cxn modelId="{6B160EC0-C21A-5A4F-AD44-FA0FDC7983D9}" type="presOf" srcId="{9D77469E-C036-4374-8388-EBFEE23E0A52}" destId="{706DAC7D-3091-4ACA-8BE2-31C75F111CB5}" srcOrd="0" destOrd="0" presId="urn:microsoft.com/office/officeart/2005/8/layout/cycle2"/>
    <dgm:cxn modelId="{20642739-F6D1-A046-9258-BB6BD6ABD69D}" type="presOf" srcId="{F7E21042-0A8F-45C2-AA02-03E929FFB47D}" destId="{26625D11-E1FC-47AB-9AEC-2A8E59B8AFB9}" srcOrd="1" destOrd="0" presId="urn:microsoft.com/office/officeart/2005/8/layout/cycle2"/>
    <dgm:cxn modelId="{2D9E39D2-9AAC-483B-B5FE-2B00B1C93295}" srcId="{2C81FCAA-5D57-4FE6-A7B8-34860FCB847F}" destId="{52E746B0-2CE6-4A09-8E55-678B9442EE2A}" srcOrd="2" destOrd="0" parTransId="{52D7253F-4CBB-4D74-8AA1-DDB1D5533A01}" sibTransId="{1AC0F912-B5D0-4D38-A24E-EDA123F6C4B2}"/>
    <dgm:cxn modelId="{9B65C3C2-CF77-6E44-BB40-1E036C40538B}" type="presOf" srcId="{B801B2CB-2DD0-411F-9DAC-073810D30A8F}" destId="{D3781658-F93E-4D7D-8958-0D0082AD8039}" srcOrd="1" destOrd="0" presId="urn:microsoft.com/office/officeart/2005/8/layout/cycle2"/>
    <dgm:cxn modelId="{FA69543C-37E5-6B44-AC5F-35C0D6F95381}" type="presOf" srcId="{52E746B0-2CE6-4A09-8E55-678B9442EE2A}" destId="{5BDF142E-B237-4044-8721-71FD2C39A07C}" srcOrd="0" destOrd="0" presId="urn:microsoft.com/office/officeart/2005/8/layout/cycle2"/>
    <dgm:cxn modelId="{F85725EB-6291-E042-9AA4-B1CE07B7A399}" type="presOf" srcId="{104549C7-421F-4F33-8962-03EE31B21EED}" destId="{B47767B9-5D92-46C3-94F7-7D9530D81D1C}" srcOrd="0" destOrd="0" presId="urn:microsoft.com/office/officeart/2005/8/layout/cycle2"/>
    <dgm:cxn modelId="{0697F357-270C-4642-BBEE-16EE91F40FB8}" srcId="{2C81FCAA-5D57-4FE6-A7B8-34860FCB847F}" destId="{A4F3B9EF-F334-4255-A0F2-AF80DBE992AD}" srcOrd="3" destOrd="0" parTransId="{6571087B-23C5-44F2-88FB-6B8E5C91616E}" sibTransId="{B801B2CB-2DD0-411F-9DAC-073810D30A8F}"/>
    <dgm:cxn modelId="{F7A8D60E-B2D8-4A5F-A1DD-3D4B49B224D3}" srcId="{2C81FCAA-5D57-4FE6-A7B8-34860FCB847F}" destId="{104549C7-421F-4F33-8962-03EE31B21EED}" srcOrd="0" destOrd="0" parTransId="{237B421E-9067-4B19-BAFC-0438B46EFC91}" sibTransId="{F7E21042-0A8F-45C2-AA02-03E929FFB47D}"/>
    <dgm:cxn modelId="{7A8B36A6-AF7F-8B4E-A5A7-A698653A16BB}" type="presOf" srcId="{A4F3B9EF-F334-4255-A0F2-AF80DBE992AD}" destId="{AA2A905F-6441-4E73-8C0E-94401595A1F8}" srcOrd="0" destOrd="0" presId="urn:microsoft.com/office/officeart/2005/8/layout/cycle2"/>
    <dgm:cxn modelId="{9228EBFE-B8E7-47CA-9872-312E8480F518}" srcId="{2C81FCAA-5D57-4FE6-A7B8-34860FCB847F}" destId="{203EF32F-CDA0-4731-85B8-2F51E30D5CAB}" srcOrd="4" destOrd="0" parTransId="{0EC80433-ABF6-4DC5-B8A3-BF02BC8ABBA5}" sibTransId="{95EC058E-2797-43F8-A1FB-2118DD058F41}"/>
    <dgm:cxn modelId="{5F639603-1CFE-3B4C-AC88-239AA871A212}" type="presOf" srcId="{434A9D08-1A48-494F-B599-DE556D8AFA17}" destId="{23A763CD-6220-41B8-B4DD-D31118B0CF7B}" srcOrd="0" destOrd="0" presId="urn:microsoft.com/office/officeart/2005/8/layout/cycle2"/>
    <dgm:cxn modelId="{9D717463-83A1-AA4F-8746-C389162928B3}" type="presOf" srcId="{95EC058E-2797-43F8-A1FB-2118DD058F41}" destId="{85376DA3-54FA-4668-B5BE-5E1903642E6B}" srcOrd="0" destOrd="0" presId="urn:microsoft.com/office/officeart/2005/8/layout/cycle2"/>
    <dgm:cxn modelId="{9CFD0C6C-F9F0-9041-8697-B2B104DDE324}" type="presOf" srcId="{F7E21042-0A8F-45C2-AA02-03E929FFB47D}" destId="{B77CF0E4-0ACA-4FBE-A6C0-605B3A21842D}" srcOrd="0" destOrd="0" presId="urn:microsoft.com/office/officeart/2005/8/layout/cycle2"/>
    <dgm:cxn modelId="{88CEE0CE-90EC-4849-921D-5C8B39BA0DD0}" type="presOf" srcId="{95690DAB-A041-E246-A8DF-5D3B0198B862}" destId="{C08FB60C-02F8-744D-B503-1C8D4F421761}" srcOrd="1" destOrd="0" presId="urn:microsoft.com/office/officeart/2005/8/layout/cycle2"/>
    <dgm:cxn modelId="{631AF756-01FB-C341-8447-5B82848A5206}" type="presOf" srcId="{B801B2CB-2DD0-411F-9DAC-073810D30A8F}" destId="{E9107027-10D8-46C4-9B95-71BC15F8085A}" srcOrd="0" destOrd="0" presId="urn:microsoft.com/office/officeart/2005/8/layout/cycle2"/>
    <dgm:cxn modelId="{A5703085-E8FA-2D41-9D54-0194315746AD}" type="presOf" srcId="{95EC058E-2797-43F8-A1FB-2118DD058F41}" destId="{51369354-D0FB-49C1-8167-C90532CED77B}" srcOrd="1" destOrd="0" presId="urn:microsoft.com/office/officeart/2005/8/layout/cycle2"/>
    <dgm:cxn modelId="{CA6C6E80-B14D-4537-8EB8-3EA8D7600FF6}" srcId="{2C81FCAA-5D57-4FE6-A7B8-34860FCB847F}" destId="{14043484-C727-4CB1-9014-61AC88CC07C4}" srcOrd="5" destOrd="0" parTransId="{E3EDFA53-3477-4228-A88F-C7BF5353717D}" sibTransId="{B282DBB8-451B-470C-9C12-2E52111DC606}"/>
    <dgm:cxn modelId="{62E1CC9B-4A45-6E43-BAC6-6305AE92496C}" type="presOf" srcId="{B282DBB8-451B-470C-9C12-2E52111DC606}" destId="{1C1CF3C5-F16F-49B1-A0BA-B751FA665796}" srcOrd="0" destOrd="0" presId="urn:microsoft.com/office/officeart/2005/8/layout/cycle2"/>
    <dgm:cxn modelId="{D244DA48-5B75-4786-A25D-1A75975B2514}" srcId="{2C81FCAA-5D57-4FE6-A7B8-34860FCB847F}" destId="{9D77469E-C036-4374-8388-EBFEE23E0A52}" srcOrd="1" destOrd="0" parTransId="{14DAC4C3-D144-49B3-992B-4F59CC731B20}" sibTransId="{434A9D08-1A48-494F-B599-DE556D8AFA17}"/>
    <dgm:cxn modelId="{863CA27B-C59D-3D40-9D6C-89378CBE9633}" type="presOf" srcId="{14043484-C727-4CB1-9014-61AC88CC07C4}" destId="{1FBD812D-105F-4A9F-A8DF-A433D2181A66}" srcOrd="0" destOrd="0" presId="urn:microsoft.com/office/officeart/2005/8/layout/cycle2"/>
    <dgm:cxn modelId="{D3430816-D22B-C243-BE32-1B32F23A5CF6}" srcId="{2C81FCAA-5D57-4FE6-A7B8-34860FCB847F}" destId="{CF2532F5-CE4B-ED46-B849-42C6782722DC}" srcOrd="6" destOrd="0" parTransId="{BC1A6FF1-486C-7F46-9F78-935FCE28FC92}" sibTransId="{95690DAB-A041-E246-A8DF-5D3B0198B862}"/>
    <dgm:cxn modelId="{CD2897CA-235C-DE49-8767-8F20FA465383}" type="presParOf" srcId="{F4584063-A705-458C-A5B8-1BEF51F1B231}" destId="{B47767B9-5D92-46C3-94F7-7D9530D81D1C}" srcOrd="0" destOrd="0" presId="urn:microsoft.com/office/officeart/2005/8/layout/cycle2"/>
    <dgm:cxn modelId="{6E24E420-29D9-5742-A905-6FD53A5A4C9B}" type="presParOf" srcId="{F4584063-A705-458C-A5B8-1BEF51F1B231}" destId="{B77CF0E4-0ACA-4FBE-A6C0-605B3A21842D}" srcOrd="1" destOrd="0" presId="urn:microsoft.com/office/officeart/2005/8/layout/cycle2"/>
    <dgm:cxn modelId="{8A257BF2-0E4A-7F49-8E83-6737B9B97ECC}" type="presParOf" srcId="{B77CF0E4-0ACA-4FBE-A6C0-605B3A21842D}" destId="{26625D11-E1FC-47AB-9AEC-2A8E59B8AFB9}" srcOrd="0" destOrd="0" presId="urn:microsoft.com/office/officeart/2005/8/layout/cycle2"/>
    <dgm:cxn modelId="{B388EFEB-FF74-6541-804A-A8948367D896}" type="presParOf" srcId="{F4584063-A705-458C-A5B8-1BEF51F1B231}" destId="{706DAC7D-3091-4ACA-8BE2-31C75F111CB5}" srcOrd="2" destOrd="0" presId="urn:microsoft.com/office/officeart/2005/8/layout/cycle2"/>
    <dgm:cxn modelId="{6D26E1C3-77B1-814C-8A7C-B322833FE724}" type="presParOf" srcId="{F4584063-A705-458C-A5B8-1BEF51F1B231}" destId="{23A763CD-6220-41B8-B4DD-D31118B0CF7B}" srcOrd="3" destOrd="0" presId="urn:microsoft.com/office/officeart/2005/8/layout/cycle2"/>
    <dgm:cxn modelId="{5B93C187-C1A6-AD46-883D-842554B3C67C}" type="presParOf" srcId="{23A763CD-6220-41B8-B4DD-D31118B0CF7B}" destId="{BA18C9C4-961E-43ED-B52A-A45E0ECFEC1B}" srcOrd="0" destOrd="0" presId="urn:microsoft.com/office/officeart/2005/8/layout/cycle2"/>
    <dgm:cxn modelId="{C39186CF-89D4-8840-A7C9-013214437BE9}" type="presParOf" srcId="{F4584063-A705-458C-A5B8-1BEF51F1B231}" destId="{5BDF142E-B237-4044-8721-71FD2C39A07C}" srcOrd="4" destOrd="0" presId="urn:microsoft.com/office/officeart/2005/8/layout/cycle2"/>
    <dgm:cxn modelId="{6F543537-C8A8-E64E-92FF-36C681A6EE16}" type="presParOf" srcId="{F4584063-A705-458C-A5B8-1BEF51F1B231}" destId="{BD67488B-EB58-46EC-9BA1-944D0AD87A4E}" srcOrd="5" destOrd="0" presId="urn:microsoft.com/office/officeart/2005/8/layout/cycle2"/>
    <dgm:cxn modelId="{B180F6F5-4B9B-1641-B518-9FD8847EF8BF}" type="presParOf" srcId="{BD67488B-EB58-46EC-9BA1-944D0AD87A4E}" destId="{E85FC6DA-2230-4C67-A9D8-797FA6570B55}" srcOrd="0" destOrd="0" presId="urn:microsoft.com/office/officeart/2005/8/layout/cycle2"/>
    <dgm:cxn modelId="{4DB0D0E1-7D82-8B4B-BB15-1ED46329305C}" type="presParOf" srcId="{F4584063-A705-458C-A5B8-1BEF51F1B231}" destId="{AA2A905F-6441-4E73-8C0E-94401595A1F8}" srcOrd="6" destOrd="0" presId="urn:microsoft.com/office/officeart/2005/8/layout/cycle2"/>
    <dgm:cxn modelId="{EC26C8ED-0AD1-B14D-8751-C6306DDE335B}" type="presParOf" srcId="{F4584063-A705-458C-A5B8-1BEF51F1B231}" destId="{E9107027-10D8-46C4-9B95-71BC15F8085A}" srcOrd="7" destOrd="0" presId="urn:microsoft.com/office/officeart/2005/8/layout/cycle2"/>
    <dgm:cxn modelId="{CBBC770A-DE38-024C-8B36-4E26DBAA3878}" type="presParOf" srcId="{E9107027-10D8-46C4-9B95-71BC15F8085A}" destId="{D3781658-F93E-4D7D-8958-0D0082AD8039}" srcOrd="0" destOrd="0" presId="urn:microsoft.com/office/officeart/2005/8/layout/cycle2"/>
    <dgm:cxn modelId="{C9327F14-C4FD-3449-9F4B-81DAF4602EE4}" type="presParOf" srcId="{F4584063-A705-458C-A5B8-1BEF51F1B231}" destId="{EA6FBAC3-2923-4B7C-BA41-6DFFDB3A4CAF}" srcOrd="8" destOrd="0" presId="urn:microsoft.com/office/officeart/2005/8/layout/cycle2"/>
    <dgm:cxn modelId="{48DC1F6F-D72D-8749-A44D-019D60655991}" type="presParOf" srcId="{F4584063-A705-458C-A5B8-1BEF51F1B231}" destId="{85376DA3-54FA-4668-B5BE-5E1903642E6B}" srcOrd="9" destOrd="0" presId="urn:microsoft.com/office/officeart/2005/8/layout/cycle2"/>
    <dgm:cxn modelId="{9E1EA743-0991-534D-83E2-E4C46E2A3A52}" type="presParOf" srcId="{85376DA3-54FA-4668-B5BE-5E1903642E6B}" destId="{51369354-D0FB-49C1-8167-C90532CED77B}" srcOrd="0" destOrd="0" presId="urn:microsoft.com/office/officeart/2005/8/layout/cycle2"/>
    <dgm:cxn modelId="{E607D875-BFC8-184C-B5AA-AC5F7008ED50}" type="presParOf" srcId="{F4584063-A705-458C-A5B8-1BEF51F1B231}" destId="{1FBD812D-105F-4A9F-A8DF-A433D2181A66}" srcOrd="10" destOrd="0" presId="urn:microsoft.com/office/officeart/2005/8/layout/cycle2"/>
    <dgm:cxn modelId="{CFE2D720-53CF-B248-984D-66839A0845A6}" type="presParOf" srcId="{F4584063-A705-458C-A5B8-1BEF51F1B231}" destId="{1C1CF3C5-F16F-49B1-A0BA-B751FA665796}" srcOrd="11" destOrd="0" presId="urn:microsoft.com/office/officeart/2005/8/layout/cycle2"/>
    <dgm:cxn modelId="{83959DFB-FEC5-B047-BBA3-5AD00FDBFE37}" type="presParOf" srcId="{1C1CF3C5-F16F-49B1-A0BA-B751FA665796}" destId="{ED79B341-D607-4582-B8B7-010C921AFB32}" srcOrd="0" destOrd="0" presId="urn:microsoft.com/office/officeart/2005/8/layout/cycle2"/>
    <dgm:cxn modelId="{994CEB9C-77A8-6B40-B929-84E2F713BDCB}" type="presParOf" srcId="{F4584063-A705-458C-A5B8-1BEF51F1B231}" destId="{31CEE690-5F9A-8348-9145-BAE7CD62CF34}" srcOrd="12" destOrd="0" presId="urn:microsoft.com/office/officeart/2005/8/layout/cycle2"/>
    <dgm:cxn modelId="{8921E566-EE92-1842-B5C2-15B26C79AF9E}" type="presParOf" srcId="{F4584063-A705-458C-A5B8-1BEF51F1B231}" destId="{7E0D15A0-5A3E-354F-BE7F-DA439C7DE314}" srcOrd="13" destOrd="0" presId="urn:microsoft.com/office/officeart/2005/8/layout/cycle2"/>
    <dgm:cxn modelId="{FE26425A-8541-4F45-A68F-D589304695BB}" type="presParOf" srcId="{7E0D15A0-5A3E-354F-BE7F-DA439C7DE314}" destId="{C08FB60C-02F8-744D-B503-1C8D4F421761}"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7767B9-5D92-46C3-94F7-7D9530D81D1C}">
      <dsp:nvSpPr>
        <dsp:cNvPr id="0" name=""/>
        <dsp:cNvSpPr/>
      </dsp:nvSpPr>
      <dsp:spPr>
        <a:xfrm>
          <a:off x="2574726" y="161"/>
          <a:ext cx="946546" cy="94654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PD</a:t>
          </a:r>
          <a:endParaRPr lang="en-US" sz="1800" kern="1200" dirty="0"/>
        </a:p>
      </dsp:txBody>
      <dsp:txXfrm>
        <a:off x="2713344" y="138779"/>
        <a:ext cx="669310" cy="669310"/>
      </dsp:txXfrm>
    </dsp:sp>
    <dsp:sp modelId="{B77CF0E4-0ACA-4FBE-A6C0-605B3A21842D}">
      <dsp:nvSpPr>
        <dsp:cNvPr id="0" name=""/>
        <dsp:cNvSpPr/>
      </dsp:nvSpPr>
      <dsp:spPr>
        <a:xfrm rot="1542857">
          <a:off x="3556328" y="619297"/>
          <a:ext cx="252482" cy="319459"/>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a:off x="3560079" y="666757"/>
        <a:ext cx="176737" cy="191675"/>
      </dsp:txXfrm>
    </dsp:sp>
    <dsp:sp modelId="{706DAC7D-3091-4ACA-8BE2-31C75F111CB5}">
      <dsp:nvSpPr>
        <dsp:cNvPr id="0" name=""/>
        <dsp:cNvSpPr/>
      </dsp:nvSpPr>
      <dsp:spPr>
        <a:xfrm>
          <a:off x="3856741" y="617547"/>
          <a:ext cx="946546" cy="946546"/>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SD</a:t>
          </a:r>
          <a:endParaRPr lang="en-US" sz="1800" kern="1200" dirty="0"/>
        </a:p>
      </dsp:txBody>
      <dsp:txXfrm>
        <a:off x="3995359" y="756165"/>
        <a:ext cx="669310" cy="669310"/>
      </dsp:txXfrm>
    </dsp:sp>
    <dsp:sp modelId="{23A763CD-6220-41B8-B4DD-D31118B0CF7B}">
      <dsp:nvSpPr>
        <dsp:cNvPr id="0" name=""/>
        <dsp:cNvSpPr/>
      </dsp:nvSpPr>
      <dsp:spPr>
        <a:xfrm rot="4628571">
          <a:off x="4360499" y="1617751"/>
          <a:ext cx="252482" cy="319459"/>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a:off x="4389944" y="1644720"/>
        <a:ext cx="176737" cy="191675"/>
      </dsp:txXfrm>
    </dsp:sp>
    <dsp:sp modelId="{5BDF142E-B237-4044-8721-71FD2C39A07C}">
      <dsp:nvSpPr>
        <dsp:cNvPr id="0" name=""/>
        <dsp:cNvSpPr/>
      </dsp:nvSpPr>
      <dsp:spPr>
        <a:xfrm>
          <a:off x="4173372" y="2004800"/>
          <a:ext cx="946546" cy="946546"/>
        </a:xfrm>
        <a:prstGeom prst="ellipse">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DD</a:t>
          </a:r>
          <a:endParaRPr lang="en-US" sz="1800" kern="1200" dirty="0"/>
        </a:p>
      </dsp:txBody>
      <dsp:txXfrm>
        <a:off x="4311990" y="2143418"/>
        <a:ext cx="669310" cy="669310"/>
      </dsp:txXfrm>
    </dsp:sp>
    <dsp:sp modelId="{BD67488B-EB58-46EC-9BA1-944D0AD87A4E}">
      <dsp:nvSpPr>
        <dsp:cNvPr id="0" name=""/>
        <dsp:cNvSpPr/>
      </dsp:nvSpPr>
      <dsp:spPr>
        <a:xfrm rot="7714286">
          <a:off x="4081269" y="2869003"/>
          <a:ext cx="252482" cy="319459"/>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rot="10800000">
        <a:off x="4142755" y="2903285"/>
        <a:ext cx="176737" cy="191675"/>
      </dsp:txXfrm>
    </dsp:sp>
    <dsp:sp modelId="{AA2A905F-6441-4E73-8C0E-94401595A1F8}">
      <dsp:nvSpPr>
        <dsp:cNvPr id="0" name=""/>
        <dsp:cNvSpPr/>
      </dsp:nvSpPr>
      <dsp:spPr>
        <a:xfrm>
          <a:off x="3286191" y="3117291"/>
          <a:ext cx="946546" cy="946546"/>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CD</a:t>
          </a:r>
          <a:endParaRPr lang="en-US" sz="1800" kern="1200" dirty="0"/>
        </a:p>
      </dsp:txBody>
      <dsp:txXfrm>
        <a:off x="3424809" y="3255909"/>
        <a:ext cx="669310" cy="669310"/>
      </dsp:txXfrm>
    </dsp:sp>
    <dsp:sp modelId="{E9107027-10D8-46C4-9B95-71BC15F8085A}">
      <dsp:nvSpPr>
        <dsp:cNvPr id="0" name=""/>
        <dsp:cNvSpPr/>
      </dsp:nvSpPr>
      <dsp:spPr>
        <a:xfrm rot="10800000">
          <a:off x="2928904" y="3430835"/>
          <a:ext cx="252482" cy="319459"/>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rot="10800000">
        <a:off x="3004649" y="3494727"/>
        <a:ext cx="176737" cy="191675"/>
      </dsp:txXfrm>
    </dsp:sp>
    <dsp:sp modelId="{EA6FBAC3-2923-4B7C-BA41-6DFFDB3A4CAF}">
      <dsp:nvSpPr>
        <dsp:cNvPr id="0" name=""/>
        <dsp:cNvSpPr/>
      </dsp:nvSpPr>
      <dsp:spPr>
        <a:xfrm>
          <a:off x="1863261" y="3117291"/>
          <a:ext cx="946546" cy="946546"/>
        </a:xfrm>
        <a:prstGeom prst="ellipse">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CA</a:t>
          </a:r>
          <a:endParaRPr lang="en-US" sz="1800" kern="1200" dirty="0"/>
        </a:p>
      </dsp:txBody>
      <dsp:txXfrm>
        <a:off x="2001879" y="3255909"/>
        <a:ext cx="669310" cy="669310"/>
      </dsp:txXfrm>
    </dsp:sp>
    <dsp:sp modelId="{85376DA3-54FA-4668-B5BE-5E1903642E6B}">
      <dsp:nvSpPr>
        <dsp:cNvPr id="0" name=""/>
        <dsp:cNvSpPr/>
      </dsp:nvSpPr>
      <dsp:spPr>
        <a:xfrm rot="13885714">
          <a:off x="1771158" y="2880176"/>
          <a:ext cx="252482" cy="319459"/>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rot="10800000">
        <a:off x="1832644" y="2973678"/>
        <a:ext cx="176737" cy="191675"/>
      </dsp:txXfrm>
    </dsp:sp>
    <dsp:sp modelId="{1FBD812D-105F-4A9F-A8DF-A433D2181A66}">
      <dsp:nvSpPr>
        <dsp:cNvPr id="0" name=""/>
        <dsp:cNvSpPr/>
      </dsp:nvSpPr>
      <dsp:spPr>
        <a:xfrm>
          <a:off x="976080" y="2004800"/>
          <a:ext cx="946546" cy="946546"/>
        </a:xfrm>
        <a:prstGeom prst="ellipse">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POE</a:t>
          </a:r>
          <a:endParaRPr lang="en-US" sz="1800" kern="1200" dirty="0"/>
        </a:p>
      </dsp:txBody>
      <dsp:txXfrm>
        <a:off x="1114698" y="2143418"/>
        <a:ext cx="669310" cy="669310"/>
      </dsp:txXfrm>
    </dsp:sp>
    <dsp:sp modelId="{1C1CF3C5-F16F-49B1-A0BA-B751FA665796}">
      <dsp:nvSpPr>
        <dsp:cNvPr id="0" name=""/>
        <dsp:cNvSpPr/>
      </dsp:nvSpPr>
      <dsp:spPr>
        <a:xfrm rot="16971429">
          <a:off x="1479837" y="1631684"/>
          <a:ext cx="252482" cy="319459"/>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a:off x="1509282" y="1732499"/>
        <a:ext cx="176737" cy="191675"/>
      </dsp:txXfrm>
    </dsp:sp>
    <dsp:sp modelId="{31CEE690-5F9A-8348-9145-BAE7CD62CF34}">
      <dsp:nvSpPr>
        <dsp:cNvPr id="0" name=""/>
        <dsp:cNvSpPr/>
      </dsp:nvSpPr>
      <dsp:spPr>
        <a:xfrm>
          <a:off x="1292711" y="617547"/>
          <a:ext cx="946546" cy="946546"/>
        </a:xfrm>
        <a:prstGeom prst="ellipse">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Assess</a:t>
          </a:r>
          <a:endParaRPr lang="en-US" sz="1800" kern="1200" dirty="0"/>
        </a:p>
      </dsp:txBody>
      <dsp:txXfrm>
        <a:off x="1431329" y="756165"/>
        <a:ext cx="669310" cy="669310"/>
      </dsp:txXfrm>
    </dsp:sp>
    <dsp:sp modelId="{7E0D15A0-5A3E-354F-BE7F-DA439C7DE314}">
      <dsp:nvSpPr>
        <dsp:cNvPr id="0" name=""/>
        <dsp:cNvSpPr/>
      </dsp:nvSpPr>
      <dsp:spPr>
        <a:xfrm rot="20057143">
          <a:off x="2274313" y="625498"/>
          <a:ext cx="252482" cy="31945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chemeClr val="tx1"/>
            </a:solidFill>
          </a:endParaRPr>
        </a:p>
      </dsp:txBody>
      <dsp:txXfrm>
        <a:off x="2278064" y="705822"/>
        <a:ext cx="176737" cy="191675"/>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C2693C5-F8F6-AA4D-B23C-4E2BC7D19DC8}" type="datetimeFigureOut">
              <a:rPr lang="en-US" smtClean="0"/>
              <a:t>9/29/14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69D1391-8E6B-0F40-B350-5E8DCEC62D56}" type="slidenum">
              <a:rPr lang="en-US" smtClean="0"/>
              <a:t>‹#›</a:t>
            </a:fld>
            <a:endParaRPr lang="en-US" dirty="0"/>
          </a:p>
        </p:txBody>
      </p:sp>
    </p:spTree>
    <p:extLst>
      <p:ext uri="{BB962C8B-B14F-4D97-AF65-F5344CB8AC3E}">
        <p14:creationId xmlns:p14="http://schemas.microsoft.com/office/powerpoint/2010/main" val="6847969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9E0E4D-C2F1-B544-9DE2-BBECDFB45BB2}" type="datetimeFigureOut">
              <a:rPr lang="en-US" smtClean="0"/>
              <a:t>9/29/14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087D51-52A1-EF40-B672-9B4EC8500781}" type="slidenum">
              <a:rPr lang="en-US" smtClean="0"/>
              <a:t>‹#›</a:t>
            </a:fld>
            <a:endParaRPr lang="en-US" dirty="0"/>
          </a:p>
        </p:txBody>
      </p:sp>
    </p:spTree>
    <p:extLst>
      <p:ext uri="{BB962C8B-B14F-4D97-AF65-F5344CB8AC3E}">
        <p14:creationId xmlns:p14="http://schemas.microsoft.com/office/powerpoint/2010/main" val="320160436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Good Morning!</a:t>
            </a:r>
            <a:br>
              <a:rPr lang="en-US" b="1" dirty="0" smtClean="0"/>
            </a:br>
            <a:r>
              <a:rPr lang="en-US" b="0" dirty="0" smtClean="0"/>
              <a:t>Hopefully</a:t>
            </a:r>
            <a:r>
              <a:rPr lang="en-US" b="0" baseline="0" dirty="0" smtClean="0"/>
              <a:t> everyone is well caffeinated, and thank you so much for joining us at this early hour to share our excitement about F</a:t>
            </a:r>
            <a:r>
              <a:rPr lang="en-US" dirty="0" smtClean="0"/>
              <a:t>LEXspace (the Flexible Learning Environments eXchange)</a:t>
            </a:r>
          </a:p>
          <a:p>
            <a:endParaRPr lang="en-US" dirty="0"/>
          </a:p>
        </p:txBody>
      </p:sp>
      <p:sp>
        <p:nvSpPr>
          <p:cNvPr id="4" name="Slide Number Placeholder 3"/>
          <p:cNvSpPr>
            <a:spLocks noGrp="1"/>
          </p:cNvSpPr>
          <p:nvPr>
            <p:ph type="sldNum" sz="quarter" idx="10"/>
          </p:nvPr>
        </p:nvSpPr>
        <p:spPr/>
        <p:txBody>
          <a:bodyPr/>
          <a:lstStyle/>
          <a:p>
            <a:fld id="{F7087D51-52A1-EF40-B672-9B4EC8500781}" type="slidenum">
              <a:rPr lang="en-US" smtClean="0"/>
              <a:t>0</a:t>
            </a:fld>
            <a:endParaRPr lang="en-US" dirty="0"/>
          </a:p>
        </p:txBody>
      </p:sp>
    </p:spTree>
    <p:extLst>
      <p:ext uri="{BB962C8B-B14F-4D97-AF65-F5344CB8AC3E}">
        <p14:creationId xmlns:p14="http://schemas.microsoft.com/office/powerpoint/2010/main" val="1772040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a:t>
            </a:r>
            <a:r>
              <a:rPr lang="en-US" b="0" dirty="0" smtClean="0"/>
              <a:t>Jim)</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SUNY</a:t>
            </a:r>
            <a:r>
              <a:rPr lang="en-US" b="0" baseline="0" dirty="0" smtClean="0"/>
              <a:t> and Cal State System issued a joint announcement encouraging adoption and support of </a:t>
            </a:r>
            <a:r>
              <a:rPr lang="en-US" b="0" baseline="0" dirty="0" err="1" smtClean="0"/>
              <a:t>FLEXspace</a:t>
            </a:r>
            <a:r>
              <a:rPr lang="en-US" b="0" baseline="0" dirty="0" smtClean="0"/>
              <a:t>.</a:t>
            </a:r>
            <a:endParaRPr lang="en-US" b="0" baseline="0" dirty="0" smtClean="0"/>
          </a:p>
        </p:txBody>
      </p:sp>
      <p:sp>
        <p:nvSpPr>
          <p:cNvPr id="4" name="Slide Number Placeholder 3"/>
          <p:cNvSpPr>
            <a:spLocks noGrp="1"/>
          </p:cNvSpPr>
          <p:nvPr>
            <p:ph type="sldNum" sz="quarter" idx="10"/>
          </p:nvPr>
        </p:nvSpPr>
        <p:spPr/>
        <p:txBody>
          <a:bodyPr/>
          <a:lstStyle/>
          <a:p>
            <a:fld id="{241A2216-CFCA-0949-AF86-29E2307E517C}" type="slidenum">
              <a:rPr lang="en-US" smtClean="0"/>
              <a:t>9</a:t>
            </a:fld>
            <a:endParaRPr lang="en-US" dirty="0"/>
          </a:p>
        </p:txBody>
      </p:sp>
    </p:spTree>
    <p:extLst>
      <p:ext uri="{BB962C8B-B14F-4D97-AF65-F5344CB8AC3E}">
        <p14:creationId xmlns:p14="http://schemas.microsoft.com/office/powerpoint/2010/main" val="2472292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a:t>
            </a:r>
            <a:r>
              <a:rPr lang="en-US" b="0" dirty="0" smtClean="0"/>
              <a:t>Jim)</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SCUP</a:t>
            </a:r>
            <a:r>
              <a:rPr lang="en-US" b="0" baseline="0" dirty="0" smtClean="0"/>
              <a:t> strongly supports both </a:t>
            </a:r>
            <a:r>
              <a:rPr lang="en-US" b="0" baseline="0" dirty="0" err="1" smtClean="0"/>
              <a:t>FLEXspace</a:t>
            </a:r>
            <a:r>
              <a:rPr lang="en-US" b="0" baseline="0" dirty="0" smtClean="0"/>
              <a:t> and has featured it in a number of publications to help drive data input/adoption</a:t>
            </a:r>
            <a:endParaRPr lang="en-US" b="1" baseline="0" dirty="0" smtClean="0"/>
          </a:p>
        </p:txBody>
      </p:sp>
      <p:sp>
        <p:nvSpPr>
          <p:cNvPr id="4" name="Slide Number Placeholder 3"/>
          <p:cNvSpPr>
            <a:spLocks noGrp="1"/>
          </p:cNvSpPr>
          <p:nvPr>
            <p:ph type="sldNum" sz="quarter" idx="10"/>
          </p:nvPr>
        </p:nvSpPr>
        <p:spPr/>
        <p:txBody>
          <a:bodyPr/>
          <a:lstStyle/>
          <a:p>
            <a:fld id="{241A2216-CFCA-0949-AF86-29E2307E517C}" type="slidenum">
              <a:rPr lang="en-US" smtClean="0"/>
              <a:t>10</a:t>
            </a:fld>
            <a:endParaRPr lang="en-US" dirty="0"/>
          </a:p>
        </p:txBody>
      </p:sp>
    </p:spTree>
    <p:extLst>
      <p:ext uri="{BB962C8B-B14F-4D97-AF65-F5344CB8AC3E}">
        <p14:creationId xmlns:p14="http://schemas.microsoft.com/office/powerpoint/2010/main" val="2472292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(Jim)</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Latest highlight article was released just last month in Dean and Provost Magazine</a:t>
            </a:r>
            <a:endParaRPr lang="en-US" b="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Toss to </a:t>
            </a:r>
            <a:r>
              <a:rPr lang="en-US" b="1" baseline="0" dirty="0" smtClean="0"/>
              <a:t>Lisa</a:t>
            </a:r>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smtClean="0"/>
          </a:p>
        </p:txBody>
      </p:sp>
      <p:sp>
        <p:nvSpPr>
          <p:cNvPr id="4" name="Slide Number Placeholder 3"/>
          <p:cNvSpPr>
            <a:spLocks noGrp="1"/>
          </p:cNvSpPr>
          <p:nvPr>
            <p:ph type="sldNum" sz="quarter" idx="10"/>
          </p:nvPr>
        </p:nvSpPr>
        <p:spPr/>
        <p:txBody>
          <a:bodyPr/>
          <a:lstStyle/>
          <a:p>
            <a:fld id="{241A2216-CFCA-0949-AF86-29E2307E517C}" type="slidenum">
              <a:rPr lang="en-US" smtClean="0"/>
              <a:t>11</a:t>
            </a:fld>
            <a:endParaRPr lang="en-US" dirty="0"/>
          </a:p>
        </p:txBody>
      </p:sp>
    </p:spTree>
    <p:extLst>
      <p:ext uri="{BB962C8B-B14F-4D97-AF65-F5344CB8AC3E}">
        <p14:creationId xmlns:p14="http://schemas.microsoft.com/office/powerpoint/2010/main" val="2472292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aseline="0" dirty="0" smtClean="0"/>
              <a:t>(Lisa) </a:t>
            </a:r>
            <a:endParaRPr lang="en-US" sz="1200" baseline="0"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aseline="0" dirty="0" smtClean="0"/>
              <a:t>We know that active learning best occurs at the intersection of technology, pedagogy, and facilities – not necessarily in that order.</a:t>
            </a: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aseline="0" dirty="0" smtClean="0"/>
              <a:t>The FLEXspace taxonomies focus efforts in each of those worlds.  </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aseline="0" dirty="0" smtClean="0"/>
              <a:t>The goal was to create taxonomies that would enable </a:t>
            </a:r>
            <a:r>
              <a:rPr lang="en-US" sz="1200" b="1" baseline="0" dirty="0" smtClean="0"/>
              <a:t>people with average knowledge </a:t>
            </a:r>
            <a:r>
              <a:rPr lang="en-US" sz="1200" baseline="0" dirty="0" smtClean="0"/>
              <a:t>to populate </a:t>
            </a:r>
            <a:r>
              <a:rPr lang="en-US" sz="1200" baseline="0" dirty="0" smtClean="0"/>
              <a:t>attribute fields</a:t>
            </a:r>
            <a:endParaRPr lang="en-US" sz="1200" baseline="0"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aseline="0" dirty="0" smtClean="0"/>
              <a:t>Needed to find the balance between enough detail to facilitate good searches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aseline="0" dirty="0" smtClean="0"/>
              <a:t>Without requiring so much information that it became a time consuming burden.</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aseline="0" dirty="0" smtClean="0"/>
              <a:t>The attribute fields reflect the active learning eco-system in each of the technology, learning and assessment and facilities taxonomies.</a:t>
            </a:r>
          </a:p>
        </p:txBody>
      </p:sp>
      <p:sp>
        <p:nvSpPr>
          <p:cNvPr id="4" name="Slide Number Placeholder 3"/>
          <p:cNvSpPr>
            <a:spLocks noGrp="1"/>
          </p:cNvSpPr>
          <p:nvPr>
            <p:ph type="sldNum" sz="quarter" idx="10"/>
          </p:nvPr>
        </p:nvSpPr>
        <p:spPr/>
        <p:txBody>
          <a:bodyPr/>
          <a:lstStyle/>
          <a:p>
            <a:fld id="{241A2216-CFCA-0949-AF86-29E2307E517C}" type="slidenum">
              <a:rPr lang="en-US" smtClean="0"/>
              <a:t>12</a:t>
            </a:fld>
            <a:endParaRPr lang="en-US" dirty="0"/>
          </a:p>
        </p:txBody>
      </p:sp>
    </p:spTree>
    <p:extLst>
      <p:ext uri="{BB962C8B-B14F-4D97-AF65-F5344CB8AC3E}">
        <p14:creationId xmlns:p14="http://schemas.microsoft.com/office/powerpoint/2010/main" val="2200986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dirty="0" smtClean="0"/>
              <a:t>(Lisa)</a:t>
            </a:r>
            <a:endParaRPr lang="en-US"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baseline="0" dirty="0" smtClean="0"/>
              <a:t>Don’t strain your eyes on this – the purpose is not to read the content in the fields,</a:t>
            </a: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baseline="0" dirty="0" smtClean="0"/>
              <a:t>But to show a screenshot of the entire amount of work in the Technology Taxonomy – the feedback received so far is that we met the goal of not being burdensome – </a:t>
            </a: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baseline="0" dirty="0" smtClean="0"/>
              <a:t>particularly since many of the fields have pull down menu choices.</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baseline="0" dirty="0" smtClean="0"/>
          </a:p>
        </p:txBody>
      </p:sp>
      <p:sp>
        <p:nvSpPr>
          <p:cNvPr id="4" name="Slide Number Placeholder 3"/>
          <p:cNvSpPr>
            <a:spLocks noGrp="1"/>
          </p:cNvSpPr>
          <p:nvPr>
            <p:ph type="sldNum" sz="quarter" idx="10"/>
          </p:nvPr>
        </p:nvSpPr>
        <p:spPr/>
        <p:txBody>
          <a:bodyPr/>
          <a:lstStyle/>
          <a:p>
            <a:fld id="{241A2216-CFCA-0949-AF86-29E2307E517C}" type="slidenum">
              <a:rPr lang="en-US" smtClean="0"/>
              <a:t>13</a:t>
            </a:fld>
            <a:endParaRPr lang="en-US" dirty="0"/>
          </a:p>
        </p:txBody>
      </p:sp>
    </p:spTree>
    <p:extLst>
      <p:ext uri="{BB962C8B-B14F-4D97-AF65-F5344CB8AC3E}">
        <p14:creationId xmlns:p14="http://schemas.microsoft.com/office/powerpoint/2010/main" val="2200986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(Lisa) </a:t>
            </a:r>
            <a:endParaRPr lang="en-US" b="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the </a:t>
            </a:r>
            <a:r>
              <a:rPr lang="en-US" b="0" dirty="0" smtClean="0"/>
              <a:t>ELI Learning Space Rating System </a:t>
            </a:r>
            <a:r>
              <a:rPr lang="en-US" b="0" baseline="0" dirty="0" smtClean="0"/>
              <a:t>is modeled after the LEED </a:t>
            </a:r>
            <a:r>
              <a:rPr lang="en-US" b="0" baseline="0" dirty="0" smtClean="0"/>
              <a:t>rating </a:t>
            </a:r>
            <a:r>
              <a:rPr lang="en-US" b="0" baseline="0" dirty="0" smtClean="0"/>
              <a:t>system that awards credits for </a:t>
            </a:r>
            <a:r>
              <a:rPr lang="en-US" b="0" baseline="0" dirty="0" smtClean="0"/>
              <a:t>environmental sustainability</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The concept is that certain classroom attributes should be awarded credit to reflect active learning features.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LSRS </a:t>
            </a:r>
            <a:r>
              <a:rPr lang="en-US" b="0" baseline="0" dirty="0" smtClean="0"/>
              <a:t>and </a:t>
            </a:r>
            <a:r>
              <a:rPr lang="en-US" b="0" baseline="0" dirty="0" err="1" smtClean="0"/>
              <a:t>FLEXspace</a:t>
            </a:r>
            <a:r>
              <a:rPr lang="en-US" b="0" baseline="0" dirty="0" smtClean="0"/>
              <a:t> </a:t>
            </a:r>
            <a:r>
              <a:rPr lang="en-US" b="0" baseline="0" dirty="0" smtClean="0"/>
              <a:t>are complimentary and non-redundant, and with your help, we expect that they will continue to converge moving forward.  </a:t>
            </a:r>
            <a:endParaRPr lang="en-US" b="0" baseline="0" dirty="0" smtClean="0"/>
          </a:p>
        </p:txBody>
      </p:sp>
      <p:sp>
        <p:nvSpPr>
          <p:cNvPr id="4" name="Slide Number Placeholder 3"/>
          <p:cNvSpPr>
            <a:spLocks noGrp="1"/>
          </p:cNvSpPr>
          <p:nvPr>
            <p:ph type="sldNum" sz="quarter" idx="10"/>
          </p:nvPr>
        </p:nvSpPr>
        <p:spPr/>
        <p:txBody>
          <a:bodyPr/>
          <a:lstStyle/>
          <a:p>
            <a:fld id="{241A2216-CFCA-0949-AF86-29E2307E517C}" type="slidenum">
              <a:rPr lang="en-US" smtClean="0"/>
              <a:t>14</a:t>
            </a:fld>
            <a:endParaRPr lang="en-US" dirty="0"/>
          </a:p>
        </p:txBody>
      </p:sp>
    </p:spTree>
    <p:extLst>
      <p:ext uri="{BB962C8B-B14F-4D97-AF65-F5344CB8AC3E}">
        <p14:creationId xmlns:p14="http://schemas.microsoft.com/office/powerpoint/2010/main" val="2472292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(Lisa) </a:t>
            </a:r>
            <a:endParaRPr lang="en-US" b="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When considering the entire built environment cycle</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LSRS may be particularly useful in the </a:t>
            </a:r>
            <a:r>
              <a:rPr lang="en-US" b="1" baseline="0" dirty="0" smtClean="0"/>
              <a:t>pre-design </a:t>
            </a:r>
            <a:r>
              <a:rPr lang="en-US" b="0" baseline="0" dirty="0" smtClean="0"/>
              <a:t>and </a:t>
            </a:r>
            <a:r>
              <a:rPr lang="en-US" b="1" baseline="0" dirty="0" smtClean="0"/>
              <a:t>schematic design </a:t>
            </a:r>
            <a:r>
              <a:rPr lang="en-US" b="0" baseline="0" dirty="0" smtClean="0"/>
              <a:t>phases, on the “input side” of planning</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Both LSRS and FLEXspace can help inform the </a:t>
            </a:r>
            <a:r>
              <a:rPr lang="en-US" b="1" baseline="0" dirty="0" smtClean="0"/>
              <a:t>design development </a:t>
            </a:r>
            <a:r>
              <a:rPr lang="en-US" b="0" baseline="0" dirty="0" smtClean="0"/>
              <a:t>and </a:t>
            </a:r>
            <a:r>
              <a:rPr lang="en-US" b="1" baseline="0" dirty="0" smtClean="0"/>
              <a:t>construction documentation</a:t>
            </a:r>
            <a:r>
              <a:rPr lang="en-US" b="0" baseline="0" dirty="0" smtClean="0"/>
              <a:t> phase</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FLEXspace helps with documentation of </a:t>
            </a:r>
            <a:r>
              <a:rPr lang="en-US" b="1" baseline="0" dirty="0" smtClean="0"/>
              <a:t>value engineering</a:t>
            </a:r>
            <a:r>
              <a:rPr lang="en-US" b="0" baseline="0" dirty="0" smtClean="0"/>
              <a:t>  - during the Construction Administration and post-occupancy phases.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Ultimately, both system will work together to increase ROI in the  design, build and assessment of spaces in a holistic, integrated manner</a:t>
            </a:r>
            <a:r>
              <a:rPr lang="en-US" b="0"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(toss to James and Megan for Demo Start)</a:t>
            </a: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p>
        </p:txBody>
      </p:sp>
      <p:sp>
        <p:nvSpPr>
          <p:cNvPr id="4" name="Slide Number Placeholder 3"/>
          <p:cNvSpPr>
            <a:spLocks noGrp="1"/>
          </p:cNvSpPr>
          <p:nvPr>
            <p:ph type="sldNum" sz="quarter" idx="10"/>
          </p:nvPr>
        </p:nvSpPr>
        <p:spPr/>
        <p:txBody>
          <a:bodyPr/>
          <a:lstStyle/>
          <a:p>
            <a:fld id="{241A2216-CFCA-0949-AF86-29E2307E517C}" type="slidenum">
              <a:rPr lang="en-US" smtClean="0"/>
              <a:t>15</a:t>
            </a:fld>
            <a:endParaRPr lang="en-US" dirty="0"/>
          </a:p>
        </p:txBody>
      </p:sp>
    </p:spTree>
    <p:extLst>
      <p:ext uri="{BB962C8B-B14F-4D97-AF65-F5344CB8AC3E}">
        <p14:creationId xmlns:p14="http://schemas.microsoft.com/office/powerpoint/2010/main" val="2472292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James starts with CSU project</a:t>
            </a:r>
          </a:p>
          <a:p>
            <a:r>
              <a:rPr lang="en-US" dirty="0" smtClean="0"/>
              <a:t>Megan helps</a:t>
            </a:r>
            <a:r>
              <a:rPr lang="en-US" baseline="0" dirty="0" smtClean="0"/>
              <a:t> or jumps in with additional features.</a:t>
            </a:r>
          </a:p>
          <a:p>
            <a:endParaRPr lang="en-US" dirty="0" smtClean="0"/>
          </a:p>
          <a:p>
            <a:r>
              <a:rPr lang="en-US" dirty="0" smtClean="0"/>
              <a:t>(Have</a:t>
            </a:r>
            <a:r>
              <a:rPr lang="en-US" baseline="0" dirty="0" smtClean="0"/>
              <a:t> to leave time to talk about the Sustainability </a:t>
            </a:r>
            <a:r>
              <a:rPr lang="en-US" baseline="0" dirty="0" smtClean="0"/>
              <a:t>Roadmap – toss to Joe)</a:t>
            </a:r>
            <a:endParaRPr lang="en-US" dirty="0"/>
          </a:p>
        </p:txBody>
      </p:sp>
      <p:sp>
        <p:nvSpPr>
          <p:cNvPr id="4" name="Slide Number Placeholder 3"/>
          <p:cNvSpPr>
            <a:spLocks noGrp="1"/>
          </p:cNvSpPr>
          <p:nvPr>
            <p:ph type="sldNum" sz="quarter" idx="10"/>
          </p:nvPr>
        </p:nvSpPr>
        <p:spPr/>
        <p:txBody>
          <a:bodyPr/>
          <a:lstStyle/>
          <a:p>
            <a:fld id="{241A2216-CFCA-0949-AF86-29E2307E517C}" type="slidenum">
              <a:rPr lang="en-US" smtClean="0"/>
              <a:t>16</a:t>
            </a:fld>
            <a:endParaRPr lang="en-US" dirty="0"/>
          </a:p>
        </p:txBody>
      </p:sp>
    </p:spTree>
    <p:extLst>
      <p:ext uri="{BB962C8B-B14F-4D97-AF65-F5344CB8AC3E}">
        <p14:creationId xmlns:p14="http://schemas.microsoft.com/office/powerpoint/2010/main" val="2204319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Joe</a:t>
            </a:r>
          </a:p>
          <a:p>
            <a:endParaRPr lang="en-US" dirty="0"/>
          </a:p>
        </p:txBody>
      </p:sp>
      <p:sp>
        <p:nvSpPr>
          <p:cNvPr id="4" name="Slide Number Placeholder 3"/>
          <p:cNvSpPr>
            <a:spLocks noGrp="1"/>
          </p:cNvSpPr>
          <p:nvPr>
            <p:ph type="sldNum" sz="quarter" idx="10"/>
          </p:nvPr>
        </p:nvSpPr>
        <p:spPr/>
        <p:txBody>
          <a:bodyPr/>
          <a:lstStyle/>
          <a:p>
            <a:fld id="{241A2216-CFCA-0949-AF86-29E2307E517C}" type="slidenum">
              <a:rPr lang="en-US" smtClean="0">
                <a:solidFill>
                  <a:prstClr val="black"/>
                </a:solidFill>
                <a:latin typeface="Calibri"/>
              </a:rPr>
              <a:pPr/>
              <a:t>17</a:t>
            </a:fld>
            <a:endParaRPr lang="en-US" dirty="0">
              <a:solidFill>
                <a:prstClr val="black"/>
              </a:solidFill>
              <a:latin typeface="Calibri"/>
            </a:endParaRPr>
          </a:p>
        </p:txBody>
      </p:sp>
    </p:spTree>
    <p:extLst>
      <p:ext uri="{BB962C8B-B14F-4D97-AF65-F5344CB8AC3E}">
        <p14:creationId xmlns:p14="http://schemas.microsoft.com/office/powerpoint/2010/main" val="95257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Joe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Toss to Lisa to Wrap</a:t>
            </a:r>
            <a:endParaRPr lang="en-US" b="1" dirty="0" smtClean="0"/>
          </a:p>
        </p:txBody>
      </p:sp>
      <p:sp>
        <p:nvSpPr>
          <p:cNvPr id="4" name="Slide Number Placeholder 3"/>
          <p:cNvSpPr>
            <a:spLocks noGrp="1"/>
          </p:cNvSpPr>
          <p:nvPr>
            <p:ph type="sldNum" sz="quarter" idx="10"/>
          </p:nvPr>
        </p:nvSpPr>
        <p:spPr/>
        <p:txBody>
          <a:bodyPr/>
          <a:lstStyle/>
          <a:p>
            <a:fld id="{241A2216-CFCA-0949-AF86-29E2307E517C}" type="slidenum">
              <a:rPr lang="en-US" smtClean="0"/>
              <a:t>18</a:t>
            </a:fld>
            <a:endParaRPr lang="en-US" dirty="0"/>
          </a:p>
        </p:txBody>
      </p:sp>
    </p:spTree>
    <p:extLst>
      <p:ext uri="{BB962C8B-B14F-4D97-AF65-F5344CB8AC3E}">
        <p14:creationId xmlns:p14="http://schemas.microsoft.com/office/powerpoint/2010/main" val="2472292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t>(Lisa)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I’m Lisa</a:t>
            </a:r>
            <a:r>
              <a:rPr lang="en-US" baseline="0" dirty="0" smtClean="0"/>
              <a:t> Stephens – </a:t>
            </a:r>
            <a:r>
              <a:rPr lang="en-US" sz="1200" b="0" baseline="0" dirty="0" smtClean="0"/>
              <a:t>It’s been my privilege to serve as the volunteer Project Manager = conductor of an amazing orchestra.</a:t>
            </a:r>
            <a:endParaRPr lang="en-US" baseline="0" dirty="0" smtClean="0"/>
          </a:p>
          <a:p>
            <a:endParaRPr lang="en-US" dirty="0" smtClean="0"/>
          </a:p>
          <a:p>
            <a:r>
              <a:rPr lang="en-US" sz="1200" b="0" baseline="0" dirty="0" smtClean="0"/>
              <a:t>FLEXspace </a:t>
            </a:r>
            <a:r>
              <a:rPr lang="en-US" b="1" dirty="0" smtClean="0"/>
              <a:t>is now available </a:t>
            </a:r>
            <a:r>
              <a:rPr lang="en-US" dirty="0" smtClean="0"/>
              <a:t>as a production environment to enable faculty, technology integrators, and facilities designers to openly share media-rich examples of innovative learning spaces and best practices</a:t>
            </a:r>
            <a:r>
              <a:rPr lang="en-US" baseline="0" dirty="0" smtClean="0"/>
              <a:t> – Joe will be describing this more in a moment, and James and Megan will be providing a tour on how you can join this important collaboration that we believe can benefit everyone in higher education and beyond.</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goal of our presentation this morning is to provide you with </a:t>
            </a:r>
            <a:r>
              <a:rPr lang="en-US" dirty="0" smtClean="0"/>
              <a:t>actionable knowledge about this version of FLEXspace,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Demonstrate how each of the </a:t>
            </a:r>
            <a:r>
              <a:rPr lang="en-US" dirty="0" smtClean="0"/>
              <a:t>attributes for pedagogy, technology, and facilities</a:t>
            </a:r>
            <a:r>
              <a:rPr lang="en-US" baseline="0" dirty="0" smtClean="0"/>
              <a:t> supports this integrated solution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share the roadmap for moving forward and the integration synergy with the ELI Learning Space Rating System.  </a:t>
            </a:r>
            <a:r>
              <a:rPr lang="en-US" dirty="0" smtClean="0"/>
              <a:t> </a:t>
            </a:r>
          </a:p>
        </p:txBody>
      </p:sp>
      <p:sp>
        <p:nvSpPr>
          <p:cNvPr id="4" name="Slide Number Placeholder 3"/>
          <p:cNvSpPr>
            <a:spLocks noGrp="1"/>
          </p:cNvSpPr>
          <p:nvPr>
            <p:ph type="sldNum" sz="quarter" idx="10"/>
          </p:nvPr>
        </p:nvSpPr>
        <p:spPr/>
        <p:txBody>
          <a:bodyPr/>
          <a:lstStyle/>
          <a:p>
            <a:fld id="{241A2216-CFCA-0949-AF86-29E2307E517C}" type="slidenum">
              <a:rPr lang="en-US" smtClean="0"/>
              <a:t>1</a:t>
            </a:fld>
            <a:endParaRPr lang="en-US" dirty="0"/>
          </a:p>
        </p:txBody>
      </p:sp>
    </p:spTree>
    <p:extLst>
      <p:ext uri="{BB962C8B-B14F-4D97-AF65-F5344CB8AC3E}">
        <p14:creationId xmlns:p14="http://schemas.microsoft.com/office/powerpoint/2010/main" val="2200986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(Lisa)</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The vast majority of the project information is readily available on the flexspace.org website.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We’re very happy to now be able to say “FLEXspace.ORG” – our friends at the Adler Group generously released that domain name to our project.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Part of our roadmap is to migrate away from a Google Site into a more robust website.</a:t>
            </a:r>
          </a:p>
        </p:txBody>
      </p:sp>
      <p:sp>
        <p:nvSpPr>
          <p:cNvPr id="4" name="Slide Number Placeholder 3"/>
          <p:cNvSpPr>
            <a:spLocks noGrp="1"/>
          </p:cNvSpPr>
          <p:nvPr>
            <p:ph type="sldNum" sz="quarter" idx="10"/>
          </p:nvPr>
        </p:nvSpPr>
        <p:spPr/>
        <p:txBody>
          <a:bodyPr/>
          <a:lstStyle/>
          <a:p>
            <a:fld id="{241A2216-CFCA-0949-AF86-29E2307E517C}" type="slidenum">
              <a:rPr lang="en-US" smtClean="0"/>
              <a:t>19</a:t>
            </a:fld>
            <a:endParaRPr lang="en-US" dirty="0"/>
          </a:p>
        </p:txBody>
      </p:sp>
    </p:spTree>
    <p:extLst>
      <p:ext uri="{BB962C8B-B14F-4D97-AF65-F5344CB8AC3E}">
        <p14:creationId xmlns:p14="http://schemas.microsoft.com/office/powerpoint/2010/main" val="2200986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(Lisa)</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The vast majority of the project information currently resides in on the flexspace.org website.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It serves as a common collection point for people to request accounts to get into the Shared Shelf system</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And provides updates and links to other complimentary efforts.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p:txBody>
      </p:sp>
      <p:sp>
        <p:nvSpPr>
          <p:cNvPr id="4" name="Slide Number Placeholder 3"/>
          <p:cNvSpPr>
            <a:spLocks noGrp="1"/>
          </p:cNvSpPr>
          <p:nvPr>
            <p:ph type="sldNum" sz="quarter" idx="10"/>
          </p:nvPr>
        </p:nvSpPr>
        <p:spPr/>
        <p:txBody>
          <a:bodyPr/>
          <a:lstStyle/>
          <a:p>
            <a:fld id="{241A2216-CFCA-0949-AF86-29E2307E517C}" type="slidenum">
              <a:rPr lang="en-US" smtClean="0"/>
              <a:t>20</a:t>
            </a:fld>
            <a:endParaRPr lang="en-US" dirty="0"/>
          </a:p>
        </p:txBody>
      </p:sp>
    </p:spTree>
    <p:extLst>
      <p:ext uri="{BB962C8B-B14F-4D97-AF65-F5344CB8AC3E}">
        <p14:creationId xmlns:p14="http://schemas.microsoft.com/office/powerpoint/2010/main" val="2200986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a:p>
            <a:r>
              <a:rPr lang="en-US" dirty="0" smtClean="0"/>
              <a:t>Q&amp;A – put up closer slide!</a:t>
            </a:r>
            <a:endParaRPr lang="en-US" dirty="0"/>
          </a:p>
        </p:txBody>
      </p:sp>
      <p:sp>
        <p:nvSpPr>
          <p:cNvPr id="4" name="Slide Number Placeholder 3"/>
          <p:cNvSpPr>
            <a:spLocks noGrp="1"/>
          </p:cNvSpPr>
          <p:nvPr>
            <p:ph type="sldNum" sz="quarter" idx="10"/>
          </p:nvPr>
        </p:nvSpPr>
        <p:spPr/>
        <p:txBody>
          <a:bodyPr/>
          <a:lstStyle/>
          <a:p>
            <a:fld id="{241A2216-CFCA-0949-AF86-29E2307E517C}" type="slidenum">
              <a:rPr lang="en-US" smtClean="0"/>
              <a:t>21</a:t>
            </a:fld>
            <a:endParaRPr lang="en-US" dirty="0"/>
          </a:p>
        </p:txBody>
      </p:sp>
    </p:spTree>
    <p:extLst>
      <p:ext uri="{BB962C8B-B14F-4D97-AF65-F5344CB8AC3E}">
        <p14:creationId xmlns:p14="http://schemas.microsoft.com/office/powerpoint/2010/main" val="2204319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 please fill out an evaluation and tell us how we can improve this</a:t>
            </a:r>
            <a:r>
              <a:rPr lang="en-US" baseline="0" dirty="0" smtClean="0"/>
              <a:t> presentation to build out FLEXspace!</a:t>
            </a:r>
            <a:endParaRPr lang="en-US" dirty="0"/>
          </a:p>
        </p:txBody>
      </p:sp>
      <p:sp>
        <p:nvSpPr>
          <p:cNvPr id="4" name="Slide Number Placeholder 3"/>
          <p:cNvSpPr>
            <a:spLocks noGrp="1"/>
          </p:cNvSpPr>
          <p:nvPr>
            <p:ph type="sldNum" sz="quarter" idx="10"/>
          </p:nvPr>
        </p:nvSpPr>
        <p:spPr/>
        <p:txBody>
          <a:bodyPr/>
          <a:lstStyle/>
          <a:p>
            <a:fld id="{F7087D51-52A1-EF40-B672-9B4EC8500781}" type="slidenum">
              <a:rPr lang="en-US" smtClean="0"/>
              <a:t>22</a:t>
            </a:fld>
            <a:endParaRPr lang="en-US" dirty="0"/>
          </a:p>
        </p:txBody>
      </p:sp>
    </p:spTree>
    <p:extLst>
      <p:ext uri="{BB962C8B-B14F-4D97-AF65-F5344CB8AC3E}">
        <p14:creationId xmlns:p14="http://schemas.microsoft.com/office/powerpoint/2010/main" val="3414564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(Lisa)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To unpack the FLEXspace vision and mission statement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We are collectively creating a </a:t>
            </a:r>
            <a:r>
              <a:rPr lang="en-US" sz="1200" b="1" baseline="0" dirty="0" smtClean="0"/>
              <a:t>robust, highly searchable, open access learning space repository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t>once populated with a critical mass of records -  institutions will have the option to submit records for </a:t>
            </a:r>
            <a:r>
              <a:rPr lang="en-US" sz="1200" b="1" baseline="0" dirty="0" smtClean="0"/>
              <a:t>voluntary peer review</a:t>
            </a:r>
            <a:r>
              <a:rPr lang="en-US" sz="1200" b="0" baseline="0" dirty="0" smtClean="0"/>
              <a:t>,  and we have a team of people ready to begin work on rubrics as part of the next developmental phase.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smtClean="0"/>
              <a:t>Robust = </a:t>
            </a:r>
            <a:r>
              <a:rPr lang="en-US" sz="1200" b="0" baseline="0" dirty="0" smtClean="0"/>
              <a:t> highly reliable, (not an institutional member server – which is how we were led to ARTstor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smtClean="0"/>
              <a:t>Open Access = </a:t>
            </a:r>
            <a:r>
              <a:rPr lang="en-US" sz="1200" b="0" baseline="0" dirty="0" smtClean="0"/>
              <a:t>once you receive a free account in FLEXspace– you click through the terms of service, (e.g., don’t violate copyright)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t>Then you can be begin searching and uploading examples of learning environments from all over the world.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smtClean="0"/>
              <a:t>Highly Searchable</a:t>
            </a:r>
            <a:r>
              <a:rPr lang="en-US" sz="1200" b="0" baseline="0" dirty="0" smtClean="0"/>
              <a:t> – James and Megan will be demonstrating how to search and filter on the database attributes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t>We have a business model that has been vetted by a number of external reviewers that we believe will enable institutions to use this at no, or very low cost, to showcase institutional points of pride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t>(Hand off to Joe)</a:t>
            </a:r>
          </a:p>
        </p:txBody>
      </p:sp>
      <p:sp>
        <p:nvSpPr>
          <p:cNvPr id="4" name="Slide Number Placeholder 3"/>
          <p:cNvSpPr>
            <a:spLocks noGrp="1"/>
          </p:cNvSpPr>
          <p:nvPr>
            <p:ph type="sldNum" sz="quarter" idx="10"/>
          </p:nvPr>
        </p:nvSpPr>
        <p:spPr/>
        <p:txBody>
          <a:bodyPr/>
          <a:lstStyle/>
          <a:p>
            <a:fld id="{241A2216-CFCA-0949-AF86-29E2307E517C}" type="slidenum">
              <a:rPr lang="en-US" smtClean="0"/>
              <a:t>2</a:t>
            </a:fld>
            <a:endParaRPr lang="en-US" dirty="0"/>
          </a:p>
        </p:txBody>
      </p:sp>
    </p:spTree>
    <p:extLst>
      <p:ext uri="{BB962C8B-B14F-4D97-AF65-F5344CB8AC3E}">
        <p14:creationId xmlns:p14="http://schemas.microsoft.com/office/powerpoint/2010/main" val="2200986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(Lisa)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t>Although </a:t>
            </a:r>
            <a:r>
              <a:rPr lang="en-US" sz="1200" b="0" baseline="0" dirty="0" smtClean="0"/>
              <a:t>5 </a:t>
            </a:r>
            <a:r>
              <a:rPr lang="en-US" sz="1200" b="0" baseline="0" dirty="0" smtClean="0"/>
              <a:t>of us are presenting today, we have 12 people on our core team, serving as an interim board – and </a:t>
            </a:r>
            <a:r>
              <a:rPr lang="en-US" sz="1200" b="0" baseline="0" dirty="0" smtClean="0"/>
              <a:t>have collaborated </a:t>
            </a:r>
            <a:r>
              <a:rPr lang="en-US" sz="1200" b="0" baseline="0" dirty="0" smtClean="0"/>
              <a:t>with well over 50 people to refine </a:t>
            </a:r>
            <a:r>
              <a:rPr lang="en-US" sz="1200" b="0" baseline="0" dirty="0" err="1" smtClean="0"/>
              <a:t>FLEXspace</a:t>
            </a:r>
            <a:r>
              <a:rPr lang="en-US" sz="1200" b="0" baseline="0" dirty="0" smtClean="0"/>
              <a:t> taxonomies </a:t>
            </a:r>
            <a:r>
              <a:rPr lang="en-US" sz="1200" b="0" baseline="0" dirty="0" smtClean="0"/>
              <a:t>from beta to production 1.0 </a:t>
            </a:r>
            <a:r>
              <a:rPr lang="en-US" sz="1200" b="0" baseline="0" dirty="0" smtClean="0"/>
              <a:t>this </a:t>
            </a:r>
            <a:r>
              <a:rPr lang="en-US" sz="1200" b="0" baseline="0" dirty="0" smtClean="0"/>
              <a:t>past year.</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t>Most of the early collaborators were drawn from professional organizations and institutions listed here, </a:t>
            </a:r>
            <a:endParaRPr lang="en-US" sz="1200"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u="sng" dirty="0" smtClean="0"/>
              <a:t>We’re thrilled to announce that </a:t>
            </a:r>
            <a:r>
              <a:rPr lang="en-US" sz="1200" b="1" u="sng" dirty="0" smtClean="0"/>
              <a:t>Herman Miller </a:t>
            </a:r>
            <a:r>
              <a:rPr lang="en-US" sz="1200" b="0" u="sng" dirty="0" smtClean="0"/>
              <a:t>is the</a:t>
            </a:r>
            <a:r>
              <a:rPr lang="en-US" sz="1200" b="0" u="sng" baseline="0" dirty="0" smtClean="0"/>
              <a:t> first- of what we hope will be many - founding corporate sponsors </a:t>
            </a:r>
            <a:r>
              <a:rPr lang="en-US" sz="1200" b="0" baseline="0" dirty="0" smtClean="0"/>
              <a:t>to help with the start up phase.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t>Although the project began within SUNY, we now enjoy a </a:t>
            </a:r>
            <a:r>
              <a:rPr lang="en-US" sz="1200" b="0" dirty="0" smtClean="0"/>
              <a:t>unique</a:t>
            </a:r>
            <a:r>
              <a:rPr lang="en-US" sz="1200" b="0" baseline="0" dirty="0" smtClean="0"/>
              <a:t>, large-scale collaboration among founding institutional partners – with each one contributing a strategic strength to the project</a:t>
            </a:r>
            <a:r>
              <a:rPr lang="en-US" sz="1200" b="0"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t>(hand off to Joe)</a:t>
            </a:r>
            <a:endParaRPr lang="en-US" sz="1200" b="0" baseline="0" dirty="0" smtClean="0"/>
          </a:p>
        </p:txBody>
      </p:sp>
      <p:sp>
        <p:nvSpPr>
          <p:cNvPr id="4" name="Slide Number Placeholder 3"/>
          <p:cNvSpPr>
            <a:spLocks noGrp="1"/>
          </p:cNvSpPr>
          <p:nvPr>
            <p:ph type="sldNum" sz="quarter" idx="10"/>
          </p:nvPr>
        </p:nvSpPr>
        <p:spPr/>
        <p:txBody>
          <a:bodyPr/>
          <a:lstStyle/>
          <a:p>
            <a:fld id="{241A2216-CFCA-0949-AF86-29E2307E517C}" type="slidenum">
              <a:rPr lang="en-US" smtClean="0"/>
              <a:t>3</a:t>
            </a:fld>
            <a:endParaRPr lang="en-US" dirty="0"/>
          </a:p>
        </p:txBody>
      </p:sp>
    </p:spTree>
    <p:extLst>
      <p:ext uri="{BB962C8B-B14F-4D97-AF65-F5344CB8AC3E}">
        <p14:creationId xmlns:p14="http://schemas.microsoft.com/office/powerpoint/2010/main" val="2200986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aseline="0" dirty="0" smtClean="0"/>
              <a:t>(Joe)</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aseline="0" dirty="0" smtClean="0"/>
              <a:t>The </a:t>
            </a:r>
            <a:r>
              <a:rPr lang="en-US" sz="1200" b="1" baseline="0" dirty="0" smtClean="0"/>
              <a:t>key</a:t>
            </a:r>
            <a:r>
              <a:rPr lang="en-US" sz="1200" baseline="0" dirty="0" smtClean="0"/>
              <a:t> community value of FLEXspace is sharing best practices.  </a:t>
            </a: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1" baseline="0" dirty="0" smtClean="0"/>
              <a:t>Tension between interests</a:t>
            </a:r>
            <a:r>
              <a:rPr lang="en-US" sz="1200" baseline="0" dirty="0" smtClean="0"/>
              <a:t> when building new spaces. (how many of you have experienced…)</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1" baseline="0" dirty="0" smtClean="0"/>
              <a:t>Funding has declined for construction of new buildings</a:t>
            </a:r>
            <a:r>
              <a:rPr lang="en-US" sz="1200" baseline="0" dirty="0" smtClean="0"/>
              <a:t>, driving a need for renovation cycles to be more agile, and respond to increased demand for features to support digital content capture and display for flipped classroom, active learning, etc. \</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aseline="0" dirty="0" smtClean="0"/>
              <a:t>We’re convinced that by </a:t>
            </a:r>
            <a:r>
              <a:rPr lang="en-US" sz="1200" b="1" baseline="0" dirty="0" smtClean="0"/>
              <a:t>creating three separate domains</a:t>
            </a:r>
            <a:r>
              <a:rPr lang="en-US" sz="1200" baseline="0" dirty="0" smtClean="0"/>
              <a:t> to gather information from the perspective of </a:t>
            </a:r>
            <a:r>
              <a:rPr lang="en-US" sz="1200" b="1" baseline="0" dirty="0" smtClean="0"/>
              <a:t>faculty</a:t>
            </a:r>
            <a:r>
              <a:rPr lang="en-US" sz="1200" baseline="0" dirty="0" smtClean="0"/>
              <a:t>, </a:t>
            </a:r>
            <a:r>
              <a:rPr lang="en-US" sz="1200" b="1" baseline="0" dirty="0" smtClean="0"/>
              <a:t>instructional technology support</a:t>
            </a:r>
            <a:r>
              <a:rPr lang="en-US" sz="1200" baseline="0" dirty="0" smtClean="0"/>
              <a:t> and </a:t>
            </a:r>
            <a:r>
              <a:rPr lang="en-US" sz="1200" b="1" baseline="0" dirty="0" smtClean="0"/>
              <a:t>facilities design and support </a:t>
            </a:r>
            <a:r>
              <a:rPr lang="en-US" sz="1200" baseline="0" dirty="0" smtClean="0"/>
              <a:t>expertise we’ll help promote a common understanding across the learning space eco-system.</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baseline="0" dirty="0" smtClean="0"/>
          </a:p>
        </p:txBody>
      </p:sp>
      <p:sp>
        <p:nvSpPr>
          <p:cNvPr id="4" name="Slide Number Placeholder 3"/>
          <p:cNvSpPr>
            <a:spLocks noGrp="1"/>
          </p:cNvSpPr>
          <p:nvPr>
            <p:ph type="sldNum" sz="quarter" idx="10"/>
          </p:nvPr>
        </p:nvSpPr>
        <p:spPr/>
        <p:txBody>
          <a:bodyPr/>
          <a:lstStyle/>
          <a:p>
            <a:fld id="{241A2216-CFCA-0949-AF86-29E2307E517C}" type="slidenum">
              <a:rPr lang="en-US" smtClean="0"/>
              <a:t>4</a:t>
            </a:fld>
            <a:endParaRPr lang="en-US" dirty="0"/>
          </a:p>
        </p:txBody>
      </p:sp>
    </p:spTree>
    <p:extLst>
      <p:ext uri="{BB962C8B-B14F-4D97-AF65-F5344CB8AC3E}">
        <p14:creationId xmlns:p14="http://schemas.microsoft.com/office/powerpoint/2010/main" val="2200986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aseline="0" dirty="0" smtClean="0"/>
              <a:t>(Joe) </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aseline="0" dirty="0" smtClean="0"/>
              <a:t>The literature continues to support the value of making course content available in a number of ways</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aseline="0" dirty="0" smtClean="0"/>
              <a:t>And part of the value of FLEXspace is that as we seek to better understand how to construct and support emerging models of learning environments, we can share our experience more broadly when designing Ac</a:t>
            </a:r>
            <a:r>
              <a:rPr lang="en-US" sz="1200" b="1" baseline="0" dirty="0" smtClean="0"/>
              <a:t>tive Learning Classrooms, Maker Spaces and Simulation Spaces.</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b="1" baseline="0"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1" baseline="0" dirty="0" smtClean="0"/>
              <a:t>Clearly, the lines between built environments and digital classrooms are becoming increasingly blurred, and this project is intended to help us with those challenges.</a:t>
            </a:r>
          </a:p>
        </p:txBody>
      </p:sp>
      <p:sp>
        <p:nvSpPr>
          <p:cNvPr id="4" name="Slide Number Placeholder 3"/>
          <p:cNvSpPr>
            <a:spLocks noGrp="1"/>
          </p:cNvSpPr>
          <p:nvPr>
            <p:ph type="sldNum" sz="quarter" idx="10"/>
          </p:nvPr>
        </p:nvSpPr>
        <p:spPr/>
        <p:txBody>
          <a:bodyPr/>
          <a:lstStyle/>
          <a:p>
            <a:fld id="{241A2216-CFCA-0949-AF86-29E2307E517C}" type="slidenum">
              <a:rPr lang="en-US" smtClean="0"/>
              <a:t>5</a:t>
            </a:fld>
            <a:endParaRPr lang="en-US" dirty="0"/>
          </a:p>
        </p:txBody>
      </p:sp>
    </p:spTree>
    <p:extLst>
      <p:ext uri="{BB962C8B-B14F-4D97-AF65-F5344CB8AC3E}">
        <p14:creationId xmlns:p14="http://schemas.microsoft.com/office/powerpoint/2010/main" val="2200986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aseline="0" dirty="0" smtClean="0"/>
              <a:t>(Joe)</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aseline="0" dirty="0" smtClean="0"/>
              <a:t>The Learning Space Rating System and FLEXspace have been under development for similar lengths of time, and are two sides of the same coin. </a:t>
            </a: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aseline="0" dirty="0" smtClean="0"/>
              <a:t>The teams behind both efforts are working very closely together on parallel, complimentary tracks.  </a:t>
            </a: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aseline="0" dirty="0" smtClean="0"/>
              <a:t>We anticipate that with further peer review, over time the systems will become more tightly integrated</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aseline="0" dirty="0" smtClean="0"/>
              <a:t>Also, the FLEXspace Environment seeks to be very comprehensive and inclusive.  There are many fine efforts underway that provide details in particular knowledge areas; as the system grows, additional resources will be added. </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aseline="0" dirty="0" smtClean="0"/>
              <a:t>(Toss to </a:t>
            </a:r>
            <a:r>
              <a:rPr lang="en-US" sz="1200" baseline="0" dirty="0" smtClean="0"/>
              <a:t>Jim Young)</a:t>
            </a:r>
            <a:endParaRPr lang="en-US" sz="1200" baseline="0" dirty="0" smtClean="0"/>
          </a:p>
        </p:txBody>
      </p:sp>
      <p:sp>
        <p:nvSpPr>
          <p:cNvPr id="4" name="Slide Number Placeholder 3"/>
          <p:cNvSpPr>
            <a:spLocks noGrp="1"/>
          </p:cNvSpPr>
          <p:nvPr>
            <p:ph type="sldNum" sz="quarter" idx="10"/>
          </p:nvPr>
        </p:nvSpPr>
        <p:spPr/>
        <p:txBody>
          <a:bodyPr/>
          <a:lstStyle/>
          <a:p>
            <a:fld id="{241A2216-CFCA-0949-AF86-29E2307E517C}" type="slidenum">
              <a:rPr lang="en-US" smtClean="0"/>
              <a:t>6</a:t>
            </a:fld>
            <a:endParaRPr lang="en-US" dirty="0"/>
          </a:p>
        </p:txBody>
      </p:sp>
    </p:spTree>
    <p:extLst>
      <p:ext uri="{BB962C8B-B14F-4D97-AF65-F5344CB8AC3E}">
        <p14:creationId xmlns:p14="http://schemas.microsoft.com/office/powerpoint/2010/main" val="2200986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(Jim </a:t>
            </a:r>
            <a:r>
              <a:rPr lang="en-US" b="0" dirty="0" smtClean="0"/>
              <a:t>– flips quickly</a:t>
            </a:r>
            <a:r>
              <a:rPr lang="en-US" b="0" baseline="0" dirty="0" smtClean="0"/>
              <a:t> through 5</a:t>
            </a:r>
            <a:r>
              <a:rPr lang="en-US" b="0" dirty="0" smtClean="0"/>
              <a:t> slides of good press)</a:t>
            </a:r>
          </a:p>
        </p:txBody>
      </p:sp>
      <p:sp>
        <p:nvSpPr>
          <p:cNvPr id="4" name="Slide Number Placeholder 3"/>
          <p:cNvSpPr>
            <a:spLocks noGrp="1"/>
          </p:cNvSpPr>
          <p:nvPr>
            <p:ph type="sldNum" sz="quarter" idx="10"/>
          </p:nvPr>
        </p:nvSpPr>
        <p:spPr/>
        <p:txBody>
          <a:bodyPr/>
          <a:lstStyle/>
          <a:p>
            <a:fld id="{241A2216-CFCA-0949-AF86-29E2307E517C}" type="slidenum">
              <a:rPr lang="en-US" smtClean="0"/>
              <a:t>7</a:t>
            </a:fld>
            <a:endParaRPr lang="en-US" dirty="0"/>
          </a:p>
        </p:txBody>
      </p:sp>
    </p:spTree>
    <p:extLst>
      <p:ext uri="{BB962C8B-B14F-4D97-AF65-F5344CB8AC3E}">
        <p14:creationId xmlns:p14="http://schemas.microsoft.com/office/powerpoint/2010/main" val="2472292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(Jim)</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Campus</a:t>
            </a:r>
            <a:r>
              <a:rPr lang="en-US" b="0" baseline="0" dirty="0" smtClean="0"/>
              <a:t> Technology Cover Story highlighted the synergy between LSRS and </a:t>
            </a:r>
            <a:r>
              <a:rPr lang="en-US" b="0" baseline="0" dirty="0" err="1" smtClean="0"/>
              <a:t>FLEXspace</a:t>
            </a:r>
            <a:endParaRPr lang="en-US" b="0" dirty="0" smtClean="0"/>
          </a:p>
        </p:txBody>
      </p:sp>
      <p:sp>
        <p:nvSpPr>
          <p:cNvPr id="4" name="Slide Number Placeholder 3"/>
          <p:cNvSpPr>
            <a:spLocks noGrp="1"/>
          </p:cNvSpPr>
          <p:nvPr>
            <p:ph type="sldNum" sz="quarter" idx="10"/>
          </p:nvPr>
        </p:nvSpPr>
        <p:spPr/>
        <p:txBody>
          <a:bodyPr/>
          <a:lstStyle/>
          <a:p>
            <a:fld id="{241A2216-CFCA-0949-AF86-29E2307E517C}" type="slidenum">
              <a:rPr lang="en-US" smtClean="0"/>
              <a:t>8</a:t>
            </a:fld>
            <a:endParaRPr lang="en-US" dirty="0"/>
          </a:p>
        </p:txBody>
      </p:sp>
    </p:spTree>
    <p:extLst>
      <p:ext uri="{BB962C8B-B14F-4D97-AF65-F5344CB8AC3E}">
        <p14:creationId xmlns:p14="http://schemas.microsoft.com/office/powerpoint/2010/main" val="2472292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E14 Cover Opt 1">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0AF30572-517D-3744-A402-07672C59CE1B}" type="slidenum">
              <a:rPr lang="en-US" smtClean="0"/>
              <a:t>‹#›</a:t>
            </a:fld>
            <a:endParaRPr lang="en-US" dirty="0"/>
          </a:p>
        </p:txBody>
      </p:sp>
    </p:spTree>
    <p:extLst>
      <p:ext uri="{BB962C8B-B14F-4D97-AF65-F5344CB8AC3E}">
        <p14:creationId xmlns:p14="http://schemas.microsoft.com/office/powerpoint/2010/main" val="1233395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ivider Opt 5">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1"/>
          <p:cNvSpPr>
            <a:spLocks noGrp="1"/>
          </p:cNvSpPr>
          <p:nvPr>
            <p:ph type="body" idx="13" hasCustomPrompt="1"/>
          </p:nvPr>
        </p:nvSpPr>
        <p:spPr>
          <a:xfrm>
            <a:off x="1066801" y="2971800"/>
            <a:ext cx="7010400" cy="914400"/>
          </a:xfrm>
          <a:prstGeom prst="rect">
            <a:avLst/>
          </a:prstGeom>
          <a:noFill/>
          <a:ln>
            <a:noFill/>
          </a:ln>
        </p:spPr>
        <p:txBody>
          <a:bodyPr/>
          <a:lstStyle>
            <a:lvl1pPr marL="0" indent="0">
              <a:buNone/>
              <a:defRPr baseline="0">
                <a:solidFill>
                  <a:schemeClr val="bg1"/>
                </a:solidFill>
                <a:latin typeface="Arial"/>
                <a:cs typeface="Arial"/>
              </a:defRPr>
            </a:lvl1pPr>
          </a:lstStyle>
          <a:p>
            <a:pPr algn="l"/>
            <a:r>
              <a:rPr lang="en-US" dirty="0" smtClean="0">
                <a:solidFill>
                  <a:srgbClr val="7F7F7F"/>
                </a:solidFill>
              </a:rPr>
              <a:t>Section Divider</a:t>
            </a:r>
            <a:endParaRPr lang="en-US" dirty="0">
              <a:solidFill>
                <a:srgbClr val="7F7F7F"/>
              </a:solidFill>
            </a:endParaRPr>
          </a:p>
        </p:txBody>
      </p:sp>
      <p:sp>
        <p:nvSpPr>
          <p:cNvPr id="2" name="Slide Number Placeholder 1"/>
          <p:cNvSpPr>
            <a:spLocks noGrp="1"/>
          </p:cNvSpPr>
          <p:nvPr>
            <p:ph type="sldNum" sz="quarter" idx="14"/>
          </p:nvPr>
        </p:nvSpPr>
        <p:spPr/>
        <p:txBody>
          <a:bodyPr/>
          <a:lstStyle/>
          <a:p>
            <a:fld id="{0AF30572-517D-3744-A402-07672C59CE1B}" type="slidenum">
              <a:rPr lang="en-US" smtClean="0"/>
              <a:t>‹#›</a:t>
            </a:fld>
            <a:endParaRPr lang="en-US" dirty="0"/>
          </a:p>
        </p:txBody>
      </p:sp>
    </p:spTree>
    <p:extLst>
      <p:ext uri="{BB962C8B-B14F-4D97-AF65-F5344CB8AC3E}">
        <p14:creationId xmlns:p14="http://schemas.microsoft.com/office/powerpoint/2010/main" val="2234547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Op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5800"/>
            <a:ext cx="7391400" cy="731838"/>
          </a:xfrm>
          <a:prstGeom prst="rect">
            <a:avLst/>
          </a:prstGeom>
        </p:spPr>
        <p:txBody>
          <a:bodyPr/>
          <a:lstStyle>
            <a:lvl1pPr algn="l">
              <a:defRPr sz="3200">
                <a:solidFill>
                  <a:schemeClr val="tx1">
                    <a:lumMod val="50000"/>
                    <a:lumOff val="50000"/>
                  </a:schemeClr>
                </a:solidFill>
                <a:latin typeface="Arial"/>
              </a:defRPr>
            </a:lvl1pPr>
          </a:lstStyle>
          <a:p>
            <a:r>
              <a:rPr lang="en-US" dirty="0" smtClean="0"/>
              <a:t>Section Header</a:t>
            </a:r>
            <a:endParaRPr lang="en-US" dirty="0"/>
          </a:p>
        </p:txBody>
      </p:sp>
      <p:sp>
        <p:nvSpPr>
          <p:cNvPr id="3" name="Content Placeholder 2"/>
          <p:cNvSpPr>
            <a:spLocks noGrp="1"/>
          </p:cNvSpPr>
          <p:nvPr>
            <p:ph idx="1" hasCustomPrompt="1"/>
          </p:nvPr>
        </p:nvSpPr>
        <p:spPr>
          <a:xfrm>
            <a:off x="685800" y="1600200"/>
            <a:ext cx="7391400" cy="4525963"/>
          </a:xfrm>
          <a:prstGeom prst="rect">
            <a:avLst/>
          </a:prstGeom>
        </p:spPr>
        <p:txBody>
          <a:bodyPr/>
          <a:lstStyle>
            <a:lvl1pPr marL="0" indent="0">
              <a:buFont typeface="Wingdings" charset="2"/>
              <a:buNone/>
              <a:defRPr sz="2000">
                <a:solidFill>
                  <a:schemeClr val="tx1">
                    <a:lumMod val="50000"/>
                    <a:lumOff val="50000"/>
                  </a:schemeClr>
                </a:solidFill>
                <a:latin typeface="Arial"/>
              </a:defRPr>
            </a:lvl1pPr>
            <a:lvl2pPr marL="457200" indent="0">
              <a:buFont typeface="Wingdings" charset="2"/>
              <a:buNone/>
              <a:defRPr>
                <a:solidFill>
                  <a:schemeClr val="tx1">
                    <a:lumMod val="50000"/>
                    <a:lumOff val="50000"/>
                  </a:schemeClr>
                </a:solidFill>
                <a:latin typeface="Arial"/>
              </a:defRPr>
            </a:lvl2pPr>
            <a:lvl3pPr marL="914400" indent="0">
              <a:buFont typeface="Wingdings" charset="2"/>
              <a:buNone/>
              <a:defRPr>
                <a:solidFill>
                  <a:schemeClr val="tx1">
                    <a:lumMod val="50000"/>
                    <a:lumOff val="50000"/>
                  </a:schemeClr>
                </a:solidFill>
                <a:latin typeface="Arial"/>
              </a:defRPr>
            </a:lvl3pPr>
            <a:lvl4pPr marL="1371600" indent="0">
              <a:buFont typeface="Wingdings" charset="2"/>
              <a:buNone/>
              <a:defRPr>
                <a:solidFill>
                  <a:schemeClr val="tx1">
                    <a:lumMod val="50000"/>
                    <a:lumOff val="50000"/>
                  </a:schemeClr>
                </a:solidFill>
                <a:latin typeface="Arial"/>
              </a:defRPr>
            </a:lvl4pPr>
            <a:lvl5pPr marL="1828800" indent="0">
              <a:buFont typeface="Wingdings" charset="2"/>
              <a:buNone/>
              <a:defRPr>
                <a:solidFill>
                  <a:schemeClr val="tx1">
                    <a:lumMod val="50000"/>
                    <a:lumOff val="50000"/>
                  </a:schemeClr>
                </a:solidFill>
                <a:latin typeface="Arial"/>
              </a:defRPr>
            </a:lvl5pPr>
          </a:lstStyle>
          <a:p>
            <a:pPr lvl="0"/>
            <a:r>
              <a:rPr lang="en-US" dirty="0" smtClean="0"/>
              <a:t>Body Text</a:t>
            </a:r>
            <a:endParaRPr lang="en-US" dirty="0"/>
          </a:p>
        </p:txBody>
      </p:sp>
      <p:sp>
        <p:nvSpPr>
          <p:cNvPr id="4" name="Slide Number Placeholder 3"/>
          <p:cNvSpPr>
            <a:spLocks noGrp="1"/>
          </p:cNvSpPr>
          <p:nvPr>
            <p:ph type="sldNum" sz="quarter" idx="10"/>
          </p:nvPr>
        </p:nvSpPr>
        <p:spPr/>
        <p:txBody>
          <a:bodyPr/>
          <a:lstStyle/>
          <a:p>
            <a:fld id="{0AF30572-517D-3744-A402-07672C59CE1B}" type="slidenum">
              <a:rPr lang="en-US" smtClean="0"/>
              <a:t>‹#›</a:t>
            </a:fld>
            <a:endParaRPr lang="en-US" dirty="0"/>
          </a:p>
        </p:txBody>
      </p:sp>
    </p:spTree>
    <p:extLst>
      <p:ext uri="{BB962C8B-B14F-4D97-AF65-F5344CB8AC3E}">
        <p14:creationId xmlns:p14="http://schemas.microsoft.com/office/powerpoint/2010/main" val="1647621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Op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5800"/>
            <a:ext cx="7391400" cy="731838"/>
          </a:xfrm>
          <a:prstGeom prst="rect">
            <a:avLst/>
          </a:prstGeom>
        </p:spPr>
        <p:txBody>
          <a:bodyPr/>
          <a:lstStyle>
            <a:lvl1pPr algn="l">
              <a:defRPr sz="3200">
                <a:solidFill>
                  <a:schemeClr val="tx1">
                    <a:lumMod val="50000"/>
                    <a:lumOff val="50000"/>
                  </a:schemeClr>
                </a:solidFill>
                <a:latin typeface="Arial"/>
              </a:defRPr>
            </a:lvl1pPr>
          </a:lstStyle>
          <a:p>
            <a:r>
              <a:rPr lang="en-US" dirty="0" smtClean="0"/>
              <a:t>Section Header</a:t>
            </a:r>
            <a:endParaRPr lang="en-US" dirty="0"/>
          </a:p>
        </p:txBody>
      </p:sp>
      <p:sp>
        <p:nvSpPr>
          <p:cNvPr id="3" name="Content Placeholder 2"/>
          <p:cNvSpPr>
            <a:spLocks noGrp="1"/>
          </p:cNvSpPr>
          <p:nvPr>
            <p:ph idx="1" hasCustomPrompt="1"/>
          </p:nvPr>
        </p:nvSpPr>
        <p:spPr>
          <a:xfrm>
            <a:off x="685800" y="1600201"/>
            <a:ext cx="7391400" cy="4343400"/>
          </a:xfrm>
          <a:prstGeom prst="rect">
            <a:avLst/>
          </a:prstGeom>
        </p:spPr>
        <p:txBody>
          <a:bodyPr/>
          <a:lstStyle>
            <a:lvl1pPr marL="0" indent="0">
              <a:buFont typeface="Wingdings" charset="2"/>
              <a:buNone/>
              <a:defRPr sz="2000">
                <a:solidFill>
                  <a:schemeClr val="tx1">
                    <a:lumMod val="50000"/>
                    <a:lumOff val="50000"/>
                  </a:schemeClr>
                </a:solidFill>
                <a:latin typeface="Arial"/>
              </a:defRPr>
            </a:lvl1pPr>
            <a:lvl2pPr marL="457200" indent="0">
              <a:buFont typeface="Wingdings" charset="2"/>
              <a:buNone/>
              <a:defRPr>
                <a:solidFill>
                  <a:schemeClr val="tx1">
                    <a:lumMod val="50000"/>
                    <a:lumOff val="50000"/>
                  </a:schemeClr>
                </a:solidFill>
                <a:latin typeface="Arial"/>
              </a:defRPr>
            </a:lvl2pPr>
            <a:lvl3pPr marL="914400" indent="0">
              <a:buFont typeface="Wingdings" charset="2"/>
              <a:buNone/>
              <a:defRPr>
                <a:solidFill>
                  <a:schemeClr val="tx1">
                    <a:lumMod val="50000"/>
                    <a:lumOff val="50000"/>
                  </a:schemeClr>
                </a:solidFill>
                <a:latin typeface="Arial"/>
              </a:defRPr>
            </a:lvl3pPr>
            <a:lvl4pPr marL="1371600" indent="0">
              <a:buFont typeface="Wingdings" charset="2"/>
              <a:buNone/>
              <a:defRPr>
                <a:solidFill>
                  <a:schemeClr val="tx1">
                    <a:lumMod val="50000"/>
                    <a:lumOff val="50000"/>
                  </a:schemeClr>
                </a:solidFill>
                <a:latin typeface="Arial"/>
              </a:defRPr>
            </a:lvl4pPr>
            <a:lvl5pPr marL="1828800" indent="0">
              <a:buFont typeface="Wingdings" charset="2"/>
              <a:buNone/>
              <a:defRPr>
                <a:solidFill>
                  <a:schemeClr val="tx1">
                    <a:lumMod val="50000"/>
                    <a:lumOff val="50000"/>
                  </a:schemeClr>
                </a:solidFill>
                <a:latin typeface="Arial"/>
              </a:defRPr>
            </a:lvl5pPr>
          </a:lstStyle>
          <a:p>
            <a:pPr lvl="0"/>
            <a:r>
              <a:rPr lang="en-US" dirty="0" smtClean="0"/>
              <a:t>Body Text</a:t>
            </a:r>
            <a:endParaRPr lang="en-US" dirty="0"/>
          </a:p>
        </p:txBody>
      </p:sp>
      <p:sp>
        <p:nvSpPr>
          <p:cNvPr id="4" name="Slide Number Placeholder 3"/>
          <p:cNvSpPr>
            <a:spLocks noGrp="1"/>
          </p:cNvSpPr>
          <p:nvPr>
            <p:ph type="sldNum" sz="quarter" idx="10"/>
          </p:nvPr>
        </p:nvSpPr>
        <p:spPr/>
        <p:txBody>
          <a:bodyPr/>
          <a:lstStyle/>
          <a:p>
            <a:fld id="{0AF30572-517D-3744-A402-07672C59CE1B}" type="slidenum">
              <a:rPr lang="en-US" smtClean="0"/>
              <a:t>‹#›</a:t>
            </a:fld>
            <a:endParaRPr lang="en-US" dirty="0"/>
          </a:p>
        </p:txBody>
      </p:sp>
    </p:spTree>
    <p:extLst>
      <p:ext uri="{BB962C8B-B14F-4D97-AF65-F5344CB8AC3E}">
        <p14:creationId xmlns:p14="http://schemas.microsoft.com/office/powerpoint/2010/main" val="1660119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eraction - Poll">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5800"/>
            <a:ext cx="7467600" cy="1524000"/>
          </a:xfrm>
          <a:prstGeom prst="rect">
            <a:avLst/>
          </a:prstGeom>
        </p:spPr>
        <p:txBody>
          <a:bodyPr/>
          <a:lstStyle>
            <a:lvl1pPr algn="l">
              <a:defRPr sz="3200">
                <a:solidFill>
                  <a:schemeClr val="tx1">
                    <a:lumMod val="50000"/>
                    <a:lumOff val="50000"/>
                  </a:schemeClr>
                </a:solidFill>
                <a:latin typeface="Arial"/>
              </a:defRPr>
            </a:lvl1pPr>
          </a:lstStyle>
          <a:p>
            <a:r>
              <a:rPr lang="en-US" dirty="0" smtClean="0"/>
              <a:t>Poll Question</a:t>
            </a:r>
            <a:endParaRPr lang="en-US" dirty="0"/>
          </a:p>
        </p:txBody>
      </p:sp>
      <p:sp>
        <p:nvSpPr>
          <p:cNvPr id="5" name="Text Placeholder 4"/>
          <p:cNvSpPr>
            <a:spLocks noGrp="1"/>
          </p:cNvSpPr>
          <p:nvPr>
            <p:ph type="body" sz="quarter" idx="10" hasCustomPrompt="1"/>
          </p:nvPr>
        </p:nvSpPr>
        <p:spPr>
          <a:xfrm>
            <a:off x="685800" y="2362200"/>
            <a:ext cx="7467600" cy="3733800"/>
          </a:xfrm>
          <a:prstGeom prst="rect">
            <a:avLst/>
          </a:prstGeom>
        </p:spPr>
        <p:txBody>
          <a:bodyPr vert="horz"/>
          <a:lstStyle/>
          <a:p>
            <a:pPr lvl="0"/>
            <a:r>
              <a:rPr lang="en-US" dirty="0" smtClean="0"/>
              <a:t>Poll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Slide Number Placeholder 2"/>
          <p:cNvSpPr>
            <a:spLocks noGrp="1"/>
          </p:cNvSpPr>
          <p:nvPr>
            <p:ph type="sldNum" sz="quarter" idx="11"/>
          </p:nvPr>
        </p:nvSpPr>
        <p:spPr/>
        <p:txBody>
          <a:bodyPr/>
          <a:lstStyle/>
          <a:p>
            <a:fld id="{0AF30572-517D-3744-A402-07672C59CE1B}" type="slidenum">
              <a:rPr lang="en-US" smtClean="0"/>
              <a:t>‹#›</a:t>
            </a:fld>
            <a:endParaRPr lang="en-US" dirty="0"/>
          </a:p>
        </p:txBody>
      </p:sp>
    </p:spTree>
    <p:extLst>
      <p:ext uri="{BB962C8B-B14F-4D97-AF65-F5344CB8AC3E}">
        <p14:creationId xmlns:p14="http://schemas.microsoft.com/office/powerpoint/2010/main" val="4061259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eraction - Discussion Q">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85800" y="685800"/>
            <a:ext cx="7467600" cy="1524000"/>
          </a:xfrm>
          <a:prstGeom prst="rect">
            <a:avLst/>
          </a:prstGeom>
        </p:spPr>
        <p:txBody>
          <a:bodyPr/>
          <a:lstStyle>
            <a:lvl1pPr algn="l">
              <a:defRPr sz="3200">
                <a:solidFill>
                  <a:schemeClr val="tx1">
                    <a:lumMod val="50000"/>
                    <a:lumOff val="50000"/>
                  </a:schemeClr>
                </a:solidFill>
                <a:latin typeface="Arial"/>
              </a:defRPr>
            </a:lvl1pPr>
          </a:lstStyle>
          <a:p>
            <a:r>
              <a:rPr lang="en-US" dirty="0" smtClean="0"/>
              <a:t>Discussion Question</a:t>
            </a:r>
            <a:endParaRPr lang="en-US" dirty="0"/>
          </a:p>
        </p:txBody>
      </p:sp>
      <p:sp>
        <p:nvSpPr>
          <p:cNvPr id="5" name="Text Placeholder 4"/>
          <p:cNvSpPr>
            <a:spLocks noGrp="1"/>
          </p:cNvSpPr>
          <p:nvPr>
            <p:ph type="body" sz="quarter" idx="10" hasCustomPrompt="1"/>
          </p:nvPr>
        </p:nvSpPr>
        <p:spPr>
          <a:xfrm>
            <a:off x="685800" y="2362200"/>
            <a:ext cx="7467600" cy="3733800"/>
          </a:xfrm>
          <a:prstGeom prst="rect">
            <a:avLst/>
          </a:prstGeom>
        </p:spPr>
        <p:txBody>
          <a:bodyPr vert="horz"/>
          <a:lstStyle/>
          <a:p>
            <a:pPr lvl="0"/>
            <a:r>
              <a:rPr lang="en-US" dirty="0" smtClean="0"/>
              <a:t>Question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Slide Number Placeholder 1"/>
          <p:cNvSpPr>
            <a:spLocks noGrp="1"/>
          </p:cNvSpPr>
          <p:nvPr>
            <p:ph type="sldNum" sz="quarter" idx="11"/>
          </p:nvPr>
        </p:nvSpPr>
        <p:spPr/>
        <p:txBody>
          <a:bodyPr/>
          <a:lstStyle/>
          <a:p>
            <a:fld id="{0AF30572-517D-3744-A402-07672C59CE1B}" type="slidenum">
              <a:rPr lang="en-US" smtClean="0"/>
              <a:t>‹#›</a:t>
            </a:fld>
            <a:endParaRPr lang="en-US" dirty="0"/>
          </a:p>
        </p:txBody>
      </p:sp>
    </p:spTree>
    <p:extLst>
      <p:ext uri="{BB962C8B-B14F-4D97-AF65-F5344CB8AC3E}">
        <p14:creationId xmlns:p14="http://schemas.microsoft.com/office/powerpoint/2010/main" val="3857531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eraction - Evalua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85800" y="685800"/>
            <a:ext cx="7467600" cy="838200"/>
          </a:xfrm>
          <a:prstGeom prst="rect">
            <a:avLst/>
          </a:prstGeom>
        </p:spPr>
        <p:txBody>
          <a:bodyPr/>
          <a:lstStyle>
            <a:lvl1pPr algn="l">
              <a:defRPr sz="3200">
                <a:solidFill>
                  <a:schemeClr val="tx1">
                    <a:lumMod val="50000"/>
                    <a:lumOff val="50000"/>
                  </a:schemeClr>
                </a:solidFill>
                <a:latin typeface="Arial"/>
              </a:defRPr>
            </a:lvl1pPr>
          </a:lstStyle>
          <a:p>
            <a:r>
              <a:rPr lang="en-US" dirty="0" smtClean="0"/>
              <a:t>Evaluation Slide</a:t>
            </a:r>
            <a:endParaRPr lang="en-US" dirty="0"/>
          </a:p>
        </p:txBody>
      </p:sp>
      <p:sp>
        <p:nvSpPr>
          <p:cNvPr id="6" name="Content Placeholder 2"/>
          <p:cNvSpPr>
            <a:spLocks noGrp="1"/>
          </p:cNvSpPr>
          <p:nvPr>
            <p:ph idx="1" hasCustomPrompt="1"/>
          </p:nvPr>
        </p:nvSpPr>
        <p:spPr>
          <a:xfrm>
            <a:off x="685800" y="1600201"/>
            <a:ext cx="7391400" cy="4343400"/>
          </a:xfrm>
          <a:prstGeom prst="rect">
            <a:avLst/>
          </a:prstGeom>
        </p:spPr>
        <p:txBody>
          <a:bodyPr/>
          <a:lstStyle>
            <a:lvl1pPr marL="0" indent="0">
              <a:buFont typeface="Wingdings" charset="2"/>
              <a:buNone/>
              <a:defRPr sz="2000">
                <a:solidFill>
                  <a:schemeClr val="tx1">
                    <a:lumMod val="50000"/>
                    <a:lumOff val="50000"/>
                  </a:schemeClr>
                </a:solidFill>
                <a:latin typeface="Arial"/>
              </a:defRPr>
            </a:lvl1pPr>
            <a:lvl2pPr marL="457200" indent="0">
              <a:buFont typeface="Wingdings" charset="2"/>
              <a:buNone/>
              <a:defRPr>
                <a:solidFill>
                  <a:schemeClr val="tx1">
                    <a:lumMod val="50000"/>
                    <a:lumOff val="50000"/>
                  </a:schemeClr>
                </a:solidFill>
                <a:latin typeface="Arial"/>
              </a:defRPr>
            </a:lvl2pPr>
            <a:lvl3pPr marL="914400" indent="0">
              <a:buFont typeface="Wingdings" charset="2"/>
              <a:buNone/>
              <a:defRPr>
                <a:solidFill>
                  <a:schemeClr val="tx1">
                    <a:lumMod val="50000"/>
                    <a:lumOff val="50000"/>
                  </a:schemeClr>
                </a:solidFill>
                <a:latin typeface="Arial"/>
              </a:defRPr>
            </a:lvl3pPr>
            <a:lvl4pPr marL="1371600" indent="0">
              <a:buFont typeface="Wingdings" charset="2"/>
              <a:buNone/>
              <a:defRPr>
                <a:solidFill>
                  <a:schemeClr val="tx1">
                    <a:lumMod val="50000"/>
                    <a:lumOff val="50000"/>
                  </a:schemeClr>
                </a:solidFill>
                <a:latin typeface="Arial"/>
              </a:defRPr>
            </a:lvl4pPr>
            <a:lvl5pPr marL="1828800" indent="0">
              <a:buFont typeface="Wingdings" charset="2"/>
              <a:buNone/>
              <a:defRPr>
                <a:solidFill>
                  <a:schemeClr val="tx1">
                    <a:lumMod val="50000"/>
                    <a:lumOff val="50000"/>
                  </a:schemeClr>
                </a:solidFill>
                <a:latin typeface="Arial"/>
              </a:defRPr>
            </a:lvl5pPr>
          </a:lstStyle>
          <a:p>
            <a:pPr lvl="0"/>
            <a:r>
              <a:rPr lang="en-US" dirty="0" smtClean="0"/>
              <a:t>Body Text</a:t>
            </a:r>
            <a:endParaRPr lang="en-US" dirty="0"/>
          </a:p>
        </p:txBody>
      </p:sp>
      <p:sp>
        <p:nvSpPr>
          <p:cNvPr id="2" name="Slide Number Placeholder 1"/>
          <p:cNvSpPr>
            <a:spLocks noGrp="1"/>
          </p:cNvSpPr>
          <p:nvPr>
            <p:ph type="sldNum" sz="quarter" idx="10"/>
          </p:nvPr>
        </p:nvSpPr>
        <p:spPr/>
        <p:txBody>
          <a:bodyPr/>
          <a:lstStyle/>
          <a:p>
            <a:fld id="{0AF30572-517D-3744-A402-07672C59CE1B}" type="slidenum">
              <a:rPr lang="en-US" smtClean="0"/>
              <a:t>‹#›</a:t>
            </a:fld>
            <a:endParaRPr lang="en-US" dirty="0"/>
          </a:p>
        </p:txBody>
      </p:sp>
    </p:spTree>
    <p:extLst>
      <p:ext uri="{BB962C8B-B14F-4D97-AF65-F5344CB8AC3E}">
        <p14:creationId xmlns:p14="http://schemas.microsoft.com/office/powerpoint/2010/main" val="15902204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ody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74263"/>
            <a:ext cx="8158162" cy="662610"/>
          </a:xfrm>
          <a:prstGeom prst="rect">
            <a:avLst/>
          </a:prstGeom>
        </p:spPr>
        <p:txBody>
          <a:bodyPr vert="horz"/>
          <a:lstStyle>
            <a:lvl1pPr algn="l">
              <a:lnSpc>
                <a:spcPts val="4000"/>
              </a:lnSpc>
              <a:defRPr sz="4000">
                <a:solidFill>
                  <a:srgbClr val="B7002B"/>
                </a:solidFill>
                <a:latin typeface="Arial" pitchFamily="34" charset="0"/>
                <a:cs typeface="Arial" pitchFamily="34" charset="0"/>
              </a:defRPr>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457204" y="1236873"/>
            <a:ext cx="8158163" cy="4803568"/>
          </a:xfrm>
          <a:prstGeom prst="rect">
            <a:avLst/>
          </a:prstGeom>
        </p:spPr>
        <p:txBody>
          <a:bodyPr vert="horz"/>
          <a:lstStyle>
            <a:lvl1pPr marL="342900" indent="-342900">
              <a:lnSpc>
                <a:spcPts val="4000"/>
              </a:lnSpc>
              <a:buClr>
                <a:srgbClr val="B7002B"/>
              </a:buClr>
              <a:buFont typeface="Wingdings" charset="2"/>
              <a:buChar char="§"/>
              <a:defRPr sz="2400">
                <a:solidFill>
                  <a:schemeClr val="bg1">
                    <a:lumMod val="50000"/>
                  </a:schemeClr>
                </a:solidFill>
                <a:latin typeface="Arial" pitchFamily="34" charset="0"/>
                <a:cs typeface="Arial" pitchFamily="34" charset="0"/>
              </a:defRPr>
            </a:lvl1pPr>
            <a:lvl2pPr marL="742950" indent="-285750">
              <a:lnSpc>
                <a:spcPts val="4000"/>
              </a:lnSpc>
              <a:buClr>
                <a:srgbClr val="B7002B"/>
              </a:buClr>
              <a:buFont typeface="Wingdings" charset="2"/>
              <a:buChar char="§"/>
              <a:defRPr sz="2400">
                <a:solidFill>
                  <a:schemeClr val="bg1">
                    <a:lumMod val="50000"/>
                  </a:schemeClr>
                </a:solidFill>
                <a:latin typeface="Arial" pitchFamily="34" charset="0"/>
                <a:cs typeface="Arial" pitchFamily="34" charset="0"/>
              </a:defRPr>
            </a:lvl2pPr>
            <a:lvl3pPr marL="1143000" indent="-228600">
              <a:lnSpc>
                <a:spcPts val="4000"/>
              </a:lnSpc>
              <a:buClr>
                <a:srgbClr val="B7002B"/>
              </a:buClr>
              <a:buFont typeface="Wingdings" charset="2"/>
              <a:buChar char="§"/>
              <a:defRPr sz="2400">
                <a:solidFill>
                  <a:schemeClr val="bg1">
                    <a:lumMod val="50000"/>
                  </a:schemeClr>
                </a:solidFill>
                <a:latin typeface="Arial" pitchFamily="34" charset="0"/>
                <a:cs typeface="Arial" pitchFamily="34" charset="0"/>
              </a:defRPr>
            </a:lvl3pPr>
            <a:lvl4pPr marL="1600200" indent="-228600">
              <a:lnSpc>
                <a:spcPts val="4000"/>
              </a:lnSpc>
              <a:buClr>
                <a:srgbClr val="B7002B"/>
              </a:buClr>
              <a:buFont typeface="Wingdings" charset="2"/>
              <a:buChar char="§"/>
              <a:defRPr sz="2400">
                <a:solidFill>
                  <a:schemeClr val="bg1">
                    <a:lumMod val="50000"/>
                  </a:schemeClr>
                </a:solidFill>
                <a:latin typeface="Arial" pitchFamily="34" charset="0"/>
                <a:cs typeface="Arial" pitchFamily="34" charset="0"/>
              </a:defRPr>
            </a:lvl4pPr>
            <a:lvl5pPr marL="2057400" indent="-228600">
              <a:lnSpc>
                <a:spcPts val="4000"/>
              </a:lnSpc>
              <a:buClr>
                <a:srgbClr val="B7002B"/>
              </a:buClr>
              <a:buFont typeface="Wingdings" charset="2"/>
              <a:buChar char="§"/>
              <a:defRPr sz="2400">
                <a:solidFill>
                  <a:schemeClr val="bg1">
                    <a:lumMod val="50000"/>
                  </a:schemeClr>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Slide Number Placeholder 2"/>
          <p:cNvSpPr>
            <a:spLocks noGrp="1"/>
          </p:cNvSpPr>
          <p:nvPr>
            <p:ph type="sldNum" sz="quarter" idx="11"/>
          </p:nvPr>
        </p:nvSpPr>
        <p:spPr/>
        <p:txBody>
          <a:bodyPr/>
          <a:lstStyle/>
          <a:p>
            <a:fld id="{0AF30572-517D-3744-A402-07672C59CE1B}" type="slidenum">
              <a:rPr lang="en-US" smtClean="0"/>
              <a:t>‹#›</a:t>
            </a:fld>
            <a:endParaRPr lang="en-US" dirty="0"/>
          </a:p>
        </p:txBody>
      </p:sp>
    </p:spTree>
    <p:extLst>
      <p:ext uri="{BB962C8B-B14F-4D97-AF65-F5344CB8AC3E}">
        <p14:creationId xmlns:p14="http://schemas.microsoft.com/office/powerpoint/2010/main" val="2891359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E14 Cover Op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0AF30572-517D-3744-A402-07672C59CE1B}" type="slidenum">
              <a:rPr lang="en-US" smtClean="0"/>
              <a:t>‹#›</a:t>
            </a:fld>
            <a:endParaRPr lang="en-US" dirty="0"/>
          </a:p>
        </p:txBody>
      </p:sp>
    </p:spTree>
    <p:extLst>
      <p:ext uri="{BB962C8B-B14F-4D97-AF65-F5344CB8AC3E}">
        <p14:creationId xmlns:p14="http://schemas.microsoft.com/office/powerpoint/2010/main" val="2817150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E14 Cover Op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0AF30572-517D-3744-A402-07672C59CE1B}" type="slidenum">
              <a:rPr lang="en-US" smtClean="0"/>
              <a:t>‹#›</a:t>
            </a:fld>
            <a:endParaRPr lang="en-US" dirty="0"/>
          </a:p>
        </p:txBody>
      </p:sp>
    </p:spTree>
    <p:extLst>
      <p:ext uri="{BB962C8B-B14F-4D97-AF65-F5344CB8AC3E}">
        <p14:creationId xmlns:p14="http://schemas.microsoft.com/office/powerpoint/2010/main" val="3740525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E14 Cover Opt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0AF30572-517D-3744-A402-07672C59CE1B}" type="slidenum">
              <a:rPr lang="en-US" smtClean="0"/>
              <a:t>‹#›</a:t>
            </a:fld>
            <a:endParaRPr lang="en-US" dirty="0"/>
          </a:p>
        </p:txBody>
      </p:sp>
    </p:spTree>
    <p:extLst>
      <p:ext uri="{BB962C8B-B14F-4D97-AF65-F5344CB8AC3E}">
        <p14:creationId xmlns:p14="http://schemas.microsoft.com/office/powerpoint/2010/main" val="607924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E14 Cover Opt 5">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0AF30572-517D-3744-A402-07672C59CE1B}" type="slidenum">
              <a:rPr lang="en-US" smtClean="0"/>
              <a:t>‹#›</a:t>
            </a:fld>
            <a:endParaRPr lang="en-US" dirty="0"/>
          </a:p>
        </p:txBody>
      </p:sp>
    </p:spTree>
    <p:extLst>
      <p:ext uri="{BB962C8B-B14F-4D97-AF65-F5344CB8AC3E}">
        <p14:creationId xmlns:p14="http://schemas.microsoft.com/office/powerpoint/2010/main" val="3771398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 Op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1"/>
          <p:cNvSpPr>
            <a:spLocks noGrp="1"/>
          </p:cNvSpPr>
          <p:nvPr>
            <p:ph type="body" idx="12"/>
          </p:nvPr>
        </p:nvSpPr>
        <p:spPr>
          <a:xfrm>
            <a:off x="3657599" y="5867400"/>
            <a:ext cx="4495801" cy="500732"/>
          </a:xfrm>
          <a:prstGeom prst="rect">
            <a:avLst/>
          </a:prstGeom>
        </p:spPr>
        <p:txBody>
          <a:bodyPr/>
          <a:lstStyle>
            <a:lvl1pPr marL="0" indent="0" algn="r">
              <a:buNone/>
              <a:defRPr sz="1800">
                <a:latin typeface="Arial"/>
                <a:cs typeface="Arial"/>
              </a:defRPr>
            </a:lvl1pPr>
          </a:lstStyle>
          <a:p>
            <a:pPr lvl="0"/>
            <a:r>
              <a:rPr lang="en-US" dirty="0" smtClean="0">
                <a:solidFill>
                  <a:schemeClr val="bg1">
                    <a:lumMod val="50000"/>
                  </a:schemeClr>
                </a:solidFill>
              </a:rPr>
              <a:t>Click to edit Master text styles</a:t>
            </a:r>
          </a:p>
        </p:txBody>
      </p:sp>
      <p:sp>
        <p:nvSpPr>
          <p:cNvPr id="2" name="Slide Number Placeholder 1"/>
          <p:cNvSpPr>
            <a:spLocks noGrp="1"/>
          </p:cNvSpPr>
          <p:nvPr>
            <p:ph type="sldNum" sz="quarter" idx="13"/>
          </p:nvPr>
        </p:nvSpPr>
        <p:spPr/>
        <p:txBody>
          <a:bodyPr/>
          <a:lstStyle/>
          <a:p>
            <a:fld id="{0AF30572-517D-3744-A402-07672C59CE1B}" type="slidenum">
              <a:rPr lang="en-US" smtClean="0"/>
              <a:t>‹#›</a:t>
            </a:fld>
            <a:endParaRPr lang="en-US" dirty="0"/>
          </a:p>
        </p:txBody>
      </p:sp>
    </p:spTree>
    <p:extLst>
      <p:ext uri="{BB962C8B-B14F-4D97-AF65-F5344CB8AC3E}">
        <p14:creationId xmlns:p14="http://schemas.microsoft.com/office/powerpoint/2010/main" val="529023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ivider Op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1"/>
          <p:cNvSpPr>
            <a:spLocks noGrp="1"/>
          </p:cNvSpPr>
          <p:nvPr>
            <p:ph type="body" idx="13" hasCustomPrompt="1"/>
          </p:nvPr>
        </p:nvSpPr>
        <p:spPr>
          <a:xfrm>
            <a:off x="1066801" y="2971800"/>
            <a:ext cx="7010400" cy="914400"/>
          </a:xfrm>
          <a:prstGeom prst="rect">
            <a:avLst/>
          </a:prstGeom>
        </p:spPr>
        <p:txBody>
          <a:bodyPr/>
          <a:lstStyle>
            <a:lvl1pPr marL="0" indent="0">
              <a:buNone/>
              <a:defRPr baseline="0">
                <a:solidFill>
                  <a:schemeClr val="tx1">
                    <a:lumMod val="50000"/>
                    <a:lumOff val="50000"/>
                  </a:schemeClr>
                </a:solidFill>
                <a:latin typeface="Arial"/>
                <a:cs typeface="Arial"/>
              </a:defRPr>
            </a:lvl1pPr>
          </a:lstStyle>
          <a:p>
            <a:pPr algn="l"/>
            <a:r>
              <a:rPr lang="en-US" dirty="0" smtClean="0">
                <a:solidFill>
                  <a:srgbClr val="7F7F7F"/>
                </a:solidFill>
              </a:rPr>
              <a:t>Section Divider</a:t>
            </a:r>
            <a:endParaRPr lang="en-US" dirty="0">
              <a:solidFill>
                <a:srgbClr val="7F7F7F"/>
              </a:solidFill>
            </a:endParaRPr>
          </a:p>
        </p:txBody>
      </p:sp>
      <p:sp>
        <p:nvSpPr>
          <p:cNvPr id="2" name="Slide Number Placeholder 1"/>
          <p:cNvSpPr>
            <a:spLocks noGrp="1"/>
          </p:cNvSpPr>
          <p:nvPr>
            <p:ph type="sldNum" sz="quarter" idx="14"/>
          </p:nvPr>
        </p:nvSpPr>
        <p:spPr/>
        <p:txBody>
          <a:bodyPr/>
          <a:lstStyle/>
          <a:p>
            <a:fld id="{0AF30572-517D-3744-A402-07672C59CE1B}" type="slidenum">
              <a:rPr lang="en-US" smtClean="0"/>
              <a:t>‹#›</a:t>
            </a:fld>
            <a:endParaRPr lang="en-US" dirty="0"/>
          </a:p>
        </p:txBody>
      </p:sp>
    </p:spTree>
    <p:extLst>
      <p:ext uri="{BB962C8B-B14F-4D97-AF65-F5344CB8AC3E}">
        <p14:creationId xmlns:p14="http://schemas.microsoft.com/office/powerpoint/2010/main" val="1545625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vider Op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1"/>
          <p:cNvSpPr>
            <a:spLocks noGrp="1"/>
          </p:cNvSpPr>
          <p:nvPr>
            <p:ph type="body" idx="13" hasCustomPrompt="1"/>
          </p:nvPr>
        </p:nvSpPr>
        <p:spPr>
          <a:xfrm>
            <a:off x="1066801" y="2971800"/>
            <a:ext cx="7010400" cy="914400"/>
          </a:xfrm>
          <a:prstGeom prst="rect">
            <a:avLst/>
          </a:prstGeom>
          <a:noFill/>
          <a:ln>
            <a:noFill/>
          </a:ln>
        </p:spPr>
        <p:txBody>
          <a:bodyPr/>
          <a:lstStyle>
            <a:lvl1pPr marL="0" indent="0">
              <a:buNone/>
              <a:defRPr baseline="0">
                <a:solidFill>
                  <a:schemeClr val="bg1"/>
                </a:solidFill>
                <a:latin typeface="Arial"/>
                <a:cs typeface="Arial"/>
              </a:defRPr>
            </a:lvl1pPr>
          </a:lstStyle>
          <a:p>
            <a:pPr algn="l"/>
            <a:r>
              <a:rPr lang="en-US" dirty="0" smtClean="0">
                <a:solidFill>
                  <a:srgbClr val="7F7F7F"/>
                </a:solidFill>
              </a:rPr>
              <a:t>Section Divider</a:t>
            </a:r>
            <a:endParaRPr lang="en-US" dirty="0">
              <a:solidFill>
                <a:srgbClr val="7F7F7F"/>
              </a:solidFill>
            </a:endParaRPr>
          </a:p>
        </p:txBody>
      </p:sp>
      <p:sp>
        <p:nvSpPr>
          <p:cNvPr id="2" name="Slide Number Placeholder 1"/>
          <p:cNvSpPr>
            <a:spLocks noGrp="1"/>
          </p:cNvSpPr>
          <p:nvPr>
            <p:ph type="sldNum" sz="quarter" idx="14"/>
          </p:nvPr>
        </p:nvSpPr>
        <p:spPr/>
        <p:txBody>
          <a:bodyPr/>
          <a:lstStyle/>
          <a:p>
            <a:fld id="{0AF30572-517D-3744-A402-07672C59CE1B}" type="slidenum">
              <a:rPr lang="en-US" smtClean="0"/>
              <a:t>‹#›</a:t>
            </a:fld>
            <a:endParaRPr lang="en-US" dirty="0"/>
          </a:p>
        </p:txBody>
      </p:sp>
    </p:spTree>
    <p:extLst>
      <p:ext uri="{BB962C8B-B14F-4D97-AF65-F5344CB8AC3E}">
        <p14:creationId xmlns:p14="http://schemas.microsoft.com/office/powerpoint/2010/main" val="850373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ivider Opt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1"/>
          <p:cNvSpPr>
            <a:spLocks noGrp="1"/>
          </p:cNvSpPr>
          <p:nvPr>
            <p:ph type="body" idx="13" hasCustomPrompt="1"/>
          </p:nvPr>
        </p:nvSpPr>
        <p:spPr>
          <a:xfrm>
            <a:off x="1066801" y="2971800"/>
            <a:ext cx="7010400" cy="914400"/>
          </a:xfrm>
          <a:prstGeom prst="rect">
            <a:avLst/>
          </a:prstGeom>
          <a:noFill/>
          <a:ln>
            <a:noFill/>
          </a:ln>
        </p:spPr>
        <p:txBody>
          <a:bodyPr/>
          <a:lstStyle>
            <a:lvl1pPr marL="0" indent="0">
              <a:buNone/>
              <a:defRPr baseline="0">
                <a:solidFill>
                  <a:schemeClr val="bg1"/>
                </a:solidFill>
                <a:latin typeface="Arial"/>
                <a:cs typeface="Arial"/>
              </a:defRPr>
            </a:lvl1pPr>
          </a:lstStyle>
          <a:p>
            <a:pPr algn="l"/>
            <a:r>
              <a:rPr lang="en-US" dirty="0" smtClean="0">
                <a:solidFill>
                  <a:srgbClr val="7F7F7F"/>
                </a:solidFill>
              </a:rPr>
              <a:t>Section Divider</a:t>
            </a:r>
            <a:endParaRPr lang="en-US" dirty="0">
              <a:solidFill>
                <a:srgbClr val="7F7F7F"/>
              </a:solidFill>
            </a:endParaRPr>
          </a:p>
        </p:txBody>
      </p:sp>
      <p:sp>
        <p:nvSpPr>
          <p:cNvPr id="2" name="Slide Number Placeholder 1"/>
          <p:cNvSpPr>
            <a:spLocks noGrp="1"/>
          </p:cNvSpPr>
          <p:nvPr>
            <p:ph type="sldNum" sz="quarter" idx="14"/>
          </p:nvPr>
        </p:nvSpPr>
        <p:spPr/>
        <p:txBody>
          <a:bodyPr/>
          <a:lstStyle/>
          <a:p>
            <a:fld id="{0AF30572-517D-3744-A402-07672C59CE1B}" type="slidenum">
              <a:rPr lang="en-US" smtClean="0"/>
              <a:t>‹#›</a:t>
            </a:fld>
            <a:endParaRPr lang="en-US" dirty="0"/>
          </a:p>
        </p:txBody>
      </p:sp>
    </p:spTree>
    <p:extLst>
      <p:ext uri="{BB962C8B-B14F-4D97-AF65-F5344CB8AC3E}">
        <p14:creationId xmlns:p14="http://schemas.microsoft.com/office/powerpoint/2010/main" val="267381316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8"/>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6988196" y="1948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F30572-517D-3744-A402-07672C59CE1B}" type="slidenum">
              <a:rPr lang="en-US" smtClean="0"/>
              <a:t>‹#›</a:t>
            </a:fld>
            <a:endParaRPr lang="en-US" dirty="0"/>
          </a:p>
        </p:txBody>
      </p:sp>
    </p:spTree>
    <p:extLst>
      <p:ext uri="{BB962C8B-B14F-4D97-AF65-F5344CB8AC3E}">
        <p14:creationId xmlns:p14="http://schemas.microsoft.com/office/powerpoint/2010/main" val="3020579295"/>
      </p:ext>
    </p:extLst>
  </p:cSld>
  <p:clrMap bg1="lt1" tx1="dk1" bg2="lt2" tx2="dk2" accent1="accent1" accent2="accent2" accent3="accent3" accent4="accent4" accent5="accent5" accent6="accent6" hlink="hlink" folHlink="folHlink"/>
  <p:sldLayoutIdLst>
    <p:sldLayoutId id="2147484846" r:id="rId1"/>
    <p:sldLayoutId id="2147484847" r:id="rId2"/>
    <p:sldLayoutId id="2147484848" r:id="rId3"/>
    <p:sldLayoutId id="2147484849" r:id="rId4"/>
    <p:sldLayoutId id="2147484850" r:id="rId5"/>
    <p:sldLayoutId id="2147484851" r:id="rId6"/>
    <p:sldLayoutId id="2147484852" r:id="rId7"/>
    <p:sldLayoutId id="2147484853" r:id="rId8"/>
    <p:sldLayoutId id="2147484854" r:id="rId9"/>
    <p:sldLayoutId id="2147484855" r:id="rId10"/>
    <p:sldLayoutId id="2147484856" r:id="rId11"/>
    <p:sldLayoutId id="2147484857" r:id="rId12"/>
    <p:sldLayoutId id="2147484858" r:id="rId13"/>
    <p:sldLayoutId id="2147484859" r:id="rId14"/>
    <p:sldLayoutId id="2147484860" r:id="rId15"/>
    <p:sldLayoutId id="2147484862" r:id="rId16"/>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26.png"/><Relationship Id="rId1" Type="http://schemas.openxmlformats.org/officeDocument/2006/relationships/slideLayout" Target="../slideLayouts/slideLayout1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27.png"/><Relationship Id="rId1" Type="http://schemas.openxmlformats.org/officeDocument/2006/relationships/slideLayout" Target="../slideLayouts/slideLayout1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28.png"/><Relationship Id="rId1" Type="http://schemas.openxmlformats.org/officeDocument/2006/relationships/slideLayout" Target="../slideLayouts/slideLayout1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1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31.png"/><Relationship Id="rId1" Type="http://schemas.openxmlformats.org/officeDocument/2006/relationships/slideLayout" Target="../slideLayouts/slideLayout1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9.png"/><Relationship Id="rId6" Type="http://schemas.openxmlformats.org/officeDocument/2006/relationships/image" Target="../media/image32.png"/><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9.png"/><Relationship Id="rId1" Type="http://schemas.openxmlformats.org/officeDocument/2006/relationships/slideLayout" Target="../slideLayouts/slideLayout1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1" Type="http://schemas.openxmlformats.org/officeDocument/2006/relationships/slideLayout" Target="../slideLayouts/slideLayout1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1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38.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1" Type="http://schemas.openxmlformats.org/officeDocument/2006/relationships/slideLayout" Target="../slideLayouts/slideLayout1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16.png"/><Relationship Id="rId11" Type="http://schemas.openxmlformats.org/officeDocument/2006/relationships/image" Target="../media/image23.png"/><Relationship Id="rId1" Type="http://schemas.openxmlformats.org/officeDocument/2006/relationships/slideLayout" Target="../slideLayouts/slideLayout1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4.png"/><Relationship Id="rId5" Type="http://schemas.openxmlformats.org/officeDocument/2006/relationships/image" Target="../media/image16.png"/><Relationship Id="rId1" Type="http://schemas.openxmlformats.org/officeDocument/2006/relationships/slideLayout" Target="../slideLayouts/slideLayout1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25.png"/><Relationship Id="rId1" Type="http://schemas.openxmlformats.org/officeDocument/2006/relationships/slideLayout" Target="../slideLayouts/slideLayout1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3"/>
          </p:nvPr>
        </p:nvSpPr>
        <p:spPr>
          <a:xfrm>
            <a:off x="381000" y="762000"/>
            <a:ext cx="8077200" cy="914400"/>
          </a:xfrm>
        </p:spPr>
        <p:txBody>
          <a:bodyPr/>
          <a:lstStyle/>
          <a:p>
            <a:r>
              <a:rPr lang="en-US" b="1" dirty="0"/>
              <a:t>Using FLEXspace to Streamline Learning Space Design and Renovation</a:t>
            </a:r>
          </a:p>
          <a:p>
            <a:endParaRPr lang="en-US" dirty="0"/>
          </a:p>
        </p:txBody>
      </p:sp>
      <p:pic>
        <p:nvPicPr>
          <p:cNvPr id="4" name="Picture 3" descr="FLEXspac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2895600"/>
            <a:ext cx="4791456" cy="1219200"/>
          </a:xfrm>
          <a:prstGeom prst="rect">
            <a:avLst/>
          </a:prstGeom>
        </p:spPr>
      </p:pic>
    </p:spTree>
    <p:extLst>
      <p:ext uri="{BB962C8B-B14F-4D97-AF65-F5344CB8AC3E}">
        <p14:creationId xmlns:p14="http://schemas.microsoft.com/office/powerpoint/2010/main" val="235360586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6265119" y="176913"/>
            <a:ext cx="2454368" cy="461665"/>
          </a:xfrm>
          <a:prstGeom prst="rect">
            <a:avLst/>
          </a:prstGeom>
          <a:noFill/>
        </p:spPr>
        <p:txBody>
          <a:bodyPr wrap="none" rtlCol="0">
            <a:spAutoFit/>
          </a:bodyPr>
          <a:lstStyle/>
          <a:p>
            <a:pPr algn="r"/>
            <a:r>
              <a:rPr lang="en-US" sz="2400" b="1" dirty="0">
                <a:solidFill>
                  <a:srgbClr val="B7002B"/>
                </a:solidFill>
                <a:cs typeface="Adobe Garamond Pro"/>
              </a:rPr>
              <a:t>Community Value</a:t>
            </a:r>
          </a:p>
        </p:txBody>
      </p:sp>
      <p:pic>
        <p:nvPicPr>
          <p:cNvPr id="7" name="Picture 6" descr="FLEXspace-2-re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sp>
        <p:nvSpPr>
          <p:cNvPr id="4" name="TextBox 3"/>
          <p:cNvSpPr txBox="1"/>
          <p:nvPr/>
        </p:nvSpPr>
        <p:spPr>
          <a:xfrm>
            <a:off x="430625" y="4397108"/>
            <a:ext cx="2929467" cy="1569660"/>
          </a:xfrm>
          <a:prstGeom prst="rect">
            <a:avLst/>
          </a:prstGeom>
          <a:noFill/>
        </p:spPr>
        <p:txBody>
          <a:bodyPr wrap="square" rtlCol="0">
            <a:spAutoFit/>
          </a:bodyPr>
          <a:lstStyle/>
          <a:p>
            <a:r>
              <a:rPr lang="en-US" sz="2400" dirty="0" smtClean="0"/>
              <a:t>April 8</a:t>
            </a:r>
            <a:r>
              <a:rPr lang="en-US" sz="2400" baseline="30000" dirty="0" smtClean="0"/>
              <a:t>th</a:t>
            </a:r>
            <a:r>
              <a:rPr lang="en-US" sz="2400" dirty="0" smtClean="0"/>
              <a:t> SUNY-CSU </a:t>
            </a:r>
          </a:p>
          <a:p>
            <a:r>
              <a:rPr lang="en-US" sz="2400" dirty="0" smtClean="0"/>
              <a:t>Joint Announcement Encouraging Adoption and Partnerships! </a:t>
            </a:r>
          </a:p>
        </p:txBody>
      </p:sp>
      <p:sp>
        <p:nvSpPr>
          <p:cNvPr id="8" name="Rectangle 7"/>
          <p:cNvSpPr/>
          <p:nvPr/>
        </p:nvSpPr>
        <p:spPr>
          <a:xfrm>
            <a:off x="0" y="6570133"/>
            <a:ext cx="60325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Arial"/>
                <a:cs typeface="Arial"/>
              </a:rPr>
              <a:t>Flexible Learning Environments eXchange</a:t>
            </a:r>
            <a:endParaRPr lang="en-US" sz="1200" b="1" dirty="0">
              <a:latin typeface="Arial"/>
              <a:cs typeface="Arial"/>
            </a:endParaRPr>
          </a:p>
        </p:txBody>
      </p:sp>
      <p:pic>
        <p:nvPicPr>
          <p:cNvPr id="9" name="Picture 8" descr="Screen Shot 2014-07-09 at 4.49.26 PM.png"/>
          <p:cNvPicPr>
            <a:picLocks noChangeAspect="1"/>
          </p:cNvPicPr>
          <p:nvPr/>
        </p:nvPicPr>
        <p:blipFill rotWithShape="1">
          <a:blip r:embed="rId4"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pic>
        <p:nvPicPr>
          <p:cNvPr id="2" name="Picture 1" descr="Screen Shot 2014-06-17 at 10.40.20 AM.png"/>
          <p:cNvPicPr>
            <a:picLocks noChangeAspect="1"/>
          </p:cNvPicPr>
          <p:nvPr/>
        </p:nvPicPr>
        <p:blipFill rotWithShape="1">
          <a:blip r:embed="rId5" cstate="screen">
            <a:extLst>
              <a:ext uri="{28A0092B-C50C-407E-A947-70E740481C1C}">
                <a14:useLocalDpi xmlns:a14="http://schemas.microsoft.com/office/drawing/2010/main"/>
              </a:ext>
            </a:extLst>
          </a:blip>
          <a:srcRect b="17667"/>
          <a:stretch/>
        </p:blipFill>
        <p:spPr>
          <a:xfrm>
            <a:off x="3360088" y="910989"/>
            <a:ext cx="5270499" cy="5149360"/>
          </a:xfrm>
          <a:prstGeom prst="rect">
            <a:avLst/>
          </a:prstGeom>
        </p:spPr>
      </p:pic>
      <p:sp>
        <p:nvSpPr>
          <p:cNvPr id="10" name="Rectangle 9"/>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sp>
        <p:nvSpPr>
          <p:cNvPr id="5" name="Slide Number Placeholder 4"/>
          <p:cNvSpPr>
            <a:spLocks noGrp="1"/>
          </p:cNvSpPr>
          <p:nvPr>
            <p:ph type="sldNum" sz="quarter" idx="11"/>
          </p:nvPr>
        </p:nvSpPr>
        <p:spPr/>
        <p:txBody>
          <a:bodyPr/>
          <a:lstStyle/>
          <a:p>
            <a:fld id="{0AF30572-517D-3744-A402-07672C59CE1B}" type="slidenum">
              <a:rPr lang="en-US" smtClean="0">
                <a:solidFill>
                  <a:srgbClr val="FFFFFF"/>
                </a:solidFill>
              </a:rPr>
              <a:pPr/>
              <a:t>9</a:t>
            </a:fld>
            <a:endParaRPr lang="en-US" dirty="0">
              <a:solidFill>
                <a:srgbClr val="FFFFFF"/>
              </a:solidFill>
            </a:endParaRPr>
          </a:p>
        </p:txBody>
      </p:sp>
    </p:spTree>
    <p:extLst>
      <p:ext uri="{BB962C8B-B14F-4D97-AF65-F5344CB8AC3E}">
        <p14:creationId xmlns:p14="http://schemas.microsoft.com/office/powerpoint/2010/main" val="10157345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6265119" y="176913"/>
            <a:ext cx="2454368" cy="461665"/>
          </a:xfrm>
          <a:prstGeom prst="rect">
            <a:avLst/>
          </a:prstGeom>
          <a:noFill/>
        </p:spPr>
        <p:txBody>
          <a:bodyPr wrap="none" rtlCol="0">
            <a:spAutoFit/>
          </a:bodyPr>
          <a:lstStyle/>
          <a:p>
            <a:pPr algn="r"/>
            <a:r>
              <a:rPr lang="en-US" sz="2400" b="1" dirty="0">
                <a:solidFill>
                  <a:srgbClr val="B7002B"/>
                </a:solidFill>
                <a:cs typeface="Adobe Garamond Pro"/>
              </a:rPr>
              <a:t>Community Value</a:t>
            </a:r>
          </a:p>
        </p:txBody>
      </p:sp>
      <p:pic>
        <p:nvPicPr>
          <p:cNvPr id="7" name="Picture 6" descr="FLEXspace-2-re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sp>
        <p:nvSpPr>
          <p:cNvPr id="4" name="TextBox 3"/>
          <p:cNvSpPr txBox="1"/>
          <p:nvPr/>
        </p:nvSpPr>
        <p:spPr>
          <a:xfrm>
            <a:off x="372536" y="4587608"/>
            <a:ext cx="2929467" cy="1200328"/>
          </a:xfrm>
          <a:prstGeom prst="rect">
            <a:avLst/>
          </a:prstGeom>
          <a:noFill/>
        </p:spPr>
        <p:txBody>
          <a:bodyPr wrap="square" rtlCol="0">
            <a:spAutoFit/>
          </a:bodyPr>
          <a:lstStyle/>
          <a:p>
            <a:r>
              <a:rPr lang="en-US" sz="2400" dirty="0" smtClean="0"/>
              <a:t>June 2014 </a:t>
            </a:r>
          </a:p>
          <a:p>
            <a:r>
              <a:rPr lang="en-US" sz="2400" dirty="0" smtClean="0"/>
              <a:t>SCUP Scan</a:t>
            </a:r>
          </a:p>
          <a:p>
            <a:r>
              <a:rPr lang="en-US" sz="2400" dirty="0" smtClean="0"/>
              <a:t>E-Newsletter</a:t>
            </a:r>
            <a:endParaRPr lang="en-US" sz="2400" dirty="0"/>
          </a:p>
        </p:txBody>
      </p:sp>
      <p:sp>
        <p:nvSpPr>
          <p:cNvPr id="8" name="Rectangle 7"/>
          <p:cNvSpPr/>
          <p:nvPr/>
        </p:nvSpPr>
        <p:spPr>
          <a:xfrm>
            <a:off x="0" y="6570133"/>
            <a:ext cx="60325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Arial"/>
                <a:cs typeface="Arial"/>
              </a:rPr>
              <a:t>Flexible Learning Environments eXchange</a:t>
            </a:r>
            <a:endParaRPr lang="en-US" sz="1200" b="1" dirty="0">
              <a:latin typeface="Arial"/>
              <a:cs typeface="Arial"/>
            </a:endParaRPr>
          </a:p>
        </p:txBody>
      </p:sp>
      <p:pic>
        <p:nvPicPr>
          <p:cNvPr id="9" name="Picture 8" descr="Screen Shot 2014-07-09 at 4.49.26 PM.png"/>
          <p:cNvPicPr>
            <a:picLocks noChangeAspect="1"/>
          </p:cNvPicPr>
          <p:nvPr/>
        </p:nvPicPr>
        <p:blipFill rotWithShape="1">
          <a:blip r:embed="rId4"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pic>
        <p:nvPicPr>
          <p:cNvPr id="5" name="Picture 4" descr="Screen Shot 2014-06-17 at 10.33.51 A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00300" y="952723"/>
            <a:ext cx="6299200" cy="5255458"/>
          </a:xfrm>
          <a:prstGeom prst="rect">
            <a:avLst/>
          </a:prstGeom>
        </p:spPr>
      </p:pic>
      <p:sp>
        <p:nvSpPr>
          <p:cNvPr id="10" name="Rectangle 9"/>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sp>
        <p:nvSpPr>
          <p:cNvPr id="2" name="Slide Number Placeholder 1"/>
          <p:cNvSpPr>
            <a:spLocks noGrp="1"/>
          </p:cNvSpPr>
          <p:nvPr>
            <p:ph type="sldNum" sz="quarter" idx="11"/>
          </p:nvPr>
        </p:nvSpPr>
        <p:spPr/>
        <p:txBody>
          <a:bodyPr/>
          <a:lstStyle/>
          <a:p>
            <a:fld id="{0AF30572-517D-3744-A402-07672C59CE1B}" type="slidenum">
              <a:rPr lang="en-US" smtClean="0">
                <a:solidFill>
                  <a:srgbClr val="FFFFFF"/>
                </a:solidFill>
              </a:rPr>
              <a:pPr/>
              <a:t>10</a:t>
            </a:fld>
            <a:endParaRPr lang="en-US" dirty="0">
              <a:solidFill>
                <a:srgbClr val="FFFFFF"/>
              </a:solidFill>
            </a:endParaRPr>
          </a:p>
        </p:txBody>
      </p:sp>
    </p:spTree>
    <p:extLst>
      <p:ext uri="{BB962C8B-B14F-4D97-AF65-F5344CB8AC3E}">
        <p14:creationId xmlns:p14="http://schemas.microsoft.com/office/powerpoint/2010/main" val="92905232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6265119" y="176913"/>
            <a:ext cx="2454368" cy="461665"/>
          </a:xfrm>
          <a:prstGeom prst="rect">
            <a:avLst/>
          </a:prstGeom>
          <a:noFill/>
        </p:spPr>
        <p:txBody>
          <a:bodyPr wrap="none" rtlCol="0">
            <a:spAutoFit/>
          </a:bodyPr>
          <a:lstStyle/>
          <a:p>
            <a:pPr algn="r"/>
            <a:r>
              <a:rPr lang="en-US" sz="2400" b="1" dirty="0">
                <a:solidFill>
                  <a:srgbClr val="B7002B"/>
                </a:solidFill>
                <a:cs typeface="Adobe Garamond Pro"/>
              </a:rPr>
              <a:t>Community Value</a:t>
            </a:r>
          </a:p>
        </p:txBody>
      </p:sp>
      <p:pic>
        <p:nvPicPr>
          <p:cNvPr id="7" name="Picture 6" descr="FLEXspace-2-re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sp>
        <p:nvSpPr>
          <p:cNvPr id="4" name="TextBox 3"/>
          <p:cNvSpPr txBox="1"/>
          <p:nvPr/>
        </p:nvSpPr>
        <p:spPr>
          <a:xfrm>
            <a:off x="372536" y="4587608"/>
            <a:ext cx="2929467" cy="1200328"/>
          </a:xfrm>
          <a:prstGeom prst="rect">
            <a:avLst/>
          </a:prstGeom>
          <a:noFill/>
        </p:spPr>
        <p:txBody>
          <a:bodyPr wrap="square" rtlCol="0">
            <a:spAutoFit/>
          </a:bodyPr>
          <a:lstStyle/>
          <a:p>
            <a:r>
              <a:rPr lang="en-US" sz="2400" dirty="0" smtClean="0"/>
              <a:t>August 2014</a:t>
            </a:r>
          </a:p>
          <a:p>
            <a:r>
              <a:rPr lang="en-US" sz="2400" dirty="0" smtClean="0"/>
              <a:t>Dean &amp; Provost</a:t>
            </a:r>
          </a:p>
          <a:p>
            <a:r>
              <a:rPr lang="en-US" sz="2400" dirty="0" smtClean="0"/>
              <a:t>Magazine</a:t>
            </a:r>
            <a:endParaRPr lang="en-US" sz="2400" dirty="0"/>
          </a:p>
        </p:txBody>
      </p:sp>
      <p:sp>
        <p:nvSpPr>
          <p:cNvPr id="8" name="Rectangle 7"/>
          <p:cNvSpPr/>
          <p:nvPr/>
        </p:nvSpPr>
        <p:spPr>
          <a:xfrm>
            <a:off x="0" y="6570133"/>
            <a:ext cx="60325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Arial"/>
                <a:cs typeface="Arial"/>
              </a:rPr>
              <a:t>Flexible Learning Environments eXchange</a:t>
            </a:r>
            <a:endParaRPr lang="en-US" sz="1200" b="1" dirty="0">
              <a:latin typeface="Arial"/>
              <a:cs typeface="Arial"/>
            </a:endParaRPr>
          </a:p>
        </p:txBody>
      </p:sp>
      <p:pic>
        <p:nvPicPr>
          <p:cNvPr id="9" name="Picture 8" descr="Screen Shot 2014-07-09 at 4.49.26 PM.png"/>
          <p:cNvPicPr>
            <a:picLocks noChangeAspect="1"/>
          </p:cNvPicPr>
          <p:nvPr/>
        </p:nvPicPr>
        <p:blipFill rotWithShape="1">
          <a:blip r:embed="rId4"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sp>
        <p:nvSpPr>
          <p:cNvPr id="10" name="Rectangle 9"/>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pic>
        <p:nvPicPr>
          <p:cNvPr id="2" name="Picture 1" descr="Screen Shot 2014-09-28 at 11.41.3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199" y="898941"/>
            <a:ext cx="6032501" cy="5654259"/>
          </a:xfrm>
          <a:prstGeom prst="rect">
            <a:avLst/>
          </a:prstGeom>
        </p:spPr>
      </p:pic>
      <p:sp>
        <p:nvSpPr>
          <p:cNvPr id="5" name="Slide Number Placeholder 4"/>
          <p:cNvSpPr>
            <a:spLocks noGrp="1"/>
          </p:cNvSpPr>
          <p:nvPr>
            <p:ph type="sldNum" sz="quarter" idx="11"/>
          </p:nvPr>
        </p:nvSpPr>
        <p:spPr/>
        <p:txBody>
          <a:bodyPr/>
          <a:lstStyle/>
          <a:p>
            <a:fld id="{0AF30572-517D-3744-A402-07672C59CE1B}" type="slidenum">
              <a:rPr lang="en-US" smtClean="0">
                <a:solidFill>
                  <a:srgbClr val="FFFFFF"/>
                </a:solidFill>
              </a:rPr>
              <a:pPr/>
              <a:t>11</a:t>
            </a:fld>
            <a:endParaRPr lang="en-US" dirty="0">
              <a:solidFill>
                <a:srgbClr val="FFFFFF"/>
              </a:solidFill>
            </a:endParaRPr>
          </a:p>
        </p:txBody>
      </p:sp>
    </p:spTree>
    <p:extLst>
      <p:ext uri="{BB962C8B-B14F-4D97-AF65-F5344CB8AC3E}">
        <p14:creationId xmlns:p14="http://schemas.microsoft.com/office/powerpoint/2010/main" val="121103657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910986"/>
            <a:ext cx="5440373" cy="5279595"/>
          </a:xfrm>
          <a:prstGeom prst="rect">
            <a:avLst/>
          </a:prstGeom>
        </p:spPr>
      </p:pic>
      <p:pic>
        <p:nvPicPr>
          <p:cNvPr id="4" name="Picture 3" descr="Screen Shot 2014-06-17 at 11.41.55 AM.png"/>
          <p:cNvPicPr>
            <a:picLocks noChangeAspect="1"/>
          </p:cNvPicPr>
          <p:nvPr/>
        </p:nvPicPr>
        <p:blipFill rotWithShape="1">
          <a:blip r:embed="rId4" cstate="screen">
            <a:extLst>
              <a:ext uri="{28A0092B-C50C-407E-A947-70E740481C1C}">
                <a14:useLocalDpi xmlns:a14="http://schemas.microsoft.com/office/drawing/2010/main"/>
              </a:ext>
            </a:extLst>
          </a:blip>
          <a:srcRect t="32607" b="28574"/>
          <a:stretch/>
        </p:blipFill>
        <p:spPr>
          <a:xfrm>
            <a:off x="4749898" y="3048000"/>
            <a:ext cx="4241702" cy="944943"/>
          </a:xfrm>
          <a:prstGeom prst="rect">
            <a:avLst/>
          </a:prstGeom>
        </p:spPr>
      </p:pic>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5440374" y="176913"/>
            <a:ext cx="3279113" cy="461665"/>
          </a:xfrm>
          <a:prstGeom prst="rect">
            <a:avLst/>
          </a:prstGeom>
          <a:noFill/>
        </p:spPr>
        <p:txBody>
          <a:bodyPr wrap="none" rtlCol="0">
            <a:spAutoFit/>
          </a:bodyPr>
          <a:lstStyle/>
          <a:p>
            <a:pPr algn="r"/>
            <a:r>
              <a:rPr lang="en-US" sz="2400" b="1" dirty="0" smtClean="0">
                <a:solidFill>
                  <a:srgbClr val="B7002B"/>
                </a:solidFill>
                <a:latin typeface="+mj-lt"/>
                <a:cs typeface="Adobe Garamond Pro"/>
              </a:rPr>
              <a:t>Taxonomy Development</a:t>
            </a:r>
            <a:endParaRPr lang="en-US" sz="2400" b="1" dirty="0">
              <a:solidFill>
                <a:srgbClr val="B7002B"/>
              </a:solidFill>
              <a:latin typeface="+mj-lt"/>
              <a:cs typeface="Adobe Garamond Pro"/>
            </a:endParaRPr>
          </a:p>
        </p:txBody>
      </p:sp>
      <p:pic>
        <p:nvPicPr>
          <p:cNvPr id="6" name="Picture 5" descr="FLEXspace-2-rev.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sp>
        <p:nvSpPr>
          <p:cNvPr id="8" name="Rectangle 7"/>
          <p:cNvSpPr/>
          <p:nvPr/>
        </p:nvSpPr>
        <p:spPr>
          <a:xfrm>
            <a:off x="0" y="6570133"/>
            <a:ext cx="60325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Arial"/>
                <a:cs typeface="Arial"/>
              </a:rPr>
              <a:t>Flexible Learning Environments eXchange</a:t>
            </a:r>
            <a:endParaRPr lang="en-US" sz="1200" b="1" dirty="0">
              <a:latin typeface="Arial"/>
              <a:cs typeface="Arial"/>
            </a:endParaRPr>
          </a:p>
        </p:txBody>
      </p:sp>
      <p:pic>
        <p:nvPicPr>
          <p:cNvPr id="10" name="Picture 9" descr="Screen Shot 2014-07-09 at 4.49.26 PM.png"/>
          <p:cNvPicPr>
            <a:picLocks noChangeAspect="1"/>
          </p:cNvPicPr>
          <p:nvPr/>
        </p:nvPicPr>
        <p:blipFill rotWithShape="1">
          <a:blip r:embed="rId6"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sp>
        <p:nvSpPr>
          <p:cNvPr id="11" name="Rectangle 10"/>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sp>
        <p:nvSpPr>
          <p:cNvPr id="2" name="Slide Number Placeholder 1"/>
          <p:cNvSpPr>
            <a:spLocks noGrp="1"/>
          </p:cNvSpPr>
          <p:nvPr>
            <p:ph type="sldNum" sz="quarter" idx="11"/>
          </p:nvPr>
        </p:nvSpPr>
        <p:spPr/>
        <p:txBody>
          <a:bodyPr/>
          <a:lstStyle/>
          <a:p>
            <a:fld id="{0AF30572-517D-3744-A402-07672C59CE1B}" type="slidenum">
              <a:rPr lang="en-US" smtClean="0">
                <a:solidFill>
                  <a:srgbClr val="FFFFFF"/>
                </a:solidFill>
              </a:rPr>
              <a:pPr/>
              <a:t>12</a:t>
            </a:fld>
            <a:endParaRPr lang="en-US" dirty="0">
              <a:solidFill>
                <a:srgbClr val="FFFFFF"/>
              </a:solidFill>
            </a:endParaRPr>
          </a:p>
        </p:txBody>
      </p:sp>
    </p:spTree>
    <p:extLst>
      <p:ext uri="{BB962C8B-B14F-4D97-AF65-F5344CB8AC3E}">
        <p14:creationId xmlns:p14="http://schemas.microsoft.com/office/powerpoint/2010/main" val="287479740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5440374" y="176913"/>
            <a:ext cx="3279113" cy="461665"/>
          </a:xfrm>
          <a:prstGeom prst="rect">
            <a:avLst/>
          </a:prstGeom>
          <a:noFill/>
        </p:spPr>
        <p:txBody>
          <a:bodyPr wrap="none" rtlCol="0">
            <a:spAutoFit/>
          </a:bodyPr>
          <a:lstStyle/>
          <a:p>
            <a:pPr algn="r"/>
            <a:r>
              <a:rPr lang="en-US" sz="2400" b="1" dirty="0" smtClean="0">
                <a:solidFill>
                  <a:srgbClr val="B7002B"/>
                </a:solidFill>
                <a:latin typeface="+mj-lt"/>
                <a:cs typeface="Adobe Garamond Pro"/>
              </a:rPr>
              <a:t>Taxonomy Development</a:t>
            </a:r>
            <a:endParaRPr lang="en-US" sz="2400" b="1" dirty="0">
              <a:solidFill>
                <a:srgbClr val="B7002B"/>
              </a:solidFill>
              <a:latin typeface="+mj-lt"/>
              <a:cs typeface="Adobe Garamond Pro"/>
            </a:endParaRPr>
          </a:p>
        </p:txBody>
      </p:sp>
      <p:pic>
        <p:nvPicPr>
          <p:cNvPr id="6" name="Picture 5" descr="FLEXspace-2-re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pic>
        <p:nvPicPr>
          <p:cNvPr id="9" name="Picture 8" descr="Screen Shot 2014-07-09 at 4.49.26 PM.png"/>
          <p:cNvPicPr>
            <a:picLocks noChangeAspect="1"/>
          </p:cNvPicPr>
          <p:nvPr/>
        </p:nvPicPr>
        <p:blipFill rotWithShape="1">
          <a:blip r:embed="rId4"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pic>
        <p:nvPicPr>
          <p:cNvPr id="2" name="Picture 1" descr="Screen Shot 2014-06-17 at 11.41.31 A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2300" y="999887"/>
            <a:ext cx="8030947" cy="5223113"/>
          </a:xfrm>
          <a:prstGeom prst="rect">
            <a:avLst/>
          </a:prstGeom>
        </p:spPr>
      </p:pic>
      <p:sp>
        <p:nvSpPr>
          <p:cNvPr id="7" name="Rectangle 6"/>
          <p:cNvSpPr/>
          <p:nvPr/>
        </p:nvSpPr>
        <p:spPr>
          <a:xfrm>
            <a:off x="0" y="6570133"/>
            <a:ext cx="60325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Arial"/>
                <a:cs typeface="Arial"/>
              </a:rPr>
              <a:t>Flexible Learning Environments eXchange</a:t>
            </a:r>
            <a:endParaRPr lang="en-US" sz="1200" b="1" dirty="0">
              <a:latin typeface="Arial"/>
              <a:cs typeface="Arial"/>
            </a:endParaRPr>
          </a:p>
        </p:txBody>
      </p:sp>
      <p:sp>
        <p:nvSpPr>
          <p:cNvPr id="8" name="Rectangle 7"/>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sp>
        <p:nvSpPr>
          <p:cNvPr id="4" name="Slide Number Placeholder 3"/>
          <p:cNvSpPr>
            <a:spLocks noGrp="1"/>
          </p:cNvSpPr>
          <p:nvPr>
            <p:ph type="sldNum" sz="quarter" idx="11"/>
          </p:nvPr>
        </p:nvSpPr>
        <p:spPr/>
        <p:txBody>
          <a:bodyPr/>
          <a:lstStyle/>
          <a:p>
            <a:fld id="{0AF30572-517D-3744-A402-07672C59CE1B}" type="slidenum">
              <a:rPr lang="en-US" smtClean="0">
                <a:solidFill>
                  <a:srgbClr val="FFFFFF"/>
                </a:solidFill>
              </a:rPr>
              <a:pPr/>
              <a:t>13</a:t>
            </a:fld>
            <a:endParaRPr lang="en-US" dirty="0">
              <a:solidFill>
                <a:srgbClr val="FFFFFF"/>
              </a:solidFill>
            </a:endParaRPr>
          </a:p>
        </p:txBody>
      </p:sp>
    </p:spTree>
    <p:extLst>
      <p:ext uri="{BB962C8B-B14F-4D97-AF65-F5344CB8AC3E}">
        <p14:creationId xmlns:p14="http://schemas.microsoft.com/office/powerpoint/2010/main" val="81663408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5457055" y="176913"/>
            <a:ext cx="3262432" cy="461665"/>
          </a:xfrm>
          <a:prstGeom prst="rect">
            <a:avLst/>
          </a:prstGeom>
          <a:noFill/>
        </p:spPr>
        <p:txBody>
          <a:bodyPr wrap="none" rtlCol="0">
            <a:spAutoFit/>
          </a:bodyPr>
          <a:lstStyle/>
          <a:p>
            <a:pPr algn="r"/>
            <a:r>
              <a:rPr lang="en-US" sz="2400" b="1" dirty="0" smtClean="0">
                <a:solidFill>
                  <a:srgbClr val="B7002B"/>
                </a:solidFill>
                <a:cs typeface="Adobe Garamond Pro"/>
              </a:rPr>
              <a:t>Synergy with           LSRS</a:t>
            </a:r>
            <a:endParaRPr lang="en-US" sz="2400" b="1" dirty="0">
              <a:solidFill>
                <a:srgbClr val="B7002B"/>
              </a:solidFill>
              <a:cs typeface="Adobe Garamond Pro"/>
            </a:endParaRPr>
          </a:p>
        </p:txBody>
      </p:sp>
      <p:pic>
        <p:nvPicPr>
          <p:cNvPr id="7" name="Picture 6" descr="FLEXspace-2-re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sp>
        <p:nvSpPr>
          <p:cNvPr id="18" name="Rectangle 17"/>
          <p:cNvSpPr/>
          <p:nvPr/>
        </p:nvSpPr>
        <p:spPr>
          <a:xfrm>
            <a:off x="0" y="6582833"/>
            <a:ext cx="60325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Arial"/>
                <a:cs typeface="Arial"/>
              </a:rPr>
              <a:t>Flexible Learning Environments eXchange</a:t>
            </a:r>
            <a:endParaRPr lang="en-US" sz="1200" b="1" dirty="0">
              <a:latin typeface="Arial"/>
              <a:cs typeface="Arial"/>
            </a:endParaRPr>
          </a:p>
        </p:txBody>
      </p:sp>
      <p:pic>
        <p:nvPicPr>
          <p:cNvPr id="19" name="Picture 18" descr="Screen Shot 2014-07-09 at 4.49.26 PM.png"/>
          <p:cNvPicPr>
            <a:picLocks noChangeAspect="1"/>
          </p:cNvPicPr>
          <p:nvPr/>
        </p:nvPicPr>
        <p:blipFill rotWithShape="1">
          <a:blip r:embed="rId4"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sp>
        <p:nvSpPr>
          <p:cNvPr id="20" name="Rectangle 19"/>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pic>
        <p:nvPicPr>
          <p:cNvPr id="22" name="Picture 21" descr="Screen Shot 2013-07-25 at 10.56.59 PM.png"/>
          <p:cNvPicPr>
            <a:picLocks noChangeAspect="1"/>
          </p:cNvPicPr>
          <p:nvPr/>
        </p:nvPicPr>
        <p:blipFill rotWithShape="1">
          <a:blip r:embed="rId5" cstate="screen">
            <a:extLst>
              <a:ext uri="{28A0092B-C50C-407E-A947-70E740481C1C}">
                <a14:useLocalDpi xmlns:a14="http://schemas.microsoft.com/office/drawing/2010/main"/>
              </a:ext>
            </a:extLst>
          </a:blip>
          <a:srcRect r="80949"/>
          <a:stretch/>
        </p:blipFill>
        <p:spPr>
          <a:xfrm>
            <a:off x="7366900" y="117387"/>
            <a:ext cx="591076" cy="580717"/>
          </a:xfrm>
          <a:prstGeom prst="rect">
            <a:avLst/>
          </a:prstGeom>
        </p:spPr>
      </p:pic>
      <p:sp>
        <p:nvSpPr>
          <p:cNvPr id="4" name="Slide Number Placeholder 3"/>
          <p:cNvSpPr>
            <a:spLocks noGrp="1"/>
          </p:cNvSpPr>
          <p:nvPr>
            <p:ph type="sldNum" sz="quarter" idx="11"/>
          </p:nvPr>
        </p:nvSpPr>
        <p:spPr/>
        <p:txBody>
          <a:bodyPr/>
          <a:lstStyle/>
          <a:p>
            <a:fld id="{0AF30572-517D-3744-A402-07672C59CE1B}" type="slidenum">
              <a:rPr lang="en-US" smtClean="0">
                <a:solidFill>
                  <a:srgbClr val="FFFFFF"/>
                </a:solidFill>
              </a:rPr>
              <a:pPr/>
              <a:t>14</a:t>
            </a:fld>
            <a:endParaRPr lang="en-US" dirty="0">
              <a:solidFill>
                <a:srgbClr val="FFFFFF"/>
              </a:solidFill>
            </a:endParaRPr>
          </a:p>
        </p:txBody>
      </p:sp>
      <p:pic>
        <p:nvPicPr>
          <p:cNvPr id="5" name="Picture 4" descr="Screen Shot 2014-09-30 at 11.41.30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066800"/>
            <a:ext cx="9144000" cy="5276170"/>
          </a:xfrm>
          <a:prstGeom prst="rect">
            <a:avLst/>
          </a:prstGeom>
        </p:spPr>
      </p:pic>
      <p:sp>
        <p:nvSpPr>
          <p:cNvPr id="21" name="Oval 20"/>
          <p:cNvSpPr/>
          <p:nvPr/>
        </p:nvSpPr>
        <p:spPr>
          <a:xfrm>
            <a:off x="838200" y="5867400"/>
            <a:ext cx="4953000" cy="762000"/>
          </a:xfrm>
          <a:prstGeom prst="ellipse">
            <a:avLst/>
          </a:prstGeom>
          <a:noFill/>
          <a:ln w="28575">
            <a:solidFill>
              <a:srgbClr val="B7002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9343428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p:cNvGraphicFramePr/>
          <p:nvPr>
            <p:extLst>
              <p:ext uri="{D42A27DB-BD31-4B8C-83A1-F6EECF244321}">
                <p14:modId xmlns:p14="http://schemas.microsoft.com/office/powerpoint/2010/main" val="4264309013"/>
              </p:ext>
            </p:extLst>
          </p:nvPr>
        </p:nvGraphicFramePr>
        <p:xfrm>
          <a:off x="1524000" y="1532464"/>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5334000" y="176913"/>
            <a:ext cx="3385487" cy="461665"/>
          </a:xfrm>
          <a:prstGeom prst="rect">
            <a:avLst/>
          </a:prstGeom>
          <a:noFill/>
        </p:spPr>
        <p:txBody>
          <a:bodyPr wrap="square" rtlCol="0">
            <a:spAutoFit/>
          </a:bodyPr>
          <a:lstStyle/>
          <a:p>
            <a:pPr algn="r"/>
            <a:r>
              <a:rPr lang="en-US" sz="2400" b="1" dirty="0" smtClean="0">
                <a:solidFill>
                  <a:srgbClr val="B7002B"/>
                </a:solidFill>
                <a:cs typeface="Adobe Garamond Pro"/>
              </a:rPr>
              <a:t>Synergy with           LSRS</a:t>
            </a:r>
            <a:endParaRPr lang="en-US" sz="2400" b="1" dirty="0">
              <a:solidFill>
                <a:srgbClr val="B7002B"/>
              </a:solidFill>
              <a:cs typeface="Adobe Garamond Pro"/>
            </a:endParaRPr>
          </a:p>
        </p:txBody>
      </p:sp>
      <p:pic>
        <p:nvPicPr>
          <p:cNvPr id="7" name="Picture 6" descr="FLEXspace-2-rev.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sp>
        <p:nvSpPr>
          <p:cNvPr id="13" name="Oval 12"/>
          <p:cNvSpPr/>
          <p:nvPr/>
        </p:nvSpPr>
        <p:spPr>
          <a:xfrm>
            <a:off x="1828800" y="914400"/>
            <a:ext cx="5486400" cy="54864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18" name="Rectangle 17"/>
          <p:cNvSpPr/>
          <p:nvPr/>
        </p:nvSpPr>
        <p:spPr>
          <a:xfrm>
            <a:off x="0" y="6582833"/>
            <a:ext cx="60325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Arial"/>
                <a:cs typeface="Arial"/>
              </a:rPr>
              <a:t>Flexible Learning Environments eXchange</a:t>
            </a:r>
            <a:endParaRPr lang="en-US" sz="1200" b="1" dirty="0">
              <a:latin typeface="Arial"/>
              <a:cs typeface="Arial"/>
            </a:endParaRPr>
          </a:p>
        </p:txBody>
      </p:sp>
      <p:pic>
        <p:nvPicPr>
          <p:cNvPr id="19" name="Picture 18" descr="Screen Shot 2014-07-09 at 4.49.26 PM.png"/>
          <p:cNvPicPr>
            <a:picLocks noChangeAspect="1"/>
          </p:cNvPicPr>
          <p:nvPr/>
        </p:nvPicPr>
        <p:blipFill rotWithShape="1">
          <a:blip r:embed="rId9"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sp>
        <p:nvSpPr>
          <p:cNvPr id="20" name="Rectangle 19"/>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pic>
        <p:nvPicPr>
          <p:cNvPr id="21" name="Picture 20" descr="Screen Shot 2013-07-25 at 10.56.59 PM.png"/>
          <p:cNvPicPr>
            <a:picLocks noChangeAspect="1"/>
          </p:cNvPicPr>
          <p:nvPr/>
        </p:nvPicPr>
        <p:blipFill rotWithShape="1">
          <a:blip r:embed="rId10" cstate="screen">
            <a:extLst>
              <a:ext uri="{28A0092B-C50C-407E-A947-70E740481C1C}">
                <a14:useLocalDpi xmlns:a14="http://schemas.microsoft.com/office/drawing/2010/main"/>
              </a:ext>
            </a:extLst>
          </a:blip>
          <a:srcRect r="80949"/>
          <a:stretch/>
        </p:blipFill>
        <p:spPr>
          <a:xfrm>
            <a:off x="7391400" y="152400"/>
            <a:ext cx="542915" cy="533400"/>
          </a:xfrm>
          <a:prstGeom prst="rect">
            <a:avLst/>
          </a:prstGeom>
        </p:spPr>
      </p:pic>
      <p:sp>
        <p:nvSpPr>
          <p:cNvPr id="2" name="Slide Number Placeholder 1"/>
          <p:cNvSpPr>
            <a:spLocks noGrp="1"/>
          </p:cNvSpPr>
          <p:nvPr>
            <p:ph type="sldNum" sz="quarter" idx="11"/>
          </p:nvPr>
        </p:nvSpPr>
        <p:spPr/>
        <p:txBody>
          <a:bodyPr/>
          <a:lstStyle/>
          <a:p>
            <a:fld id="{0AF30572-517D-3744-A402-07672C59CE1B}" type="slidenum">
              <a:rPr lang="en-US" smtClean="0">
                <a:solidFill>
                  <a:srgbClr val="FFFFFF"/>
                </a:solidFill>
              </a:rPr>
              <a:pPr/>
              <a:t>15</a:t>
            </a:fld>
            <a:endParaRPr lang="en-US" dirty="0">
              <a:solidFill>
                <a:srgbClr val="FFFFFF"/>
              </a:solidFill>
            </a:endParaRPr>
          </a:p>
        </p:txBody>
      </p:sp>
      <p:sp>
        <p:nvSpPr>
          <p:cNvPr id="22" name="TextBox 21"/>
          <p:cNvSpPr txBox="1"/>
          <p:nvPr/>
        </p:nvSpPr>
        <p:spPr>
          <a:xfrm>
            <a:off x="4800600" y="1295400"/>
            <a:ext cx="1252842" cy="369332"/>
          </a:xfrm>
          <a:prstGeom prst="rect">
            <a:avLst/>
          </a:prstGeom>
          <a:noFill/>
        </p:spPr>
        <p:txBody>
          <a:bodyPr wrap="none" rtlCol="0">
            <a:spAutoFit/>
          </a:bodyPr>
          <a:lstStyle/>
          <a:p>
            <a:r>
              <a:rPr lang="en-US" i="1" dirty="0" smtClean="0"/>
              <a:t>Pre-Design</a:t>
            </a:r>
            <a:endParaRPr lang="en-US" i="1" dirty="0"/>
          </a:p>
        </p:txBody>
      </p:sp>
      <p:sp>
        <p:nvSpPr>
          <p:cNvPr id="23" name="TextBox 22"/>
          <p:cNvSpPr txBox="1"/>
          <p:nvPr/>
        </p:nvSpPr>
        <p:spPr>
          <a:xfrm>
            <a:off x="6324600" y="2286000"/>
            <a:ext cx="1196374" cy="646331"/>
          </a:xfrm>
          <a:prstGeom prst="rect">
            <a:avLst/>
          </a:prstGeom>
          <a:noFill/>
        </p:spPr>
        <p:txBody>
          <a:bodyPr wrap="none" rtlCol="0">
            <a:spAutoFit/>
          </a:bodyPr>
          <a:lstStyle/>
          <a:p>
            <a:r>
              <a:rPr lang="en-US" i="1" dirty="0" smtClean="0"/>
              <a:t>Schematic </a:t>
            </a:r>
          </a:p>
          <a:p>
            <a:r>
              <a:rPr lang="en-US" i="1" dirty="0" smtClean="0"/>
              <a:t>Design</a:t>
            </a:r>
            <a:endParaRPr lang="en-US" i="1" dirty="0"/>
          </a:p>
        </p:txBody>
      </p:sp>
      <p:sp>
        <p:nvSpPr>
          <p:cNvPr id="24" name="TextBox 23"/>
          <p:cNvSpPr txBox="1"/>
          <p:nvPr/>
        </p:nvSpPr>
        <p:spPr>
          <a:xfrm>
            <a:off x="6629400" y="3620869"/>
            <a:ext cx="1485478" cy="646331"/>
          </a:xfrm>
          <a:prstGeom prst="rect">
            <a:avLst/>
          </a:prstGeom>
          <a:noFill/>
        </p:spPr>
        <p:txBody>
          <a:bodyPr wrap="none" rtlCol="0">
            <a:spAutoFit/>
          </a:bodyPr>
          <a:lstStyle/>
          <a:p>
            <a:r>
              <a:rPr lang="en-US" i="1" dirty="0" smtClean="0"/>
              <a:t>Design </a:t>
            </a:r>
          </a:p>
          <a:p>
            <a:r>
              <a:rPr lang="en-US" i="1" dirty="0" smtClean="0"/>
              <a:t>Development</a:t>
            </a:r>
            <a:endParaRPr lang="en-US" i="1" dirty="0"/>
          </a:p>
        </p:txBody>
      </p:sp>
      <p:sp>
        <p:nvSpPr>
          <p:cNvPr id="25" name="TextBox 24"/>
          <p:cNvSpPr txBox="1"/>
          <p:nvPr/>
        </p:nvSpPr>
        <p:spPr>
          <a:xfrm>
            <a:off x="5621077" y="5221069"/>
            <a:ext cx="1425628" cy="646331"/>
          </a:xfrm>
          <a:prstGeom prst="rect">
            <a:avLst/>
          </a:prstGeom>
          <a:noFill/>
        </p:spPr>
        <p:txBody>
          <a:bodyPr wrap="none" rtlCol="0">
            <a:spAutoFit/>
          </a:bodyPr>
          <a:lstStyle/>
          <a:p>
            <a:r>
              <a:rPr lang="en-US" i="1" dirty="0" smtClean="0"/>
              <a:t>Construction </a:t>
            </a:r>
          </a:p>
          <a:p>
            <a:r>
              <a:rPr lang="en-US" i="1" dirty="0" smtClean="0"/>
              <a:t>Docs</a:t>
            </a:r>
            <a:endParaRPr lang="en-US" i="1" dirty="0"/>
          </a:p>
        </p:txBody>
      </p:sp>
      <p:sp>
        <p:nvSpPr>
          <p:cNvPr id="26" name="TextBox 25"/>
          <p:cNvSpPr txBox="1"/>
          <p:nvPr/>
        </p:nvSpPr>
        <p:spPr>
          <a:xfrm>
            <a:off x="2097295" y="5257800"/>
            <a:ext cx="1425628" cy="646331"/>
          </a:xfrm>
          <a:prstGeom prst="rect">
            <a:avLst/>
          </a:prstGeom>
          <a:noFill/>
        </p:spPr>
        <p:txBody>
          <a:bodyPr wrap="none" rtlCol="0">
            <a:spAutoFit/>
          </a:bodyPr>
          <a:lstStyle/>
          <a:p>
            <a:pPr algn="r"/>
            <a:r>
              <a:rPr lang="en-US" i="1" dirty="0" smtClean="0"/>
              <a:t>Construction </a:t>
            </a:r>
          </a:p>
          <a:p>
            <a:pPr algn="r"/>
            <a:r>
              <a:rPr lang="en-US" i="1" dirty="0" smtClean="0"/>
              <a:t>Admin</a:t>
            </a:r>
            <a:endParaRPr lang="en-US" i="1" dirty="0"/>
          </a:p>
        </p:txBody>
      </p:sp>
      <p:sp>
        <p:nvSpPr>
          <p:cNvPr id="27" name="TextBox 26"/>
          <p:cNvSpPr txBox="1"/>
          <p:nvPr/>
        </p:nvSpPr>
        <p:spPr>
          <a:xfrm>
            <a:off x="1436822" y="1972270"/>
            <a:ext cx="1458778" cy="923330"/>
          </a:xfrm>
          <a:prstGeom prst="rect">
            <a:avLst/>
          </a:prstGeom>
          <a:noFill/>
        </p:spPr>
        <p:txBody>
          <a:bodyPr wrap="none" rtlCol="0">
            <a:spAutoFit/>
          </a:bodyPr>
          <a:lstStyle/>
          <a:p>
            <a:pPr algn="r"/>
            <a:r>
              <a:rPr lang="en-US" i="1" dirty="0" smtClean="0"/>
              <a:t>Assessment:</a:t>
            </a:r>
          </a:p>
          <a:p>
            <a:pPr algn="r"/>
            <a:r>
              <a:rPr lang="en-US" i="1" dirty="0" smtClean="0"/>
              <a:t>Learning </a:t>
            </a:r>
          </a:p>
          <a:p>
            <a:pPr algn="r"/>
            <a:r>
              <a:rPr lang="en-US" i="1" dirty="0" smtClean="0"/>
              <a:t>Effectiveness</a:t>
            </a:r>
            <a:endParaRPr lang="en-US" i="1" dirty="0"/>
          </a:p>
        </p:txBody>
      </p:sp>
      <p:sp>
        <p:nvSpPr>
          <p:cNvPr id="28" name="TextBox 27"/>
          <p:cNvSpPr txBox="1"/>
          <p:nvPr/>
        </p:nvSpPr>
        <p:spPr>
          <a:xfrm>
            <a:off x="780820" y="3620869"/>
            <a:ext cx="1733780" cy="646331"/>
          </a:xfrm>
          <a:prstGeom prst="rect">
            <a:avLst/>
          </a:prstGeom>
          <a:noFill/>
        </p:spPr>
        <p:txBody>
          <a:bodyPr wrap="none" rtlCol="0">
            <a:spAutoFit/>
          </a:bodyPr>
          <a:lstStyle/>
          <a:p>
            <a:pPr algn="r"/>
            <a:r>
              <a:rPr lang="en-US" i="1" dirty="0" smtClean="0"/>
              <a:t>Post-Occupancy</a:t>
            </a:r>
          </a:p>
          <a:p>
            <a:pPr algn="r"/>
            <a:r>
              <a:rPr lang="en-US" i="1" dirty="0" smtClean="0"/>
              <a:t>Evaluation</a:t>
            </a:r>
            <a:endParaRPr lang="en-US" i="1" dirty="0"/>
          </a:p>
        </p:txBody>
      </p:sp>
      <p:sp>
        <p:nvSpPr>
          <p:cNvPr id="29" name="TextBox 28"/>
          <p:cNvSpPr txBox="1"/>
          <p:nvPr/>
        </p:nvSpPr>
        <p:spPr>
          <a:xfrm>
            <a:off x="3581400" y="3283803"/>
            <a:ext cx="2176497" cy="830997"/>
          </a:xfrm>
          <a:prstGeom prst="rect">
            <a:avLst/>
          </a:prstGeom>
          <a:noFill/>
        </p:spPr>
        <p:txBody>
          <a:bodyPr wrap="none" rtlCol="0">
            <a:spAutoFit/>
          </a:bodyPr>
          <a:lstStyle/>
          <a:p>
            <a:pPr algn="ctr"/>
            <a:r>
              <a:rPr lang="en-US" sz="2400" dirty="0" err="1" smtClean="0">
                <a:solidFill>
                  <a:srgbClr val="9C0000"/>
                </a:solidFill>
              </a:rPr>
              <a:t>FLEXspace</a:t>
            </a:r>
            <a:r>
              <a:rPr lang="en-US" sz="2400" dirty="0" smtClean="0">
                <a:solidFill>
                  <a:srgbClr val="9C0000"/>
                </a:solidFill>
              </a:rPr>
              <a:t>/LSRS</a:t>
            </a:r>
          </a:p>
          <a:p>
            <a:pPr algn="ctr"/>
            <a:r>
              <a:rPr lang="en-US" sz="2400" dirty="0" smtClean="0">
                <a:solidFill>
                  <a:srgbClr val="9C0000"/>
                </a:solidFill>
              </a:rPr>
              <a:t>Eco-System</a:t>
            </a:r>
            <a:endParaRPr lang="en-US" sz="2400" dirty="0">
              <a:solidFill>
                <a:srgbClr val="9C0000"/>
              </a:solidFill>
            </a:endParaRPr>
          </a:p>
        </p:txBody>
      </p:sp>
    </p:spTree>
    <p:extLst>
      <p:ext uri="{BB962C8B-B14F-4D97-AF65-F5344CB8AC3E}">
        <p14:creationId xmlns:p14="http://schemas.microsoft.com/office/powerpoint/2010/main" val="157531335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6613476" y="176913"/>
            <a:ext cx="2106015" cy="461665"/>
          </a:xfrm>
          <a:prstGeom prst="rect">
            <a:avLst/>
          </a:prstGeom>
          <a:noFill/>
        </p:spPr>
        <p:txBody>
          <a:bodyPr wrap="none" rtlCol="0">
            <a:spAutoFit/>
          </a:bodyPr>
          <a:lstStyle/>
          <a:p>
            <a:pPr algn="r"/>
            <a:r>
              <a:rPr lang="en-US" sz="2400" b="1" dirty="0" smtClean="0">
                <a:solidFill>
                  <a:srgbClr val="B7002B"/>
                </a:solidFill>
                <a:latin typeface="+mj-lt"/>
                <a:cs typeface="Adobe Garamond Pro"/>
              </a:rPr>
              <a:t>Demonstration</a:t>
            </a:r>
            <a:endParaRPr lang="en-US" sz="2400" b="1" dirty="0">
              <a:solidFill>
                <a:srgbClr val="B7002B"/>
              </a:solidFill>
              <a:latin typeface="+mj-lt"/>
              <a:cs typeface="Adobe Garamond Pro"/>
            </a:endParaRPr>
          </a:p>
        </p:txBody>
      </p:sp>
      <p:pic>
        <p:nvPicPr>
          <p:cNvPr id="7" name="Picture 6" descr="FLEXspace-2-re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sp>
        <p:nvSpPr>
          <p:cNvPr id="5" name="Title 1"/>
          <p:cNvSpPr txBox="1">
            <a:spLocks/>
          </p:cNvSpPr>
          <p:nvPr/>
        </p:nvSpPr>
        <p:spPr>
          <a:xfrm>
            <a:off x="376166" y="1059383"/>
            <a:ext cx="8343325" cy="4719118"/>
          </a:xfrm>
          <a:prstGeom prst="rect">
            <a:avLst/>
          </a:prstGeom>
        </p:spPr>
        <p:txBody>
          <a:bodyPr vert="horz"/>
          <a:lstStyle>
            <a:lvl1pPr algn="l" defTabSz="457200" rtl="0" eaLnBrk="1" latinLnBrk="0" hangingPunct="1">
              <a:lnSpc>
                <a:spcPts val="4000"/>
              </a:lnSpc>
              <a:spcBef>
                <a:spcPct val="0"/>
              </a:spcBef>
              <a:buNone/>
              <a:defRPr sz="4000" kern="1200">
                <a:solidFill>
                  <a:srgbClr val="B7002B"/>
                </a:solidFill>
                <a:latin typeface="Arial" pitchFamily="34" charset="0"/>
                <a:ea typeface="+mj-ea"/>
                <a:cs typeface="Arial" pitchFamily="34" charset="0"/>
              </a:defRPr>
            </a:lvl1pPr>
          </a:lstStyle>
          <a:p>
            <a:pPr>
              <a:lnSpc>
                <a:spcPct val="100000"/>
              </a:lnSpc>
            </a:pPr>
            <a:endParaRPr lang="en-US" sz="2800" dirty="0" smtClean="0"/>
          </a:p>
          <a:p>
            <a:pPr>
              <a:lnSpc>
                <a:spcPct val="100000"/>
              </a:lnSpc>
            </a:pPr>
            <a:endParaRPr lang="en-US" sz="800" dirty="0" smtClean="0"/>
          </a:p>
          <a:p>
            <a:pPr marL="457200" indent="-457200">
              <a:lnSpc>
                <a:spcPct val="100000"/>
              </a:lnSpc>
              <a:buFont typeface="Arial"/>
              <a:buChar char="•"/>
            </a:pPr>
            <a:r>
              <a:rPr lang="en-US" sz="2800" dirty="0" smtClean="0"/>
              <a:t>Looking for “first impressions” – be honest!</a:t>
            </a:r>
          </a:p>
          <a:p>
            <a:pPr>
              <a:lnSpc>
                <a:spcPct val="100000"/>
              </a:lnSpc>
            </a:pPr>
            <a:endParaRPr lang="en-US" sz="800" dirty="0" smtClean="0"/>
          </a:p>
          <a:p>
            <a:pPr>
              <a:lnSpc>
                <a:spcPct val="100000"/>
              </a:lnSpc>
            </a:pPr>
            <a:endParaRPr lang="en-US" sz="800" dirty="0" smtClean="0"/>
          </a:p>
          <a:p>
            <a:pPr>
              <a:lnSpc>
                <a:spcPct val="100000"/>
              </a:lnSpc>
            </a:pPr>
            <a:endParaRPr lang="en-US" sz="800" dirty="0" smtClean="0"/>
          </a:p>
          <a:p>
            <a:pPr marL="457200" indent="-457200">
              <a:lnSpc>
                <a:spcPct val="100000"/>
              </a:lnSpc>
              <a:buFont typeface="Arial"/>
              <a:buChar char="•"/>
            </a:pPr>
            <a:r>
              <a:rPr lang="en-US" sz="2800" dirty="0" smtClean="0"/>
              <a:t>Open Dialog – shout out questions are fine.</a:t>
            </a:r>
          </a:p>
          <a:p>
            <a:pPr>
              <a:lnSpc>
                <a:spcPct val="100000"/>
              </a:lnSpc>
            </a:pPr>
            <a:endParaRPr lang="en-US" sz="800" dirty="0" smtClean="0"/>
          </a:p>
          <a:p>
            <a:pPr>
              <a:lnSpc>
                <a:spcPct val="100000"/>
              </a:lnSpc>
            </a:pPr>
            <a:endParaRPr lang="en-US" sz="800" dirty="0" smtClean="0"/>
          </a:p>
          <a:p>
            <a:pPr>
              <a:lnSpc>
                <a:spcPct val="100000"/>
              </a:lnSpc>
            </a:pPr>
            <a:endParaRPr lang="en-US" sz="800" dirty="0" smtClean="0"/>
          </a:p>
          <a:p>
            <a:pPr marL="457200" indent="-457200">
              <a:lnSpc>
                <a:spcPct val="100000"/>
              </a:lnSpc>
              <a:buFont typeface="Arial"/>
              <a:buChar char="•"/>
            </a:pPr>
            <a:r>
              <a:rPr lang="en-US" sz="2800" dirty="0" smtClean="0"/>
              <a:t>Do you have what you need to take this back and share with your colleagues?</a:t>
            </a:r>
          </a:p>
          <a:p>
            <a:pPr>
              <a:lnSpc>
                <a:spcPct val="100000"/>
              </a:lnSpc>
            </a:pPr>
            <a:endParaRPr lang="en-US" sz="800" dirty="0" smtClean="0"/>
          </a:p>
          <a:p>
            <a:pPr>
              <a:lnSpc>
                <a:spcPct val="100000"/>
              </a:lnSpc>
            </a:pPr>
            <a:endParaRPr lang="en-US" sz="800" dirty="0"/>
          </a:p>
          <a:p>
            <a:pPr>
              <a:lnSpc>
                <a:spcPct val="100000"/>
              </a:lnSpc>
            </a:pPr>
            <a:endParaRPr lang="en-US" sz="800" dirty="0" smtClean="0"/>
          </a:p>
          <a:p>
            <a:pPr marL="457200" indent="-457200">
              <a:lnSpc>
                <a:spcPct val="100000"/>
              </a:lnSpc>
              <a:buFont typeface="Arial"/>
              <a:buChar char="•"/>
            </a:pPr>
            <a:r>
              <a:rPr lang="en-US" sz="2800" dirty="0" smtClean="0"/>
              <a:t>Based on first impressions, how might we improve what you see?</a:t>
            </a:r>
          </a:p>
          <a:p>
            <a:pPr>
              <a:lnSpc>
                <a:spcPct val="120000"/>
              </a:lnSpc>
            </a:pPr>
            <a:endParaRPr lang="en-US" sz="2800" dirty="0" smtClean="0"/>
          </a:p>
          <a:p>
            <a:pPr>
              <a:lnSpc>
                <a:spcPct val="120000"/>
              </a:lnSpc>
            </a:pPr>
            <a:endParaRPr lang="en-US" sz="2800" dirty="0" smtClean="0"/>
          </a:p>
          <a:p>
            <a:pPr>
              <a:lnSpc>
                <a:spcPct val="120000"/>
              </a:lnSpc>
            </a:pPr>
            <a:endParaRPr lang="en-US" sz="2800" dirty="0" smtClean="0"/>
          </a:p>
          <a:p>
            <a:pPr>
              <a:lnSpc>
                <a:spcPct val="120000"/>
              </a:lnSpc>
            </a:pPr>
            <a:r>
              <a:rPr lang="en-US" sz="2800" dirty="0" smtClean="0"/>
              <a:t>	</a:t>
            </a:r>
          </a:p>
          <a:p>
            <a:pPr marL="914400" lvl="1" indent="-457200">
              <a:lnSpc>
                <a:spcPct val="120000"/>
              </a:lnSpc>
              <a:buFont typeface="Arial"/>
              <a:buChar char="•"/>
            </a:pPr>
            <a:r>
              <a:rPr lang="en-US" sz="600" dirty="0"/>
              <a:t>T</a:t>
            </a:r>
            <a:endParaRPr lang="en-US" sz="600" dirty="0" smtClean="0"/>
          </a:p>
          <a:p>
            <a:pPr marL="457200" indent="-457200">
              <a:lnSpc>
                <a:spcPct val="120000"/>
              </a:lnSpc>
              <a:buFont typeface="Arial"/>
              <a:buChar char="•"/>
            </a:pPr>
            <a:endParaRPr lang="en-US" sz="2800" dirty="0" smtClean="0"/>
          </a:p>
          <a:p>
            <a:pPr marL="457200" indent="-457200">
              <a:lnSpc>
                <a:spcPct val="120000"/>
              </a:lnSpc>
              <a:buFont typeface="Arial"/>
              <a:buChar char="•"/>
            </a:pPr>
            <a:endParaRPr lang="en-US" sz="2800" dirty="0" smtClean="0"/>
          </a:p>
          <a:p>
            <a:pPr>
              <a:lnSpc>
                <a:spcPct val="110000"/>
              </a:lnSpc>
            </a:pPr>
            <a:endParaRPr lang="en-US" sz="800" dirty="0" smtClean="0"/>
          </a:p>
          <a:p>
            <a:pPr marL="457200" indent="-457200">
              <a:lnSpc>
                <a:spcPct val="110000"/>
              </a:lnSpc>
              <a:buFont typeface="Arial"/>
              <a:buChar char="•"/>
            </a:pPr>
            <a:endParaRPr lang="en-US" sz="2800" dirty="0" smtClean="0"/>
          </a:p>
        </p:txBody>
      </p:sp>
      <p:sp>
        <p:nvSpPr>
          <p:cNvPr id="6" name="Rectangle 5"/>
          <p:cNvSpPr/>
          <p:nvPr/>
        </p:nvSpPr>
        <p:spPr>
          <a:xfrm>
            <a:off x="0" y="6570133"/>
            <a:ext cx="60325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Arial"/>
                <a:cs typeface="Arial"/>
              </a:rPr>
              <a:t>Flexible Learning Environments eXchange</a:t>
            </a:r>
            <a:endParaRPr lang="en-US" sz="1200" b="1" dirty="0">
              <a:latin typeface="Arial"/>
              <a:cs typeface="Arial"/>
            </a:endParaRPr>
          </a:p>
        </p:txBody>
      </p:sp>
      <p:pic>
        <p:nvPicPr>
          <p:cNvPr id="8" name="Picture 7" descr="Screen Shot 2014-07-09 at 4.49.26 PM.png"/>
          <p:cNvPicPr>
            <a:picLocks noChangeAspect="1"/>
          </p:cNvPicPr>
          <p:nvPr/>
        </p:nvPicPr>
        <p:blipFill rotWithShape="1">
          <a:blip r:embed="rId4"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sp>
        <p:nvSpPr>
          <p:cNvPr id="9" name="Rectangle 8"/>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sp>
        <p:nvSpPr>
          <p:cNvPr id="2" name="Slide Number Placeholder 1"/>
          <p:cNvSpPr>
            <a:spLocks noGrp="1"/>
          </p:cNvSpPr>
          <p:nvPr>
            <p:ph type="sldNum" sz="quarter" idx="11"/>
          </p:nvPr>
        </p:nvSpPr>
        <p:spPr/>
        <p:txBody>
          <a:bodyPr/>
          <a:lstStyle/>
          <a:p>
            <a:fld id="{0AF30572-517D-3744-A402-07672C59CE1B}" type="slidenum">
              <a:rPr lang="en-US" smtClean="0">
                <a:solidFill>
                  <a:srgbClr val="FFFFFF"/>
                </a:solidFill>
              </a:rPr>
              <a:pPr/>
              <a:t>16</a:t>
            </a:fld>
            <a:endParaRPr lang="en-US" dirty="0">
              <a:solidFill>
                <a:srgbClr val="FFFFFF"/>
              </a:solidFill>
            </a:endParaRPr>
          </a:p>
        </p:txBody>
      </p:sp>
    </p:spTree>
    <p:extLst>
      <p:ext uri="{BB962C8B-B14F-4D97-AF65-F5344CB8AC3E}">
        <p14:creationId xmlns:p14="http://schemas.microsoft.com/office/powerpoint/2010/main" val="393116915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latin typeface="Calibri"/>
            </a:endParaRPr>
          </a:p>
        </p:txBody>
      </p:sp>
      <p:sp>
        <p:nvSpPr>
          <p:cNvPr id="14" name="TextBox 13"/>
          <p:cNvSpPr txBox="1"/>
          <p:nvPr/>
        </p:nvSpPr>
        <p:spPr>
          <a:xfrm>
            <a:off x="5524683" y="176913"/>
            <a:ext cx="3194805" cy="461665"/>
          </a:xfrm>
          <a:prstGeom prst="rect">
            <a:avLst/>
          </a:prstGeom>
          <a:noFill/>
        </p:spPr>
        <p:txBody>
          <a:bodyPr wrap="none" rtlCol="0">
            <a:spAutoFit/>
          </a:bodyPr>
          <a:lstStyle/>
          <a:p>
            <a:pPr algn="r"/>
            <a:r>
              <a:rPr lang="en-US" sz="2400" b="1" dirty="0" smtClean="0">
                <a:solidFill>
                  <a:srgbClr val="B7002B"/>
                </a:solidFill>
                <a:latin typeface="Calibri"/>
                <a:cs typeface="Adobe Garamond Pro"/>
              </a:rPr>
              <a:t>Sustainability Roadmap</a:t>
            </a:r>
            <a:endParaRPr lang="en-US" sz="2400" b="1" dirty="0">
              <a:solidFill>
                <a:srgbClr val="B7002B"/>
              </a:solidFill>
              <a:latin typeface="Calibri"/>
              <a:cs typeface="Adobe Garamond Pro"/>
            </a:endParaRPr>
          </a:p>
        </p:txBody>
      </p:sp>
      <p:graphicFrame>
        <p:nvGraphicFramePr>
          <p:cNvPr id="8" name="Table 7"/>
          <p:cNvGraphicFramePr>
            <a:graphicFrameLocks noGrp="1"/>
          </p:cNvGraphicFramePr>
          <p:nvPr>
            <p:extLst>
              <p:ext uri="{D42A27DB-BD31-4B8C-83A1-F6EECF244321}">
                <p14:modId xmlns:p14="http://schemas.microsoft.com/office/powerpoint/2010/main" val="400799325"/>
              </p:ext>
            </p:extLst>
          </p:nvPr>
        </p:nvGraphicFramePr>
        <p:xfrm>
          <a:off x="0" y="762000"/>
          <a:ext cx="9144000" cy="6096000"/>
        </p:xfrm>
        <a:graphic>
          <a:graphicData uri="http://schemas.openxmlformats.org/drawingml/2006/table">
            <a:tbl>
              <a:tblPr firstRow="1" bandRow="1">
                <a:tableStyleId>{69CF1AB2-1976-4502-BF36-3FF5EA218861}</a:tableStyleId>
              </a:tblPr>
              <a:tblGrid>
                <a:gridCol w="1627109"/>
                <a:gridCol w="3298055"/>
                <a:gridCol w="4218836"/>
              </a:tblGrid>
              <a:tr h="1257767">
                <a:tc>
                  <a:txBody>
                    <a:bodyPr/>
                    <a:lstStyle/>
                    <a:p>
                      <a:pPr algn="ctr"/>
                      <a:r>
                        <a:rPr lang="en-US" sz="2400" b="0" dirty="0" smtClean="0"/>
                        <a:t>Spring 2014</a:t>
                      </a:r>
                      <a:endParaRPr lang="en-US" sz="2400" b="0" dirty="0"/>
                    </a:p>
                  </a:txBody>
                  <a:tcPr anchor="ctr" anchorCtr="1"/>
                </a:tc>
                <a:tc>
                  <a:txBody>
                    <a:bodyPr/>
                    <a:lstStyle/>
                    <a:p>
                      <a:pPr algn="ctr"/>
                      <a:r>
                        <a:rPr lang="en-US" sz="2400" b="0" baseline="0" dirty="0" smtClean="0"/>
                        <a:t> Release 1.0</a:t>
                      </a:r>
                      <a:endParaRPr lang="en-US" sz="2400" b="0" dirty="0"/>
                    </a:p>
                  </a:txBody>
                  <a:tcPr anchor="ctr" anchorCtr="1"/>
                </a:tc>
                <a:tc>
                  <a:txBody>
                    <a:bodyPr/>
                    <a:lstStyle/>
                    <a:p>
                      <a:pPr algn="ctr"/>
                      <a:r>
                        <a:rPr lang="en-US" sz="2400" b="0" baseline="0" dirty="0" smtClean="0"/>
                        <a:t>Target 500 Complete Records</a:t>
                      </a:r>
                    </a:p>
                  </a:txBody>
                  <a:tcPr anchor="ctr" anchorCtr="1"/>
                </a:tc>
              </a:tr>
              <a:tr h="1152909">
                <a:tc>
                  <a:txBody>
                    <a:bodyPr/>
                    <a:lstStyle/>
                    <a:p>
                      <a:pPr algn="ctr"/>
                      <a:r>
                        <a:rPr lang="en-US" sz="2400" b="0" dirty="0" smtClean="0"/>
                        <a:t>Ongoing</a:t>
                      </a:r>
                      <a:endParaRPr lang="en-US" sz="2400" b="0" dirty="0"/>
                    </a:p>
                  </a:txBody>
                  <a:tcPr anchor="ctr" anchorCtr="1"/>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dirty="0" smtClean="0"/>
                        <a:t>Build Community, Expand Sponsorship</a:t>
                      </a:r>
                    </a:p>
                  </a:txBody>
                  <a:tcPr anchor="ctr" anchorCtr="1"/>
                </a:tc>
                <a:tc>
                  <a:txBody>
                    <a:bodyPr/>
                    <a:lstStyle/>
                    <a:p>
                      <a:pPr algn="ctr"/>
                      <a:r>
                        <a:rPr lang="en-US" sz="2400" b="0" baseline="0" dirty="0" smtClean="0"/>
                        <a:t>Conferences &amp; Demos</a:t>
                      </a:r>
                    </a:p>
                    <a:p>
                      <a:pPr algn="ctr"/>
                      <a:r>
                        <a:rPr lang="en-US" sz="2400" b="0" baseline="0" dirty="0" smtClean="0"/>
                        <a:t>Expand Web Toolkit &amp; IAC</a:t>
                      </a:r>
                      <a:endParaRPr lang="en-US" sz="2400" b="0" dirty="0"/>
                    </a:p>
                  </a:txBody>
                  <a:tcPr anchor="ctr" anchorCtr="1"/>
                </a:tc>
              </a:tr>
              <a:tr h="1196417">
                <a:tc>
                  <a:txBody>
                    <a:bodyPr/>
                    <a:lstStyle/>
                    <a:p>
                      <a:pPr algn="ctr"/>
                      <a:r>
                        <a:rPr lang="en-US" sz="2400" dirty="0" smtClean="0"/>
                        <a:t>Summer</a:t>
                      </a:r>
                    </a:p>
                    <a:p>
                      <a:pPr algn="ctr"/>
                      <a:r>
                        <a:rPr lang="en-US" sz="2400" dirty="0" smtClean="0"/>
                        <a:t>2015</a:t>
                      </a:r>
                      <a:endParaRPr lang="en-US" sz="2400" b="0" dirty="0"/>
                    </a:p>
                  </a:txBody>
                  <a:tcPr anchor="ctr" anchorCtr="1"/>
                </a:tc>
                <a:tc>
                  <a:txBody>
                    <a:bodyPr/>
                    <a:lstStyle/>
                    <a:p>
                      <a:pPr algn="ctr"/>
                      <a:r>
                        <a:rPr lang="en-US" sz="2400" dirty="0" smtClean="0"/>
                        <a:t> Release 2.0</a:t>
                      </a:r>
                      <a:endParaRPr lang="en-US" sz="2400" b="0" dirty="0"/>
                    </a:p>
                  </a:txBody>
                  <a:tcPr anchor="ctr" anchorCtr="1"/>
                </a:tc>
                <a:tc>
                  <a:txBody>
                    <a:bodyPr/>
                    <a:lstStyle/>
                    <a:p>
                      <a:pPr algn="ctr"/>
                      <a:r>
                        <a:rPr lang="en-US" sz="2400" b="0" dirty="0" smtClean="0"/>
                        <a:t>Peer Review Functionality</a:t>
                      </a:r>
                    </a:p>
                    <a:p>
                      <a:pPr algn="ctr"/>
                      <a:r>
                        <a:rPr lang="en-US" sz="2400" b="0" dirty="0" smtClean="0"/>
                        <a:t>Expand</a:t>
                      </a:r>
                      <a:r>
                        <a:rPr lang="en-US" sz="2400" b="0" baseline="0" dirty="0" smtClean="0"/>
                        <a:t> to Tiered Sponsorship</a:t>
                      </a:r>
                    </a:p>
                  </a:txBody>
                  <a:tcPr anchor="ctr" anchorCtr="1"/>
                </a:tc>
              </a:tr>
              <a:tr h="1218167">
                <a:tc>
                  <a:txBody>
                    <a:bodyPr/>
                    <a:lstStyle/>
                    <a:p>
                      <a:pPr algn="ctr"/>
                      <a:r>
                        <a:rPr lang="en-US" sz="2400" dirty="0" smtClean="0"/>
                        <a:t>Summer</a:t>
                      </a:r>
                      <a:r>
                        <a:rPr lang="en-US" sz="2400" baseline="0" dirty="0" smtClean="0"/>
                        <a:t> 2016</a:t>
                      </a:r>
                      <a:endParaRPr lang="en-US" sz="2400" dirty="0"/>
                    </a:p>
                  </a:txBody>
                  <a:tcPr anchor="ctr" anchorCtr="1"/>
                </a:tc>
                <a:tc>
                  <a:txBody>
                    <a:bodyPr/>
                    <a:lstStyle/>
                    <a:p>
                      <a:pPr algn="ctr"/>
                      <a:r>
                        <a:rPr lang="en-US" sz="2400" dirty="0" smtClean="0"/>
                        <a:t>Release 2.X</a:t>
                      </a:r>
                      <a:endParaRPr lang="en-US" sz="2400" dirty="0"/>
                    </a:p>
                  </a:txBody>
                  <a:tcPr anchor="ctr" anchorCtr="1"/>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Revise &amp; Expand Business Plan:</a:t>
                      </a:r>
                    </a:p>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Business, K-12,</a:t>
                      </a:r>
                      <a:r>
                        <a:rPr lang="en-US" sz="2400" baseline="0" dirty="0" smtClean="0"/>
                        <a:t> 501[c]3’s</a:t>
                      </a:r>
                    </a:p>
                  </a:txBody>
                  <a:tcPr anchor="ctr" anchorCtr="1"/>
                </a:tc>
              </a:tr>
              <a:tr h="1270740">
                <a:tc>
                  <a:txBody>
                    <a:bodyPr/>
                    <a:lstStyle/>
                    <a:p>
                      <a:pPr algn="ctr"/>
                      <a:r>
                        <a:rPr lang="en-US" sz="2400" dirty="0" smtClean="0"/>
                        <a:t>Summer 2017</a:t>
                      </a:r>
                      <a:endParaRPr lang="en-US" sz="2400" dirty="0"/>
                    </a:p>
                  </a:txBody>
                  <a:tcPr anchor="ctr" anchorCtr="1"/>
                </a:tc>
                <a:tc>
                  <a:txBody>
                    <a:bodyPr/>
                    <a:lstStyle/>
                    <a:p>
                      <a:pPr algn="ctr"/>
                      <a:r>
                        <a:rPr lang="en-US" sz="2400" baseline="0" dirty="0" smtClean="0"/>
                        <a:t> Release 3.0</a:t>
                      </a:r>
                      <a:endParaRPr lang="en-US" sz="2400" dirty="0"/>
                    </a:p>
                  </a:txBody>
                  <a:tcPr anchor="ctr" anchorCtr="1"/>
                </a:tc>
                <a:tc>
                  <a:txBody>
                    <a:bodyPr/>
                    <a:lstStyle/>
                    <a:p>
                      <a:pPr algn="ctr"/>
                      <a:r>
                        <a:rPr lang="en-US" sz="2400" baseline="0" dirty="0" smtClean="0"/>
                        <a:t>Mature Adoption</a:t>
                      </a:r>
                    </a:p>
                    <a:p>
                      <a:pPr algn="ctr"/>
                      <a:r>
                        <a:rPr lang="en-US" sz="2400" baseline="0" dirty="0" smtClean="0"/>
                        <a:t>Self-Sustaining via Sponsorship or Membership Model</a:t>
                      </a:r>
                    </a:p>
                  </a:txBody>
                  <a:tcPr anchor="ctr" anchorCtr="1"/>
                </a:tc>
              </a:tr>
            </a:tbl>
          </a:graphicData>
        </a:graphic>
      </p:graphicFrame>
      <p:sp>
        <p:nvSpPr>
          <p:cNvPr id="2" name="TextBox 1"/>
          <p:cNvSpPr txBox="1"/>
          <p:nvPr/>
        </p:nvSpPr>
        <p:spPr>
          <a:xfrm>
            <a:off x="2607720" y="848677"/>
            <a:ext cx="1354683" cy="369332"/>
          </a:xfrm>
          <a:prstGeom prst="rect">
            <a:avLst/>
          </a:prstGeom>
          <a:noFill/>
        </p:spPr>
        <p:txBody>
          <a:bodyPr wrap="square" rtlCol="0">
            <a:spAutoFit/>
          </a:bodyPr>
          <a:lstStyle/>
          <a:p>
            <a:r>
              <a:rPr lang="en-US" b="1" dirty="0" smtClean="0">
                <a:solidFill>
                  <a:prstClr val="black"/>
                </a:solidFill>
                <a:latin typeface="Calibri"/>
              </a:rPr>
              <a:t>Project Plan</a:t>
            </a:r>
            <a:endParaRPr lang="en-US" b="1" dirty="0">
              <a:solidFill>
                <a:prstClr val="black"/>
              </a:solidFill>
              <a:latin typeface="Calibri"/>
            </a:endParaRPr>
          </a:p>
        </p:txBody>
      </p:sp>
      <p:sp>
        <p:nvSpPr>
          <p:cNvPr id="10" name="TextBox 9"/>
          <p:cNvSpPr txBox="1"/>
          <p:nvPr/>
        </p:nvSpPr>
        <p:spPr>
          <a:xfrm>
            <a:off x="6354214" y="835977"/>
            <a:ext cx="1354683" cy="369332"/>
          </a:xfrm>
          <a:prstGeom prst="rect">
            <a:avLst/>
          </a:prstGeom>
          <a:noFill/>
        </p:spPr>
        <p:txBody>
          <a:bodyPr wrap="square" rtlCol="0">
            <a:spAutoFit/>
          </a:bodyPr>
          <a:lstStyle/>
          <a:p>
            <a:r>
              <a:rPr lang="en-US" b="1" dirty="0" smtClean="0">
                <a:solidFill>
                  <a:prstClr val="black"/>
                </a:solidFill>
                <a:latin typeface="Calibri"/>
              </a:rPr>
              <a:t>Deliverables</a:t>
            </a:r>
            <a:endParaRPr lang="en-US" b="1" dirty="0">
              <a:solidFill>
                <a:prstClr val="black"/>
              </a:solidFill>
              <a:latin typeface="Calibri"/>
            </a:endParaRPr>
          </a:p>
        </p:txBody>
      </p:sp>
      <p:pic>
        <p:nvPicPr>
          <p:cNvPr id="9" name="Picture 8" descr="FLEXspace-2-re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sp>
        <p:nvSpPr>
          <p:cNvPr id="4" name="Slide Number Placeholder 3"/>
          <p:cNvSpPr>
            <a:spLocks noGrp="1"/>
          </p:cNvSpPr>
          <p:nvPr>
            <p:ph type="sldNum" sz="quarter" idx="11"/>
          </p:nvPr>
        </p:nvSpPr>
        <p:spPr/>
        <p:txBody>
          <a:bodyPr/>
          <a:lstStyle/>
          <a:p>
            <a:fld id="{0AF30572-517D-3744-A402-07672C59CE1B}" type="slidenum">
              <a:rPr lang="en-US" smtClean="0">
                <a:solidFill>
                  <a:srgbClr val="FFFFFF"/>
                </a:solidFill>
              </a:rPr>
              <a:pPr/>
              <a:t>17</a:t>
            </a:fld>
            <a:endParaRPr lang="en-US" dirty="0">
              <a:solidFill>
                <a:srgbClr val="FFFFFF"/>
              </a:solidFill>
            </a:endParaRPr>
          </a:p>
        </p:txBody>
      </p:sp>
    </p:spTree>
    <p:extLst>
      <p:ext uri="{BB962C8B-B14F-4D97-AF65-F5344CB8AC3E}">
        <p14:creationId xmlns:p14="http://schemas.microsoft.com/office/powerpoint/2010/main" val="96459495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5524686" y="176913"/>
            <a:ext cx="3194805" cy="461665"/>
          </a:xfrm>
          <a:prstGeom prst="rect">
            <a:avLst/>
          </a:prstGeom>
          <a:noFill/>
        </p:spPr>
        <p:txBody>
          <a:bodyPr wrap="none" rtlCol="0">
            <a:spAutoFit/>
          </a:bodyPr>
          <a:lstStyle/>
          <a:p>
            <a:pPr algn="r"/>
            <a:r>
              <a:rPr lang="en-US" sz="2400" b="1" dirty="0" smtClean="0">
                <a:solidFill>
                  <a:srgbClr val="B7002B"/>
                </a:solidFill>
                <a:latin typeface="+mj-lt"/>
                <a:cs typeface="Adobe Garamond Pro"/>
              </a:rPr>
              <a:t>Sustainability Roadmap</a:t>
            </a:r>
            <a:endParaRPr lang="en-US" sz="2400" b="1" dirty="0">
              <a:solidFill>
                <a:srgbClr val="B7002B"/>
              </a:solidFill>
              <a:latin typeface="+mj-lt"/>
              <a:cs typeface="Adobe Garamond Pro"/>
            </a:endParaRPr>
          </a:p>
        </p:txBody>
      </p:sp>
      <p:pic>
        <p:nvPicPr>
          <p:cNvPr id="7" name="Picture 6" descr="FLEXspace-2-re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sp>
        <p:nvSpPr>
          <p:cNvPr id="9" name="Rectangle 8"/>
          <p:cNvSpPr/>
          <p:nvPr/>
        </p:nvSpPr>
        <p:spPr>
          <a:xfrm>
            <a:off x="0" y="6570133"/>
            <a:ext cx="60325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Arial"/>
                <a:cs typeface="Arial"/>
              </a:rPr>
              <a:t>Flexible Learning Environments eXchange</a:t>
            </a:r>
            <a:endParaRPr lang="en-US" sz="1200" b="1" dirty="0">
              <a:latin typeface="Arial"/>
              <a:cs typeface="Arial"/>
            </a:endParaRPr>
          </a:p>
        </p:txBody>
      </p:sp>
      <p:pic>
        <p:nvPicPr>
          <p:cNvPr id="10" name="Picture 9" descr="Screen Shot 2014-07-09 at 4.49.26 PM.png"/>
          <p:cNvPicPr>
            <a:picLocks noChangeAspect="1"/>
          </p:cNvPicPr>
          <p:nvPr/>
        </p:nvPicPr>
        <p:blipFill rotWithShape="1">
          <a:blip r:embed="rId4"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sp>
        <p:nvSpPr>
          <p:cNvPr id="11" name="Rectangle 10"/>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pic>
        <p:nvPicPr>
          <p:cNvPr id="2" name="Picture 1" descr="Screen Shot 2014-07-09 at 5.23.40 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328" y="910987"/>
            <a:ext cx="2215277" cy="2848213"/>
          </a:xfrm>
          <a:prstGeom prst="rect">
            <a:avLst/>
          </a:prstGeom>
          <a:ln>
            <a:solidFill>
              <a:schemeClr val="tx1">
                <a:lumMod val="50000"/>
                <a:lumOff val="50000"/>
              </a:schemeClr>
            </a:solidFill>
          </a:ln>
        </p:spPr>
      </p:pic>
      <p:pic>
        <p:nvPicPr>
          <p:cNvPr id="4" name="Picture 3" descr="Screen Shot 2014-07-09 at 5.22.23 P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9451" y="1105293"/>
            <a:ext cx="3729182" cy="4826000"/>
          </a:xfrm>
          <a:prstGeom prst="rect">
            <a:avLst/>
          </a:prstGeom>
          <a:ln>
            <a:solidFill>
              <a:schemeClr val="bg2">
                <a:lumMod val="25000"/>
              </a:schemeClr>
            </a:solidFill>
          </a:ln>
          <a:effectLst>
            <a:outerShdw blurRad="50800" dist="38100" dir="2700000" algn="tl" rotWithShape="0">
              <a:srgbClr val="000000">
                <a:alpha val="43000"/>
              </a:srgbClr>
            </a:outerShdw>
          </a:effectLst>
        </p:spPr>
      </p:pic>
      <p:pic>
        <p:nvPicPr>
          <p:cNvPr id="12" name="Picture 11" descr="Screen Shot 2014-07-09 at 5.48.20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633" y="2085975"/>
            <a:ext cx="3573509" cy="4632326"/>
          </a:xfrm>
          <a:prstGeom prst="rect">
            <a:avLst/>
          </a:prstGeom>
          <a:ln>
            <a:solidFill>
              <a:schemeClr val="bg2">
                <a:lumMod val="25000"/>
              </a:schemeClr>
            </a:solidFill>
          </a:ln>
          <a:effectLst>
            <a:outerShdw blurRad="50800" dist="38100" dir="2700000" algn="tl" rotWithShape="0">
              <a:srgbClr val="000000">
                <a:alpha val="43000"/>
              </a:srgbClr>
            </a:outerShdw>
          </a:effectLst>
        </p:spPr>
      </p:pic>
      <p:sp>
        <p:nvSpPr>
          <p:cNvPr id="13" name="TextBox 12"/>
          <p:cNvSpPr txBox="1"/>
          <p:nvPr/>
        </p:nvSpPr>
        <p:spPr>
          <a:xfrm>
            <a:off x="2561705" y="969744"/>
            <a:ext cx="1480506" cy="923330"/>
          </a:xfrm>
          <a:prstGeom prst="rect">
            <a:avLst/>
          </a:prstGeom>
          <a:noFill/>
        </p:spPr>
        <p:txBody>
          <a:bodyPr wrap="none" rtlCol="0">
            <a:spAutoFit/>
          </a:bodyPr>
          <a:lstStyle/>
          <a:p>
            <a:r>
              <a:rPr lang="en-US" b="1" dirty="0" smtClean="0"/>
              <a:t>Five Year </a:t>
            </a:r>
          </a:p>
          <a:p>
            <a:r>
              <a:rPr lang="en-US" b="1" dirty="0" smtClean="0"/>
              <a:t>Business Plan</a:t>
            </a:r>
          </a:p>
          <a:p>
            <a:r>
              <a:rPr lang="en-US" b="1" dirty="0" smtClean="0"/>
              <a:t>(2013-17)</a:t>
            </a:r>
            <a:endParaRPr lang="en-US" b="1" dirty="0"/>
          </a:p>
        </p:txBody>
      </p:sp>
      <p:sp>
        <p:nvSpPr>
          <p:cNvPr id="15" name="TextBox 14"/>
          <p:cNvSpPr txBox="1"/>
          <p:nvPr/>
        </p:nvSpPr>
        <p:spPr>
          <a:xfrm>
            <a:off x="4749893" y="6027803"/>
            <a:ext cx="4267109" cy="369332"/>
          </a:xfrm>
          <a:prstGeom prst="rect">
            <a:avLst/>
          </a:prstGeom>
          <a:noFill/>
        </p:spPr>
        <p:txBody>
          <a:bodyPr wrap="square" rtlCol="0">
            <a:spAutoFit/>
          </a:bodyPr>
          <a:lstStyle/>
          <a:p>
            <a:r>
              <a:rPr lang="en-US" b="1" dirty="0" smtClean="0"/>
              <a:t>Post-Inaugural Tiered Sponsorship Plan</a:t>
            </a:r>
          </a:p>
        </p:txBody>
      </p:sp>
      <p:sp>
        <p:nvSpPr>
          <p:cNvPr id="5" name="Slide Number Placeholder 4"/>
          <p:cNvSpPr>
            <a:spLocks noGrp="1"/>
          </p:cNvSpPr>
          <p:nvPr>
            <p:ph type="sldNum" sz="quarter" idx="11"/>
          </p:nvPr>
        </p:nvSpPr>
        <p:spPr/>
        <p:txBody>
          <a:bodyPr/>
          <a:lstStyle/>
          <a:p>
            <a:fld id="{0AF30572-517D-3744-A402-07672C59CE1B}" type="slidenum">
              <a:rPr lang="en-US" smtClean="0">
                <a:solidFill>
                  <a:srgbClr val="FFFFFF"/>
                </a:solidFill>
              </a:rPr>
              <a:pPr/>
              <a:t>18</a:t>
            </a:fld>
            <a:endParaRPr lang="en-US" dirty="0">
              <a:solidFill>
                <a:srgbClr val="FFFFFF"/>
              </a:solidFill>
            </a:endParaRPr>
          </a:p>
        </p:txBody>
      </p:sp>
    </p:spTree>
    <p:extLst>
      <p:ext uri="{BB962C8B-B14F-4D97-AF65-F5344CB8AC3E}">
        <p14:creationId xmlns:p14="http://schemas.microsoft.com/office/powerpoint/2010/main" val="34534612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4472114" y="176913"/>
            <a:ext cx="4247377" cy="461665"/>
          </a:xfrm>
          <a:prstGeom prst="rect">
            <a:avLst/>
          </a:prstGeom>
          <a:noFill/>
        </p:spPr>
        <p:txBody>
          <a:bodyPr wrap="none" rtlCol="0">
            <a:spAutoFit/>
          </a:bodyPr>
          <a:lstStyle/>
          <a:p>
            <a:pPr algn="r"/>
            <a:r>
              <a:rPr lang="en-US" sz="2400" b="1" dirty="0" smtClean="0">
                <a:solidFill>
                  <a:srgbClr val="B7002B"/>
                </a:solidFill>
                <a:latin typeface="+mj-lt"/>
                <a:cs typeface="Adobe Garamond Pro"/>
              </a:rPr>
              <a:t>Presenting Core Team Members</a:t>
            </a:r>
            <a:endParaRPr lang="en-US" sz="2400" b="1" dirty="0">
              <a:solidFill>
                <a:srgbClr val="B7002B"/>
              </a:solidFill>
              <a:latin typeface="+mj-lt"/>
              <a:cs typeface="Adobe Garamond Pro"/>
            </a:endParaRPr>
          </a:p>
        </p:txBody>
      </p:sp>
      <p:pic>
        <p:nvPicPr>
          <p:cNvPr id="6" name="Picture 5" descr="FLEXspace-2-re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sp>
        <p:nvSpPr>
          <p:cNvPr id="9" name="Title 1"/>
          <p:cNvSpPr txBox="1">
            <a:spLocks/>
          </p:cNvSpPr>
          <p:nvPr/>
        </p:nvSpPr>
        <p:spPr>
          <a:xfrm>
            <a:off x="507999" y="1044681"/>
            <a:ext cx="8194559" cy="4822719"/>
          </a:xfrm>
          <a:prstGeom prst="rect">
            <a:avLst/>
          </a:prstGeom>
        </p:spPr>
        <p:txBody>
          <a:bodyPr vert="horz"/>
          <a:lstStyle>
            <a:lvl1pPr algn="l" defTabSz="457200" rtl="0" eaLnBrk="1" latinLnBrk="0" hangingPunct="1">
              <a:lnSpc>
                <a:spcPts val="4000"/>
              </a:lnSpc>
              <a:spcBef>
                <a:spcPct val="0"/>
              </a:spcBef>
              <a:buNone/>
              <a:defRPr sz="4000" kern="1200">
                <a:solidFill>
                  <a:srgbClr val="B7002B"/>
                </a:solidFill>
                <a:latin typeface="Arial" pitchFamily="34" charset="0"/>
                <a:ea typeface="+mj-ea"/>
                <a:cs typeface="Arial" pitchFamily="34" charset="0"/>
              </a:defRPr>
            </a:lvl1pPr>
          </a:lstStyle>
          <a:p>
            <a:pPr algn="r">
              <a:lnSpc>
                <a:spcPct val="110000"/>
              </a:lnSpc>
            </a:pPr>
            <a:endParaRPr lang="en-US" sz="2000" b="1" dirty="0" smtClean="0"/>
          </a:p>
          <a:p>
            <a:pPr algn="r">
              <a:lnSpc>
                <a:spcPct val="110000"/>
              </a:lnSpc>
            </a:pPr>
            <a:r>
              <a:rPr lang="en-US" sz="2000" b="1" dirty="0" smtClean="0"/>
              <a:t>Lisa </a:t>
            </a:r>
            <a:r>
              <a:rPr lang="en-US" sz="2000" b="1" dirty="0"/>
              <a:t>Stephens </a:t>
            </a:r>
          </a:p>
          <a:p>
            <a:pPr algn="r">
              <a:lnSpc>
                <a:spcPct val="110000"/>
              </a:lnSpc>
            </a:pPr>
            <a:r>
              <a:rPr lang="en-US" sz="1800" dirty="0" smtClean="0">
                <a:solidFill>
                  <a:schemeClr val="tx1"/>
                </a:solidFill>
              </a:rPr>
              <a:t>Senior </a:t>
            </a:r>
            <a:r>
              <a:rPr lang="en-US" sz="1800" dirty="0">
                <a:solidFill>
                  <a:schemeClr val="tx1"/>
                </a:solidFill>
              </a:rPr>
              <a:t>Strategist, SUNY Academic </a:t>
            </a:r>
            <a:r>
              <a:rPr lang="en-US" sz="1800" dirty="0" smtClean="0">
                <a:solidFill>
                  <a:schemeClr val="tx1"/>
                </a:solidFill>
              </a:rPr>
              <a:t>Innovation</a:t>
            </a:r>
          </a:p>
          <a:p>
            <a:pPr algn="r">
              <a:lnSpc>
                <a:spcPct val="110000"/>
              </a:lnSpc>
            </a:pPr>
            <a:endParaRPr lang="en-US" sz="1100" b="1" dirty="0" smtClean="0"/>
          </a:p>
          <a:p>
            <a:pPr algn="r">
              <a:lnSpc>
                <a:spcPct val="110000"/>
              </a:lnSpc>
            </a:pPr>
            <a:r>
              <a:rPr lang="en-US" sz="2000" b="1" dirty="0" smtClean="0"/>
              <a:t>Joseph </a:t>
            </a:r>
            <a:r>
              <a:rPr lang="en-US" sz="2000" b="1" dirty="0"/>
              <a:t>Moreau</a:t>
            </a:r>
          </a:p>
          <a:p>
            <a:pPr algn="r">
              <a:lnSpc>
                <a:spcPct val="110000"/>
              </a:lnSpc>
            </a:pPr>
            <a:r>
              <a:rPr lang="en-US" sz="1800" dirty="0">
                <a:solidFill>
                  <a:srgbClr val="000000"/>
                </a:solidFill>
              </a:rPr>
              <a:t>Vice Chancellor, Technology-Foothill De Anza CC District</a:t>
            </a:r>
          </a:p>
          <a:p>
            <a:pPr algn="r">
              <a:lnSpc>
                <a:spcPct val="110000"/>
              </a:lnSpc>
            </a:pPr>
            <a:endParaRPr lang="en-US" sz="1100" b="1" dirty="0"/>
          </a:p>
          <a:p>
            <a:pPr algn="r">
              <a:lnSpc>
                <a:spcPct val="110000"/>
              </a:lnSpc>
            </a:pPr>
            <a:r>
              <a:rPr lang="en-US" sz="2000" b="1" dirty="0"/>
              <a:t>James Frazee</a:t>
            </a:r>
          </a:p>
          <a:p>
            <a:pPr algn="r">
              <a:lnSpc>
                <a:spcPct val="110000"/>
              </a:lnSpc>
            </a:pPr>
            <a:r>
              <a:rPr lang="en-US" sz="1800" dirty="0">
                <a:solidFill>
                  <a:srgbClr val="000000"/>
                </a:solidFill>
              </a:rPr>
              <a:t>Senior Academic Technology Officer – San Diego State </a:t>
            </a:r>
            <a:r>
              <a:rPr lang="en-US" sz="1800" dirty="0" smtClean="0">
                <a:solidFill>
                  <a:srgbClr val="000000"/>
                </a:solidFill>
              </a:rPr>
              <a:t>University</a:t>
            </a:r>
          </a:p>
          <a:p>
            <a:pPr algn="r">
              <a:lnSpc>
                <a:spcPct val="110000"/>
              </a:lnSpc>
            </a:pPr>
            <a:endParaRPr lang="en-US" sz="1100" dirty="0">
              <a:solidFill>
                <a:srgbClr val="000000"/>
              </a:solidFill>
            </a:endParaRPr>
          </a:p>
          <a:p>
            <a:pPr algn="r">
              <a:lnSpc>
                <a:spcPct val="110000"/>
              </a:lnSpc>
            </a:pPr>
            <a:r>
              <a:rPr lang="en-US" sz="2000" b="1" dirty="0" smtClean="0"/>
              <a:t>Megan </a:t>
            </a:r>
            <a:r>
              <a:rPr lang="en-US" sz="2000" b="1" dirty="0"/>
              <a:t>Marler </a:t>
            </a:r>
          </a:p>
          <a:p>
            <a:pPr algn="r">
              <a:lnSpc>
                <a:spcPct val="110000"/>
              </a:lnSpc>
            </a:pPr>
            <a:r>
              <a:rPr lang="en-US" sz="1800" dirty="0">
                <a:solidFill>
                  <a:srgbClr val="000000"/>
                </a:solidFill>
              </a:rPr>
              <a:t>Director, Strategic Services – </a:t>
            </a:r>
            <a:r>
              <a:rPr lang="en-US" sz="1800" dirty="0" err="1" smtClean="0">
                <a:solidFill>
                  <a:srgbClr val="000000"/>
                </a:solidFill>
              </a:rPr>
              <a:t>ARTstor</a:t>
            </a:r>
            <a:endParaRPr lang="en-US" sz="1200" b="1" dirty="0" smtClean="0"/>
          </a:p>
          <a:p>
            <a:pPr algn="r">
              <a:lnSpc>
                <a:spcPct val="110000"/>
              </a:lnSpc>
            </a:pPr>
            <a:endParaRPr lang="en-US" sz="1100" dirty="0" smtClean="0">
              <a:solidFill>
                <a:srgbClr val="000000"/>
              </a:solidFill>
            </a:endParaRPr>
          </a:p>
          <a:p>
            <a:pPr algn="r">
              <a:lnSpc>
                <a:spcPct val="110000"/>
              </a:lnSpc>
            </a:pPr>
            <a:r>
              <a:rPr lang="en-US" sz="2000" b="1" dirty="0" smtClean="0"/>
              <a:t>Jim Young</a:t>
            </a:r>
            <a:endParaRPr lang="en-US" sz="2000" b="1" dirty="0"/>
          </a:p>
          <a:p>
            <a:pPr algn="r">
              <a:lnSpc>
                <a:spcPct val="110000"/>
              </a:lnSpc>
            </a:pPr>
            <a:r>
              <a:rPr lang="en-US" sz="1800" dirty="0" smtClean="0">
                <a:solidFill>
                  <a:srgbClr val="000000"/>
                </a:solidFill>
              </a:rPr>
              <a:t>Chief Learning Officer – SCUP</a:t>
            </a:r>
            <a:endParaRPr lang="en-US" sz="2000" b="1" dirty="0"/>
          </a:p>
          <a:p>
            <a:pPr algn="r">
              <a:lnSpc>
                <a:spcPct val="110000"/>
              </a:lnSpc>
            </a:pPr>
            <a:endParaRPr lang="en-US" sz="2000" b="1" dirty="0"/>
          </a:p>
          <a:p>
            <a:pPr algn="r">
              <a:lnSpc>
                <a:spcPct val="110000"/>
              </a:lnSpc>
            </a:pPr>
            <a:endParaRPr lang="en-US" sz="1800" b="1" dirty="0"/>
          </a:p>
          <a:p>
            <a:pPr algn="r">
              <a:lnSpc>
                <a:spcPct val="110000"/>
              </a:lnSpc>
            </a:pPr>
            <a:endParaRPr lang="en-US" sz="1800" b="1" dirty="0" smtClean="0"/>
          </a:p>
          <a:p>
            <a:pPr algn="r">
              <a:lnSpc>
                <a:spcPct val="110000"/>
              </a:lnSpc>
            </a:pPr>
            <a:endParaRPr lang="en-US" sz="2000" b="1" dirty="0" smtClean="0"/>
          </a:p>
        </p:txBody>
      </p:sp>
      <p:sp>
        <p:nvSpPr>
          <p:cNvPr id="2" name="Rectangle 1"/>
          <p:cNvSpPr/>
          <p:nvPr/>
        </p:nvSpPr>
        <p:spPr>
          <a:xfrm>
            <a:off x="0" y="6570133"/>
            <a:ext cx="60325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Arial"/>
                <a:cs typeface="Arial"/>
              </a:rPr>
              <a:t>Flexible Learning Environments eXchange</a:t>
            </a:r>
            <a:endParaRPr lang="en-US" sz="1200" b="1" dirty="0">
              <a:latin typeface="Arial"/>
              <a:cs typeface="Arial"/>
            </a:endParaRPr>
          </a:p>
        </p:txBody>
      </p:sp>
      <p:pic>
        <p:nvPicPr>
          <p:cNvPr id="7" name="Picture 6" descr="Screen Shot 2014-07-09 at 4.49.26 PM.png"/>
          <p:cNvPicPr>
            <a:picLocks noChangeAspect="1"/>
          </p:cNvPicPr>
          <p:nvPr/>
        </p:nvPicPr>
        <p:blipFill rotWithShape="1">
          <a:blip r:embed="rId4"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sp>
        <p:nvSpPr>
          <p:cNvPr id="8" name="Rectangle 7"/>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sp>
        <p:nvSpPr>
          <p:cNvPr id="4" name="Slide Number Placeholder 3"/>
          <p:cNvSpPr>
            <a:spLocks noGrp="1"/>
          </p:cNvSpPr>
          <p:nvPr>
            <p:ph type="sldNum" sz="quarter" idx="11"/>
          </p:nvPr>
        </p:nvSpPr>
        <p:spPr/>
        <p:txBody>
          <a:bodyPr/>
          <a:lstStyle/>
          <a:p>
            <a:fld id="{0AF30572-517D-3744-A402-07672C59CE1B}" type="slidenum">
              <a:rPr lang="en-US" smtClean="0">
                <a:solidFill>
                  <a:schemeClr val="bg1"/>
                </a:solidFill>
              </a:rPr>
              <a:pPr/>
              <a:t>1</a:t>
            </a:fld>
            <a:endParaRPr lang="en-US" dirty="0">
              <a:solidFill>
                <a:schemeClr val="bg1"/>
              </a:solidFill>
            </a:endParaRPr>
          </a:p>
        </p:txBody>
      </p:sp>
    </p:spTree>
    <p:extLst>
      <p:ext uri="{BB962C8B-B14F-4D97-AF65-F5344CB8AC3E}">
        <p14:creationId xmlns:p14="http://schemas.microsoft.com/office/powerpoint/2010/main" val="405394591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6518498" y="176913"/>
            <a:ext cx="2200993" cy="461665"/>
          </a:xfrm>
          <a:prstGeom prst="rect">
            <a:avLst/>
          </a:prstGeom>
          <a:noFill/>
        </p:spPr>
        <p:txBody>
          <a:bodyPr wrap="none" rtlCol="0">
            <a:spAutoFit/>
          </a:bodyPr>
          <a:lstStyle/>
          <a:p>
            <a:pPr algn="r"/>
            <a:r>
              <a:rPr lang="en-US" sz="2400" b="1" dirty="0" smtClean="0">
                <a:solidFill>
                  <a:srgbClr val="B7002B"/>
                </a:solidFill>
                <a:latin typeface="+mj-lt"/>
                <a:cs typeface="Adobe Garamond Pro"/>
              </a:rPr>
              <a:t>Project Website</a:t>
            </a:r>
            <a:endParaRPr lang="en-US" sz="2400" b="1" dirty="0">
              <a:solidFill>
                <a:srgbClr val="B7002B"/>
              </a:solidFill>
              <a:latin typeface="+mj-lt"/>
              <a:cs typeface="Adobe Garamond Pro"/>
            </a:endParaRPr>
          </a:p>
        </p:txBody>
      </p:sp>
      <p:sp>
        <p:nvSpPr>
          <p:cNvPr id="2" name="Rectangle 1"/>
          <p:cNvSpPr/>
          <p:nvPr/>
        </p:nvSpPr>
        <p:spPr>
          <a:xfrm>
            <a:off x="0" y="6570133"/>
            <a:ext cx="60325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Arial"/>
                <a:cs typeface="Arial"/>
              </a:rPr>
              <a:t>Flexible Learning Environments eXchange</a:t>
            </a:r>
            <a:endParaRPr lang="en-US" sz="1200" b="1" dirty="0">
              <a:latin typeface="Arial"/>
              <a:cs typeface="Arial"/>
            </a:endParaRPr>
          </a:p>
        </p:txBody>
      </p:sp>
      <p:pic>
        <p:nvPicPr>
          <p:cNvPr id="11" name="Picture 10" descr="Screen Shot 2014-07-09 at 4.49.26 PM.png"/>
          <p:cNvPicPr>
            <a:picLocks noChangeAspect="1"/>
          </p:cNvPicPr>
          <p:nvPr/>
        </p:nvPicPr>
        <p:blipFill rotWithShape="1">
          <a:blip r:embed="rId3"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sp>
        <p:nvSpPr>
          <p:cNvPr id="12" name="Rectangle 11"/>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sp>
        <p:nvSpPr>
          <p:cNvPr id="4" name="TextBox 3"/>
          <p:cNvSpPr txBox="1"/>
          <p:nvPr/>
        </p:nvSpPr>
        <p:spPr>
          <a:xfrm>
            <a:off x="5323148" y="1524000"/>
            <a:ext cx="1992052" cy="707886"/>
          </a:xfrm>
          <a:prstGeom prst="rect">
            <a:avLst/>
          </a:prstGeom>
          <a:noFill/>
        </p:spPr>
        <p:txBody>
          <a:bodyPr wrap="none" rtlCol="0">
            <a:spAutoFit/>
          </a:bodyPr>
          <a:lstStyle/>
          <a:p>
            <a:pPr algn="r"/>
            <a:r>
              <a:rPr lang="en-US" sz="2000" b="1" dirty="0" smtClean="0"/>
              <a:t>FLEXspace.org </a:t>
            </a:r>
          </a:p>
          <a:p>
            <a:pPr algn="r"/>
            <a:r>
              <a:rPr lang="en-US" sz="2000" b="1" dirty="0" smtClean="0"/>
              <a:t>Domain Donated</a:t>
            </a:r>
          </a:p>
        </p:txBody>
      </p:sp>
      <p:pic>
        <p:nvPicPr>
          <p:cNvPr id="13" name="Picture 12"/>
          <p:cNvPicPr>
            <a:picLocks noChangeAspect="1"/>
          </p:cNvPicPr>
          <p:nvPr/>
        </p:nvPicPr>
        <p:blipFill>
          <a:blip r:embed="rId4"/>
          <a:stretch>
            <a:fillRect/>
          </a:stretch>
        </p:blipFill>
        <p:spPr>
          <a:xfrm>
            <a:off x="7416800" y="1295400"/>
            <a:ext cx="1270000" cy="1143000"/>
          </a:xfrm>
          <a:prstGeom prst="rect">
            <a:avLst/>
          </a:prstGeom>
        </p:spPr>
      </p:pic>
      <p:pic>
        <p:nvPicPr>
          <p:cNvPr id="5" name="Picture 4" descr="FLEXspace-logo-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152400"/>
            <a:ext cx="4953000" cy="588888"/>
          </a:xfrm>
          <a:prstGeom prst="rect">
            <a:avLst/>
          </a:prstGeom>
        </p:spPr>
      </p:pic>
      <p:sp>
        <p:nvSpPr>
          <p:cNvPr id="7" name="TextBox 6"/>
          <p:cNvSpPr txBox="1"/>
          <p:nvPr/>
        </p:nvSpPr>
        <p:spPr>
          <a:xfrm>
            <a:off x="5410200" y="2438400"/>
            <a:ext cx="3581400" cy="3416320"/>
          </a:xfrm>
          <a:prstGeom prst="rect">
            <a:avLst/>
          </a:prstGeom>
          <a:noFill/>
        </p:spPr>
        <p:txBody>
          <a:bodyPr wrap="square" rtlCol="0">
            <a:spAutoFit/>
          </a:bodyPr>
          <a:lstStyle/>
          <a:p>
            <a:r>
              <a:rPr lang="en-US" b="1" dirty="0" smtClean="0"/>
              <a:t>Project Website</a:t>
            </a:r>
          </a:p>
          <a:p>
            <a:pPr marL="285750" indent="-285750">
              <a:buFont typeface="Arial"/>
              <a:buChar char="•"/>
            </a:pPr>
            <a:r>
              <a:rPr lang="en-US" dirty="0" smtClean="0"/>
              <a:t>Core Team Contact</a:t>
            </a:r>
          </a:p>
          <a:p>
            <a:pPr marL="285750" indent="-285750">
              <a:buFont typeface="Arial"/>
              <a:buChar char="•"/>
            </a:pPr>
            <a:r>
              <a:rPr lang="en-US" dirty="0" smtClean="0"/>
              <a:t>Founding Members/Sponsors </a:t>
            </a:r>
          </a:p>
          <a:p>
            <a:pPr marL="285750" indent="-285750">
              <a:buFont typeface="Arial"/>
              <a:buChar char="•"/>
            </a:pPr>
            <a:r>
              <a:rPr lang="en-US" dirty="0" smtClean="0"/>
              <a:t>Account Request</a:t>
            </a:r>
          </a:p>
          <a:p>
            <a:pPr marL="285750" indent="-285750">
              <a:buFont typeface="Arial"/>
              <a:buChar char="•"/>
            </a:pPr>
            <a:r>
              <a:rPr lang="en-US" dirty="0" smtClean="0"/>
              <a:t>Publications</a:t>
            </a:r>
            <a:r>
              <a:rPr lang="en-US" dirty="0"/>
              <a:t> </a:t>
            </a:r>
            <a:r>
              <a:rPr lang="en-US" dirty="0" smtClean="0"/>
              <a:t>&amp; Links</a:t>
            </a:r>
          </a:p>
          <a:p>
            <a:endParaRPr lang="en-US" b="1" dirty="0"/>
          </a:p>
          <a:p>
            <a:r>
              <a:rPr lang="en-US" b="1" dirty="0" smtClean="0"/>
              <a:t>FLEXspace Repository Portal Access</a:t>
            </a:r>
          </a:p>
          <a:p>
            <a:pPr marL="285750" indent="-285750">
              <a:buFont typeface="Arial"/>
              <a:buChar char="•"/>
            </a:pPr>
            <a:r>
              <a:rPr lang="en-US" dirty="0" smtClean="0"/>
              <a:t>Browse Collections</a:t>
            </a:r>
          </a:p>
          <a:p>
            <a:pPr marL="285750" indent="-285750">
              <a:buFont typeface="Arial"/>
              <a:buChar char="•"/>
            </a:pPr>
            <a:r>
              <a:rPr lang="en-US" dirty="0" smtClean="0"/>
              <a:t>Contribute/Showcase Spaces </a:t>
            </a:r>
          </a:p>
          <a:p>
            <a:pPr marL="742950" lvl="1" indent="-285750">
              <a:buSzPct val="80000"/>
              <a:buFont typeface="Wingdings" charset="2"/>
              <a:buChar char="Ø"/>
            </a:pPr>
            <a:r>
              <a:rPr lang="en-US" dirty="0" smtClean="0"/>
              <a:t>Learning/Assessment</a:t>
            </a:r>
          </a:p>
          <a:p>
            <a:pPr marL="742950" lvl="1" indent="-285750">
              <a:buSzPct val="80000"/>
              <a:buFont typeface="Wingdings" charset="2"/>
              <a:buChar char="Ø"/>
            </a:pPr>
            <a:r>
              <a:rPr lang="en-US" dirty="0"/>
              <a:t>Technology </a:t>
            </a:r>
            <a:r>
              <a:rPr lang="en-US" dirty="0" smtClean="0"/>
              <a:t>Integration</a:t>
            </a:r>
          </a:p>
          <a:p>
            <a:pPr marL="742950" lvl="1" indent="-285750">
              <a:buSzPct val="80000"/>
              <a:buFont typeface="Wingdings" charset="2"/>
              <a:buChar char="Ø"/>
            </a:pPr>
            <a:r>
              <a:rPr lang="en-US" dirty="0" smtClean="0"/>
              <a:t>Architecture/Facilities</a:t>
            </a:r>
          </a:p>
        </p:txBody>
      </p:sp>
      <p:sp>
        <p:nvSpPr>
          <p:cNvPr id="6" name="Slide Number Placeholder 5"/>
          <p:cNvSpPr>
            <a:spLocks noGrp="1"/>
          </p:cNvSpPr>
          <p:nvPr>
            <p:ph type="sldNum" sz="quarter" idx="11"/>
          </p:nvPr>
        </p:nvSpPr>
        <p:spPr/>
        <p:txBody>
          <a:bodyPr/>
          <a:lstStyle/>
          <a:p>
            <a:fld id="{0AF30572-517D-3744-A402-07672C59CE1B}" type="slidenum">
              <a:rPr lang="en-US" smtClean="0">
                <a:solidFill>
                  <a:srgbClr val="FFFFFF"/>
                </a:solidFill>
              </a:rPr>
              <a:t>19</a:t>
            </a:fld>
            <a:endParaRPr lang="en-US" dirty="0">
              <a:solidFill>
                <a:srgbClr val="FFFFFF"/>
              </a:solidFill>
            </a:endParaRPr>
          </a:p>
        </p:txBody>
      </p:sp>
      <p:pic>
        <p:nvPicPr>
          <p:cNvPr id="8" name="Picture 7"/>
          <p:cNvPicPr>
            <a:picLocks noChangeAspect="1"/>
          </p:cNvPicPr>
          <p:nvPr/>
        </p:nvPicPr>
        <p:blipFill>
          <a:blip r:embed="rId6"/>
          <a:stretch>
            <a:fillRect/>
          </a:stretch>
        </p:blipFill>
        <p:spPr>
          <a:xfrm>
            <a:off x="530352" y="1143000"/>
            <a:ext cx="3583311" cy="4873752"/>
          </a:xfrm>
          <a:prstGeom prst="rect">
            <a:avLst/>
          </a:prstGeom>
          <a:ln w="19050" cmpd="sng">
            <a:solidFill>
              <a:schemeClr val="bg1">
                <a:lumMod val="50000"/>
              </a:schemeClr>
            </a:solidFill>
          </a:ln>
        </p:spPr>
      </p:pic>
    </p:spTree>
    <p:extLst>
      <p:ext uri="{BB962C8B-B14F-4D97-AF65-F5344CB8AC3E}">
        <p14:creationId xmlns:p14="http://schemas.microsoft.com/office/powerpoint/2010/main" val="353204022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6518498" y="176913"/>
            <a:ext cx="2200993" cy="461665"/>
          </a:xfrm>
          <a:prstGeom prst="rect">
            <a:avLst/>
          </a:prstGeom>
          <a:noFill/>
        </p:spPr>
        <p:txBody>
          <a:bodyPr wrap="none" rtlCol="0">
            <a:spAutoFit/>
          </a:bodyPr>
          <a:lstStyle/>
          <a:p>
            <a:pPr algn="r"/>
            <a:r>
              <a:rPr lang="en-US" sz="2400" b="1" dirty="0" smtClean="0">
                <a:solidFill>
                  <a:srgbClr val="B7002B"/>
                </a:solidFill>
                <a:latin typeface="+mj-lt"/>
                <a:cs typeface="Adobe Garamond Pro"/>
              </a:rPr>
              <a:t>Project Website</a:t>
            </a:r>
            <a:endParaRPr lang="en-US" sz="2400" b="1" dirty="0">
              <a:solidFill>
                <a:srgbClr val="B7002B"/>
              </a:solidFill>
              <a:latin typeface="+mj-lt"/>
              <a:cs typeface="Adobe Garamond Pro"/>
            </a:endParaRPr>
          </a:p>
        </p:txBody>
      </p:sp>
      <p:sp>
        <p:nvSpPr>
          <p:cNvPr id="2" name="Rectangle 1"/>
          <p:cNvSpPr/>
          <p:nvPr/>
        </p:nvSpPr>
        <p:spPr>
          <a:xfrm>
            <a:off x="0" y="6570133"/>
            <a:ext cx="60325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Arial"/>
                <a:cs typeface="Arial"/>
              </a:rPr>
              <a:t>Flexible Learning Environments eXchange</a:t>
            </a:r>
            <a:endParaRPr lang="en-US" sz="1200" b="1" dirty="0">
              <a:latin typeface="Arial"/>
              <a:cs typeface="Arial"/>
            </a:endParaRPr>
          </a:p>
        </p:txBody>
      </p:sp>
      <p:pic>
        <p:nvPicPr>
          <p:cNvPr id="11" name="Picture 10" descr="Screen Shot 2014-07-09 at 4.49.26 PM.png"/>
          <p:cNvPicPr>
            <a:picLocks noChangeAspect="1"/>
          </p:cNvPicPr>
          <p:nvPr/>
        </p:nvPicPr>
        <p:blipFill rotWithShape="1">
          <a:blip r:embed="rId3"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sp>
        <p:nvSpPr>
          <p:cNvPr id="12" name="Rectangle 11"/>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pic>
        <p:nvPicPr>
          <p:cNvPr id="5" name="Picture 4" descr="FLEXspace-logo-shor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152400"/>
            <a:ext cx="4953000" cy="588888"/>
          </a:xfrm>
          <a:prstGeom prst="rect">
            <a:avLst/>
          </a:prstGeom>
        </p:spPr>
      </p:pic>
      <p:sp>
        <p:nvSpPr>
          <p:cNvPr id="7" name="TextBox 6"/>
          <p:cNvSpPr txBox="1"/>
          <p:nvPr/>
        </p:nvSpPr>
        <p:spPr>
          <a:xfrm>
            <a:off x="2819400" y="914400"/>
            <a:ext cx="3581400" cy="1200329"/>
          </a:xfrm>
          <a:prstGeom prst="rect">
            <a:avLst/>
          </a:prstGeom>
          <a:noFill/>
        </p:spPr>
        <p:txBody>
          <a:bodyPr wrap="square" rtlCol="0">
            <a:spAutoFit/>
          </a:bodyPr>
          <a:lstStyle/>
          <a:p>
            <a:r>
              <a:rPr lang="en-US" b="1" dirty="0" smtClean="0"/>
              <a:t>Getting Started</a:t>
            </a:r>
          </a:p>
          <a:p>
            <a:pPr marL="285750" indent="-285750">
              <a:buFont typeface="Arial"/>
              <a:buChar char="•"/>
            </a:pPr>
            <a:r>
              <a:rPr lang="en-US" dirty="0" smtClean="0"/>
              <a:t>Account Request</a:t>
            </a:r>
          </a:p>
          <a:p>
            <a:pPr marL="285750" indent="-285750">
              <a:buFont typeface="Arial"/>
              <a:buChar char="•"/>
            </a:pPr>
            <a:r>
              <a:rPr lang="en-US" dirty="0" smtClean="0"/>
              <a:t>Agree to terms/conditions</a:t>
            </a:r>
          </a:p>
          <a:p>
            <a:pPr marL="285750" indent="-285750">
              <a:buFont typeface="Arial"/>
              <a:buChar char="•"/>
            </a:pPr>
            <a:r>
              <a:rPr lang="en-US" dirty="0" smtClean="0"/>
              <a:t>Support Contact</a:t>
            </a:r>
          </a:p>
        </p:txBody>
      </p:sp>
      <p:pic>
        <p:nvPicPr>
          <p:cNvPr id="8" name="Picture 7" descr="Screen Shot 2014-09-27 at 10.47.02 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5995" y="2438400"/>
            <a:ext cx="2226192" cy="2819400"/>
          </a:xfrm>
          <a:prstGeom prst="rect">
            <a:avLst/>
          </a:prstGeom>
        </p:spPr>
      </p:pic>
      <p:sp>
        <p:nvSpPr>
          <p:cNvPr id="15" name="TextBox 14"/>
          <p:cNvSpPr txBox="1"/>
          <p:nvPr/>
        </p:nvSpPr>
        <p:spPr>
          <a:xfrm>
            <a:off x="5334000" y="2514600"/>
            <a:ext cx="3581400" cy="1477328"/>
          </a:xfrm>
          <a:prstGeom prst="rect">
            <a:avLst/>
          </a:prstGeom>
          <a:noFill/>
        </p:spPr>
        <p:txBody>
          <a:bodyPr wrap="square" rtlCol="0">
            <a:spAutoFit/>
          </a:bodyPr>
          <a:lstStyle/>
          <a:p>
            <a:r>
              <a:rPr lang="en-US" b="1" dirty="0" smtClean="0"/>
              <a:t>FLEXspace Tutorials</a:t>
            </a:r>
          </a:p>
          <a:p>
            <a:pPr marL="285750" indent="-285750">
              <a:buFont typeface="Arial"/>
              <a:buChar char="•"/>
            </a:pPr>
            <a:r>
              <a:rPr lang="en-US" dirty="0" smtClean="0"/>
              <a:t>How to Browse Content</a:t>
            </a:r>
          </a:p>
          <a:p>
            <a:pPr marL="285750" indent="-285750">
              <a:buFont typeface="Arial"/>
              <a:buChar char="•"/>
            </a:pPr>
            <a:r>
              <a:rPr lang="en-US" dirty="0" smtClean="0"/>
              <a:t>How to Upload/Contribute</a:t>
            </a:r>
          </a:p>
          <a:p>
            <a:pPr marL="285750" indent="-285750">
              <a:buFont typeface="Arial"/>
              <a:buChar char="•"/>
            </a:pPr>
            <a:r>
              <a:rPr lang="en-US" dirty="0" smtClean="0"/>
              <a:t>Quick Start Guide</a:t>
            </a:r>
          </a:p>
          <a:p>
            <a:pPr marL="285750" indent="-285750">
              <a:buFont typeface="Arial"/>
              <a:buChar char="•"/>
            </a:pPr>
            <a:r>
              <a:rPr lang="en-US" dirty="0" smtClean="0"/>
              <a:t>Growing collection of tips</a:t>
            </a:r>
          </a:p>
        </p:txBody>
      </p:sp>
      <p:pic>
        <p:nvPicPr>
          <p:cNvPr id="16" name="Picture 15" descr="Screen Shot 2014-09-28 at 10.36.40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838200"/>
            <a:ext cx="2514215" cy="3581400"/>
          </a:xfrm>
          <a:prstGeom prst="rect">
            <a:avLst/>
          </a:prstGeom>
        </p:spPr>
      </p:pic>
      <p:sp>
        <p:nvSpPr>
          <p:cNvPr id="4" name="Slide Number Placeholder 3"/>
          <p:cNvSpPr>
            <a:spLocks noGrp="1"/>
          </p:cNvSpPr>
          <p:nvPr>
            <p:ph type="sldNum" sz="quarter" idx="11"/>
          </p:nvPr>
        </p:nvSpPr>
        <p:spPr/>
        <p:txBody>
          <a:bodyPr/>
          <a:lstStyle/>
          <a:p>
            <a:fld id="{0AF30572-517D-3744-A402-07672C59CE1B}" type="slidenum">
              <a:rPr lang="en-US" smtClean="0">
                <a:solidFill>
                  <a:srgbClr val="FFFFFF"/>
                </a:solidFill>
              </a:rPr>
              <a:t>20</a:t>
            </a:fld>
            <a:endParaRPr lang="en-US" dirty="0">
              <a:solidFill>
                <a:srgbClr val="FFFFFF"/>
              </a:solidFill>
            </a:endParaRPr>
          </a:p>
        </p:txBody>
      </p:sp>
      <p:pic>
        <p:nvPicPr>
          <p:cNvPr id="6" name="Picture 5"/>
          <p:cNvPicPr>
            <a:picLocks noChangeAspect="1"/>
          </p:cNvPicPr>
          <p:nvPr/>
        </p:nvPicPr>
        <p:blipFill>
          <a:blip r:embed="rId7"/>
          <a:stretch>
            <a:fillRect/>
          </a:stretch>
        </p:blipFill>
        <p:spPr>
          <a:xfrm>
            <a:off x="5788152" y="4038600"/>
            <a:ext cx="2471399" cy="2221992"/>
          </a:xfrm>
          <a:prstGeom prst="rect">
            <a:avLst/>
          </a:prstGeom>
          <a:effectLst>
            <a:glow rad="101600">
              <a:schemeClr val="tx1">
                <a:lumMod val="65000"/>
                <a:lumOff val="35000"/>
                <a:alpha val="75000"/>
              </a:schemeClr>
            </a:glow>
          </a:effectLst>
        </p:spPr>
      </p:pic>
    </p:spTree>
    <p:extLst>
      <p:ext uri="{BB962C8B-B14F-4D97-AF65-F5344CB8AC3E}">
        <p14:creationId xmlns:p14="http://schemas.microsoft.com/office/powerpoint/2010/main" val="80490875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7104596" y="176913"/>
            <a:ext cx="1614895" cy="461665"/>
          </a:xfrm>
          <a:prstGeom prst="rect">
            <a:avLst/>
          </a:prstGeom>
          <a:noFill/>
        </p:spPr>
        <p:txBody>
          <a:bodyPr wrap="none" rtlCol="0">
            <a:spAutoFit/>
          </a:bodyPr>
          <a:lstStyle/>
          <a:p>
            <a:pPr algn="r"/>
            <a:r>
              <a:rPr lang="en-US" sz="2400" b="1" dirty="0" smtClean="0">
                <a:solidFill>
                  <a:srgbClr val="B7002B"/>
                </a:solidFill>
                <a:latin typeface="+mj-lt"/>
                <a:cs typeface="Adobe Garamond Pro"/>
              </a:rPr>
              <a:t>Questions?</a:t>
            </a:r>
            <a:endParaRPr lang="en-US" sz="2400" b="1" dirty="0">
              <a:solidFill>
                <a:srgbClr val="B7002B"/>
              </a:solidFill>
              <a:latin typeface="+mj-lt"/>
              <a:cs typeface="Adobe Garamond Pro"/>
            </a:endParaRPr>
          </a:p>
        </p:txBody>
      </p:sp>
      <p:pic>
        <p:nvPicPr>
          <p:cNvPr id="7" name="Picture 6" descr="FLEXspace-2-re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pic>
        <p:nvPicPr>
          <p:cNvPr id="8" name="Picture 7" descr="Screen Shot 2014-07-09 at 4.49.26 PM.png"/>
          <p:cNvPicPr>
            <a:picLocks noChangeAspect="1"/>
          </p:cNvPicPr>
          <p:nvPr/>
        </p:nvPicPr>
        <p:blipFill rotWithShape="1">
          <a:blip r:embed="rId4" cstate="print">
            <a:extLst>
              <a:ext uri="{28A0092B-C50C-407E-A947-70E740481C1C}">
                <a14:useLocalDpi xmlns:a14="http://schemas.microsoft.com/office/drawing/2010/main" val="0"/>
              </a:ext>
            </a:extLst>
          </a:blip>
          <a:srcRect b="14474"/>
          <a:stretch/>
        </p:blipFill>
        <p:spPr>
          <a:xfrm>
            <a:off x="6256871" y="5931292"/>
            <a:ext cx="2734732" cy="850508"/>
          </a:xfrm>
          <a:prstGeom prst="rect">
            <a:avLst/>
          </a:prstGeom>
        </p:spPr>
      </p:pic>
      <p:sp>
        <p:nvSpPr>
          <p:cNvPr id="5" name="Title 1"/>
          <p:cNvSpPr txBox="1">
            <a:spLocks/>
          </p:cNvSpPr>
          <p:nvPr/>
        </p:nvSpPr>
        <p:spPr>
          <a:xfrm>
            <a:off x="376166" y="838200"/>
            <a:ext cx="8343325" cy="5486400"/>
          </a:xfrm>
          <a:prstGeom prst="rect">
            <a:avLst/>
          </a:prstGeom>
        </p:spPr>
        <p:txBody>
          <a:bodyPr vert="horz"/>
          <a:lstStyle>
            <a:lvl1pPr algn="l" defTabSz="457200" rtl="0" eaLnBrk="1" latinLnBrk="0" hangingPunct="1">
              <a:lnSpc>
                <a:spcPts val="4000"/>
              </a:lnSpc>
              <a:spcBef>
                <a:spcPct val="0"/>
              </a:spcBef>
              <a:buNone/>
              <a:defRPr sz="4000" kern="1200">
                <a:solidFill>
                  <a:srgbClr val="B7002B"/>
                </a:solidFill>
                <a:latin typeface="Arial" pitchFamily="34" charset="0"/>
                <a:ea typeface="+mj-ea"/>
                <a:cs typeface="Arial" pitchFamily="34" charset="0"/>
              </a:defRPr>
            </a:lvl1pPr>
          </a:lstStyle>
          <a:p>
            <a:pPr algn="r">
              <a:lnSpc>
                <a:spcPct val="110000"/>
              </a:lnSpc>
            </a:pPr>
            <a:r>
              <a:rPr lang="en-US" sz="1800" dirty="0" smtClean="0">
                <a:solidFill>
                  <a:schemeClr val="tx1"/>
                </a:solidFill>
              </a:rPr>
              <a:t>Lisa Stephens</a:t>
            </a:r>
          </a:p>
          <a:p>
            <a:pPr algn="r">
              <a:lnSpc>
                <a:spcPct val="110000"/>
              </a:lnSpc>
            </a:pPr>
            <a:r>
              <a:rPr lang="en-US" sz="1800" b="1" dirty="0" smtClean="0"/>
              <a:t>Lisa.Stephens@suny.edu </a:t>
            </a:r>
            <a:endParaRPr lang="en-US" sz="1800" b="1" dirty="0"/>
          </a:p>
          <a:p>
            <a:pPr algn="r">
              <a:lnSpc>
                <a:spcPct val="110000"/>
              </a:lnSpc>
            </a:pPr>
            <a:r>
              <a:rPr lang="en-US" sz="1800" dirty="0" smtClean="0">
                <a:solidFill>
                  <a:schemeClr val="tx1"/>
                </a:solidFill>
              </a:rPr>
              <a:t>Senior </a:t>
            </a:r>
            <a:r>
              <a:rPr lang="en-US" sz="1800" dirty="0">
                <a:solidFill>
                  <a:schemeClr val="tx1"/>
                </a:solidFill>
              </a:rPr>
              <a:t>Strategist, SUNY Academic Innovation</a:t>
            </a:r>
          </a:p>
          <a:p>
            <a:pPr algn="r">
              <a:lnSpc>
                <a:spcPct val="110000"/>
              </a:lnSpc>
            </a:pPr>
            <a:endParaRPr lang="en-US" sz="1000" b="1" dirty="0"/>
          </a:p>
          <a:p>
            <a:pPr algn="r">
              <a:lnSpc>
                <a:spcPct val="110000"/>
              </a:lnSpc>
            </a:pPr>
            <a:r>
              <a:rPr lang="en-US" sz="1800" dirty="0" smtClean="0">
                <a:solidFill>
                  <a:srgbClr val="000000"/>
                </a:solidFill>
              </a:rPr>
              <a:t>Joe Moreau</a:t>
            </a:r>
          </a:p>
          <a:p>
            <a:pPr algn="r">
              <a:lnSpc>
                <a:spcPct val="110000"/>
              </a:lnSpc>
            </a:pPr>
            <a:r>
              <a:rPr lang="en-US" sz="1800" b="1" dirty="0" smtClean="0"/>
              <a:t>moreaujoseph</a:t>
            </a:r>
            <a:r>
              <a:rPr lang="en-US" sz="1800" b="1" dirty="0"/>
              <a:t>@fhda.edu</a:t>
            </a:r>
          </a:p>
          <a:p>
            <a:pPr algn="r">
              <a:lnSpc>
                <a:spcPct val="110000"/>
              </a:lnSpc>
            </a:pPr>
            <a:r>
              <a:rPr lang="en-US" sz="1800" dirty="0">
                <a:solidFill>
                  <a:srgbClr val="000000"/>
                </a:solidFill>
              </a:rPr>
              <a:t>Vice Chancellor, Technology-Foothill De Anza CC District</a:t>
            </a:r>
          </a:p>
          <a:p>
            <a:pPr algn="r">
              <a:lnSpc>
                <a:spcPct val="110000"/>
              </a:lnSpc>
            </a:pPr>
            <a:endParaRPr lang="en-US" sz="1000" b="1" dirty="0"/>
          </a:p>
          <a:p>
            <a:pPr algn="r">
              <a:lnSpc>
                <a:spcPct val="110000"/>
              </a:lnSpc>
            </a:pPr>
            <a:r>
              <a:rPr lang="en-US" sz="1800" dirty="0">
                <a:solidFill>
                  <a:srgbClr val="000000"/>
                </a:solidFill>
              </a:rPr>
              <a:t>Megan </a:t>
            </a:r>
            <a:r>
              <a:rPr lang="en-US" sz="1800" dirty="0" smtClean="0">
                <a:solidFill>
                  <a:srgbClr val="000000"/>
                </a:solidFill>
              </a:rPr>
              <a:t>Marler</a:t>
            </a:r>
          </a:p>
          <a:p>
            <a:pPr algn="r">
              <a:lnSpc>
                <a:spcPct val="110000"/>
              </a:lnSpc>
            </a:pPr>
            <a:r>
              <a:rPr lang="en-US" sz="1800" b="1" dirty="0"/>
              <a:t>Megan.Marler@</a:t>
            </a:r>
            <a:r>
              <a:rPr lang="en-US" sz="1800" b="1" dirty="0" smtClean="0"/>
              <a:t>ARTstor.org</a:t>
            </a:r>
            <a:r>
              <a:rPr lang="en-US" sz="1800" dirty="0" smtClean="0"/>
              <a:t> </a:t>
            </a:r>
            <a:r>
              <a:rPr lang="en-US" sz="1800" b="1" dirty="0" smtClean="0"/>
              <a:t> </a:t>
            </a:r>
            <a:endParaRPr lang="en-US" sz="1800" b="1" dirty="0"/>
          </a:p>
          <a:p>
            <a:pPr algn="r">
              <a:lnSpc>
                <a:spcPct val="110000"/>
              </a:lnSpc>
            </a:pPr>
            <a:r>
              <a:rPr lang="en-US" sz="1800" dirty="0">
                <a:solidFill>
                  <a:srgbClr val="000000"/>
                </a:solidFill>
              </a:rPr>
              <a:t>Director, Strategic Services – ARTstor</a:t>
            </a:r>
            <a:endParaRPr lang="en-US" sz="1800" b="1" dirty="0"/>
          </a:p>
          <a:p>
            <a:pPr algn="r">
              <a:lnSpc>
                <a:spcPct val="110000"/>
              </a:lnSpc>
            </a:pPr>
            <a:endParaRPr lang="en-US" sz="1000" b="1" dirty="0"/>
          </a:p>
          <a:p>
            <a:pPr algn="r">
              <a:lnSpc>
                <a:spcPct val="110000"/>
              </a:lnSpc>
            </a:pPr>
            <a:r>
              <a:rPr lang="en-US" sz="1800" dirty="0">
                <a:solidFill>
                  <a:srgbClr val="000000"/>
                </a:solidFill>
              </a:rPr>
              <a:t>James </a:t>
            </a:r>
            <a:r>
              <a:rPr lang="en-US" sz="1800" dirty="0" smtClean="0">
                <a:solidFill>
                  <a:srgbClr val="000000"/>
                </a:solidFill>
              </a:rPr>
              <a:t>Frazee</a:t>
            </a:r>
          </a:p>
          <a:p>
            <a:pPr algn="r">
              <a:lnSpc>
                <a:spcPct val="110000"/>
              </a:lnSpc>
            </a:pPr>
            <a:r>
              <a:rPr lang="en-US" sz="1800" b="1" dirty="0"/>
              <a:t>jfrazee@</a:t>
            </a:r>
            <a:r>
              <a:rPr lang="en-US" sz="1800" b="1" dirty="0" smtClean="0"/>
              <a:t>mail.sdsu.edu</a:t>
            </a:r>
          </a:p>
          <a:p>
            <a:pPr algn="r">
              <a:lnSpc>
                <a:spcPct val="110000"/>
              </a:lnSpc>
            </a:pPr>
            <a:r>
              <a:rPr lang="en-US" sz="1800" dirty="0" smtClean="0">
                <a:solidFill>
                  <a:schemeClr val="tx1"/>
                </a:solidFill>
              </a:rPr>
              <a:t>Senior Academic Technology Officer – San Diego State University</a:t>
            </a:r>
          </a:p>
          <a:p>
            <a:pPr algn="r">
              <a:lnSpc>
                <a:spcPct val="110000"/>
              </a:lnSpc>
            </a:pPr>
            <a:endParaRPr lang="en-US" sz="1000" dirty="0" smtClean="0">
              <a:solidFill>
                <a:schemeClr val="tx1"/>
              </a:solidFill>
            </a:endParaRPr>
          </a:p>
          <a:p>
            <a:pPr algn="r">
              <a:lnSpc>
                <a:spcPct val="110000"/>
              </a:lnSpc>
            </a:pPr>
            <a:r>
              <a:rPr lang="en-US" sz="1800" dirty="0" smtClean="0">
                <a:solidFill>
                  <a:srgbClr val="000000"/>
                </a:solidFill>
              </a:rPr>
              <a:t>Jim Young</a:t>
            </a:r>
            <a:endParaRPr lang="en-US" sz="1800" dirty="0">
              <a:solidFill>
                <a:srgbClr val="000000"/>
              </a:solidFill>
            </a:endParaRPr>
          </a:p>
          <a:p>
            <a:pPr algn="r">
              <a:lnSpc>
                <a:spcPct val="110000"/>
              </a:lnSpc>
            </a:pPr>
            <a:r>
              <a:rPr lang="en-US" sz="1800" b="1" dirty="0" err="1" smtClean="0"/>
              <a:t>james.young@scup.org</a:t>
            </a:r>
            <a:endParaRPr lang="en-US" sz="1800" b="1" dirty="0"/>
          </a:p>
          <a:p>
            <a:pPr algn="r">
              <a:lnSpc>
                <a:spcPct val="110000"/>
              </a:lnSpc>
            </a:pPr>
            <a:r>
              <a:rPr lang="en-US" sz="1800" dirty="0" smtClean="0">
                <a:solidFill>
                  <a:schemeClr val="tx1"/>
                </a:solidFill>
              </a:rPr>
              <a:t>Chief Learning Officer - SCUP</a:t>
            </a:r>
            <a:endParaRPr lang="en-US" sz="1800" dirty="0">
              <a:solidFill>
                <a:schemeClr val="tx1"/>
              </a:solidFill>
            </a:endParaRPr>
          </a:p>
          <a:p>
            <a:pPr algn="r">
              <a:lnSpc>
                <a:spcPct val="110000"/>
              </a:lnSpc>
            </a:pPr>
            <a:endParaRPr lang="en-US" sz="1800" dirty="0">
              <a:solidFill>
                <a:schemeClr val="tx1"/>
              </a:solidFill>
            </a:endParaRPr>
          </a:p>
          <a:p>
            <a:pPr marL="914400" lvl="1" indent="-457200">
              <a:lnSpc>
                <a:spcPct val="120000"/>
              </a:lnSpc>
              <a:buFont typeface="Arial"/>
              <a:buChar char="•"/>
            </a:pPr>
            <a:r>
              <a:rPr lang="en-US" sz="600" dirty="0" smtClean="0"/>
              <a:t>T</a:t>
            </a:r>
            <a:endParaRPr lang="en-US" sz="600" dirty="0" smtClean="0"/>
          </a:p>
          <a:p>
            <a:pPr marL="457200" indent="-457200">
              <a:lnSpc>
                <a:spcPct val="120000"/>
              </a:lnSpc>
              <a:buFont typeface="Arial"/>
              <a:buChar char="•"/>
            </a:pPr>
            <a:endParaRPr lang="en-US" sz="2800" dirty="0" smtClean="0"/>
          </a:p>
          <a:p>
            <a:pPr marL="457200" indent="-457200">
              <a:lnSpc>
                <a:spcPct val="120000"/>
              </a:lnSpc>
              <a:buFont typeface="Arial"/>
              <a:buChar char="•"/>
            </a:pPr>
            <a:endParaRPr lang="en-US" sz="2800" dirty="0" smtClean="0"/>
          </a:p>
          <a:p>
            <a:pPr>
              <a:lnSpc>
                <a:spcPct val="110000"/>
              </a:lnSpc>
            </a:pPr>
            <a:endParaRPr lang="en-US" sz="800" dirty="0" smtClean="0"/>
          </a:p>
          <a:p>
            <a:pPr marL="457200" indent="-457200">
              <a:lnSpc>
                <a:spcPct val="110000"/>
              </a:lnSpc>
              <a:buFont typeface="Arial"/>
              <a:buChar char="•"/>
            </a:pPr>
            <a:endParaRPr lang="en-US" sz="2800" dirty="0" smtClean="0"/>
          </a:p>
        </p:txBody>
      </p:sp>
      <p:sp>
        <p:nvSpPr>
          <p:cNvPr id="6" name="Rectangle 5"/>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sp>
        <p:nvSpPr>
          <p:cNvPr id="2" name="Slide Number Placeholder 1"/>
          <p:cNvSpPr>
            <a:spLocks noGrp="1"/>
          </p:cNvSpPr>
          <p:nvPr>
            <p:ph type="sldNum" sz="quarter" idx="11"/>
          </p:nvPr>
        </p:nvSpPr>
        <p:spPr/>
        <p:txBody>
          <a:bodyPr/>
          <a:lstStyle/>
          <a:p>
            <a:fld id="{0AF30572-517D-3744-A402-07672C59CE1B}" type="slidenum">
              <a:rPr lang="en-US" smtClean="0">
                <a:solidFill>
                  <a:srgbClr val="FFFFFF"/>
                </a:solidFill>
              </a:rPr>
              <a:t>21</a:t>
            </a:fld>
            <a:endParaRPr lang="en-US" dirty="0">
              <a:solidFill>
                <a:srgbClr val="FFFFFF"/>
              </a:solidFill>
            </a:endParaRPr>
          </a:p>
        </p:txBody>
      </p:sp>
    </p:spTree>
    <p:extLst>
      <p:ext uri="{BB962C8B-B14F-4D97-AF65-F5344CB8AC3E}">
        <p14:creationId xmlns:p14="http://schemas.microsoft.com/office/powerpoint/2010/main" val="66456233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 Us Improve </a:t>
            </a:r>
            <a:r>
              <a:rPr lang="en-US" dirty="0"/>
              <a:t>&amp;</a:t>
            </a:r>
            <a:r>
              <a:rPr lang="en-US" dirty="0" smtClean="0"/>
              <a:t> Grow</a:t>
            </a:r>
            <a:br>
              <a:rPr lang="en-US" dirty="0" smtClean="0"/>
            </a:br>
            <a:endParaRPr lang="en-US" dirty="0"/>
          </a:p>
        </p:txBody>
      </p:sp>
      <p:sp>
        <p:nvSpPr>
          <p:cNvPr id="3" name="Content Placeholder 2"/>
          <p:cNvSpPr>
            <a:spLocks noGrp="1"/>
          </p:cNvSpPr>
          <p:nvPr>
            <p:ph idx="1"/>
          </p:nvPr>
        </p:nvSpPr>
        <p:spPr>
          <a:xfrm>
            <a:off x="838200" y="1600201"/>
            <a:ext cx="6858000" cy="4343400"/>
          </a:xfrm>
        </p:spPr>
        <p:txBody>
          <a:bodyPr/>
          <a:lstStyle/>
          <a:p>
            <a:endParaRPr lang="en-US" dirty="0" smtClean="0"/>
          </a:p>
          <a:p>
            <a:endParaRPr lang="en-US" dirty="0"/>
          </a:p>
          <a:p>
            <a:pPr algn="ctr"/>
            <a:r>
              <a:rPr lang="en-US" sz="2800" dirty="0" smtClean="0"/>
              <a:t>Thank you for participating </a:t>
            </a:r>
          </a:p>
          <a:p>
            <a:pPr algn="ctr"/>
            <a:r>
              <a:rPr lang="en-US" sz="2800" dirty="0" smtClean="0"/>
              <a:t>in today’s session. </a:t>
            </a:r>
          </a:p>
          <a:p>
            <a:pPr algn="ctr"/>
            <a:endParaRPr lang="en-US" dirty="0"/>
          </a:p>
          <a:p>
            <a:pPr algn="ctr"/>
            <a:r>
              <a:rPr lang="en-US" b="1" dirty="0" smtClean="0"/>
              <a:t>We’re very interested in your feedback</a:t>
            </a:r>
            <a:r>
              <a:rPr lang="en-US" dirty="0" smtClean="0"/>
              <a:t>.  Please take </a:t>
            </a:r>
          </a:p>
          <a:p>
            <a:pPr algn="ctr"/>
            <a:r>
              <a:rPr lang="en-US" dirty="0" smtClean="0"/>
              <a:t>a minute to fill out the session evaluation found within </a:t>
            </a:r>
          </a:p>
          <a:p>
            <a:pPr algn="ctr"/>
            <a:r>
              <a:rPr lang="en-US" dirty="0" smtClean="0"/>
              <a:t>the conference mobile app, or the online agenda. </a:t>
            </a:r>
            <a:br>
              <a:rPr lang="en-US" dirty="0" smtClean="0"/>
            </a:br>
            <a:endParaRPr lang="en-US" dirty="0"/>
          </a:p>
        </p:txBody>
      </p:sp>
      <p:pic>
        <p:nvPicPr>
          <p:cNvPr id="4" name="Picture 3" descr="FLEXspace-logo-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295400"/>
            <a:ext cx="4953000" cy="588888"/>
          </a:xfrm>
          <a:prstGeom prst="rect">
            <a:avLst/>
          </a:prstGeom>
        </p:spPr>
      </p:pic>
    </p:spTree>
    <p:extLst>
      <p:ext uri="{BB962C8B-B14F-4D97-AF65-F5344CB8AC3E}">
        <p14:creationId xmlns:p14="http://schemas.microsoft.com/office/powerpoint/2010/main" val="410691707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6130471" y="176913"/>
            <a:ext cx="2589020" cy="461665"/>
          </a:xfrm>
          <a:prstGeom prst="rect">
            <a:avLst/>
          </a:prstGeom>
          <a:noFill/>
        </p:spPr>
        <p:txBody>
          <a:bodyPr wrap="none" rtlCol="0">
            <a:spAutoFit/>
          </a:bodyPr>
          <a:lstStyle/>
          <a:p>
            <a:pPr algn="r"/>
            <a:r>
              <a:rPr lang="en-US" sz="2400" b="1" dirty="0" smtClean="0">
                <a:solidFill>
                  <a:srgbClr val="B7002B"/>
                </a:solidFill>
                <a:latin typeface="+mj-lt"/>
                <a:cs typeface="Adobe Garamond Pro"/>
              </a:rPr>
              <a:t>Vision and Mission</a:t>
            </a:r>
            <a:endParaRPr lang="en-US" sz="2400" b="1" dirty="0">
              <a:solidFill>
                <a:srgbClr val="B7002B"/>
              </a:solidFill>
              <a:latin typeface="+mj-lt"/>
              <a:cs typeface="Adobe Garamond Pro"/>
            </a:endParaRPr>
          </a:p>
        </p:txBody>
      </p:sp>
      <p:pic>
        <p:nvPicPr>
          <p:cNvPr id="6" name="Picture 5" descr="FLEXspace-2-re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sp>
        <p:nvSpPr>
          <p:cNvPr id="7" name="Rectangle 6"/>
          <p:cNvSpPr/>
          <p:nvPr/>
        </p:nvSpPr>
        <p:spPr>
          <a:xfrm>
            <a:off x="566060" y="1600200"/>
            <a:ext cx="7974153" cy="4031873"/>
          </a:xfrm>
          <a:prstGeom prst="rect">
            <a:avLst/>
          </a:prstGeom>
        </p:spPr>
        <p:txBody>
          <a:bodyPr wrap="square">
            <a:spAutoFit/>
          </a:bodyPr>
          <a:lstStyle/>
          <a:p>
            <a:r>
              <a:rPr lang="en-US" sz="3200" dirty="0" smtClean="0">
                <a:solidFill>
                  <a:srgbClr val="B7002B"/>
                </a:solidFill>
                <a:latin typeface="+mj-lt"/>
                <a:cs typeface="Chalkboard SE Bold"/>
              </a:rPr>
              <a:t>Vision:</a:t>
            </a:r>
          </a:p>
          <a:p>
            <a:r>
              <a:rPr lang="en-US" sz="3200" dirty="0" smtClean="0">
                <a:solidFill>
                  <a:srgbClr val="B7002B"/>
                </a:solidFill>
                <a:latin typeface="+mj-lt"/>
                <a:cs typeface="Chalkboard SE Bold"/>
              </a:rPr>
              <a:t>A comprehensive, </a:t>
            </a:r>
            <a:r>
              <a:rPr lang="en-US" sz="3200" dirty="0" smtClean="0">
                <a:solidFill>
                  <a:srgbClr val="B7002B"/>
                </a:solidFill>
                <a:cs typeface="Chalkboard SE Bold"/>
              </a:rPr>
              <a:t>searchable</a:t>
            </a:r>
            <a:r>
              <a:rPr lang="en-US" sz="3200" dirty="0" smtClean="0">
                <a:solidFill>
                  <a:srgbClr val="B7002B"/>
                </a:solidFill>
                <a:cs typeface="Chalkboard SE Bold"/>
              </a:rPr>
              <a:t>, </a:t>
            </a:r>
            <a:r>
              <a:rPr lang="en-US" sz="3200" dirty="0">
                <a:solidFill>
                  <a:srgbClr val="B7002B"/>
                </a:solidFill>
                <a:cs typeface="Chalkboard SE Bold"/>
              </a:rPr>
              <a:t>open access, peer</a:t>
            </a:r>
            <a:r>
              <a:rPr lang="en-US" sz="3200" dirty="0" smtClean="0">
                <a:solidFill>
                  <a:srgbClr val="B7002B"/>
                </a:solidFill>
                <a:cs typeface="Chalkboard SE Bold"/>
              </a:rPr>
              <a:t>-reviewed </a:t>
            </a:r>
            <a:r>
              <a:rPr lang="en-US" sz="3200" dirty="0" smtClean="0">
                <a:solidFill>
                  <a:srgbClr val="B7002B"/>
                </a:solidFill>
                <a:latin typeface="+mj-lt"/>
                <a:cs typeface="Chalkboard SE Bold"/>
              </a:rPr>
              <a:t>learning space repository.</a:t>
            </a:r>
          </a:p>
          <a:p>
            <a:endParaRPr lang="en-US" sz="3200" dirty="0" smtClean="0">
              <a:solidFill>
                <a:srgbClr val="B7002B"/>
              </a:solidFill>
              <a:latin typeface="+mj-lt"/>
              <a:cs typeface="Chalkboard SE Bold"/>
            </a:endParaRPr>
          </a:p>
          <a:p>
            <a:r>
              <a:rPr lang="en-US" sz="3200" dirty="0" smtClean="0">
                <a:solidFill>
                  <a:srgbClr val="B7002B"/>
                </a:solidFill>
                <a:latin typeface="+mj-lt"/>
                <a:cs typeface="Chalkboard SE Bold"/>
              </a:rPr>
              <a:t>Mission:</a:t>
            </a:r>
          </a:p>
          <a:p>
            <a:r>
              <a:rPr lang="en-US" sz="3200" dirty="0" smtClean="0">
                <a:solidFill>
                  <a:srgbClr val="B7002B"/>
                </a:solidFill>
                <a:latin typeface="+mj-lt"/>
                <a:cs typeface="Chalkboard SE Bold"/>
              </a:rPr>
              <a:t>Build a high performance community tool that shares learning environment data to save time, money and effort.</a:t>
            </a:r>
            <a:endParaRPr lang="en-US" sz="1050" dirty="0">
              <a:solidFill>
                <a:srgbClr val="B7002B"/>
              </a:solidFill>
              <a:latin typeface="+mj-lt"/>
              <a:cs typeface="Chalkboard SE Bold"/>
            </a:endParaRPr>
          </a:p>
        </p:txBody>
      </p:sp>
      <p:sp>
        <p:nvSpPr>
          <p:cNvPr id="8" name="Rectangle 7"/>
          <p:cNvSpPr/>
          <p:nvPr/>
        </p:nvSpPr>
        <p:spPr>
          <a:xfrm>
            <a:off x="0" y="6582833"/>
            <a:ext cx="60325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Arial"/>
                <a:cs typeface="Arial"/>
              </a:rPr>
              <a:t>Flexible Learning Environments eXchange</a:t>
            </a:r>
            <a:endParaRPr lang="en-US" sz="1200" b="1" dirty="0">
              <a:latin typeface="Arial"/>
              <a:cs typeface="Arial"/>
            </a:endParaRPr>
          </a:p>
        </p:txBody>
      </p:sp>
      <p:pic>
        <p:nvPicPr>
          <p:cNvPr id="9" name="Picture 8" descr="Screen Shot 2014-07-09 at 4.49.26 PM.png"/>
          <p:cNvPicPr>
            <a:picLocks noChangeAspect="1"/>
          </p:cNvPicPr>
          <p:nvPr/>
        </p:nvPicPr>
        <p:blipFill rotWithShape="1">
          <a:blip r:embed="rId4"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sp>
        <p:nvSpPr>
          <p:cNvPr id="10" name="Rectangle 9"/>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sp>
        <p:nvSpPr>
          <p:cNvPr id="2" name="Slide Number Placeholder 1"/>
          <p:cNvSpPr>
            <a:spLocks noGrp="1"/>
          </p:cNvSpPr>
          <p:nvPr>
            <p:ph type="sldNum" sz="quarter" idx="11"/>
          </p:nvPr>
        </p:nvSpPr>
        <p:spPr/>
        <p:txBody>
          <a:bodyPr/>
          <a:lstStyle/>
          <a:p>
            <a:fld id="{0AF30572-517D-3744-A402-07672C59CE1B}" type="slidenum">
              <a:rPr lang="en-US" smtClean="0">
                <a:solidFill>
                  <a:srgbClr val="FFFFFF"/>
                </a:solidFill>
              </a:rPr>
              <a:pPr/>
              <a:t>2</a:t>
            </a:fld>
            <a:endParaRPr lang="en-US" dirty="0">
              <a:solidFill>
                <a:srgbClr val="FFFFFF"/>
              </a:solidFill>
            </a:endParaRPr>
          </a:p>
        </p:txBody>
      </p:sp>
    </p:spTree>
    <p:extLst>
      <p:ext uri="{BB962C8B-B14F-4D97-AF65-F5344CB8AC3E}">
        <p14:creationId xmlns:p14="http://schemas.microsoft.com/office/powerpoint/2010/main" val="32943766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6" name="Picture 5" descr="FLEXspace-2-re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pic>
        <p:nvPicPr>
          <p:cNvPr id="7" name="Picture 6" descr="Screen Shot 2013-07-25 at 10.56.02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0600" y="1143000"/>
            <a:ext cx="2347683" cy="1226716"/>
          </a:xfrm>
          <a:prstGeom prst="rect">
            <a:avLst/>
          </a:prstGeom>
        </p:spPr>
      </p:pic>
      <p:pic>
        <p:nvPicPr>
          <p:cNvPr id="8" name="Picture 7" descr="Screen Shot 2013-07-25 at 10.56.16 P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2000" y="4511266"/>
            <a:ext cx="1972903" cy="822734"/>
          </a:xfrm>
          <a:prstGeom prst="rect">
            <a:avLst/>
          </a:prstGeom>
        </p:spPr>
      </p:pic>
      <p:pic>
        <p:nvPicPr>
          <p:cNvPr id="9" name="Picture 8" descr="Screen Shot 2013-07-25 at 10.56.59 P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67200" y="1602327"/>
            <a:ext cx="3211838" cy="601170"/>
          </a:xfrm>
          <a:prstGeom prst="rect">
            <a:avLst/>
          </a:prstGeom>
        </p:spPr>
      </p:pic>
      <p:pic>
        <p:nvPicPr>
          <p:cNvPr id="10" name="Picture 9" descr="Screen Shot 2013-07-25 at 10.56.49 PM.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94740" y="4900780"/>
            <a:ext cx="5068260" cy="738020"/>
          </a:xfrm>
          <a:prstGeom prst="rect">
            <a:avLst/>
          </a:prstGeom>
        </p:spPr>
      </p:pic>
      <p:pic>
        <p:nvPicPr>
          <p:cNvPr id="11" name="Picture 10" descr="Screen Shot 2013-07-25 at 10.56.38 PM.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85800" y="2886327"/>
            <a:ext cx="2518225" cy="390273"/>
          </a:xfrm>
          <a:prstGeom prst="rect">
            <a:avLst/>
          </a:prstGeom>
        </p:spPr>
      </p:pic>
      <p:pic>
        <p:nvPicPr>
          <p:cNvPr id="12" name="Picture 11" descr="Screen Shot 2013-07-25 at 10.56.28 PM.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82440" y="2551749"/>
            <a:ext cx="2647160" cy="877251"/>
          </a:xfrm>
          <a:prstGeom prst="rect">
            <a:avLst/>
          </a:prstGeom>
        </p:spPr>
      </p:pic>
      <p:sp>
        <p:nvSpPr>
          <p:cNvPr id="13" name="TextBox 12"/>
          <p:cNvSpPr txBox="1"/>
          <p:nvPr/>
        </p:nvSpPr>
        <p:spPr>
          <a:xfrm>
            <a:off x="4691826" y="176913"/>
            <a:ext cx="4027665" cy="461665"/>
          </a:xfrm>
          <a:prstGeom prst="rect">
            <a:avLst/>
          </a:prstGeom>
          <a:noFill/>
        </p:spPr>
        <p:txBody>
          <a:bodyPr wrap="none" rtlCol="0">
            <a:spAutoFit/>
          </a:bodyPr>
          <a:lstStyle/>
          <a:p>
            <a:pPr algn="r"/>
            <a:r>
              <a:rPr lang="en-US" sz="2400" b="1" dirty="0" smtClean="0">
                <a:solidFill>
                  <a:srgbClr val="B7002B"/>
                </a:solidFill>
                <a:latin typeface="+mj-lt"/>
                <a:cs typeface="Adobe Garamond Pro"/>
              </a:rPr>
              <a:t>Founding Partners &amp; Sponsors</a:t>
            </a:r>
            <a:endParaRPr lang="en-US" sz="2400" b="1" dirty="0">
              <a:solidFill>
                <a:srgbClr val="B7002B"/>
              </a:solidFill>
              <a:latin typeface="+mj-lt"/>
              <a:cs typeface="Adobe Garamond Pro"/>
            </a:endParaRPr>
          </a:p>
        </p:txBody>
      </p:sp>
      <p:sp>
        <p:nvSpPr>
          <p:cNvPr id="14" name="Rectangle 13"/>
          <p:cNvSpPr/>
          <p:nvPr/>
        </p:nvSpPr>
        <p:spPr>
          <a:xfrm>
            <a:off x="0" y="6570133"/>
            <a:ext cx="60325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Arial"/>
                <a:cs typeface="Arial"/>
              </a:rPr>
              <a:t>Flexible Learning Environments eXchange</a:t>
            </a:r>
            <a:endParaRPr lang="en-US" sz="1200" b="1" dirty="0">
              <a:latin typeface="Arial"/>
              <a:cs typeface="Arial"/>
            </a:endParaRPr>
          </a:p>
        </p:txBody>
      </p:sp>
      <p:pic>
        <p:nvPicPr>
          <p:cNvPr id="15" name="Picture 14" descr="Screen Shot 2014-07-09 at 4.49.26 PM.png"/>
          <p:cNvPicPr>
            <a:picLocks noChangeAspect="1"/>
          </p:cNvPicPr>
          <p:nvPr/>
        </p:nvPicPr>
        <p:blipFill rotWithShape="1">
          <a:blip r:embed="rId10"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sp>
        <p:nvSpPr>
          <p:cNvPr id="16" name="Rectangle 15"/>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pic>
        <p:nvPicPr>
          <p:cNvPr id="17" name="Picture 16" descr="HermanMiller logo.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71800" y="3352800"/>
            <a:ext cx="1188052" cy="1041425"/>
          </a:xfrm>
          <a:prstGeom prst="rect">
            <a:avLst/>
          </a:prstGeom>
        </p:spPr>
      </p:pic>
      <p:sp>
        <p:nvSpPr>
          <p:cNvPr id="18" name="TextBox 17"/>
          <p:cNvSpPr txBox="1"/>
          <p:nvPr/>
        </p:nvSpPr>
        <p:spPr>
          <a:xfrm>
            <a:off x="4038600" y="3581400"/>
            <a:ext cx="2964425" cy="461665"/>
          </a:xfrm>
          <a:prstGeom prst="rect">
            <a:avLst/>
          </a:prstGeom>
          <a:noFill/>
        </p:spPr>
        <p:txBody>
          <a:bodyPr wrap="square" rtlCol="0">
            <a:spAutoFit/>
          </a:bodyPr>
          <a:lstStyle/>
          <a:p>
            <a:r>
              <a:rPr lang="en-US" sz="2400" b="1" dirty="0" smtClean="0">
                <a:solidFill>
                  <a:srgbClr val="CC1B0B"/>
                </a:solidFill>
              </a:rPr>
              <a:t>Herman Miller</a:t>
            </a:r>
            <a:endParaRPr lang="en-US" sz="2400" b="1" dirty="0"/>
          </a:p>
        </p:txBody>
      </p:sp>
      <p:sp>
        <p:nvSpPr>
          <p:cNvPr id="2" name="Slide Number Placeholder 1"/>
          <p:cNvSpPr>
            <a:spLocks noGrp="1"/>
          </p:cNvSpPr>
          <p:nvPr>
            <p:ph type="sldNum" sz="quarter" idx="11"/>
          </p:nvPr>
        </p:nvSpPr>
        <p:spPr/>
        <p:txBody>
          <a:bodyPr/>
          <a:lstStyle/>
          <a:p>
            <a:fld id="{0AF30572-517D-3744-A402-07672C59CE1B}" type="slidenum">
              <a:rPr lang="en-US" smtClean="0">
                <a:solidFill>
                  <a:srgbClr val="FFFFFF"/>
                </a:solidFill>
              </a:rPr>
              <a:pPr/>
              <a:t>3</a:t>
            </a:fld>
            <a:endParaRPr lang="en-US" dirty="0">
              <a:solidFill>
                <a:srgbClr val="FFFFFF"/>
              </a:solidFill>
            </a:endParaRPr>
          </a:p>
        </p:txBody>
      </p:sp>
    </p:spTree>
    <p:extLst>
      <p:ext uri="{BB962C8B-B14F-4D97-AF65-F5344CB8AC3E}">
        <p14:creationId xmlns:p14="http://schemas.microsoft.com/office/powerpoint/2010/main" val="272579903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6265119" y="176913"/>
            <a:ext cx="2454368" cy="461665"/>
          </a:xfrm>
          <a:prstGeom prst="rect">
            <a:avLst/>
          </a:prstGeom>
          <a:noFill/>
        </p:spPr>
        <p:txBody>
          <a:bodyPr wrap="none" rtlCol="0">
            <a:spAutoFit/>
          </a:bodyPr>
          <a:lstStyle/>
          <a:p>
            <a:pPr algn="r"/>
            <a:r>
              <a:rPr lang="en-US" sz="2400" b="1" dirty="0" smtClean="0">
                <a:solidFill>
                  <a:srgbClr val="B7002B"/>
                </a:solidFill>
                <a:latin typeface="+mj-lt"/>
                <a:cs typeface="Adobe Garamond Pro"/>
              </a:rPr>
              <a:t>Community Value</a:t>
            </a:r>
            <a:endParaRPr lang="en-US" sz="2400" b="1" dirty="0">
              <a:solidFill>
                <a:srgbClr val="B7002B"/>
              </a:solidFill>
              <a:latin typeface="+mj-lt"/>
              <a:cs typeface="Adobe Garamond Pro"/>
            </a:endParaRPr>
          </a:p>
        </p:txBody>
      </p:sp>
      <p:sp>
        <p:nvSpPr>
          <p:cNvPr id="15" name="Title 1"/>
          <p:cNvSpPr txBox="1">
            <a:spLocks/>
          </p:cNvSpPr>
          <p:nvPr/>
        </p:nvSpPr>
        <p:spPr>
          <a:xfrm>
            <a:off x="376162" y="1166933"/>
            <a:ext cx="8526538" cy="2947867"/>
          </a:xfrm>
          <a:prstGeom prst="rect">
            <a:avLst/>
          </a:prstGeom>
        </p:spPr>
        <p:txBody>
          <a:bodyPr vert="horz"/>
          <a:lstStyle>
            <a:lvl1pPr algn="l" defTabSz="457200" rtl="0" eaLnBrk="1" latinLnBrk="0" hangingPunct="1">
              <a:lnSpc>
                <a:spcPts val="4000"/>
              </a:lnSpc>
              <a:spcBef>
                <a:spcPct val="0"/>
              </a:spcBef>
              <a:buNone/>
              <a:defRPr sz="4000" kern="1200">
                <a:solidFill>
                  <a:srgbClr val="B7002B"/>
                </a:solidFill>
                <a:latin typeface="Arial" pitchFamily="34" charset="0"/>
                <a:ea typeface="+mj-ea"/>
                <a:cs typeface="Arial" pitchFamily="34" charset="0"/>
              </a:defRPr>
            </a:lvl1pPr>
          </a:lstStyle>
          <a:p>
            <a:pPr marL="457200" indent="-457200">
              <a:lnSpc>
                <a:spcPct val="100000"/>
              </a:lnSpc>
              <a:spcBef>
                <a:spcPts val="0"/>
              </a:spcBef>
              <a:buFont typeface="Arial"/>
              <a:buChar char="•"/>
              <a:defRPr/>
            </a:pPr>
            <a:r>
              <a:rPr lang="en-US" sz="2800" dirty="0"/>
              <a:t>Provide ROI examples of peer </a:t>
            </a:r>
            <a:r>
              <a:rPr lang="en-US" sz="2800" dirty="0" smtClean="0"/>
              <a:t>solutions</a:t>
            </a:r>
          </a:p>
          <a:p>
            <a:pPr>
              <a:lnSpc>
                <a:spcPct val="100000"/>
              </a:lnSpc>
              <a:spcBef>
                <a:spcPts val="0"/>
              </a:spcBef>
              <a:defRPr/>
            </a:pPr>
            <a:endParaRPr lang="en-US" sz="2000" dirty="0"/>
          </a:p>
          <a:p>
            <a:pPr marL="457200" indent="-457200">
              <a:lnSpc>
                <a:spcPct val="100000"/>
              </a:lnSpc>
              <a:spcBef>
                <a:spcPts val="0"/>
              </a:spcBef>
              <a:buFont typeface="Arial"/>
              <a:buChar char="•"/>
              <a:defRPr/>
            </a:pPr>
            <a:r>
              <a:rPr lang="en-US" sz="2800" dirty="0"/>
              <a:t>Decrease the facilities planning-to-construction time </a:t>
            </a:r>
            <a:r>
              <a:rPr lang="en-US" sz="2800" dirty="0" smtClean="0"/>
              <a:t>cycle</a:t>
            </a:r>
          </a:p>
          <a:p>
            <a:pPr>
              <a:lnSpc>
                <a:spcPct val="100000"/>
              </a:lnSpc>
              <a:spcBef>
                <a:spcPts val="0"/>
              </a:spcBef>
              <a:defRPr/>
            </a:pPr>
            <a:endParaRPr lang="en-US" sz="2000" dirty="0"/>
          </a:p>
          <a:p>
            <a:pPr marL="457200" indent="-457200">
              <a:lnSpc>
                <a:spcPct val="100000"/>
              </a:lnSpc>
              <a:spcBef>
                <a:spcPts val="0"/>
              </a:spcBef>
              <a:buFont typeface="Arial"/>
              <a:buChar char="•"/>
              <a:defRPr/>
            </a:pPr>
            <a:r>
              <a:rPr lang="en-US" sz="2800" dirty="0"/>
              <a:t>Encourage consistent terminology across stakeholder </a:t>
            </a:r>
            <a:r>
              <a:rPr lang="en-US" sz="2800" dirty="0" smtClean="0"/>
              <a:t>groups: </a:t>
            </a:r>
          </a:p>
        </p:txBody>
      </p:sp>
      <p:pic>
        <p:nvPicPr>
          <p:cNvPr id="6" name="Picture 5" descr="FLEXspace-2-re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sp>
        <p:nvSpPr>
          <p:cNvPr id="7" name="Rectangle 6"/>
          <p:cNvSpPr/>
          <p:nvPr/>
        </p:nvSpPr>
        <p:spPr>
          <a:xfrm>
            <a:off x="0" y="6570133"/>
            <a:ext cx="60325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Arial"/>
                <a:cs typeface="Arial"/>
              </a:rPr>
              <a:t>Flexible Learning Environments eXchange</a:t>
            </a:r>
            <a:endParaRPr lang="en-US" sz="1200" b="1" dirty="0">
              <a:latin typeface="Arial"/>
              <a:cs typeface="Arial"/>
            </a:endParaRPr>
          </a:p>
        </p:txBody>
      </p:sp>
      <p:pic>
        <p:nvPicPr>
          <p:cNvPr id="8" name="Picture 7" descr="Screen Shot 2014-07-09 at 4.49.26 PM.png"/>
          <p:cNvPicPr>
            <a:picLocks noChangeAspect="1"/>
          </p:cNvPicPr>
          <p:nvPr/>
        </p:nvPicPr>
        <p:blipFill rotWithShape="1">
          <a:blip r:embed="rId4"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sp>
        <p:nvSpPr>
          <p:cNvPr id="9" name="Rectangle 8"/>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sp>
        <p:nvSpPr>
          <p:cNvPr id="2" name="TextBox 1"/>
          <p:cNvSpPr txBox="1"/>
          <p:nvPr/>
        </p:nvSpPr>
        <p:spPr>
          <a:xfrm>
            <a:off x="1676400" y="3962400"/>
            <a:ext cx="4427559" cy="2308324"/>
          </a:xfrm>
          <a:prstGeom prst="rect">
            <a:avLst/>
          </a:prstGeom>
          <a:noFill/>
        </p:spPr>
        <p:txBody>
          <a:bodyPr wrap="none" rtlCol="0">
            <a:spAutoFit/>
          </a:bodyPr>
          <a:lstStyle/>
          <a:p>
            <a:pPr marL="342900" indent="-342900">
              <a:lnSpc>
                <a:spcPct val="100000"/>
              </a:lnSpc>
              <a:spcBef>
                <a:spcPts val="0"/>
              </a:spcBef>
              <a:buSzPct val="80000"/>
              <a:buFont typeface="Wingdings" charset="2"/>
              <a:buChar char="Ø"/>
              <a:defRPr/>
            </a:pPr>
            <a:r>
              <a:rPr lang="en-US" sz="2400" dirty="0">
                <a:solidFill>
                  <a:srgbClr val="B7002B"/>
                </a:solidFill>
              </a:rPr>
              <a:t>Facilities Planners</a:t>
            </a:r>
          </a:p>
          <a:p>
            <a:pPr marL="342900" indent="-342900">
              <a:lnSpc>
                <a:spcPct val="100000"/>
              </a:lnSpc>
              <a:spcBef>
                <a:spcPts val="0"/>
              </a:spcBef>
              <a:buSzPct val="80000"/>
              <a:buFont typeface="Wingdings" charset="2"/>
              <a:buChar char="Ø"/>
              <a:defRPr/>
            </a:pPr>
            <a:r>
              <a:rPr lang="en-US" sz="2400" dirty="0" smtClean="0">
                <a:solidFill>
                  <a:srgbClr val="B7002B"/>
                </a:solidFill>
              </a:rPr>
              <a:t>Architects </a:t>
            </a:r>
            <a:endParaRPr lang="en-US" sz="2400" dirty="0">
              <a:solidFill>
                <a:srgbClr val="B7002B"/>
              </a:solidFill>
            </a:endParaRPr>
          </a:p>
          <a:p>
            <a:pPr marL="342900" indent="-342900">
              <a:lnSpc>
                <a:spcPct val="100000"/>
              </a:lnSpc>
              <a:spcBef>
                <a:spcPts val="0"/>
              </a:spcBef>
              <a:buSzPct val="80000"/>
              <a:buFont typeface="Wingdings" charset="2"/>
              <a:buChar char="Ø"/>
              <a:defRPr/>
            </a:pPr>
            <a:r>
              <a:rPr lang="en-US" sz="2400" dirty="0">
                <a:solidFill>
                  <a:srgbClr val="B7002B"/>
                </a:solidFill>
              </a:rPr>
              <a:t>Faculty</a:t>
            </a:r>
          </a:p>
          <a:p>
            <a:pPr marL="342900" indent="-342900">
              <a:lnSpc>
                <a:spcPct val="100000"/>
              </a:lnSpc>
              <a:spcBef>
                <a:spcPts val="0"/>
              </a:spcBef>
              <a:buSzPct val="80000"/>
              <a:buFont typeface="Wingdings" charset="2"/>
              <a:buChar char="Ø"/>
              <a:defRPr/>
            </a:pPr>
            <a:r>
              <a:rPr lang="en-US" sz="2400" dirty="0">
                <a:solidFill>
                  <a:srgbClr val="B7002B"/>
                </a:solidFill>
              </a:rPr>
              <a:t>Instructional </a:t>
            </a:r>
            <a:r>
              <a:rPr lang="en-US" sz="2400" dirty="0" smtClean="0">
                <a:solidFill>
                  <a:srgbClr val="B7002B"/>
                </a:solidFill>
              </a:rPr>
              <a:t>Design &amp; Support </a:t>
            </a:r>
            <a:endParaRPr lang="en-US" sz="2400" dirty="0">
              <a:solidFill>
                <a:srgbClr val="B7002B"/>
              </a:solidFill>
            </a:endParaRPr>
          </a:p>
          <a:p>
            <a:pPr marL="342900" indent="-342900">
              <a:lnSpc>
                <a:spcPct val="100000"/>
              </a:lnSpc>
              <a:spcBef>
                <a:spcPts val="0"/>
              </a:spcBef>
              <a:buSzPct val="80000"/>
              <a:buFont typeface="Wingdings" charset="2"/>
              <a:buChar char="Ø"/>
              <a:defRPr/>
            </a:pPr>
            <a:r>
              <a:rPr lang="en-US" sz="2400" dirty="0">
                <a:solidFill>
                  <a:srgbClr val="B7002B"/>
                </a:solidFill>
              </a:rPr>
              <a:t>Administration </a:t>
            </a:r>
          </a:p>
          <a:p>
            <a:pPr marL="342900" indent="-342900">
              <a:lnSpc>
                <a:spcPct val="100000"/>
              </a:lnSpc>
              <a:spcBef>
                <a:spcPts val="0"/>
              </a:spcBef>
              <a:buSzPct val="80000"/>
              <a:buFont typeface="Wingdings" charset="2"/>
              <a:buChar char="Ø"/>
              <a:defRPr/>
            </a:pPr>
            <a:r>
              <a:rPr lang="en-US" sz="2400" dirty="0">
                <a:solidFill>
                  <a:srgbClr val="B7002B"/>
                </a:solidFill>
              </a:rPr>
              <a:t>Information </a:t>
            </a:r>
            <a:r>
              <a:rPr lang="en-US" sz="2400" dirty="0" smtClean="0">
                <a:solidFill>
                  <a:srgbClr val="B7002B"/>
                </a:solidFill>
              </a:rPr>
              <a:t>Technologists</a:t>
            </a:r>
            <a:endParaRPr lang="en-US" sz="2400" dirty="0">
              <a:solidFill>
                <a:srgbClr val="B7002B"/>
              </a:solidFill>
            </a:endParaRPr>
          </a:p>
        </p:txBody>
      </p:sp>
      <p:sp>
        <p:nvSpPr>
          <p:cNvPr id="4" name="Slide Number Placeholder 3"/>
          <p:cNvSpPr>
            <a:spLocks noGrp="1"/>
          </p:cNvSpPr>
          <p:nvPr>
            <p:ph type="sldNum" sz="quarter" idx="11"/>
          </p:nvPr>
        </p:nvSpPr>
        <p:spPr/>
        <p:txBody>
          <a:bodyPr/>
          <a:lstStyle/>
          <a:p>
            <a:fld id="{0AF30572-517D-3744-A402-07672C59CE1B}" type="slidenum">
              <a:rPr lang="en-US" smtClean="0">
                <a:solidFill>
                  <a:srgbClr val="FFFFFF"/>
                </a:solidFill>
              </a:rPr>
              <a:pPr/>
              <a:t>4</a:t>
            </a:fld>
            <a:endParaRPr lang="en-US" dirty="0">
              <a:solidFill>
                <a:srgbClr val="FFFFFF"/>
              </a:solidFill>
            </a:endParaRPr>
          </a:p>
        </p:txBody>
      </p:sp>
    </p:spTree>
    <p:extLst>
      <p:ext uri="{BB962C8B-B14F-4D97-AF65-F5344CB8AC3E}">
        <p14:creationId xmlns:p14="http://schemas.microsoft.com/office/powerpoint/2010/main" val="362759854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6265119" y="176913"/>
            <a:ext cx="2454368" cy="461665"/>
          </a:xfrm>
          <a:prstGeom prst="rect">
            <a:avLst/>
          </a:prstGeom>
          <a:noFill/>
        </p:spPr>
        <p:txBody>
          <a:bodyPr wrap="none" rtlCol="0">
            <a:spAutoFit/>
          </a:bodyPr>
          <a:lstStyle/>
          <a:p>
            <a:pPr algn="r"/>
            <a:r>
              <a:rPr lang="en-US" sz="2400" b="1" dirty="0" smtClean="0">
                <a:solidFill>
                  <a:srgbClr val="B7002B"/>
                </a:solidFill>
                <a:latin typeface="+mj-lt"/>
                <a:cs typeface="Adobe Garamond Pro"/>
              </a:rPr>
              <a:t>Community Value</a:t>
            </a:r>
            <a:endParaRPr lang="en-US" sz="2400" b="1" dirty="0">
              <a:solidFill>
                <a:srgbClr val="B7002B"/>
              </a:solidFill>
              <a:latin typeface="+mj-lt"/>
              <a:cs typeface="Adobe Garamond Pro"/>
            </a:endParaRPr>
          </a:p>
        </p:txBody>
      </p:sp>
      <p:sp>
        <p:nvSpPr>
          <p:cNvPr id="15" name="Title 1"/>
          <p:cNvSpPr txBox="1">
            <a:spLocks/>
          </p:cNvSpPr>
          <p:nvPr/>
        </p:nvSpPr>
        <p:spPr>
          <a:xfrm>
            <a:off x="376162" y="1067723"/>
            <a:ext cx="8526538" cy="5063554"/>
          </a:xfrm>
          <a:prstGeom prst="rect">
            <a:avLst/>
          </a:prstGeom>
        </p:spPr>
        <p:txBody>
          <a:bodyPr vert="horz"/>
          <a:lstStyle>
            <a:lvl1pPr algn="l" defTabSz="457200" rtl="0" eaLnBrk="1" latinLnBrk="0" hangingPunct="1">
              <a:lnSpc>
                <a:spcPts val="4000"/>
              </a:lnSpc>
              <a:spcBef>
                <a:spcPct val="0"/>
              </a:spcBef>
              <a:buNone/>
              <a:defRPr sz="4000" kern="1200">
                <a:solidFill>
                  <a:srgbClr val="B7002B"/>
                </a:solidFill>
                <a:latin typeface="Arial" pitchFamily="34" charset="0"/>
                <a:ea typeface="+mj-ea"/>
                <a:cs typeface="Arial" pitchFamily="34" charset="0"/>
              </a:defRPr>
            </a:lvl1pPr>
          </a:lstStyle>
          <a:p>
            <a:pPr marL="457200" indent="-457200">
              <a:lnSpc>
                <a:spcPct val="100000"/>
              </a:lnSpc>
              <a:spcBef>
                <a:spcPts val="0"/>
              </a:spcBef>
              <a:buFont typeface="Arial"/>
              <a:buChar char="•"/>
              <a:defRPr/>
            </a:pPr>
            <a:r>
              <a:rPr lang="en-US" sz="2800" dirty="0" smtClean="0"/>
              <a:t>Demonstrate </a:t>
            </a:r>
            <a:r>
              <a:rPr lang="en-US" sz="2800" dirty="0"/>
              <a:t>a variety of ways to capture </a:t>
            </a:r>
            <a:r>
              <a:rPr lang="en-US" sz="2800" dirty="0" smtClean="0"/>
              <a:t>and “flip” content </a:t>
            </a:r>
          </a:p>
          <a:p>
            <a:pPr marL="1828800" lvl="3" indent="-457200">
              <a:buSzPct val="80000"/>
              <a:buFont typeface="Wingdings" charset="2"/>
              <a:buChar char="Ø"/>
              <a:defRPr/>
            </a:pPr>
            <a:r>
              <a:rPr lang="en-US" sz="2400" dirty="0" smtClean="0">
                <a:solidFill>
                  <a:srgbClr val="B7002B"/>
                </a:solidFill>
              </a:rPr>
              <a:t>Course Capture </a:t>
            </a:r>
          </a:p>
          <a:p>
            <a:pPr marL="1828800" lvl="3" indent="-457200">
              <a:buSzPct val="80000"/>
              <a:buFont typeface="Wingdings" charset="2"/>
              <a:buChar char="Ø"/>
              <a:defRPr/>
            </a:pPr>
            <a:r>
              <a:rPr lang="en-US" sz="2400" dirty="0" smtClean="0">
                <a:solidFill>
                  <a:srgbClr val="B7002B"/>
                </a:solidFill>
              </a:rPr>
              <a:t>Tutorial Applications </a:t>
            </a:r>
          </a:p>
          <a:p>
            <a:pPr marL="1828800" lvl="3" indent="-457200">
              <a:buSzPct val="80000"/>
              <a:buFont typeface="Wingdings" charset="2"/>
              <a:buChar char="Ø"/>
              <a:defRPr/>
            </a:pPr>
            <a:r>
              <a:rPr lang="en-US" sz="2400" dirty="0">
                <a:solidFill>
                  <a:srgbClr val="B7002B"/>
                </a:solidFill>
              </a:rPr>
              <a:t>D</a:t>
            </a:r>
            <a:r>
              <a:rPr lang="en-US" sz="2400" dirty="0" smtClean="0">
                <a:solidFill>
                  <a:srgbClr val="B7002B"/>
                </a:solidFill>
              </a:rPr>
              <a:t>evelopmental </a:t>
            </a:r>
            <a:r>
              <a:rPr lang="en-US" sz="2400" dirty="0">
                <a:solidFill>
                  <a:srgbClr val="B7002B"/>
                </a:solidFill>
              </a:rPr>
              <a:t>E</a:t>
            </a:r>
            <a:r>
              <a:rPr lang="en-US" sz="2400" dirty="0" smtClean="0">
                <a:solidFill>
                  <a:srgbClr val="B7002B"/>
                </a:solidFill>
              </a:rPr>
              <a:t>ducation Modules</a:t>
            </a:r>
            <a:endParaRPr lang="en-US" sz="2800" dirty="0">
              <a:solidFill>
                <a:srgbClr val="B7002B"/>
              </a:solidFill>
            </a:endParaRPr>
          </a:p>
          <a:p>
            <a:pPr marL="457200" indent="-457200">
              <a:lnSpc>
                <a:spcPct val="100000"/>
              </a:lnSpc>
              <a:spcBef>
                <a:spcPts val="0"/>
              </a:spcBef>
              <a:buFont typeface="Arial"/>
              <a:buChar char="•"/>
              <a:defRPr/>
            </a:pPr>
            <a:endParaRPr lang="en-US" sz="2800" dirty="0" smtClean="0"/>
          </a:p>
          <a:p>
            <a:pPr marL="457200" indent="-457200">
              <a:lnSpc>
                <a:spcPct val="100000"/>
              </a:lnSpc>
              <a:spcBef>
                <a:spcPts val="0"/>
              </a:spcBef>
              <a:buFont typeface="Arial"/>
              <a:buChar char="•"/>
              <a:defRPr/>
            </a:pPr>
            <a:r>
              <a:rPr lang="en-US" sz="2800" dirty="0" smtClean="0"/>
              <a:t>Encourage experimentation and adoption of emerging models:</a:t>
            </a:r>
          </a:p>
          <a:p>
            <a:pPr marL="1828800" lvl="3" indent="-457200">
              <a:buSzPct val="80000"/>
              <a:buFont typeface="Wingdings" charset="2"/>
              <a:buChar char="Ø"/>
              <a:defRPr/>
            </a:pPr>
            <a:r>
              <a:rPr lang="en-US" sz="2400" dirty="0" smtClean="0">
                <a:solidFill>
                  <a:srgbClr val="B7002B"/>
                </a:solidFill>
              </a:rPr>
              <a:t>Maker Spaces &amp; “Fab Labs”</a:t>
            </a:r>
          </a:p>
          <a:p>
            <a:pPr marL="1828800" lvl="3" indent="-457200">
              <a:buSzPct val="80000"/>
              <a:buFont typeface="Wingdings" charset="2"/>
              <a:buChar char="Ø"/>
              <a:defRPr/>
            </a:pPr>
            <a:r>
              <a:rPr lang="en-US" sz="2400" dirty="0" smtClean="0">
                <a:solidFill>
                  <a:srgbClr val="B7002B"/>
                </a:solidFill>
              </a:rPr>
              <a:t>Active Learning Classrooms</a:t>
            </a:r>
          </a:p>
          <a:p>
            <a:pPr marL="1828800" lvl="3" indent="-457200">
              <a:buSzPct val="80000"/>
              <a:buFont typeface="Wingdings" charset="2"/>
              <a:buChar char="Ø"/>
              <a:defRPr/>
            </a:pPr>
            <a:r>
              <a:rPr lang="en-US" sz="2400" dirty="0" smtClean="0">
                <a:solidFill>
                  <a:srgbClr val="B7002B"/>
                </a:solidFill>
              </a:rPr>
              <a:t>Support of Gaming, Simulation and Immersive Environments</a:t>
            </a:r>
            <a:endParaRPr lang="en-US" sz="2400" dirty="0">
              <a:solidFill>
                <a:srgbClr val="B7002B"/>
              </a:solidFill>
            </a:endParaRPr>
          </a:p>
          <a:p>
            <a:pPr>
              <a:lnSpc>
                <a:spcPct val="120000"/>
              </a:lnSpc>
            </a:pPr>
            <a:endParaRPr lang="en-US" sz="800" dirty="0" smtClean="0"/>
          </a:p>
          <a:p>
            <a:pPr>
              <a:lnSpc>
                <a:spcPct val="110000"/>
              </a:lnSpc>
            </a:pPr>
            <a:endParaRPr lang="en-US" sz="800" dirty="0" smtClean="0"/>
          </a:p>
          <a:p>
            <a:pPr marL="457200" indent="-457200">
              <a:lnSpc>
                <a:spcPct val="110000"/>
              </a:lnSpc>
              <a:buFont typeface="Arial"/>
              <a:buChar char="•"/>
            </a:pPr>
            <a:endParaRPr lang="en-US" sz="2800" dirty="0" smtClean="0"/>
          </a:p>
        </p:txBody>
      </p:sp>
      <p:pic>
        <p:nvPicPr>
          <p:cNvPr id="6" name="Picture 5" descr="FLEXspace-2-re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sp>
        <p:nvSpPr>
          <p:cNvPr id="7" name="Rectangle 6"/>
          <p:cNvSpPr/>
          <p:nvPr/>
        </p:nvSpPr>
        <p:spPr>
          <a:xfrm>
            <a:off x="0" y="6570133"/>
            <a:ext cx="60325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Arial"/>
                <a:cs typeface="Arial"/>
              </a:rPr>
              <a:t>Flexible Learning Environments eXchange</a:t>
            </a:r>
            <a:endParaRPr lang="en-US" sz="1200" b="1" dirty="0">
              <a:latin typeface="Arial"/>
              <a:cs typeface="Arial"/>
            </a:endParaRPr>
          </a:p>
        </p:txBody>
      </p:sp>
      <p:pic>
        <p:nvPicPr>
          <p:cNvPr id="8" name="Picture 7" descr="Screen Shot 2014-07-09 at 4.49.26 PM.png"/>
          <p:cNvPicPr>
            <a:picLocks noChangeAspect="1"/>
          </p:cNvPicPr>
          <p:nvPr/>
        </p:nvPicPr>
        <p:blipFill rotWithShape="1">
          <a:blip r:embed="rId4"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sp>
        <p:nvSpPr>
          <p:cNvPr id="9" name="Rectangle 8"/>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sp>
        <p:nvSpPr>
          <p:cNvPr id="2" name="Slide Number Placeholder 1"/>
          <p:cNvSpPr>
            <a:spLocks noGrp="1"/>
          </p:cNvSpPr>
          <p:nvPr>
            <p:ph type="sldNum" sz="quarter" idx="11"/>
          </p:nvPr>
        </p:nvSpPr>
        <p:spPr/>
        <p:txBody>
          <a:bodyPr/>
          <a:lstStyle/>
          <a:p>
            <a:fld id="{0AF30572-517D-3744-A402-07672C59CE1B}" type="slidenum">
              <a:rPr lang="en-US" smtClean="0">
                <a:solidFill>
                  <a:srgbClr val="FFFFFF"/>
                </a:solidFill>
              </a:rPr>
              <a:pPr/>
              <a:t>5</a:t>
            </a:fld>
            <a:endParaRPr lang="en-US" dirty="0">
              <a:solidFill>
                <a:srgbClr val="FFFFFF"/>
              </a:solidFill>
            </a:endParaRPr>
          </a:p>
        </p:txBody>
      </p:sp>
    </p:spTree>
    <p:extLst>
      <p:ext uri="{BB962C8B-B14F-4D97-AF65-F5344CB8AC3E}">
        <p14:creationId xmlns:p14="http://schemas.microsoft.com/office/powerpoint/2010/main" val="44620969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6265119" y="176913"/>
            <a:ext cx="2454368" cy="461665"/>
          </a:xfrm>
          <a:prstGeom prst="rect">
            <a:avLst/>
          </a:prstGeom>
          <a:noFill/>
        </p:spPr>
        <p:txBody>
          <a:bodyPr wrap="none" rtlCol="0">
            <a:spAutoFit/>
          </a:bodyPr>
          <a:lstStyle/>
          <a:p>
            <a:pPr algn="r"/>
            <a:r>
              <a:rPr lang="en-US" sz="2400" b="1" dirty="0" smtClean="0">
                <a:solidFill>
                  <a:srgbClr val="B7002B"/>
                </a:solidFill>
                <a:latin typeface="+mj-lt"/>
                <a:cs typeface="Adobe Garamond Pro"/>
              </a:rPr>
              <a:t>Community Value</a:t>
            </a:r>
            <a:endParaRPr lang="en-US" sz="2400" b="1" dirty="0">
              <a:solidFill>
                <a:srgbClr val="B7002B"/>
              </a:solidFill>
              <a:latin typeface="+mj-lt"/>
              <a:cs typeface="Adobe Garamond Pro"/>
            </a:endParaRPr>
          </a:p>
        </p:txBody>
      </p:sp>
      <p:sp>
        <p:nvSpPr>
          <p:cNvPr id="15" name="Title 1"/>
          <p:cNvSpPr txBox="1">
            <a:spLocks/>
          </p:cNvSpPr>
          <p:nvPr/>
        </p:nvSpPr>
        <p:spPr>
          <a:xfrm>
            <a:off x="376162" y="1067723"/>
            <a:ext cx="8526538" cy="5063554"/>
          </a:xfrm>
          <a:prstGeom prst="rect">
            <a:avLst/>
          </a:prstGeom>
        </p:spPr>
        <p:txBody>
          <a:bodyPr vert="horz"/>
          <a:lstStyle>
            <a:lvl1pPr algn="l" defTabSz="457200" rtl="0" eaLnBrk="1" latinLnBrk="0" hangingPunct="1">
              <a:lnSpc>
                <a:spcPts val="4000"/>
              </a:lnSpc>
              <a:spcBef>
                <a:spcPct val="0"/>
              </a:spcBef>
              <a:buNone/>
              <a:defRPr sz="4000" kern="1200">
                <a:solidFill>
                  <a:srgbClr val="B7002B"/>
                </a:solidFill>
                <a:latin typeface="Arial" pitchFamily="34" charset="0"/>
                <a:ea typeface="+mj-ea"/>
                <a:cs typeface="Arial" pitchFamily="34" charset="0"/>
              </a:defRPr>
            </a:lvl1pPr>
          </a:lstStyle>
          <a:p>
            <a:pPr>
              <a:lnSpc>
                <a:spcPct val="120000"/>
              </a:lnSpc>
            </a:pPr>
            <a:endParaRPr lang="en-US" sz="800" dirty="0" smtClean="0"/>
          </a:p>
          <a:p>
            <a:pPr marL="457200" indent="-457200">
              <a:lnSpc>
                <a:spcPct val="120000"/>
              </a:lnSpc>
              <a:buFont typeface="Arial"/>
              <a:buChar char="•"/>
            </a:pPr>
            <a:r>
              <a:rPr lang="en-US" sz="2800" dirty="0" smtClean="0"/>
              <a:t>Integrated with other national efforts </a:t>
            </a:r>
          </a:p>
          <a:p>
            <a:pPr marL="800100" lvl="1" indent="-342900">
              <a:lnSpc>
                <a:spcPct val="120000"/>
              </a:lnSpc>
              <a:buFont typeface="Wingdings" charset="2"/>
              <a:buChar char="Ø"/>
            </a:pPr>
            <a:r>
              <a:rPr lang="en-US" sz="2400" dirty="0" smtClean="0">
                <a:solidFill>
                  <a:srgbClr val="B7002B"/>
                </a:solidFill>
              </a:rPr>
              <a:t>Learning Space Rating System (conceptual inputs</a:t>
            </a:r>
            <a:r>
              <a:rPr lang="en-US" sz="2400" dirty="0">
                <a:solidFill>
                  <a:srgbClr val="B7002B"/>
                </a:solidFill>
              </a:rPr>
              <a:t> </a:t>
            </a:r>
            <a:r>
              <a:rPr lang="en-US" sz="2400" dirty="0" smtClean="0">
                <a:solidFill>
                  <a:srgbClr val="B7002B"/>
                </a:solidFill>
              </a:rPr>
              <a:t>- planning)</a:t>
            </a:r>
          </a:p>
          <a:p>
            <a:pPr marL="800100" lvl="1" indent="-342900">
              <a:lnSpc>
                <a:spcPct val="120000"/>
              </a:lnSpc>
              <a:buFont typeface="Wingdings" charset="2"/>
              <a:buChar char="Ø"/>
            </a:pPr>
            <a:r>
              <a:rPr lang="en-US" sz="2400" dirty="0" smtClean="0">
                <a:solidFill>
                  <a:srgbClr val="B7002B"/>
                </a:solidFill>
              </a:rPr>
              <a:t>FLEXspace (concrete outputs - post occupancy)</a:t>
            </a:r>
          </a:p>
          <a:p>
            <a:pPr lvl="1">
              <a:lnSpc>
                <a:spcPct val="120000"/>
              </a:lnSpc>
            </a:pPr>
            <a:endParaRPr lang="en-US" sz="2400" dirty="0">
              <a:solidFill>
                <a:srgbClr val="B7002B"/>
              </a:solidFill>
            </a:endParaRPr>
          </a:p>
          <a:p>
            <a:pPr>
              <a:lnSpc>
                <a:spcPct val="120000"/>
              </a:lnSpc>
            </a:pPr>
            <a:endParaRPr lang="en-US" sz="800" dirty="0"/>
          </a:p>
          <a:p>
            <a:pPr marL="457200" indent="-457200">
              <a:lnSpc>
                <a:spcPct val="120000"/>
              </a:lnSpc>
              <a:buFont typeface="Arial"/>
              <a:buChar char="•"/>
            </a:pPr>
            <a:r>
              <a:rPr lang="en-US" sz="2800" dirty="0" smtClean="0"/>
              <a:t>Cross link to other important resources:</a:t>
            </a:r>
            <a:endParaRPr lang="en-US" sz="2800" dirty="0"/>
          </a:p>
          <a:p>
            <a:pPr marL="800100" lvl="1" indent="-342900">
              <a:lnSpc>
                <a:spcPct val="120000"/>
              </a:lnSpc>
              <a:buFont typeface="Wingdings" charset="2"/>
              <a:buChar char="Ø"/>
            </a:pPr>
            <a:r>
              <a:rPr lang="en-US" sz="2400" dirty="0" smtClean="0">
                <a:solidFill>
                  <a:srgbClr val="B7002B"/>
                </a:solidFill>
              </a:rPr>
              <a:t>NCSU Scale-Up</a:t>
            </a:r>
          </a:p>
          <a:p>
            <a:pPr marL="800100" lvl="1" indent="-342900">
              <a:lnSpc>
                <a:spcPct val="120000"/>
              </a:lnSpc>
              <a:buFont typeface="Wingdings" charset="2"/>
              <a:buChar char="Ø"/>
            </a:pPr>
            <a:r>
              <a:rPr lang="en-US" sz="2400" dirty="0" smtClean="0">
                <a:solidFill>
                  <a:srgbClr val="B7002B"/>
                </a:solidFill>
              </a:rPr>
              <a:t>Learning Space Toolkit</a:t>
            </a:r>
          </a:p>
          <a:p>
            <a:pPr marL="800100" lvl="1" indent="-342900">
              <a:lnSpc>
                <a:spcPct val="120000"/>
              </a:lnSpc>
              <a:buFont typeface="Wingdings" charset="2"/>
              <a:buChar char="Ø"/>
            </a:pPr>
            <a:r>
              <a:rPr lang="en-US" sz="2400" dirty="0" smtClean="0">
                <a:solidFill>
                  <a:srgbClr val="B7002B"/>
                </a:solidFill>
              </a:rPr>
              <a:t>Journal of Learning Spaces</a:t>
            </a:r>
          </a:p>
          <a:p>
            <a:pPr marL="800100" lvl="1" indent="-342900">
              <a:lnSpc>
                <a:spcPct val="120000"/>
              </a:lnSpc>
              <a:buFont typeface="Wingdings" charset="2"/>
              <a:buChar char="Ø"/>
            </a:pPr>
            <a:r>
              <a:rPr lang="en-US" sz="2400" dirty="0" smtClean="0">
                <a:solidFill>
                  <a:srgbClr val="B7002B"/>
                </a:solidFill>
              </a:rPr>
              <a:t>FLEXspace Founding Organizational Websites</a:t>
            </a:r>
            <a:endParaRPr lang="en-US" sz="2400" dirty="0">
              <a:solidFill>
                <a:srgbClr val="B7002B"/>
              </a:solidFill>
            </a:endParaRPr>
          </a:p>
          <a:p>
            <a:pPr>
              <a:lnSpc>
                <a:spcPct val="120000"/>
              </a:lnSpc>
            </a:pPr>
            <a:endParaRPr lang="en-US" sz="4600" dirty="0">
              <a:solidFill>
                <a:srgbClr val="B7002B"/>
              </a:solidFill>
            </a:endParaRPr>
          </a:p>
          <a:p>
            <a:pPr>
              <a:lnSpc>
                <a:spcPct val="110000"/>
              </a:lnSpc>
            </a:pPr>
            <a:endParaRPr lang="en-US" sz="800" dirty="0" smtClean="0"/>
          </a:p>
          <a:p>
            <a:pPr marL="457200" indent="-457200">
              <a:lnSpc>
                <a:spcPct val="110000"/>
              </a:lnSpc>
              <a:buFont typeface="Arial"/>
              <a:buChar char="•"/>
            </a:pPr>
            <a:endParaRPr lang="en-US" sz="2800" dirty="0" smtClean="0"/>
          </a:p>
        </p:txBody>
      </p:sp>
      <p:pic>
        <p:nvPicPr>
          <p:cNvPr id="6" name="Picture 5" descr="FLEXspace-2-re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sp>
        <p:nvSpPr>
          <p:cNvPr id="7" name="Rectangle 6"/>
          <p:cNvSpPr/>
          <p:nvPr/>
        </p:nvSpPr>
        <p:spPr>
          <a:xfrm>
            <a:off x="0" y="6570133"/>
            <a:ext cx="60325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Arial"/>
                <a:cs typeface="Arial"/>
              </a:rPr>
              <a:t>Flexible Learning Environments eXchange</a:t>
            </a:r>
            <a:endParaRPr lang="en-US" sz="1200" b="1" dirty="0">
              <a:latin typeface="Arial"/>
              <a:cs typeface="Arial"/>
            </a:endParaRPr>
          </a:p>
        </p:txBody>
      </p:sp>
      <p:pic>
        <p:nvPicPr>
          <p:cNvPr id="8" name="Picture 7" descr="Screen Shot 2014-07-09 at 4.49.26 PM.png"/>
          <p:cNvPicPr>
            <a:picLocks noChangeAspect="1"/>
          </p:cNvPicPr>
          <p:nvPr/>
        </p:nvPicPr>
        <p:blipFill rotWithShape="1">
          <a:blip r:embed="rId4"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sp>
        <p:nvSpPr>
          <p:cNvPr id="9" name="Rectangle 8"/>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sp>
        <p:nvSpPr>
          <p:cNvPr id="2" name="Slide Number Placeholder 1"/>
          <p:cNvSpPr>
            <a:spLocks noGrp="1"/>
          </p:cNvSpPr>
          <p:nvPr>
            <p:ph type="sldNum" sz="quarter" idx="11"/>
          </p:nvPr>
        </p:nvSpPr>
        <p:spPr/>
        <p:txBody>
          <a:bodyPr/>
          <a:lstStyle/>
          <a:p>
            <a:fld id="{0AF30572-517D-3744-A402-07672C59CE1B}" type="slidenum">
              <a:rPr lang="en-US" smtClean="0">
                <a:solidFill>
                  <a:srgbClr val="FFFFFF"/>
                </a:solidFill>
              </a:rPr>
              <a:pPr/>
              <a:t>6</a:t>
            </a:fld>
            <a:endParaRPr lang="en-US" dirty="0">
              <a:solidFill>
                <a:srgbClr val="FFFFFF"/>
              </a:solidFill>
            </a:endParaRPr>
          </a:p>
        </p:txBody>
      </p:sp>
    </p:spTree>
    <p:extLst>
      <p:ext uri="{BB962C8B-B14F-4D97-AF65-F5344CB8AC3E}">
        <p14:creationId xmlns:p14="http://schemas.microsoft.com/office/powerpoint/2010/main" val="328152738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6265119" y="176913"/>
            <a:ext cx="2454368" cy="461665"/>
          </a:xfrm>
          <a:prstGeom prst="rect">
            <a:avLst/>
          </a:prstGeom>
          <a:noFill/>
        </p:spPr>
        <p:txBody>
          <a:bodyPr wrap="none" rtlCol="0">
            <a:spAutoFit/>
          </a:bodyPr>
          <a:lstStyle/>
          <a:p>
            <a:pPr algn="r"/>
            <a:r>
              <a:rPr lang="en-US" sz="2400" b="1" dirty="0">
                <a:solidFill>
                  <a:srgbClr val="B7002B"/>
                </a:solidFill>
                <a:cs typeface="Adobe Garamond Pro"/>
              </a:rPr>
              <a:t>Community Value</a:t>
            </a:r>
          </a:p>
        </p:txBody>
      </p:sp>
      <p:pic>
        <p:nvPicPr>
          <p:cNvPr id="7" name="Picture 6" descr="FLEXspace-2-re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sp>
        <p:nvSpPr>
          <p:cNvPr id="4" name="TextBox 3"/>
          <p:cNvSpPr txBox="1"/>
          <p:nvPr/>
        </p:nvSpPr>
        <p:spPr>
          <a:xfrm>
            <a:off x="778936" y="4588930"/>
            <a:ext cx="2929467" cy="1200328"/>
          </a:xfrm>
          <a:prstGeom prst="rect">
            <a:avLst/>
          </a:prstGeom>
          <a:noFill/>
        </p:spPr>
        <p:txBody>
          <a:bodyPr wrap="square" rtlCol="0">
            <a:spAutoFit/>
          </a:bodyPr>
          <a:lstStyle/>
          <a:p>
            <a:r>
              <a:rPr lang="en-US" sz="2400" dirty="0" smtClean="0"/>
              <a:t>July 2013 </a:t>
            </a:r>
          </a:p>
          <a:p>
            <a:r>
              <a:rPr lang="en-US" sz="2400" dirty="0" smtClean="0"/>
              <a:t>American Council </a:t>
            </a:r>
          </a:p>
          <a:p>
            <a:r>
              <a:rPr lang="en-US" sz="2400" dirty="0"/>
              <a:t>o</a:t>
            </a:r>
            <a:r>
              <a:rPr lang="en-US" sz="2400" dirty="0" smtClean="0"/>
              <a:t>n Education (ACE)</a:t>
            </a:r>
            <a:endParaRPr lang="en-US" sz="2400" dirty="0"/>
          </a:p>
        </p:txBody>
      </p:sp>
      <p:pic>
        <p:nvPicPr>
          <p:cNvPr id="5" name="Picture 4"/>
          <p:cNvPicPr>
            <a:picLocks noChangeAspect="1"/>
          </p:cNvPicPr>
          <p:nvPr/>
        </p:nvPicPr>
        <p:blipFill>
          <a:blip r:embed="rId4"/>
          <a:stretch>
            <a:fillRect/>
          </a:stretch>
        </p:blipFill>
        <p:spPr>
          <a:xfrm>
            <a:off x="4906433" y="1066800"/>
            <a:ext cx="3632200" cy="4711700"/>
          </a:xfrm>
          <a:prstGeom prst="rect">
            <a:avLst/>
          </a:prstGeom>
        </p:spPr>
      </p:pic>
      <p:sp>
        <p:nvSpPr>
          <p:cNvPr id="6" name="Rectangle 5"/>
          <p:cNvSpPr/>
          <p:nvPr/>
        </p:nvSpPr>
        <p:spPr>
          <a:xfrm>
            <a:off x="287868" y="1080277"/>
            <a:ext cx="4301065" cy="3170099"/>
          </a:xfrm>
          <a:prstGeom prst="rect">
            <a:avLst/>
          </a:prstGeom>
        </p:spPr>
        <p:txBody>
          <a:bodyPr wrap="square">
            <a:spAutoFit/>
          </a:bodyPr>
          <a:lstStyle/>
          <a:p>
            <a:r>
              <a:rPr lang="en-US" sz="2000" i="1" dirty="0" smtClean="0"/>
              <a:t>“FLEXspace </a:t>
            </a:r>
            <a:r>
              <a:rPr lang="en-US" sz="2000" i="1" dirty="0"/>
              <a:t>may be the most advanced in terms of inventorying space on multiple dimensions in a way that’s useful to both infrastructure planners and academic planners</a:t>
            </a:r>
            <a:r>
              <a:rPr lang="en-US" sz="2000" i="1" dirty="0" smtClean="0"/>
              <a:t>.”</a:t>
            </a:r>
          </a:p>
          <a:p>
            <a:endParaRPr lang="en-US" sz="2000" i="1" dirty="0"/>
          </a:p>
          <a:p>
            <a:r>
              <a:rPr lang="en-US" sz="2000" i="1" dirty="0" smtClean="0"/>
              <a:t>“By </a:t>
            </a:r>
            <a:r>
              <a:rPr lang="en-US" sz="2000" i="1" dirty="0"/>
              <a:t>the summer of 2014, campus leaders using FLEXspace will be able to plug into its interactive online database of innovative learning spaces</a:t>
            </a:r>
            <a:r>
              <a:rPr lang="en-US" sz="2000" i="1" dirty="0" smtClean="0"/>
              <a:t>.”</a:t>
            </a:r>
            <a:endParaRPr lang="en-US" sz="2000" i="1" dirty="0"/>
          </a:p>
        </p:txBody>
      </p:sp>
      <p:sp>
        <p:nvSpPr>
          <p:cNvPr id="8" name="Rectangle 7"/>
          <p:cNvSpPr/>
          <p:nvPr/>
        </p:nvSpPr>
        <p:spPr>
          <a:xfrm>
            <a:off x="0" y="6570133"/>
            <a:ext cx="60325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Arial"/>
                <a:cs typeface="Arial"/>
              </a:rPr>
              <a:t>Flexible Learning Environments eXchange</a:t>
            </a:r>
            <a:endParaRPr lang="en-US" sz="1200" b="1" dirty="0">
              <a:latin typeface="Arial"/>
              <a:cs typeface="Arial"/>
            </a:endParaRPr>
          </a:p>
        </p:txBody>
      </p:sp>
      <p:pic>
        <p:nvPicPr>
          <p:cNvPr id="9" name="Picture 8" descr="Screen Shot 2014-07-09 at 4.49.26 PM.png"/>
          <p:cNvPicPr>
            <a:picLocks noChangeAspect="1"/>
          </p:cNvPicPr>
          <p:nvPr/>
        </p:nvPicPr>
        <p:blipFill rotWithShape="1">
          <a:blip r:embed="rId5"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sp>
        <p:nvSpPr>
          <p:cNvPr id="10" name="Rectangle 9"/>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sp>
        <p:nvSpPr>
          <p:cNvPr id="2" name="Slide Number Placeholder 1"/>
          <p:cNvSpPr>
            <a:spLocks noGrp="1"/>
          </p:cNvSpPr>
          <p:nvPr>
            <p:ph type="sldNum" sz="quarter" idx="11"/>
          </p:nvPr>
        </p:nvSpPr>
        <p:spPr/>
        <p:txBody>
          <a:bodyPr/>
          <a:lstStyle/>
          <a:p>
            <a:fld id="{0AF30572-517D-3744-A402-07672C59CE1B}" type="slidenum">
              <a:rPr lang="en-US" smtClean="0">
                <a:solidFill>
                  <a:srgbClr val="FFFFFF"/>
                </a:solidFill>
              </a:rPr>
              <a:pPr/>
              <a:t>7</a:t>
            </a:fld>
            <a:endParaRPr lang="en-US" dirty="0">
              <a:solidFill>
                <a:srgbClr val="FFFFFF"/>
              </a:solidFill>
            </a:endParaRPr>
          </a:p>
        </p:txBody>
      </p:sp>
    </p:spTree>
    <p:extLst>
      <p:ext uri="{BB962C8B-B14F-4D97-AF65-F5344CB8AC3E}">
        <p14:creationId xmlns:p14="http://schemas.microsoft.com/office/powerpoint/2010/main" val="174452464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6265119" y="176913"/>
            <a:ext cx="2454368" cy="461665"/>
          </a:xfrm>
          <a:prstGeom prst="rect">
            <a:avLst/>
          </a:prstGeom>
          <a:noFill/>
        </p:spPr>
        <p:txBody>
          <a:bodyPr wrap="none" rtlCol="0">
            <a:spAutoFit/>
          </a:bodyPr>
          <a:lstStyle/>
          <a:p>
            <a:pPr algn="r"/>
            <a:r>
              <a:rPr lang="en-US" sz="2400" b="1" dirty="0">
                <a:solidFill>
                  <a:srgbClr val="B7002B"/>
                </a:solidFill>
                <a:cs typeface="Adobe Garamond Pro"/>
              </a:rPr>
              <a:t>Community Value</a:t>
            </a:r>
          </a:p>
        </p:txBody>
      </p:sp>
      <p:pic>
        <p:nvPicPr>
          <p:cNvPr id="7" name="Picture 6" descr="FLEXspace-2-re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sp>
        <p:nvSpPr>
          <p:cNvPr id="4" name="TextBox 3"/>
          <p:cNvSpPr txBox="1"/>
          <p:nvPr/>
        </p:nvSpPr>
        <p:spPr>
          <a:xfrm>
            <a:off x="778936" y="4419600"/>
            <a:ext cx="2929467" cy="1200328"/>
          </a:xfrm>
          <a:prstGeom prst="rect">
            <a:avLst/>
          </a:prstGeom>
          <a:noFill/>
        </p:spPr>
        <p:txBody>
          <a:bodyPr wrap="square" rtlCol="0">
            <a:spAutoFit/>
          </a:bodyPr>
          <a:lstStyle/>
          <a:p>
            <a:r>
              <a:rPr lang="en-US" sz="2400" dirty="0" smtClean="0"/>
              <a:t>April 2014 Cover </a:t>
            </a:r>
          </a:p>
          <a:p>
            <a:r>
              <a:rPr lang="en-US" sz="2400" dirty="0" smtClean="0"/>
              <a:t>Campus Technology Magazine</a:t>
            </a:r>
            <a:endParaRPr lang="en-US" sz="2400" dirty="0"/>
          </a:p>
        </p:txBody>
      </p:sp>
      <p:pic>
        <p:nvPicPr>
          <p:cNvPr id="8" name="Picture 7" descr="Screen Shot 2014-07-09 at 4.49.26 PM.png"/>
          <p:cNvPicPr>
            <a:picLocks noChangeAspect="1"/>
          </p:cNvPicPr>
          <p:nvPr/>
        </p:nvPicPr>
        <p:blipFill rotWithShape="1">
          <a:blip r:embed="rId4"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pic>
        <p:nvPicPr>
          <p:cNvPr id="2" name="Picture 1" descr="campus technology cover.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45769" y="1074093"/>
            <a:ext cx="4838700" cy="4992922"/>
          </a:xfrm>
          <a:prstGeom prst="rect">
            <a:avLst/>
          </a:prstGeom>
        </p:spPr>
      </p:pic>
      <p:sp>
        <p:nvSpPr>
          <p:cNvPr id="9" name="Rectangle 8"/>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sp>
        <p:nvSpPr>
          <p:cNvPr id="5" name="Slide Number Placeholder 4"/>
          <p:cNvSpPr>
            <a:spLocks noGrp="1"/>
          </p:cNvSpPr>
          <p:nvPr>
            <p:ph type="sldNum" sz="quarter" idx="11"/>
          </p:nvPr>
        </p:nvSpPr>
        <p:spPr/>
        <p:txBody>
          <a:bodyPr/>
          <a:lstStyle/>
          <a:p>
            <a:fld id="{0AF30572-517D-3744-A402-07672C59CE1B}" type="slidenum">
              <a:rPr lang="en-US" smtClean="0">
                <a:solidFill>
                  <a:srgbClr val="FFFFFF"/>
                </a:solidFill>
              </a:rPr>
              <a:pPr/>
              <a:t>8</a:t>
            </a:fld>
            <a:endParaRPr lang="en-US" dirty="0">
              <a:solidFill>
                <a:srgbClr val="FFFFFF"/>
              </a:solidFill>
            </a:endParaRPr>
          </a:p>
        </p:txBody>
      </p:sp>
    </p:spTree>
    <p:extLst>
      <p:ext uri="{BB962C8B-B14F-4D97-AF65-F5344CB8AC3E}">
        <p14:creationId xmlns:p14="http://schemas.microsoft.com/office/powerpoint/2010/main" val="276906118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9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11741</TotalTime>
  <Words>2301</Words>
  <Application>Microsoft Macintosh PowerPoint</Application>
  <PresentationFormat>On-screen Show (4:3)</PresentationFormat>
  <Paragraphs>416</Paragraphs>
  <Slides>23</Slides>
  <Notes>23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9_Default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Help Us Improve &amp; Grow </vt:lpstr>
    </vt:vector>
  </TitlesOfParts>
  <Manager/>
  <Company>EDUCAUSE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Lisa Stephens</dc:creator>
  <cp:keywords/>
  <dc:description/>
  <cp:lastModifiedBy>Lisa Stephens</cp:lastModifiedBy>
  <cp:revision>133</cp:revision>
  <dcterms:created xsi:type="dcterms:W3CDTF">2012-08-08T18:23:13Z</dcterms:created>
  <dcterms:modified xsi:type="dcterms:W3CDTF">2014-10-01T01:24:26Z</dcterms:modified>
  <cp:category/>
</cp:coreProperties>
</file>