
<file path=[Content_Types].xml><?xml version="1.0" encoding="utf-8"?>
<Types xmlns="http://schemas.openxmlformats.org/package/2006/content-types">
  <Default Extension="xml" ContentType="application/xml"/>
  <Default Extension="jpeg" ContentType="image/jpeg"/>
  <Default Extension="tiff" ContentType="image/tiff"/>
  <Default Extension="rels" ContentType="application/vnd.openxmlformats-package.relationships+xml"/>
  <Default Extension="xlsx" ContentType="application/vnd.openxmlformats-officedocument.spreadsheetml.sheet"/>
  <Default Extension="tif" ContentType="image/t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2.xml" ContentType="application/vnd.openxmlformats-officedocument.drawingml.chart+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Lst>
  <p:sldSz cx="13004800" cy="9753600"/>
  <p:notesSz cx="6858000" cy="9144000"/>
  <p:defaultTextStyle>
    <a:lvl1pPr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1pPr>
    <a:lvl2pPr indent="3429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2pPr>
    <a:lvl3pPr indent="6858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3pPr>
    <a:lvl4pPr indent="10287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4pPr>
    <a:lvl5pPr indent="13716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5pPr>
    <a:lvl6pPr indent="17145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6pPr>
    <a:lvl7pPr indent="20574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7pPr>
    <a:lvl8pPr indent="24003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8pPr>
    <a:lvl9pPr indent="2743200" algn="ctr" defTabSz="457200">
      <a:defRPr sz="3800">
        <a:solidFill>
          <a:srgbClr val="56533A"/>
        </a:solidFill>
        <a:effectLst>
          <a:outerShdw blurRad="25400" dist="25400" dir="2700000" rotWithShape="0">
            <a:srgbClr val="FFFFFF">
              <a:alpha val="75000"/>
            </a:srgbClr>
          </a:outerShdw>
        </a:effectLst>
        <a:latin typeface="+mn-lt"/>
        <a:ea typeface="+mn-ea"/>
        <a:cs typeface="+mn-cs"/>
        <a:sym typeface="Hoefler Text"/>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ff" i="off">
        <a:fontRef idx="minor">
          <a:srgbClr val="56533A"/>
        </a:fontRef>
        <a:srgbClr val="56533A"/>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fill>
          <a:noFill/>
        </a:fill>
      </a:tcStyle>
    </a:wholeTbl>
    <a:band2H>
      <a:tcTxStyle/>
      <a:tcStyle>
        <a:tcBdr/>
        <a:fill>
          <a:solidFill>
            <a:srgbClr val="9B9B87">
              <a:alpha val="37000"/>
            </a:srgbClr>
          </a:solidFill>
        </a:fill>
      </a:tcStyle>
    </a:band2H>
    <a:firstCol>
      <a:tcTxStyle b="off" i="on">
        <a:fontRef idx="minor">
          <a:srgbClr val="FFFFFF"/>
        </a:fontRef>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tcStyle>
    </a:firstCol>
    <a:lastRow>
      <a:tcTxStyle b="off" i="on">
        <a:fontRef idx="minor">
          <a:srgbClr val="FFFFFF"/>
        </a:fontRef>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tcStyle>
    </a:lastRow>
    <a:firstRow>
      <a:tcTxStyle b="off" i="on">
        <a:fontRef idx="minor">
          <a:srgbClr val="FFFFFF"/>
        </a:fontRef>
        <a:srgbClr val="FFFFFF"/>
      </a:tcTxStyle>
      <a:tcStyle>
        <a:tcBdr>
          <a:left>
            <a:ln w="25400" cap="flat">
              <a:solidFill>
                <a:srgbClr val="56533A"/>
              </a:solidFill>
              <a:prstDash val="solid"/>
              <a:miter lim="400000"/>
            </a:ln>
          </a:left>
          <a:right>
            <a:ln w="25400" cap="flat">
              <a:solidFill>
                <a:srgbClr val="56533A"/>
              </a:solidFill>
              <a:prstDash val="solid"/>
              <a:miter lim="400000"/>
            </a:ln>
          </a:right>
          <a:top>
            <a:ln w="25400" cap="flat">
              <a:solidFill>
                <a:srgbClr val="56533A"/>
              </a:solidFill>
              <a:prstDash val="solid"/>
              <a:miter lim="400000"/>
            </a:ln>
          </a:top>
          <a:bottom>
            <a:ln w="25400" cap="flat">
              <a:solidFill>
                <a:srgbClr val="56533A"/>
              </a:solidFill>
              <a:prstDash val="solid"/>
              <a:miter lim="400000"/>
            </a:ln>
          </a:bottom>
          <a:insideH>
            <a:ln w="25400" cap="flat">
              <a:solidFill>
                <a:srgbClr val="56533A"/>
              </a:solidFill>
              <a:prstDash val="solid"/>
              <a:miter lim="400000"/>
            </a:ln>
          </a:insideH>
          <a:insideV>
            <a:ln w="25400" cap="flat">
              <a:solidFill>
                <a:srgbClr val="56533A"/>
              </a:solidFill>
              <a:prstDash val="solid"/>
              <a:miter lim="400000"/>
            </a:ln>
          </a:insideV>
        </a:tcBdr>
      </a:tcStyle>
    </a:firstRow>
  </a:tblStyle>
  <a:tblStyle styleId="{C7B018BB-80A7-4F77-B60F-C8B233D01FF8}" styleName="">
    <a:tblBg/>
    <a:wholeTbl>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
          <a:latin typeface="Helvetica Light"/>
          <a:ea typeface="Helvetica Light"/>
          <a:cs typeface="Helvetica Light"/>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Light"/>
          <a:ea typeface="Helvetica Light"/>
          <a:cs typeface="Helvetica Light"/>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00882B"/>
          </a:solidFill>
        </a:fill>
      </a:tcStyle>
    </a:firstRow>
  </a:tblStyle>
  <a:tblStyle styleId="{EEE7283C-3CF3-47DC-8721-378D4A62B228}" styleName="">
    <a:tblBg/>
    <a:wholeTbl>
      <a:tcTxStyle>
        <a:font>
          <a:latin typeface="Helvetica Light"/>
          <a:ea typeface="Helvetica Light"/>
          <a:cs typeface="Helvetica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3D7"/>
          </a:solidFill>
        </a:fill>
      </a:tcStyle>
    </a:wholeTbl>
    <a:band2H>
      <a:tcTxStyle/>
      <a:tcStyle>
        <a:tcBdr/>
        <a:fill>
          <a:solidFill>
            <a:srgbClr val="C3C2C2"/>
          </a:solidFill>
        </a:fill>
      </a:tcStyle>
    </a:band2H>
    <a:firstCol>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Light"/>
          <a:ea typeface="Helvetica Light"/>
          <a:cs typeface="Helvetica Light"/>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
          <a:latin typeface="Helvetica Light"/>
          <a:ea typeface="Helvetica Light"/>
          <a:cs typeface="Helvetica Light"/>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Light"/>
          <a:ea typeface="Helvetica Light"/>
          <a:cs typeface="Helvetica Light"/>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
          <a:latin typeface="Helvetica Light"/>
          <a:ea typeface="Helvetica Light"/>
          <a:cs typeface="Helvetica Light"/>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Light"/>
          <a:ea typeface="Helvetica Light"/>
          <a:cs typeface="Helvetica Light"/>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
          <a:latin typeface="Helvetica Light"/>
          <a:ea typeface="Helvetica Light"/>
          <a:cs typeface="Helvetica Light"/>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
          <a:latin typeface="Helvetica Light"/>
          <a:ea typeface="Helvetica Light"/>
          <a:cs typeface="Helvetica Light"/>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Light"/>
          <a:ea typeface="Helvetica Light"/>
          <a:cs typeface="Helvetica Light"/>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0365C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888" autoAdjust="0"/>
  </p:normalViewPr>
  <p:slideViewPr>
    <p:cSldViewPr snapToGrid="0" snapToObjects="1">
      <p:cViewPr varScale="1">
        <p:scale>
          <a:sx n="87" d="100"/>
          <a:sy n="87" d="100"/>
        </p:scale>
        <p:origin x="-2008" y="-96"/>
      </p:cViewPr>
      <p:guideLst>
        <p:guide orient="horz" pos="3072"/>
        <p:guide pos="4096"/>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image" Target="../media/image43.jpeg"/><Relationship Id="rId4" Type="http://schemas.openxmlformats.org/officeDocument/2006/relationships/package" Target="../embeddings/Microsoft_Excel_Sheet1.xlsx"/><Relationship Id="rId1" Type="http://schemas.openxmlformats.org/officeDocument/2006/relationships/image" Target="../media/image1.jpeg"/><Relationship Id="rId2" Type="http://schemas.openxmlformats.org/officeDocument/2006/relationships/image" Target="../media/image42.jpeg"/></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Sheet2.xlsx"/></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endParaRPr lang="en-US"/>
          </a:p>
        </c:rich>
      </c:tx>
      <c:layout/>
      <c:overlay val="1"/>
    </c:title>
    <c:autoTitleDeleted val="0"/>
    <c:plotArea>
      <c:layout>
        <c:manualLayout>
          <c:layoutTarget val="inner"/>
          <c:xMode val="edge"/>
          <c:yMode val="edge"/>
          <c:x val="0.110282"/>
          <c:y val="0.062975"/>
          <c:w val="0.866362"/>
          <c:h val="0.701941"/>
        </c:manualLayout>
      </c:layout>
      <c:barChart>
        <c:barDir val="bar"/>
        <c:grouping val="stacked"/>
        <c:varyColors val="0"/>
        <c:ser>
          <c:idx val="0"/>
          <c:order val="0"/>
          <c:tx>
            <c:strRef>
              <c:f>Sheet1!$A$2</c:f>
              <c:strCache>
                <c:ptCount val="1"/>
                <c:pt idx="0">
                  <c:v>Wellesley (Love Letters)</c:v>
                </c:pt>
              </c:strCache>
            </c:strRef>
          </c:tx>
          <c:spPr>
            <a:blipFill rotWithShape="1">
              <a:blip xmlns:r="http://schemas.openxmlformats.org/officeDocument/2006/relationships" r:embed="rId1"/>
              <a:srcRect/>
              <a:tile tx="0" ty="0" sx="100000" sy="100000" flip="none" algn="tl"/>
            </a:blipFill>
            <a:ln w="12700" cap="flat">
              <a:noFill/>
              <a:miter lim="400000"/>
            </a:ln>
            <a:effectLst>
              <a:outerShdw blurRad="76200" dist="25400" algn="tl">
                <a:srgbClr val="000000">
                  <a:alpha val="50000"/>
                </a:srgbClr>
              </a:outerShdw>
            </a:effectLst>
          </c:spPr>
          <c:invertIfNegative val="0"/>
          <c:dLbls>
            <c:txPr>
              <a:bodyPr/>
              <a:lstStyle/>
              <a:p>
                <a:pPr lvl="0">
                  <a:defRPr sz="2000" b="0" i="1" u="none" strike="noStrike">
                    <a:solidFill>
                      <a:srgbClr val="FFFFFF"/>
                    </a:solidFill>
                    <a:effectLst>
                      <a:outerShdw dist="38100" dir="2700000" rotWithShape="0">
                        <a:srgbClr val="000000"/>
                      </a:outerShdw>
                    </a:effectLst>
                    <a:latin typeface="Hoefler Text"/>
                  </a:defRPr>
                </a:pPr>
                <a:endParaRPr lang="en-US"/>
              </a:p>
            </c:txPr>
            <c:dLblPos val="inEnd"/>
            <c:showLegendKey val="0"/>
            <c:showVal val="1"/>
            <c:showCatName val="0"/>
            <c:showSerName val="0"/>
            <c:showPercent val="0"/>
            <c:showBubbleSize val="0"/>
            <c:showLeaderLines val="0"/>
          </c:dLbls>
          <c:cat>
            <c:strRef>
              <c:f>Sheet1!$B$1:$B$1</c:f>
              <c:strCache>
                <c:ptCount val="1"/>
                <c:pt idx="0">
                  <c:v>Digitized</c:v>
                </c:pt>
              </c:strCache>
            </c:strRef>
          </c:cat>
          <c:val>
            <c:numRef>
              <c:f>Sheet1!$B$2:$B$2</c:f>
              <c:numCache>
                <c:formatCode>General</c:formatCode>
                <c:ptCount val="1"/>
                <c:pt idx="0">
                  <c:v>574.0</c:v>
                </c:pt>
              </c:numCache>
            </c:numRef>
          </c:val>
        </c:ser>
        <c:ser>
          <c:idx val="1"/>
          <c:order val="1"/>
          <c:tx>
            <c:strRef>
              <c:f>Sheet1!$A$3</c:f>
              <c:strCache>
                <c:ptCount val="1"/>
                <c:pt idx="0">
                  <c:v>Baylor</c:v>
                </c:pt>
              </c:strCache>
            </c:strRef>
          </c:tx>
          <c:spPr>
            <a:blipFill rotWithShape="1">
              <a:blip xmlns:r="http://schemas.openxmlformats.org/officeDocument/2006/relationships" r:embed="rId2"/>
              <a:srcRect/>
              <a:tile tx="0" ty="0" sx="100000" sy="100000" flip="none" algn="tl"/>
            </a:blipFill>
            <a:ln w="12700" cap="flat">
              <a:noFill/>
              <a:miter lim="400000"/>
            </a:ln>
            <a:effectLst>
              <a:outerShdw blurRad="76200" dist="25400" algn="tl">
                <a:srgbClr val="000000">
                  <a:alpha val="50000"/>
                </a:srgbClr>
              </a:outerShdw>
            </a:effectLst>
          </c:spPr>
          <c:invertIfNegative val="0"/>
          <c:dLbls>
            <c:txPr>
              <a:bodyPr/>
              <a:lstStyle/>
              <a:p>
                <a:pPr lvl="0">
                  <a:defRPr sz="2000" b="0" i="1" u="none" strike="noStrike">
                    <a:solidFill>
                      <a:srgbClr val="FFFFFF"/>
                    </a:solidFill>
                    <a:effectLst>
                      <a:outerShdw dist="38100" dir="2700000" rotWithShape="0">
                        <a:srgbClr val="000000"/>
                      </a:outerShdw>
                    </a:effectLst>
                    <a:latin typeface="Hoefler Text"/>
                  </a:defRPr>
                </a:pPr>
                <a:endParaRPr lang="en-US"/>
              </a:p>
            </c:txPr>
            <c:dLblPos val="inEnd"/>
            <c:showLegendKey val="0"/>
            <c:showVal val="1"/>
            <c:showCatName val="0"/>
            <c:showSerName val="0"/>
            <c:showPercent val="0"/>
            <c:showBubbleSize val="0"/>
            <c:showLeaderLines val="0"/>
          </c:dLbls>
          <c:cat>
            <c:strRef>
              <c:f>Sheet1!$B$1:$B$1</c:f>
              <c:strCache>
                <c:ptCount val="1"/>
                <c:pt idx="0">
                  <c:v>Digitized</c:v>
                </c:pt>
              </c:strCache>
            </c:strRef>
          </c:cat>
          <c:val>
            <c:numRef>
              <c:f>Sheet1!$B$3:$B$3</c:f>
              <c:numCache>
                <c:formatCode>General</c:formatCode>
                <c:ptCount val="1"/>
                <c:pt idx="0">
                  <c:v>2920.0</c:v>
                </c:pt>
              </c:numCache>
            </c:numRef>
          </c:val>
        </c:ser>
        <c:ser>
          <c:idx val="2"/>
          <c:order val="2"/>
          <c:tx>
            <c:strRef>
              <c:f>Sheet1!$A$4</c:f>
              <c:strCache>
                <c:ptCount val="1"/>
                <c:pt idx="0">
                  <c:v>Wellesley</c:v>
                </c:pt>
              </c:strCache>
            </c:strRef>
          </c:tx>
          <c:spPr>
            <a:blipFill rotWithShape="1">
              <a:blip xmlns:r="http://schemas.openxmlformats.org/officeDocument/2006/relationships" r:embed="rId3"/>
              <a:srcRect/>
              <a:tile tx="0" ty="0" sx="100000" sy="100000" flip="none" algn="tl"/>
            </a:blipFill>
            <a:ln w="12700" cap="flat">
              <a:noFill/>
              <a:miter lim="400000"/>
            </a:ln>
            <a:effectLst>
              <a:outerShdw blurRad="76200" dist="25400" algn="tl">
                <a:srgbClr val="000000">
                  <a:alpha val="50000"/>
                </a:srgbClr>
              </a:outerShdw>
            </a:effectLst>
          </c:spPr>
          <c:invertIfNegative val="0"/>
          <c:dLbls>
            <c:txPr>
              <a:bodyPr/>
              <a:lstStyle/>
              <a:p>
                <a:pPr lvl="0">
                  <a:defRPr sz="2000" b="0" i="1" u="none" strike="noStrike">
                    <a:solidFill>
                      <a:srgbClr val="FFFFFF"/>
                    </a:solidFill>
                    <a:effectLst>
                      <a:outerShdw dist="38100" dir="2700000" rotWithShape="0">
                        <a:srgbClr val="000000"/>
                      </a:outerShdw>
                    </a:effectLst>
                    <a:latin typeface="Hoefler Text"/>
                  </a:defRPr>
                </a:pPr>
                <a:endParaRPr lang="en-US"/>
              </a:p>
            </c:txPr>
            <c:dLblPos val="inEnd"/>
            <c:showLegendKey val="0"/>
            <c:showVal val="1"/>
            <c:showCatName val="0"/>
            <c:showSerName val="0"/>
            <c:showPercent val="0"/>
            <c:showBubbleSize val="0"/>
            <c:showLeaderLines val="0"/>
          </c:dLbls>
          <c:cat>
            <c:strRef>
              <c:f>Sheet1!$B$1:$B$1</c:f>
              <c:strCache>
                <c:ptCount val="1"/>
                <c:pt idx="0">
                  <c:v>Digitized</c:v>
                </c:pt>
              </c:strCache>
            </c:strRef>
          </c:cat>
          <c:val>
            <c:numRef>
              <c:f>Sheet1!$B$4:$B$4</c:f>
              <c:numCache>
                <c:formatCode>General</c:formatCode>
                <c:ptCount val="1"/>
                <c:pt idx="0">
                  <c:v>1050.0</c:v>
                </c:pt>
              </c:numCache>
            </c:numRef>
          </c:val>
        </c:ser>
        <c:dLbls>
          <c:showLegendKey val="0"/>
          <c:showVal val="0"/>
          <c:showCatName val="0"/>
          <c:showSerName val="0"/>
          <c:showPercent val="0"/>
          <c:showBubbleSize val="0"/>
        </c:dLbls>
        <c:gapWidth val="100"/>
        <c:overlap val="100"/>
        <c:axId val="-2141161496"/>
        <c:axId val="-2139327496"/>
      </c:barChart>
      <c:catAx>
        <c:axId val="-2141161496"/>
        <c:scaling>
          <c:orientation val="maxMin"/>
        </c:scaling>
        <c:delete val="0"/>
        <c:axPos val="l"/>
        <c:numFmt formatCode="General" sourceLinked="0"/>
        <c:majorTickMark val="none"/>
        <c:minorTickMark val="none"/>
        <c:tickLblPos val="nextTo"/>
        <c:spPr>
          <a:ln w="12700" cap="flat">
            <a:noFill/>
            <a:prstDash val="solid"/>
            <a:miter lim="400000"/>
          </a:ln>
        </c:spPr>
        <c:txPr>
          <a:bodyPr rot="0"/>
          <a:lstStyle/>
          <a:p>
            <a:pPr lvl="0">
              <a:defRPr sz="2400" b="0" i="1" u="none" strike="noStrike">
                <a:solidFill>
                  <a:srgbClr val="56533A"/>
                </a:solidFill>
                <a:effectLst>
                  <a:outerShdw dist="38100" dir="2700000" rotWithShape="0">
                    <a:srgbClr val="000000"/>
                  </a:outerShdw>
                </a:effectLst>
                <a:latin typeface="Hoefler Text"/>
              </a:defRPr>
            </a:pPr>
            <a:endParaRPr lang="en-US"/>
          </a:p>
        </c:txPr>
        <c:crossAx val="-2139327496"/>
        <c:crosses val="autoZero"/>
        <c:auto val="1"/>
        <c:lblAlgn val="ctr"/>
        <c:lblOffset val="100"/>
        <c:noMultiLvlLbl val="1"/>
      </c:catAx>
      <c:valAx>
        <c:axId val="-2139327496"/>
        <c:scaling>
          <c:orientation val="minMax"/>
        </c:scaling>
        <c:delete val="0"/>
        <c:axPos val="t"/>
        <c:majorGridlines>
          <c:spPr>
            <a:ln w="12700" cap="flat">
              <a:solidFill>
                <a:srgbClr val="56533A"/>
              </a:solidFill>
              <a:prstDash val="solid"/>
              <a:miter lim="400000"/>
            </a:ln>
          </c:spPr>
        </c:majorGridlines>
        <c:numFmt formatCode="General" sourceLinked="1"/>
        <c:majorTickMark val="none"/>
        <c:minorTickMark val="none"/>
        <c:tickLblPos val="high"/>
        <c:spPr>
          <a:ln w="12700" cap="flat">
            <a:noFill/>
            <a:prstDash val="solid"/>
            <a:miter lim="400000"/>
          </a:ln>
        </c:spPr>
        <c:txPr>
          <a:bodyPr rot="0"/>
          <a:lstStyle/>
          <a:p>
            <a:pPr lvl="0">
              <a:defRPr sz="2400" b="0" i="1" u="none" strike="noStrike">
                <a:solidFill>
                  <a:srgbClr val="56533A"/>
                </a:solidFill>
                <a:effectLst>
                  <a:outerShdw dist="38100" dir="2700000" rotWithShape="0">
                    <a:srgbClr val="000000"/>
                  </a:outerShdw>
                </a:effectLst>
                <a:latin typeface="Hoefler Text"/>
              </a:defRPr>
            </a:pPr>
            <a:endParaRPr lang="en-US"/>
          </a:p>
        </c:txPr>
        <c:crossAx val="-2141161496"/>
        <c:crosses val="autoZero"/>
        <c:crossBetween val="between"/>
        <c:majorUnit val="1000.0"/>
        <c:minorUnit val="500.0"/>
      </c:valAx>
      <c:spPr>
        <a:noFill/>
        <a:ln w="12700" cap="flat">
          <a:noFill/>
          <a:miter lim="400000"/>
        </a:ln>
        <a:effectLst/>
      </c:spPr>
    </c:plotArea>
    <c:legend>
      <c:legendPos val="b"/>
      <c:layout>
        <c:manualLayout>
          <c:xMode val="edge"/>
          <c:yMode val="edge"/>
          <c:x val="0.130735"/>
          <c:y val="0.932682"/>
          <c:w val="0.777209"/>
          <c:h val="0.0798181"/>
        </c:manualLayout>
      </c:layout>
      <c:overlay val="1"/>
      <c:spPr>
        <a:noFill/>
        <a:ln w="12700" cap="flat">
          <a:noFill/>
          <a:miter lim="400000"/>
        </a:ln>
        <a:effectLst/>
      </c:spPr>
      <c:txPr>
        <a:bodyPr/>
        <a:lstStyle/>
        <a:p>
          <a:pPr lvl="0">
            <a:defRPr sz="2600" b="0" i="0" u="none" strike="noStrike">
              <a:solidFill>
                <a:srgbClr val="56533A"/>
              </a:solidFill>
              <a:effectLst/>
              <a:latin typeface="Hoefler Text"/>
            </a:defRPr>
          </a:pPr>
          <a:endParaRPr lang="en-US"/>
        </a:p>
      </c:txPr>
    </c:legend>
    <c:plotVisOnly val="1"/>
    <c:dispBlanksAs val="gap"/>
    <c:showDLblsOverMax val="1"/>
  </c:chart>
  <c:spPr>
    <a:noFill/>
    <a:ln>
      <a:noFill/>
    </a:ln>
    <a:effectLst/>
  </c:sp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title>
      <c:tx>
        <c:rich>
          <a:bodyPr rot="0"/>
          <a:lstStyle/>
          <a:p>
            <a:pPr lvl="0"/>
            <a:endParaRPr lang="en-US"/>
          </a:p>
        </c:rich>
      </c:tx>
      <c:layout/>
      <c:overlay val="1"/>
    </c:title>
    <c:autoTitleDeleted val="0"/>
    <c:plotArea>
      <c:layout>
        <c:manualLayout>
          <c:layoutTarget val="inner"/>
          <c:xMode val="edge"/>
          <c:yMode val="edge"/>
          <c:x val="0.11802"/>
          <c:y val="0.116361"/>
          <c:w val="0.852672"/>
          <c:h val="0.790253"/>
        </c:manualLayout>
      </c:layout>
      <c:lineChart>
        <c:grouping val="standard"/>
        <c:varyColors val="0"/>
        <c:ser>
          <c:idx val="0"/>
          <c:order val="0"/>
          <c:tx>
            <c:strRef>
              <c:f>Sheet1!$A$2</c:f>
              <c:strCache>
                <c:ptCount val="1"/>
                <c:pt idx="0">
                  <c:v>Pages Viewed</c:v>
                </c:pt>
              </c:strCache>
            </c:strRef>
          </c:tx>
          <c:spPr>
            <a:ln w="63500" cap="flat">
              <a:solidFill>
                <a:srgbClr val="59678B"/>
              </a:solidFill>
              <a:prstDash val="solid"/>
              <a:miter lim="400000"/>
            </a:ln>
            <a:effectLst/>
          </c:spPr>
          <c:marker>
            <c:symbol val="circle"/>
            <c:size val="12"/>
            <c:spPr>
              <a:solidFill>
                <a:srgbClr val="E1E1D9"/>
              </a:solidFill>
              <a:ln w="63500" cap="flat">
                <a:solidFill>
                  <a:srgbClr val="59678B"/>
                </a:solidFill>
                <a:prstDash val="solid"/>
                <a:miter lim="400000"/>
              </a:ln>
              <a:effectLst/>
            </c:spPr>
          </c:marker>
          <c:dLbls>
            <c:txPr>
              <a:bodyPr/>
              <a:lstStyle/>
              <a:p>
                <a:pPr lvl="0">
                  <a:defRPr sz="2000" b="0" i="0" u="none" strike="noStrike">
                    <a:solidFill>
                      <a:srgbClr val="000000"/>
                    </a:solidFill>
                    <a:effectLst/>
                    <a:latin typeface="Gill Sans"/>
                  </a:defRPr>
                </a:pPr>
                <a:endParaRPr lang="en-US"/>
              </a:p>
            </c:txPr>
            <c:dLblPos val="t"/>
            <c:showLegendKey val="0"/>
            <c:showVal val="1"/>
            <c:showCatName val="0"/>
            <c:showSerName val="0"/>
            <c:showPercent val="0"/>
            <c:showBubbleSize val="0"/>
            <c:showLeaderLines val="0"/>
          </c:dLbls>
          <c:cat>
            <c:strRef>
              <c:f>Sheet1!$B$1:$M$1</c:f>
              <c:strCache>
                <c:ptCount val="12"/>
                <c:pt idx="0">
                  <c:v>Jan</c:v>
                </c:pt>
                <c:pt idx="1">
                  <c:v>Feb</c:v>
                </c:pt>
                <c:pt idx="2">
                  <c:v>Mar</c:v>
                </c:pt>
                <c:pt idx="3">
                  <c:v>Apr</c:v>
                </c:pt>
                <c:pt idx="4">
                  <c:v>May</c:v>
                </c:pt>
                <c:pt idx="5">
                  <c:v>Jun</c:v>
                </c:pt>
                <c:pt idx="6">
                  <c:v>Jul</c:v>
                </c:pt>
                <c:pt idx="7">
                  <c:v>Aug</c:v>
                </c:pt>
                <c:pt idx="8">
                  <c:v>Sep</c:v>
                </c:pt>
                <c:pt idx="9">
                  <c:v>Oct</c:v>
                </c:pt>
                <c:pt idx="10">
                  <c:v>Nov</c:v>
                </c:pt>
                <c:pt idx="11">
                  <c:v>Dec</c:v>
                </c:pt>
              </c:strCache>
            </c:strRef>
          </c:cat>
          <c:val>
            <c:numRef>
              <c:f>Sheet1!$B$2:$M$2</c:f>
              <c:numCache>
                <c:formatCode>General</c:formatCode>
                <c:ptCount val="12"/>
                <c:pt idx="0">
                  <c:v>48816.0</c:v>
                </c:pt>
                <c:pt idx="1">
                  <c:v>167364.0</c:v>
                </c:pt>
                <c:pt idx="2">
                  <c:v>87164.0</c:v>
                </c:pt>
                <c:pt idx="3">
                  <c:v>93551.0</c:v>
                </c:pt>
                <c:pt idx="4">
                  <c:v>89694.0</c:v>
                </c:pt>
                <c:pt idx="5">
                  <c:v>94332.0</c:v>
                </c:pt>
                <c:pt idx="6">
                  <c:v>111870.0</c:v>
                </c:pt>
                <c:pt idx="7">
                  <c:v>115686.0</c:v>
                </c:pt>
                <c:pt idx="8">
                  <c:v>90939.0</c:v>
                </c:pt>
                <c:pt idx="9">
                  <c:v>106007.0</c:v>
                </c:pt>
                <c:pt idx="10">
                  <c:v>90335.0</c:v>
                </c:pt>
                <c:pt idx="11">
                  <c:v>71377.0</c:v>
                </c:pt>
              </c:numCache>
            </c:numRef>
          </c:val>
          <c:smooth val="0"/>
        </c:ser>
        <c:dLbls>
          <c:showLegendKey val="0"/>
          <c:showVal val="0"/>
          <c:showCatName val="0"/>
          <c:showSerName val="0"/>
          <c:showPercent val="0"/>
          <c:showBubbleSize val="0"/>
        </c:dLbls>
        <c:marker val="1"/>
        <c:smooth val="0"/>
        <c:axId val="-2142579464"/>
        <c:axId val="-2139083896"/>
      </c:lineChart>
      <c:catAx>
        <c:axId val="-2142579464"/>
        <c:scaling>
          <c:orientation val="minMax"/>
        </c:scaling>
        <c:delete val="0"/>
        <c:axPos val="b"/>
        <c:numFmt formatCode="General" sourceLinked="0"/>
        <c:majorTickMark val="none"/>
        <c:minorTickMark val="none"/>
        <c:tickLblPos val="low"/>
        <c:spPr>
          <a:ln w="12700" cap="flat">
            <a:solidFill>
              <a:srgbClr val="B8B8B8"/>
            </a:solidFill>
            <a:prstDash val="solid"/>
            <a:miter lim="400000"/>
          </a:ln>
        </c:spPr>
        <c:txPr>
          <a:bodyPr rot="0"/>
          <a:lstStyle/>
          <a:p>
            <a:pPr lvl="0">
              <a:defRPr sz="2400" b="0" i="0" u="none" strike="noStrike">
                <a:solidFill>
                  <a:srgbClr val="818181"/>
                </a:solidFill>
                <a:effectLst/>
                <a:latin typeface="Helvetica Neue"/>
              </a:defRPr>
            </a:pPr>
            <a:endParaRPr lang="en-US"/>
          </a:p>
        </c:txPr>
        <c:crossAx val="-2139083896"/>
        <c:crosses val="autoZero"/>
        <c:auto val="1"/>
        <c:lblAlgn val="ctr"/>
        <c:lblOffset val="100"/>
        <c:noMultiLvlLbl val="1"/>
      </c:catAx>
      <c:valAx>
        <c:axId val="-2139083896"/>
        <c:scaling>
          <c:orientation val="minMax"/>
          <c:max val="175000.0"/>
        </c:scaling>
        <c:delete val="0"/>
        <c:axPos val="l"/>
        <c:majorGridlines>
          <c:spPr>
            <a:ln w="12700" cap="flat">
              <a:solidFill>
                <a:srgbClr val="B8B8B8"/>
              </a:solidFill>
              <a:prstDash val="solid"/>
              <a:miter lim="400000"/>
            </a:ln>
          </c:spPr>
        </c:majorGridlines>
        <c:numFmt formatCode="#,##0" sourceLinked="0"/>
        <c:majorTickMark val="none"/>
        <c:minorTickMark val="none"/>
        <c:tickLblPos val="nextTo"/>
        <c:spPr>
          <a:ln w="12700" cap="flat">
            <a:noFill/>
            <a:prstDash val="solid"/>
            <a:miter lim="400000"/>
          </a:ln>
        </c:spPr>
        <c:txPr>
          <a:bodyPr rot="0"/>
          <a:lstStyle/>
          <a:p>
            <a:pPr lvl="0">
              <a:defRPr sz="2400" b="0" i="0" u="none" strike="noStrike">
                <a:solidFill>
                  <a:srgbClr val="818181"/>
                </a:solidFill>
                <a:effectLst/>
                <a:latin typeface="Helvetica Neue"/>
              </a:defRPr>
            </a:pPr>
            <a:endParaRPr lang="en-US"/>
          </a:p>
        </c:txPr>
        <c:crossAx val="-2142579464"/>
        <c:crosses val="autoZero"/>
        <c:crossBetween val="midCat"/>
        <c:majorUnit val="25000.0"/>
        <c:minorUnit val="12500.0"/>
      </c:valAx>
      <c:spPr>
        <a:noFill/>
        <a:ln w="12700" cap="flat">
          <a:noFill/>
          <a:miter lim="400000"/>
        </a:ln>
        <a:effectLst/>
      </c:spPr>
    </c:plotArea>
    <c:legend>
      <c:legendPos val="t"/>
      <c:layout>
        <c:manualLayout>
          <c:xMode val="edge"/>
          <c:yMode val="edge"/>
          <c:x val="0.0488997"/>
          <c:y val="0.005"/>
          <c:w val="0.9511"/>
          <c:h val="0.0608872"/>
        </c:manualLayout>
      </c:layout>
      <c:overlay val="1"/>
      <c:spPr>
        <a:noFill/>
        <a:ln w="12700" cap="flat">
          <a:noFill/>
          <a:miter lim="400000"/>
        </a:ln>
        <a:effectLst/>
      </c:spPr>
      <c:txPr>
        <a:bodyPr/>
        <a:lstStyle/>
        <a:p>
          <a:pPr lvl="0">
            <a:defRPr sz="2100" b="0" i="0" u="none" strike="noStrike">
              <a:solidFill>
                <a:srgbClr val="818181"/>
              </a:solidFill>
              <a:effectLst/>
              <a:latin typeface="Helvetica Neue"/>
            </a:defRPr>
          </a:pPr>
          <a:endParaRPr lang="en-US"/>
        </a:p>
      </c:txPr>
    </c:legend>
    <c:plotVisOnly val="1"/>
    <c:dispBlanksAs val="gap"/>
    <c:showDLblsOverMax val="1"/>
  </c:chart>
  <c:spPr>
    <a:noFill/>
    <a:ln>
      <a:noFill/>
    </a:ln>
    <a:effectLst/>
  </c:sp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3" name="Shape 43"/>
          <p:cNvSpPr>
            <a:spLocks noGrp="1" noRot="1" noChangeAspect="1"/>
          </p:cNvSpPr>
          <p:nvPr>
            <p:ph type="sldImg"/>
          </p:nvPr>
        </p:nvSpPr>
        <p:spPr>
          <a:xfrm>
            <a:off x="1143000" y="685800"/>
            <a:ext cx="4572000" cy="3429000"/>
          </a:xfrm>
          <a:prstGeom prst="rect">
            <a:avLst/>
          </a:prstGeom>
        </p:spPr>
        <p:txBody>
          <a:bodyPr/>
          <a:lstStyle/>
          <a:p>
            <a:pPr lvl="0"/>
            <a:endParaRPr/>
          </a:p>
        </p:txBody>
      </p:sp>
      <p:sp>
        <p:nvSpPr>
          <p:cNvPr id="44" name="Shape 44"/>
          <p:cNvSpPr>
            <a:spLocks noGrp="1"/>
          </p:cNvSpPr>
          <p:nvPr>
            <p:ph type="body" sz="quarter" idx="1"/>
          </p:nvPr>
        </p:nvSpPr>
        <p:spPr>
          <a:xfrm>
            <a:off x="914400" y="4343400"/>
            <a:ext cx="5029200" cy="4114800"/>
          </a:xfrm>
          <a:prstGeom prst="rect">
            <a:avLst/>
          </a:prstGeom>
        </p:spPr>
        <p:txBody>
          <a:bodyPr/>
          <a:lstStyle/>
          <a:p>
            <a:pPr lvl="0"/>
            <a:endParaRPr/>
          </a:p>
        </p:txBody>
      </p:sp>
    </p:spTree>
    <p:extLst>
      <p:ext uri="{BB962C8B-B14F-4D97-AF65-F5344CB8AC3E}">
        <p14:creationId xmlns:p14="http://schemas.microsoft.com/office/powerpoint/2010/main" val="556798551"/>
      </p:ext>
    </p:extLst>
  </p:cSld>
  <p:clrMap bg1="lt1" tx1="dk1" bg2="lt2" tx2="dk2" accent1="accent1" accent2="accent2" accent3="accent3" accent4="accent4" accent5="accent5" accent6="accent6" hlink="hlink" folHlink="folHlink"/>
  <p:notesStyle>
    <a:lvl1pPr defTabSz="457200">
      <a:defRPr>
        <a:latin typeface="Lucida Grande"/>
        <a:ea typeface="Lucida Grande"/>
        <a:cs typeface="Lucida Grande"/>
        <a:sym typeface="Lucida Grande"/>
      </a:defRPr>
    </a:lvl1pPr>
    <a:lvl2pPr indent="228600" defTabSz="457200">
      <a:defRPr>
        <a:latin typeface="Lucida Grande"/>
        <a:ea typeface="Lucida Grande"/>
        <a:cs typeface="Lucida Grande"/>
        <a:sym typeface="Lucida Grande"/>
      </a:defRPr>
    </a:lvl2pPr>
    <a:lvl3pPr indent="457200" defTabSz="457200">
      <a:defRPr>
        <a:latin typeface="Lucida Grande"/>
        <a:ea typeface="Lucida Grande"/>
        <a:cs typeface="Lucida Grande"/>
        <a:sym typeface="Lucida Grande"/>
      </a:defRPr>
    </a:lvl3pPr>
    <a:lvl4pPr indent="685800" defTabSz="457200">
      <a:defRPr>
        <a:latin typeface="Lucida Grande"/>
        <a:ea typeface="Lucida Grande"/>
        <a:cs typeface="Lucida Grande"/>
        <a:sym typeface="Lucida Grande"/>
      </a:defRPr>
    </a:lvl4pPr>
    <a:lvl5pPr indent="914400" defTabSz="457200">
      <a:defRPr>
        <a:latin typeface="Lucida Grande"/>
        <a:ea typeface="Lucida Grande"/>
        <a:cs typeface="Lucida Grande"/>
        <a:sym typeface="Lucida Grande"/>
      </a:defRPr>
    </a:lvl5pPr>
    <a:lvl6pPr indent="1143000" defTabSz="457200">
      <a:defRPr>
        <a:latin typeface="Lucida Grande"/>
        <a:ea typeface="Lucida Grande"/>
        <a:cs typeface="Lucida Grande"/>
        <a:sym typeface="Lucida Grande"/>
      </a:defRPr>
    </a:lvl6pPr>
    <a:lvl7pPr indent="1371600" defTabSz="457200">
      <a:defRPr>
        <a:latin typeface="Lucida Grande"/>
        <a:ea typeface="Lucida Grande"/>
        <a:cs typeface="Lucida Grande"/>
        <a:sym typeface="Lucida Grande"/>
      </a:defRPr>
    </a:lvl7pPr>
    <a:lvl8pPr indent="1600200" defTabSz="457200">
      <a:defRPr>
        <a:latin typeface="Lucida Grande"/>
        <a:ea typeface="Lucida Grande"/>
        <a:cs typeface="Lucida Grande"/>
        <a:sym typeface="Lucida Grande"/>
      </a:defRPr>
    </a:lvl8pPr>
    <a:lvl9pPr indent="1828800" defTabSz="457200">
      <a:defRPr>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Shape 53"/>
          <p:cNvSpPr>
            <a:spLocks noGrp="1" noRot="1" noChangeAspect="1"/>
          </p:cNvSpPr>
          <p:nvPr>
            <p:ph type="sldImg"/>
          </p:nvPr>
        </p:nvSpPr>
        <p:spPr>
          <a:prstGeom prst="rect">
            <a:avLst/>
          </a:prstGeom>
        </p:spPr>
        <p:txBody>
          <a:bodyPr/>
          <a:lstStyle/>
          <a:p>
            <a:pPr lvl="0"/>
            <a:endParaRPr/>
          </a:p>
        </p:txBody>
      </p:sp>
      <p:sp>
        <p:nvSpPr>
          <p:cNvPr id="54" name="Shape 54"/>
          <p:cNvSpPr>
            <a:spLocks noGrp="1"/>
          </p:cNvSpPr>
          <p:nvPr>
            <p:ph type="body" sz="quarter" idx="1"/>
          </p:nvPr>
        </p:nvSpPr>
        <p:spPr>
          <a:prstGeom prst="rect">
            <a:avLst/>
          </a:prstGeom>
        </p:spPr>
        <p:txBody>
          <a:bodyPr/>
          <a:lstStyle/>
          <a:p>
            <a:pPr lvl="0"/>
            <a:r>
              <a:rPr b="1">
                <a:solidFill>
                  <a:srgbClr val="C82506"/>
                </a:solidFill>
              </a:rPr>
              <a:t>PATTIE:</a:t>
            </a:r>
          </a:p>
          <a:p>
            <a:pPr lvl="0"/>
            <a:endParaRPr b="1"/>
          </a:p>
          <a:p>
            <a:pPr lvl="0"/>
            <a:r>
              <a:rPr b="1"/>
              <a:t>Intro - read bios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Shape 157"/>
          <p:cNvSpPr>
            <a:spLocks noGrp="1" noRot="1" noChangeAspect="1"/>
          </p:cNvSpPr>
          <p:nvPr>
            <p:ph type="sldImg"/>
          </p:nvPr>
        </p:nvSpPr>
        <p:spPr>
          <a:prstGeom prst="rect">
            <a:avLst/>
          </a:prstGeom>
        </p:spPr>
        <p:txBody>
          <a:bodyPr/>
          <a:lstStyle/>
          <a:p>
            <a:pPr lvl="0"/>
            <a:endParaRPr/>
          </a:p>
        </p:txBody>
      </p:sp>
      <p:sp>
        <p:nvSpPr>
          <p:cNvPr id="158" name="Shape 158"/>
          <p:cNvSpPr>
            <a:spLocks noGrp="1"/>
          </p:cNvSpPr>
          <p:nvPr>
            <p:ph type="body" sz="quarter" idx="1"/>
          </p:nvPr>
        </p:nvSpPr>
        <p:spPr>
          <a:prstGeom prst="rect">
            <a:avLst/>
          </a:prstGeom>
        </p:spPr>
        <p:txBody>
          <a:bodyPr/>
          <a:lstStyle/>
          <a:p>
            <a:pPr lvl="0"/>
            <a:r>
              <a:t>DARRYL: </a:t>
            </a:r>
            <a:r>
              <a:rPr b="1"/>
              <a:t>Digitization progress</a:t>
            </a:r>
          </a:p>
          <a:p>
            <a:pPr lvl="0"/>
            <a:r>
              <a:t>Wellesley: 574 (around 800 BU letters at launch)</a:t>
            </a:r>
          </a:p>
          <a:p>
            <a:pPr lvl="0"/>
            <a:r>
              <a:t>Baylor: 2,920</a:t>
            </a:r>
          </a:p>
          <a:p>
            <a:pPr lvl="0"/>
            <a:r>
              <a:t>W@BU: 1,050</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Shape 165"/>
          <p:cNvSpPr>
            <a:spLocks noGrp="1" noRot="1" noChangeAspect="1"/>
          </p:cNvSpPr>
          <p:nvPr>
            <p:ph type="sldImg"/>
          </p:nvPr>
        </p:nvSpPr>
        <p:spPr>
          <a:prstGeom prst="rect">
            <a:avLst/>
          </a:prstGeom>
        </p:spPr>
        <p:txBody>
          <a:bodyPr/>
          <a:lstStyle/>
          <a:p>
            <a:pPr lvl="0"/>
            <a:endParaRPr/>
          </a:p>
        </p:txBody>
      </p:sp>
      <p:sp>
        <p:nvSpPr>
          <p:cNvPr id="166" name="Shape 166"/>
          <p:cNvSpPr>
            <a:spLocks noGrp="1"/>
          </p:cNvSpPr>
          <p:nvPr>
            <p:ph type="body" sz="quarter" idx="1"/>
          </p:nvPr>
        </p:nvSpPr>
        <p:spPr>
          <a:prstGeom prst="rect">
            <a:avLst/>
          </a:prstGeom>
        </p:spPr>
        <p:txBody>
          <a:bodyPr/>
          <a:lstStyle/>
          <a:p>
            <a:pPr lvl="0"/>
            <a:r>
              <a:rPr dirty="0"/>
              <a:t>DARRYL: </a:t>
            </a:r>
            <a:r>
              <a:rPr b="1" dirty="0" smtClean="0"/>
              <a:t>Stats</a:t>
            </a:r>
            <a:endParaRPr b="1"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prstGeom prst="rect">
            <a:avLst/>
          </a:prstGeom>
        </p:spPr>
        <p:txBody>
          <a:bodyPr/>
          <a:lstStyle/>
          <a:p>
            <a:pPr lvl="0"/>
            <a:endParaRPr/>
          </a:p>
        </p:txBody>
      </p:sp>
      <p:sp>
        <p:nvSpPr>
          <p:cNvPr id="176" name="Shape 176"/>
          <p:cNvSpPr>
            <a:spLocks noGrp="1"/>
          </p:cNvSpPr>
          <p:nvPr>
            <p:ph type="body" sz="quarter" idx="1"/>
          </p:nvPr>
        </p:nvSpPr>
        <p:spPr>
          <a:prstGeom prst="rect">
            <a:avLst/>
          </a:prstGeom>
        </p:spPr>
        <p:txBody>
          <a:bodyPr/>
          <a:lstStyle/>
          <a:p>
            <a:pPr lvl="0"/>
            <a:r>
              <a:rPr dirty="0"/>
              <a:t>DARRYL: How we are tracking the project</a:t>
            </a:r>
          </a:p>
          <a:p>
            <a:pPr lvl="0"/>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189"/>
          <p:cNvSpPr>
            <a:spLocks noGrp="1" noRot="1" noChangeAspect="1"/>
          </p:cNvSpPr>
          <p:nvPr>
            <p:ph type="sldImg"/>
          </p:nvPr>
        </p:nvSpPr>
        <p:spPr>
          <a:prstGeom prst="rect">
            <a:avLst/>
          </a:prstGeom>
        </p:spPr>
        <p:txBody>
          <a:bodyPr/>
          <a:lstStyle/>
          <a:p>
            <a:pPr lvl="0"/>
            <a:endParaRPr/>
          </a:p>
        </p:txBody>
      </p:sp>
      <p:sp>
        <p:nvSpPr>
          <p:cNvPr id="190" name="Shape 190"/>
          <p:cNvSpPr>
            <a:spLocks noGrp="1"/>
          </p:cNvSpPr>
          <p:nvPr>
            <p:ph type="body" sz="quarter" idx="1"/>
          </p:nvPr>
        </p:nvSpPr>
        <p:spPr>
          <a:prstGeom prst="rect">
            <a:avLst/>
          </a:prstGeom>
        </p:spPr>
        <p:txBody>
          <a:bodyPr/>
          <a:lstStyle/>
          <a:p>
            <a:pPr lvl="0"/>
            <a:r>
              <a:rPr dirty="0"/>
              <a:t>DARRYL: Digital preservation efforts</a:t>
            </a:r>
          </a:p>
          <a:p>
            <a:pPr lvl="0"/>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 name="Shape 207"/>
          <p:cNvSpPr>
            <a:spLocks noGrp="1" noRot="1" noChangeAspect="1"/>
          </p:cNvSpPr>
          <p:nvPr>
            <p:ph type="sldImg"/>
          </p:nvPr>
        </p:nvSpPr>
        <p:spPr>
          <a:prstGeom prst="rect">
            <a:avLst/>
          </a:prstGeom>
        </p:spPr>
        <p:txBody>
          <a:bodyPr/>
          <a:lstStyle/>
          <a:p>
            <a:pPr lvl="0"/>
            <a:endParaRPr/>
          </a:p>
        </p:txBody>
      </p:sp>
      <p:sp>
        <p:nvSpPr>
          <p:cNvPr id="208" name="Shape 208"/>
          <p:cNvSpPr>
            <a:spLocks noGrp="1"/>
          </p:cNvSpPr>
          <p:nvPr>
            <p:ph type="body" sz="quarter" idx="1"/>
          </p:nvPr>
        </p:nvSpPr>
        <p:spPr>
          <a:prstGeom prst="rect">
            <a:avLst/>
          </a:prstGeom>
        </p:spPr>
        <p:txBody>
          <a:bodyPr/>
          <a:lstStyle/>
          <a:p>
            <a:pPr lvl="0"/>
            <a:r>
              <a:t>DARRYL: Our partners</a:t>
            </a:r>
          </a:p>
          <a:p>
            <a:pPr lvl="0"/>
            <a:r>
              <a:t>BU and Wellesley first, soon after launch…</a:t>
            </a:r>
          </a:p>
          <a:p>
            <a:pPr lvl="0"/>
            <a:endParaRPr/>
          </a:p>
          <a:p>
            <a:pPr lvl="0"/>
            <a:r>
              <a:t>	UT update - 313</a:t>
            </a:r>
          </a:p>
          <a:p>
            <a:pPr lvl="0"/>
            <a:r>
              <a:t>	Balliol update - 57 letters — half are digitized</a:t>
            </a:r>
          </a:p>
          <a:p>
            <a:pPr lvl="2"/>
            <a:endParaRPr/>
          </a:p>
          <a:p>
            <a:pPr lvl="2"/>
            <a:r>
              <a:t>When Balliol goes online, we feel the…</a:t>
            </a:r>
          </a:p>
          <a:p>
            <a:pPr lvl="2"/>
            <a:r>
              <a:t>Bodleian = 48 / Eton = 458</a:t>
            </a:r>
          </a:p>
          <a:p>
            <a:pPr lvl="2"/>
            <a:r>
              <a:t>——————————————-</a:t>
            </a:r>
          </a:p>
          <a:p>
            <a:pPr lvl="2"/>
            <a:r>
              <a:t>876 letters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Shape 211"/>
          <p:cNvSpPr>
            <a:spLocks noGrp="1" noRot="1" noChangeAspect="1"/>
          </p:cNvSpPr>
          <p:nvPr>
            <p:ph type="sldImg"/>
          </p:nvPr>
        </p:nvSpPr>
        <p:spPr>
          <a:prstGeom prst="rect">
            <a:avLst/>
          </a:prstGeom>
        </p:spPr>
        <p:txBody>
          <a:bodyPr/>
          <a:lstStyle/>
          <a:p>
            <a:pPr lvl="0"/>
            <a:endParaRPr/>
          </a:p>
        </p:txBody>
      </p:sp>
      <p:sp>
        <p:nvSpPr>
          <p:cNvPr id="212" name="Shape 212"/>
          <p:cNvSpPr>
            <a:spLocks noGrp="1"/>
          </p:cNvSpPr>
          <p:nvPr>
            <p:ph type="body" sz="quarter" idx="1"/>
          </p:nvPr>
        </p:nvSpPr>
        <p:spPr>
          <a:prstGeom prst="rect">
            <a:avLst/>
          </a:prstGeom>
        </p:spPr>
        <p:txBody>
          <a:bodyPr/>
          <a:lstStyle/>
          <a:p>
            <a:pPr lvl="0"/>
            <a:r>
              <a:rPr dirty="0"/>
              <a:t>DARRYL: The public face is through our DAMS — OCLC CONTENTdm</a:t>
            </a:r>
          </a:p>
          <a:p>
            <a:pPr lvl="0"/>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Shape 215"/>
          <p:cNvSpPr>
            <a:spLocks noGrp="1" noRot="1" noChangeAspect="1"/>
          </p:cNvSpPr>
          <p:nvPr>
            <p:ph type="sldImg"/>
          </p:nvPr>
        </p:nvSpPr>
        <p:spPr>
          <a:prstGeom prst="rect">
            <a:avLst/>
          </a:prstGeom>
        </p:spPr>
        <p:txBody>
          <a:bodyPr/>
          <a:lstStyle/>
          <a:p>
            <a:pPr lvl="0"/>
            <a:endParaRPr/>
          </a:p>
        </p:txBody>
      </p:sp>
      <p:sp>
        <p:nvSpPr>
          <p:cNvPr id="216" name="Shape 216"/>
          <p:cNvSpPr>
            <a:spLocks noGrp="1"/>
          </p:cNvSpPr>
          <p:nvPr>
            <p:ph type="body" sz="quarter" idx="1"/>
          </p:nvPr>
        </p:nvSpPr>
        <p:spPr>
          <a:prstGeom prst="rect">
            <a:avLst/>
          </a:prstGeom>
        </p:spPr>
        <p:txBody>
          <a:bodyPr/>
          <a:lstStyle/>
          <a:p>
            <a:pPr lvl="0"/>
            <a:r>
              <a:rPr dirty="0" smtClean="0"/>
              <a:t>DARRYL</a:t>
            </a:r>
            <a:endParaRPr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Shape 219"/>
          <p:cNvSpPr>
            <a:spLocks noGrp="1" noRot="1" noChangeAspect="1"/>
          </p:cNvSpPr>
          <p:nvPr>
            <p:ph type="sldImg"/>
          </p:nvPr>
        </p:nvSpPr>
        <p:spPr>
          <a:prstGeom prst="rect">
            <a:avLst/>
          </a:prstGeom>
        </p:spPr>
        <p:txBody>
          <a:bodyPr/>
          <a:lstStyle/>
          <a:p>
            <a:pPr lvl="0"/>
            <a:endParaRPr/>
          </a:p>
        </p:txBody>
      </p:sp>
      <p:sp>
        <p:nvSpPr>
          <p:cNvPr id="220" name="Shape 220"/>
          <p:cNvSpPr>
            <a:spLocks noGrp="1"/>
          </p:cNvSpPr>
          <p:nvPr>
            <p:ph type="body" sz="quarter" idx="1"/>
          </p:nvPr>
        </p:nvSpPr>
        <p:spPr>
          <a:prstGeom prst="rect">
            <a:avLst/>
          </a:prstGeom>
        </p:spPr>
        <p:txBody>
          <a:bodyPr/>
          <a:lstStyle/>
          <a:p>
            <a:pPr lvl="0"/>
            <a:r>
              <a:rPr dirty="0"/>
              <a:t>DARRYL</a:t>
            </a:r>
            <a:r>
              <a:rPr dirty="0" smtClean="0"/>
              <a:t>:</a:t>
            </a:r>
            <a:endParaRPr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 name="Shape 223"/>
          <p:cNvSpPr>
            <a:spLocks noGrp="1" noRot="1" noChangeAspect="1"/>
          </p:cNvSpPr>
          <p:nvPr>
            <p:ph type="sldImg"/>
          </p:nvPr>
        </p:nvSpPr>
        <p:spPr>
          <a:prstGeom prst="rect">
            <a:avLst/>
          </a:prstGeom>
        </p:spPr>
        <p:txBody>
          <a:bodyPr/>
          <a:lstStyle/>
          <a:p>
            <a:pPr lvl="0"/>
            <a:endParaRPr/>
          </a:p>
        </p:txBody>
      </p:sp>
      <p:sp>
        <p:nvSpPr>
          <p:cNvPr id="224" name="Shape 224"/>
          <p:cNvSpPr>
            <a:spLocks noGrp="1"/>
          </p:cNvSpPr>
          <p:nvPr>
            <p:ph type="body" sz="quarter" idx="1"/>
          </p:nvPr>
        </p:nvSpPr>
        <p:spPr>
          <a:prstGeom prst="rect">
            <a:avLst/>
          </a:prstGeom>
        </p:spPr>
        <p:txBody>
          <a:bodyPr/>
          <a:lstStyle/>
          <a:p>
            <a:pPr lvl="0"/>
            <a:r>
              <a:rPr dirty="0"/>
              <a:t>DARRYL</a:t>
            </a:r>
            <a:r>
              <a:rPr dirty="0" smtClean="0"/>
              <a:t>:</a:t>
            </a: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prstGeom prst="rect">
            <a:avLst/>
          </a:prstGeom>
        </p:spPr>
        <p:txBody>
          <a:bodyPr/>
          <a:lstStyle/>
          <a:p>
            <a:pPr lvl="0"/>
            <a:endParaRPr/>
          </a:p>
        </p:txBody>
      </p:sp>
      <p:sp>
        <p:nvSpPr>
          <p:cNvPr id="228" name="Shape 228"/>
          <p:cNvSpPr>
            <a:spLocks noGrp="1"/>
          </p:cNvSpPr>
          <p:nvPr>
            <p:ph type="body" sz="quarter" idx="1"/>
          </p:nvPr>
        </p:nvSpPr>
        <p:spPr>
          <a:prstGeom prst="rect">
            <a:avLst/>
          </a:prstGeom>
        </p:spPr>
        <p:txBody>
          <a:bodyPr/>
          <a:lstStyle/>
          <a:p>
            <a:pPr lvl="0"/>
            <a:r>
              <a:rPr dirty="0"/>
              <a:t>DARRYL</a:t>
            </a:r>
            <a:r>
              <a:rPr dirty="0" smtClean="0"/>
              <a:t>:</a:t>
            </a: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Shape 60"/>
          <p:cNvSpPr>
            <a:spLocks noGrp="1" noRot="1" noChangeAspect="1"/>
          </p:cNvSpPr>
          <p:nvPr>
            <p:ph type="sldImg"/>
          </p:nvPr>
        </p:nvSpPr>
        <p:spPr>
          <a:prstGeom prst="rect">
            <a:avLst/>
          </a:prstGeom>
        </p:spPr>
        <p:txBody>
          <a:bodyPr/>
          <a:lstStyle/>
          <a:p>
            <a:pPr lvl="0"/>
            <a:endParaRPr/>
          </a:p>
        </p:txBody>
      </p:sp>
      <p:sp>
        <p:nvSpPr>
          <p:cNvPr id="61" name="Shape 61"/>
          <p:cNvSpPr>
            <a:spLocks noGrp="1"/>
          </p:cNvSpPr>
          <p:nvPr>
            <p:ph type="body" sz="quarter" idx="1"/>
          </p:nvPr>
        </p:nvSpPr>
        <p:spPr>
          <a:prstGeom prst="rect">
            <a:avLst/>
          </a:prstGeom>
        </p:spPr>
        <p:txBody>
          <a:bodyPr/>
          <a:lstStyle/>
          <a:p>
            <a:pPr lvl="0"/>
            <a:r>
              <a:rPr b="1">
                <a:solidFill>
                  <a:srgbClr val="C82506"/>
                </a:solidFill>
              </a:rPr>
              <a:t>PATTIE:</a:t>
            </a:r>
          </a:p>
          <a:p>
            <a:pPr lvl="0"/>
            <a:endParaRPr b="1">
              <a:solidFill>
                <a:srgbClr val="C82506"/>
              </a:solidFill>
            </a:endParaRPr>
          </a:p>
          <a:p>
            <a:pPr lvl="0"/>
            <a:r>
              <a:t>Why would we want to do this?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 name="Shape 232"/>
          <p:cNvSpPr>
            <a:spLocks noGrp="1" noRot="1" noChangeAspect="1"/>
          </p:cNvSpPr>
          <p:nvPr>
            <p:ph type="sldImg"/>
          </p:nvPr>
        </p:nvSpPr>
        <p:spPr>
          <a:prstGeom prst="rect">
            <a:avLst/>
          </a:prstGeom>
        </p:spPr>
        <p:txBody>
          <a:bodyPr/>
          <a:lstStyle/>
          <a:p>
            <a:pPr lvl="0"/>
            <a:endParaRPr/>
          </a:p>
        </p:txBody>
      </p:sp>
      <p:sp>
        <p:nvSpPr>
          <p:cNvPr id="233" name="Shape 233"/>
          <p:cNvSpPr>
            <a:spLocks noGrp="1"/>
          </p:cNvSpPr>
          <p:nvPr>
            <p:ph type="body" sz="quarter" idx="1"/>
          </p:nvPr>
        </p:nvSpPr>
        <p:spPr>
          <a:prstGeom prst="rect">
            <a:avLst/>
          </a:prstGeom>
        </p:spPr>
        <p:txBody>
          <a:bodyPr/>
          <a:lstStyle/>
          <a:p>
            <a:pPr lvl="0"/>
            <a:r>
              <a:rPr dirty="0"/>
              <a:t>DARRYL:</a:t>
            </a:r>
          </a:p>
          <a:p>
            <a:pPr lvl="0"/>
            <a:endParaRPr dirty="0"/>
          </a:p>
          <a:p>
            <a:pPr lvl="0"/>
            <a:endParaRPr dirty="0"/>
          </a:p>
          <a:p>
            <a:pPr lvl="0"/>
            <a:r>
              <a:rPr dirty="0"/>
              <a:t>————————————————————————————-</a:t>
            </a:r>
          </a:p>
          <a:p>
            <a:pPr lvl="0"/>
            <a:r>
              <a:rPr b="1" dirty="0">
                <a:solidFill>
                  <a:srgbClr val="0365C0"/>
                </a:solidFill>
              </a:rPr>
              <a:t>IAN — NEXT SLIDE</a:t>
            </a:r>
          </a:p>
          <a:p>
            <a:pPr lvl="0"/>
            <a:endParaRPr b="1" dirty="0">
              <a:solidFill>
                <a:srgbClr val="0365C0"/>
              </a:solidFill>
            </a:endParaRPr>
          </a:p>
          <a:p>
            <a:pPr lvl="0"/>
            <a:r>
              <a:rPr b="1" dirty="0">
                <a:solidFill>
                  <a:srgbClr val="0365C0"/>
                </a:solidFill>
              </a:rPr>
              <a:t>Handover</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 name="Shape 236"/>
          <p:cNvSpPr>
            <a:spLocks noGrp="1" noRot="1" noChangeAspect="1"/>
          </p:cNvSpPr>
          <p:nvPr>
            <p:ph type="sldImg"/>
          </p:nvPr>
        </p:nvSpPr>
        <p:spPr>
          <a:prstGeom prst="rect">
            <a:avLst/>
          </a:prstGeom>
        </p:spPr>
        <p:txBody>
          <a:bodyPr/>
          <a:lstStyle/>
          <a:p>
            <a:pPr lvl="0"/>
            <a:endParaRPr/>
          </a:p>
        </p:txBody>
      </p:sp>
      <p:sp>
        <p:nvSpPr>
          <p:cNvPr id="237" name="Shape 237"/>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Shape 240"/>
          <p:cNvSpPr>
            <a:spLocks noGrp="1" noRot="1" noChangeAspect="1"/>
          </p:cNvSpPr>
          <p:nvPr>
            <p:ph type="sldImg"/>
          </p:nvPr>
        </p:nvSpPr>
        <p:spPr>
          <a:prstGeom prst="rect">
            <a:avLst/>
          </a:prstGeom>
        </p:spPr>
        <p:txBody>
          <a:bodyPr/>
          <a:lstStyle/>
          <a:p>
            <a:pPr lvl="0"/>
            <a:endParaRPr/>
          </a:p>
        </p:txBody>
      </p:sp>
      <p:sp>
        <p:nvSpPr>
          <p:cNvPr id="241" name="Shape 241"/>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prstGeom prst="rect">
            <a:avLst/>
          </a:prstGeom>
        </p:spPr>
        <p:txBody>
          <a:bodyPr/>
          <a:lstStyle/>
          <a:p>
            <a:pPr lvl="0"/>
            <a:endParaRPr/>
          </a:p>
        </p:txBody>
      </p:sp>
      <p:sp>
        <p:nvSpPr>
          <p:cNvPr id="245" name="Shape 245"/>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 name="Shape 248"/>
          <p:cNvSpPr>
            <a:spLocks noGrp="1" noRot="1" noChangeAspect="1"/>
          </p:cNvSpPr>
          <p:nvPr>
            <p:ph type="sldImg"/>
          </p:nvPr>
        </p:nvSpPr>
        <p:spPr>
          <a:prstGeom prst="rect">
            <a:avLst/>
          </a:prstGeom>
        </p:spPr>
        <p:txBody>
          <a:bodyPr/>
          <a:lstStyle/>
          <a:p>
            <a:pPr lvl="0"/>
            <a:endParaRPr/>
          </a:p>
        </p:txBody>
      </p:sp>
      <p:sp>
        <p:nvSpPr>
          <p:cNvPr id="249" name="Shape 249"/>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 name="Shape 252"/>
          <p:cNvSpPr>
            <a:spLocks noGrp="1" noRot="1" noChangeAspect="1"/>
          </p:cNvSpPr>
          <p:nvPr>
            <p:ph type="sldImg"/>
          </p:nvPr>
        </p:nvSpPr>
        <p:spPr>
          <a:prstGeom prst="rect">
            <a:avLst/>
          </a:prstGeom>
        </p:spPr>
        <p:txBody>
          <a:bodyPr/>
          <a:lstStyle/>
          <a:p>
            <a:pPr lvl="0"/>
            <a:endParaRPr/>
          </a:p>
        </p:txBody>
      </p:sp>
      <p:sp>
        <p:nvSpPr>
          <p:cNvPr id="253" name="Shape 253"/>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 name="Shape 256"/>
          <p:cNvSpPr>
            <a:spLocks noGrp="1" noRot="1" noChangeAspect="1"/>
          </p:cNvSpPr>
          <p:nvPr>
            <p:ph type="sldImg"/>
          </p:nvPr>
        </p:nvSpPr>
        <p:spPr>
          <a:prstGeom prst="rect">
            <a:avLst/>
          </a:prstGeom>
        </p:spPr>
        <p:txBody>
          <a:bodyPr/>
          <a:lstStyle/>
          <a:p>
            <a:pPr lvl="0"/>
            <a:endParaRPr/>
          </a:p>
        </p:txBody>
      </p:sp>
      <p:sp>
        <p:nvSpPr>
          <p:cNvPr id="257" name="Shape 257"/>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 name="Shape 262"/>
          <p:cNvSpPr>
            <a:spLocks noGrp="1" noRot="1" noChangeAspect="1"/>
          </p:cNvSpPr>
          <p:nvPr>
            <p:ph type="sldImg"/>
          </p:nvPr>
        </p:nvSpPr>
        <p:spPr>
          <a:prstGeom prst="rect">
            <a:avLst/>
          </a:prstGeom>
        </p:spPr>
        <p:txBody>
          <a:bodyPr/>
          <a:lstStyle/>
          <a:p>
            <a:pPr lvl="0"/>
            <a:endParaRPr/>
          </a:p>
        </p:txBody>
      </p:sp>
      <p:sp>
        <p:nvSpPr>
          <p:cNvPr id="263" name="Shape 263"/>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 name="Shape 267"/>
          <p:cNvSpPr>
            <a:spLocks noGrp="1" noRot="1" noChangeAspect="1"/>
          </p:cNvSpPr>
          <p:nvPr>
            <p:ph type="sldImg"/>
          </p:nvPr>
        </p:nvSpPr>
        <p:spPr>
          <a:prstGeom prst="rect">
            <a:avLst/>
          </a:prstGeom>
        </p:spPr>
        <p:txBody>
          <a:bodyPr/>
          <a:lstStyle/>
          <a:p>
            <a:pPr lvl="0"/>
            <a:endParaRPr/>
          </a:p>
        </p:txBody>
      </p:sp>
      <p:sp>
        <p:nvSpPr>
          <p:cNvPr id="268" name="Shape 268"/>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Shape 271"/>
          <p:cNvSpPr>
            <a:spLocks noGrp="1" noRot="1" noChangeAspect="1"/>
          </p:cNvSpPr>
          <p:nvPr>
            <p:ph type="sldImg"/>
          </p:nvPr>
        </p:nvSpPr>
        <p:spPr>
          <a:prstGeom prst="rect">
            <a:avLst/>
          </a:prstGeom>
        </p:spPr>
        <p:txBody>
          <a:bodyPr/>
          <a:lstStyle/>
          <a:p>
            <a:pPr lvl="0"/>
            <a:endParaRPr/>
          </a:p>
        </p:txBody>
      </p:sp>
      <p:sp>
        <p:nvSpPr>
          <p:cNvPr id="272" name="Shape 272"/>
          <p:cNvSpPr>
            <a:spLocks noGrp="1"/>
          </p:cNvSpPr>
          <p:nvPr>
            <p:ph type="body" sz="quarter" idx="1"/>
          </p:nvPr>
        </p:nvSpPr>
        <p:spPr>
          <a:prstGeom prst="rect">
            <a:avLst/>
          </a:prstGeom>
        </p:spPr>
        <p:txBody>
          <a:bodyPr/>
          <a:lstStyle/>
          <a:p>
            <a:pPr lvl="0"/>
            <a:r>
              <a:t>IAN-</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Shape 67"/>
          <p:cNvSpPr>
            <a:spLocks noGrp="1" noRot="1" noChangeAspect="1"/>
          </p:cNvSpPr>
          <p:nvPr>
            <p:ph type="sldImg"/>
          </p:nvPr>
        </p:nvSpPr>
        <p:spPr>
          <a:prstGeom prst="rect">
            <a:avLst/>
          </a:prstGeom>
        </p:spPr>
        <p:txBody>
          <a:bodyPr/>
          <a:lstStyle/>
          <a:p>
            <a:pPr lvl="0"/>
            <a:endParaRPr/>
          </a:p>
        </p:txBody>
      </p:sp>
      <p:sp>
        <p:nvSpPr>
          <p:cNvPr id="68" name="Shape 68"/>
          <p:cNvSpPr>
            <a:spLocks noGrp="1"/>
          </p:cNvSpPr>
          <p:nvPr>
            <p:ph type="body" sz="quarter" idx="1"/>
          </p:nvPr>
        </p:nvSpPr>
        <p:spPr>
          <a:prstGeom prst="rect">
            <a:avLst/>
          </a:prstGeom>
        </p:spPr>
        <p:txBody>
          <a:bodyPr/>
          <a:lstStyle/>
          <a:p>
            <a:pPr lvl="0"/>
            <a:r>
              <a:rPr b="1" dirty="0">
                <a:solidFill>
                  <a:srgbClr val="C82506"/>
                </a:solidFill>
              </a:rPr>
              <a:t>PATTIE</a:t>
            </a:r>
            <a:r>
              <a:rPr dirty="0" smtClean="0"/>
              <a:t>:</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 name="Shape 275"/>
          <p:cNvSpPr>
            <a:spLocks noGrp="1" noRot="1" noChangeAspect="1"/>
          </p:cNvSpPr>
          <p:nvPr>
            <p:ph type="sldImg"/>
          </p:nvPr>
        </p:nvSpPr>
        <p:spPr>
          <a:prstGeom prst="rect">
            <a:avLst/>
          </a:prstGeom>
        </p:spPr>
        <p:txBody>
          <a:bodyPr/>
          <a:lstStyle/>
          <a:p>
            <a:pPr lvl="0"/>
            <a:endParaRPr/>
          </a:p>
        </p:txBody>
      </p:sp>
      <p:sp>
        <p:nvSpPr>
          <p:cNvPr id="276" name="Shape 276"/>
          <p:cNvSpPr>
            <a:spLocks noGrp="1"/>
          </p:cNvSpPr>
          <p:nvPr>
            <p:ph type="body" sz="quarter" idx="1"/>
          </p:nvPr>
        </p:nvSpPr>
        <p:spPr>
          <a:prstGeom prst="rect">
            <a:avLst/>
          </a:prstGeom>
        </p:spPr>
        <p:txBody>
          <a:bodyPr/>
          <a:lstStyle/>
          <a:p>
            <a:pPr lvl="0"/>
            <a:r>
              <a:t>IAN-</a:t>
            </a:r>
          </a:p>
          <a:p>
            <a:pPr lvl="0"/>
            <a:endParaRPr/>
          </a:p>
          <a:p>
            <a:pPr lvl="0"/>
            <a:endParaRPr/>
          </a:p>
          <a:p>
            <a:pPr lvl="0"/>
            <a:r>
              <a:t>————————————————————————————-</a:t>
            </a:r>
          </a:p>
          <a:p>
            <a:pPr lvl="0"/>
            <a:r>
              <a:rPr>
                <a:solidFill>
                  <a:srgbClr val="C82506"/>
                </a:solidFill>
              </a:rPr>
              <a:t>PATTIE — NEXT SLIDE</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Shape 280"/>
          <p:cNvSpPr>
            <a:spLocks noGrp="1" noRot="1" noChangeAspect="1"/>
          </p:cNvSpPr>
          <p:nvPr>
            <p:ph type="sldImg"/>
          </p:nvPr>
        </p:nvSpPr>
        <p:spPr>
          <a:prstGeom prst="rect">
            <a:avLst/>
          </a:prstGeom>
        </p:spPr>
        <p:txBody>
          <a:bodyPr/>
          <a:lstStyle/>
          <a:p>
            <a:pPr lvl="0"/>
            <a:endParaRPr/>
          </a:p>
        </p:txBody>
      </p:sp>
      <p:sp>
        <p:nvSpPr>
          <p:cNvPr id="281" name="Shape 281"/>
          <p:cNvSpPr>
            <a:spLocks noGrp="1"/>
          </p:cNvSpPr>
          <p:nvPr>
            <p:ph type="body" sz="quarter" idx="1"/>
          </p:nvPr>
        </p:nvSpPr>
        <p:spPr>
          <a:prstGeom prst="rect">
            <a:avLst/>
          </a:prstGeom>
        </p:spPr>
        <p:txBody>
          <a:bodyPr/>
          <a:lstStyle/>
          <a:p>
            <a:pPr lvl="0"/>
            <a:r>
              <a:t>IAN / PATTIE —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Shape 287"/>
          <p:cNvSpPr>
            <a:spLocks noGrp="1" noRot="1" noChangeAspect="1"/>
          </p:cNvSpPr>
          <p:nvPr>
            <p:ph type="sldImg"/>
          </p:nvPr>
        </p:nvSpPr>
        <p:spPr>
          <a:prstGeom prst="rect">
            <a:avLst/>
          </a:prstGeom>
        </p:spPr>
        <p:txBody>
          <a:bodyPr/>
          <a:lstStyle/>
          <a:p>
            <a:pPr lvl="0"/>
            <a:endParaRPr/>
          </a:p>
        </p:txBody>
      </p:sp>
      <p:sp>
        <p:nvSpPr>
          <p:cNvPr id="288" name="Shape 288"/>
          <p:cNvSpPr>
            <a:spLocks noGrp="1"/>
          </p:cNvSpPr>
          <p:nvPr>
            <p:ph type="body" sz="quarter" idx="1"/>
          </p:nvPr>
        </p:nvSpPr>
        <p:spPr>
          <a:prstGeom prst="rect">
            <a:avLst/>
          </a:prstGeom>
        </p:spPr>
        <p:txBody>
          <a:bodyPr/>
          <a:lstStyle/>
          <a:p>
            <a:pPr lvl="0"/>
            <a:r>
              <a:rPr b="1">
                <a:solidFill>
                  <a:srgbClr val="C82506"/>
                </a:solidFill>
              </a:rPr>
              <a:t>PATTIE:</a:t>
            </a:r>
          </a:p>
          <a:p>
            <a:pPr lvl="0"/>
            <a:r>
              <a:rPr b="1"/>
              <a:t>Balliol — Baylor Connection</a:t>
            </a:r>
          </a:p>
          <a:p>
            <a:pPr lvl="0"/>
            <a:r>
              <a:t>When Elizabeth Barrett Browning died in 1861, Pen was 12, and his father was very concerned to make a fresh start in England for the two of them. A large part of this plan included a great desire on the senior Browning’s part to get Pen into Balliol College, the most academically serious at the time.</a:t>
            </a:r>
          </a:p>
          <a:p>
            <a:pPr lvl="0"/>
            <a:r>
              <a:t>Several visits by Robert Browning, and was then made a senior member of the University with voting rights, Balliol’s first Honorary Fellow.</a:t>
            </a:r>
          </a:p>
          <a:p>
            <a:pPr lvl="0"/>
            <a:r>
              <a:t>Browning was delighted by the fellowship as a mark of intellectual and social acceptance.  This close connection continued, even when Pen, predictably, failed the Balliol entrance exam.</a:t>
            </a:r>
          </a:p>
          <a:p>
            <a:pPr lvl="0"/>
            <a:endParaRPr/>
          </a:p>
          <a:p>
            <a:pPr lvl="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Shape 293"/>
          <p:cNvSpPr>
            <a:spLocks noGrp="1" noRot="1" noChangeAspect="1"/>
          </p:cNvSpPr>
          <p:nvPr>
            <p:ph type="sldImg"/>
          </p:nvPr>
        </p:nvSpPr>
        <p:spPr>
          <a:prstGeom prst="rect">
            <a:avLst/>
          </a:prstGeom>
        </p:spPr>
        <p:txBody>
          <a:bodyPr/>
          <a:lstStyle/>
          <a:p>
            <a:pPr lvl="0"/>
            <a:endParaRPr/>
          </a:p>
        </p:txBody>
      </p:sp>
      <p:sp>
        <p:nvSpPr>
          <p:cNvPr id="294" name="Shape 294"/>
          <p:cNvSpPr>
            <a:spLocks noGrp="1"/>
          </p:cNvSpPr>
          <p:nvPr>
            <p:ph type="body" sz="quarter" idx="1"/>
          </p:nvPr>
        </p:nvSpPr>
        <p:spPr>
          <a:prstGeom prst="rect">
            <a:avLst/>
          </a:prstGeom>
        </p:spPr>
        <p:txBody>
          <a:bodyPr/>
          <a:lstStyle/>
          <a:p>
            <a:pPr lvl="0"/>
            <a:r>
              <a:rPr>
                <a:solidFill>
                  <a:srgbClr val="C82506"/>
                </a:solidFill>
              </a:rPr>
              <a:t>PATTIE:</a:t>
            </a:r>
          </a:p>
          <a:p>
            <a:pPr lvl="0"/>
            <a:r>
              <a:t>In 1882 Browning received an Honorary DCL.  Pen painted a portrait of him in the DCL regalia and in 1885 Pen gave the portrait to Balliol, where it still hangs in the library.  After Browning’s death, Pen presented the college with more of his effects including 6 volumes of holographic texts of poems.</a:t>
            </a:r>
          </a:p>
          <a:p>
            <a:pPr lvl="0"/>
            <a:endParaRPr/>
          </a:p>
          <a:p>
            <a:pPr lvl="0"/>
            <a:r>
              <a:t>Further acquisitions followed through the years.</a:t>
            </a:r>
          </a:p>
          <a:p>
            <a:pPr lvl="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8" name="Shape 298"/>
          <p:cNvSpPr>
            <a:spLocks noGrp="1" noRot="1" noChangeAspect="1"/>
          </p:cNvSpPr>
          <p:nvPr>
            <p:ph type="sldImg"/>
          </p:nvPr>
        </p:nvSpPr>
        <p:spPr>
          <a:prstGeom prst="rect">
            <a:avLst/>
          </a:prstGeom>
        </p:spPr>
        <p:txBody>
          <a:bodyPr/>
          <a:lstStyle/>
          <a:p>
            <a:pPr lvl="0"/>
            <a:endParaRPr/>
          </a:p>
        </p:txBody>
      </p:sp>
      <p:sp>
        <p:nvSpPr>
          <p:cNvPr id="299" name="Shape 299"/>
          <p:cNvSpPr>
            <a:spLocks noGrp="1"/>
          </p:cNvSpPr>
          <p:nvPr>
            <p:ph type="body" sz="quarter" idx="1"/>
          </p:nvPr>
        </p:nvSpPr>
        <p:spPr>
          <a:prstGeom prst="rect">
            <a:avLst/>
          </a:prstGeom>
        </p:spPr>
        <p:txBody>
          <a:bodyPr/>
          <a:lstStyle/>
          <a:p>
            <a:pPr lvl="0"/>
            <a:r>
              <a:rPr b="1" dirty="0">
                <a:solidFill>
                  <a:srgbClr val="C82506"/>
                </a:solidFill>
              </a:rPr>
              <a:t>PATTIE:</a:t>
            </a:r>
          </a:p>
          <a:p>
            <a:pPr lvl="0"/>
            <a:r>
              <a:rPr dirty="0"/>
              <a:t>There are 53 letters at Balliol written between 1887 and 1889 and demonstrate the closeness of the Browning family.  Many were written jointly by Browning and his sister Sarianna, and are addressed to Pen, his wife Fannie, and often Pen and Fannie together.</a:t>
            </a:r>
          </a:p>
          <a:p>
            <a:pPr lvl="0"/>
            <a:endParaRPr dirty="0"/>
          </a:p>
          <a:p>
            <a:pPr lvl="0"/>
            <a:r>
              <a:rPr b="1" dirty="0"/>
              <a:t>Balliol aims to become a digitization hub for the collections of Browning letters held by other Oxford colleges</a:t>
            </a:r>
            <a:r>
              <a:rPr b="1" dirty="0" smtClean="0"/>
              <a:t>.</a:t>
            </a:r>
            <a:endParaRPr b="1"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Shape 311"/>
          <p:cNvSpPr>
            <a:spLocks noGrp="1" noRot="1" noChangeAspect="1"/>
          </p:cNvSpPr>
          <p:nvPr>
            <p:ph type="sldImg"/>
          </p:nvPr>
        </p:nvSpPr>
        <p:spPr>
          <a:prstGeom prst="rect">
            <a:avLst/>
          </a:prstGeom>
        </p:spPr>
        <p:txBody>
          <a:bodyPr/>
          <a:lstStyle/>
          <a:p>
            <a:pPr lvl="0"/>
            <a:endParaRPr/>
          </a:p>
        </p:txBody>
      </p:sp>
      <p:sp>
        <p:nvSpPr>
          <p:cNvPr id="312" name="Shape 312"/>
          <p:cNvSpPr>
            <a:spLocks noGrp="1"/>
          </p:cNvSpPr>
          <p:nvPr>
            <p:ph type="body" sz="quarter" idx="1"/>
          </p:nvPr>
        </p:nvSpPr>
        <p:spPr>
          <a:prstGeom prst="rect">
            <a:avLst/>
          </a:prstGeom>
        </p:spPr>
        <p:txBody>
          <a:bodyPr/>
          <a:lstStyle/>
          <a:p>
            <a:pPr lvl="0"/>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Shape 75"/>
          <p:cNvSpPr>
            <a:spLocks noGrp="1" noRot="1" noChangeAspect="1"/>
          </p:cNvSpPr>
          <p:nvPr>
            <p:ph type="sldImg"/>
          </p:nvPr>
        </p:nvSpPr>
        <p:spPr>
          <a:prstGeom prst="rect">
            <a:avLst/>
          </a:prstGeom>
        </p:spPr>
        <p:txBody>
          <a:bodyPr/>
          <a:lstStyle/>
          <a:p>
            <a:pPr lvl="0"/>
            <a:endParaRPr/>
          </a:p>
        </p:txBody>
      </p:sp>
      <p:sp>
        <p:nvSpPr>
          <p:cNvPr id="76" name="Shape 76"/>
          <p:cNvSpPr>
            <a:spLocks noGrp="1"/>
          </p:cNvSpPr>
          <p:nvPr>
            <p:ph type="body" sz="quarter" idx="1"/>
          </p:nvPr>
        </p:nvSpPr>
        <p:spPr>
          <a:prstGeom prst="rect">
            <a:avLst/>
          </a:prstGeom>
        </p:spPr>
        <p:txBody>
          <a:bodyPr/>
          <a:lstStyle/>
          <a:p>
            <a:pPr lvl="0"/>
            <a:r>
              <a:rPr b="1" dirty="0">
                <a:solidFill>
                  <a:srgbClr val="C82506"/>
                </a:solidFill>
              </a:rPr>
              <a:t>PATTIE:</a:t>
            </a:r>
          </a:p>
          <a:p>
            <a:pPr lvl="0"/>
            <a:endParaRPr b="1" dirty="0">
              <a:solidFill>
                <a:srgbClr val="C82506"/>
              </a:solidFill>
            </a:endParaRPr>
          </a:p>
          <a:p>
            <a:pPr lvl="0"/>
            <a:r>
              <a:rPr dirty="0"/>
              <a:t>When did this project start?.</a:t>
            </a:r>
          </a:p>
          <a:p>
            <a:pPr lvl="0"/>
            <a:r>
              <a:rPr dirty="0"/>
              <a:t>1922 — correspondence from Fannie Browning about the </a:t>
            </a:r>
            <a:r>
              <a:rPr b="1" dirty="0"/>
              <a:t>Wellesley Browning Collection</a:t>
            </a:r>
          </a:p>
          <a:p>
            <a:pPr lvl="0"/>
            <a:r>
              <a:rPr dirty="0"/>
              <a:t>1930 — Armstrong’s desire for the courtship letters but Wellesley’s purchase of them</a:t>
            </a:r>
          </a:p>
          <a:p>
            <a:pPr lvl="0"/>
            <a:r>
              <a:rPr dirty="0"/>
              <a:t>2007 — Wellesley</a:t>
            </a:r>
          </a:p>
          <a:p>
            <a:pPr lvl="0"/>
            <a:r>
              <a:rPr dirty="0"/>
              <a:t>2011 — Wellesley donation and Project Meeting</a:t>
            </a:r>
          </a:p>
          <a:p>
            <a:pPr lvl="0"/>
            <a:r>
              <a:rPr dirty="0"/>
              <a:t>2012 — First deadline — 2012 (575 courtship + 800 Baylor-owned letters)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Shape 81"/>
          <p:cNvSpPr>
            <a:spLocks noGrp="1" noRot="1" noChangeAspect="1"/>
          </p:cNvSpPr>
          <p:nvPr>
            <p:ph type="sldImg"/>
          </p:nvPr>
        </p:nvSpPr>
        <p:spPr>
          <a:prstGeom prst="rect">
            <a:avLst/>
          </a:prstGeom>
        </p:spPr>
        <p:txBody>
          <a:bodyPr/>
          <a:lstStyle/>
          <a:p>
            <a:pPr lvl="0"/>
            <a:endParaRPr/>
          </a:p>
        </p:txBody>
      </p:sp>
      <p:sp>
        <p:nvSpPr>
          <p:cNvPr id="82" name="Shape 82"/>
          <p:cNvSpPr>
            <a:spLocks noGrp="1"/>
          </p:cNvSpPr>
          <p:nvPr>
            <p:ph type="body" sz="quarter" idx="1"/>
          </p:nvPr>
        </p:nvSpPr>
        <p:spPr>
          <a:prstGeom prst="rect">
            <a:avLst/>
          </a:prstGeom>
        </p:spPr>
        <p:txBody>
          <a:bodyPr/>
          <a:lstStyle/>
          <a:p>
            <a:pPr lvl="0"/>
            <a:r>
              <a:rPr b="1">
                <a:solidFill>
                  <a:srgbClr val="C82506"/>
                </a:solidFill>
              </a:rPr>
              <a:t>PATTIE:</a:t>
            </a:r>
          </a:p>
          <a:p>
            <a:pPr lvl="0"/>
            <a:endParaRPr b="1">
              <a:solidFill>
                <a:srgbClr val="C82506"/>
              </a:solidFill>
            </a:endParaRPr>
          </a:p>
          <a:p>
            <a:pPr lvl="0"/>
            <a:r>
              <a:t>First Launch Valentine’s Day 2012</a:t>
            </a:r>
          </a:p>
          <a:p>
            <a:pPr lvl="0"/>
            <a:endParaRPr/>
          </a:p>
          <a:p>
            <a:pPr lvl="0"/>
            <a:r>
              <a:rPr b="1"/>
              <a:t>The original story from Feb. 12, 2012 appeared nationally and internationally in more than 400 outlets, like:</a:t>
            </a:r>
          </a:p>
          <a:p>
            <a:pPr lvl="1"/>
            <a:r>
              <a:rPr b="1"/>
              <a:t>Washington Post, NY Times, LA Times, Boston Globe, Houston Chronicle, CBS News, ABC News, NPR</a:t>
            </a:r>
          </a:p>
          <a:p>
            <a:pPr lvl="0"/>
            <a:endParaRPr b="1"/>
          </a:p>
          <a:p>
            <a:pPr lvl="0"/>
            <a:r>
              <a:t>This was the beginning of other partnerships — Balliol, Harry Ransom Ctr.@ UT, Bodleian and Eton</a:t>
            </a:r>
          </a:p>
          <a:p>
            <a:pPr lvl="0"/>
            <a:endParaRPr/>
          </a:p>
          <a:p>
            <a:pPr lvl="0"/>
            <a:r>
              <a:rPr b="1">
                <a:solidFill>
                  <a:srgbClr val="C82506"/>
                </a:solidFill>
              </a:rPr>
              <a:t>————————————————————————————-</a:t>
            </a:r>
          </a:p>
          <a:p>
            <a:pPr lvl="0"/>
            <a:r>
              <a:rPr b="1">
                <a:solidFill>
                  <a:srgbClr val="C82506"/>
                </a:solidFill>
              </a:rPr>
              <a:t>Darryl — NEXT SLIDE</a:t>
            </a:r>
          </a:p>
          <a:p>
            <a:pPr lvl="0"/>
            <a:r>
              <a:rPr b="1">
                <a:solidFill>
                  <a:srgbClr val="C82506"/>
                </a:solidFill>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Shape 86"/>
          <p:cNvSpPr>
            <a:spLocks noGrp="1" noRot="1" noChangeAspect="1"/>
          </p:cNvSpPr>
          <p:nvPr>
            <p:ph type="sldImg"/>
          </p:nvPr>
        </p:nvSpPr>
        <p:spPr>
          <a:prstGeom prst="rect">
            <a:avLst/>
          </a:prstGeom>
        </p:spPr>
        <p:txBody>
          <a:bodyPr/>
          <a:lstStyle/>
          <a:p>
            <a:pPr lvl="0"/>
            <a:endParaRPr/>
          </a:p>
        </p:txBody>
      </p:sp>
      <p:sp>
        <p:nvSpPr>
          <p:cNvPr id="87" name="Shape 87"/>
          <p:cNvSpPr>
            <a:spLocks noGrp="1"/>
          </p:cNvSpPr>
          <p:nvPr>
            <p:ph type="body" sz="quarter" idx="1"/>
          </p:nvPr>
        </p:nvSpPr>
        <p:spPr>
          <a:prstGeom prst="rect">
            <a:avLst/>
          </a:prstGeom>
        </p:spPr>
        <p:txBody>
          <a:bodyPr/>
          <a:lstStyle/>
          <a:p>
            <a:pPr lvl="0"/>
            <a:r>
              <a:rPr b="1" dirty="0">
                <a:solidFill>
                  <a:srgbClr val="70BF41"/>
                </a:solidFill>
              </a:rPr>
              <a:t>DARRYL</a:t>
            </a:r>
            <a:r>
              <a:rPr dirty="0"/>
              <a:t>:</a:t>
            </a:r>
          </a:p>
          <a:p>
            <a:pPr lvl="0"/>
            <a:r>
              <a:rPr dirty="0"/>
              <a:t>Ray I. Riley Center — </a:t>
            </a:r>
            <a:r>
              <a:rPr dirty="0" smtClean="0"/>
              <a:t>centralized</a:t>
            </a:r>
            <a:endParaRPr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hape 97"/>
          <p:cNvSpPr>
            <a:spLocks noGrp="1" noRot="1" noChangeAspect="1"/>
          </p:cNvSpPr>
          <p:nvPr>
            <p:ph type="sldImg"/>
          </p:nvPr>
        </p:nvSpPr>
        <p:spPr>
          <a:prstGeom prst="rect">
            <a:avLst/>
          </a:prstGeom>
        </p:spPr>
        <p:txBody>
          <a:bodyPr/>
          <a:lstStyle/>
          <a:p>
            <a:pPr lvl="0"/>
            <a:endParaRPr/>
          </a:p>
        </p:txBody>
      </p:sp>
      <p:sp>
        <p:nvSpPr>
          <p:cNvPr id="98" name="Shape 98"/>
          <p:cNvSpPr>
            <a:spLocks noGrp="1"/>
          </p:cNvSpPr>
          <p:nvPr>
            <p:ph type="body" sz="quarter" idx="1"/>
          </p:nvPr>
        </p:nvSpPr>
        <p:spPr>
          <a:prstGeom prst="rect">
            <a:avLst/>
          </a:prstGeom>
        </p:spPr>
        <p:txBody>
          <a:bodyPr/>
          <a:lstStyle/>
          <a:p>
            <a:pPr lvl="0"/>
            <a:r>
              <a:rPr>
                <a:solidFill>
                  <a:srgbClr val="00882B"/>
                </a:solidFill>
              </a:rPr>
              <a:t>DARRYL</a:t>
            </a:r>
            <a:r>
              <a:t>:</a:t>
            </a:r>
          </a:p>
          <a:p>
            <a:pPr lvl="0"/>
            <a:r>
              <a:t>Equipment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Shape 119"/>
          <p:cNvSpPr>
            <a:spLocks noGrp="1" noRot="1" noChangeAspect="1"/>
          </p:cNvSpPr>
          <p:nvPr>
            <p:ph type="sldImg"/>
          </p:nvPr>
        </p:nvSpPr>
        <p:spPr>
          <a:prstGeom prst="rect">
            <a:avLst/>
          </a:prstGeom>
        </p:spPr>
        <p:txBody>
          <a:bodyPr/>
          <a:lstStyle/>
          <a:p>
            <a:pPr lvl="0"/>
            <a:endParaRPr/>
          </a:p>
        </p:txBody>
      </p:sp>
      <p:sp>
        <p:nvSpPr>
          <p:cNvPr id="120" name="Shape 120"/>
          <p:cNvSpPr>
            <a:spLocks noGrp="1"/>
          </p:cNvSpPr>
          <p:nvPr>
            <p:ph type="body" sz="quarter" idx="1"/>
          </p:nvPr>
        </p:nvSpPr>
        <p:spPr>
          <a:prstGeom prst="rect">
            <a:avLst/>
          </a:prstGeom>
        </p:spPr>
        <p:txBody>
          <a:bodyPr/>
          <a:lstStyle/>
          <a:p>
            <a:pPr lvl="0">
              <a:lnSpc>
                <a:spcPct val="125000"/>
              </a:lnSpc>
            </a:pPr>
            <a:r>
              <a:rPr sz="1600" b="1" dirty="0">
                <a:latin typeface="Avenir Roman"/>
                <a:ea typeface="Avenir Roman"/>
                <a:cs typeface="Avenir Roman"/>
                <a:sym typeface="Avenir Roman"/>
              </a:rPr>
              <a:t>DARRYL: Our work</a:t>
            </a:r>
          </a:p>
          <a:p>
            <a:pPr lvl="0">
              <a:lnSpc>
                <a:spcPct val="125000"/>
              </a:lnSpc>
            </a:pPr>
            <a:r>
              <a:rPr sz="1600" dirty="0">
                <a:latin typeface="Avenir Roman"/>
                <a:ea typeface="Avenir Roman"/>
                <a:cs typeface="Avenir Roman"/>
                <a:sym typeface="Avenir Roman"/>
              </a:rPr>
              <a:t>Maps, newspapers, audio records, cassettes, reel-to-reel tape, video tapes: U-Matic, Beta, VHS</a:t>
            </a:r>
          </a:p>
          <a:p>
            <a:pPr lvl="0">
              <a:lnSpc>
                <a:spcPct val="125000"/>
              </a:lnSpc>
            </a:pPr>
            <a:endParaRPr sz="1600" dirty="0">
              <a:latin typeface="Avenir Roman"/>
              <a:ea typeface="Avenir Roman"/>
              <a:cs typeface="Avenir Roman"/>
              <a:sym typeface="Avenir Roman"/>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146"/>
          <p:cNvSpPr>
            <a:spLocks noGrp="1" noRot="1" noChangeAspect="1"/>
          </p:cNvSpPr>
          <p:nvPr>
            <p:ph type="sldImg"/>
          </p:nvPr>
        </p:nvSpPr>
        <p:spPr>
          <a:prstGeom prst="rect">
            <a:avLst/>
          </a:prstGeom>
        </p:spPr>
        <p:txBody>
          <a:bodyPr/>
          <a:lstStyle/>
          <a:p>
            <a:pPr lvl="0"/>
            <a:endParaRPr/>
          </a:p>
        </p:txBody>
      </p:sp>
      <p:sp>
        <p:nvSpPr>
          <p:cNvPr id="147" name="Shape 147"/>
          <p:cNvSpPr>
            <a:spLocks noGrp="1"/>
          </p:cNvSpPr>
          <p:nvPr>
            <p:ph type="body" sz="quarter" idx="1"/>
          </p:nvPr>
        </p:nvSpPr>
        <p:spPr>
          <a:prstGeom prst="rect">
            <a:avLst/>
          </a:prstGeom>
        </p:spPr>
        <p:txBody>
          <a:bodyPr/>
          <a:lstStyle/>
          <a:p>
            <a:pPr lvl="0"/>
            <a:r>
              <a:t>DARRYL: </a:t>
            </a:r>
            <a:r>
              <a:rPr b="1"/>
              <a:t>Phases</a:t>
            </a:r>
          </a:p>
          <a:p>
            <a:pPr lvl="0"/>
            <a:r>
              <a:t>1 — Wellesley Love letters @ Wellesley — sent to BU / At the same time BU…digitizing for 2012 Release</a:t>
            </a:r>
          </a:p>
          <a:p>
            <a:pPr lvl="0"/>
            <a:r>
              <a:t>2 — Digitize ABL</a:t>
            </a:r>
          </a:p>
          <a:p>
            <a:pPr lvl="0"/>
            <a:r>
              <a:t>3 — Digitize the remainder of Wellesley Letters at BU</a:t>
            </a:r>
          </a:p>
          <a:p>
            <a:pPr lvl="0"/>
            <a:r>
              <a:t>4 — Add full text to all of the letters (#) by </a:t>
            </a:r>
            <a:r>
              <a:rPr b="1"/>
              <a:t>contracting with one of the premier Browning scholars</a:t>
            </a:r>
            <a:r>
              <a:t> has been our vendor for the full text transcriptions (both W and BU)</a:t>
            </a:r>
          </a:p>
          <a:p>
            <a:pPr lvl="0"/>
            <a:r>
              <a:t>5 — Begin building partnerships — CURRENTLY: </a:t>
            </a:r>
            <a:r>
              <a:rPr b="1"/>
              <a:t>UT HRC, Balliol College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Title &amp; Subtitle">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pic>
        <p:nvPicPr>
          <p:cNvPr id="24" name="separator.png"/>
          <p:cNvPicPr/>
          <p:nvPr/>
        </p:nvPicPr>
        <p:blipFill>
          <a:blip r:embed="rId2">
            <a:extLst/>
          </a:blip>
          <a:stretch>
            <a:fillRect/>
          </a:stretch>
        </p:blipFill>
        <p:spPr>
          <a:xfrm>
            <a:off x="1244600" y="4800600"/>
            <a:ext cx="4635500" cy="127000"/>
          </a:xfrm>
          <a:prstGeom prst="rect">
            <a:avLst/>
          </a:prstGeom>
          <a:ln w="12700">
            <a:miter lim="400000"/>
          </a:ln>
        </p:spPr>
      </p:pic>
      <p:sp>
        <p:nvSpPr>
          <p:cNvPr id="25" name="Shape 25"/>
          <p:cNvSpPr>
            <a:spLocks noGrp="1"/>
          </p:cNvSpPr>
          <p:nvPr>
            <p:ph type="title"/>
          </p:nvPr>
        </p:nvSpPr>
        <p:spPr>
          <a:xfrm>
            <a:off x="622300" y="1625600"/>
            <a:ext cx="5880100" cy="3048000"/>
          </a:xfrm>
          <a:prstGeom prst="rect">
            <a:avLst/>
          </a:prstGeom>
        </p:spPr>
        <p:txBody>
          <a:bodyPr anchor="b"/>
          <a:lstStyle/>
          <a:p>
            <a:pPr lvl="0">
              <a:defRPr sz="1800">
                <a:solidFill>
                  <a:srgbClr val="000000"/>
                </a:solidFill>
              </a:defRPr>
            </a:pPr>
            <a:r>
              <a:rPr sz="5000">
                <a:solidFill>
                  <a:srgbClr val="56533A"/>
                </a:solidFill>
              </a:rPr>
              <a:t>Title Text</a:t>
            </a:r>
          </a:p>
        </p:txBody>
      </p:sp>
      <p:sp>
        <p:nvSpPr>
          <p:cNvPr id="26" name="Shape 26"/>
          <p:cNvSpPr>
            <a:spLocks noGrp="1"/>
          </p:cNvSpPr>
          <p:nvPr>
            <p:ph type="body" idx="1"/>
          </p:nvPr>
        </p:nvSpPr>
        <p:spPr>
          <a:xfrm>
            <a:off x="622300" y="5181600"/>
            <a:ext cx="5880100" cy="3048000"/>
          </a:xfrm>
          <a:prstGeom prst="rect">
            <a:avLst/>
          </a:prstGeom>
        </p:spPr>
        <p:txBody>
          <a:bodyPr anchor="t"/>
          <a:lstStyle>
            <a:lvl1pPr marL="0" indent="0" algn="ctr">
              <a:spcBef>
                <a:spcPts val="0"/>
              </a:spcBef>
              <a:buSzTx/>
              <a:buNone/>
              <a:defRPr>
                <a:latin typeface="+mn-lt"/>
                <a:ea typeface="+mn-ea"/>
                <a:cs typeface="+mn-cs"/>
                <a:sym typeface="Hoefler Text"/>
              </a:defRPr>
            </a:lvl1pPr>
            <a:lvl2pPr marL="0" indent="0" algn="ctr">
              <a:spcBef>
                <a:spcPts val="0"/>
              </a:spcBef>
              <a:buSzTx/>
              <a:buNone/>
              <a:defRPr>
                <a:latin typeface="+mn-lt"/>
                <a:ea typeface="+mn-ea"/>
                <a:cs typeface="+mn-cs"/>
                <a:sym typeface="Hoefler Text"/>
              </a:defRPr>
            </a:lvl2pPr>
            <a:lvl3pPr marL="0" indent="0" algn="ctr">
              <a:spcBef>
                <a:spcPts val="0"/>
              </a:spcBef>
              <a:buSzTx/>
              <a:buNone/>
              <a:defRPr>
                <a:latin typeface="+mn-lt"/>
                <a:ea typeface="+mn-ea"/>
                <a:cs typeface="+mn-cs"/>
                <a:sym typeface="Hoefler Text"/>
              </a:defRPr>
            </a:lvl3pPr>
            <a:lvl4pPr marL="0" indent="0" algn="ctr">
              <a:spcBef>
                <a:spcPts val="0"/>
              </a:spcBef>
              <a:buSzTx/>
              <a:buNone/>
              <a:defRPr>
                <a:latin typeface="+mn-lt"/>
                <a:ea typeface="+mn-ea"/>
                <a:cs typeface="+mn-cs"/>
                <a:sym typeface="Hoefler Text"/>
              </a:defRPr>
            </a:lvl4pPr>
            <a:lvl5pPr marL="0" indent="0" algn="ctr">
              <a:spcBef>
                <a:spcPts val="0"/>
              </a:spcBef>
              <a:buSzTx/>
              <a:buNone/>
              <a:defRPr>
                <a:latin typeface="+mn-lt"/>
                <a:ea typeface="+mn-ea"/>
                <a:cs typeface="+mn-cs"/>
                <a:sym typeface="Hoefler Text"/>
              </a:defRPr>
            </a:lvl5pPr>
          </a:lstStyle>
          <a:p>
            <a:pPr lvl="0">
              <a:defRPr sz="1800">
                <a:solidFill>
                  <a:srgbClr val="000000"/>
                </a:solidFill>
              </a:defRPr>
            </a:pPr>
            <a:r>
              <a:rPr sz="3800">
                <a:solidFill>
                  <a:srgbClr val="56533A"/>
                </a:solidFill>
              </a:rPr>
              <a:t>Body Level One</a:t>
            </a:r>
          </a:p>
          <a:p>
            <a:pPr lvl="1">
              <a:defRPr sz="1800">
                <a:solidFill>
                  <a:srgbClr val="000000"/>
                </a:solidFill>
              </a:defRPr>
            </a:pPr>
            <a:r>
              <a:rPr sz="3800">
                <a:solidFill>
                  <a:srgbClr val="56533A"/>
                </a:solidFill>
              </a:rPr>
              <a:t>Body Level Two</a:t>
            </a:r>
          </a:p>
          <a:p>
            <a:pPr lvl="2">
              <a:defRPr sz="1800">
                <a:solidFill>
                  <a:srgbClr val="000000"/>
                </a:solidFill>
              </a:defRPr>
            </a:pPr>
            <a:r>
              <a:rPr sz="3800">
                <a:solidFill>
                  <a:srgbClr val="56533A"/>
                </a:solidFill>
              </a:rPr>
              <a:t>Body Level Three</a:t>
            </a:r>
          </a:p>
          <a:p>
            <a:pPr lvl="3">
              <a:defRPr sz="1800">
                <a:solidFill>
                  <a:srgbClr val="000000"/>
                </a:solidFill>
              </a:defRPr>
            </a:pPr>
            <a:r>
              <a:rPr sz="3800">
                <a:solidFill>
                  <a:srgbClr val="56533A"/>
                </a:solidFill>
              </a:rPr>
              <a:t>Body Level Four</a:t>
            </a:r>
          </a:p>
          <a:p>
            <a:pPr lvl="4">
              <a:defRPr sz="1800">
                <a:solidFill>
                  <a:srgbClr val="000000"/>
                </a:solidFill>
              </a:defRPr>
            </a:pPr>
            <a:r>
              <a:rPr sz="3800">
                <a:solidFill>
                  <a:srgbClr val="56533A"/>
                </a:solidFill>
              </a:rPr>
              <a:t>Body Level Five</a:t>
            </a: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28" name="Shape 28"/>
          <p:cNvSpPr>
            <a:spLocks noGrp="1"/>
          </p:cNvSpPr>
          <p:nvPr>
            <p:ph type="title"/>
          </p:nvPr>
        </p:nvSpPr>
        <p:spPr>
          <a:prstGeom prst="rect">
            <a:avLst/>
          </a:prstGeom>
        </p:spPr>
        <p:txBody>
          <a:bodyPr/>
          <a:lstStyle/>
          <a:p>
            <a:pPr lvl="0">
              <a:defRPr sz="1800">
                <a:solidFill>
                  <a:srgbClr val="000000"/>
                </a:solidFill>
              </a:defRPr>
            </a:pPr>
            <a:r>
              <a:rPr sz="5000">
                <a:solidFill>
                  <a:srgbClr val="56533A"/>
                </a:solidFill>
              </a:rPr>
              <a:t>Title Text</a:t>
            </a:r>
          </a:p>
        </p:txBody>
      </p:sp>
      <p:sp>
        <p:nvSpPr>
          <p:cNvPr id="29" name="Shape 29"/>
          <p:cNvSpPr>
            <a:spLocks noGrp="1"/>
          </p:cNvSpPr>
          <p:nvPr>
            <p:ph type="body" idx="1"/>
          </p:nvPr>
        </p:nvSpPr>
        <p:spPr>
          <a:xfrm>
            <a:off x="1270000" y="2489200"/>
            <a:ext cx="4914900" cy="6350000"/>
          </a:xfrm>
          <a:prstGeom prst="rect">
            <a:avLst/>
          </a:prstGeom>
        </p:spPr>
        <p:txBody>
          <a:bodyPr/>
          <a:lstStyle>
            <a:lvl1pPr marL="632265" indent="-344398">
              <a:spcBef>
                <a:spcPts val="4200"/>
              </a:spcBef>
              <a:defRPr sz="3200">
                <a:latin typeface="+mn-lt"/>
                <a:ea typeface="+mn-ea"/>
                <a:cs typeface="+mn-cs"/>
                <a:sym typeface="Hoefler Text"/>
              </a:defRPr>
            </a:lvl1pPr>
            <a:lvl2pPr marL="1144498" indent="-344398">
              <a:spcBef>
                <a:spcPts val="4200"/>
              </a:spcBef>
              <a:defRPr sz="3200">
                <a:latin typeface="+mn-lt"/>
                <a:ea typeface="+mn-ea"/>
                <a:cs typeface="+mn-cs"/>
                <a:sym typeface="Hoefler Text"/>
              </a:defRPr>
            </a:lvl2pPr>
            <a:lvl3pPr marL="1665198" indent="-344398">
              <a:spcBef>
                <a:spcPts val="4200"/>
              </a:spcBef>
              <a:defRPr sz="3200">
                <a:latin typeface="+mn-lt"/>
                <a:ea typeface="+mn-ea"/>
                <a:cs typeface="+mn-cs"/>
                <a:sym typeface="Hoefler Text"/>
              </a:defRPr>
            </a:lvl3pPr>
            <a:lvl4pPr marL="2185898" indent="-344398">
              <a:spcBef>
                <a:spcPts val="4200"/>
              </a:spcBef>
              <a:defRPr sz="3200">
                <a:latin typeface="+mn-lt"/>
                <a:ea typeface="+mn-ea"/>
                <a:cs typeface="+mn-cs"/>
                <a:sym typeface="Hoefler Text"/>
              </a:defRPr>
            </a:lvl4pPr>
            <a:lvl5pPr marL="2706598" indent="-344398">
              <a:spcBef>
                <a:spcPts val="4200"/>
              </a:spcBef>
              <a:defRPr sz="3200">
                <a:latin typeface="+mn-lt"/>
                <a:ea typeface="+mn-ea"/>
                <a:cs typeface="+mn-cs"/>
                <a:sym typeface="Hoefler Text"/>
              </a:defRPr>
            </a:lvl5pPr>
          </a:lstStyle>
          <a:p>
            <a:pPr lvl="0">
              <a:defRPr sz="1800">
                <a:solidFill>
                  <a:srgbClr val="000000"/>
                </a:solidFill>
              </a:defRPr>
            </a:pPr>
            <a:r>
              <a:rPr sz="3200">
                <a:solidFill>
                  <a:srgbClr val="56533A"/>
                </a:solidFill>
              </a:rPr>
              <a:t>Body Level One</a:t>
            </a:r>
          </a:p>
          <a:p>
            <a:pPr lvl="1">
              <a:defRPr sz="1800">
                <a:solidFill>
                  <a:srgbClr val="000000"/>
                </a:solidFill>
              </a:defRPr>
            </a:pPr>
            <a:r>
              <a:rPr sz="3200">
                <a:solidFill>
                  <a:srgbClr val="56533A"/>
                </a:solidFill>
              </a:rPr>
              <a:t>Body Level Two</a:t>
            </a:r>
          </a:p>
          <a:p>
            <a:pPr lvl="2">
              <a:defRPr sz="1800">
                <a:solidFill>
                  <a:srgbClr val="000000"/>
                </a:solidFill>
              </a:defRPr>
            </a:pPr>
            <a:r>
              <a:rPr sz="3200">
                <a:solidFill>
                  <a:srgbClr val="56533A"/>
                </a:solidFill>
              </a:rPr>
              <a:t>Body Level Three</a:t>
            </a:r>
          </a:p>
          <a:p>
            <a:pPr lvl="3">
              <a:defRPr sz="1800">
                <a:solidFill>
                  <a:srgbClr val="000000"/>
                </a:solidFill>
              </a:defRPr>
            </a:pPr>
            <a:r>
              <a:rPr sz="3200">
                <a:solidFill>
                  <a:srgbClr val="56533A"/>
                </a:solidFill>
              </a:rPr>
              <a:t>Body Level Four</a:t>
            </a:r>
          </a:p>
          <a:p>
            <a:pPr lvl="4">
              <a:defRPr sz="1800">
                <a:solidFill>
                  <a:srgbClr val="000000"/>
                </a:solidFill>
              </a:defRPr>
            </a:pPr>
            <a:r>
              <a:rPr sz="3200">
                <a:solidFill>
                  <a:srgbClr val="56533A"/>
                </a:solidFill>
              </a:rPr>
              <a:t>Body Level Five</a:t>
            </a: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Bullets - Lef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31" name="Shape 31"/>
          <p:cNvSpPr>
            <a:spLocks noGrp="1"/>
          </p:cNvSpPr>
          <p:nvPr>
            <p:ph type="title"/>
          </p:nvPr>
        </p:nvSpPr>
        <p:spPr>
          <a:prstGeom prst="rect">
            <a:avLst/>
          </a:prstGeom>
        </p:spPr>
        <p:txBody>
          <a:bodyPr/>
          <a:lstStyle/>
          <a:p>
            <a:pPr lvl="0">
              <a:defRPr sz="1800">
                <a:solidFill>
                  <a:srgbClr val="000000"/>
                </a:solidFill>
              </a:defRPr>
            </a:pPr>
            <a:r>
              <a:rPr sz="5000">
                <a:solidFill>
                  <a:srgbClr val="56533A"/>
                </a:solidFill>
              </a:rPr>
              <a:t>Title Text</a:t>
            </a:r>
          </a:p>
        </p:txBody>
      </p:sp>
      <p:sp>
        <p:nvSpPr>
          <p:cNvPr id="32" name="Shape 32"/>
          <p:cNvSpPr>
            <a:spLocks noGrp="1"/>
          </p:cNvSpPr>
          <p:nvPr>
            <p:ph type="body" idx="1"/>
          </p:nvPr>
        </p:nvSpPr>
        <p:spPr>
          <a:xfrm>
            <a:off x="1270000" y="2489200"/>
            <a:ext cx="4914900" cy="6350000"/>
          </a:xfrm>
          <a:prstGeom prst="rect">
            <a:avLst/>
          </a:prstGeom>
        </p:spPr>
        <p:txBody>
          <a:bodyPr/>
          <a:lstStyle>
            <a:lvl1pPr marL="632265" indent="-344398">
              <a:spcBef>
                <a:spcPts val="4200"/>
              </a:spcBef>
              <a:defRPr sz="3200">
                <a:latin typeface="+mn-lt"/>
                <a:ea typeface="+mn-ea"/>
                <a:cs typeface="+mn-cs"/>
                <a:sym typeface="Hoefler Text"/>
              </a:defRPr>
            </a:lvl1pPr>
            <a:lvl2pPr marL="1144498" indent="-344398">
              <a:spcBef>
                <a:spcPts val="4200"/>
              </a:spcBef>
              <a:defRPr sz="3200">
                <a:latin typeface="+mn-lt"/>
                <a:ea typeface="+mn-ea"/>
                <a:cs typeface="+mn-cs"/>
                <a:sym typeface="Hoefler Text"/>
              </a:defRPr>
            </a:lvl2pPr>
            <a:lvl3pPr marL="1665198" indent="-344398">
              <a:spcBef>
                <a:spcPts val="4200"/>
              </a:spcBef>
              <a:defRPr sz="3200">
                <a:latin typeface="+mn-lt"/>
                <a:ea typeface="+mn-ea"/>
                <a:cs typeface="+mn-cs"/>
                <a:sym typeface="Hoefler Text"/>
              </a:defRPr>
            </a:lvl3pPr>
            <a:lvl4pPr marL="2185898" indent="-344398">
              <a:spcBef>
                <a:spcPts val="4200"/>
              </a:spcBef>
              <a:defRPr sz="3200">
                <a:latin typeface="+mn-lt"/>
                <a:ea typeface="+mn-ea"/>
                <a:cs typeface="+mn-cs"/>
                <a:sym typeface="Hoefler Text"/>
              </a:defRPr>
            </a:lvl4pPr>
            <a:lvl5pPr marL="2706598" indent="-344398">
              <a:spcBef>
                <a:spcPts val="4200"/>
              </a:spcBef>
              <a:defRPr sz="3200">
                <a:latin typeface="+mn-lt"/>
                <a:ea typeface="+mn-ea"/>
                <a:cs typeface="+mn-cs"/>
                <a:sym typeface="Hoefler Text"/>
              </a:defRPr>
            </a:lvl5pPr>
          </a:lstStyle>
          <a:p>
            <a:pPr lvl="0">
              <a:defRPr sz="1800">
                <a:solidFill>
                  <a:srgbClr val="000000"/>
                </a:solidFill>
              </a:defRPr>
            </a:pPr>
            <a:r>
              <a:rPr sz="3200">
                <a:solidFill>
                  <a:srgbClr val="56533A"/>
                </a:solidFill>
              </a:rPr>
              <a:t>Body Level One</a:t>
            </a:r>
          </a:p>
          <a:p>
            <a:pPr lvl="1">
              <a:defRPr sz="1800">
                <a:solidFill>
                  <a:srgbClr val="000000"/>
                </a:solidFill>
              </a:defRPr>
            </a:pPr>
            <a:r>
              <a:rPr sz="3200">
                <a:solidFill>
                  <a:srgbClr val="56533A"/>
                </a:solidFill>
              </a:rPr>
              <a:t>Body Level Two</a:t>
            </a:r>
          </a:p>
          <a:p>
            <a:pPr lvl="2">
              <a:defRPr sz="1800">
                <a:solidFill>
                  <a:srgbClr val="000000"/>
                </a:solidFill>
              </a:defRPr>
            </a:pPr>
            <a:r>
              <a:rPr sz="3200">
                <a:solidFill>
                  <a:srgbClr val="56533A"/>
                </a:solidFill>
              </a:rPr>
              <a:t>Body Level Three</a:t>
            </a:r>
          </a:p>
          <a:p>
            <a:pPr lvl="3">
              <a:defRPr sz="1800">
                <a:solidFill>
                  <a:srgbClr val="000000"/>
                </a:solidFill>
              </a:defRPr>
            </a:pPr>
            <a:r>
              <a:rPr sz="3200">
                <a:solidFill>
                  <a:srgbClr val="56533A"/>
                </a:solidFill>
              </a:rPr>
              <a:t>Body Level Four</a:t>
            </a:r>
          </a:p>
          <a:p>
            <a:pPr lvl="4">
              <a:defRPr sz="1800">
                <a:solidFill>
                  <a:srgbClr val="000000"/>
                </a:solidFill>
              </a:defRPr>
            </a:pPr>
            <a:r>
              <a:rPr sz="3200">
                <a:solidFill>
                  <a:srgbClr val="56533A"/>
                </a:solidFill>
              </a:rPr>
              <a:t>Body Level Five</a:t>
            </a: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mp; Bullets - Right">
    <p:spTree>
      <p:nvGrpSpPr>
        <p:cNvPr id="1" name=""/>
        <p:cNvGrpSpPr/>
        <p:nvPr/>
      </p:nvGrpSpPr>
      <p:grpSpPr>
        <a:xfrm>
          <a:off x="0" y="0"/>
          <a:ext cx="0" cy="0"/>
          <a:chOff x="0" y="0"/>
          <a:chExt cx="0" cy="0"/>
        </a:xfrm>
      </p:grpSpPr>
      <p:sp>
        <p:nvSpPr>
          <p:cNvPr id="34" name="Shape 34"/>
          <p:cNvSpPr>
            <a:spLocks noGrp="1"/>
          </p:cNvSpPr>
          <p:nvPr>
            <p:ph type="title"/>
          </p:nvPr>
        </p:nvSpPr>
        <p:spPr>
          <a:prstGeom prst="rect">
            <a:avLst/>
          </a:prstGeom>
        </p:spPr>
        <p:txBody>
          <a:bodyPr/>
          <a:lstStyle/>
          <a:p>
            <a:pPr lvl="0">
              <a:defRPr sz="1800">
                <a:solidFill>
                  <a:srgbClr val="000000"/>
                </a:solidFill>
              </a:defRPr>
            </a:pPr>
            <a:r>
              <a:rPr sz="5000">
                <a:solidFill>
                  <a:srgbClr val="56533A"/>
                </a:solidFill>
              </a:rPr>
              <a:t>Title Text</a:t>
            </a:r>
          </a:p>
        </p:txBody>
      </p:sp>
      <p:sp>
        <p:nvSpPr>
          <p:cNvPr id="35" name="Shape 35"/>
          <p:cNvSpPr>
            <a:spLocks noGrp="1"/>
          </p:cNvSpPr>
          <p:nvPr>
            <p:ph type="body" idx="1"/>
          </p:nvPr>
        </p:nvSpPr>
        <p:spPr>
          <a:xfrm>
            <a:off x="7518400" y="2489200"/>
            <a:ext cx="4216400" cy="6350000"/>
          </a:xfrm>
          <a:prstGeom prst="rect">
            <a:avLst/>
          </a:prstGeom>
        </p:spPr>
        <p:txBody>
          <a:bodyPr/>
          <a:lstStyle>
            <a:lvl1pPr marL="632265" indent="-344398">
              <a:spcBef>
                <a:spcPts val="4200"/>
              </a:spcBef>
              <a:defRPr sz="3200">
                <a:latin typeface="+mn-lt"/>
                <a:ea typeface="+mn-ea"/>
                <a:cs typeface="+mn-cs"/>
                <a:sym typeface="Hoefler Text"/>
              </a:defRPr>
            </a:lvl1pPr>
            <a:lvl2pPr marL="1144498" indent="-344398">
              <a:spcBef>
                <a:spcPts val="4200"/>
              </a:spcBef>
              <a:defRPr sz="3200">
                <a:latin typeface="+mn-lt"/>
                <a:ea typeface="+mn-ea"/>
                <a:cs typeface="+mn-cs"/>
                <a:sym typeface="Hoefler Text"/>
              </a:defRPr>
            </a:lvl2pPr>
            <a:lvl3pPr marL="1665198" indent="-344398">
              <a:spcBef>
                <a:spcPts val="4200"/>
              </a:spcBef>
              <a:defRPr sz="3200">
                <a:latin typeface="+mn-lt"/>
                <a:ea typeface="+mn-ea"/>
                <a:cs typeface="+mn-cs"/>
                <a:sym typeface="Hoefler Text"/>
              </a:defRPr>
            </a:lvl3pPr>
            <a:lvl4pPr marL="2185898" indent="-344398">
              <a:spcBef>
                <a:spcPts val="4200"/>
              </a:spcBef>
              <a:defRPr sz="3200">
                <a:latin typeface="+mn-lt"/>
                <a:ea typeface="+mn-ea"/>
                <a:cs typeface="+mn-cs"/>
                <a:sym typeface="Hoefler Text"/>
              </a:defRPr>
            </a:lvl4pPr>
            <a:lvl5pPr marL="2706598" indent="-344398">
              <a:spcBef>
                <a:spcPts val="4200"/>
              </a:spcBef>
              <a:defRPr sz="3200">
                <a:latin typeface="+mn-lt"/>
                <a:ea typeface="+mn-ea"/>
                <a:cs typeface="+mn-cs"/>
                <a:sym typeface="Hoefler Text"/>
              </a:defRPr>
            </a:lvl5pPr>
          </a:lstStyle>
          <a:p>
            <a:pPr lvl="0">
              <a:defRPr sz="1800">
                <a:solidFill>
                  <a:srgbClr val="000000"/>
                </a:solidFill>
              </a:defRPr>
            </a:pPr>
            <a:r>
              <a:rPr sz="3200">
                <a:solidFill>
                  <a:srgbClr val="56533A"/>
                </a:solidFill>
              </a:rPr>
              <a:t>Body Level One</a:t>
            </a:r>
          </a:p>
          <a:p>
            <a:pPr lvl="1">
              <a:defRPr sz="1800">
                <a:solidFill>
                  <a:srgbClr val="000000"/>
                </a:solidFill>
              </a:defRPr>
            </a:pPr>
            <a:r>
              <a:rPr sz="3200">
                <a:solidFill>
                  <a:srgbClr val="56533A"/>
                </a:solidFill>
              </a:rPr>
              <a:t>Body Level Two</a:t>
            </a:r>
          </a:p>
          <a:p>
            <a:pPr lvl="2">
              <a:defRPr sz="1800">
                <a:solidFill>
                  <a:srgbClr val="000000"/>
                </a:solidFill>
              </a:defRPr>
            </a:pPr>
            <a:r>
              <a:rPr sz="3200">
                <a:solidFill>
                  <a:srgbClr val="56533A"/>
                </a:solidFill>
              </a:rPr>
              <a:t>Body Level Three</a:t>
            </a:r>
          </a:p>
          <a:p>
            <a:pPr lvl="3">
              <a:defRPr sz="1800">
                <a:solidFill>
                  <a:srgbClr val="000000"/>
                </a:solidFill>
              </a:defRPr>
            </a:pPr>
            <a:r>
              <a:rPr sz="3200">
                <a:solidFill>
                  <a:srgbClr val="56533A"/>
                </a:solidFill>
              </a:rPr>
              <a:t>Body Level Four</a:t>
            </a:r>
          </a:p>
          <a:p>
            <a:pPr lvl="4">
              <a:defRPr sz="1800">
                <a:solidFill>
                  <a:srgbClr val="000000"/>
                </a:solidFill>
              </a:defRPr>
            </a:pPr>
            <a:r>
              <a:rPr sz="3200">
                <a:solidFill>
                  <a:srgbClr val="56533A"/>
                </a:solidFill>
              </a:rPr>
              <a:t>Body Level Five</a:t>
            </a:r>
          </a:p>
        </p:txBody>
      </p:sp>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Top copy">
    <p:bg>
      <p:bgPr>
        <a:blipFill rotWithShape="1">
          <a:blip r:embed="rId2"/>
          <a:srcRect/>
          <a:tile tx="0" ty="0" sx="100000" sy="100000" flip="none" algn="tl"/>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 Center">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8" name="Shape 38"/>
          <p:cNvSpPr/>
          <p:nvPr/>
        </p:nvSpPr>
        <p:spPr>
          <a:xfrm>
            <a:off x="1838481" y="1428749"/>
            <a:ext cx="9334502" cy="6915151"/>
          </a:xfrm>
          <a:prstGeom prst="rect">
            <a:avLst/>
          </a:prstGeom>
          <a:ln w="12700">
            <a:solidFill>
              <a:srgbClr val="A2A1A6"/>
            </a:solidFill>
            <a:miter lim="400000"/>
          </a:ln>
        </p:spPr>
        <p:txBody>
          <a:bodyPr lIns="38100" tIns="38100" rIns="38100" bIns="38100" anchor="ctr"/>
          <a:lstStyle/>
          <a:p>
            <a:pPr lvl="0" defTabSz="584200">
              <a:defRPr>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39" name="Shape 39"/>
          <p:cNvSpPr>
            <a:spLocks noGrp="1"/>
          </p:cNvSpPr>
          <p:nvPr>
            <p:ph type="title"/>
          </p:nvPr>
        </p:nvSpPr>
        <p:spPr>
          <a:xfrm>
            <a:off x="2406649" y="3962400"/>
            <a:ext cx="8191502" cy="1828800"/>
          </a:xfrm>
          <a:prstGeom prst="rect">
            <a:avLst/>
          </a:prstGeom>
          <a:effectLst/>
        </p:spPr>
        <p:txBody>
          <a:bodyPr lIns="38100" tIns="38100" rIns="38100" bIns="38100"/>
          <a:lstStyle>
            <a:lvl1pPr marL="408432" defTabSz="584200">
              <a:lnSpc>
                <a:spcPct val="90000"/>
              </a:lnSpc>
              <a:defRPr sz="7600">
                <a:solidFill>
                  <a:srgbClr val="5C89A5"/>
                </a:solidFill>
                <a:latin typeface="Helvetica Neue Light"/>
                <a:ea typeface="Helvetica Neue Light"/>
                <a:cs typeface="Helvetica Neue Light"/>
                <a:sym typeface="Helvetica Neue Light"/>
              </a:defRPr>
            </a:lvl1pPr>
          </a:lstStyle>
          <a:p>
            <a:pPr lvl="0">
              <a:defRPr sz="1800">
                <a:solidFill>
                  <a:srgbClr val="000000"/>
                </a:solidFill>
              </a:defRPr>
            </a:pPr>
            <a:r>
              <a:rPr sz="7600">
                <a:solidFill>
                  <a:srgbClr val="5C89A5"/>
                </a:solidFill>
              </a:rPr>
              <a:t>Title Text</a:t>
            </a:r>
          </a:p>
        </p:txBody>
      </p:sp>
    </p:spTree>
  </p:cSld>
  <p:clrMapOvr>
    <a:masterClrMapping/>
  </p:clrMapOvr>
  <p:transition xmlns:p14="http://schemas.microsoft.com/office/powerpoint/2010/mai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1" name="Shape 41"/>
          <p:cNvSpPr/>
          <p:nvPr/>
        </p:nvSpPr>
        <p:spPr>
          <a:xfrm>
            <a:off x="283843" y="279400"/>
            <a:ext cx="12446001" cy="9220200"/>
          </a:xfrm>
          <a:prstGeom prst="rect">
            <a:avLst/>
          </a:prstGeom>
          <a:ln w="25400">
            <a:solidFill>
              <a:srgbClr val="A2A1A6"/>
            </a:solidFill>
            <a:miter lim="400000"/>
          </a:ln>
        </p:spPr>
        <p:txBody>
          <a:bodyPr lIns="0" tIns="0" rIns="0" bIns="0" anchor="ctr"/>
          <a:lstStyle/>
          <a:p>
            <a:pPr lvl="0" defTabSz="58420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a:p>
        </p:txBody>
      </p:sp>
      <p:sp>
        <p:nvSpPr>
          <p:cNvPr id="42" name="Shape 42"/>
          <p:cNvSpPr>
            <a:spLocks noGrp="1"/>
          </p:cNvSpPr>
          <p:nvPr>
            <p:ph type="title"/>
          </p:nvPr>
        </p:nvSpPr>
        <p:spPr>
          <a:xfrm>
            <a:off x="1041400" y="254000"/>
            <a:ext cx="10922000" cy="2438400"/>
          </a:xfrm>
          <a:prstGeom prst="rect">
            <a:avLst/>
          </a:prstGeom>
          <a:effectLst/>
        </p:spPr>
        <p:txBody>
          <a:bodyPr/>
          <a:lstStyle>
            <a:lvl1pPr marL="408432" defTabSz="584200">
              <a:lnSpc>
                <a:spcPct val="90000"/>
              </a:lnSpc>
              <a:defRPr sz="7800">
                <a:solidFill>
                  <a:srgbClr val="5C89A5"/>
                </a:solidFill>
                <a:latin typeface="Helvetica Neue Light"/>
                <a:ea typeface="Helvetica Neue Light"/>
                <a:cs typeface="Helvetica Neue Light"/>
                <a:sym typeface="Helvetica Neue Light"/>
              </a:defRPr>
            </a:lvl1pPr>
          </a:lstStyle>
          <a:p>
            <a:pPr lvl="0">
              <a:defRPr sz="1800">
                <a:solidFill>
                  <a:srgbClr val="000000"/>
                </a:solidFill>
              </a:defRPr>
            </a:pPr>
            <a:r>
              <a:rPr sz="7800">
                <a:solidFill>
                  <a:srgbClr val="5C89A5"/>
                </a:solidFill>
              </a:rPr>
              <a:t>Title Text</a:t>
            </a: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6" name="Shape 6"/>
          <p:cNvSpPr>
            <a:spLocks noGrp="1"/>
          </p:cNvSpPr>
          <p:nvPr>
            <p:ph type="title"/>
          </p:nvPr>
        </p:nvSpPr>
        <p:spPr>
          <a:prstGeom prst="rect">
            <a:avLst/>
          </a:prstGeom>
        </p:spPr>
        <p:txBody>
          <a:bodyPr/>
          <a:lstStyle/>
          <a:p>
            <a:pPr lvl="0">
              <a:defRPr sz="1800">
                <a:solidFill>
                  <a:srgbClr val="000000"/>
                </a:solidFill>
              </a:defRPr>
            </a:pPr>
            <a:r>
              <a:rPr sz="5000">
                <a:solidFill>
                  <a:srgbClr val="56533A"/>
                </a:solidFill>
              </a:rPr>
              <a:t>Title Text</a:t>
            </a:r>
          </a:p>
        </p:txBody>
      </p:sp>
      <p:sp>
        <p:nvSpPr>
          <p:cNvPr id="7" name="Shape 7"/>
          <p:cNvSpPr>
            <a:spLocks noGrp="1"/>
          </p:cNvSpPr>
          <p:nvPr>
            <p:ph type="body" idx="1"/>
          </p:nvPr>
        </p:nvSpPr>
        <p:spPr>
          <a:prstGeom prst="rect">
            <a:avLst/>
          </a:prstGeom>
        </p:spPr>
        <p:txBody>
          <a:bodyPr/>
          <a:lstStyle/>
          <a:p>
            <a:pPr lvl="0">
              <a:defRPr sz="1800">
                <a:solidFill>
                  <a:srgbClr val="000000"/>
                </a:solidFill>
              </a:defRPr>
            </a:pPr>
            <a:r>
              <a:rPr sz="3800">
                <a:solidFill>
                  <a:srgbClr val="56533A"/>
                </a:solidFill>
              </a:rPr>
              <a:t>Body Level One</a:t>
            </a:r>
          </a:p>
          <a:p>
            <a:pPr lvl="1">
              <a:defRPr sz="1800">
                <a:solidFill>
                  <a:srgbClr val="000000"/>
                </a:solidFill>
              </a:defRPr>
            </a:pPr>
            <a:r>
              <a:rPr sz="3800">
                <a:solidFill>
                  <a:srgbClr val="56533A"/>
                </a:solidFill>
              </a:rPr>
              <a:t>Body Level Two</a:t>
            </a:r>
          </a:p>
          <a:p>
            <a:pPr lvl="2">
              <a:defRPr sz="1800">
                <a:solidFill>
                  <a:srgbClr val="000000"/>
                </a:solidFill>
              </a:defRPr>
            </a:pPr>
            <a:r>
              <a:rPr sz="3800">
                <a:solidFill>
                  <a:srgbClr val="56533A"/>
                </a:solidFill>
              </a:rPr>
              <a:t>Body Level Three</a:t>
            </a:r>
          </a:p>
          <a:p>
            <a:pPr lvl="3">
              <a:defRPr sz="1800">
                <a:solidFill>
                  <a:srgbClr val="000000"/>
                </a:solidFill>
              </a:defRPr>
            </a:pPr>
            <a:r>
              <a:rPr sz="3800">
                <a:solidFill>
                  <a:srgbClr val="56533A"/>
                </a:solidFill>
              </a:rPr>
              <a:t>Body Level Four</a:t>
            </a:r>
          </a:p>
          <a:p>
            <a:pPr lvl="4">
              <a:defRPr sz="1800">
                <a:solidFill>
                  <a:srgbClr val="000000"/>
                </a:solidFill>
              </a:defRPr>
            </a:pPr>
            <a:r>
              <a:rPr sz="3800">
                <a:solidFill>
                  <a:srgbClr val="56533A"/>
                </a:solidFill>
              </a:rPr>
              <a:t>Body Level Five</a:t>
            </a: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Bullets - 2 Column">
    <p:spTree>
      <p:nvGrpSpPr>
        <p:cNvPr id="1" name=""/>
        <p:cNvGrpSpPr/>
        <p:nvPr/>
      </p:nvGrpSpPr>
      <p:grpSpPr>
        <a:xfrm>
          <a:off x="0" y="0"/>
          <a:ext cx="0" cy="0"/>
          <a:chOff x="0" y="0"/>
          <a:chExt cx="0" cy="0"/>
        </a:xfrm>
      </p:grpSpPr>
      <p:sp>
        <p:nvSpPr>
          <p:cNvPr id="9" name="Shape 9"/>
          <p:cNvSpPr>
            <a:spLocks noGrp="1"/>
          </p:cNvSpPr>
          <p:nvPr>
            <p:ph type="title"/>
          </p:nvPr>
        </p:nvSpPr>
        <p:spPr>
          <a:prstGeom prst="rect">
            <a:avLst/>
          </a:prstGeom>
        </p:spPr>
        <p:txBody>
          <a:bodyPr/>
          <a:lstStyle/>
          <a:p>
            <a:pPr lvl="0">
              <a:defRPr sz="1800">
                <a:solidFill>
                  <a:srgbClr val="000000"/>
                </a:solidFill>
              </a:defRPr>
            </a:pPr>
            <a:r>
              <a:rPr sz="5000">
                <a:solidFill>
                  <a:srgbClr val="56533A"/>
                </a:solidFill>
              </a:rPr>
              <a:t>Title Text</a:t>
            </a:r>
          </a:p>
        </p:txBody>
      </p:sp>
      <p:sp>
        <p:nvSpPr>
          <p:cNvPr id="10" name="Shape 10"/>
          <p:cNvSpPr>
            <a:spLocks noGrp="1"/>
          </p:cNvSpPr>
          <p:nvPr>
            <p:ph type="body" idx="1"/>
          </p:nvPr>
        </p:nvSpPr>
        <p:spPr>
          <a:prstGeom prst="rect">
            <a:avLst/>
          </a:prstGeom>
        </p:spPr>
        <p:txBody>
          <a:bodyPr numCol="2" spcCol="523240" anchor="t"/>
          <a:lstStyle>
            <a:lvl1pPr marL="632265" indent="-344398">
              <a:spcBef>
                <a:spcPts val="4200"/>
              </a:spcBef>
              <a:defRPr sz="3200"/>
            </a:lvl1pPr>
            <a:lvl2pPr marL="1144498" indent="-344398">
              <a:spcBef>
                <a:spcPts val="4200"/>
              </a:spcBef>
              <a:defRPr sz="3200"/>
            </a:lvl2pPr>
            <a:lvl3pPr marL="1665198" indent="-344398">
              <a:spcBef>
                <a:spcPts val="4200"/>
              </a:spcBef>
              <a:defRPr sz="3200"/>
            </a:lvl3pPr>
            <a:lvl4pPr marL="2185898" indent="-344398">
              <a:spcBef>
                <a:spcPts val="4200"/>
              </a:spcBef>
              <a:defRPr sz="3200"/>
            </a:lvl4pPr>
            <a:lvl5pPr marL="2706598" indent="-344398">
              <a:spcBef>
                <a:spcPts val="4200"/>
              </a:spcBef>
              <a:defRPr sz="3200"/>
            </a:lvl5pPr>
          </a:lstStyle>
          <a:p>
            <a:pPr lvl="0">
              <a:defRPr sz="1800">
                <a:solidFill>
                  <a:srgbClr val="000000"/>
                </a:solidFill>
              </a:defRPr>
            </a:pPr>
            <a:r>
              <a:rPr sz="3200">
                <a:solidFill>
                  <a:srgbClr val="56533A"/>
                </a:solidFill>
              </a:rPr>
              <a:t>Body Level One</a:t>
            </a:r>
          </a:p>
          <a:p>
            <a:pPr lvl="1">
              <a:defRPr sz="1800">
                <a:solidFill>
                  <a:srgbClr val="000000"/>
                </a:solidFill>
              </a:defRPr>
            </a:pPr>
            <a:r>
              <a:rPr sz="3200">
                <a:solidFill>
                  <a:srgbClr val="56533A"/>
                </a:solidFill>
              </a:rPr>
              <a:t>Body Level Two</a:t>
            </a:r>
          </a:p>
          <a:p>
            <a:pPr lvl="2">
              <a:defRPr sz="1800">
                <a:solidFill>
                  <a:srgbClr val="000000"/>
                </a:solidFill>
              </a:defRPr>
            </a:pPr>
            <a:r>
              <a:rPr sz="3200">
                <a:solidFill>
                  <a:srgbClr val="56533A"/>
                </a:solidFill>
              </a:rPr>
              <a:t>Body Level Three</a:t>
            </a:r>
          </a:p>
          <a:p>
            <a:pPr lvl="3">
              <a:defRPr sz="1800">
                <a:solidFill>
                  <a:srgbClr val="000000"/>
                </a:solidFill>
              </a:defRPr>
            </a:pPr>
            <a:r>
              <a:rPr sz="3200">
                <a:solidFill>
                  <a:srgbClr val="56533A"/>
                </a:solidFill>
              </a:rPr>
              <a:t>Body Level Four</a:t>
            </a:r>
          </a:p>
          <a:p>
            <a:pPr lvl="4">
              <a:defRPr sz="1800">
                <a:solidFill>
                  <a:srgbClr val="000000"/>
                </a:solidFill>
              </a:defRPr>
            </a:pPr>
            <a:r>
              <a:rPr sz="3200">
                <a:solidFill>
                  <a:srgbClr val="56533A"/>
                </a:solidFill>
              </a:rPr>
              <a:t>Body Level Five</a:t>
            </a: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12" name="Shape 12"/>
          <p:cNvSpPr>
            <a:spLocks noGrp="1"/>
          </p:cNvSpPr>
          <p:nvPr>
            <p:ph type="body" idx="1"/>
          </p:nvPr>
        </p:nvSpPr>
        <p:spPr>
          <a:xfrm>
            <a:off x="1270000" y="914400"/>
            <a:ext cx="10464800" cy="7924800"/>
          </a:xfrm>
          <a:prstGeom prst="rect">
            <a:avLst/>
          </a:prstGeom>
        </p:spPr>
        <p:txBody>
          <a:bodyPr/>
          <a:lstStyle>
            <a:lvl1pPr>
              <a:spcBef>
                <a:spcPts val="5800"/>
              </a:spcBef>
            </a:lvl1pPr>
            <a:lvl2pPr>
              <a:spcBef>
                <a:spcPts val="5800"/>
              </a:spcBef>
            </a:lvl2pPr>
            <a:lvl3pPr>
              <a:spcBef>
                <a:spcPts val="5800"/>
              </a:spcBef>
            </a:lvl3pPr>
            <a:lvl4pPr>
              <a:spcBef>
                <a:spcPts val="5800"/>
              </a:spcBef>
            </a:lvl4pPr>
            <a:lvl5pPr>
              <a:spcBef>
                <a:spcPts val="5800"/>
              </a:spcBef>
            </a:lvl5pPr>
          </a:lstStyle>
          <a:p>
            <a:pPr lvl="0">
              <a:defRPr sz="1800">
                <a:solidFill>
                  <a:srgbClr val="000000"/>
                </a:solidFill>
              </a:defRPr>
            </a:pPr>
            <a:r>
              <a:rPr sz="3800">
                <a:solidFill>
                  <a:srgbClr val="56533A"/>
                </a:solidFill>
              </a:rPr>
              <a:t>Body Level One</a:t>
            </a:r>
          </a:p>
          <a:p>
            <a:pPr lvl="1">
              <a:defRPr sz="1800">
                <a:solidFill>
                  <a:srgbClr val="000000"/>
                </a:solidFill>
              </a:defRPr>
            </a:pPr>
            <a:r>
              <a:rPr sz="3800">
                <a:solidFill>
                  <a:srgbClr val="56533A"/>
                </a:solidFill>
              </a:rPr>
              <a:t>Body Level Two</a:t>
            </a:r>
          </a:p>
          <a:p>
            <a:pPr lvl="2">
              <a:defRPr sz="1800">
                <a:solidFill>
                  <a:srgbClr val="000000"/>
                </a:solidFill>
              </a:defRPr>
            </a:pPr>
            <a:r>
              <a:rPr sz="3800">
                <a:solidFill>
                  <a:srgbClr val="56533A"/>
                </a:solidFill>
              </a:rPr>
              <a:t>Body Level Three</a:t>
            </a:r>
          </a:p>
          <a:p>
            <a:pPr lvl="3">
              <a:defRPr sz="1800">
                <a:solidFill>
                  <a:srgbClr val="000000"/>
                </a:solidFill>
              </a:defRPr>
            </a:pPr>
            <a:r>
              <a:rPr sz="3800">
                <a:solidFill>
                  <a:srgbClr val="56533A"/>
                </a:solidFill>
              </a:rPr>
              <a:t>Body Level Four</a:t>
            </a:r>
          </a:p>
          <a:p>
            <a:pPr lvl="4">
              <a:defRPr sz="1800">
                <a:solidFill>
                  <a:srgbClr val="000000"/>
                </a:solidFill>
              </a:defRPr>
            </a:pPr>
            <a:r>
              <a:rPr sz="3800">
                <a:solidFill>
                  <a:srgbClr val="56533A"/>
                </a:solidFill>
              </a:rPr>
              <a:t>Body Level Five</a:t>
            </a: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lank">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 name="Shape 14"/>
          <p:cNvSpPr>
            <a:spLocks noGrp="1"/>
          </p:cNvSpPr>
          <p:nvPr>
            <p:ph type="title"/>
          </p:nvPr>
        </p:nvSpPr>
        <p:spPr>
          <a:xfrm>
            <a:off x="596900" y="482600"/>
            <a:ext cx="10464800" cy="1981200"/>
          </a:xfrm>
          <a:prstGeom prst="rect">
            <a:avLst/>
          </a:prstGeom>
        </p:spPr>
        <p:txBody>
          <a:bodyPr/>
          <a:lstStyle/>
          <a:p>
            <a:pPr lvl="0">
              <a:defRPr sz="1800">
                <a:solidFill>
                  <a:srgbClr val="000000"/>
                </a:solidFill>
              </a:defRPr>
            </a:pPr>
            <a:r>
              <a:rPr sz="5000">
                <a:solidFill>
                  <a:srgbClr val="56533A"/>
                </a:solidFill>
              </a:rPr>
              <a:t>Title Text</a:t>
            </a:r>
          </a:p>
        </p:txBody>
      </p:sp>
      <p:sp>
        <p:nvSpPr>
          <p:cNvPr id="15" name="Shape 15"/>
          <p:cNvSpPr>
            <a:spLocks noGrp="1"/>
          </p:cNvSpPr>
          <p:nvPr>
            <p:ph type="body" idx="1"/>
          </p:nvPr>
        </p:nvSpPr>
        <p:spPr>
          <a:xfrm>
            <a:off x="1270000" y="2489200"/>
            <a:ext cx="4914900" cy="6350000"/>
          </a:xfrm>
          <a:prstGeom prst="rect">
            <a:avLst/>
          </a:prstGeom>
        </p:spPr>
        <p:txBody>
          <a:bodyPr anchor="t"/>
          <a:lstStyle>
            <a:lvl1pPr marL="632265" indent="-344398">
              <a:spcBef>
                <a:spcPts val="4200"/>
              </a:spcBef>
              <a:defRPr sz="3200"/>
            </a:lvl1pPr>
            <a:lvl2pPr marL="1144498" indent="-344398">
              <a:spcBef>
                <a:spcPts val="4200"/>
              </a:spcBef>
              <a:defRPr sz="3200"/>
            </a:lvl2pPr>
            <a:lvl3pPr marL="1665198" indent="-344398">
              <a:spcBef>
                <a:spcPts val="4200"/>
              </a:spcBef>
              <a:defRPr sz="3200"/>
            </a:lvl3pPr>
            <a:lvl4pPr marL="2185898" indent="-344398">
              <a:spcBef>
                <a:spcPts val="4200"/>
              </a:spcBef>
              <a:defRPr sz="3200"/>
            </a:lvl4pPr>
            <a:lvl5pPr marL="2706598" indent="-344398">
              <a:spcBef>
                <a:spcPts val="4200"/>
              </a:spcBef>
              <a:defRPr sz="3200"/>
            </a:lvl5pPr>
          </a:lstStyle>
          <a:p>
            <a:pPr lvl="0">
              <a:defRPr sz="1800">
                <a:solidFill>
                  <a:srgbClr val="000000"/>
                </a:solidFill>
              </a:defRPr>
            </a:pPr>
            <a:r>
              <a:rPr sz="3200">
                <a:solidFill>
                  <a:srgbClr val="56533A"/>
                </a:solidFill>
              </a:rPr>
              <a:t>Body Level One</a:t>
            </a:r>
          </a:p>
          <a:p>
            <a:pPr lvl="1">
              <a:defRPr sz="1800">
                <a:solidFill>
                  <a:srgbClr val="000000"/>
                </a:solidFill>
              </a:defRPr>
            </a:pPr>
            <a:r>
              <a:rPr sz="3200">
                <a:solidFill>
                  <a:srgbClr val="56533A"/>
                </a:solidFill>
              </a:rPr>
              <a:t>Body Level Two</a:t>
            </a:r>
          </a:p>
          <a:p>
            <a:pPr lvl="2">
              <a:defRPr sz="1800">
                <a:solidFill>
                  <a:srgbClr val="000000"/>
                </a:solidFill>
              </a:defRPr>
            </a:pPr>
            <a:r>
              <a:rPr sz="3200">
                <a:solidFill>
                  <a:srgbClr val="56533A"/>
                </a:solidFill>
              </a:rPr>
              <a:t>Body Level Three</a:t>
            </a:r>
          </a:p>
          <a:p>
            <a:pPr lvl="3">
              <a:defRPr sz="1800">
                <a:solidFill>
                  <a:srgbClr val="000000"/>
                </a:solidFill>
              </a:defRPr>
            </a:pPr>
            <a:r>
              <a:rPr sz="3200">
                <a:solidFill>
                  <a:srgbClr val="56533A"/>
                </a:solidFill>
              </a:rPr>
              <a:t>Body Level Four</a:t>
            </a:r>
          </a:p>
          <a:p>
            <a:pPr lvl="4">
              <a:defRPr sz="1800">
                <a:solidFill>
                  <a:srgbClr val="000000"/>
                </a:solidFill>
              </a:defRPr>
            </a:pPr>
            <a:r>
              <a:rPr sz="3200">
                <a:solidFill>
                  <a:srgbClr val="56533A"/>
                </a:solidFill>
              </a:rPr>
              <a:t>Body Level Five</a:t>
            </a: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 Top copy 1">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7" name="Shape 17"/>
          <p:cNvSpPr/>
          <p:nvPr/>
        </p:nvSpPr>
        <p:spPr>
          <a:xfrm>
            <a:off x="-26145" y="-59532"/>
            <a:ext cx="12444166" cy="9872664"/>
          </a:xfrm>
          <a:prstGeom prst="rect">
            <a:avLst/>
          </a:prstGeom>
          <a:solidFill/>
          <a:ln w="25400">
            <a:miter lim="400000"/>
          </a:ln>
        </p:spPr>
        <p:txBody>
          <a:bodyPr lIns="0" tIns="0" rIns="0" bIns="0" anchor="ctr"/>
          <a:lstStyle/>
          <a:p>
            <a:pPr lvl="0">
              <a:defRPr sz="3200" i="1">
                <a:solidFill>
                  <a:srgbClr val="FFFFFF"/>
                </a:solidFill>
                <a:effectLst/>
              </a:defRPr>
            </a:pPr>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 Top">
    <p:bg>
      <p:bgPr>
        <a:blipFill rotWithShape="1">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0" name="Shape 20"/>
          <p:cNvSpPr>
            <a:spLocks noGrp="1"/>
          </p:cNvSpPr>
          <p:nvPr>
            <p:ph type="title"/>
          </p:nvPr>
        </p:nvSpPr>
        <p:spPr>
          <a:xfrm>
            <a:off x="1270000" y="3683000"/>
            <a:ext cx="10464800" cy="2387600"/>
          </a:xfrm>
          <a:prstGeom prst="rect">
            <a:avLst/>
          </a:prstGeom>
        </p:spPr>
        <p:txBody>
          <a:bodyPr/>
          <a:lstStyle/>
          <a:p>
            <a:pPr lvl="0">
              <a:defRPr sz="1800">
                <a:solidFill>
                  <a:srgbClr val="000000"/>
                </a:solidFill>
              </a:defRPr>
            </a:pPr>
            <a:r>
              <a:rPr sz="5000">
                <a:solidFill>
                  <a:srgbClr val="56533A"/>
                </a:solidFill>
              </a:rPr>
              <a:t>Title Text</a:t>
            </a: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2" name="Shape 22"/>
          <p:cNvSpPr>
            <a:spLocks noGrp="1"/>
          </p:cNvSpPr>
          <p:nvPr>
            <p:ph type="title"/>
          </p:nvPr>
        </p:nvSpPr>
        <p:spPr>
          <a:xfrm>
            <a:off x="1270000" y="7264400"/>
            <a:ext cx="10464800" cy="1981200"/>
          </a:xfrm>
          <a:prstGeom prst="rect">
            <a:avLst/>
          </a:prstGeom>
        </p:spPr>
        <p:txBody>
          <a:bodyPr/>
          <a:lstStyle/>
          <a:p>
            <a:pPr lvl="0">
              <a:defRPr sz="1800">
                <a:solidFill>
                  <a:srgbClr val="000000"/>
                </a:solidFill>
              </a:defRPr>
            </a:pPr>
            <a:r>
              <a:rPr sz="5000">
                <a:solidFill>
                  <a:srgbClr val="56533A"/>
                </a:solidFill>
              </a:rPr>
              <a:t>Title Text</a:t>
            </a: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8"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8"/>
          <a:srcRect/>
          <a:stretch>
            <a:fillRect/>
          </a:stretch>
        </a:blip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1270000" y="393700"/>
            <a:ext cx="10464800" cy="19812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5000">
                <a:solidFill>
                  <a:srgbClr val="56533A"/>
                </a:solidFill>
              </a:rPr>
              <a:t>Title Text</a:t>
            </a:r>
          </a:p>
        </p:txBody>
      </p:sp>
      <p:sp>
        <p:nvSpPr>
          <p:cNvPr id="3" name="Shape 3"/>
          <p:cNvSpPr>
            <a:spLocks noGrp="1"/>
          </p:cNvSpPr>
          <p:nvPr>
            <p:ph type="body" idx="1"/>
          </p:nvPr>
        </p:nvSpPr>
        <p:spPr>
          <a:xfrm>
            <a:off x="1270000" y="2489200"/>
            <a:ext cx="10464800" cy="63500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defRPr>
            </a:pPr>
            <a:r>
              <a:rPr sz="3800">
                <a:solidFill>
                  <a:srgbClr val="56533A"/>
                </a:solidFill>
              </a:rPr>
              <a:t>Body Level One</a:t>
            </a:r>
          </a:p>
          <a:p>
            <a:pPr lvl="1">
              <a:defRPr sz="1800">
                <a:solidFill>
                  <a:srgbClr val="000000"/>
                </a:solidFill>
              </a:defRPr>
            </a:pPr>
            <a:r>
              <a:rPr sz="3800">
                <a:solidFill>
                  <a:srgbClr val="56533A"/>
                </a:solidFill>
              </a:rPr>
              <a:t>Body Level Two</a:t>
            </a:r>
          </a:p>
          <a:p>
            <a:pPr lvl="2">
              <a:defRPr sz="1800">
                <a:solidFill>
                  <a:srgbClr val="000000"/>
                </a:solidFill>
              </a:defRPr>
            </a:pPr>
            <a:r>
              <a:rPr sz="3800">
                <a:solidFill>
                  <a:srgbClr val="56533A"/>
                </a:solidFill>
              </a:rPr>
              <a:t>Body Level Three</a:t>
            </a:r>
          </a:p>
          <a:p>
            <a:pPr lvl="3">
              <a:defRPr sz="1800">
                <a:solidFill>
                  <a:srgbClr val="000000"/>
                </a:solidFill>
              </a:defRPr>
            </a:pPr>
            <a:r>
              <a:rPr sz="3800">
                <a:solidFill>
                  <a:srgbClr val="56533A"/>
                </a:solidFill>
              </a:rPr>
              <a:t>Body Level Four</a:t>
            </a:r>
          </a:p>
          <a:p>
            <a:pPr lvl="4">
              <a:defRPr sz="1800">
                <a:solidFill>
                  <a:srgbClr val="000000"/>
                </a:solidFill>
              </a:defRPr>
            </a:pPr>
            <a:r>
              <a:rPr sz="3800">
                <a:solidFill>
                  <a:srgbClr val="56533A"/>
                </a:solidFill>
              </a:rP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ransition xmlns:p14="http://schemas.microsoft.com/office/powerpoint/2010/main" spd="med"/>
  <p:txStyles>
    <p:titleStyle>
      <a:lvl1pPr defTabSz="457200">
        <a:defRPr sz="5000">
          <a:solidFill>
            <a:srgbClr val="56533A"/>
          </a:solidFill>
          <a:latin typeface="+mj-lt"/>
          <a:ea typeface="+mj-ea"/>
          <a:cs typeface="+mj-cs"/>
          <a:sym typeface="Arial"/>
        </a:defRPr>
      </a:lvl1pPr>
      <a:lvl2pPr indent="228600" defTabSz="457200">
        <a:defRPr sz="5000">
          <a:solidFill>
            <a:srgbClr val="56533A"/>
          </a:solidFill>
          <a:latin typeface="+mj-lt"/>
          <a:ea typeface="+mj-ea"/>
          <a:cs typeface="+mj-cs"/>
          <a:sym typeface="Arial"/>
        </a:defRPr>
      </a:lvl2pPr>
      <a:lvl3pPr indent="457200" defTabSz="457200">
        <a:defRPr sz="5000">
          <a:solidFill>
            <a:srgbClr val="56533A"/>
          </a:solidFill>
          <a:latin typeface="+mj-lt"/>
          <a:ea typeface="+mj-ea"/>
          <a:cs typeface="+mj-cs"/>
          <a:sym typeface="Arial"/>
        </a:defRPr>
      </a:lvl3pPr>
      <a:lvl4pPr indent="685800" defTabSz="457200">
        <a:defRPr sz="5000">
          <a:solidFill>
            <a:srgbClr val="56533A"/>
          </a:solidFill>
          <a:latin typeface="+mj-lt"/>
          <a:ea typeface="+mj-ea"/>
          <a:cs typeface="+mj-cs"/>
          <a:sym typeface="Arial"/>
        </a:defRPr>
      </a:lvl4pPr>
      <a:lvl5pPr indent="914400" defTabSz="457200">
        <a:defRPr sz="5000">
          <a:solidFill>
            <a:srgbClr val="56533A"/>
          </a:solidFill>
          <a:latin typeface="+mj-lt"/>
          <a:ea typeface="+mj-ea"/>
          <a:cs typeface="+mj-cs"/>
          <a:sym typeface="Arial"/>
        </a:defRPr>
      </a:lvl5pPr>
      <a:lvl6pPr indent="1143000" defTabSz="457200">
        <a:defRPr sz="5000">
          <a:solidFill>
            <a:srgbClr val="56533A"/>
          </a:solidFill>
          <a:latin typeface="+mj-lt"/>
          <a:ea typeface="+mj-ea"/>
          <a:cs typeface="+mj-cs"/>
          <a:sym typeface="Arial"/>
        </a:defRPr>
      </a:lvl6pPr>
      <a:lvl7pPr indent="1371600" defTabSz="457200">
        <a:defRPr sz="5000">
          <a:solidFill>
            <a:srgbClr val="56533A"/>
          </a:solidFill>
          <a:latin typeface="+mj-lt"/>
          <a:ea typeface="+mj-ea"/>
          <a:cs typeface="+mj-cs"/>
          <a:sym typeface="Arial"/>
        </a:defRPr>
      </a:lvl7pPr>
      <a:lvl8pPr indent="1600200" defTabSz="457200">
        <a:defRPr sz="5000">
          <a:solidFill>
            <a:srgbClr val="56533A"/>
          </a:solidFill>
          <a:latin typeface="+mj-lt"/>
          <a:ea typeface="+mj-ea"/>
          <a:cs typeface="+mj-cs"/>
          <a:sym typeface="Arial"/>
        </a:defRPr>
      </a:lvl8pPr>
      <a:lvl9pPr indent="1828800" defTabSz="457200">
        <a:defRPr sz="5000">
          <a:solidFill>
            <a:srgbClr val="56533A"/>
          </a:solidFill>
          <a:latin typeface="+mj-lt"/>
          <a:ea typeface="+mj-ea"/>
          <a:cs typeface="+mj-cs"/>
          <a:sym typeface="Arial"/>
        </a:defRPr>
      </a:lvl9pPr>
    </p:titleStyle>
    <p:bodyStyle>
      <a:lvl1pPr marL="664649" indent="-376783" defTabSz="457200">
        <a:spcBef>
          <a:spcPts val="3300"/>
        </a:spcBef>
        <a:buSzPct val="125000"/>
        <a:buChar char="•"/>
        <a:defRPr sz="3800">
          <a:solidFill>
            <a:srgbClr val="56533A"/>
          </a:solidFill>
          <a:latin typeface="+mj-lt"/>
          <a:ea typeface="+mj-ea"/>
          <a:cs typeface="+mj-cs"/>
          <a:sym typeface="Arial"/>
        </a:defRPr>
      </a:lvl1pPr>
      <a:lvl2pPr marL="1176883" indent="-376783" defTabSz="457200">
        <a:spcBef>
          <a:spcPts val="3300"/>
        </a:spcBef>
        <a:buSzPct val="125000"/>
        <a:buChar char="•"/>
        <a:defRPr sz="3800">
          <a:solidFill>
            <a:srgbClr val="56533A"/>
          </a:solidFill>
          <a:latin typeface="+mj-lt"/>
          <a:ea typeface="+mj-ea"/>
          <a:cs typeface="+mj-cs"/>
          <a:sym typeface="Arial"/>
        </a:defRPr>
      </a:lvl2pPr>
      <a:lvl3pPr marL="1697583" indent="-376783" defTabSz="457200">
        <a:spcBef>
          <a:spcPts val="3300"/>
        </a:spcBef>
        <a:buSzPct val="125000"/>
        <a:buChar char="•"/>
        <a:defRPr sz="3800">
          <a:solidFill>
            <a:srgbClr val="56533A"/>
          </a:solidFill>
          <a:latin typeface="+mj-lt"/>
          <a:ea typeface="+mj-ea"/>
          <a:cs typeface="+mj-cs"/>
          <a:sym typeface="Arial"/>
        </a:defRPr>
      </a:lvl3pPr>
      <a:lvl4pPr marL="2218283" indent="-376783" defTabSz="457200">
        <a:spcBef>
          <a:spcPts val="3300"/>
        </a:spcBef>
        <a:buSzPct val="125000"/>
        <a:buChar char="•"/>
        <a:defRPr sz="3800">
          <a:solidFill>
            <a:srgbClr val="56533A"/>
          </a:solidFill>
          <a:latin typeface="+mj-lt"/>
          <a:ea typeface="+mj-ea"/>
          <a:cs typeface="+mj-cs"/>
          <a:sym typeface="Arial"/>
        </a:defRPr>
      </a:lvl4pPr>
      <a:lvl5pPr marL="2738983" indent="-376783" defTabSz="457200">
        <a:spcBef>
          <a:spcPts val="3300"/>
        </a:spcBef>
        <a:buSzPct val="125000"/>
        <a:buChar char="•"/>
        <a:defRPr sz="3800">
          <a:solidFill>
            <a:srgbClr val="56533A"/>
          </a:solidFill>
          <a:latin typeface="+mj-lt"/>
          <a:ea typeface="+mj-ea"/>
          <a:cs typeface="+mj-cs"/>
          <a:sym typeface="Arial"/>
        </a:defRPr>
      </a:lvl5pPr>
      <a:lvl6pPr marL="3094583" indent="-376783" defTabSz="457200">
        <a:spcBef>
          <a:spcPts val="3300"/>
        </a:spcBef>
        <a:buSzPct val="125000"/>
        <a:buChar char="•"/>
        <a:defRPr sz="3800">
          <a:solidFill>
            <a:srgbClr val="56533A"/>
          </a:solidFill>
          <a:latin typeface="+mj-lt"/>
          <a:ea typeface="+mj-ea"/>
          <a:cs typeface="+mj-cs"/>
          <a:sym typeface="Arial"/>
        </a:defRPr>
      </a:lvl6pPr>
      <a:lvl7pPr marL="3450183" indent="-376783" defTabSz="457200">
        <a:spcBef>
          <a:spcPts val="3300"/>
        </a:spcBef>
        <a:buSzPct val="125000"/>
        <a:buChar char="•"/>
        <a:defRPr sz="3800">
          <a:solidFill>
            <a:srgbClr val="56533A"/>
          </a:solidFill>
          <a:latin typeface="+mj-lt"/>
          <a:ea typeface="+mj-ea"/>
          <a:cs typeface="+mj-cs"/>
          <a:sym typeface="Arial"/>
        </a:defRPr>
      </a:lvl7pPr>
      <a:lvl8pPr marL="3805783" indent="-376783" defTabSz="457200">
        <a:spcBef>
          <a:spcPts val="3300"/>
        </a:spcBef>
        <a:buSzPct val="125000"/>
        <a:buChar char="•"/>
        <a:defRPr sz="3800">
          <a:solidFill>
            <a:srgbClr val="56533A"/>
          </a:solidFill>
          <a:latin typeface="+mj-lt"/>
          <a:ea typeface="+mj-ea"/>
          <a:cs typeface="+mj-cs"/>
          <a:sym typeface="Arial"/>
        </a:defRPr>
      </a:lvl8pPr>
      <a:lvl9pPr marL="4161383" indent="-376783" defTabSz="457200">
        <a:spcBef>
          <a:spcPts val="3300"/>
        </a:spcBef>
        <a:buSzPct val="125000"/>
        <a:buChar char="•"/>
        <a:defRPr sz="3800">
          <a:solidFill>
            <a:srgbClr val="56533A"/>
          </a:solidFill>
          <a:latin typeface="+mj-lt"/>
          <a:ea typeface="+mj-ea"/>
          <a:cs typeface="+mj-cs"/>
          <a:sym typeface="Arial"/>
        </a:defRPr>
      </a:lvl9pPr>
    </p:bodyStyle>
    <p:otherStyle>
      <a:lvl1pPr algn="ctr" defTabSz="457200">
        <a:defRPr sz="2400">
          <a:solidFill>
            <a:schemeClr val="tx1"/>
          </a:solidFill>
          <a:latin typeface="+mn-lt"/>
          <a:ea typeface="+mn-ea"/>
          <a:cs typeface="+mn-cs"/>
          <a:sym typeface="Hoefler Text"/>
        </a:defRPr>
      </a:lvl1pPr>
      <a:lvl2pPr indent="228600" algn="ctr" defTabSz="457200">
        <a:defRPr sz="2400">
          <a:solidFill>
            <a:schemeClr val="tx1"/>
          </a:solidFill>
          <a:latin typeface="+mn-lt"/>
          <a:ea typeface="+mn-ea"/>
          <a:cs typeface="+mn-cs"/>
          <a:sym typeface="Hoefler Text"/>
        </a:defRPr>
      </a:lvl2pPr>
      <a:lvl3pPr indent="457200" algn="ctr" defTabSz="457200">
        <a:defRPr sz="2400">
          <a:solidFill>
            <a:schemeClr val="tx1"/>
          </a:solidFill>
          <a:latin typeface="+mn-lt"/>
          <a:ea typeface="+mn-ea"/>
          <a:cs typeface="+mn-cs"/>
          <a:sym typeface="Hoefler Text"/>
        </a:defRPr>
      </a:lvl3pPr>
      <a:lvl4pPr indent="685800" algn="ctr" defTabSz="457200">
        <a:defRPr sz="2400">
          <a:solidFill>
            <a:schemeClr val="tx1"/>
          </a:solidFill>
          <a:latin typeface="+mn-lt"/>
          <a:ea typeface="+mn-ea"/>
          <a:cs typeface="+mn-cs"/>
          <a:sym typeface="Hoefler Text"/>
        </a:defRPr>
      </a:lvl4pPr>
      <a:lvl5pPr indent="914400" algn="ctr" defTabSz="457200">
        <a:defRPr sz="2400">
          <a:solidFill>
            <a:schemeClr val="tx1"/>
          </a:solidFill>
          <a:latin typeface="+mn-lt"/>
          <a:ea typeface="+mn-ea"/>
          <a:cs typeface="+mn-cs"/>
          <a:sym typeface="Hoefler Text"/>
        </a:defRPr>
      </a:lvl5pPr>
      <a:lvl6pPr indent="1143000" algn="ctr" defTabSz="457200">
        <a:defRPr sz="2400">
          <a:solidFill>
            <a:schemeClr val="tx1"/>
          </a:solidFill>
          <a:latin typeface="+mn-lt"/>
          <a:ea typeface="+mn-ea"/>
          <a:cs typeface="+mn-cs"/>
          <a:sym typeface="Hoefler Text"/>
        </a:defRPr>
      </a:lvl6pPr>
      <a:lvl7pPr indent="1371600" algn="ctr" defTabSz="457200">
        <a:defRPr sz="2400">
          <a:solidFill>
            <a:schemeClr val="tx1"/>
          </a:solidFill>
          <a:latin typeface="+mn-lt"/>
          <a:ea typeface="+mn-ea"/>
          <a:cs typeface="+mn-cs"/>
          <a:sym typeface="Hoefler Text"/>
        </a:defRPr>
      </a:lvl7pPr>
      <a:lvl8pPr indent="1600200" algn="ctr" defTabSz="457200">
        <a:defRPr sz="2400">
          <a:solidFill>
            <a:schemeClr val="tx1"/>
          </a:solidFill>
          <a:latin typeface="+mn-lt"/>
          <a:ea typeface="+mn-ea"/>
          <a:cs typeface="+mn-cs"/>
          <a:sym typeface="Hoefler Text"/>
        </a:defRPr>
      </a:lvl8pPr>
      <a:lvl9pPr indent="1828800" algn="ctr" defTabSz="457200">
        <a:defRPr sz="2400">
          <a:solidFill>
            <a:schemeClr val="tx1"/>
          </a:solidFill>
          <a:latin typeface="+mn-lt"/>
          <a:ea typeface="+mn-ea"/>
          <a:cs typeface="+mn-cs"/>
          <a:sym typeface="Hoefler Tex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chart" Target="../charts/char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44.tif"/><Relationship Id="rId4" Type="http://schemas.openxmlformats.org/officeDocument/2006/relationships/image" Target="../media/image45.tif"/><Relationship Id="rId5" Type="http://schemas.openxmlformats.org/officeDocument/2006/relationships/image" Target="../media/image46.png"/><Relationship Id="rId6" Type="http://schemas.openxmlformats.org/officeDocument/2006/relationships/image" Target="../media/image47.png"/><Relationship Id="rId7" Type="http://schemas.openxmlformats.org/officeDocument/2006/relationships/image" Target="../media/image48.pn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49.png"/><Relationship Id="rId4" Type="http://schemas.openxmlformats.org/officeDocument/2006/relationships/image" Target="../media/image50.png"/><Relationship Id="rId5" Type="http://schemas.openxmlformats.org/officeDocument/2006/relationships/image" Target="../media/image51.png"/><Relationship Id="rId6" Type="http://schemas.openxmlformats.org/officeDocument/2006/relationships/image" Target="../media/image52.png"/><Relationship Id="rId7" Type="http://schemas.openxmlformats.org/officeDocument/2006/relationships/image" Target="../media/image53.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39.png"/><Relationship Id="rId5" Type="http://schemas.openxmlformats.org/officeDocument/2006/relationships/image" Target="../media/image54.png"/><Relationship Id="rId6" Type="http://schemas.openxmlformats.org/officeDocument/2006/relationships/image" Target="../media/image55.png"/><Relationship Id="rId7" Type="http://schemas.openxmlformats.org/officeDocument/2006/relationships/image" Target="../media/image56.tiff"/><Relationship Id="rId8" Type="http://schemas.openxmlformats.org/officeDocument/2006/relationships/image" Target="../media/image41.png"/><Relationship Id="rId9" Type="http://schemas.openxmlformats.org/officeDocument/2006/relationships/image" Target="../media/image40.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5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5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5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6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0.png"/><Relationship Id="rId6" Type="http://schemas.openxmlformats.org/officeDocument/2006/relationships/image" Target="../media/image13.tif"/><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chart" Target="../charts/char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1.xml"/><Relationship Id="rId3" Type="http://schemas.openxmlformats.org/officeDocument/2006/relationships/image" Target="../media/image1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2.xml"/><Relationship Id="rId3" Type="http://schemas.openxmlformats.org/officeDocument/2006/relationships/image" Target="../media/image62.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3.xml"/><Relationship Id="rId3" Type="http://schemas.openxmlformats.org/officeDocument/2006/relationships/image" Target="../media/image63.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image" Target="../media/image64.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5.xml"/><Relationship Id="rId3" Type="http://schemas.openxmlformats.org/officeDocument/2006/relationships/image" Target="../media/image65.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26.xml"/><Relationship Id="rId3" Type="http://schemas.openxmlformats.org/officeDocument/2006/relationships/image" Target="../media/image6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8.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9.xml"/><Relationship Id="rId3" Type="http://schemas.openxmlformats.org/officeDocument/2006/relationships/image" Target="../media/image69.png"/></Relationships>
</file>

<file path=ppt/slides/_rels/slide3.xml.rels><?xml version="1.0" encoding="UTF-8" standalone="yes"?>
<Relationships xmlns="http://schemas.openxmlformats.org/package/2006/relationships"><Relationship Id="rId3" Type="http://schemas.openxmlformats.org/officeDocument/2006/relationships/image" Target="../media/image14.tif"/><Relationship Id="rId4" Type="http://schemas.openxmlformats.org/officeDocument/2006/relationships/image" Target="../media/image15.tif"/><Relationship Id="rId5" Type="http://schemas.openxmlformats.org/officeDocument/2006/relationships/image" Target="../media/image16.png"/><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 Id="rId3" Type="http://schemas.openxmlformats.org/officeDocument/2006/relationships/image" Target="../media/image7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1.xml"/><Relationship Id="rId3" Type="http://schemas.openxmlformats.org/officeDocument/2006/relationships/image" Target="../media/image41.png"/></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4" Type="http://schemas.openxmlformats.org/officeDocument/2006/relationships/image" Target="../media/image72.jpeg"/><Relationship Id="rId1" Type="http://schemas.openxmlformats.org/officeDocument/2006/relationships/slideLayout" Target="../slideLayouts/slideLayout5.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3.xml"/><Relationship Id="rId3" Type="http://schemas.openxmlformats.org/officeDocument/2006/relationships/image" Target="../media/image7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4.xml"/><Relationship Id="rId3" Type="http://schemas.openxmlformats.org/officeDocument/2006/relationships/image" Target="../media/image74.jpeg"/></Relationships>
</file>

<file path=ppt/slides/_rels/slide35.xml.rels><?xml version="1.0" encoding="UTF-8" standalone="yes"?>
<Relationships xmlns="http://schemas.openxmlformats.org/package/2006/relationships"><Relationship Id="rId3" Type="http://schemas.openxmlformats.org/officeDocument/2006/relationships/hyperlink" Target="http://www.baylor.edu/lib/browningletters" TargetMode="External"/><Relationship Id="rId4" Type="http://schemas.openxmlformats.org/officeDocument/2006/relationships/image" Target="../media/image75.png"/><Relationship Id="rId5" Type="http://schemas.openxmlformats.org/officeDocument/2006/relationships/image" Target="../media/image41.png"/><Relationship Id="rId6" Type="http://schemas.openxmlformats.org/officeDocument/2006/relationships/image" Target="../media/image39.png"/><Relationship Id="rId7" Type="http://schemas.openxmlformats.org/officeDocument/2006/relationships/image" Target="../media/image76.png"/><Relationship Id="rId8" Type="http://schemas.openxmlformats.org/officeDocument/2006/relationships/image" Target="../media/image55.png"/><Relationship Id="rId9" Type="http://schemas.openxmlformats.org/officeDocument/2006/relationships/image" Target="../media/image56.tiff"/><Relationship Id="rId10"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7.ti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tif"/><Relationship Id="rId6" Type="http://schemas.openxmlformats.org/officeDocument/2006/relationships/image" Target="../media/image22.png"/><Relationship Id="rId7" Type="http://schemas.openxmlformats.org/officeDocument/2006/relationships/image" Target="../media/image23.tiff"/><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1" Type="http://schemas.openxmlformats.org/officeDocument/2006/relationships/image" Target="../media/image32.jpeg"/><Relationship Id="rId12" Type="http://schemas.openxmlformats.org/officeDocument/2006/relationships/image" Target="../media/image33.jpeg"/><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4.jpeg"/><Relationship Id="rId4" Type="http://schemas.openxmlformats.org/officeDocument/2006/relationships/image" Target="../media/image25.jpeg"/><Relationship Id="rId5" Type="http://schemas.openxmlformats.org/officeDocument/2006/relationships/image" Target="../media/image26.jpeg"/><Relationship Id="rId6" Type="http://schemas.openxmlformats.org/officeDocument/2006/relationships/image" Target="../media/image27.jpeg"/><Relationship Id="rId7" Type="http://schemas.openxmlformats.org/officeDocument/2006/relationships/image" Target="../media/image28.jpeg"/><Relationship Id="rId8" Type="http://schemas.openxmlformats.org/officeDocument/2006/relationships/image" Target="../media/image29.jpeg"/><Relationship Id="rId9" Type="http://schemas.openxmlformats.org/officeDocument/2006/relationships/image" Target="../media/image30.jpeg"/><Relationship Id="rId10" Type="http://schemas.openxmlformats.org/officeDocument/2006/relationships/image" Target="../media/image31.jpeg"/></Relationships>
</file>

<file path=ppt/slides/_rels/slide9.xml.rels><?xml version="1.0" encoding="UTF-8" standalone="yes"?>
<Relationships xmlns="http://schemas.openxmlformats.org/package/2006/relationships"><Relationship Id="rId11" Type="http://schemas.openxmlformats.org/officeDocument/2006/relationships/image" Target="../media/image12.png"/><Relationship Id="rId12" Type="http://schemas.openxmlformats.org/officeDocument/2006/relationships/image" Target="../media/image10.png"/><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4.png"/><Relationship Id="rId4" Type="http://schemas.openxmlformats.org/officeDocument/2006/relationships/image" Target="../media/image35.png"/><Relationship Id="rId5" Type="http://schemas.openxmlformats.org/officeDocument/2006/relationships/image" Target="../media/image36.png"/><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 name="Shape 46"/>
          <p:cNvSpPr/>
          <p:nvPr/>
        </p:nvSpPr>
        <p:spPr>
          <a:xfrm>
            <a:off x="490856" y="6604892"/>
            <a:ext cx="12023089" cy="2819650"/>
          </a:xfrm>
          <a:prstGeom prst="rect">
            <a:avLst/>
          </a:prstGeom>
          <a:solidFill>
            <a:srgbClr val="FFFFFF"/>
          </a:solidFill>
          <a:ln w="12700">
            <a:solidFill/>
            <a:miter lim="400000"/>
          </a:ln>
        </p:spPr>
        <p:txBody>
          <a:bodyPr lIns="0" tIns="0" rIns="0" bIns="0" anchor="ctr"/>
          <a:lstStyle/>
          <a:p>
            <a:pPr lvl="0">
              <a:defRPr sz="3200" i="1">
                <a:solidFill>
                  <a:srgbClr val="FFFFFF"/>
                </a:solidFill>
                <a:effectLst/>
              </a:defRPr>
            </a:pPr>
            <a:endParaRPr/>
          </a:p>
        </p:txBody>
      </p:sp>
      <p:pic>
        <p:nvPicPr>
          <p:cNvPr id="47" name="pasted-image-enhanced.png"/>
          <p:cNvPicPr/>
          <p:nvPr/>
        </p:nvPicPr>
        <p:blipFill>
          <a:blip r:embed="rId3">
            <a:extLst/>
          </a:blip>
          <a:stretch>
            <a:fillRect/>
          </a:stretch>
        </p:blipFill>
        <p:spPr>
          <a:xfrm>
            <a:off x="1149280" y="-1427006"/>
            <a:ext cx="10706240" cy="8029680"/>
          </a:xfrm>
          <a:prstGeom prst="rect">
            <a:avLst/>
          </a:prstGeom>
          <a:ln w="12700">
            <a:miter lim="400000"/>
          </a:ln>
        </p:spPr>
      </p:pic>
      <p:sp>
        <p:nvSpPr>
          <p:cNvPr id="48" name="Shape 48"/>
          <p:cNvSpPr/>
          <p:nvPr/>
        </p:nvSpPr>
        <p:spPr>
          <a:xfrm>
            <a:off x="5338436" y="7437415"/>
            <a:ext cx="2302528" cy="1460321"/>
          </a:xfrm>
          <a:prstGeom prst="rect">
            <a:avLst/>
          </a:prstGeom>
          <a:ln w="12700">
            <a:miter lim="400000"/>
          </a:ln>
          <a:extLst>
            <a:ext uri="{C572A759-6A51-4108-AA02-DFA0A04FC94B}">
              <ma14:wrappingTextBoxFlag xmlns:ma14="http://schemas.microsoft.com/office/mac/drawingml/2011/main" val="1"/>
            </a:ext>
          </a:extLst>
        </p:spPr>
        <p:txBody>
          <a:bodyPr wrap="none" lIns="0" tIns="0" rIns="0" bIns="0">
            <a:spAutoFit/>
          </a:bodyPr>
          <a:lstStyle/>
          <a:p>
            <a:pPr lvl="0">
              <a:defRPr sz="1800">
                <a:solidFill>
                  <a:srgbClr val="000000"/>
                </a:solidFill>
                <a:effectLst/>
              </a:defRPr>
            </a:pPr>
            <a:r>
              <a:rPr sz="3100">
                <a:solidFill>
                  <a:srgbClr val="56533A"/>
                </a:solidFill>
                <a:effectLst>
                  <a:outerShdw blurRad="25400" dist="25400" dir="2700000" rotWithShape="0">
                    <a:srgbClr val="FFFFFF">
                      <a:alpha val="75000"/>
                    </a:srgbClr>
                  </a:outerShdw>
                </a:effectLst>
                <a:latin typeface="+mj-lt"/>
                <a:ea typeface="+mj-ea"/>
                <a:cs typeface="+mj-cs"/>
                <a:sym typeface="Arial"/>
              </a:rPr>
              <a:t>Ian Graham</a:t>
            </a:r>
          </a:p>
          <a:p>
            <a:pPr lvl="0">
              <a:defRPr sz="1800">
                <a:solidFill>
                  <a:srgbClr val="000000"/>
                </a:solidFill>
                <a:effectLst/>
              </a:defRPr>
            </a:pPr>
            <a:r>
              <a:rPr sz="3100">
                <a:solidFill>
                  <a:srgbClr val="56533A"/>
                </a:solidFill>
                <a:effectLst>
                  <a:outerShdw blurRad="25400" dist="25400" dir="2700000" rotWithShape="0">
                    <a:srgbClr val="FFFFFF">
                      <a:alpha val="75000"/>
                    </a:srgbClr>
                  </a:outerShdw>
                </a:effectLst>
                <a:latin typeface="+mj-lt"/>
                <a:ea typeface="+mj-ea"/>
                <a:cs typeface="+mj-cs"/>
                <a:sym typeface="Arial"/>
              </a:rPr>
              <a:t>Pattie Orr</a:t>
            </a:r>
          </a:p>
          <a:p>
            <a:pPr lvl="0">
              <a:defRPr sz="1800">
                <a:solidFill>
                  <a:srgbClr val="000000"/>
                </a:solidFill>
                <a:effectLst/>
              </a:defRPr>
            </a:pPr>
            <a:r>
              <a:rPr sz="3100">
                <a:solidFill>
                  <a:srgbClr val="56533A"/>
                </a:solidFill>
                <a:effectLst>
                  <a:outerShdw blurRad="25400" dist="25400" dir="2700000" rotWithShape="0">
                    <a:srgbClr val="FFFFFF">
                      <a:alpha val="75000"/>
                    </a:srgbClr>
                  </a:outerShdw>
                </a:effectLst>
                <a:latin typeface="+mj-lt"/>
                <a:ea typeface="+mj-ea"/>
                <a:cs typeface="+mj-cs"/>
                <a:sym typeface="Arial"/>
              </a:rPr>
              <a:t>Darryl Stuhr</a:t>
            </a:r>
          </a:p>
        </p:txBody>
      </p:sp>
      <p:sp>
        <p:nvSpPr>
          <p:cNvPr id="49" name="Shape 49"/>
          <p:cNvSpPr/>
          <p:nvPr/>
        </p:nvSpPr>
        <p:spPr>
          <a:xfrm>
            <a:off x="8859863" y="8626585"/>
            <a:ext cx="3236218" cy="545922"/>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3100">
                <a:latin typeface="+mj-lt"/>
                <a:ea typeface="+mj-ea"/>
                <a:cs typeface="+mj-cs"/>
                <a:sym typeface="Arial"/>
              </a:defRPr>
            </a:lvl1pPr>
          </a:lstStyle>
          <a:p>
            <a:pPr lvl="0">
              <a:defRPr sz="1800">
                <a:solidFill>
                  <a:srgbClr val="000000"/>
                </a:solidFill>
                <a:effectLst/>
              </a:defRPr>
            </a:pPr>
            <a:r>
              <a:rPr sz="3100">
                <a:solidFill>
                  <a:srgbClr val="56533A"/>
                </a:solidFill>
                <a:effectLst>
                  <a:outerShdw blurRad="25400" dist="25400" dir="2700000" rotWithShape="0">
                    <a:srgbClr val="FFFFFF">
                      <a:alpha val="75000"/>
                    </a:srgbClr>
                  </a:outerShdw>
                </a:effectLst>
              </a:rPr>
              <a:t>Wellesley College</a:t>
            </a:r>
          </a:p>
        </p:txBody>
      </p:sp>
      <p:pic>
        <p:nvPicPr>
          <p:cNvPr id="50" name="280_Wellesley_Logo_no_bg-smaller.png"/>
          <p:cNvPicPr/>
          <p:nvPr/>
        </p:nvPicPr>
        <p:blipFill>
          <a:blip r:embed="rId4" cstate="screen">
            <a:extLst>
              <a:ext uri="{28A0092B-C50C-407E-A947-70E740481C1C}">
                <a14:useLocalDpi xmlns:a14="http://schemas.microsoft.com/office/drawing/2010/main"/>
              </a:ext>
            </a:extLst>
          </a:blip>
          <a:stretch>
            <a:fillRect/>
          </a:stretch>
        </p:blipFill>
        <p:spPr>
          <a:xfrm>
            <a:off x="9550699" y="7162644"/>
            <a:ext cx="1854547" cy="1182275"/>
          </a:xfrm>
          <a:prstGeom prst="rect">
            <a:avLst/>
          </a:prstGeom>
          <a:ln w="12700">
            <a:miter lim="400000"/>
          </a:ln>
        </p:spPr>
      </p:pic>
      <p:sp>
        <p:nvSpPr>
          <p:cNvPr id="51" name="Shape 51"/>
          <p:cNvSpPr>
            <a:spLocks noGrp="1"/>
          </p:cNvSpPr>
          <p:nvPr>
            <p:ph type="title"/>
          </p:nvPr>
        </p:nvSpPr>
        <p:spPr>
          <a:xfrm>
            <a:off x="1270000" y="4453994"/>
            <a:ext cx="10464800" cy="1981201"/>
          </a:xfrm>
          <a:prstGeom prst="rect">
            <a:avLst/>
          </a:prstGeom>
          <a:effectLst>
            <a:outerShdw blurRad="25400" dist="25400" dir="2700000" rotWithShape="0">
              <a:srgbClr val="FFFFFF">
                <a:alpha val="75000"/>
              </a:srgbClr>
            </a:outerShdw>
          </a:effectLst>
        </p:spPr>
        <p:txBody>
          <a:bodyPr lIns="0" tIns="0" rIns="0" bIns="0"/>
          <a:lstStyle/>
          <a:p>
            <a:pPr marL="0" lvl="0" algn="ctr" defTabSz="457200">
              <a:lnSpc>
                <a:spcPct val="100000"/>
              </a:lnSpc>
              <a:defRPr sz="1800">
                <a:solidFill>
                  <a:srgbClr val="000000"/>
                </a:solidFill>
              </a:defRPr>
            </a:pPr>
            <a:r>
              <a:rPr sz="5000">
                <a:solidFill>
                  <a:srgbClr val="56533A"/>
                </a:solidFill>
                <a:latin typeface="+mj-lt"/>
                <a:ea typeface="+mj-ea"/>
                <a:cs typeface="+mj-cs"/>
                <a:sym typeface="Arial"/>
              </a:rPr>
              <a:t>The Browning Letters Project:</a:t>
            </a:r>
          </a:p>
          <a:p>
            <a:pPr marL="0" lvl="0" algn="ctr" defTabSz="457200">
              <a:lnSpc>
                <a:spcPct val="100000"/>
              </a:lnSpc>
              <a:defRPr sz="1800">
                <a:solidFill>
                  <a:srgbClr val="000000"/>
                </a:solidFill>
              </a:defRPr>
            </a:pPr>
            <a:r>
              <a:rPr sz="5000">
                <a:solidFill>
                  <a:srgbClr val="56533A"/>
                </a:solidFill>
                <a:latin typeface="+mj-lt"/>
                <a:ea typeface="+mj-ea"/>
                <a:cs typeface="+mj-cs"/>
                <a:sym typeface="Arial"/>
              </a:rPr>
              <a:t>Preservation for Digital Humanities</a:t>
            </a:r>
          </a:p>
        </p:txBody>
      </p:sp>
      <p:pic>
        <p:nvPicPr>
          <p:cNvPr id="52" name="Baylor_IM_vert.png"/>
          <p:cNvPicPr/>
          <p:nvPr/>
        </p:nvPicPr>
        <p:blipFill>
          <a:blip r:embed="rId5">
            <a:extLst/>
          </a:blip>
          <a:stretch>
            <a:fillRect/>
          </a:stretch>
        </p:blipFill>
        <p:spPr>
          <a:xfrm>
            <a:off x="1228664" y="6849286"/>
            <a:ext cx="2890874" cy="233086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9" name="Chart 149"/>
          <p:cNvGraphicFramePr/>
          <p:nvPr/>
        </p:nvGraphicFramePr>
        <p:xfrm>
          <a:off x="379406" y="2426379"/>
          <a:ext cx="12108333" cy="5848351"/>
        </p:xfrm>
        <a:graphic>
          <a:graphicData uri="http://schemas.openxmlformats.org/drawingml/2006/chart">
            <c:chart xmlns:c="http://schemas.openxmlformats.org/drawingml/2006/chart" xmlns:r="http://schemas.openxmlformats.org/officeDocument/2006/relationships" r:id="rId3"/>
          </a:graphicData>
        </a:graphic>
      </p:graphicFrame>
      <p:sp>
        <p:nvSpPr>
          <p:cNvPr id="150" name="Shape 150"/>
          <p:cNvSpPr/>
          <p:nvPr/>
        </p:nvSpPr>
        <p:spPr>
          <a:xfrm flipV="1">
            <a:off x="2914885" y="2578779"/>
            <a:ext cx="736601" cy="1244601"/>
          </a:xfrm>
          <a:prstGeom prst="line">
            <a:avLst/>
          </a:prstGeom>
          <a:ln w="25400">
            <a:solidFill>
              <a:srgbClr val="56533A"/>
            </a:solidFill>
            <a:miter lim="400000"/>
          </a:ln>
        </p:spPr>
        <p:txBody>
          <a:bodyPr lIns="0" tIns="0" rIns="0" bIns="0"/>
          <a:lstStyle/>
          <a:p>
            <a:pPr lvl="0" algn="l">
              <a:defRPr sz="1200">
                <a:solidFill>
                  <a:srgbClr val="000000"/>
                </a:solidFill>
                <a:effectLst/>
                <a:latin typeface="Helvetica"/>
                <a:ea typeface="Helvetica"/>
                <a:cs typeface="Helvetica"/>
                <a:sym typeface="Helvetica"/>
              </a:defRPr>
            </a:pPr>
            <a:endParaRPr/>
          </a:p>
        </p:txBody>
      </p:sp>
      <p:sp>
        <p:nvSpPr>
          <p:cNvPr id="151" name="Shape 151"/>
          <p:cNvSpPr/>
          <p:nvPr/>
        </p:nvSpPr>
        <p:spPr>
          <a:xfrm flipV="1">
            <a:off x="9061684" y="2578779"/>
            <a:ext cx="736601" cy="1244601"/>
          </a:xfrm>
          <a:prstGeom prst="line">
            <a:avLst/>
          </a:prstGeom>
          <a:ln w="25400">
            <a:solidFill>
              <a:srgbClr val="56533A"/>
            </a:solidFill>
            <a:miter lim="400000"/>
          </a:ln>
        </p:spPr>
        <p:txBody>
          <a:bodyPr lIns="0" tIns="0" rIns="0" bIns="0"/>
          <a:lstStyle/>
          <a:p>
            <a:pPr lvl="0" algn="l">
              <a:defRPr sz="1200">
                <a:solidFill>
                  <a:srgbClr val="000000"/>
                </a:solidFill>
                <a:effectLst/>
                <a:latin typeface="Helvetica"/>
                <a:ea typeface="Helvetica"/>
                <a:cs typeface="Helvetica"/>
                <a:sym typeface="Helvetica"/>
              </a:defRPr>
            </a:pPr>
            <a:endParaRPr/>
          </a:p>
        </p:txBody>
      </p:sp>
      <p:sp>
        <p:nvSpPr>
          <p:cNvPr id="152" name="Shape 152"/>
          <p:cNvSpPr/>
          <p:nvPr/>
        </p:nvSpPr>
        <p:spPr>
          <a:xfrm flipV="1">
            <a:off x="11195284" y="2578779"/>
            <a:ext cx="736601" cy="1244601"/>
          </a:xfrm>
          <a:prstGeom prst="line">
            <a:avLst/>
          </a:prstGeom>
          <a:ln w="25400">
            <a:solidFill>
              <a:srgbClr val="56533A"/>
            </a:solidFill>
            <a:miter lim="400000"/>
          </a:ln>
        </p:spPr>
        <p:txBody>
          <a:bodyPr lIns="0" tIns="0" rIns="0" bIns="0"/>
          <a:lstStyle/>
          <a:p>
            <a:pPr lvl="0" algn="l">
              <a:defRPr sz="1200">
                <a:solidFill>
                  <a:srgbClr val="000000"/>
                </a:solidFill>
                <a:effectLst/>
                <a:latin typeface="Helvetica"/>
                <a:ea typeface="Helvetica"/>
                <a:cs typeface="Helvetica"/>
                <a:sym typeface="Helvetica"/>
              </a:defRPr>
            </a:pPr>
            <a:endParaRPr/>
          </a:p>
        </p:txBody>
      </p:sp>
      <p:sp>
        <p:nvSpPr>
          <p:cNvPr id="153" name="Shape 153"/>
          <p:cNvSpPr/>
          <p:nvPr/>
        </p:nvSpPr>
        <p:spPr>
          <a:xfrm>
            <a:off x="2999737" y="1943779"/>
            <a:ext cx="1368579"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56533A"/>
                </a:solidFill>
                <a:effectLst>
                  <a:outerShdw blurRad="25400" dist="25400" dir="2700000" rotWithShape="0">
                    <a:srgbClr val="FFFFFF">
                      <a:alpha val="75000"/>
                    </a:srgbClr>
                  </a:outerShdw>
                </a:effectLst>
              </a:rPr>
              <a:t>2/2012</a:t>
            </a:r>
          </a:p>
        </p:txBody>
      </p:sp>
      <p:sp>
        <p:nvSpPr>
          <p:cNvPr id="154" name="Shape 154"/>
          <p:cNvSpPr/>
          <p:nvPr/>
        </p:nvSpPr>
        <p:spPr>
          <a:xfrm>
            <a:off x="9059117" y="1943779"/>
            <a:ext cx="134831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56533A"/>
                </a:solidFill>
                <a:effectLst>
                  <a:outerShdw blurRad="25400" dist="25400" dir="2700000" rotWithShape="0">
                    <a:srgbClr val="FFFFFF">
                      <a:alpha val="75000"/>
                    </a:srgbClr>
                  </a:outerShdw>
                </a:effectLst>
              </a:rPr>
              <a:t>2/2013</a:t>
            </a:r>
          </a:p>
        </p:txBody>
      </p:sp>
      <p:sp>
        <p:nvSpPr>
          <p:cNvPr id="155" name="Shape 155"/>
          <p:cNvSpPr/>
          <p:nvPr/>
        </p:nvSpPr>
        <p:spPr>
          <a:xfrm>
            <a:off x="11277975" y="1943779"/>
            <a:ext cx="1411530" cy="6858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p>
            <a:pPr lvl="0">
              <a:defRPr sz="1800">
                <a:solidFill>
                  <a:srgbClr val="000000"/>
                </a:solidFill>
                <a:effectLst/>
              </a:defRPr>
            </a:pPr>
            <a:r>
              <a:rPr sz="3800">
                <a:solidFill>
                  <a:srgbClr val="56533A"/>
                </a:solidFill>
                <a:effectLst>
                  <a:outerShdw blurRad="25400" dist="25400" dir="2700000" rotWithShape="0">
                    <a:srgbClr val="FFFFFF">
                      <a:alpha val="75000"/>
                    </a:srgbClr>
                  </a:outerShdw>
                </a:effectLst>
              </a:rPr>
              <a:t>2/2014</a:t>
            </a:r>
          </a:p>
        </p:txBody>
      </p:sp>
      <p:sp>
        <p:nvSpPr>
          <p:cNvPr id="156" name="Shape 156"/>
          <p:cNvSpPr>
            <a:spLocks noGrp="1"/>
          </p:cNvSpPr>
          <p:nvPr>
            <p:ph type="title" idx="4294967295"/>
          </p:nvPr>
        </p:nvSpPr>
        <p:spPr>
          <a:xfrm>
            <a:off x="644407" y="520490"/>
            <a:ext cx="8363813" cy="1219201"/>
          </a:xfrm>
          <a:prstGeom prst="rect">
            <a:avLst/>
          </a:prstGeom>
        </p:spPr>
        <p:txBody>
          <a:bodyPr/>
          <a:lstStyle/>
          <a:p>
            <a:pPr lvl="0">
              <a:defRPr sz="1800">
                <a:solidFill>
                  <a:srgbClr val="000000"/>
                </a:solidFill>
              </a:defRPr>
            </a:pPr>
            <a:r>
              <a:rPr sz="5000">
                <a:solidFill>
                  <a:srgbClr val="56533A"/>
                </a:solidFill>
              </a:rPr>
              <a:t>Digitization Progress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1" nodeType="afterEffect">
                                  <p:stCondLst>
                                    <p:cond delay="0"/>
                                  </p:stCondLst>
                                  <p:childTnLst>
                                    <p:set>
                                      <p:cBhvr>
                                        <p:cTn id="6" fill="hold"/>
                                        <p:tgtEl>
                                          <p:spTgt spid="149">
                                            <p:graphicEl>
                                              <a:chart seriesIdx="-3" categoryIdx="-3" bldStep="gridLegend"/>
                                            </p:graphicEl>
                                          </p:spTgt>
                                        </p:tgtEl>
                                        <p:attrNameLst>
                                          <p:attrName>style.visibility</p:attrName>
                                        </p:attrNameLst>
                                      </p:cBhvr>
                                      <p:to>
                                        <p:strVal val="visible"/>
                                      </p:to>
                                    </p:set>
                                    <p:anim calcmode="lin" valueType="num">
                                      <p:cBhvr>
                                        <p:cTn id="7" dur="500" fill="hold"/>
                                        <p:tgtEl>
                                          <p:spTgt spid="149">
                                            <p:graphicEl>
                                              <a:chart seriesIdx="-3" categoryIdx="-3" bldStep="gridLegend"/>
                                            </p:graphicEl>
                                          </p:spTgt>
                                        </p:tgtEl>
                                        <p:attrNameLst>
                                          <p:attrName>ppt_x</p:attrName>
                                        </p:attrNameLst>
                                      </p:cBhvr>
                                      <p:tavLst>
                                        <p:tav tm="0">
                                          <p:val>
                                            <p:strVal val="0-#ppt_w/2"/>
                                          </p:val>
                                        </p:tav>
                                        <p:tav tm="100000">
                                          <p:val>
                                            <p:strVal val="#ppt_x"/>
                                          </p:val>
                                        </p:tav>
                                      </p:tavLst>
                                    </p:anim>
                                    <p:anim calcmode="lin" valueType="num">
                                      <p:cBhvr>
                                        <p:cTn id="8" dur="500" fill="hold"/>
                                        <p:tgtEl>
                                          <p:spTgt spid="149">
                                            <p:graphicEl>
                                              <a:chart seriesIdx="-3" categoryIdx="-3" bldStep="gridLegend"/>
                                            </p:graphic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1" nodeType="clickEffect">
                                  <p:stCondLst>
                                    <p:cond delay="0"/>
                                  </p:stCondLst>
                                  <p:childTnLst>
                                    <p:set>
                                      <p:cBhvr>
                                        <p:cTn id="12" fill="hold"/>
                                        <p:tgtEl>
                                          <p:spTgt spid="149">
                                            <p:graphicEl>
                                              <a:chart seriesIdx="0" categoryIdx="-4" bldStep="series"/>
                                            </p:graphicEl>
                                          </p:spTgt>
                                        </p:tgtEl>
                                        <p:attrNameLst>
                                          <p:attrName>style.visibility</p:attrName>
                                        </p:attrNameLst>
                                      </p:cBhvr>
                                      <p:to>
                                        <p:strVal val="visible"/>
                                      </p:to>
                                    </p:set>
                                    <p:anim calcmode="lin" valueType="num">
                                      <p:cBhvr>
                                        <p:cTn id="13" dur="500" fill="hold"/>
                                        <p:tgtEl>
                                          <p:spTgt spid="149">
                                            <p:graphicEl>
                                              <a:chart seriesIdx="0" categoryIdx="-4" bldStep="series"/>
                                            </p:graphicEl>
                                          </p:spTgt>
                                        </p:tgtEl>
                                        <p:attrNameLst>
                                          <p:attrName>ppt_x</p:attrName>
                                        </p:attrNameLst>
                                      </p:cBhvr>
                                      <p:tavLst>
                                        <p:tav tm="0">
                                          <p:val>
                                            <p:strVal val="0-#ppt_w/2"/>
                                          </p:val>
                                        </p:tav>
                                        <p:tav tm="100000">
                                          <p:val>
                                            <p:strVal val="#ppt_x"/>
                                          </p:val>
                                        </p:tav>
                                      </p:tavLst>
                                    </p:anim>
                                    <p:anim calcmode="lin" valueType="num">
                                      <p:cBhvr>
                                        <p:cTn id="14" dur="500" fill="hold"/>
                                        <p:tgtEl>
                                          <p:spTgt spid="149">
                                            <p:graphicEl>
                                              <a:chart seriesIdx="0" categoryIdx="-4" bldStep="series"/>
                                            </p:graphicEl>
                                          </p:spTgt>
                                        </p:tgtEl>
                                        <p:attrNameLst>
                                          <p:attrName>ppt_y</p:attrName>
                                        </p:attrNameLst>
                                      </p:cBhvr>
                                      <p:tavLst>
                                        <p:tav tm="0">
                                          <p:val>
                                            <p:strVal val="#ppt_y"/>
                                          </p:val>
                                        </p:tav>
                                        <p:tav tm="100000">
                                          <p:val>
                                            <p:strVal val="#ppt_y"/>
                                          </p:val>
                                        </p:tav>
                                      </p:tavLst>
                                    </p:anim>
                                  </p:childTnLst>
                                </p:cTn>
                              </p:par>
                            </p:childTnLst>
                          </p:cTn>
                        </p:par>
                        <p:par>
                          <p:cTn id="15" fill="hold">
                            <p:stCondLst>
                              <p:cond delay="500"/>
                            </p:stCondLst>
                            <p:childTnLst>
                              <p:par>
                                <p:cTn id="16" presetID="1" presetClass="entr" presetSubtype="0" fill="hold" grpId="2" nodeType="afterEffect">
                                  <p:stCondLst>
                                    <p:cond delay="0"/>
                                  </p:stCondLst>
                                  <p:iterate>
                                    <p:tmAbs val="0"/>
                                  </p:iterate>
                                  <p:childTnLst>
                                    <p:set>
                                      <p:cBhvr>
                                        <p:cTn id="17" fill="hold"/>
                                        <p:tgtEl>
                                          <p:spTgt spid="150"/>
                                        </p:tgtEl>
                                        <p:attrNameLst>
                                          <p:attrName>style.visibility</p:attrName>
                                        </p:attrNameLst>
                                      </p:cBhvr>
                                      <p:to>
                                        <p:strVal val="visible"/>
                                      </p:to>
                                    </p:set>
                                  </p:childTnLst>
                                </p:cTn>
                              </p:par>
                            </p:childTnLst>
                          </p:cTn>
                        </p:par>
                        <p:par>
                          <p:cTn id="18" fill="hold">
                            <p:stCondLst>
                              <p:cond delay="500"/>
                            </p:stCondLst>
                            <p:childTnLst>
                              <p:par>
                                <p:cTn id="19" presetID="1" presetClass="entr" presetSubtype="0" fill="hold" grpId="3" nodeType="afterEffect">
                                  <p:stCondLst>
                                    <p:cond delay="0"/>
                                  </p:stCondLst>
                                  <p:iterate>
                                    <p:tmAbs val="0"/>
                                  </p:iterate>
                                  <p:childTnLst>
                                    <p:set>
                                      <p:cBhvr>
                                        <p:cTn id="20" fill="hold"/>
                                        <p:tgtEl>
                                          <p:spTgt spid="15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1" nodeType="clickEffect">
                                  <p:stCondLst>
                                    <p:cond delay="0"/>
                                  </p:stCondLst>
                                  <p:childTnLst>
                                    <p:set>
                                      <p:cBhvr>
                                        <p:cTn id="24" fill="hold"/>
                                        <p:tgtEl>
                                          <p:spTgt spid="149">
                                            <p:graphicEl>
                                              <a:chart seriesIdx="1" categoryIdx="-4" bldStep="series"/>
                                            </p:graphicEl>
                                          </p:spTgt>
                                        </p:tgtEl>
                                        <p:attrNameLst>
                                          <p:attrName>style.visibility</p:attrName>
                                        </p:attrNameLst>
                                      </p:cBhvr>
                                      <p:to>
                                        <p:strVal val="visible"/>
                                      </p:to>
                                    </p:set>
                                    <p:anim calcmode="lin" valueType="num">
                                      <p:cBhvr>
                                        <p:cTn id="25" dur="500" fill="hold"/>
                                        <p:tgtEl>
                                          <p:spTgt spid="149">
                                            <p:graphicEl>
                                              <a:chart seriesIdx="1" categoryIdx="-4" bldStep="series"/>
                                            </p:graphicEl>
                                          </p:spTgt>
                                        </p:tgtEl>
                                        <p:attrNameLst>
                                          <p:attrName>ppt_x</p:attrName>
                                        </p:attrNameLst>
                                      </p:cBhvr>
                                      <p:tavLst>
                                        <p:tav tm="0">
                                          <p:val>
                                            <p:strVal val="0-#ppt_w/2"/>
                                          </p:val>
                                        </p:tav>
                                        <p:tav tm="100000">
                                          <p:val>
                                            <p:strVal val="#ppt_x"/>
                                          </p:val>
                                        </p:tav>
                                      </p:tavLst>
                                    </p:anim>
                                    <p:anim calcmode="lin" valueType="num">
                                      <p:cBhvr>
                                        <p:cTn id="26" dur="500" fill="hold"/>
                                        <p:tgtEl>
                                          <p:spTgt spid="149">
                                            <p:graphicEl>
                                              <a:chart seriesIdx="1" categoryIdx="-4" bldStep="series"/>
                                            </p:graphicEl>
                                          </p:spTgt>
                                        </p:tgtEl>
                                        <p:attrNameLst>
                                          <p:attrName>ppt_y</p:attrName>
                                        </p:attrNameLst>
                                      </p:cBhvr>
                                      <p:tavLst>
                                        <p:tav tm="0">
                                          <p:val>
                                            <p:strVal val="#ppt_y"/>
                                          </p:val>
                                        </p:tav>
                                        <p:tav tm="100000">
                                          <p:val>
                                            <p:strVal val="#ppt_y"/>
                                          </p:val>
                                        </p:tav>
                                      </p:tavLst>
                                    </p:anim>
                                  </p:childTnLst>
                                </p:cTn>
                              </p:par>
                            </p:childTnLst>
                          </p:cTn>
                        </p:par>
                        <p:par>
                          <p:cTn id="27" fill="hold">
                            <p:stCondLst>
                              <p:cond delay="500"/>
                            </p:stCondLst>
                            <p:childTnLst>
                              <p:par>
                                <p:cTn id="28" presetID="1" presetClass="entr" presetSubtype="0" fill="hold" grpId="4" nodeType="afterEffect">
                                  <p:stCondLst>
                                    <p:cond delay="0"/>
                                  </p:stCondLst>
                                  <p:iterate>
                                    <p:tmAbs val="0"/>
                                  </p:iterate>
                                  <p:childTnLst>
                                    <p:set>
                                      <p:cBhvr>
                                        <p:cTn id="29" fill="hold"/>
                                        <p:tgtEl>
                                          <p:spTgt spid="151"/>
                                        </p:tgtEl>
                                        <p:attrNameLst>
                                          <p:attrName>style.visibility</p:attrName>
                                        </p:attrNameLst>
                                      </p:cBhvr>
                                      <p:to>
                                        <p:strVal val="visible"/>
                                      </p:to>
                                    </p:set>
                                  </p:childTnLst>
                                </p:cTn>
                              </p:par>
                            </p:childTnLst>
                          </p:cTn>
                        </p:par>
                        <p:par>
                          <p:cTn id="30" fill="hold">
                            <p:stCondLst>
                              <p:cond delay="500"/>
                            </p:stCondLst>
                            <p:childTnLst>
                              <p:par>
                                <p:cTn id="31" presetID="1" presetClass="entr" presetSubtype="0" fill="hold" grpId="5" nodeType="afterEffect">
                                  <p:stCondLst>
                                    <p:cond delay="0"/>
                                  </p:stCondLst>
                                  <p:iterate>
                                    <p:tmAbs val="0"/>
                                  </p:iterate>
                                  <p:childTnLst>
                                    <p:set>
                                      <p:cBhvr>
                                        <p:cTn id="32" fill="hold"/>
                                        <p:tgtEl>
                                          <p:spTgt spid="1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grpId="1" nodeType="clickEffect">
                                  <p:stCondLst>
                                    <p:cond delay="0"/>
                                  </p:stCondLst>
                                  <p:childTnLst>
                                    <p:set>
                                      <p:cBhvr>
                                        <p:cTn id="36" fill="hold"/>
                                        <p:tgtEl>
                                          <p:spTgt spid="149">
                                            <p:graphicEl>
                                              <a:chart seriesIdx="2" categoryIdx="-4" bldStep="series"/>
                                            </p:graphicEl>
                                          </p:spTgt>
                                        </p:tgtEl>
                                        <p:attrNameLst>
                                          <p:attrName>style.visibility</p:attrName>
                                        </p:attrNameLst>
                                      </p:cBhvr>
                                      <p:to>
                                        <p:strVal val="visible"/>
                                      </p:to>
                                    </p:set>
                                    <p:anim calcmode="lin" valueType="num">
                                      <p:cBhvr>
                                        <p:cTn id="37" dur="500" fill="hold"/>
                                        <p:tgtEl>
                                          <p:spTgt spid="149">
                                            <p:graphicEl>
                                              <a:chart seriesIdx="2" categoryIdx="-4" bldStep="series"/>
                                            </p:graphicEl>
                                          </p:spTgt>
                                        </p:tgtEl>
                                        <p:attrNameLst>
                                          <p:attrName>ppt_x</p:attrName>
                                        </p:attrNameLst>
                                      </p:cBhvr>
                                      <p:tavLst>
                                        <p:tav tm="0">
                                          <p:val>
                                            <p:strVal val="0-#ppt_w/2"/>
                                          </p:val>
                                        </p:tav>
                                        <p:tav tm="100000">
                                          <p:val>
                                            <p:strVal val="#ppt_x"/>
                                          </p:val>
                                        </p:tav>
                                      </p:tavLst>
                                    </p:anim>
                                    <p:anim calcmode="lin" valueType="num">
                                      <p:cBhvr>
                                        <p:cTn id="38" dur="500" fill="hold"/>
                                        <p:tgtEl>
                                          <p:spTgt spid="149">
                                            <p:graphicEl>
                                              <a:chart seriesIdx="2" categoryIdx="-4" bldStep="series"/>
                                            </p:graphicEl>
                                          </p:spTgt>
                                        </p:tgtEl>
                                        <p:attrNameLst>
                                          <p:attrName>ppt_y</p:attrName>
                                        </p:attrNameLst>
                                      </p:cBhvr>
                                      <p:tavLst>
                                        <p:tav tm="0">
                                          <p:val>
                                            <p:strVal val="#ppt_y"/>
                                          </p:val>
                                        </p:tav>
                                        <p:tav tm="100000">
                                          <p:val>
                                            <p:strVal val="#ppt_y"/>
                                          </p:val>
                                        </p:tav>
                                      </p:tavLst>
                                    </p:anim>
                                  </p:childTnLst>
                                </p:cTn>
                              </p:par>
                            </p:childTnLst>
                          </p:cTn>
                        </p:par>
                        <p:par>
                          <p:cTn id="39" fill="hold">
                            <p:stCondLst>
                              <p:cond delay="500"/>
                            </p:stCondLst>
                            <p:childTnLst>
                              <p:par>
                                <p:cTn id="40" presetID="1" presetClass="entr" presetSubtype="0" fill="hold" grpId="6" nodeType="afterEffect">
                                  <p:stCondLst>
                                    <p:cond delay="0"/>
                                  </p:stCondLst>
                                  <p:iterate>
                                    <p:tmAbs val="0"/>
                                  </p:iterate>
                                  <p:childTnLst>
                                    <p:set>
                                      <p:cBhvr>
                                        <p:cTn id="41" fill="hold"/>
                                        <p:tgtEl>
                                          <p:spTgt spid="152"/>
                                        </p:tgtEl>
                                        <p:attrNameLst>
                                          <p:attrName>style.visibility</p:attrName>
                                        </p:attrNameLst>
                                      </p:cBhvr>
                                      <p:to>
                                        <p:strVal val="visible"/>
                                      </p:to>
                                    </p:set>
                                  </p:childTnLst>
                                </p:cTn>
                              </p:par>
                            </p:childTnLst>
                          </p:cTn>
                        </p:par>
                        <p:par>
                          <p:cTn id="42" fill="hold">
                            <p:stCondLst>
                              <p:cond delay="500"/>
                            </p:stCondLst>
                            <p:childTnLst>
                              <p:par>
                                <p:cTn id="43" presetID="1" presetClass="entr" presetSubtype="0" fill="hold" grpId="7" nodeType="afterEffect">
                                  <p:stCondLst>
                                    <p:cond delay="0"/>
                                  </p:stCondLst>
                                  <p:iterate>
                                    <p:tmAbs val="0"/>
                                  </p:iterate>
                                  <p:childTnLst>
                                    <p:set>
                                      <p:cBhvr>
                                        <p:cTn id="44" fill="hold"/>
                                        <p:tgtEl>
                                          <p:spTgt spid="1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49" grpId="1">
        <p:bldSub>
          <a:bldChart bld="series"/>
        </p:bldSub>
      </p:bldGraphic>
      <p:bldP spid="150" grpId="2" animBg="1" advAuto="0"/>
      <p:bldP spid="151" grpId="4" animBg="1" advAuto="0"/>
      <p:bldP spid="152" grpId="6" animBg="1" advAuto="0"/>
      <p:bldP spid="153" grpId="3" animBg="1" advAuto="0"/>
      <p:bldP spid="154" grpId="5" animBg="1" advAuto="0"/>
      <p:bldP spid="155" grpId="7" animBg="1" advAuto="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 name="Shape 160"/>
          <p:cNvSpPr/>
          <p:nvPr/>
        </p:nvSpPr>
        <p:spPr>
          <a:xfrm>
            <a:off x="5753100" y="2146300"/>
            <a:ext cx="1498600" cy="1270000"/>
          </a:xfrm>
          <a:prstGeom prst="roundRect">
            <a:avLst>
              <a:gd name="adj" fmla="val 15000"/>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FFFFFF"/>
                </a:solidFill>
                <a:latin typeface="Arial Black"/>
                <a:ea typeface="Arial Black"/>
                <a:cs typeface="Arial Black"/>
                <a:sym typeface="Arial Black"/>
              </a:defRPr>
            </a:lvl1pPr>
          </a:lstStyle>
          <a:p>
            <a:pPr lvl="0">
              <a:defRPr sz="1800">
                <a:solidFill>
                  <a:srgbClr val="000000"/>
                </a:solidFill>
                <a:effectLst/>
              </a:defRPr>
            </a:pPr>
            <a:r>
              <a:rPr sz="3200">
                <a:solidFill>
                  <a:srgbClr val="FFFFFF"/>
                </a:solidFill>
              </a:rPr>
              <a:t>1 TB</a:t>
            </a:r>
          </a:p>
        </p:txBody>
      </p:sp>
      <p:sp>
        <p:nvSpPr>
          <p:cNvPr id="161" name="Shape 161"/>
          <p:cNvSpPr/>
          <p:nvPr/>
        </p:nvSpPr>
        <p:spPr>
          <a:xfrm>
            <a:off x="5003800" y="3543300"/>
            <a:ext cx="2997200" cy="1270000"/>
          </a:xfrm>
          <a:prstGeom prst="roundRect">
            <a:avLst>
              <a:gd name="adj" fmla="val 15000"/>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FFFFFF"/>
                </a:solidFill>
                <a:latin typeface="Arial Black"/>
                <a:ea typeface="Arial Black"/>
                <a:cs typeface="Arial Black"/>
                <a:sym typeface="Arial Black"/>
              </a:defRPr>
            </a:lvl1pPr>
          </a:lstStyle>
          <a:p>
            <a:pPr lvl="0">
              <a:defRPr sz="1800">
                <a:solidFill>
                  <a:srgbClr val="000000"/>
                </a:solidFill>
                <a:effectLst/>
              </a:defRPr>
            </a:pPr>
            <a:r>
              <a:rPr sz="3200">
                <a:solidFill>
                  <a:srgbClr val="FFFFFF"/>
                </a:solidFill>
              </a:rPr>
              <a:t>4,593 Letters</a:t>
            </a:r>
          </a:p>
        </p:txBody>
      </p:sp>
      <p:sp>
        <p:nvSpPr>
          <p:cNvPr id="162" name="Shape 162"/>
          <p:cNvSpPr/>
          <p:nvPr/>
        </p:nvSpPr>
        <p:spPr>
          <a:xfrm>
            <a:off x="3149600" y="4940300"/>
            <a:ext cx="6705600" cy="1270000"/>
          </a:xfrm>
          <a:prstGeom prst="roundRect">
            <a:avLst>
              <a:gd name="adj" fmla="val 15000"/>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effectLst/>
              </a:defRPr>
            </a:pPr>
            <a:r>
              <a:rPr sz="3200">
                <a:solidFill>
                  <a:srgbClr val="FFFFFF"/>
                </a:solidFill>
                <a:latin typeface="Arial Black"/>
                <a:ea typeface="Arial Black"/>
                <a:cs typeface="Arial Black"/>
                <a:sym typeface="Arial Black"/>
              </a:rPr>
              <a:t>23,464</a:t>
            </a:r>
          </a:p>
          <a:p>
            <a:pPr lvl="0">
              <a:defRPr sz="1800">
                <a:solidFill>
                  <a:srgbClr val="000000"/>
                </a:solidFill>
                <a:effectLst/>
              </a:defRPr>
            </a:pPr>
            <a:r>
              <a:rPr sz="3200">
                <a:solidFill>
                  <a:srgbClr val="FFFFFF"/>
                </a:solidFill>
                <a:latin typeface="Arial Black"/>
                <a:ea typeface="Arial Black"/>
                <a:cs typeface="Arial Black"/>
                <a:sym typeface="Arial Black"/>
              </a:rPr>
              <a:t>Letter pages &amp; envelopes</a:t>
            </a:r>
          </a:p>
        </p:txBody>
      </p:sp>
      <p:sp>
        <p:nvSpPr>
          <p:cNvPr id="163" name="Shape 163"/>
          <p:cNvSpPr/>
          <p:nvPr/>
        </p:nvSpPr>
        <p:spPr>
          <a:xfrm>
            <a:off x="425450" y="6337300"/>
            <a:ext cx="12153900" cy="1270000"/>
          </a:xfrm>
          <a:prstGeom prst="roundRect">
            <a:avLst>
              <a:gd name="adj" fmla="val 15000"/>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effectLst/>
              </a:defRPr>
            </a:pPr>
            <a:r>
              <a:rPr sz="3200">
                <a:solidFill>
                  <a:srgbClr val="FFFFFF"/>
                </a:solidFill>
                <a:latin typeface="Arial Black"/>
                <a:ea typeface="Arial Black"/>
                <a:cs typeface="Arial Black"/>
                <a:sym typeface="Arial Black"/>
              </a:rPr>
              <a:t>1.9 Million</a:t>
            </a:r>
          </a:p>
          <a:p>
            <a:pPr lvl="0">
              <a:defRPr sz="1800">
                <a:solidFill>
                  <a:srgbClr val="000000"/>
                </a:solidFill>
                <a:effectLst/>
              </a:defRPr>
            </a:pPr>
            <a:r>
              <a:rPr sz="3200">
                <a:solidFill>
                  <a:srgbClr val="FFFFFF"/>
                </a:solidFill>
                <a:latin typeface="Arial Black"/>
                <a:ea typeface="Arial Black"/>
                <a:cs typeface="Arial Black"/>
                <a:sym typeface="Arial Black"/>
              </a:rPr>
              <a:t>full-text words</a:t>
            </a:r>
          </a:p>
        </p:txBody>
      </p:sp>
      <p:sp>
        <p:nvSpPr>
          <p:cNvPr id="164" name="Shape 164"/>
          <p:cNvSpPr>
            <a:spLocks noGrp="1"/>
          </p:cNvSpPr>
          <p:nvPr>
            <p:ph type="title" idx="4294967295"/>
          </p:nvPr>
        </p:nvSpPr>
        <p:spPr>
          <a:xfrm>
            <a:off x="644407" y="520490"/>
            <a:ext cx="6474388" cy="1219201"/>
          </a:xfrm>
          <a:prstGeom prst="rect">
            <a:avLst/>
          </a:prstGeom>
        </p:spPr>
        <p:txBody>
          <a:bodyPr/>
          <a:lstStyle/>
          <a:p>
            <a:pPr lvl="0">
              <a:defRPr sz="1800">
                <a:solidFill>
                  <a:srgbClr val="000000"/>
                </a:solidFill>
              </a:defRPr>
            </a:pPr>
            <a:r>
              <a:rPr sz="5000">
                <a:solidFill>
                  <a:srgbClr val="56533A"/>
                </a:solidFill>
              </a:rPr>
              <a:t>Project Statistics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afterEffect">
                                  <p:stCondLst>
                                    <p:cond delay="0"/>
                                  </p:stCondLst>
                                  <p:iterate>
                                    <p:tmAbs val="0"/>
                                  </p:iterate>
                                  <p:childTnLst>
                                    <p:set>
                                      <p:cBhvr>
                                        <p:cTn id="6" fill="hold"/>
                                        <p:tgtEl>
                                          <p:spTgt spid="160"/>
                                        </p:tgtEl>
                                        <p:attrNameLst>
                                          <p:attrName>style.visibility</p:attrName>
                                        </p:attrNameLst>
                                      </p:cBhvr>
                                      <p:to>
                                        <p:strVal val="visible"/>
                                      </p:to>
                                    </p:set>
                                    <p:anim calcmode="lin" valueType="num">
                                      <p:cBhvr>
                                        <p:cTn id="7" dur="1000" fill="hold"/>
                                        <p:tgtEl>
                                          <p:spTgt spid="160"/>
                                        </p:tgtEl>
                                        <p:attrNameLst>
                                          <p:attrName>ppt_w</p:attrName>
                                        </p:attrNameLst>
                                      </p:cBhvr>
                                      <p:tavLst>
                                        <p:tav tm="0">
                                          <p:val>
                                            <p:strVal val="4*#ppt_w"/>
                                          </p:val>
                                        </p:tav>
                                        <p:tav tm="100000">
                                          <p:val>
                                            <p:strVal val="#ppt_w"/>
                                          </p:val>
                                        </p:tav>
                                      </p:tavLst>
                                    </p:anim>
                                    <p:anim calcmode="lin" valueType="num">
                                      <p:cBhvr>
                                        <p:cTn id="8" dur="1000" fill="hold"/>
                                        <p:tgtEl>
                                          <p:spTgt spid="160"/>
                                        </p:tgtEl>
                                        <p:attrNameLst>
                                          <p:attrName>ppt_h</p:attrName>
                                        </p:attrNameLst>
                                      </p:cBhvr>
                                      <p:tavLst>
                                        <p:tav tm="0">
                                          <p:val>
                                            <p:strVal val="4*#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2" nodeType="clickEffect">
                                  <p:stCondLst>
                                    <p:cond delay="0"/>
                                  </p:stCondLst>
                                  <p:iterate>
                                    <p:tmAbs val="0"/>
                                  </p:iterate>
                                  <p:childTnLst>
                                    <p:set>
                                      <p:cBhvr>
                                        <p:cTn id="12" fill="hold"/>
                                        <p:tgtEl>
                                          <p:spTgt spid="161"/>
                                        </p:tgtEl>
                                        <p:attrNameLst>
                                          <p:attrName>style.visibility</p:attrName>
                                        </p:attrNameLst>
                                      </p:cBhvr>
                                      <p:to>
                                        <p:strVal val="visible"/>
                                      </p:to>
                                    </p:set>
                                    <p:anim calcmode="lin" valueType="num">
                                      <p:cBhvr>
                                        <p:cTn id="13" dur="1000" fill="hold"/>
                                        <p:tgtEl>
                                          <p:spTgt spid="161"/>
                                        </p:tgtEl>
                                        <p:attrNameLst>
                                          <p:attrName>ppt_w</p:attrName>
                                        </p:attrNameLst>
                                      </p:cBhvr>
                                      <p:tavLst>
                                        <p:tav tm="0">
                                          <p:val>
                                            <p:strVal val="4*#ppt_w"/>
                                          </p:val>
                                        </p:tav>
                                        <p:tav tm="100000">
                                          <p:val>
                                            <p:strVal val="#ppt_w"/>
                                          </p:val>
                                        </p:tav>
                                      </p:tavLst>
                                    </p:anim>
                                    <p:anim calcmode="lin" valueType="num">
                                      <p:cBhvr>
                                        <p:cTn id="14" dur="1000" fill="hold"/>
                                        <p:tgtEl>
                                          <p:spTgt spid="161"/>
                                        </p:tgtEl>
                                        <p:attrNameLst>
                                          <p:attrName>ppt_h</p:attrName>
                                        </p:attrNameLst>
                                      </p:cBhvr>
                                      <p:tavLst>
                                        <p:tav tm="0">
                                          <p:val>
                                            <p:strVal val="4*#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3" nodeType="clickEffect">
                                  <p:stCondLst>
                                    <p:cond delay="0"/>
                                  </p:stCondLst>
                                  <p:iterate>
                                    <p:tmAbs val="0"/>
                                  </p:iterate>
                                  <p:childTnLst>
                                    <p:set>
                                      <p:cBhvr>
                                        <p:cTn id="18" fill="hold"/>
                                        <p:tgtEl>
                                          <p:spTgt spid="162"/>
                                        </p:tgtEl>
                                        <p:attrNameLst>
                                          <p:attrName>style.visibility</p:attrName>
                                        </p:attrNameLst>
                                      </p:cBhvr>
                                      <p:to>
                                        <p:strVal val="visible"/>
                                      </p:to>
                                    </p:set>
                                    <p:anim calcmode="lin" valueType="num">
                                      <p:cBhvr>
                                        <p:cTn id="19" dur="1000" fill="hold"/>
                                        <p:tgtEl>
                                          <p:spTgt spid="162"/>
                                        </p:tgtEl>
                                        <p:attrNameLst>
                                          <p:attrName>ppt_w</p:attrName>
                                        </p:attrNameLst>
                                      </p:cBhvr>
                                      <p:tavLst>
                                        <p:tav tm="0">
                                          <p:val>
                                            <p:strVal val="4*#ppt_w"/>
                                          </p:val>
                                        </p:tav>
                                        <p:tav tm="100000">
                                          <p:val>
                                            <p:strVal val="#ppt_w"/>
                                          </p:val>
                                        </p:tav>
                                      </p:tavLst>
                                    </p:anim>
                                    <p:anim calcmode="lin" valueType="num">
                                      <p:cBhvr>
                                        <p:cTn id="20" dur="1000" fill="hold"/>
                                        <p:tgtEl>
                                          <p:spTgt spid="162"/>
                                        </p:tgtEl>
                                        <p:attrNameLst>
                                          <p:attrName>ppt_h</p:attrName>
                                        </p:attrNameLst>
                                      </p:cBhvr>
                                      <p:tavLst>
                                        <p:tav tm="0">
                                          <p:val>
                                            <p:strVal val="4*#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4" nodeType="clickEffect">
                                  <p:stCondLst>
                                    <p:cond delay="0"/>
                                  </p:stCondLst>
                                  <p:iterate>
                                    <p:tmAbs val="0"/>
                                  </p:iterate>
                                  <p:childTnLst>
                                    <p:set>
                                      <p:cBhvr>
                                        <p:cTn id="24" fill="hold"/>
                                        <p:tgtEl>
                                          <p:spTgt spid="163"/>
                                        </p:tgtEl>
                                        <p:attrNameLst>
                                          <p:attrName>style.visibility</p:attrName>
                                        </p:attrNameLst>
                                      </p:cBhvr>
                                      <p:to>
                                        <p:strVal val="visible"/>
                                      </p:to>
                                    </p:set>
                                    <p:anim calcmode="lin" valueType="num">
                                      <p:cBhvr>
                                        <p:cTn id="25" dur="1000" fill="hold"/>
                                        <p:tgtEl>
                                          <p:spTgt spid="163"/>
                                        </p:tgtEl>
                                        <p:attrNameLst>
                                          <p:attrName>ppt_w</p:attrName>
                                        </p:attrNameLst>
                                      </p:cBhvr>
                                      <p:tavLst>
                                        <p:tav tm="0">
                                          <p:val>
                                            <p:strVal val="4*#ppt_w"/>
                                          </p:val>
                                        </p:tav>
                                        <p:tav tm="100000">
                                          <p:val>
                                            <p:strVal val="#ppt_w"/>
                                          </p:val>
                                        </p:tav>
                                      </p:tavLst>
                                    </p:anim>
                                    <p:anim calcmode="lin" valueType="num">
                                      <p:cBhvr>
                                        <p:cTn id="26" dur="1000" fill="hold"/>
                                        <p:tgtEl>
                                          <p:spTgt spid="163"/>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 grpId="1" animBg="1" advAuto="0"/>
      <p:bldP spid="161" grpId="2" animBg="1" advAuto="0"/>
      <p:bldP spid="162" grpId="3" animBg="1" advAuto="0"/>
      <p:bldP spid="163" grpId="4" animBg="1" advAuto="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 name="Shape 168"/>
          <p:cNvSpPr>
            <a:spLocks noGrp="1"/>
          </p:cNvSpPr>
          <p:nvPr>
            <p:ph type="title" idx="4294967295"/>
          </p:nvPr>
        </p:nvSpPr>
        <p:spPr>
          <a:xfrm>
            <a:off x="596900" y="482600"/>
            <a:ext cx="10464800" cy="1181895"/>
          </a:xfrm>
          <a:prstGeom prst="rect">
            <a:avLst/>
          </a:prstGeom>
        </p:spPr>
        <p:txBody>
          <a:bodyPr/>
          <a:lstStyle/>
          <a:p>
            <a:pPr lvl="0">
              <a:defRPr sz="1800">
                <a:solidFill>
                  <a:srgbClr val="000000"/>
                </a:solidFill>
              </a:defRPr>
            </a:pPr>
            <a:r>
              <a:rPr sz="5000">
                <a:solidFill>
                  <a:srgbClr val="56533A"/>
                </a:solidFill>
              </a:rPr>
              <a:t>Tracking Project</a:t>
            </a:r>
          </a:p>
        </p:txBody>
      </p:sp>
      <p:grpSp>
        <p:nvGrpSpPr>
          <p:cNvPr id="171" name="Group 171"/>
          <p:cNvGrpSpPr/>
          <p:nvPr/>
        </p:nvGrpSpPr>
        <p:grpSpPr>
          <a:xfrm>
            <a:off x="4114800" y="2712888"/>
            <a:ext cx="4775200" cy="3842346"/>
            <a:chOff x="0" y="0"/>
            <a:chExt cx="4775200" cy="3842345"/>
          </a:xfrm>
        </p:grpSpPr>
        <p:pic>
          <p:nvPicPr>
            <p:cNvPr id="169" name="pasted-image.tif"/>
            <p:cNvPicPr/>
            <p:nvPr/>
          </p:nvPicPr>
          <p:blipFill>
            <a:blip r:embed="rId3">
              <a:extLst/>
            </a:blip>
            <a:stretch>
              <a:fillRect/>
            </a:stretch>
          </p:blipFill>
          <p:spPr>
            <a:xfrm>
              <a:off x="510282" y="1339254"/>
              <a:ext cx="3754636" cy="2503092"/>
            </a:xfrm>
            <a:prstGeom prst="rect">
              <a:avLst/>
            </a:prstGeom>
            <a:ln w="12700" cap="flat">
              <a:noFill/>
              <a:miter lim="400000"/>
            </a:ln>
            <a:effectLst/>
          </p:spPr>
        </p:pic>
        <p:pic>
          <p:nvPicPr>
            <p:cNvPr id="170" name="pasted-image.tif"/>
            <p:cNvPicPr/>
            <p:nvPr/>
          </p:nvPicPr>
          <p:blipFill>
            <a:blip r:embed="rId4">
              <a:extLst/>
            </a:blip>
            <a:stretch>
              <a:fillRect/>
            </a:stretch>
          </p:blipFill>
          <p:spPr>
            <a:xfrm>
              <a:off x="0" y="0"/>
              <a:ext cx="4775200" cy="1727200"/>
            </a:xfrm>
            <a:prstGeom prst="rect">
              <a:avLst/>
            </a:prstGeom>
            <a:ln w="12700" cap="flat">
              <a:noFill/>
              <a:miter lim="400000"/>
            </a:ln>
            <a:effectLst/>
          </p:spPr>
        </p:pic>
      </p:grpSp>
      <p:pic>
        <p:nvPicPr>
          <p:cNvPr id="172" name="pasted-image.png"/>
          <p:cNvPicPr/>
          <p:nvPr/>
        </p:nvPicPr>
        <p:blipFill>
          <a:blip r:embed="rId5">
            <a:extLst/>
          </a:blip>
          <a:stretch>
            <a:fillRect/>
          </a:stretch>
        </p:blipFill>
        <p:spPr>
          <a:xfrm>
            <a:off x="1130300" y="2113111"/>
            <a:ext cx="10744200" cy="5041901"/>
          </a:xfrm>
          <a:prstGeom prst="rect">
            <a:avLst/>
          </a:prstGeom>
          <a:ln w="12700">
            <a:miter lim="400000"/>
          </a:ln>
        </p:spPr>
      </p:pic>
      <p:pic>
        <p:nvPicPr>
          <p:cNvPr id="173" name="pasted-image.png"/>
          <p:cNvPicPr/>
          <p:nvPr/>
        </p:nvPicPr>
        <p:blipFill>
          <a:blip r:embed="rId6">
            <a:extLst/>
          </a:blip>
          <a:stretch>
            <a:fillRect/>
          </a:stretch>
        </p:blipFill>
        <p:spPr>
          <a:xfrm>
            <a:off x="1504950" y="1840061"/>
            <a:ext cx="9994900" cy="5588001"/>
          </a:xfrm>
          <a:prstGeom prst="rect">
            <a:avLst/>
          </a:prstGeom>
          <a:ln w="12700">
            <a:miter lim="400000"/>
          </a:ln>
        </p:spPr>
      </p:pic>
      <p:pic>
        <p:nvPicPr>
          <p:cNvPr id="174" name="pasted-image.png"/>
          <p:cNvPicPr/>
          <p:nvPr/>
        </p:nvPicPr>
        <p:blipFill>
          <a:blip r:embed="rId7">
            <a:extLst/>
          </a:blip>
          <a:stretch>
            <a:fillRect/>
          </a:stretch>
        </p:blipFill>
        <p:spPr>
          <a:xfrm>
            <a:off x="838200" y="3446611"/>
            <a:ext cx="11328400" cy="23749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100"/>
                                  </p:stCondLst>
                                  <p:iterate>
                                    <p:tmAbs val="0"/>
                                  </p:iterate>
                                  <p:childTnLst>
                                    <p:set>
                                      <p:cBhvr>
                                        <p:cTn id="6" fill="hold"/>
                                        <p:tgtEl>
                                          <p:spTgt spid="171"/>
                                        </p:tgtEl>
                                        <p:attrNameLst>
                                          <p:attrName>style.visibility</p:attrName>
                                        </p:attrNameLst>
                                      </p:cBhvr>
                                      <p:to>
                                        <p:strVal val="visible"/>
                                      </p:to>
                                    </p:set>
                                    <p:animEffect transition="in" filter="dissolve">
                                      <p:cBhvr>
                                        <p:cTn id="7" dur="200"/>
                                        <p:tgtEl>
                                          <p:spTgt spid="1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2" nodeType="clickEffect">
                                  <p:stCondLst>
                                    <p:cond delay="0"/>
                                  </p:stCondLst>
                                  <p:iterate>
                                    <p:tmAbs val="0"/>
                                  </p:iterate>
                                  <p:childTnLst>
                                    <p:animEffect transition="out" filter="fade">
                                      <p:cBhvr>
                                        <p:cTn id="11" dur="500" fill="hold"/>
                                        <p:tgtEl>
                                          <p:spTgt spid="171"/>
                                        </p:tgtEl>
                                      </p:cBhvr>
                                    </p:animEffect>
                                    <p:set>
                                      <p:cBhvr>
                                        <p:cTn id="12" fill="hold">
                                          <p:stCondLst>
                                            <p:cond delay="499"/>
                                          </p:stCondLst>
                                        </p:cTn>
                                        <p:tgtEl>
                                          <p:spTgt spid="171"/>
                                        </p:tgtEl>
                                        <p:attrNameLst>
                                          <p:attrName>style.visibility</p:attrName>
                                        </p:attrNameLst>
                                      </p:cBhvr>
                                      <p:to>
                                        <p:strVal val="hidden"/>
                                      </p:to>
                                    </p:set>
                                  </p:childTnLst>
                                </p:cTn>
                              </p:par>
                            </p:childTnLst>
                          </p:cTn>
                        </p:par>
                        <p:par>
                          <p:cTn id="13" fill="hold">
                            <p:stCondLst>
                              <p:cond delay="500"/>
                            </p:stCondLst>
                            <p:childTnLst>
                              <p:par>
                                <p:cTn id="14" presetID="9" presetClass="entr" presetSubtype="0" fill="hold" grpId="3" nodeType="afterEffect">
                                  <p:stCondLst>
                                    <p:cond delay="0"/>
                                  </p:stCondLst>
                                  <p:iterate>
                                    <p:tmAbs val="0"/>
                                  </p:iterate>
                                  <p:childTnLst>
                                    <p:set>
                                      <p:cBhvr>
                                        <p:cTn id="15" fill="hold"/>
                                        <p:tgtEl>
                                          <p:spTgt spid="174"/>
                                        </p:tgtEl>
                                        <p:attrNameLst>
                                          <p:attrName>style.visibility</p:attrName>
                                        </p:attrNameLst>
                                      </p:cBhvr>
                                      <p:to>
                                        <p:strVal val="visible"/>
                                      </p:to>
                                    </p:set>
                                    <p:animEffect transition="in" filter="dissolve">
                                      <p:cBhvr>
                                        <p:cTn id="16" dur="500"/>
                                        <p:tgtEl>
                                          <p:spTgt spid="17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grpId="4" nodeType="clickEffect">
                                  <p:stCondLst>
                                    <p:cond delay="0"/>
                                  </p:stCondLst>
                                  <p:iterate>
                                    <p:tmAbs val="0"/>
                                  </p:iterate>
                                  <p:childTnLst>
                                    <p:animEffect transition="out" filter="fade">
                                      <p:cBhvr>
                                        <p:cTn id="20" dur="500" fill="hold"/>
                                        <p:tgtEl>
                                          <p:spTgt spid="174"/>
                                        </p:tgtEl>
                                      </p:cBhvr>
                                    </p:animEffect>
                                    <p:set>
                                      <p:cBhvr>
                                        <p:cTn id="21" fill="hold">
                                          <p:stCondLst>
                                            <p:cond delay="499"/>
                                          </p:stCondLst>
                                        </p:cTn>
                                        <p:tgtEl>
                                          <p:spTgt spid="174"/>
                                        </p:tgtEl>
                                        <p:attrNameLst>
                                          <p:attrName>style.visibility</p:attrName>
                                        </p:attrNameLst>
                                      </p:cBhvr>
                                      <p:to>
                                        <p:strVal val="hidden"/>
                                      </p:to>
                                    </p:set>
                                  </p:childTnLst>
                                </p:cTn>
                              </p:par>
                            </p:childTnLst>
                          </p:cTn>
                        </p:par>
                        <p:par>
                          <p:cTn id="22" fill="hold">
                            <p:stCondLst>
                              <p:cond delay="500"/>
                            </p:stCondLst>
                            <p:childTnLst>
                              <p:par>
                                <p:cTn id="23" presetID="9" presetClass="entr" presetSubtype="0" fill="hold" grpId="5" nodeType="afterEffect">
                                  <p:stCondLst>
                                    <p:cond delay="0"/>
                                  </p:stCondLst>
                                  <p:iterate>
                                    <p:tmAbs val="0"/>
                                  </p:iterate>
                                  <p:childTnLst>
                                    <p:set>
                                      <p:cBhvr>
                                        <p:cTn id="24" fill="hold"/>
                                        <p:tgtEl>
                                          <p:spTgt spid="172"/>
                                        </p:tgtEl>
                                        <p:attrNameLst>
                                          <p:attrName>style.visibility</p:attrName>
                                        </p:attrNameLst>
                                      </p:cBhvr>
                                      <p:to>
                                        <p:strVal val="visible"/>
                                      </p:to>
                                    </p:set>
                                    <p:animEffect transition="in" filter="dissolve">
                                      <p:cBhvr>
                                        <p:cTn id="25" dur="500"/>
                                        <p:tgtEl>
                                          <p:spTgt spid="17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6" nodeType="clickEffect">
                                  <p:stCondLst>
                                    <p:cond delay="0"/>
                                  </p:stCondLst>
                                  <p:iterate>
                                    <p:tmAbs val="0"/>
                                  </p:iterate>
                                  <p:childTnLst>
                                    <p:animEffect transition="out" filter="fade">
                                      <p:cBhvr>
                                        <p:cTn id="29" dur="500" fill="hold"/>
                                        <p:tgtEl>
                                          <p:spTgt spid="172"/>
                                        </p:tgtEl>
                                      </p:cBhvr>
                                    </p:animEffect>
                                    <p:set>
                                      <p:cBhvr>
                                        <p:cTn id="30" fill="hold">
                                          <p:stCondLst>
                                            <p:cond delay="499"/>
                                          </p:stCondLst>
                                        </p:cTn>
                                        <p:tgtEl>
                                          <p:spTgt spid="172"/>
                                        </p:tgtEl>
                                        <p:attrNameLst>
                                          <p:attrName>style.visibility</p:attrName>
                                        </p:attrNameLst>
                                      </p:cBhvr>
                                      <p:to>
                                        <p:strVal val="hidden"/>
                                      </p:to>
                                    </p:set>
                                  </p:childTnLst>
                                </p:cTn>
                              </p:par>
                            </p:childTnLst>
                          </p:cTn>
                        </p:par>
                        <p:par>
                          <p:cTn id="31" fill="hold">
                            <p:stCondLst>
                              <p:cond delay="500"/>
                            </p:stCondLst>
                            <p:childTnLst>
                              <p:par>
                                <p:cTn id="32" presetID="9" presetClass="entr" presetSubtype="0" fill="hold" grpId="7" nodeType="afterEffect">
                                  <p:stCondLst>
                                    <p:cond delay="0"/>
                                  </p:stCondLst>
                                  <p:iterate>
                                    <p:tmAbs val="0"/>
                                  </p:iterate>
                                  <p:childTnLst>
                                    <p:set>
                                      <p:cBhvr>
                                        <p:cTn id="33" fill="hold"/>
                                        <p:tgtEl>
                                          <p:spTgt spid="173"/>
                                        </p:tgtEl>
                                        <p:attrNameLst>
                                          <p:attrName>style.visibility</p:attrName>
                                        </p:attrNameLst>
                                      </p:cBhvr>
                                      <p:to>
                                        <p:strVal val="visible"/>
                                      </p:to>
                                    </p:set>
                                    <p:animEffect transition="in" filter="dissolve">
                                      <p:cBhvr>
                                        <p:cTn id="34" dur="500"/>
                                        <p:tgtEl>
                                          <p:spTgt spid="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1" animBg="1" advAuto="0"/>
      <p:bldP spid="171" grpId="2" animBg="1" advAuto="0"/>
      <p:bldP spid="172" grpId="5" animBg="1" advAuto="0"/>
      <p:bldP spid="172" grpId="6" animBg="1" advAuto="0"/>
      <p:bldP spid="173" grpId="7" animBg="1" advAuto="0"/>
      <p:bldP spid="174" grpId="3" animBg="1" advAuto="0"/>
      <p:bldP spid="174" grpId="4" animBg="1" advAuto="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Shape 178"/>
          <p:cNvSpPr/>
          <p:nvPr/>
        </p:nvSpPr>
        <p:spPr>
          <a:xfrm>
            <a:off x="520700" y="2832100"/>
            <a:ext cx="5245100" cy="838200"/>
          </a:xfrm>
          <a:prstGeom prst="roundRect">
            <a:avLst>
              <a:gd name="adj" fmla="val 22727"/>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FFFFFF"/>
                </a:solidFill>
              </a:defRPr>
            </a:lvl1pPr>
          </a:lstStyle>
          <a:p>
            <a:pPr lvl="0">
              <a:defRPr sz="1800">
                <a:solidFill>
                  <a:srgbClr val="000000"/>
                </a:solidFill>
                <a:effectLst/>
              </a:defRPr>
            </a:pPr>
            <a:r>
              <a:rPr sz="3200">
                <a:solidFill>
                  <a:srgbClr val="FFFFFF"/>
                </a:solidFill>
              </a:rPr>
              <a:t>Riley Preservation Server</a:t>
            </a:r>
          </a:p>
        </p:txBody>
      </p:sp>
      <p:sp>
        <p:nvSpPr>
          <p:cNvPr id="179" name="Shape 179"/>
          <p:cNvSpPr/>
          <p:nvPr/>
        </p:nvSpPr>
        <p:spPr>
          <a:xfrm>
            <a:off x="520700" y="4038600"/>
            <a:ext cx="5245100" cy="838200"/>
          </a:xfrm>
          <a:prstGeom prst="roundRect">
            <a:avLst>
              <a:gd name="adj" fmla="val 22727"/>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FFFFFF"/>
                </a:solidFill>
              </a:defRPr>
            </a:lvl1pPr>
          </a:lstStyle>
          <a:p>
            <a:pPr lvl="0">
              <a:defRPr sz="1800">
                <a:solidFill>
                  <a:srgbClr val="000000"/>
                </a:solidFill>
                <a:effectLst/>
              </a:defRPr>
            </a:pPr>
            <a:r>
              <a:rPr sz="3200">
                <a:solidFill>
                  <a:srgbClr val="FFFFFF"/>
                </a:solidFill>
              </a:rPr>
              <a:t>BU Data Center</a:t>
            </a:r>
          </a:p>
        </p:txBody>
      </p:sp>
      <p:sp>
        <p:nvSpPr>
          <p:cNvPr id="180" name="Shape 180"/>
          <p:cNvSpPr/>
          <p:nvPr/>
        </p:nvSpPr>
        <p:spPr>
          <a:xfrm>
            <a:off x="520700" y="5245100"/>
            <a:ext cx="5245100" cy="838200"/>
          </a:xfrm>
          <a:prstGeom prst="roundRect">
            <a:avLst>
              <a:gd name="adj" fmla="val 22727"/>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FFFFFF"/>
                </a:solidFill>
              </a:defRPr>
            </a:lvl1pPr>
          </a:lstStyle>
          <a:p>
            <a:pPr lvl="0">
              <a:defRPr sz="1800">
                <a:solidFill>
                  <a:srgbClr val="000000"/>
                </a:solidFill>
                <a:effectLst/>
              </a:defRPr>
            </a:pPr>
            <a:r>
              <a:rPr sz="3200">
                <a:solidFill>
                  <a:srgbClr val="FFFFFF"/>
                </a:solidFill>
              </a:rPr>
              <a:t>LTO Tape</a:t>
            </a:r>
          </a:p>
        </p:txBody>
      </p:sp>
      <p:sp>
        <p:nvSpPr>
          <p:cNvPr id="181" name="Shape 181"/>
          <p:cNvSpPr/>
          <p:nvPr/>
        </p:nvSpPr>
        <p:spPr>
          <a:xfrm>
            <a:off x="520700" y="6451600"/>
            <a:ext cx="5245100" cy="838200"/>
          </a:xfrm>
          <a:prstGeom prst="roundRect">
            <a:avLst>
              <a:gd name="adj" fmla="val 22727"/>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FFFFFF"/>
                </a:solidFill>
              </a:defRPr>
            </a:lvl1pPr>
          </a:lstStyle>
          <a:p>
            <a:pPr lvl="0">
              <a:defRPr sz="1800">
                <a:solidFill>
                  <a:srgbClr val="000000"/>
                </a:solidFill>
                <a:effectLst/>
              </a:defRPr>
            </a:pPr>
            <a:r>
              <a:rPr sz="3200">
                <a:solidFill>
                  <a:srgbClr val="FFFFFF"/>
                </a:solidFill>
              </a:rPr>
              <a:t>Texas Digital Library</a:t>
            </a:r>
          </a:p>
        </p:txBody>
      </p:sp>
      <p:sp>
        <p:nvSpPr>
          <p:cNvPr id="182" name="Shape 182"/>
          <p:cNvSpPr/>
          <p:nvPr/>
        </p:nvSpPr>
        <p:spPr>
          <a:xfrm>
            <a:off x="520700" y="7658100"/>
            <a:ext cx="5245100" cy="838200"/>
          </a:xfrm>
          <a:prstGeom prst="roundRect">
            <a:avLst>
              <a:gd name="adj" fmla="val 22727"/>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3200">
                <a:solidFill>
                  <a:srgbClr val="FFFFFF"/>
                </a:solidFill>
              </a:defRPr>
            </a:lvl1pPr>
          </a:lstStyle>
          <a:p>
            <a:pPr lvl="0">
              <a:defRPr sz="1800">
                <a:solidFill>
                  <a:srgbClr val="000000"/>
                </a:solidFill>
                <a:effectLst/>
              </a:defRPr>
            </a:pPr>
            <a:r>
              <a:rPr sz="3200">
                <a:solidFill>
                  <a:srgbClr val="FFFFFF"/>
                </a:solidFill>
              </a:rPr>
              <a:t>DPN</a:t>
            </a:r>
          </a:p>
        </p:txBody>
      </p:sp>
      <p:pic>
        <p:nvPicPr>
          <p:cNvPr id="183" name="droppedImage.png"/>
          <p:cNvPicPr/>
          <p:nvPr/>
        </p:nvPicPr>
        <p:blipFill>
          <a:blip r:embed="rId3" cstate="screen">
            <a:extLst>
              <a:ext uri="{28A0092B-C50C-407E-A947-70E740481C1C}">
                <a14:useLocalDpi xmlns:a14="http://schemas.microsoft.com/office/drawing/2010/main"/>
              </a:ext>
            </a:extLst>
          </a:blip>
          <a:stretch>
            <a:fillRect/>
          </a:stretch>
        </p:blipFill>
        <p:spPr>
          <a:xfrm>
            <a:off x="6337299" y="2616200"/>
            <a:ext cx="6028268" cy="4521200"/>
          </a:xfrm>
          <a:prstGeom prst="rect">
            <a:avLst/>
          </a:prstGeom>
          <a:ln w="12700">
            <a:miter lim="400000"/>
          </a:ln>
        </p:spPr>
      </p:pic>
      <p:pic>
        <p:nvPicPr>
          <p:cNvPr id="184" name="droppedImage.png"/>
          <p:cNvPicPr/>
          <p:nvPr/>
        </p:nvPicPr>
        <p:blipFill>
          <a:blip r:embed="rId4">
            <a:extLst/>
          </a:blip>
          <a:stretch>
            <a:fillRect/>
          </a:stretch>
        </p:blipFill>
        <p:spPr>
          <a:xfrm>
            <a:off x="7982760" y="1130300"/>
            <a:ext cx="2730568" cy="7493000"/>
          </a:xfrm>
          <a:prstGeom prst="rect">
            <a:avLst/>
          </a:prstGeom>
          <a:ln w="12700">
            <a:miter lim="400000"/>
          </a:ln>
        </p:spPr>
      </p:pic>
      <p:pic>
        <p:nvPicPr>
          <p:cNvPr id="185" name="90949221-detail.png"/>
          <p:cNvPicPr/>
          <p:nvPr/>
        </p:nvPicPr>
        <p:blipFill>
          <a:blip r:embed="rId5">
            <a:extLst/>
          </a:blip>
          <a:stretch>
            <a:fillRect/>
          </a:stretch>
        </p:blipFill>
        <p:spPr>
          <a:xfrm>
            <a:off x="6977331" y="2829654"/>
            <a:ext cx="4973242" cy="4318252"/>
          </a:xfrm>
          <a:prstGeom prst="rect">
            <a:avLst/>
          </a:prstGeom>
          <a:ln w="12700">
            <a:miter lim="400000"/>
          </a:ln>
        </p:spPr>
      </p:pic>
      <p:pic>
        <p:nvPicPr>
          <p:cNvPr id="186" name="dpn_logo.png"/>
          <p:cNvPicPr/>
          <p:nvPr/>
        </p:nvPicPr>
        <p:blipFill>
          <a:blip r:embed="rId6">
            <a:extLst/>
          </a:blip>
          <a:srcRect/>
          <a:stretch>
            <a:fillRect/>
          </a:stretch>
        </p:blipFill>
        <p:spPr>
          <a:xfrm>
            <a:off x="7177947" y="4002453"/>
            <a:ext cx="4572104" cy="1748694"/>
          </a:xfrm>
          <a:prstGeom prst="rect">
            <a:avLst/>
          </a:prstGeom>
          <a:ln w="12700">
            <a:miter lim="400000"/>
          </a:ln>
        </p:spPr>
      </p:pic>
      <p:pic>
        <p:nvPicPr>
          <p:cNvPr id="187" name="tdl-stacked-transparent_360.png"/>
          <p:cNvPicPr/>
          <p:nvPr/>
        </p:nvPicPr>
        <p:blipFill>
          <a:blip r:embed="rId7">
            <a:extLst/>
          </a:blip>
          <a:stretch>
            <a:fillRect/>
          </a:stretch>
        </p:blipFill>
        <p:spPr>
          <a:xfrm>
            <a:off x="7073900" y="4114800"/>
            <a:ext cx="4572000" cy="1524000"/>
          </a:xfrm>
          <a:prstGeom prst="rect">
            <a:avLst/>
          </a:prstGeom>
          <a:ln w="12700">
            <a:miter lim="400000"/>
          </a:ln>
        </p:spPr>
      </p:pic>
      <p:sp>
        <p:nvSpPr>
          <p:cNvPr id="188" name="Shape 188"/>
          <p:cNvSpPr>
            <a:spLocks noGrp="1"/>
          </p:cNvSpPr>
          <p:nvPr>
            <p:ph type="title" idx="4294967295"/>
          </p:nvPr>
        </p:nvSpPr>
        <p:spPr>
          <a:xfrm>
            <a:off x="644407" y="520490"/>
            <a:ext cx="6718301" cy="1219201"/>
          </a:xfrm>
          <a:prstGeom prst="rect">
            <a:avLst/>
          </a:prstGeom>
        </p:spPr>
        <p:txBody>
          <a:bodyPr/>
          <a:lstStyle/>
          <a:p>
            <a:pPr lvl="0">
              <a:defRPr sz="1800">
                <a:solidFill>
                  <a:srgbClr val="000000"/>
                </a:solidFill>
              </a:defRPr>
            </a:pPr>
            <a:r>
              <a:rPr sz="5000">
                <a:solidFill>
                  <a:srgbClr val="56533A"/>
                </a:solidFill>
              </a:rPr>
              <a:t>Digital Preservation</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iterate>
                                    <p:tmAbs val="0"/>
                                  </p:iterate>
                                  <p:childTnLst>
                                    <p:set>
                                      <p:cBhvr>
                                        <p:cTn id="6" fill="hold"/>
                                        <p:tgtEl>
                                          <p:spTgt spid="178"/>
                                        </p:tgtEl>
                                        <p:attrNameLst>
                                          <p:attrName>style.visibility</p:attrName>
                                        </p:attrNameLst>
                                      </p:cBhvr>
                                      <p:to>
                                        <p:strVal val="visible"/>
                                      </p:to>
                                    </p:set>
                                    <p:animEffect transition="in" filter="dissolve">
                                      <p:cBhvr>
                                        <p:cTn id="7" dur="1000"/>
                                        <p:tgtEl>
                                          <p:spTgt spid="178"/>
                                        </p:tgtEl>
                                      </p:cBhvr>
                                    </p:animEffect>
                                  </p:childTnLst>
                                </p:cTn>
                              </p:par>
                            </p:childTnLst>
                          </p:cTn>
                        </p:par>
                        <p:par>
                          <p:cTn id="8" fill="hold">
                            <p:stCondLst>
                              <p:cond delay="1000"/>
                            </p:stCondLst>
                            <p:childTnLst>
                              <p:par>
                                <p:cTn id="9" presetID="10" presetClass="entr" presetSubtype="0" fill="hold" grpId="2" nodeType="afterEffect">
                                  <p:stCondLst>
                                    <p:cond delay="0"/>
                                  </p:stCondLst>
                                  <p:iterate>
                                    <p:tmAbs val="0"/>
                                  </p:iterate>
                                  <p:childTnLst>
                                    <p:set>
                                      <p:cBhvr>
                                        <p:cTn id="10" fill="hold"/>
                                        <p:tgtEl>
                                          <p:spTgt spid="184"/>
                                        </p:tgtEl>
                                        <p:attrNameLst>
                                          <p:attrName>style.visibility</p:attrName>
                                        </p:attrNameLst>
                                      </p:cBhvr>
                                      <p:to>
                                        <p:strVal val="visible"/>
                                      </p:to>
                                    </p:set>
                                    <p:animEffect transition="in" filter="fade">
                                      <p:cBhvr>
                                        <p:cTn id="11" dur="1000"/>
                                        <p:tgtEl>
                                          <p:spTgt spid="184"/>
                                        </p:tgtEl>
                                      </p:cBhvr>
                                    </p:animEffect>
                                  </p:childTnLst>
                                </p:cTn>
                              </p:par>
                            </p:childTnLst>
                          </p:cTn>
                        </p:par>
                        <p:par>
                          <p:cTn id="12" fill="hold">
                            <p:stCondLst>
                              <p:cond delay="2000"/>
                            </p:stCondLst>
                            <p:childTnLst>
                              <p:par>
                                <p:cTn id="13" presetID="9" presetClass="entr" presetSubtype="0" fill="hold" grpId="3" nodeType="afterEffect">
                                  <p:stCondLst>
                                    <p:cond delay="0"/>
                                  </p:stCondLst>
                                  <p:iterate>
                                    <p:tmAbs val="0"/>
                                  </p:iterate>
                                  <p:childTnLst>
                                    <p:set>
                                      <p:cBhvr>
                                        <p:cTn id="14" fill="hold"/>
                                        <p:tgtEl>
                                          <p:spTgt spid="179"/>
                                        </p:tgtEl>
                                        <p:attrNameLst>
                                          <p:attrName>style.visibility</p:attrName>
                                        </p:attrNameLst>
                                      </p:cBhvr>
                                      <p:to>
                                        <p:strVal val="visible"/>
                                      </p:to>
                                    </p:set>
                                    <p:animEffect transition="in" filter="dissolve">
                                      <p:cBhvr>
                                        <p:cTn id="15" dur="1000"/>
                                        <p:tgtEl>
                                          <p:spTgt spid="179"/>
                                        </p:tgtEl>
                                      </p:cBhvr>
                                    </p:animEffect>
                                  </p:childTnLst>
                                </p:cTn>
                              </p:par>
                            </p:childTnLst>
                          </p:cTn>
                        </p:par>
                        <p:par>
                          <p:cTn id="16" fill="hold">
                            <p:stCondLst>
                              <p:cond delay="3000"/>
                            </p:stCondLst>
                            <p:childTnLst>
                              <p:par>
                                <p:cTn id="17" presetID="10" presetClass="entr" presetSubtype="0" fill="hold" grpId="4" nodeType="afterEffect">
                                  <p:stCondLst>
                                    <p:cond delay="0"/>
                                  </p:stCondLst>
                                  <p:iterate>
                                    <p:tmAbs val="0"/>
                                  </p:iterate>
                                  <p:childTnLst>
                                    <p:set>
                                      <p:cBhvr>
                                        <p:cTn id="18" fill="hold"/>
                                        <p:tgtEl>
                                          <p:spTgt spid="183"/>
                                        </p:tgtEl>
                                        <p:attrNameLst>
                                          <p:attrName>style.visibility</p:attrName>
                                        </p:attrNameLst>
                                      </p:cBhvr>
                                      <p:to>
                                        <p:strVal val="visible"/>
                                      </p:to>
                                    </p:set>
                                    <p:animEffect transition="in" filter="fade">
                                      <p:cBhvr>
                                        <p:cTn id="19" dur="1000"/>
                                        <p:tgtEl>
                                          <p:spTgt spid="183"/>
                                        </p:tgtEl>
                                      </p:cBhvr>
                                    </p:animEffect>
                                  </p:childTnLst>
                                </p:cTn>
                              </p:par>
                            </p:childTnLst>
                          </p:cTn>
                        </p:par>
                        <p:par>
                          <p:cTn id="20" fill="hold">
                            <p:stCondLst>
                              <p:cond delay="4000"/>
                            </p:stCondLst>
                            <p:childTnLst>
                              <p:par>
                                <p:cTn id="21" presetID="9" presetClass="entr" presetSubtype="0" fill="hold" grpId="5" nodeType="afterEffect">
                                  <p:stCondLst>
                                    <p:cond delay="0"/>
                                  </p:stCondLst>
                                  <p:iterate>
                                    <p:tmAbs val="0"/>
                                  </p:iterate>
                                  <p:childTnLst>
                                    <p:set>
                                      <p:cBhvr>
                                        <p:cTn id="22" fill="hold"/>
                                        <p:tgtEl>
                                          <p:spTgt spid="180"/>
                                        </p:tgtEl>
                                        <p:attrNameLst>
                                          <p:attrName>style.visibility</p:attrName>
                                        </p:attrNameLst>
                                      </p:cBhvr>
                                      <p:to>
                                        <p:strVal val="visible"/>
                                      </p:to>
                                    </p:set>
                                    <p:animEffect transition="in" filter="dissolve">
                                      <p:cBhvr>
                                        <p:cTn id="23" dur="1000"/>
                                        <p:tgtEl>
                                          <p:spTgt spid="180"/>
                                        </p:tgtEl>
                                      </p:cBhvr>
                                    </p:animEffect>
                                  </p:childTnLst>
                                </p:cTn>
                              </p:par>
                            </p:childTnLst>
                          </p:cTn>
                        </p:par>
                        <p:par>
                          <p:cTn id="24" fill="hold">
                            <p:stCondLst>
                              <p:cond delay="5000"/>
                            </p:stCondLst>
                            <p:childTnLst>
                              <p:par>
                                <p:cTn id="25" presetID="10" presetClass="entr" presetSubtype="0" fill="hold" grpId="6" nodeType="afterEffect">
                                  <p:stCondLst>
                                    <p:cond delay="0"/>
                                  </p:stCondLst>
                                  <p:iterate>
                                    <p:tmAbs val="0"/>
                                  </p:iterate>
                                  <p:childTnLst>
                                    <p:set>
                                      <p:cBhvr>
                                        <p:cTn id="26" fill="hold"/>
                                        <p:tgtEl>
                                          <p:spTgt spid="185"/>
                                        </p:tgtEl>
                                        <p:attrNameLst>
                                          <p:attrName>style.visibility</p:attrName>
                                        </p:attrNameLst>
                                      </p:cBhvr>
                                      <p:to>
                                        <p:strVal val="visible"/>
                                      </p:to>
                                    </p:set>
                                    <p:animEffect transition="in" filter="fade">
                                      <p:cBhvr>
                                        <p:cTn id="27" dur="1000"/>
                                        <p:tgtEl>
                                          <p:spTgt spid="185"/>
                                        </p:tgtEl>
                                      </p:cBhvr>
                                    </p:animEffect>
                                  </p:childTnLst>
                                </p:cTn>
                              </p:par>
                            </p:childTnLst>
                          </p:cTn>
                        </p:par>
                        <p:par>
                          <p:cTn id="28" fill="hold">
                            <p:stCondLst>
                              <p:cond delay="6000"/>
                            </p:stCondLst>
                            <p:childTnLst>
                              <p:par>
                                <p:cTn id="29" presetID="9" presetClass="entr" presetSubtype="0" fill="hold" grpId="7" nodeType="afterEffect">
                                  <p:stCondLst>
                                    <p:cond delay="0"/>
                                  </p:stCondLst>
                                  <p:iterate>
                                    <p:tmAbs val="0"/>
                                  </p:iterate>
                                  <p:childTnLst>
                                    <p:set>
                                      <p:cBhvr>
                                        <p:cTn id="30" fill="hold"/>
                                        <p:tgtEl>
                                          <p:spTgt spid="181"/>
                                        </p:tgtEl>
                                        <p:attrNameLst>
                                          <p:attrName>style.visibility</p:attrName>
                                        </p:attrNameLst>
                                      </p:cBhvr>
                                      <p:to>
                                        <p:strVal val="visible"/>
                                      </p:to>
                                    </p:set>
                                    <p:animEffect transition="in" filter="dissolve">
                                      <p:cBhvr>
                                        <p:cTn id="31" dur="1000"/>
                                        <p:tgtEl>
                                          <p:spTgt spid="181"/>
                                        </p:tgtEl>
                                      </p:cBhvr>
                                    </p:animEffect>
                                  </p:childTnLst>
                                </p:cTn>
                              </p:par>
                            </p:childTnLst>
                          </p:cTn>
                        </p:par>
                        <p:par>
                          <p:cTn id="32" fill="hold">
                            <p:stCondLst>
                              <p:cond delay="7000"/>
                            </p:stCondLst>
                            <p:childTnLst>
                              <p:par>
                                <p:cTn id="33" presetID="10" presetClass="entr" presetSubtype="0" fill="hold" grpId="8" nodeType="afterEffect">
                                  <p:stCondLst>
                                    <p:cond delay="0"/>
                                  </p:stCondLst>
                                  <p:iterate>
                                    <p:tmAbs val="0"/>
                                  </p:iterate>
                                  <p:childTnLst>
                                    <p:set>
                                      <p:cBhvr>
                                        <p:cTn id="34" fill="hold"/>
                                        <p:tgtEl>
                                          <p:spTgt spid="187"/>
                                        </p:tgtEl>
                                        <p:attrNameLst>
                                          <p:attrName>style.visibility</p:attrName>
                                        </p:attrNameLst>
                                      </p:cBhvr>
                                      <p:to>
                                        <p:strVal val="visible"/>
                                      </p:to>
                                    </p:set>
                                    <p:animEffect transition="in" filter="fade">
                                      <p:cBhvr>
                                        <p:cTn id="35" dur="1000"/>
                                        <p:tgtEl>
                                          <p:spTgt spid="187"/>
                                        </p:tgtEl>
                                      </p:cBhvr>
                                    </p:animEffect>
                                  </p:childTnLst>
                                </p:cTn>
                              </p:par>
                            </p:childTnLst>
                          </p:cTn>
                        </p:par>
                        <p:par>
                          <p:cTn id="36" fill="hold">
                            <p:stCondLst>
                              <p:cond delay="8000"/>
                            </p:stCondLst>
                            <p:childTnLst>
                              <p:par>
                                <p:cTn id="37" presetID="9" presetClass="entr" presetSubtype="0" fill="hold" grpId="9" nodeType="afterEffect">
                                  <p:stCondLst>
                                    <p:cond delay="0"/>
                                  </p:stCondLst>
                                  <p:iterate>
                                    <p:tmAbs val="0"/>
                                  </p:iterate>
                                  <p:childTnLst>
                                    <p:set>
                                      <p:cBhvr>
                                        <p:cTn id="38" fill="hold"/>
                                        <p:tgtEl>
                                          <p:spTgt spid="182"/>
                                        </p:tgtEl>
                                        <p:attrNameLst>
                                          <p:attrName>style.visibility</p:attrName>
                                        </p:attrNameLst>
                                      </p:cBhvr>
                                      <p:to>
                                        <p:strVal val="visible"/>
                                      </p:to>
                                    </p:set>
                                    <p:animEffect transition="in" filter="dissolve">
                                      <p:cBhvr>
                                        <p:cTn id="39" dur="1000"/>
                                        <p:tgtEl>
                                          <p:spTgt spid="182"/>
                                        </p:tgtEl>
                                      </p:cBhvr>
                                    </p:animEffect>
                                  </p:childTnLst>
                                </p:cTn>
                              </p:par>
                            </p:childTnLst>
                          </p:cTn>
                        </p:par>
                        <p:par>
                          <p:cTn id="40" fill="hold">
                            <p:stCondLst>
                              <p:cond delay="9000"/>
                            </p:stCondLst>
                            <p:childTnLst>
                              <p:par>
                                <p:cTn id="41" presetID="10" presetClass="entr" presetSubtype="0" fill="hold" grpId="10" nodeType="afterEffect">
                                  <p:stCondLst>
                                    <p:cond delay="0"/>
                                  </p:stCondLst>
                                  <p:iterate>
                                    <p:tmAbs val="0"/>
                                  </p:iterate>
                                  <p:childTnLst>
                                    <p:set>
                                      <p:cBhvr>
                                        <p:cTn id="42" fill="hold"/>
                                        <p:tgtEl>
                                          <p:spTgt spid="186"/>
                                        </p:tgtEl>
                                        <p:attrNameLst>
                                          <p:attrName>style.visibility</p:attrName>
                                        </p:attrNameLst>
                                      </p:cBhvr>
                                      <p:to>
                                        <p:strVal val="visible"/>
                                      </p:to>
                                    </p:set>
                                    <p:animEffect transition="in" filter="fade">
                                      <p:cBhvr>
                                        <p:cTn id="43" dur="1000"/>
                                        <p:tgtEl>
                                          <p:spTgt spid="1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 grpId="1" animBg="1" advAuto="0"/>
      <p:bldP spid="179" grpId="3" animBg="1" advAuto="0"/>
      <p:bldP spid="180" grpId="5" animBg="1" advAuto="0"/>
      <p:bldP spid="181" grpId="7" animBg="1" advAuto="0"/>
      <p:bldP spid="182" grpId="9" animBg="1" advAuto="0"/>
      <p:bldP spid="183" grpId="4" animBg="1" advAuto="0"/>
      <p:bldP spid="184" grpId="2" animBg="1" advAuto="0"/>
      <p:bldP spid="185" grpId="6" animBg="1" advAuto="0"/>
      <p:bldP spid="186" grpId="10" animBg="1" advAuto="0"/>
      <p:bldP spid="187" grpId="8" animBg="1" advAuto="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Shape 192"/>
          <p:cNvSpPr/>
          <p:nvPr/>
        </p:nvSpPr>
        <p:spPr>
          <a:xfrm>
            <a:off x="6843619" y="5416668"/>
            <a:ext cx="5695086" cy="2850423"/>
          </a:xfrm>
          <a:prstGeom prst="roundRect">
            <a:avLst>
              <a:gd name="adj" fmla="val 6683"/>
            </a:avLst>
          </a:prstGeom>
          <a:solidFill>
            <a:srgbClr val="DCDEE0"/>
          </a:solidFill>
          <a:ln w="25400">
            <a:miter lim="400000"/>
          </a:ln>
        </p:spPr>
        <p:txBody>
          <a:bodyPr lIns="0" tIns="0" rIns="0" bIns="0" anchor="ctr"/>
          <a:lstStyle/>
          <a:p>
            <a:pPr lvl="0">
              <a:defRPr sz="3200" i="1">
                <a:solidFill>
                  <a:srgbClr val="FFFFFF"/>
                </a:solidFill>
                <a:effectLst/>
              </a:defRPr>
            </a:pPr>
            <a:endParaRPr/>
          </a:p>
        </p:txBody>
      </p:sp>
      <p:sp>
        <p:nvSpPr>
          <p:cNvPr id="193" name="Shape 193"/>
          <p:cNvSpPr/>
          <p:nvPr/>
        </p:nvSpPr>
        <p:spPr>
          <a:xfrm>
            <a:off x="541352" y="5416668"/>
            <a:ext cx="5695086" cy="2850423"/>
          </a:xfrm>
          <a:prstGeom prst="roundRect">
            <a:avLst>
              <a:gd name="adj" fmla="val 6683"/>
            </a:avLst>
          </a:prstGeom>
          <a:solidFill>
            <a:srgbClr val="DCDEE0"/>
          </a:solidFill>
          <a:ln w="25400">
            <a:miter lim="400000"/>
          </a:ln>
        </p:spPr>
        <p:txBody>
          <a:bodyPr lIns="0" tIns="0" rIns="0" bIns="0" anchor="ctr"/>
          <a:lstStyle/>
          <a:p>
            <a:pPr lvl="0">
              <a:defRPr sz="3200" i="1">
                <a:solidFill>
                  <a:srgbClr val="FFFFFF"/>
                </a:solidFill>
                <a:effectLst/>
              </a:defRPr>
            </a:pPr>
            <a:endParaRPr/>
          </a:p>
        </p:txBody>
      </p:sp>
      <p:sp>
        <p:nvSpPr>
          <p:cNvPr id="194" name="Shape 194"/>
          <p:cNvSpPr/>
          <p:nvPr/>
        </p:nvSpPr>
        <p:spPr>
          <a:xfrm>
            <a:off x="2256569" y="2445949"/>
            <a:ext cx="8491662" cy="2246485"/>
          </a:xfrm>
          <a:prstGeom prst="roundRect">
            <a:avLst>
              <a:gd name="adj" fmla="val 8480"/>
            </a:avLst>
          </a:prstGeom>
          <a:solidFill>
            <a:srgbClr val="DCDEE0"/>
          </a:solidFill>
          <a:ln w="25400">
            <a:miter lim="400000"/>
          </a:ln>
        </p:spPr>
        <p:txBody>
          <a:bodyPr lIns="0" tIns="0" rIns="0" bIns="0" anchor="ctr"/>
          <a:lstStyle/>
          <a:p>
            <a:pPr lvl="0">
              <a:defRPr sz="3200" i="1">
                <a:solidFill>
                  <a:srgbClr val="FFFFFF"/>
                </a:solidFill>
                <a:effectLst/>
              </a:defRPr>
            </a:pPr>
            <a:endParaRPr/>
          </a:p>
        </p:txBody>
      </p:sp>
      <p:pic>
        <p:nvPicPr>
          <p:cNvPr id="195" name="280_Wellesley_Logo_no_bg-smaller.tiff"/>
          <p:cNvPicPr/>
          <p:nvPr/>
        </p:nvPicPr>
        <p:blipFill>
          <a:blip r:embed="rId3" cstate="screen">
            <a:extLst>
              <a:ext uri="{28A0092B-C50C-407E-A947-70E740481C1C}">
                <a14:useLocalDpi xmlns:a14="http://schemas.microsoft.com/office/drawing/2010/main"/>
              </a:ext>
            </a:extLst>
          </a:blip>
          <a:stretch>
            <a:fillRect/>
          </a:stretch>
        </p:blipFill>
        <p:spPr>
          <a:xfrm>
            <a:off x="5327027" y="2819891"/>
            <a:ext cx="2350746" cy="1498601"/>
          </a:xfrm>
          <a:prstGeom prst="rect">
            <a:avLst/>
          </a:prstGeom>
          <a:ln w="12700">
            <a:miter lim="400000"/>
          </a:ln>
        </p:spPr>
      </p:pic>
      <p:pic>
        <p:nvPicPr>
          <p:cNvPr id="196" name="bodlian.png"/>
          <p:cNvPicPr/>
          <p:nvPr/>
        </p:nvPicPr>
        <p:blipFill>
          <a:blip r:embed="rId4">
            <a:extLst/>
          </a:blip>
          <a:stretch>
            <a:fillRect/>
          </a:stretch>
        </p:blipFill>
        <p:spPr>
          <a:xfrm>
            <a:off x="6786965" y="5246082"/>
            <a:ext cx="4064001" cy="2948067"/>
          </a:xfrm>
          <a:prstGeom prst="rect">
            <a:avLst/>
          </a:prstGeom>
          <a:ln w="12700">
            <a:miter lim="400000"/>
          </a:ln>
        </p:spPr>
      </p:pic>
      <p:pic>
        <p:nvPicPr>
          <p:cNvPr id="197" name="Baylor_IM_vert2.png"/>
          <p:cNvPicPr/>
          <p:nvPr/>
        </p:nvPicPr>
        <p:blipFill>
          <a:blip r:embed="rId5">
            <a:extLst/>
          </a:blip>
          <a:stretch>
            <a:fillRect/>
          </a:stretch>
        </p:blipFill>
        <p:spPr>
          <a:xfrm>
            <a:off x="2604642" y="2548173"/>
            <a:ext cx="2184401" cy="1760003"/>
          </a:xfrm>
          <a:prstGeom prst="rect">
            <a:avLst/>
          </a:prstGeom>
          <a:ln w="12700">
            <a:miter lim="400000"/>
          </a:ln>
        </p:spPr>
      </p:pic>
      <p:pic>
        <p:nvPicPr>
          <p:cNvPr id="198" name="383px-2013_Ohio_State_Buckeyes_logo.svg.png"/>
          <p:cNvPicPr/>
          <p:nvPr/>
        </p:nvPicPr>
        <p:blipFill>
          <a:blip r:embed="rId6" cstate="screen">
            <a:extLst>
              <a:ext uri="{28A0092B-C50C-407E-A947-70E740481C1C}">
                <a14:useLocalDpi xmlns:a14="http://schemas.microsoft.com/office/drawing/2010/main"/>
              </a:ext>
            </a:extLst>
          </a:blip>
          <a:stretch>
            <a:fillRect/>
          </a:stretch>
        </p:blipFill>
        <p:spPr>
          <a:xfrm>
            <a:off x="8193918" y="2553861"/>
            <a:ext cx="2062978" cy="2030660"/>
          </a:xfrm>
          <a:prstGeom prst="rect">
            <a:avLst/>
          </a:prstGeom>
          <a:ln w="12700">
            <a:miter lim="400000"/>
          </a:ln>
        </p:spPr>
      </p:pic>
      <p:sp>
        <p:nvSpPr>
          <p:cNvPr id="199" name="Shape 199"/>
          <p:cNvSpPr>
            <a:spLocks noGrp="1"/>
          </p:cNvSpPr>
          <p:nvPr>
            <p:ph type="title" idx="4294967295"/>
          </p:nvPr>
        </p:nvSpPr>
        <p:spPr>
          <a:xfrm>
            <a:off x="1270000" y="673100"/>
            <a:ext cx="8765630" cy="1219200"/>
          </a:xfrm>
          <a:prstGeom prst="rect">
            <a:avLst/>
          </a:prstGeom>
        </p:spPr>
        <p:txBody>
          <a:bodyPr/>
          <a:lstStyle/>
          <a:p>
            <a:pPr lvl="0">
              <a:defRPr sz="1800">
                <a:solidFill>
                  <a:srgbClr val="000000"/>
                </a:solidFill>
              </a:defRPr>
            </a:pPr>
            <a:r>
              <a:rPr sz="5000">
                <a:solidFill>
                  <a:srgbClr val="56533A"/>
                </a:solidFill>
              </a:rPr>
              <a:t>Partners</a:t>
            </a:r>
          </a:p>
        </p:txBody>
      </p:sp>
      <p:pic>
        <p:nvPicPr>
          <p:cNvPr id="200" name="pasted-image.tif"/>
          <p:cNvPicPr/>
          <p:nvPr/>
        </p:nvPicPr>
        <p:blipFill>
          <a:blip r:embed="rId7" cstate="screen">
            <a:extLst>
              <a:ext uri="{28A0092B-C50C-407E-A947-70E740481C1C}">
                <a14:useLocalDpi xmlns:a14="http://schemas.microsoft.com/office/drawing/2010/main"/>
              </a:ext>
            </a:extLst>
          </a:blip>
          <a:srcRect/>
          <a:stretch>
            <a:fillRect/>
          </a:stretch>
        </p:blipFill>
        <p:spPr>
          <a:xfrm>
            <a:off x="764395" y="5664152"/>
            <a:ext cx="3391372" cy="2355390"/>
          </a:xfrm>
          <a:prstGeom prst="rect">
            <a:avLst/>
          </a:prstGeom>
          <a:ln w="12700">
            <a:miter lim="400000"/>
          </a:ln>
        </p:spPr>
      </p:pic>
      <p:grpSp>
        <p:nvGrpSpPr>
          <p:cNvPr id="203" name="Group 203"/>
          <p:cNvGrpSpPr/>
          <p:nvPr/>
        </p:nvGrpSpPr>
        <p:grpSpPr>
          <a:xfrm>
            <a:off x="4433931" y="5718637"/>
            <a:ext cx="1401033" cy="2246485"/>
            <a:chOff x="0" y="0"/>
            <a:chExt cx="1401031" cy="2246484"/>
          </a:xfrm>
        </p:grpSpPr>
        <p:pic>
          <p:nvPicPr>
            <p:cNvPr id="201" name="url?sa=i&amp;rct=j&amp;q=balliol+logo&amp;source=images&amp;cd=&amp;docid=wNlcHJRAP-02aM&amp;tbnid=Zv3ZW4kzNrcBIM-&amp;ved=0CAUQjRw&amp;url=http%3A%2F%2Fwww.sport.ox.ac.uk%2Fsport%2Fballiol-college%2F&amp;ei=O_FnU5yvKNGLyATvmoC4AQ&amp;bvm=b.png"/>
            <p:cNvPicPr/>
            <p:nvPr/>
          </p:nvPicPr>
          <p:blipFill>
            <a:blip r:embed="rId8">
              <a:extLst/>
            </a:blip>
            <a:stretch>
              <a:fillRect/>
            </a:stretch>
          </p:blipFill>
          <p:spPr>
            <a:xfrm>
              <a:off x="0" y="0"/>
              <a:ext cx="1401032" cy="1765300"/>
            </a:xfrm>
            <a:prstGeom prst="rect">
              <a:avLst/>
            </a:prstGeom>
            <a:ln w="12700" cap="flat">
              <a:noFill/>
              <a:miter lim="400000"/>
            </a:ln>
            <a:effectLst/>
          </p:spPr>
        </p:pic>
        <p:sp>
          <p:nvSpPr>
            <p:cNvPr id="202" name="Shape 202"/>
            <p:cNvSpPr/>
            <p:nvPr/>
          </p:nvSpPr>
          <p:spPr>
            <a:xfrm>
              <a:off x="118176" y="1700564"/>
              <a:ext cx="1164680" cy="545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defRPr sz="3100">
                  <a:latin typeface="+mj-lt"/>
                  <a:ea typeface="+mj-ea"/>
                  <a:cs typeface="+mj-cs"/>
                  <a:sym typeface="Arial"/>
                </a:defRPr>
              </a:lvl1pPr>
            </a:lstStyle>
            <a:p>
              <a:pPr lvl="0">
                <a:defRPr sz="1800">
                  <a:solidFill>
                    <a:srgbClr val="000000"/>
                  </a:solidFill>
                  <a:effectLst/>
                </a:defRPr>
              </a:pPr>
              <a:r>
                <a:rPr sz="3100">
                  <a:solidFill>
                    <a:srgbClr val="56533A"/>
                  </a:solidFill>
                  <a:effectLst>
                    <a:outerShdw blurRad="25400" dist="25400" dir="2700000" rotWithShape="0">
                      <a:srgbClr val="FFFFFF">
                        <a:alpha val="75000"/>
                      </a:srgbClr>
                    </a:outerShdw>
                  </a:effectLst>
                </a:rPr>
                <a:t>Balliol</a:t>
              </a:r>
            </a:p>
          </p:txBody>
        </p:sp>
      </p:grpSp>
      <p:grpSp>
        <p:nvGrpSpPr>
          <p:cNvPr id="206" name="Group 206"/>
          <p:cNvGrpSpPr/>
          <p:nvPr/>
        </p:nvGrpSpPr>
        <p:grpSpPr>
          <a:xfrm>
            <a:off x="10646836" y="5658041"/>
            <a:ext cx="1537133" cy="2367677"/>
            <a:chOff x="409005" y="0"/>
            <a:chExt cx="1537131" cy="2367676"/>
          </a:xfrm>
        </p:grpSpPr>
        <p:pic>
          <p:nvPicPr>
            <p:cNvPr id="204" name="Etoncollegearms.png"/>
            <p:cNvPicPr/>
            <p:nvPr/>
          </p:nvPicPr>
          <p:blipFill>
            <a:blip r:embed="rId9" cstate="screen">
              <a:extLst>
                <a:ext uri="{28A0092B-C50C-407E-A947-70E740481C1C}">
                  <a14:useLocalDpi xmlns:a14="http://schemas.microsoft.com/office/drawing/2010/main"/>
                </a:ext>
              </a:extLst>
            </a:blip>
            <a:stretch>
              <a:fillRect/>
            </a:stretch>
          </p:blipFill>
          <p:spPr>
            <a:xfrm>
              <a:off x="409005" y="0"/>
              <a:ext cx="1537133" cy="1765300"/>
            </a:xfrm>
            <a:prstGeom prst="rect">
              <a:avLst/>
            </a:prstGeom>
            <a:ln w="12700" cap="flat">
              <a:noFill/>
              <a:miter lim="400000"/>
            </a:ln>
            <a:effectLst/>
          </p:spPr>
        </p:pic>
        <p:sp>
          <p:nvSpPr>
            <p:cNvPr id="205" name="Shape 205"/>
            <p:cNvSpPr/>
            <p:nvPr/>
          </p:nvSpPr>
          <p:spPr>
            <a:xfrm>
              <a:off x="842475" y="1821756"/>
              <a:ext cx="924193" cy="54592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50800" tIns="50800" rIns="50800" bIns="50800" numCol="1" anchor="ctr">
              <a:spAutoFit/>
            </a:bodyPr>
            <a:lstStyle>
              <a:lvl1pPr algn="l">
                <a:defRPr sz="3100">
                  <a:latin typeface="+mj-lt"/>
                  <a:ea typeface="+mj-ea"/>
                  <a:cs typeface="+mj-cs"/>
                  <a:sym typeface="Arial"/>
                </a:defRPr>
              </a:lvl1pPr>
            </a:lstStyle>
            <a:p>
              <a:pPr lvl="0">
                <a:defRPr sz="1800">
                  <a:solidFill>
                    <a:srgbClr val="000000"/>
                  </a:solidFill>
                  <a:effectLst/>
                </a:defRPr>
              </a:pPr>
              <a:r>
                <a:rPr sz="3100">
                  <a:solidFill>
                    <a:srgbClr val="56533A"/>
                  </a:solidFill>
                  <a:effectLst>
                    <a:outerShdw blurRad="25400" dist="25400" dir="2700000" rotWithShape="0">
                      <a:srgbClr val="FFFFFF">
                        <a:alpha val="75000"/>
                      </a:srgbClr>
                    </a:outerShdw>
                  </a:effectLst>
                </a:rPr>
                <a:t>Eton</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iterate>
                                    <p:tmAbs val="0"/>
                                  </p:iterate>
                                  <p:childTnLst>
                                    <p:set>
                                      <p:cBhvr>
                                        <p:cTn id="6" fill="hold"/>
                                        <p:tgtEl>
                                          <p:spTgt spid="197"/>
                                        </p:tgtEl>
                                        <p:attrNameLst>
                                          <p:attrName>style.visibility</p:attrName>
                                        </p:attrNameLst>
                                      </p:cBhvr>
                                      <p:to>
                                        <p:strVal val="visible"/>
                                      </p:to>
                                    </p:set>
                                    <p:animEffect transition="in" filter="dissolve">
                                      <p:cBhvr>
                                        <p:cTn id="7" dur="500"/>
                                        <p:tgtEl>
                                          <p:spTgt spid="197"/>
                                        </p:tgtEl>
                                      </p:cBhvr>
                                    </p:animEffect>
                                  </p:childTnLst>
                                </p:cTn>
                              </p:par>
                            </p:childTnLst>
                          </p:cTn>
                        </p:par>
                        <p:par>
                          <p:cTn id="8" fill="hold">
                            <p:stCondLst>
                              <p:cond delay="500"/>
                            </p:stCondLst>
                            <p:childTnLst>
                              <p:par>
                                <p:cTn id="9" presetID="9" presetClass="entr" presetSubtype="0" fill="hold" grpId="2" nodeType="afterEffect">
                                  <p:stCondLst>
                                    <p:cond delay="0"/>
                                  </p:stCondLst>
                                  <p:iterate>
                                    <p:tmAbs val="0"/>
                                  </p:iterate>
                                  <p:childTnLst>
                                    <p:set>
                                      <p:cBhvr>
                                        <p:cTn id="10" fill="hold"/>
                                        <p:tgtEl>
                                          <p:spTgt spid="195"/>
                                        </p:tgtEl>
                                        <p:attrNameLst>
                                          <p:attrName>style.visibility</p:attrName>
                                        </p:attrNameLst>
                                      </p:cBhvr>
                                      <p:to>
                                        <p:strVal val="visible"/>
                                      </p:to>
                                    </p:set>
                                    <p:animEffect transition="in" filter="dissolve">
                                      <p:cBhvr>
                                        <p:cTn id="11" dur="500"/>
                                        <p:tgtEl>
                                          <p:spTgt spid="195"/>
                                        </p:tgtEl>
                                      </p:cBhvr>
                                    </p:animEffect>
                                  </p:childTnLst>
                                </p:cTn>
                              </p:par>
                            </p:childTnLst>
                          </p:cTn>
                        </p:par>
                        <p:par>
                          <p:cTn id="12" fill="hold">
                            <p:stCondLst>
                              <p:cond delay="1000"/>
                            </p:stCondLst>
                            <p:childTnLst>
                              <p:par>
                                <p:cTn id="13" presetID="9" presetClass="entr" presetSubtype="0" fill="hold" grpId="3" nodeType="afterEffect">
                                  <p:stCondLst>
                                    <p:cond delay="0"/>
                                  </p:stCondLst>
                                  <p:iterate>
                                    <p:tmAbs val="0"/>
                                  </p:iterate>
                                  <p:childTnLst>
                                    <p:set>
                                      <p:cBhvr>
                                        <p:cTn id="14" fill="hold"/>
                                        <p:tgtEl>
                                          <p:spTgt spid="198"/>
                                        </p:tgtEl>
                                        <p:attrNameLst>
                                          <p:attrName>style.visibility</p:attrName>
                                        </p:attrNameLst>
                                      </p:cBhvr>
                                      <p:to>
                                        <p:strVal val="visible"/>
                                      </p:to>
                                    </p:set>
                                    <p:animEffect transition="in" filter="dissolve">
                                      <p:cBhvr>
                                        <p:cTn id="15" dur="500"/>
                                        <p:tgtEl>
                                          <p:spTgt spid="198"/>
                                        </p:tgtEl>
                                      </p:cBhvr>
                                    </p:animEffect>
                                  </p:childTnLst>
                                </p:cTn>
                              </p:par>
                            </p:childTnLst>
                          </p:cTn>
                        </p:par>
                        <p:par>
                          <p:cTn id="16" fill="hold">
                            <p:stCondLst>
                              <p:cond delay="1500"/>
                            </p:stCondLst>
                            <p:childTnLst>
                              <p:par>
                                <p:cTn id="17" presetID="9" presetClass="entr" presetSubtype="0" fill="hold" grpId="4" nodeType="afterEffect">
                                  <p:stCondLst>
                                    <p:cond delay="0"/>
                                  </p:stCondLst>
                                  <p:iterate>
                                    <p:tmAbs val="0"/>
                                  </p:iterate>
                                  <p:childTnLst>
                                    <p:set>
                                      <p:cBhvr>
                                        <p:cTn id="18" fill="hold"/>
                                        <p:tgtEl>
                                          <p:spTgt spid="203"/>
                                        </p:tgtEl>
                                        <p:attrNameLst>
                                          <p:attrName>style.visibility</p:attrName>
                                        </p:attrNameLst>
                                      </p:cBhvr>
                                      <p:to>
                                        <p:strVal val="visible"/>
                                      </p:to>
                                    </p:set>
                                    <p:animEffect transition="in" filter="dissolve">
                                      <p:cBhvr>
                                        <p:cTn id="19" dur="500"/>
                                        <p:tgtEl>
                                          <p:spTgt spid="203"/>
                                        </p:tgtEl>
                                      </p:cBhvr>
                                    </p:animEffect>
                                  </p:childTnLst>
                                </p:cTn>
                              </p:par>
                            </p:childTnLst>
                          </p:cTn>
                        </p:par>
                        <p:par>
                          <p:cTn id="20" fill="hold">
                            <p:stCondLst>
                              <p:cond delay="2000"/>
                            </p:stCondLst>
                            <p:childTnLst>
                              <p:par>
                                <p:cTn id="21" presetID="9" presetClass="entr" presetSubtype="0" fill="hold" grpId="5" nodeType="afterEffect">
                                  <p:stCondLst>
                                    <p:cond delay="0"/>
                                  </p:stCondLst>
                                  <p:iterate>
                                    <p:tmAbs val="0"/>
                                  </p:iterate>
                                  <p:childTnLst>
                                    <p:set>
                                      <p:cBhvr>
                                        <p:cTn id="22" fill="hold"/>
                                        <p:tgtEl>
                                          <p:spTgt spid="200"/>
                                        </p:tgtEl>
                                        <p:attrNameLst>
                                          <p:attrName>style.visibility</p:attrName>
                                        </p:attrNameLst>
                                      </p:cBhvr>
                                      <p:to>
                                        <p:strVal val="visible"/>
                                      </p:to>
                                    </p:set>
                                    <p:animEffect transition="in" filter="dissolve">
                                      <p:cBhvr>
                                        <p:cTn id="23" dur="500"/>
                                        <p:tgtEl>
                                          <p:spTgt spid="200"/>
                                        </p:tgtEl>
                                      </p:cBhvr>
                                    </p:animEffect>
                                  </p:childTnLst>
                                </p:cTn>
                              </p:par>
                            </p:childTnLst>
                          </p:cTn>
                        </p:par>
                        <p:par>
                          <p:cTn id="24" fill="hold">
                            <p:stCondLst>
                              <p:cond delay="2500"/>
                            </p:stCondLst>
                            <p:childTnLst>
                              <p:par>
                                <p:cTn id="25" presetID="9" presetClass="entr" presetSubtype="0" fill="hold" grpId="6" nodeType="afterEffect">
                                  <p:stCondLst>
                                    <p:cond delay="0"/>
                                  </p:stCondLst>
                                  <p:iterate>
                                    <p:tmAbs val="0"/>
                                  </p:iterate>
                                  <p:childTnLst>
                                    <p:set>
                                      <p:cBhvr>
                                        <p:cTn id="26" fill="hold"/>
                                        <p:tgtEl>
                                          <p:spTgt spid="196"/>
                                        </p:tgtEl>
                                        <p:attrNameLst>
                                          <p:attrName>style.visibility</p:attrName>
                                        </p:attrNameLst>
                                      </p:cBhvr>
                                      <p:to>
                                        <p:strVal val="visible"/>
                                      </p:to>
                                    </p:set>
                                    <p:animEffect transition="in" filter="dissolve">
                                      <p:cBhvr>
                                        <p:cTn id="27" dur="500"/>
                                        <p:tgtEl>
                                          <p:spTgt spid="196"/>
                                        </p:tgtEl>
                                      </p:cBhvr>
                                    </p:animEffect>
                                  </p:childTnLst>
                                </p:cTn>
                              </p:par>
                            </p:childTnLst>
                          </p:cTn>
                        </p:par>
                        <p:par>
                          <p:cTn id="28" fill="hold">
                            <p:stCondLst>
                              <p:cond delay="3000"/>
                            </p:stCondLst>
                            <p:childTnLst>
                              <p:par>
                                <p:cTn id="29" presetID="9" presetClass="entr" presetSubtype="0" fill="hold" grpId="7" nodeType="afterEffect">
                                  <p:stCondLst>
                                    <p:cond delay="0"/>
                                  </p:stCondLst>
                                  <p:iterate>
                                    <p:tmAbs val="0"/>
                                  </p:iterate>
                                  <p:childTnLst>
                                    <p:set>
                                      <p:cBhvr>
                                        <p:cTn id="30" fill="hold"/>
                                        <p:tgtEl>
                                          <p:spTgt spid="206"/>
                                        </p:tgtEl>
                                        <p:attrNameLst>
                                          <p:attrName>style.visibility</p:attrName>
                                        </p:attrNameLst>
                                      </p:cBhvr>
                                      <p:to>
                                        <p:strVal val="visible"/>
                                      </p:to>
                                    </p:set>
                                    <p:animEffect transition="in" filter="dissolve">
                                      <p:cBhvr>
                                        <p:cTn id="31" dur="500"/>
                                        <p:tgtEl>
                                          <p:spTgt spid="2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2" animBg="1" advAuto="0"/>
      <p:bldP spid="196" grpId="6" animBg="1" advAuto="0"/>
      <p:bldP spid="197" grpId="1" animBg="1" advAuto="0"/>
      <p:bldP spid="198" grpId="3" animBg="1" advAuto="0"/>
      <p:bldP spid="200" grpId="5" animBg="1" advAuto="0"/>
      <p:bldP spid="203" grpId="4" animBg="1" advAuto="0"/>
      <p:bldP spid="206" grpId="7" animBg="1"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 name="ames-abl-02.png"/>
          <p:cNvPicPr/>
          <p:nvPr/>
        </p:nvPicPr>
        <p:blipFill>
          <a:blip r:embed="rId3">
            <a:extLst/>
          </a:blip>
          <a:stretch>
            <a:fillRect/>
          </a:stretch>
        </p:blipFill>
        <p:spPr>
          <a:xfrm>
            <a:off x="197925" y="600873"/>
            <a:ext cx="12598401" cy="815815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asted-image.png"/>
          <p:cNvPicPr/>
          <p:nvPr/>
        </p:nvPicPr>
        <p:blipFill>
          <a:blip r:embed="rId3">
            <a:extLst/>
          </a:blip>
          <a:stretch>
            <a:fillRect/>
          </a:stretch>
        </p:blipFill>
        <p:spPr>
          <a:xfrm>
            <a:off x="622456" y="507243"/>
            <a:ext cx="11759888" cy="79384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 name="ames-abl-04.png"/>
          <p:cNvPicPr/>
          <p:nvPr/>
        </p:nvPicPr>
        <p:blipFill>
          <a:blip r:embed="rId3">
            <a:extLst/>
          </a:blip>
          <a:stretch>
            <a:fillRect/>
          </a:stretch>
        </p:blipFill>
        <p:spPr>
          <a:xfrm>
            <a:off x="1511677" y="373484"/>
            <a:ext cx="9981446" cy="853881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 name="ames-abl-05.png"/>
          <p:cNvPicPr/>
          <p:nvPr/>
        </p:nvPicPr>
        <p:blipFill>
          <a:blip r:embed="rId3">
            <a:extLst/>
          </a:blip>
          <a:stretch>
            <a:fillRect/>
          </a:stretch>
        </p:blipFill>
        <p:spPr>
          <a:xfrm>
            <a:off x="1754306" y="177800"/>
            <a:ext cx="9483488" cy="854784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ames-abl-06.png"/>
          <p:cNvPicPr/>
          <p:nvPr/>
        </p:nvPicPr>
        <p:blipFill>
          <a:blip r:embed="rId3">
            <a:extLst/>
          </a:blip>
          <a:stretch>
            <a:fillRect/>
          </a:stretch>
        </p:blipFill>
        <p:spPr>
          <a:xfrm>
            <a:off x="644290" y="405648"/>
            <a:ext cx="11716220" cy="831613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rcRect/>
          <a:stretch>
            <a:fillRect/>
          </a:stretch>
        </a:blipFill>
        <a:effectLst/>
      </p:bgPr>
    </p:bg>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pPr lvl="0">
              <a:defRPr sz="1800">
                <a:solidFill>
                  <a:srgbClr val="000000"/>
                </a:solidFill>
              </a:defRPr>
            </a:pPr>
            <a:r>
              <a:rPr sz="5000">
                <a:solidFill>
                  <a:srgbClr val="56533A"/>
                </a:solidFill>
              </a:rPr>
              <a:t>The Browning Letters Project:</a:t>
            </a:r>
          </a:p>
          <a:p>
            <a:pPr lvl="0">
              <a:defRPr sz="1800">
                <a:solidFill>
                  <a:srgbClr val="000000"/>
                </a:solidFill>
              </a:defRPr>
            </a:pPr>
            <a:r>
              <a:rPr sz="5000">
                <a:solidFill>
                  <a:srgbClr val="56533A"/>
                </a:solidFill>
              </a:rPr>
              <a:t>Preservation for Digital Humanities</a:t>
            </a:r>
          </a:p>
        </p:txBody>
      </p:sp>
      <p:pic>
        <p:nvPicPr>
          <p:cNvPr id="57" name="280_Wellesley_Logo_no_bg-smaller.tiff"/>
          <p:cNvPicPr/>
          <p:nvPr/>
        </p:nvPicPr>
        <p:blipFill>
          <a:blip r:embed="rId4">
            <a:extLst/>
          </a:blip>
          <a:stretch>
            <a:fillRect/>
          </a:stretch>
        </p:blipFill>
        <p:spPr>
          <a:xfrm>
            <a:off x="1241390" y="5788028"/>
            <a:ext cx="3107766" cy="1981201"/>
          </a:xfrm>
          <a:prstGeom prst="rect">
            <a:avLst/>
          </a:prstGeom>
          <a:ln w="12700">
            <a:miter lim="400000"/>
          </a:ln>
        </p:spPr>
      </p:pic>
      <p:pic>
        <p:nvPicPr>
          <p:cNvPr id="58" name="Baylor_IM_vert.png"/>
          <p:cNvPicPr/>
          <p:nvPr/>
        </p:nvPicPr>
        <p:blipFill>
          <a:blip r:embed="rId5">
            <a:extLst/>
          </a:blip>
          <a:stretch>
            <a:fillRect/>
          </a:stretch>
        </p:blipFill>
        <p:spPr>
          <a:xfrm>
            <a:off x="1349836" y="3068275"/>
            <a:ext cx="2890874" cy="2330861"/>
          </a:xfrm>
          <a:prstGeom prst="rect">
            <a:avLst/>
          </a:prstGeom>
          <a:ln w="12700">
            <a:miter lim="400000"/>
          </a:ln>
        </p:spPr>
      </p:pic>
      <p:pic>
        <p:nvPicPr>
          <p:cNvPr id="59" name="pasted-image.tif"/>
          <p:cNvPicPr/>
          <p:nvPr/>
        </p:nvPicPr>
        <p:blipFill>
          <a:blip r:embed="rId6">
            <a:extLst/>
          </a:blip>
          <a:stretch>
            <a:fillRect/>
          </a:stretch>
        </p:blipFill>
        <p:spPr>
          <a:xfrm>
            <a:off x="5105120" y="2683468"/>
            <a:ext cx="3759201" cy="59944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30" name="Chart 230"/>
          <p:cNvGraphicFramePr/>
          <p:nvPr/>
        </p:nvGraphicFramePr>
        <p:xfrm>
          <a:off x="479857" y="2772333"/>
          <a:ext cx="11483543" cy="6407328"/>
        </p:xfrm>
        <a:graphic>
          <a:graphicData uri="http://schemas.openxmlformats.org/drawingml/2006/chart">
            <c:chart xmlns:c="http://schemas.openxmlformats.org/drawingml/2006/chart" xmlns:r="http://schemas.openxmlformats.org/officeDocument/2006/relationships" r:id="rId3"/>
          </a:graphicData>
        </a:graphic>
      </p:graphicFrame>
      <p:sp>
        <p:nvSpPr>
          <p:cNvPr id="231" name="Shape 231"/>
          <p:cNvSpPr>
            <a:spLocks noGrp="1"/>
          </p:cNvSpPr>
          <p:nvPr>
            <p:ph type="title" idx="4294967295"/>
          </p:nvPr>
        </p:nvSpPr>
        <p:spPr>
          <a:xfrm>
            <a:off x="644407" y="520490"/>
            <a:ext cx="8347208" cy="1219201"/>
          </a:xfrm>
          <a:prstGeom prst="rect">
            <a:avLst/>
          </a:prstGeom>
        </p:spPr>
        <p:txBody>
          <a:bodyPr/>
          <a:lstStyle/>
          <a:p>
            <a:pPr lvl="0">
              <a:defRPr sz="1800">
                <a:solidFill>
                  <a:srgbClr val="000000"/>
                </a:solidFill>
              </a:defRPr>
            </a:pPr>
            <a:r>
              <a:rPr sz="5000">
                <a:solidFill>
                  <a:srgbClr val="56533A"/>
                </a:solidFill>
              </a:rPr>
              <a:t>Digital Collection Access</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500"/>
                                  </p:stCondLst>
                                  <p:iterate>
                                    <p:tmAbs val="0"/>
                                  </p:iterate>
                                  <p:childTnLst>
                                    <p:set>
                                      <p:cBhvr>
                                        <p:cTn id="6" fill="hold"/>
                                        <p:tgtEl>
                                          <p:spTgt spid="230"/>
                                        </p:tgtEl>
                                        <p:attrNameLst>
                                          <p:attrName>style.visibility</p:attrName>
                                        </p:attrNameLst>
                                      </p:cBhvr>
                                      <p:to>
                                        <p:strVal val="visible"/>
                                      </p:to>
                                    </p:set>
                                    <p:animEffect transition="in" filter="wipe(left)">
                                      <p:cBhvr>
                                        <p:cTn id="7" dur="1000"/>
                                        <p:tgtEl>
                                          <p:spTgt spid="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1"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 name="280_Wellesley_Logo_no_bg-smaller.tiff"/>
          <p:cNvPicPr/>
          <p:nvPr/>
        </p:nvPicPr>
        <p:blipFill>
          <a:blip r:embed="rId3">
            <a:extLst/>
          </a:blip>
          <a:stretch>
            <a:fillRect/>
          </a:stretch>
        </p:blipFill>
        <p:spPr>
          <a:xfrm>
            <a:off x="4275606" y="3457218"/>
            <a:ext cx="4453588" cy="283916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 name="1_Wellesley College Browning Room.jpg"/>
          <p:cNvPicPr/>
          <p:nvPr/>
        </p:nvPicPr>
        <p:blipFill>
          <a:blip r:embed="rId3">
            <a:extLst/>
          </a:blip>
          <a:stretch>
            <a:fillRect/>
          </a:stretch>
        </p:blipFill>
        <p:spPr>
          <a:xfrm>
            <a:off x="2330450" y="150762"/>
            <a:ext cx="8343900" cy="945207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 name="2_RBtoAbbott.jpg"/>
          <p:cNvPicPr/>
          <p:nvPr/>
        </p:nvPicPr>
        <p:blipFill>
          <a:blip r:embed="rId3">
            <a:extLst/>
          </a:blip>
          <a:stretch>
            <a:fillRect/>
          </a:stretch>
        </p:blipFill>
        <p:spPr>
          <a:xfrm>
            <a:off x="3305995" y="-1"/>
            <a:ext cx="6392810" cy="9753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3_February 15, 1930.jpg"/>
          <p:cNvPicPr/>
          <p:nvPr/>
        </p:nvPicPr>
        <p:blipFill>
          <a:blip r:embed="rId3">
            <a:extLst/>
          </a:blip>
          <a:stretch>
            <a:fillRect/>
          </a:stretch>
        </p:blipFill>
        <p:spPr>
          <a:xfrm>
            <a:off x="3135600" y="261734"/>
            <a:ext cx="6733600" cy="163576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 name="4_browningmailslot.jpg"/>
          <p:cNvPicPr/>
          <p:nvPr/>
        </p:nvPicPr>
        <p:blipFill>
          <a:blip r:embed="rId3">
            <a:extLst/>
          </a:blip>
          <a:stretch>
            <a:fillRect/>
          </a:stretch>
        </p:blipFill>
        <p:spPr>
          <a:xfrm>
            <a:off x="818419" y="220016"/>
            <a:ext cx="11367962" cy="8525972"/>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5" name="Educause1.png"/>
          <p:cNvPicPr/>
          <p:nvPr/>
        </p:nvPicPr>
        <p:blipFill>
          <a:blip r:embed="rId3" cstate="screen">
            <a:extLst>
              <a:ext uri="{28A0092B-C50C-407E-A947-70E740481C1C}">
                <a14:useLocalDpi xmlns:a14="http://schemas.microsoft.com/office/drawing/2010/main"/>
              </a:ext>
            </a:extLst>
          </a:blip>
          <a:stretch>
            <a:fillRect/>
          </a:stretch>
        </p:blipFill>
        <p:spPr>
          <a:xfrm>
            <a:off x="1021955" y="481729"/>
            <a:ext cx="10960890" cy="818868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Shape 259"/>
          <p:cNvSpPr>
            <a:spLocks noGrp="1"/>
          </p:cNvSpPr>
          <p:nvPr>
            <p:ph type="title"/>
          </p:nvPr>
        </p:nvSpPr>
        <p:spPr>
          <a:prstGeom prst="rect">
            <a:avLst/>
          </a:prstGeom>
        </p:spPr>
        <p:txBody>
          <a:bodyPr/>
          <a:lstStyle/>
          <a:p>
            <a:pPr lvl="0"/>
            <a:endParaRPr/>
          </a:p>
        </p:txBody>
      </p:sp>
      <p:sp>
        <p:nvSpPr>
          <p:cNvPr id="260" name="Shape 260"/>
          <p:cNvSpPr>
            <a:spLocks noGrp="1"/>
          </p:cNvSpPr>
          <p:nvPr>
            <p:ph type="body" idx="1"/>
          </p:nvPr>
        </p:nvSpPr>
        <p:spPr>
          <a:prstGeom prst="rect">
            <a:avLst/>
          </a:prstGeom>
        </p:spPr>
        <p:txBody>
          <a:bodyPr/>
          <a:lstStyle/>
          <a:p>
            <a:pPr lvl="0"/>
            <a:endParaRPr/>
          </a:p>
        </p:txBody>
      </p:sp>
      <p:pic>
        <p:nvPicPr>
          <p:cNvPr id="261" name="Educause2.jpeg"/>
          <p:cNvPicPr/>
          <p:nvPr/>
        </p:nvPicPr>
        <p:blipFill>
          <a:blip r:embed="rId3" cstate="screen">
            <a:extLst>
              <a:ext uri="{28A0092B-C50C-407E-A947-70E740481C1C}">
                <a14:useLocalDpi xmlns:a14="http://schemas.microsoft.com/office/drawing/2010/main"/>
              </a:ext>
            </a:extLst>
          </a:blip>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 name="Shape 265"/>
          <p:cNvSpPr>
            <a:spLocks noGrp="1"/>
          </p:cNvSpPr>
          <p:nvPr>
            <p:ph type="body" idx="1"/>
          </p:nvPr>
        </p:nvSpPr>
        <p:spPr>
          <a:prstGeom prst="rect">
            <a:avLst/>
          </a:prstGeom>
        </p:spPr>
        <p:txBody>
          <a:bodyPr/>
          <a:lstStyle/>
          <a:p>
            <a:pPr lvl="0"/>
            <a:endParaRPr/>
          </a:p>
        </p:txBody>
      </p:sp>
      <p:pic>
        <p:nvPicPr>
          <p:cNvPr id="266" name="Educause3.jpg"/>
          <p:cNvPicPr/>
          <p:nvPr/>
        </p:nvPicPr>
        <p:blipFill>
          <a:blip r:embed="rId3">
            <a:extLst/>
          </a:blip>
          <a:stretch>
            <a:fillRect/>
          </a:stretch>
        </p:blipFill>
        <p:spPr>
          <a:xfrm>
            <a:off x="271705" y="186312"/>
            <a:ext cx="12461390" cy="81039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0" name="5_chalk_letter.png"/>
          <p:cNvPicPr/>
          <p:nvPr/>
        </p:nvPicPr>
        <p:blipFill>
          <a:blip r:embed="rId3" cstate="screen">
            <a:extLst>
              <a:ext uri="{28A0092B-C50C-407E-A947-70E740481C1C}">
                <a14:useLocalDpi xmlns:a14="http://schemas.microsoft.com/office/drawing/2010/main"/>
              </a:ext>
            </a:extLst>
          </a:blip>
          <a:srcRect/>
          <a:stretch>
            <a:fillRect/>
          </a:stretch>
        </p:blipFill>
        <p:spPr>
          <a:xfrm>
            <a:off x="272381" y="1019097"/>
            <a:ext cx="12459960" cy="77153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 name="pasted-image.tif"/>
          <p:cNvPicPr/>
          <p:nvPr/>
        </p:nvPicPr>
        <p:blipFill>
          <a:blip r:embed="rId3">
            <a:extLst/>
          </a:blip>
          <a:stretch>
            <a:fillRect/>
          </a:stretch>
        </p:blipFill>
        <p:spPr>
          <a:xfrm>
            <a:off x="4546393" y="52690"/>
            <a:ext cx="7685294" cy="5114215"/>
          </a:xfrm>
          <a:prstGeom prst="rect">
            <a:avLst/>
          </a:prstGeom>
          <a:ln w="12700">
            <a:miter lim="400000"/>
          </a:ln>
        </p:spPr>
      </p:pic>
      <p:pic>
        <p:nvPicPr>
          <p:cNvPr id="64" name="pasted-image.tif"/>
          <p:cNvPicPr/>
          <p:nvPr/>
        </p:nvPicPr>
        <p:blipFill>
          <a:blip r:embed="rId4">
            <a:extLst/>
          </a:blip>
          <a:stretch>
            <a:fillRect/>
          </a:stretch>
        </p:blipFill>
        <p:spPr>
          <a:xfrm>
            <a:off x="4546393" y="5651319"/>
            <a:ext cx="7685294" cy="3603550"/>
          </a:xfrm>
          <a:prstGeom prst="rect">
            <a:avLst/>
          </a:prstGeom>
          <a:ln w="12700">
            <a:miter lim="400000"/>
          </a:ln>
        </p:spPr>
      </p:pic>
      <p:pic>
        <p:nvPicPr>
          <p:cNvPr id="65" name="pasted-image.png"/>
          <p:cNvPicPr/>
          <p:nvPr/>
        </p:nvPicPr>
        <p:blipFill>
          <a:blip r:embed="rId5">
            <a:extLst/>
          </a:blip>
          <a:stretch>
            <a:fillRect/>
          </a:stretch>
        </p:blipFill>
        <p:spPr>
          <a:xfrm>
            <a:off x="538184" y="3850263"/>
            <a:ext cx="3593132" cy="5404606"/>
          </a:xfrm>
          <a:prstGeom prst="rect">
            <a:avLst/>
          </a:prstGeom>
          <a:ln w="12700">
            <a:miter lim="400000"/>
          </a:ln>
        </p:spPr>
      </p:pic>
      <p:sp>
        <p:nvSpPr>
          <p:cNvPr id="66" name="Shape 66"/>
          <p:cNvSpPr>
            <a:spLocks noGrp="1"/>
          </p:cNvSpPr>
          <p:nvPr>
            <p:ph type="title" idx="4294967295"/>
          </p:nvPr>
        </p:nvSpPr>
        <p:spPr>
          <a:xfrm>
            <a:off x="596900" y="482600"/>
            <a:ext cx="3815557" cy="2734817"/>
          </a:xfrm>
          <a:prstGeom prst="rect">
            <a:avLst/>
          </a:prstGeom>
        </p:spPr>
        <p:txBody>
          <a:bodyPr/>
          <a:lstStyle/>
          <a:p>
            <a:pPr lvl="0">
              <a:defRPr sz="1800">
                <a:solidFill>
                  <a:srgbClr val="000000"/>
                </a:solidFill>
              </a:defRPr>
            </a:pPr>
            <a:r>
              <a:rPr sz="5000">
                <a:solidFill>
                  <a:srgbClr val="DCDEE0"/>
                </a:solidFill>
              </a:rPr>
              <a:t>Armstrong</a:t>
            </a:r>
          </a:p>
          <a:p>
            <a:pPr lvl="0">
              <a:defRPr sz="1800">
                <a:solidFill>
                  <a:srgbClr val="000000"/>
                </a:solidFill>
              </a:defRPr>
            </a:pPr>
            <a:r>
              <a:rPr sz="5000">
                <a:solidFill>
                  <a:srgbClr val="DCDEE0"/>
                </a:solidFill>
              </a:rPr>
              <a:t>Browning Library</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4" name="6_chalk_letter.png"/>
          <p:cNvPicPr/>
          <p:nvPr/>
        </p:nvPicPr>
        <p:blipFill>
          <a:blip r:embed="rId3">
            <a:extLst/>
          </a:blip>
          <a:stretch>
            <a:fillRect/>
          </a:stretch>
        </p:blipFill>
        <p:spPr>
          <a:xfrm>
            <a:off x="541031" y="518714"/>
            <a:ext cx="11922738" cy="79719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 name="Shape 278"/>
          <p:cNvSpPr>
            <a:spLocks noGrp="1"/>
          </p:cNvSpPr>
          <p:nvPr>
            <p:ph type="title"/>
          </p:nvPr>
        </p:nvSpPr>
        <p:spPr>
          <a:xfrm>
            <a:off x="3658122" y="5637908"/>
            <a:ext cx="5688556" cy="1597170"/>
          </a:xfrm>
          <a:prstGeom prst="rect">
            <a:avLst/>
          </a:prstGeom>
        </p:spPr>
        <p:txBody>
          <a:bodyPr/>
          <a:lstStyle/>
          <a:p>
            <a:pPr lvl="0" algn="ctr">
              <a:defRPr sz="1800">
                <a:solidFill>
                  <a:srgbClr val="000000"/>
                </a:solidFill>
              </a:defRPr>
            </a:pPr>
            <a:r>
              <a:rPr sz="5000">
                <a:solidFill>
                  <a:srgbClr val="56533A"/>
                </a:solidFill>
              </a:rPr>
              <a:t>Balliol</a:t>
            </a:r>
          </a:p>
          <a:p>
            <a:pPr lvl="0" algn="ctr">
              <a:defRPr sz="1800">
                <a:solidFill>
                  <a:srgbClr val="000000"/>
                </a:solidFill>
              </a:defRPr>
            </a:pPr>
            <a:r>
              <a:rPr sz="5000">
                <a:solidFill>
                  <a:srgbClr val="56533A"/>
                </a:solidFill>
              </a:rPr>
              <a:t>College</a:t>
            </a:r>
          </a:p>
        </p:txBody>
      </p:sp>
      <p:pic>
        <p:nvPicPr>
          <p:cNvPr id="279" name="url?sa=i&amp;rct=j&amp;q=balliol+logo&amp;source=images&amp;cd=&amp;docid=wNlcHJRAP-02aM&amp;tbnid=Zv3ZW4kzNrcBIM-&amp;ved=0CAUQjRw&amp;url=http%3A%2F%2Fwww.sport.ox.ac.uk%2Fsport%2Fballiol-college%2F&amp;ei=O_FnU5yvKNGLyATvmoC4AQ&amp;bvm=b.png"/>
          <p:cNvPicPr/>
          <p:nvPr/>
        </p:nvPicPr>
        <p:blipFill>
          <a:blip r:embed="rId3">
            <a:extLst/>
          </a:blip>
          <a:stretch>
            <a:fillRect/>
          </a:stretch>
        </p:blipFill>
        <p:spPr>
          <a:xfrm>
            <a:off x="5239824" y="2518522"/>
            <a:ext cx="2525152" cy="318169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286" name="Group 286"/>
          <p:cNvGrpSpPr/>
          <p:nvPr/>
        </p:nvGrpSpPr>
        <p:grpSpPr>
          <a:xfrm>
            <a:off x="409819" y="-361788"/>
            <a:ext cx="12175649" cy="9963829"/>
            <a:chOff x="0" y="0"/>
            <a:chExt cx="12175647" cy="9963828"/>
          </a:xfrm>
        </p:grpSpPr>
        <p:sp>
          <p:nvSpPr>
            <p:cNvPr id="283" name="Shape 283"/>
            <p:cNvSpPr/>
            <p:nvPr/>
          </p:nvSpPr>
          <p:spPr>
            <a:xfrm>
              <a:off x="5392431" y="0"/>
              <a:ext cx="6772200" cy="1390994"/>
            </a:xfrm>
            <a:prstGeom prst="rect">
              <a:avLst/>
            </a:prstGeom>
            <a:solidFill>
              <a:srgbClr val="000000"/>
            </a:solidFill>
            <a:ln w="25400" cap="flat">
              <a:noFill/>
              <a:miter lim="400000"/>
            </a:ln>
            <a:effectLst/>
          </p:spPr>
          <p:txBody>
            <a:bodyPr wrap="square" lIns="0" tIns="0" rIns="0" bIns="0" numCol="1" anchor="ctr">
              <a:noAutofit/>
            </a:bodyPr>
            <a:lstStyle/>
            <a:p>
              <a:pPr lvl="0">
                <a:defRPr sz="3200" i="1">
                  <a:solidFill>
                    <a:srgbClr val="FFFFFF"/>
                  </a:solidFill>
                  <a:effectLst/>
                </a:defRPr>
              </a:pPr>
              <a:endParaRPr/>
            </a:p>
          </p:txBody>
        </p:sp>
        <p:pic>
          <p:nvPicPr>
            <p:cNvPr id="284" name="03_balliolslide03.jpg"/>
            <p:cNvPicPr/>
            <p:nvPr/>
          </p:nvPicPr>
          <p:blipFill>
            <a:blip r:embed="rId3">
              <a:extLst/>
            </a:blip>
            <a:stretch>
              <a:fillRect/>
            </a:stretch>
          </p:blipFill>
          <p:spPr>
            <a:xfrm>
              <a:off x="7829" y="837964"/>
              <a:ext cx="12167819" cy="9125865"/>
            </a:xfrm>
            <a:prstGeom prst="rect">
              <a:avLst/>
            </a:prstGeom>
            <a:ln w="12700" cap="flat">
              <a:noFill/>
              <a:miter lim="400000"/>
            </a:ln>
            <a:effectLst/>
          </p:spPr>
        </p:pic>
        <p:pic>
          <p:nvPicPr>
            <p:cNvPr id="285" name="08_balliolslide08.jpg"/>
            <p:cNvPicPr/>
            <p:nvPr/>
          </p:nvPicPr>
          <p:blipFill>
            <a:blip r:embed="rId4" cstate="screen">
              <a:extLst>
                <a:ext uri="{28A0092B-C50C-407E-A947-70E740481C1C}">
                  <a14:useLocalDpi xmlns:a14="http://schemas.microsoft.com/office/drawing/2010/main"/>
                </a:ext>
              </a:extLst>
            </a:blip>
            <a:srcRect/>
            <a:stretch>
              <a:fillRect/>
            </a:stretch>
          </p:blipFill>
          <p:spPr>
            <a:xfrm>
              <a:off x="0" y="0"/>
              <a:ext cx="5383112" cy="7762337"/>
            </a:xfrm>
            <a:prstGeom prst="rect">
              <a:avLst/>
            </a:prstGeom>
            <a:ln w="12700" cap="flat">
              <a:noFill/>
              <a:miter lim="400000"/>
            </a:ln>
            <a:effectLst/>
          </p:spPr>
        </p:pic>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Shape 290"/>
          <p:cNvSpPr>
            <a:spLocks noGrp="1"/>
          </p:cNvSpPr>
          <p:nvPr>
            <p:ph type="title"/>
          </p:nvPr>
        </p:nvSpPr>
        <p:spPr>
          <a:prstGeom prst="rect">
            <a:avLst/>
          </a:prstGeom>
        </p:spPr>
        <p:txBody>
          <a:bodyPr/>
          <a:lstStyle/>
          <a:p>
            <a:pPr lvl="0"/>
            <a:endParaRPr/>
          </a:p>
        </p:txBody>
      </p:sp>
      <p:sp>
        <p:nvSpPr>
          <p:cNvPr id="291" name="Shape 291"/>
          <p:cNvSpPr>
            <a:spLocks noGrp="1"/>
          </p:cNvSpPr>
          <p:nvPr>
            <p:ph type="body" idx="1"/>
          </p:nvPr>
        </p:nvSpPr>
        <p:spPr>
          <a:prstGeom prst="rect">
            <a:avLst/>
          </a:prstGeom>
        </p:spPr>
        <p:txBody>
          <a:bodyPr/>
          <a:lstStyle/>
          <a:p>
            <a:pPr lvl="0"/>
            <a:endParaRPr/>
          </a:p>
        </p:txBody>
      </p:sp>
      <p:pic>
        <p:nvPicPr>
          <p:cNvPr id="292" name="09_balliolslide09.jpg"/>
          <p:cNvPicPr/>
          <p:nvPr/>
        </p:nvPicPr>
        <p:blipFill>
          <a:blip r:embed="rId3">
            <a:extLst/>
          </a:blip>
          <a:stretch>
            <a:fillRect/>
          </a:stretch>
        </p:blipFill>
        <p:spPr>
          <a:xfrm>
            <a:off x="513553" y="581452"/>
            <a:ext cx="11454261" cy="8590696"/>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 name="Shape 296"/>
          <p:cNvSpPr>
            <a:spLocks noGrp="1"/>
          </p:cNvSpPr>
          <p:nvPr>
            <p:ph type="body" idx="1"/>
          </p:nvPr>
        </p:nvSpPr>
        <p:spPr>
          <a:prstGeom prst="rect">
            <a:avLst/>
          </a:prstGeom>
        </p:spPr>
        <p:txBody>
          <a:bodyPr/>
          <a:lstStyle/>
          <a:p>
            <a:pPr lvl="0"/>
            <a:endParaRPr/>
          </a:p>
        </p:txBody>
      </p:sp>
      <p:pic>
        <p:nvPicPr>
          <p:cNvPr id="297" name="12_balliolslide12.jpg"/>
          <p:cNvPicPr/>
          <p:nvPr/>
        </p:nvPicPr>
        <p:blipFill>
          <a:blip r:embed="rId3">
            <a:extLst/>
          </a:blip>
          <a:stretch>
            <a:fillRect/>
          </a:stretch>
        </p:blipFill>
        <p:spPr>
          <a:xfrm>
            <a:off x="673100" y="571241"/>
            <a:ext cx="11481489" cy="861111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 name="Shape 301"/>
          <p:cNvSpPr/>
          <p:nvPr/>
        </p:nvSpPr>
        <p:spPr>
          <a:xfrm>
            <a:off x="1003300" y="2978135"/>
            <a:ext cx="10998200" cy="600275"/>
          </a:xfrm>
          <a:prstGeom prst="roundRect">
            <a:avLst>
              <a:gd name="adj" fmla="val 31736"/>
            </a:avLst>
          </a:prstGeom>
          <a:solidFill>
            <a:srgbClr val="000000">
              <a:alpha val="15000"/>
            </a:srgbClr>
          </a:solidFill>
          <a:ln w="25400">
            <a:miter lim="400000"/>
          </a:ln>
        </p:spPr>
        <p:txBody>
          <a:bodyPr lIns="0" tIns="0" rIns="0" bIns="0" anchor="ctr"/>
          <a:lstStyle/>
          <a:p>
            <a:pPr lvl="0">
              <a:defRPr sz="3200" i="1">
                <a:solidFill>
                  <a:srgbClr val="FFFFFF"/>
                </a:solidFill>
                <a:effectLst/>
              </a:defRPr>
            </a:pPr>
            <a:endParaRPr/>
          </a:p>
        </p:txBody>
      </p:sp>
      <p:sp>
        <p:nvSpPr>
          <p:cNvPr id="302" name="Shape 302"/>
          <p:cNvSpPr/>
          <p:nvPr/>
        </p:nvSpPr>
        <p:spPr>
          <a:xfrm>
            <a:off x="1046039" y="2884572"/>
            <a:ext cx="10912721" cy="7874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a:latin typeface="Arial Black"/>
                <a:ea typeface="Arial Black"/>
                <a:cs typeface="Arial Black"/>
                <a:sym typeface="Arial Black"/>
                <a:hlinkClick r:id="rId3"/>
              </a:defRPr>
            </a:lvl1pPr>
          </a:lstStyle>
          <a:p>
            <a:pPr lvl="0">
              <a:defRPr sz="1800">
                <a:solidFill>
                  <a:srgbClr val="000000"/>
                </a:solidFill>
                <a:effectLst/>
              </a:defRPr>
            </a:pPr>
            <a:r>
              <a:rPr sz="3800">
                <a:solidFill>
                  <a:srgbClr val="56533A"/>
                </a:solidFill>
                <a:effectLst>
                  <a:outerShdw blurRad="25400" dist="25400" dir="2700000" rotWithShape="0">
                    <a:srgbClr val="FFFFFF">
                      <a:alpha val="75000"/>
                    </a:srgbClr>
                  </a:outerShdw>
                </a:effectLst>
                <a:hlinkClick r:id="rId3"/>
              </a:rPr>
              <a:t>www.baylor.edu/library/browningletters</a:t>
            </a:r>
          </a:p>
        </p:txBody>
      </p:sp>
      <p:sp>
        <p:nvSpPr>
          <p:cNvPr id="303" name="Shape 303"/>
          <p:cNvSpPr/>
          <p:nvPr/>
        </p:nvSpPr>
        <p:spPr>
          <a:xfrm>
            <a:off x="1270000" y="482600"/>
            <a:ext cx="10464800" cy="1981200"/>
          </a:xfrm>
          <a:prstGeom prst="rect">
            <a:avLst/>
          </a:prstGeom>
          <a:ln w="12700">
            <a:miter lim="400000"/>
          </a:ln>
          <a:effectLst>
            <a:outerShdw blurRad="25400" dist="25400" dir="2700000" rotWithShape="0">
              <a:srgbClr val="FFFFFF">
                <a:alpha val="75000"/>
              </a:srgbClr>
            </a:outerShdw>
          </a:effectLst>
          <a:extLst>
            <a:ext uri="{C572A759-6A51-4108-AA02-DFA0A04FC94B}">
              <ma14:wrappingTextBoxFlag xmlns:ma14="http://schemas.microsoft.com/office/mac/drawingml/2011/main" val="1"/>
            </a:ext>
          </a:extLst>
        </p:spPr>
        <p:txBody>
          <a:bodyPr lIns="0" tIns="0" rIns="0" bIns="0" anchor="ctr"/>
          <a:lstStyle/>
          <a:p>
            <a:pPr lvl="0">
              <a:defRPr sz="1800">
                <a:solidFill>
                  <a:srgbClr val="000000"/>
                </a:solidFill>
                <a:effectLst/>
              </a:defRPr>
            </a:pPr>
            <a:r>
              <a:rPr sz="5000">
                <a:solidFill>
                  <a:srgbClr val="56533A"/>
                </a:solidFill>
                <a:latin typeface="+mj-lt"/>
                <a:ea typeface="+mj-ea"/>
                <a:cs typeface="+mj-cs"/>
                <a:sym typeface="Arial"/>
              </a:rPr>
              <a:t>The Browning Letters Project:</a:t>
            </a:r>
          </a:p>
          <a:p>
            <a:pPr lvl="0">
              <a:defRPr sz="1800">
                <a:solidFill>
                  <a:srgbClr val="000000"/>
                </a:solidFill>
                <a:effectLst/>
              </a:defRPr>
            </a:pPr>
            <a:r>
              <a:rPr sz="5000">
                <a:solidFill>
                  <a:srgbClr val="56533A"/>
                </a:solidFill>
                <a:latin typeface="+mj-lt"/>
                <a:ea typeface="+mj-ea"/>
                <a:cs typeface="+mj-cs"/>
                <a:sym typeface="Arial"/>
              </a:rPr>
              <a:t>Preservation for Digital Humanities</a:t>
            </a:r>
          </a:p>
        </p:txBody>
      </p:sp>
      <p:pic>
        <p:nvPicPr>
          <p:cNvPr id="304" name="280_Wellesley_Logo_no_bg-smaller.tiff"/>
          <p:cNvPicPr/>
          <p:nvPr/>
        </p:nvPicPr>
        <p:blipFill>
          <a:blip r:embed="rId4" cstate="screen">
            <a:extLst>
              <a:ext uri="{28A0092B-C50C-407E-A947-70E740481C1C}">
                <a14:useLocalDpi xmlns:a14="http://schemas.microsoft.com/office/drawing/2010/main"/>
              </a:ext>
            </a:extLst>
          </a:blip>
          <a:stretch>
            <a:fillRect/>
          </a:stretch>
        </p:blipFill>
        <p:spPr>
          <a:xfrm>
            <a:off x="4221364" y="4495975"/>
            <a:ext cx="2141663" cy="1365311"/>
          </a:xfrm>
          <a:prstGeom prst="rect">
            <a:avLst/>
          </a:prstGeom>
          <a:ln w="12700">
            <a:miter lim="400000"/>
          </a:ln>
        </p:spPr>
      </p:pic>
      <p:pic>
        <p:nvPicPr>
          <p:cNvPr id="305" name="url?sa=i&amp;rct=j&amp;q=balliol+logo&amp;source=images&amp;cd=&amp;docid=wNlcHJRAP-02aM&amp;tbnid=Zv3ZW4kzNrcBIM-&amp;ved=0CAUQjRw&amp;url=http%3A%2F%2Fwww.sport.ox.ac.uk%2Fsport%2Fballiol-college%2F&amp;ei=O_FnU5yvKNGLyATvmoC4AQ&amp;bvm=b.png"/>
          <p:cNvPicPr/>
          <p:nvPr/>
        </p:nvPicPr>
        <p:blipFill>
          <a:blip r:embed="rId5">
            <a:extLst/>
          </a:blip>
          <a:stretch>
            <a:fillRect/>
          </a:stretch>
        </p:blipFill>
        <p:spPr>
          <a:xfrm>
            <a:off x="10074820" y="4295558"/>
            <a:ext cx="1401702" cy="1766144"/>
          </a:xfrm>
          <a:prstGeom prst="rect">
            <a:avLst/>
          </a:prstGeom>
          <a:ln w="12700">
            <a:miter lim="400000"/>
          </a:ln>
        </p:spPr>
      </p:pic>
      <p:pic>
        <p:nvPicPr>
          <p:cNvPr id="306" name="bodlian.png"/>
          <p:cNvPicPr/>
          <p:nvPr/>
        </p:nvPicPr>
        <p:blipFill>
          <a:blip r:embed="rId6">
            <a:extLst/>
          </a:blip>
          <a:stretch>
            <a:fillRect/>
          </a:stretch>
        </p:blipFill>
        <p:spPr>
          <a:xfrm>
            <a:off x="4866490" y="6137256"/>
            <a:ext cx="3271820" cy="2373410"/>
          </a:xfrm>
          <a:prstGeom prst="rect">
            <a:avLst/>
          </a:prstGeom>
          <a:ln w="12700">
            <a:miter lim="400000"/>
          </a:ln>
        </p:spPr>
      </p:pic>
      <p:pic>
        <p:nvPicPr>
          <p:cNvPr id="307" name="Etoncollegearms.png"/>
          <p:cNvPicPr/>
          <p:nvPr/>
        </p:nvPicPr>
        <p:blipFill>
          <a:blip r:embed="rId7" cstate="screen">
            <a:extLst>
              <a:ext uri="{28A0092B-C50C-407E-A947-70E740481C1C}">
                <a14:useLocalDpi xmlns:a14="http://schemas.microsoft.com/office/drawing/2010/main"/>
              </a:ext>
            </a:extLst>
          </a:blip>
          <a:stretch>
            <a:fillRect/>
          </a:stretch>
        </p:blipFill>
        <p:spPr>
          <a:xfrm>
            <a:off x="10114526" y="6440889"/>
            <a:ext cx="1537868" cy="1766144"/>
          </a:xfrm>
          <a:prstGeom prst="rect">
            <a:avLst/>
          </a:prstGeom>
          <a:ln w="12700">
            <a:miter lim="400000"/>
          </a:ln>
        </p:spPr>
      </p:pic>
      <p:pic>
        <p:nvPicPr>
          <p:cNvPr id="308" name="383px-2013_Ohio_State_Buckeyes_logo.svg.png"/>
          <p:cNvPicPr/>
          <p:nvPr/>
        </p:nvPicPr>
        <p:blipFill>
          <a:blip r:embed="rId8" cstate="screen">
            <a:extLst>
              <a:ext uri="{28A0092B-C50C-407E-A947-70E740481C1C}">
                <a14:useLocalDpi xmlns:a14="http://schemas.microsoft.com/office/drawing/2010/main"/>
              </a:ext>
            </a:extLst>
          </a:blip>
          <a:stretch>
            <a:fillRect/>
          </a:stretch>
        </p:blipFill>
        <p:spPr>
          <a:xfrm>
            <a:off x="7244660" y="4088928"/>
            <a:ext cx="1948527" cy="1918002"/>
          </a:xfrm>
          <a:prstGeom prst="rect">
            <a:avLst/>
          </a:prstGeom>
          <a:ln w="12700">
            <a:miter lim="400000"/>
          </a:ln>
        </p:spPr>
      </p:pic>
      <p:pic>
        <p:nvPicPr>
          <p:cNvPr id="309" name="pasted-image.tif"/>
          <p:cNvPicPr/>
          <p:nvPr/>
        </p:nvPicPr>
        <p:blipFill>
          <a:blip r:embed="rId9" cstate="screen">
            <a:extLst>
              <a:ext uri="{28A0092B-C50C-407E-A947-70E740481C1C}">
                <a14:useLocalDpi xmlns:a14="http://schemas.microsoft.com/office/drawing/2010/main"/>
              </a:ext>
            </a:extLst>
          </a:blip>
          <a:srcRect/>
          <a:stretch>
            <a:fillRect/>
          </a:stretch>
        </p:blipFill>
        <p:spPr>
          <a:xfrm>
            <a:off x="1008700" y="6146234"/>
            <a:ext cx="3391371" cy="2355390"/>
          </a:xfrm>
          <a:prstGeom prst="rect">
            <a:avLst/>
          </a:prstGeom>
          <a:ln w="12700">
            <a:miter lim="400000"/>
          </a:ln>
        </p:spPr>
      </p:pic>
      <p:pic>
        <p:nvPicPr>
          <p:cNvPr id="310" name="Baylor_IM_vert.png"/>
          <p:cNvPicPr/>
          <p:nvPr/>
        </p:nvPicPr>
        <p:blipFill>
          <a:blip r:embed="rId10">
            <a:extLst/>
          </a:blip>
          <a:stretch>
            <a:fillRect/>
          </a:stretch>
        </p:blipFill>
        <p:spPr>
          <a:xfrm>
            <a:off x="1559443" y="4164857"/>
            <a:ext cx="2190477" cy="1766144"/>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 name="Shape 314"/>
          <p:cNvSpPr>
            <a:spLocks noGrp="1"/>
          </p:cNvSpPr>
          <p:nvPr>
            <p:ph type="title"/>
          </p:nvPr>
        </p:nvSpPr>
        <p:spPr>
          <a:prstGeom prst="rect">
            <a:avLst/>
          </a:prstGeom>
        </p:spPr>
        <p:txBody>
          <a:bodyPr/>
          <a:lstStyle/>
          <a:p>
            <a:pPr lvl="0"/>
            <a:endParaRPr/>
          </a:p>
        </p:txBody>
      </p:sp>
      <p:sp>
        <p:nvSpPr>
          <p:cNvPr id="315" name="Shape 315"/>
          <p:cNvSpPr>
            <a:spLocks noGrp="1"/>
          </p:cNvSpPr>
          <p:nvPr>
            <p:ph type="body" idx="1"/>
          </p:nvPr>
        </p:nvSpPr>
        <p:spPr>
          <a:prstGeom prst="rect">
            <a:avLst/>
          </a:prstGeom>
        </p:spPr>
        <p:txBody>
          <a:bodyPr/>
          <a:lstStyle/>
          <a:p>
            <a:pPr lvl="0"/>
            <a:endParaRPr/>
          </a:p>
        </p:txBody>
      </p:sp>
      <p:pic>
        <p:nvPicPr>
          <p:cNvPr id="316" name="Slide11.png"/>
          <p:cNvPicPr/>
          <p:nvPr/>
        </p:nvPicPr>
        <p:blipFill>
          <a:blip r:embed="rId2">
            <a:extLst/>
          </a:blip>
          <a:stretch>
            <a:fillRect/>
          </a:stretch>
        </p:blipFill>
        <p:spPr>
          <a:xfrm>
            <a:off x="0" y="0"/>
            <a:ext cx="13004800" cy="9753600"/>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hape 70"/>
          <p:cNvSpPr/>
          <p:nvPr/>
        </p:nvSpPr>
        <p:spPr>
          <a:xfrm>
            <a:off x="-2614762" y="1508472"/>
            <a:ext cx="15221100" cy="6736656"/>
          </a:xfrm>
          <a:prstGeom prst="rightArrow">
            <a:avLst>
              <a:gd name="adj1" fmla="val 32000"/>
              <a:gd name="adj2" fmla="val 12065"/>
            </a:avLst>
          </a:prstGeom>
          <a:solidFill>
            <a:srgbClr val="1B75B9">
              <a:alpha val="52000"/>
            </a:srgbClr>
          </a:solidFill>
          <a:ln w="25400">
            <a:miter lim="400000"/>
          </a:ln>
        </p:spPr>
        <p:txBody>
          <a:bodyPr lIns="0" tIns="0" rIns="0" bIns="0" anchor="ctr"/>
          <a:lstStyle/>
          <a:p>
            <a:pPr lvl="0">
              <a:defRPr sz="2000" i="1">
                <a:solidFill>
                  <a:srgbClr val="FFFFFF"/>
                </a:solidFill>
                <a:effectLst/>
                <a:latin typeface="Arial Black"/>
                <a:ea typeface="Arial Black"/>
                <a:cs typeface="Arial Black"/>
                <a:sym typeface="Arial Black"/>
              </a:defRPr>
            </a:pPr>
            <a:endParaRPr/>
          </a:p>
        </p:txBody>
      </p:sp>
      <p:sp>
        <p:nvSpPr>
          <p:cNvPr id="71" name="Shape 71"/>
          <p:cNvSpPr>
            <a:spLocks noGrp="1"/>
          </p:cNvSpPr>
          <p:nvPr>
            <p:ph type="title" idx="4294967295"/>
          </p:nvPr>
        </p:nvSpPr>
        <p:spPr>
          <a:xfrm>
            <a:off x="596900" y="917923"/>
            <a:ext cx="10464800" cy="1811688"/>
          </a:xfrm>
          <a:prstGeom prst="rect">
            <a:avLst/>
          </a:prstGeom>
        </p:spPr>
        <p:txBody>
          <a:bodyPr/>
          <a:lstStyle/>
          <a:p>
            <a:pPr lvl="0">
              <a:defRPr sz="1800">
                <a:solidFill>
                  <a:srgbClr val="000000"/>
                </a:solidFill>
              </a:defRPr>
            </a:pPr>
            <a:r>
              <a:rPr sz="5000">
                <a:solidFill>
                  <a:srgbClr val="56533A"/>
                </a:solidFill>
              </a:rPr>
              <a:t>Baylor-Wellesley Connection</a:t>
            </a:r>
          </a:p>
          <a:p>
            <a:pPr lvl="0">
              <a:defRPr sz="1800">
                <a:solidFill>
                  <a:srgbClr val="000000"/>
                </a:solidFill>
              </a:defRPr>
            </a:pPr>
            <a:r>
              <a:rPr sz="5000">
                <a:solidFill>
                  <a:srgbClr val="56533A"/>
                </a:solidFill>
              </a:rPr>
              <a:t>Timeline</a:t>
            </a:r>
          </a:p>
        </p:txBody>
      </p:sp>
      <p:sp>
        <p:nvSpPr>
          <p:cNvPr id="72" name="Shape 72"/>
          <p:cNvSpPr/>
          <p:nvPr/>
        </p:nvSpPr>
        <p:spPr>
          <a:xfrm>
            <a:off x="262188" y="3886200"/>
            <a:ext cx="2588519" cy="1981200"/>
          </a:xfrm>
          <a:prstGeom prst="rightArrow">
            <a:avLst>
              <a:gd name="adj1" fmla="val 32000"/>
              <a:gd name="adj2" fmla="val 41026"/>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2800" i="1">
                <a:solidFill>
                  <a:srgbClr val="FFFFFF"/>
                </a:solidFill>
                <a:latin typeface="Arial Black"/>
                <a:ea typeface="Arial Black"/>
                <a:cs typeface="Arial Black"/>
                <a:sym typeface="Arial Black"/>
              </a:defRPr>
            </a:lvl1pPr>
          </a:lstStyle>
          <a:p>
            <a:pPr lvl="0">
              <a:defRPr sz="1800" i="0">
                <a:solidFill>
                  <a:srgbClr val="000000"/>
                </a:solidFill>
                <a:effectLst/>
              </a:defRPr>
            </a:pPr>
            <a:r>
              <a:rPr sz="2800" i="1">
                <a:solidFill>
                  <a:srgbClr val="FFFFFF"/>
                </a:solidFill>
              </a:rPr>
              <a:t>1922</a:t>
            </a:r>
          </a:p>
        </p:txBody>
      </p:sp>
      <p:sp>
        <p:nvSpPr>
          <p:cNvPr id="73" name="Shape 73"/>
          <p:cNvSpPr/>
          <p:nvPr/>
        </p:nvSpPr>
        <p:spPr>
          <a:xfrm>
            <a:off x="5244664" y="3942108"/>
            <a:ext cx="2515472" cy="1925292"/>
          </a:xfrm>
          <a:prstGeom prst="rightArrow">
            <a:avLst>
              <a:gd name="adj1" fmla="val 32000"/>
              <a:gd name="adj2" fmla="val 41026"/>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2800" i="1">
                <a:solidFill>
                  <a:srgbClr val="FFFFFF"/>
                </a:solidFill>
                <a:latin typeface="Arial Black"/>
                <a:ea typeface="Arial Black"/>
                <a:cs typeface="Arial Black"/>
                <a:sym typeface="Arial Black"/>
              </a:defRPr>
            </a:lvl1pPr>
          </a:lstStyle>
          <a:p>
            <a:pPr lvl="0">
              <a:defRPr sz="1800" i="0">
                <a:solidFill>
                  <a:srgbClr val="000000"/>
                </a:solidFill>
                <a:effectLst/>
              </a:defRPr>
            </a:pPr>
            <a:r>
              <a:rPr sz="2800" i="1">
                <a:solidFill>
                  <a:srgbClr val="FFFFFF"/>
                </a:solidFill>
              </a:rPr>
              <a:t>2007</a:t>
            </a:r>
          </a:p>
        </p:txBody>
      </p:sp>
      <p:sp>
        <p:nvSpPr>
          <p:cNvPr id="74" name="Shape 74"/>
          <p:cNvSpPr/>
          <p:nvPr/>
        </p:nvSpPr>
        <p:spPr>
          <a:xfrm>
            <a:off x="9958186" y="3886200"/>
            <a:ext cx="2588519" cy="1981200"/>
          </a:xfrm>
          <a:prstGeom prst="rightArrow">
            <a:avLst>
              <a:gd name="adj1" fmla="val 32000"/>
              <a:gd name="adj2" fmla="val 41026"/>
            </a:avLst>
          </a:prstGeom>
          <a:solidFill>
            <a:srgbClr val="A20F31"/>
          </a:solidFill>
          <a:ln w="25400">
            <a:miter lim="400000"/>
          </a:ln>
          <a:extLst>
            <a:ext uri="{C572A759-6A51-4108-AA02-DFA0A04FC94B}">
              <ma14:wrappingTextBoxFlag xmlns:ma14="http://schemas.microsoft.com/office/mac/drawingml/2011/main" val="1"/>
            </a:ext>
          </a:extLst>
        </p:spPr>
        <p:txBody>
          <a:bodyPr lIns="0" tIns="0" rIns="0" bIns="0" anchor="ctr"/>
          <a:lstStyle>
            <a:lvl1pPr>
              <a:defRPr sz="2800" i="1">
                <a:solidFill>
                  <a:srgbClr val="FFFFFF"/>
                </a:solidFill>
                <a:latin typeface="Arial Black"/>
                <a:ea typeface="Arial Black"/>
                <a:cs typeface="Arial Black"/>
                <a:sym typeface="Arial Black"/>
              </a:defRPr>
            </a:lvl1pPr>
          </a:lstStyle>
          <a:p>
            <a:pPr lvl="0">
              <a:defRPr sz="1800" i="0">
                <a:solidFill>
                  <a:srgbClr val="000000"/>
                </a:solidFill>
                <a:effectLst/>
              </a:defRPr>
            </a:pPr>
            <a:r>
              <a:rPr sz="2800" i="1">
                <a:solidFill>
                  <a:srgbClr val="FFFFFF"/>
                </a:solidFill>
              </a:rPr>
              <a:t>2012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1" nodeType="afterEffect">
                                  <p:stCondLst>
                                    <p:cond delay="200"/>
                                  </p:stCondLst>
                                  <p:iterate>
                                    <p:tmAbs val="0"/>
                                  </p:iterate>
                                  <p:childTnLst>
                                    <p:set>
                                      <p:cBhvr>
                                        <p:cTn id="6" fill="hold"/>
                                        <p:tgtEl>
                                          <p:spTgt spid="70"/>
                                        </p:tgtEl>
                                        <p:attrNameLst>
                                          <p:attrName>style.visibility</p:attrName>
                                        </p:attrNameLst>
                                      </p:cBhvr>
                                      <p:to>
                                        <p:strVal val="visible"/>
                                      </p:to>
                                    </p:set>
                                    <p:animEffect transition="in" filter="wipe(left)">
                                      <p:cBhvr>
                                        <p:cTn id="7" dur="100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1" animBg="1" advAuto="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Shape 78"/>
          <p:cNvSpPr>
            <a:spLocks noGrp="1"/>
          </p:cNvSpPr>
          <p:nvPr>
            <p:ph type="title"/>
          </p:nvPr>
        </p:nvSpPr>
        <p:spPr>
          <a:prstGeom prst="rect">
            <a:avLst/>
          </a:prstGeom>
        </p:spPr>
        <p:txBody>
          <a:bodyPr/>
          <a:lstStyle/>
          <a:p>
            <a:pPr lvl="0">
              <a:defRPr sz="1800">
                <a:solidFill>
                  <a:srgbClr val="000000"/>
                </a:solidFill>
              </a:defRPr>
            </a:pPr>
            <a:r>
              <a:rPr sz="5000">
                <a:solidFill>
                  <a:srgbClr val="56533A"/>
                </a:solidFill>
              </a:rPr>
              <a:t>Happy Valentine’s Day</a:t>
            </a:r>
          </a:p>
        </p:txBody>
      </p:sp>
      <p:pic>
        <p:nvPicPr>
          <p:cNvPr id="79" name="pasted-image.tif"/>
          <p:cNvPicPr/>
          <p:nvPr/>
        </p:nvPicPr>
        <p:blipFill>
          <a:blip r:embed="rId3">
            <a:extLst/>
          </a:blip>
          <a:stretch>
            <a:fillRect/>
          </a:stretch>
        </p:blipFill>
        <p:spPr>
          <a:xfrm>
            <a:off x="2399345" y="2286209"/>
            <a:ext cx="6859910" cy="6665547"/>
          </a:xfrm>
          <a:prstGeom prst="rect">
            <a:avLst/>
          </a:prstGeom>
          <a:ln w="12700">
            <a:miter lim="400000"/>
          </a:ln>
        </p:spPr>
      </p:pic>
      <p:sp>
        <p:nvSpPr>
          <p:cNvPr id="80" name="Shape 80"/>
          <p:cNvSpPr/>
          <p:nvPr/>
        </p:nvSpPr>
        <p:spPr>
          <a:xfrm>
            <a:off x="4632807" y="4417297"/>
            <a:ext cx="2392986" cy="15621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9600">
                <a:solidFill>
                  <a:srgbClr val="FFFFFF"/>
                </a:solidFill>
              </a:defRPr>
            </a:lvl1pPr>
          </a:lstStyle>
          <a:p>
            <a:pPr lvl="0">
              <a:defRPr sz="1800">
                <a:solidFill>
                  <a:srgbClr val="000000"/>
                </a:solidFill>
                <a:effectLst/>
              </a:defRPr>
            </a:pPr>
            <a:r>
              <a:rPr sz="9600">
                <a:solidFill>
                  <a:srgbClr val="FFFFFF"/>
                </a:solidFill>
                <a:effectLst>
                  <a:outerShdw blurRad="25400" dist="25400" dir="2700000" rotWithShape="0">
                    <a:srgbClr val="FFFFFF">
                      <a:alpha val="75000"/>
                    </a:srgbClr>
                  </a:outerShdw>
                </a:effectLst>
              </a:rPr>
              <a:t>2012</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Shape 84"/>
          <p:cNvSpPr>
            <a:spLocks noGrp="1"/>
          </p:cNvSpPr>
          <p:nvPr>
            <p:ph type="title"/>
          </p:nvPr>
        </p:nvSpPr>
        <p:spPr>
          <a:xfrm>
            <a:off x="596900" y="482600"/>
            <a:ext cx="10464800" cy="1298179"/>
          </a:xfrm>
          <a:prstGeom prst="rect">
            <a:avLst/>
          </a:prstGeom>
        </p:spPr>
        <p:txBody>
          <a:bodyPr>
            <a:normAutofit/>
          </a:bodyPr>
          <a:lstStyle/>
          <a:p>
            <a:pPr lvl="0">
              <a:defRPr sz="1800">
                <a:solidFill>
                  <a:srgbClr val="000000"/>
                </a:solidFill>
              </a:defRPr>
            </a:pPr>
            <a:r>
              <a:rPr sz="5000">
                <a:solidFill>
                  <a:srgbClr val="56533A"/>
                </a:solidFill>
              </a:rPr>
              <a:t>Ray I. Riley Digitization Center</a:t>
            </a:r>
          </a:p>
        </p:txBody>
      </p:sp>
      <p:pic>
        <p:nvPicPr>
          <p:cNvPr id="85" name="droppedImage.pdf"/>
          <p:cNvPicPr/>
          <p:nvPr/>
        </p:nvPicPr>
        <p:blipFill>
          <a:blip r:embed="rId3" cstate="screen">
            <a:extLst>
              <a:ext uri="{28A0092B-C50C-407E-A947-70E740481C1C}">
                <a14:useLocalDpi xmlns:a14="http://schemas.microsoft.com/office/drawing/2010/main"/>
              </a:ext>
            </a:extLst>
          </a:blip>
          <a:srcRect/>
          <a:stretch>
            <a:fillRect/>
          </a:stretch>
        </p:blipFill>
        <p:spPr>
          <a:xfrm>
            <a:off x="892887" y="2690260"/>
            <a:ext cx="8981326" cy="5109747"/>
          </a:xfrm>
          <a:prstGeom prst="rect">
            <a:avLst/>
          </a:prstGeom>
          <a:ln w="12700">
            <a:solidFill/>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1" name="Group 91"/>
          <p:cNvGrpSpPr/>
          <p:nvPr/>
        </p:nvGrpSpPr>
        <p:grpSpPr>
          <a:xfrm>
            <a:off x="466649" y="2002339"/>
            <a:ext cx="3929685" cy="2515009"/>
            <a:chOff x="0" y="0"/>
            <a:chExt cx="3929683" cy="2515008"/>
          </a:xfrm>
        </p:grpSpPr>
        <p:pic>
          <p:nvPicPr>
            <p:cNvPr id="89" name="Cosilamp%20on%20CopiBook.png"/>
            <p:cNvPicPr/>
            <p:nvPr/>
          </p:nvPicPr>
          <p:blipFill>
            <a:blip r:embed="rId3">
              <a:extLst/>
            </a:blip>
            <a:stretch>
              <a:fillRect/>
            </a:stretch>
          </p:blipFill>
          <p:spPr>
            <a:xfrm>
              <a:off x="0" y="0"/>
              <a:ext cx="3929684" cy="2515009"/>
            </a:xfrm>
            <a:prstGeom prst="rect">
              <a:avLst/>
            </a:prstGeom>
            <a:ln>
              <a:noFill/>
            </a:ln>
            <a:effectLst/>
          </p:spPr>
        </p:pic>
        <p:sp>
          <p:nvSpPr>
            <p:cNvPr id="90" name="Shape 90"/>
            <p:cNvSpPr/>
            <p:nvPr/>
          </p:nvSpPr>
          <p:spPr>
            <a:xfrm>
              <a:off x="0" y="0"/>
              <a:ext cx="3929684" cy="2515009"/>
            </a:xfrm>
            <a:custGeom>
              <a:avLst/>
              <a:gdLst/>
              <a:ahLst/>
              <a:cxnLst>
                <a:cxn ang="0">
                  <a:pos x="wd2" y="hd2"/>
                </a:cxn>
                <a:cxn ang="5400000">
                  <a:pos x="wd2" y="hd2"/>
                </a:cxn>
                <a:cxn ang="10800000">
                  <a:pos x="wd2" y="hd2"/>
                </a:cxn>
                <a:cxn ang="16200000">
                  <a:pos x="wd2" y="hd2"/>
                </a:cxn>
              </a:cxnLst>
              <a:rect l="0" t="0" r="r" b="b"/>
              <a:pathLst>
                <a:path w="21583" h="21571" extrusionOk="0">
                  <a:moveTo>
                    <a:pt x="10618" y="4"/>
                  </a:moveTo>
                  <a:cubicBezTo>
                    <a:pt x="9669" y="20"/>
                    <a:pt x="9433" y="45"/>
                    <a:pt x="9388" y="137"/>
                  </a:cubicBezTo>
                  <a:cubicBezTo>
                    <a:pt x="9324" y="267"/>
                    <a:pt x="9193" y="2447"/>
                    <a:pt x="9210" y="3119"/>
                  </a:cubicBezTo>
                  <a:cubicBezTo>
                    <a:pt x="9218" y="3459"/>
                    <a:pt x="9274" y="3743"/>
                    <a:pt x="9430" y="4262"/>
                  </a:cubicBezTo>
                  <a:cubicBezTo>
                    <a:pt x="9544" y="4643"/>
                    <a:pt x="9688" y="5062"/>
                    <a:pt x="9752" y="5195"/>
                  </a:cubicBezTo>
                  <a:cubicBezTo>
                    <a:pt x="9923" y="5546"/>
                    <a:pt x="10037" y="6002"/>
                    <a:pt x="9970" y="6066"/>
                  </a:cubicBezTo>
                  <a:cubicBezTo>
                    <a:pt x="9940" y="6095"/>
                    <a:pt x="9366" y="6134"/>
                    <a:pt x="8693" y="6155"/>
                  </a:cubicBezTo>
                  <a:cubicBezTo>
                    <a:pt x="7479" y="6192"/>
                    <a:pt x="7469" y="6195"/>
                    <a:pt x="7344" y="6386"/>
                  </a:cubicBezTo>
                  <a:lnTo>
                    <a:pt x="7217" y="6580"/>
                  </a:lnTo>
                  <a:lnTo>
                    <a:pt x="7217" y="10073"/>
                  </a:lnTo>
                  <a:lnTo>
                    <a:pt x="7217" y="13565"/>
                  </a:lnTo>
                  <a:lnTo>
                    <a:pt x="7065" y="13606"/>
                  </a:lnTo>
                  <a:lnTo>
                    <a:pt x="6914" y="13647"/>
                  </a:lnTo>
                  <a:lnTo>
                    <a:pt x="6888" y="15128"/>
                  </a:lnTo>
                  <a:lnTo>
                    <a:pt x="6860" y="16612"/>
                  </a:lnTo>
                  <a:lnTo>
                    <a:pt x="6659" y="16922"/>
                  </a:lnTo>
                  <a:cubicBezTo>
                    <a:pt x="6506" y="17159"/>
                    <a:pt x="6411" y="17237"/>
                    <a:pt x="6260" y="17255"/>
                  </a:cubicBezTo>
                  <a:lnTo>
                    <a:pt x="6062" y="17283"/>
                  </a:lnTo>
                  <a:lnTo>
                    <a:pt x="4778" y="13313"/>
                  </a:lnTo>
                  <a:cubicBezTo>
                    <a:pt x="3687" y="9942"/>
                    <a:pt x="3502" y="9320"/>
                    <a:pt x="3549" y="9184"/>
                  </a:cubicBezTo>
                  <a:cubicBezTo>
                    <a:pt x="3611" y="9004"/>
                    <a:pt x="3539" y="8708"/>
                    <a:pt x="3433" y="8708"/>
                  </a:cubicBezTo>
                  <a:cubicBezTo>
                    <a:pt x="3399" y="8708"/>
                    <a:pt x="3268" y="8624"/>
                    <a:pt x="3143" y="8521"/>
                  </a:cubicBezTo>
                  <a:cubicBezTo>
                    <a:pt x="2931" y="8345"/>
                    <a:pt x="2843" y="8328"/>
                    <a:pt x="1803" y="8279"/>
                  </a:cubicBezTo>
                  <a:cubicBezTo>
                    <a:pt x="1190" y="8250"/>
                    <a:pt x="607" y="8210"/>
                    <a:pt x="506" y="8187"/>
                  </a:cubicBezTo>
                  <a:cubicBezTo>
                    <a:pt x="330" y="8147"/>
                    <a:pt x="317" y="8161"/>
                    <a:pt x="161" y="8555"/>
                  </a:cubicBezTo>
                  <a:lnTo>
                    <a:pt x="0" y="8963"/>
                  </a:lnTo>
                  <a:lnTo>
                    <a:pt x="244" y="9338"/>
                  </a:lnTo>
                  <a:cubicBezTo>
                    <a:pt x="378" y="9543"/>
                    <a:pt x="541" y="9823"/>
                    <a:pt x="606" y="9961"/>
                  </a:cubicBezTo>
                  <a:cubicBezTo>
                    <a:pt x="709" y="10179"/>
                    <a:pt x="752" y="10209"/>
                    <a:pt x="961" y="10209"/>
                  </a:cubicBezTo>
                  <a:cubicBezTo>
                    <a:pt x="1093" y="10209"/>
                    <a:pt x="1223" y="10177"/>
                    <a:pt x="1249" y="10138"/>
                  </a:cubicBezTo>
                  <a:cubicBezTo>
                    <a:pt x="1326" y="10025"/>
                    <a:pt x="2014" y="9943"/>
                    <a:pt x="2053" y="10042"/>
                  </a:cubicBezTo>
                  <a:cubicBezTo>
                    <a:pt x="2076" y="10099"/>
                    <a:pt x="2238" y="10110"/>
                    <a:pt x="2539" y="10076"/>
                  </a:cubicBezTo>
                  <a:cubicBezTo>
                    <a:pt x="3082" y="10016"/>
                    <a:pt x="3065" y="9998"/>
                    <a:pt x="3492" y="11029"/>
                  </a:cubicBezTo>
                  <a:cubicBezTo>
                    <a:pt x="4345" y="13088"/>
                    <a:pt x="4904" y="15409"/>
                    <a:pt x="5092" y="17671"/>
                  </a:cubicBezTo>
                  <a:cubicBezTo>
                    <a:pt x="5145" y="18310"/>
                    <a:pt x="5153" y="18641"/>
                    <a:pt x="5118" y="18695"/>
                  </a:cubicBezTo>
                  <a:cubicBezTo>
                    <a:pt x="5029" y="18835"/>
                    <a:pt x="5057" y="19047"/>
                    <a:pt x="5160" y="19005"/>
                  </a:cubicBezTo>
                  <a:cubicBezTo>
                    <a:pt x="5210" y="18984"/>
                    <a:pt x="5279" y="19024"/>
                    <a:pt x="5314" y="19090"/>
                  </a:cubicBezTo>
                  <a:cubicBezTo>
                    <a:pt x="5367" y="19188"/>
                    <a:pt x="5364" y="19244"/>
                    <a:pt x="5299" y="19390"/>
                  </a:cubicBezTo>
                  <a:cubicBezTo>
                    <a:pt x="5196" y="19619"/>
                    <a:pt x="5188" y="20923"/>
                    <a:pt x="5288" y="21129"/>
                  </a:cubicBezTo>
                  <a:cubicBezTo>
                    <a:pt x="5394" y="21347"/>
                    <a:pt x="5618" y="21454"/>
                    <a:pt x="6103" y="21510"/>
                  </a:cubicBezTo>
                  <a:cubicBezTo>
                    <a:pt x="6811" y="21593"/>
                    <a:pt x="14592" y="21590"/>
                    <a:pt x="15180" y="21507"/>
                  </a:cubicBezTo>
                  <a:cubicBezTo>
                    <a:pt x="15491" y="21463"/>
                    <a:pt x="15777" y="21376"/>
                    <a:pt x="15886" y="21292"/>
                  </a:cubicBezTo>
                  <a:lnTo>
                    <a:pt x="16071" y="21153"/>
                  </a:lnTo>
                  <a:lnTo>
                    <a:pt x="16087" y="20333"/>
                  </a:lnTo>
                  <a:cubicBezTo>
                    <a:pt x="16098" y="19691"/>
                    <a:pt x="16084" y="19474"/>
                    <a:pt x="16021" y="19325"/>
                  </a:cubicBezTo>
                  <a:cubicBezTo>
                    <a:pt x="15910" y="19060"/>
                    <a:pt x="15963" y="18981"/>
                    <a:pt x="16252" y="18981"/>
                  </a:cubicBezTo>
                  <a:cubicBezTo>
                    <a:pt x="16463" y="18981"/>
                    <a:pt x="16501" y="18956"/>
                    <a:pt x="16501" y="18831"/>
                  </a:cubicBezTo>
                  <a:cubicBezTo>
                    <a:pt x="16501" y="18750"/>
                    <a:pt x="16467" y="18637"/>
                    <a:pt x="16422" y="18579"/>
                  </a:cubicBezTo>
                  <a:cubicBezTo>
                    <a:pt x="16326" y="18454"/>
                    <a:pt x="16346" y="18083"/>
                    <a:pt x="16534" y="16649"/>
                  </a:cubicBezTo>
                  <a:cubicBezTo>
                    <a:pt x="16711" y="15295"/>
                    <a:pt x="17062" y="13740"/>
                    <a:pt x="17469" y="12510"/>
                  </a:cubicBezTo>
                  <a:cubicBezTo>
                    <a:pt x="17906" y="11191"/>
                    <a:pt x="18408" y="10038"/>
                    <a:pt x="18578" y="9964"/>
                  </a:cubicBezTo>
                  <a:cubicBezTo>
                    <a:pt x="18800" y="9867"/>
                    <a:pt x="19184" y="9890"/>
                    <a:pt x="19300" y="10008"/>
                  </a:cubicBezTo>
                  <a:cubicBezTo>
                    <a:pt x="19374" y="10084"/>
                    <a:pt x="19438" y="10100"/>
                    <a:pt x="19487" y="10052"/>
                  </a:cubicBezTo>
                  <a:cubicBezTo>
                    <a:pt x="19588" y="9955"/>
                    <a:pt x="20126" y="10035"/>
                    <a:pt x="20350" y="10182"/>
                  </a:cubicBezTo>
                  <a:cubicBezTo>
                    <a:pt x="20450" y="10247"/>
                    <a:pt x="20620" y="10288"/>
                    <a:pt x="20730" y="10274"/>
                  </a:cubicBezTo>
                  <a:cubicBezTo>
                    <a:pt x="20903" y="10252"/>
                    <a:pt x="20949" y="10201"/>
                    <a:pt x="21085" y="9875"/>
                  </a:cubicBezTo>
                  <a:cubicBezTo>
                    <a:pt x="21171" y="9671"/>
                    <a:pt x="21306" y="9427"/>
                    <a:pt x="21388" y="9331"/>
                  </a:cubicBezTo>
                  <a:cubicBezTo>
                    <a:pt x="21469" y="9235"/>
                    <a:pt x="21555" y="9129"/>
                    <a:pt x="21578" y="9099"/>
                  </a:cubicBezTo>
                  <a:cubicBezTo>
                    <a:pt x="21600" y="9070"/>
                    <a:pt x="21553" y="8873"/>
                    <a:pt x="21473" y="8660"/>
                  </a:cubicBezTo>
                  <a:lnTo>
                    <a:pt x="21327" y="8272"/>
                  </a:lnTo>
                  <a:lnTo>
                    <a:pt x="19991" y="8252"/>
                  </a:lnTo>
                  <a:lnTo>
                    <a:pt x="18652" y="8235"/>
                  </a:lnTo>
                  <a:lnTo>
                    <a:pt x="18323" y="8497"/>
                  </a:lnTo>
                  <a:cubicBezTo>
                    <a:pt x="18003" y="8754"/>
                    <a:pt x="17994" y="8768"/>
                    <a:pt x="17994" y="9069"/>
                  </a:cubicBezTo>
                  <a:cubicBezTo>
                    <a:pt x="17994" y="9313"/>
                    <a:pt x="17781" y="10040"/>
                    <a:pt x="16974" y="12541"/>
                  </a:cubicBezTo>
                  <a:cubicBezTo>
                    <a:pt x="15667" y="16592"/>
                    <a:pt x="15566" y="16881"/>
                    <a:pt x="15455" y="16915"/>
                  </a:cubicBezTo>
                  <a:cubicBezTo>
                    <a:pt x="15404" y="16930"/>
                    <a:pt x="15324" y="16994"/>
                    <a:pt x="15278" y="17058"/>
                  </a:cubicBezTo>
                  <a:cubicBezTo>
                    <a:pt x="15179" y="17195"/>
                    <a:pt x="15046" y="17113"/>
                    <a:pt x="14899" y="16823"/>
                  </a:cubicBezTo>
                  <a:cubicBezTo>
                    <a:pt x="14848" y="16723"/>
                    <a:pt x="14767" y="16617"/>
                    <a:pt x="14718" y="16588"/>
                  </a:cubicBezTo>
                  <a:cubicBezTo>
                    <a:pt x="14639" y="16542"/>
                    <a:pt x="14630" y="16406"/>
                    <a:pt x="14626" y="15407"/>
                  </a:cubicBezTo>
                  <a:cubicBezTo>
                    <a:pt x="14621" y="13883"/>
                    <a:pt x="14590" y="13588"/>
                    <a:pt x="14428" y="13528"/>
                  </a:cubicBezTo>
                  <a:lnTo>
                    <a:pt x="14301" y="13480"/>
                  </a:lnTo>
                  <a:lnTo>
                    <a:pt x="14269" y="10107"/>
                  </a:lnTo>
                  <a:cubicBezTo>
                    <a:pt x="14251" y="8250"/>
                    <a:pt x="14223" y="6642"/>
                    <a:pt x="14206" y="6536"/>
                  </a:cubicBezTo>
                  <a:cubicBezTo>
                    <a:pt x="14145" y="6156"/>
                    <a:pt x="13957" y="6103"/>
                    <a:pt x="12606" y="6080"/>
                  </a:cubicBezTo>
                  <a:lnTo>
                    <a:pt x="11365" y="6060"/>
                  </a:lnTo>
                  <a:lnTo>
                    <a:pt x="11383" y="5872"/>
                  </a:lnTo>
                  <a:cubicBezTo>
                    <a:pt x="11392" y="5770"/>
                    <a:pt x="11477" y="5468"/>
                    <a:pt x="11570" y="5202"/>
                  </a:cubicBezTo>
                  <a:cubicBezTo>
                    <a:pt x="12020" y="3917"/>
                    <a:pt x="12065" y="3463"/>
                    <a:pt x="11939" y="1536"/>
                  </a:cubicBezTo>
                  <a:cubicBezTo>
                    <a:pt x="11886" y="725"/>
                    <a:pt x="11832" y="45"/>
                    <a:pt x="11819" y="24"/>
                  </a:cubicBezTo>
                  <a:cubicBezTo>
                    <a:pt x="11805" y="3"/>
                    <a:pt x="11264" y="-7"/>
                    <a:pt x="10618" y="4"/>
                  </a:cubicBezTo>
                  <a:close/>
                </a:path>
              </a:pathLst>
            </a:custGeom>
            <a:ln w="12700" cap="flat">
              <a:solidFill>
                <a:srgbClr val="000000"/>
              </a:solidFill>
              <a:prstDash val="solid"/>
              <a:miter lim="400000"/>
            </a:ln>
          </p:spPr>
          <p:txBody>
            <a:bodyPr/>
            <a:lstStyle/>
            <a:p>
              <a:pPr lvl="0"/>
              <a:endParaRPr/>
            </a:p>
          </p:txBody>
        </p:sp>
      </p:grpSp>
      <p:pic>
        <p:nvPicPr>
          <p:cNvPr id="92" name="url?sa=i&amp;rct=j&amp;q=zeutschel+omniscan+14000&amp;source=images&amp;cd=&amp;docid=_JZTQwtil9sybM&amp;tbnid=zjxMYyMlCkGqOM-&amp;ved=0CAUQjRw&amp;url=http%3A%2F%2Fwww.archidigita.de%2Fhardware%2Fbuchscanner%2Fbis-din-a0%2Fprodukts.png"/>
          <p:cNvPicPr/>
          <p:nvPr/>
        </p:nvPicPr>
        <p:blipFill>
          <a:blip r:embed="rId4">
            <a:extLst/>
          </a:blip>
          <a:stretch>
            <a:fillRect/>
          </a:stretch>
        </p:blipFill>
        <p:spPr>
          <a:xfrm>
            <a:off x="605985" y="4840759"/>
            <a:ext cx="4332004" cy="4042265"/>
          </a:xfrm>
          <a:prstGeom prst="rect">
            <a:avLst/>
          </a:prstGeom>
          <a:ln w="12700">
            <a:miter lim="400000"/>
          </a:ln>
        </p:spPr>
      </p:pic>
      <p:pic>
        <p:nvPicPr>
          <p:cNvPr id="93" name="pasted-image.tif"/>
          <p:cNvPicPr/>
          <p:nvPr/>
        </p:nvPicPr>
        <p:blipFill>
          <a:blip r:embed="rId5">
            <a:extLst/>
          </a:blip>
          <a:stretch>
            <a:fillRect/>
          </a:stretch>
        </p:blipFill>
        <p:spPr>
          <a:xfrm>
            <a:off x="5423876" y="4950862"/>
            <a:ext cx="4331993" cy="4381501"/>
          </a:xfrm>
          <a:prstGeom prst="rect">
            <a:avLst/>
          </a:prstGeom>
          <a:ln w="12700">
            <a:miter lim="400000"/>
          </a:ln>
        </p:spPr>
      </p:pic>
      <p:sp>
        <p:nvSpPr>
          <p:cNvPr id="94" name="Shape 94"/>
          <p:cNvSpPr>
            <a:spLocks noGrp="1"/>
          </p:cNvSpPr>
          <p:nvPr>
            <p:ph type="title" idx="4294967295"/>
          </p:nvPr>
        </p:nvSpPr>
        <p:spPr>
          <a:xfrm>
            <a:off x="596900" y="482600"/>
            <a:ext cx="10464800" cy="1298179"/>
          </a:xfrm>
          <a:prstGeom prst="rect">
            <a:avLst/>
          </a:prstGeom>
        </p:spPr>
        <p:txBody>
          <a:bodyPr>
            <a:normAutofit/>
          </a:bodyPr>
          <a:lstStyle>
            <a:lvl1pPr>
              <a:defRPr>
                <a:solidFill>
                  <a:srgbClr val="DCDEE0"/>
                </a:solidFill>
              </a:defRPr>
            </a:lvl1pPr>
          </a:lstStyle>
          <a:p>
            <a:pPr lvl="0">
              <a:defRPr sz="1800">
                <a:solidFill>
                  <a:srgbClr val="000000"/>
                </a:solidFill>
              </a:defRPr>
            </a:pPr>
            <a:r>
              <a:rPr sz="5000">
                <a:solidFill>
                  <a:srgbClr val="DCDEE0"/>
                </a:solidFill>
              </a:rPr>
              <a:t>Ray I. Riley Digitization Center</a:t>
            </a:r>
          </a:p>
        </p:txBody>
      </p:sp>
      <p:pic>
        <p:nvPicPr>
          <p:cNvPr id="95" name="pasted-image.png"/>
          <p:cNvPicPr/>
          <p:nvPr/>
        </p:nvPicPr>
        <p:blipFill>
          <a:blip r:embed="rId6" cstate="screen">
            <a:extLst>
              <a:ext uri="{28A0092B-C50C-407E-A947-70E740481C1C}">
                <a14:useLocalDpi xmlns:a14="http://schemas.microsoft.com/office/drawing/2010/main"/>
              </a:ext>
            </a:extLst>
          </a:blip>
          <a:stretch>
            <a:fillRect/>
          </a:stretch>
        </p:blipFill>
        <p:spPr>
          <a:xfrm>
            <a:off x="4922047" y="1947219"/>
            <a:ext cx="4331993" cy="2837203"/>
          </a:xfrm>
          <a:prstGeom prst="rect">
            <a:avLst/>
          </a:prstGeom>
          <a:ln w="12700">
            <a:miter lim="400000"/>
          </a:ln>
        </p:spPr>
      </p:pic>
      <p:pic>
        <p:nvPicPr>
          <p:cNvPr id="96" name="pasted-image.tif"/>
          <p:cNvPicPr/>
          <p:nvPr/>
        </p:nvPicPr>
        <p:blipFill>
          <a:blip r:embed="rId7" cstate="screen">
            <a:extLst>
              <a:ext uri="{28A0092B-C50C-407E-A947-70E740481C1C}">
                <a14:useLocalDpi xmlns:a14="http://schemas.microsoft.com/office/drawing/2010/main"/>
              </a:ext>
            </a:extLst>
          </a:blip>
          <a:stretch>
            <a:fillRect/>
          </a:stretch>
        </p:blipFill>
        <p:spPr>
          <a:xfrm>
            <a:off x="9943184" y="1947219"/>
            <a:ext cx="2009774" cy="7046077"/>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1" nodeType="afterEffect">
                                  <p:stCondLst>
                                    <p:cond delay="0"/>
                                  </p:stCondLst>
                                  <p:iterate>
                                    <p:tmAbs val="0"/>
                                  </p:iterate>
                                  <p:childTnLst>
                                    <p:set>
                                      <p:cBhvr>
                                        <p:cTn id="6" fill="hold"/>
                                        <p:tgtEl>
                                          <p:spTgt spid="91"/>
                                        </p:tgtEl>
                                        <p:attrNameLst>
                                          <p:attrName>style.visibility</p:attrName>
                                        </p:attrNameLst>
                                      </p:cBhvr>
                                      <p:to>
                                        <p:strVal val="visible"/>
                                      </p:to>
                                    </p:set>
                                    <p:animEffect transition="in" filter="dissolve">
                                      <p:cBhvr>
                                        <p:cTn id="7" dur="500"/>
                                        <p:tgtEl>
                                          <p:spTgt spid="91"/>
                                        </p:tgtEl>
                                      </p:cBhvr>
                                    </p:animEffect>
                                  </p:childTnLst>
                                </p:cTn>
                              </p:par>
                            </p:childTnLst>
                          </p:cTn>
                        </p:par>
                        <p:par>
                          <p:cTn id="8" fill="hold">
                            <p:stCondLst>
                              <p:cond delay="500"/>
                            </p:stCondLst>
                            <p:childTnLst>
                              <p:par>
                                <p:cTn id="9" presetID="9" presetClass="entr" presetSubtype="0" fill="hold" grpId="2" nodeType="afterEffect">
                                  <p:stCondLst>
                                    <p:cond delay="0"/>
                                  </p:stCondLst>
                                  <p:iterate>
                                    <p:tmAbs val="0"/>
                                  </p:iterate>
                                  <p:childTnLst>
                                    <p:set>
                                      <p:cBhvr>
                                        <p:cTn id="10" fill="hold"/>
                                        <p:tgtEl>
                                          <p:spTgt spid="92"/>
                                        </p:tgtEl>
                                        <p:attrNameLst>
                                          <p:attrName>style.visibility</p:attrName>
                                        </p:attrNameLst>
                                      </p:cBhvr>
                                      <p:to>
                                        <p:strVal val="visible"/>
                                      </p:to>
                                    </p:set>
                                    <p:animEffect transition="in" filter="dissolve">
                                      <p:cBhvr>
                                        <p:cTn id="11" dur="500"/>
                                        <p:tgtEl>
                                          <p:spTgt spid="92"/>
                                        </p:tgtEl>
                                      </p:cBhvr>
                                    </p:animEffect>
                                  </p:childTnLst>
                                </p:cTn>
                              </p:par>
                            </p:childTnLst>
                          </p:cTn>
                        </p:par>
                        <p:par>
                          <p:cTn id="12" fill="hold">
                            <p:stCondLst>
                              <p:cond delay="1000"/>
                            </p:stCondLst>
                            <p:childTnLst>
                              <p:par>
                                <p:cTn id="13" presetID="9" presetClass="entr" presetSubtype="0" fill="hold" grpId="3" nodeType="afterEffect">
                                  <p:stCondLst>
                                    <p:cond delay="0"/>
                                  </p:stCondLst>
                                  <p:iterate>
                                    <p:tmAbs val="0"/>
                                  </p:iterate>
                                  <p:childTnLst>
                                    <p:set>
                                      <p:cBhvr>
                                        <p:cTn id="14" fill="hold"/>
                                        <p:tgtEl>
                                          <p:spTgt spid="93"/>
                                        </p:tgtEl>
                                        <p:attrNameLst>
                                          <p:attrName>style.visibility</p:attrName>
                                        </p:attrNameLst>
                                      </p:cBhvr>
                                      <p:to>
                                        <p:strVal val="visible"/>
                                      </p:to>
                                    </p:set>
                                    <p:animEffect transition="in" filter="dissolve">
                                      <p:cBhvr>
                                        <p:cTn id="15" dur="500"/>
                                        <p:tgtEl>
                                          <p:spTgt spid="93"/>
                                        </p:tgtEl>
                                      </p:cBhvr>
                                    </p:animEffect>
                                  </p:childTnLst>
                                </p:cTn>
                              </p:par>
                            </p:childTnLst>
                          </p:cTn>
                        </p:par>
                        <p:par>
                          <p:cTn id="16" fill="hold">
                            <p:stCondLst>
                              <p:cond delay="1500"/>
                            </p:stCondLst>
                            <p:childTnLst>
                              <p:par>
                                <p:cTn id="17" presetID="9" presetClass="entr" presetSubtype="0" fill="hold" grpId="4" nodeType="afterEffect">
                                  <p:stCondLst>
                                    <p:cond delay="0"/>
                                  </p:stCondLst>
                                  <p:iterate>
                                    <p:tmAbs val="0"/>
                                  </p:iterate>
                                  <p:childTnLst>
                                    <p:set>
                                      <p:cBhvr>
                                        <p:cTn id="18" fill="hold"/>
                                        <p:tgtEl>
                                          <p:spTgt spid="95"/>
                                        </p:tgtEl>
                                        <p:attrNameLst>
                                          <p:attrName>style.visibility</p:attrName>
                                        </p:attrNameLst>
                                      </p:cBhvr>
                                      <p:to>
                                        <p:strVal val="visible"/>
                                      </p:to>
                                    </p:set>
                                    <p:animEffect transition="in" filter="dissolve">
                                      <p:cBhvr>
                                        <p:cTn id="19" dur="500"/>
                                        <p:tgtEl>
                                          <p:spTgt spid="95"/>
                                        </p:tgtEl>
                                      </p:cBhvr>
                                    </p:animEffect>
                                  </p:childTnLst>
                                </p:cTn>
                              </p:par>
                            </p:childTnLst>
                          </p:cTn>
                        </p:par>
                        <p:par>
                          <p:cTn id="20" fill="hold">
                            <p:stCondLst>
                              <p:cond delay="2000"/>
                            </p:stCondLst>
                            <p:childTnLst>
                              <p:par>
                                <p:cTn id="21" presetID="9" presetClass="entr" presetSubtype="0" fill="hold" grpId="5" nodeType="afterEffect">
                                  <p:stCondLst>
                                    <p:cond delay="0"/>
                                  </p:stCondLst>
                                  <p:iterate>
                                    <p:tmAbs val="0"/>
                                  </p:iterate>
                                  <p:childTnLst>
                                    <p:set>
                                      <p:cBhvr>
                                        <p:cTn id="22" fill="hold"/>
                                        <p:tgtEl>
                                          <p:spTgt spid="96"/>
                                        </p:tgtEl>
                                        <p:attrNameLst>
                                          <p:attrName>style.visibility</p:attrName>
                                        </p:attrNameLst>
                                      </p:cBhvr>
                                      <p:to>
                                        <p:strVal val="visible"/>
                                      </p:to>
                                    </p:set>
                                    <p:animEffect transition="in" filter="dissolve">
                                      <p:cBhvr>
                                        <p:cTn id="23" dur="500"/>
                                        <p:tgtEl>
                                          <p:spTgt spid="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 grpId="1" animBg="1" advAuto="0"/>
      <p:bldP spid="92" grpId="2" animBg="1" advAuto="0"/>
      <p:bldP spid="93" grpId="3" animBg="1" advAuto="0"/>
      <p:bldP spid="95" grpId="4" animBg="1" advAuto="0"/>
      <p:bldP spid="96" grpId="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115" name="Group 115"/>
          <p:cNvGrpSpPr/>
          <p:nvPr/>
        </p:nvGrpSpPr>
        <p:grpSpPr>
          <a:xfrm>
            <a:off x="392860" y="356772"/>
            <a:ext cx="12288251" cy="9030533"/>
            <a:chOff x="0" y="0"/>
            <a:chExt cx="12288249" cy="9030531"/>
          </a:xfrm>
        </p:grpSpPr>
        <p:grpSp>
          <p:nvGrpSpPr>
            <p:cNvPr id="102" name="Group 102"/>
            <p:cNvGrpSpPr/>
            <p:nvPr/>
          </p:nvGrpSpPr>
          <p:grpSpPr>
            <a:xfrm>
              <a:off x="12421" y="6496515"/>
              <a:ext cx="12163274" cy="2534017"/>
              <a:chOff x="0" y="0"/>
              <a:chExt cx="12163272" cy="2534016"/>
            </a:xfrm>
          </p:grpSpPr>
          <p:pic>
            <p:nvPicPr>
              <p:cNvPr id="100" name="po-bobplatt_banner.jpg"/>
              <p:cNvPicPr/>
              <p:nvPr/>
            </p:nvPicPr>
            <p:blipFill>
              <a:blip r:embed="rId3">
                <a:extLst/>
              </a:blip>
              <a:stretch>
                <a:fillRect/>
              </a:stretch>
            </p:blipFill>
            <p:spPr>
              <a:xfrm>
                <a:off x="6081633" y="0"/>
                <a:ext cx="6081640" cy="2534017"/>
              </a:xfrm>
              <a:prstGeom prst="rect">
                <a:avLst/>
              </a:prstGeom>
              <a:ln w="12700" cap="flat">
                <a:noFill/>
                <a:miter lim="400000"/>
              </a:ln>
              <a:effectLst/>
            </p:spPr>
          </p:pic>
          <p:pic>
            <p:nvPicPr>
              <p:cNvPr id="101" name="po-jones_banner.jpg"/>
              <p:cNvPicPr/>
              <p:nvPr/>
            </p:nvPicPr>
            <p:blipFill>
              <a:blip r:embed="rId4">
                <a:extLst/>
              </a:blip>
              <a:stretch>
                <a:fillRect/>
              </a:stretch>
            </p:blipFill>
            <p:spPr>
              <a:xfrm>
                <a:off x="0" y="0"/>
                <a:ext cx="6081640" cy="2534017"/>
              </a:xfrm>
              <a:prstGeom prst="rect">
                <a:avLst/>
              </a:prstGeom>
              <a:ln w="12700" cap="flat">
                <a:noFill/>
                <a:miter lim="400000"/>
              </a:ln>
              <a:effectLst/>
            </p:spPr>
          </p:pic>
        </p:grpSp>
        <p:grpSp>
          <p:nvGrpSpPr>
            <p:cNvPr id="105" name="Group 105"/>
            <p:cNvGrpSpPr/>
            <p:nvPr/>
          </p:nvGrpSpPr>
          <p:grpSpPr>
            <a:xfrm>
              <a:off x="24843" y="0"/>
              <a:ext cx="12163274" cy="2534018"/>
              <a:chOff x="0" y="0"/>
              <a:chExt cx="12163273" cy="2534017"/>
            </a:xfrm>
          </p:grpSpPr>
          <p:pic>
            <p:nvPicPr>
              <p:cNvPr id="103" name="po-guttery_banner.jpg"/>
              <p:cNvPicPr/>
              <p:nvPr/>
            </p:nvPicPr>
            <p:blipFill>
              <a:blip r:embed="rId5">
                <a:extLst/>
              </a:blip>
              <a:stretch>
                <a:fillRect/>
              </a:stretch>
            </p:blipFill>
            <p:spPr>
              <a:xfrm>
                <a:off x="0" y="0"/>
                <a:ext cx="6081644" cy="2534018"/>
              </a:xfrm>
              <a:prstGeom prst="rect">
                <a:avLst/>
              </a:prstGeom>
              <a:ln w="12700" cap="flat">
                <a:noFill/>
                <a:miter lim="400000"/>
              </a:ln>
              <a:effectLst/>
            </p:spPr>
          </p:pic>
          <p:pic>
            <p:nvPicPr>
              <p:cNvPr id="104" name="po-sndf_banner.jpg"/>
              <p:cNvPicPr/>
              <p:nvPr/>
            </p:nvPicPr>
            <p:blipFill>
              <a:blip r:embed="rId6">
                <a:extLst/>
              </a:blip>
              <a:stretch>
                <a:fillRect/>
              </a:stretch>
            </p:blipFill>
            <p:spPr>
              <a:xfrm>
                <a:off x="6081629" y="0"/>
                <a:ext cx="6081645" cy="2534018"/>
              </a:xfrm>
              <a:prstGeom prst="rect">
                <a:avLst/>
              </a:prstGeom>
              <a:ln w="12700" cap="flat">
                <a:noFill/>
                <a:miter lim="400000"/>
              </a:ln>
              <a:effectLst/>
            </p:spPr>
          </p:pic>
        </p:grpSp>
        <p:grpSp>
          <p:nvGrpSpPr>
            <p:cNvPr id="110" name="Group 110"/>
            <p:cNvGrpSpPr/>
            <p:nvPr/>
          </p:nvGrpSpPr>
          <p:grpSpPr>
            <a:xfrm>
              <a:off x="0" y="5378568"/>
              <a:ext cx="12288251" cy="1863263"/>
              <a:chOff x="0" y="0"/>
              <a:chExt cx="12288250" cy="1863261"/>
            </a:xfrm>
          </p:grpSpPr>
          <p:grpSp>
            <p:nvGrpSpPr>
              <p:cNvPr id="108" name="Group 108"/>
              <p:cNvGrpSpPr/>
              <p:nvPr/>
            </p:nvGrpSpPr>
            <p:grpSpPr>
              <a:xfrm>
                <a:off x="0" y="0"/>
                <a:ext cx="8809463" cy="1863262"/>
                <a:chOff x="0" y="0"/>
                <a:chExt cx="8809462" cy="1863261"/>
              </a:xfrm>
            </p:grpSpPr>
            <p:pic>
              <p:nvPicPr>
                <p:cNvPr id="106" name="po-bullock_banner.jpg"/>
                <p:cNvPicPr/>
                <p:nvPr/>
              </p:nvPicPr>
              <p:blipFill>
                <a:blip r:embed="rId7">
                  <a:extLst/>
                </a:blip>
                <a:stretch>
                  <a:fillRect/>
                </a:stretch>
              </p:blipFill>
              <p:spPr>
                <a:xfrm>
                  <a:off x="4337634" y="0"/>
                  <a:ext cx="4471829" cy="1863262"/>
                </a:xfrm>
                <a:prstGeom prst="rect">
                  <a:avLst/>
                </a:prstGeom>
                <a:ln w="12700" cap="flat">
                  <a:noFill/>
                  <a:miter lim="400000"/>
                </a:ln>
                <a:effectLst/>
              </p:spPr>
            </p:pic>
            <p:pic>
              <p:nvPicPr>
                <p:cNvPr id="107" name="po-edwards.jpg"/>
                <p:cNvPicPr/>
                <p:nvPr/>
              </p:nvPicPr>
              <p:blipFill>
                <a:blip r:embed="rId8">
                  <a:extLst/>
                </a:blip>
                <a:stretch>
                  <a:fillRect/>
                </a:stretch>
              </p:blipFill>
              <p:spPr>
                <a:xfrm>
                  <a:off x="0" y="0"/>
                  <a:ext cx="4337676" cy="1863262"/>
                </a:xfrm>
                <a:prstGeom prst="rect">
                  <a:avLst/>
                </a:prstGeom>
                <a:ln w="12700" cap="flat">
                  <a:noFill/>
                  <a:miter lim="400000"/>
                </a:ln>
                <a:effectLst/>
              </p:spPr>
            </p:pic>
          </p:grpSp>
          <p:pic>
            <p:nvPicPr>
              <p:cNvPr id="109" name="Truett_sermons_landing_page.jpg"/>
              <p:cNvPicPr/>
              <p:nvPr/>
            </p:nvPicPr>
            <p:blipFill>
              <a:blip r:embed="rId9" cstate="screen">
                <a:extLst>
                  <a:ext uri="{28A0092B-C50C-407E-A947-70E740481C1C}">
                    <a14:useLocalDpi xmlns:a14="http://schemas.microsoft.com/office/drawing/2010/main"/>
                  </a:ext>
                </a:extLst>
              </a:blip>
              <a:srcRect/>
              <a:stretch>
                <a:fillRect/>
              </a:stretch>
            </p:blipFill>
            <p:spPr>
              <a:xfrm>
                <a:off x="8782455" y="103375"/>
                <a:ext cx="3505796" cy="1645028"/>
              </a:xfrm>
              <a:prstGeom prst="rect">
                <a:avLst/>
              </a:prstGeom>
              <a:ln w="12700" cap="flat">
                <a:noFill/>
                <a:miter lim="400000"/>
              </a:ln>
              <a:effectLst/>
            </p:spPr>
          </p:pic>
        </p:grpSp>
        <p:grpSp>
          <p:nvGrpSpPr>
            <p:cNvPr id="114" name="Group 114"/>
            <p:cNvGrpSpPr/>
            <p:nvPr/>
          </p:nvGrpSpPr>
          <p:grpSpPr>
            <a:xfrm>
              <a:off x="24843" y="2509170"/>
              <a:ext cx="12158957" cy="2975465"/>
              <a:chOff x="0" y="0"/>
              <a:chExt cx="12158956" cy="2975463"/>
            </a:xfrm>
          </p:grpSpPr>
          <p:pic>
            <p:nvPicPr>
              <p:cNvPr id="111" name="Poage_JFK_others.jpg"/>
              <p:cNvPicPr/>
              <p:nvPr/>
            </p:nvPicPr>
            <p:blipFill>
              <a:blip r:embed="rId10">
                <a:extLst/>
              </a:blip>
              <a:stretch>
                <a:fillRect/>
              </a:stretch>
            </p:blipFill>
            <p:spPr>
              <a:xfrm>
                <a:off x="0" y="16298"/>
                <a:ext cx="2684365" cy="2956350"/>
              </a:xfrm>
              <a:prstGeom prst="rect">
                <a:avLst/>
              </a:prstGeom>
              <a:ln w="12700" cap="flat">
                <a:noFill/>
                <a:miter lim="400000"/>
              </a:ln>
              <a:effectLst/>
            </p:spPr>
          </p:pic>
          <p:pic>
            <p:nvPicPr>
              <p:cNvPr id="112" name="tx-pn_banner.jpg"/>
              <p:cNvPicPr/>
              <p:nvPr/>
            </p:nvPicPr>
            <p:blipFill>
              <a:blip r:embed="rId11">
                <a:extLst/>
              </a:blip>
              <a:stretch>
                <a:fillRect/>
              </a:stretch>
            </p:blipFill>
            <p:spPr>
              <a:xfrm>
                <a:off x="5275184" y="11827"/>
                <a:ext cx="6883773" cy="2956948"/>
              </a:xfrm>
              <a:prstGeom prst="rect">
                <a:avLst/>
              </a:prstGeom>
              <a:ln w="12700" cap="flat">
                <a:noFill/>
                <a:miter lim="400000"/>
              </a:ln>
              <a:effectLst/>
            </p:spPr>
          </p:pic>
          <p:pic>
            <p:nvPicPr>
              <p:cNvPr id="113" name="05guthrie.jpg"/>
              <p:cNvPicPr/>
              <p:nvPr/>
            </p:nvPicPr>
            <p:blipFill>
              <a:blip r:embed="rId12">
                <a:extLst/>
              </a:blip>
              <a:stretch>
                <a:fillRect/>
              </a:stretch>
            </p:blipFill>
            <p:spPr>
              <a:xfrm>
                <a:off x="2684903" y="0"/>
                <a:ext cx="2596123" cy="2975464"/>
              </a:xfrm>
              <a:prstGeom prst="rect">
                <a:avLst/>
              </a:prstGeom>
              <a:ln w="12700" cap="flat">
                <a:noFill/>
                <a:miter lim="400000"/>
              </a:ln>
              <a:effectLst/>
            </p:spPr>
          </p:pic>
        </p:grpSp>
      </p:grpSp>
      <p:grpSp>
        <p:nvGrpSpPr>
          <p:cNvPr id="118" name="Group 118"/>
          <p:cNvGrpSpPr/>
          <p:nvPr/>
        </p:nvGrpSpPr>
        <p:grpSpPr>
          <a:xfrm>
            <a:off x="2606674" y="3281362"/>
            <a:ext cx="7772402" cy="3190876"/>
            <a:chOff x="0" y="0"/>
            <a:chExt cx="7772400" cy="3190875"/>
          </a:xfrm>
        </p:grpSpPr>
        <p:sp>
          <p:nvSpPr>
            <p:cNvPr id="116" name="Shape 116"/>
            <p:cNvSpPr/>
            <p:nvPr/>
          </p:nvSpPr>
          <p:spPr>
            <a:xfrm>
              <a:off x="0" y="0"/>
              <a:ext cx="7772401" cy="3190876"/>
            </a:xfrm>
            <a:prstGeom prst="roundRect">
              <a:avLst>
                <a:gd name="adj" fmla="val 5970"/>
              </a:avLst>
            </a:prstGeom>
            <a:solidFill>
              <a:srgbClr val="FFFFFF">
                <a:alpha val="90000"/>
              </a:srgbClr>
            </a:solidFill>
            <a:ln w="12700" cap="flat">
              <a:noFill/>
              <a:miter lim="400000"/>
            </a:ln>
            <a:effectLst/>
          </p:spPr>
          <p:txBody>
            <a:bodyPr wrap="square" lIns="38100" tIns="38100" rIns="38100" bIns="38100" numCol="1" anchor="ctr">
              <a:noAutofit/>
            </a:bodyPr>
            <a:lstStyle/>
            <a:p>
              <a:pPr lvl="0" defTabSz="311573">
                <a:defRPr sz="2200">
                  <a:solidFill>
                    <a:srgbClr val="FFFFFF"/>
                  </a:solidFill>
                  <a:effectLst>
                    <a:outerShdw blurRad="25400" dist="42435" dir="2388334" rotWithShape="0">
                      <a:srgbClr val="000000">
                        <a:alpha val="48275"/>
                      </a:srgbClr>
                    </a:outerShdw>
                  </a:effectLst>
                  <a:latin typeface="Helvetica Neue"/>
                  <a:ea typeface="Helvetica Neue"/>
                  <a:cs typeface="Helvetica Neue"/>
                  <a:sym typeface="Helvetica Neue"/>
                </a:defRPr>
              </a:pPr>
              <a:endParaRPr/>
            </a:p>
          </p:txBody>
        </p:sp>
        <p:sp>
          <p:nvSpPr>
            <p:cNvPr id="117" name="Shape 117"/>
            <p:cNvSpPr/>
            <p:nvPr/>
          </p:nvSpPr>
          <p:spPr>
            <a:xfrm>
              <a:off x="1783873" y="702292"/>
              <a:ext cx="4199230" cy="17862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none" lIns="38100" tIns="38100" rIns="38100" bIns="38100" numCol="1" anchor="ctr">
              <a:spAutoFit/>
            </a:bodyPr>
            <a:lstStyle/>
            <a:p>
              <a:pPr lvl="0" defTabSz="311573">
                <a:lnSpc>
                  <a:spcPct val="120000"/>
                </a:lnSpc>
                <a:defRPr sz="1800">
                  <a:solidFill>
                    <a:srgbClr val="000000"/>
                  </a:solidFill>
                  <a:effectLst/>
                </a:defRPr>
              </a:pPr>
              <a:r>
                <a:rPr sz="5200" cap="all" spc="260">
                  <a:solidFill>
                    <a:srgbClr val="5C89A5"/>
                  </a:solidFill>
                  <a:latin typeface="Helvetica Neue Bold Condensed"/>
                  <a:ea typeface="Helvetica Neue Bold Condensed"/>
                  <a:cs typeface="Helvetica Neue Bold Condensed"/>
                  <a:sym typeface="Helvetica Neue Bold Condensed"/>
                </a:rPr>
                <a:t>262,619</a:t>
              </a:r>
            </a:p>
            <a:p>
              <a:pPr lvl="0" defTabSz="311573">
                <a:lnSpc>
                  <a:spcPct val="120000"/>
                </a:lnSpc>
                <a:defRPr sz="1800">
                  <a:solidFill>
                    <a:srgbClr val="000000"/>
                  </a:solidFill>
                  <a:effectLst/>
                </a:defRPr>
              </a:pPr>
              <a:r>
                <a:rPr sz="5200" cap="all" spc="260">
                  <a:solidFill>
                    <a:srgbClr val="5C89A5"/>
                  </a:solidFill>
                  <a:latin typeface="Helvetica Neue Bold Condensed"/>
                  <a:ea typeface="Helvetica Neue Bold Condensed"/>
                  <a:cs typeface="Helvetica Neue Bold Condensed"/>
                  <a:sym typeface="Helvetica Neue Bold Condensed"/>
                </a:rPr>
                <a:t>items online</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500"/>
                                  </p:stCondLst>
                                  <p:iterate>
                                    <p:tmAbs val="0"/>
                                  </p:iterate>
                                  <p:childTnLst>
                                    <p:set>
                                      <p:cBhvr>
                                        <p:cTn id="6" fill="hold"/>
                                        <p:tgtEl>
                                          <p:spTgt spid="118"/>
                                        </p:tgtEl>
                                        <p:attrNameLst>
                                          <p:attrName>style.visibility</p:attrName>
                                        </p:attrNameLst>
                                      </p:cBhvr>
                                      <p:to>
                                        <p:strVal val="visible"/>
                                      </p:to>
                                    </p:set>
                                    <p:animEffect transition="in" filter="fade">
                                      <p:cBhvr>
                                        <p:cTn id="7" dur="300"/>
                                        <p:tgtEl>
                                          <p:spTgt spid="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 grpId="1" animBg="1" advAuto="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4" name="Group 124"/>
          <p:cNvGrpSpPr/>
          <p:nvPr/>
        </p:nvGrpSpPr>
        <p:grpSpPr>
          <a:xfrm>
            <a:off x="508000" y="1943361"/>
            <a:ext cx="11049000" cy="6070601"/>
            <a:chOff x="0" y="-12700"/>
            <a:chExt cx="11049000" cy="6070600"/>
          </a:xfrm>
        </p:grpSpPr>
        <p:pic>
          <p:nvPicPr>
            <p:cNvPr id="122" name="Picture 121"/>
            <p:cNvPicPr/>
            <p:nvPr/>
          </p:nvPicPr>
          <p:blipFill>
            <a:blip r:embed="rId3">
              <a:extLst/>
            </a:blip>
            <a:stretch>
              <a:fillRect/>
            </a:stretch>
          </p:blipFill>
          <p:spPr>
            <a:xfrm>
              <a:off x="6908800" y="-12700"/>
              <a:ext cx="4140200" cy="6070600"/>
            </a:xfrm>
            <a:prstGeom prst="rect">
              <a:avLst/>
            </a:prstGeom>
            <a:effectLst/>
          </p:spPr>
        </p:pic>
        <p:sp>
          <p:nvSpPr>
            <p:cNvPr id="123" name="Shape 123"/>
            <p:cNvSpPr/>
            <p:nvPr/>
          </p:nvSpPr>
          <p:spPr>
            <a:xfrm>
              <a:off x="0" y="5003800"/>
              <a:ext cx="5829300" cy="990600"/>
            </a:xfrm>
            <a:prstGeom prst="roundRect">
              <a:avLst>
                <a:gd name="adj" fmla="val 19231"/>
              </a:avLst>
            </a:prstGeom>
            <a:solidFill>
              <a:srgbClr val="A20F31"/>
            </a:solidFill>
            <a:ln w="254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3200" i="1">
                  <a:solidFill>
                    <a:srgbClr val="FFFFFF"/>
                  </a:solidFill>
                </a:defRPr>
              </a:lvl1pPr>
            </a:lstStyle>
            <a:p>
              <a:pPr lvl="0">
                <a:defRPr sz="1800" i="0">
                  <a:solidFill>
                    <a:srgbClr val="000000"/>
                  </a:solidFill>
                  <a:effectLst/>
                </a:defRPr>
              </a:pPr>
              <a:r>
                <a:rPr sz="3200" i="1">
                  <a:solidFill>
                    <a:srgbClr val="FFFFFF"/>
                  </a:solidFill>
                </a:rPr>
                <a:t>Phase 1</a:t>
              </a:r>
            </a:p>
          </p:txBody>
        </p:sp>
      </p:grpSp>
      <p:grpSp>
        <p:nvGrpSpPr>
          <p:cNvPr id="127" name="Group 127"/>
          <p:cNvGrpSpPr/>
          <p:nvPr/>
        </p:nvGrpSpPr>
        <p:grpSpPr>
          <a:xfrm>
            <a:off x="508000" y="1943361"/>
            <a:ext cx="11036300" cy="6070601"/>
            <a:chOff x="0" y="-12700"/>
            <a:chExt cx="11036300" cy="6070600"/>
          </a:xfrm>
        </p:grpSpPr>
        <p:sp>
          <p:nvSpPr>
            <p:cNvPr id="125" name="Shape 125"/>
            <p:cNvSpPr/>
            <p:nvPr/>
          </p:nvSpPr>
          <p:spPr>
            <a:xfrm>
              <a:off x="0" y="3848100"/>
              <a:ext cx="5829300" cy="990600"/>
            </a:xfrm>
            <a:prstGeom prst="roundRect">
              <a:avLst>
                <a:gd name="adj" fmla="val 19231"/>
              </a:avLst>
            </a:prstGeom>
            <a:solidFill>
              <a:srgbClr val="A20F31"/>
            </a:solidFill>
            <a:ln w="254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3200" i="1">
                  <a:solidFill>
                    <a:srgbClr val="FFFFFF"/>
                  </a:solidFill>
                </a:defRPr>
              </a:lvl1pPr>
            </a:lstStyle>
            <a:p>
              <a:pPr lvl="0">
                <a:defRPr sz="1800" i="0">
                  <a:solidFill>
                    <a:srgbClr val="000000"/>
                  </a:solidFill>
                  <a:effectLst/>
                </a:defRPr>
              </a:pPr>
              <a:r>
                <a:rPr sz="3200" i="1">
                  <a:solidFill>
                    <a:srgbClr val="FFFFFF"/>
                  </a:solidFill>
                </a:rPr>
                <a:t>Phase 2</a:t>
              </a:r>
            </a:p>
          </p:txBody>
        </p:sp>
        <p:pic>
          <p:nvPicPr>
            <p:cNvPr id="126" name="Picture 125"/>
            <p:cNvPicPr/>
            <p:nvPr/>
          </p:nvPicPr>
          <p:blipFill>
            <a:blip r:embed="rId4">
              <a:extLst/>
            </a:blip>
            <a:stretch>
              <a:fillRect/>
            </a:stretch>
          </p:blipFill>
          <p:spPr>
            <a:xfrm>
              <a:off x="6896100" y="-12700"/>
              <a:ext cx="4140200" cy="6070600"/>
            </a:xfrm>
            <a:prstGeom prst="rect">
              <a:avLst/>
            </a:prstGeom>
            <a:effectLst/>
          </p:spPr>
        </p:pic>
      </p:grpSp>
      <p:grpSp>
        <p:nvGrpSpPr>
          <p:cNvPr id="130" name="Group 130"/>
          <p:cNvGrpSpPr/>
          <p:nvPr/>
        </p:nvGrpSpPr>
        <p:grpSpPr>
          <a:xfrm>
            <a:off x="508000" y="1575061"/>
            <a:ext cx="11811000" cy="6807201"/>
            <a:chOff x="0" y="0"/>
            <a:chExt cx="11811000" cy="6807200"/>
          </a:xfrm>
        </p:grpSpPr>
        <p:sp>
          <p:nvSpPr>
            <p:cNvPr id="128" name="Shape 128"/>
            <p:cNvSpPr/>
            <p:nvPr/>
          </p:nvSpPr>
          <p:spPr>
            <a:xfrm>
              <a:off x="0" y="3073400"/>
              <a:ext cx="5829300" cy="990600"/>
            </a:xfrm>
            <a:prstGeom prst="roundRect">
              <a:avLst>
                <a:gd name="adj" fmla="val 19231"/>
              </a:avLst>
            </a:prstGeom>
            <a:solidFill>
              <a:srgbClr val="A20F31"/>
            </a:solidFill>
            <a:ln w="254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3200" i="1">
                  <a:solidFill>
                    <a:srgbClr val="FFFFFF"/>
                  </a:solidFill>
                </a:defRPr>
              </a:lvl1pPr>
            </a:lstStyle>
            <a:p>
              <a:pPr lvl="0">
                <a:defRPr sz="1800" i="0">
                  <a:solidFill>
                    <a:srgbClr val="000000"/>
                  </a:solidFill>
                  <a:effectLst/>
                </a:defRPr>
              </a:pPr>
              <a:r>
                <a:rPr sz="3200" i="1">
                  <a:solidFill>
                    <a:srgbClr val="FFFFFF"/>
                  </a:solidFill>
                </a:rPr>
                <a:t>Phase 3</a:t>
              </a:r>
            </a:p>
          </p:txBody>
        </p:sp>
        <p:pic>
          <p:nvPicPr>
            <p:cNvPr id="129" name="droppedImage.png"/>
            <p:cNvPicPr/>
            <p:nvPr/>
          </p:nvPicPr>
          <p:blipFill>
            <a:blip r:embed="rId5">
              <a:extLst/>
            </a:blip>
            <a:stretch>
              <a:fillRect/>
            </a:stretch>
          </p:blipFill>
          <p:spPr>
            <a:xfrm>
              <a:off x="6146800" y="0"/>
              <a:ext cx="5664200" cy="6807200"/>
            </a:xfrm>
            <a:prstGeom prst="rect">
              <a:avLst/>
            </a:prstGeom>
            <a:ln w="12700" cap="flat">
              <a:noFill/>
              <a:miter lim="400000"/>
            </a:ln>
            <a:effectLst/>
          </p:spPr>
        </p:pic>
      </p:grpSp>
      <p:grpSp>
        <p:nvGrpSpPr>
          <p:cNvPr id="133" name="Group 133"/>
          <p:cNvGrpSpPr/>
          <p:nvPr/>
        </p:nvGrpSpPr>
        <p:grpSpPr>
          <a:xfrm>
            <a:off x="508000" y="1524261"/>
            <a:ext cx="11976100" cy="6908801"/>
            <a:chOff x="0" y="0"/>
            <a:chExt cx="11976100" cy="6908800"/>
          </a:xfrm>
        </p:grpSpPr>
        <p:sp>
          <p:nvSpPr>
            <p:cNvPr id="131" name="Shape 131"/>
            <p:cNvSpPr/>
            <p:nvPr/>
          </p:nvSpPr>
          <p:spPr>
            <a:xfrm>
              <a:off x="0" y="1968500"/>
              <a:ext cx="5829300" cy="990600"/>
            </a:xfrm>
            <a:prstGeom prst="roundRect">
              <a:avLst>
                <a:gd name="adj" fmla="val 19231"/>
              </a:avLst>
            </a:prstGeom>
            <a:solidFill>
              <a:srgbClr val="A20F31"/>
            </a:solidFill>
            <a:ln w="254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3200" i="1">
                  <a:solidFill>
                    <a:srgbClr val="FFFFFF"/>
                  </a:solidFill>
                </a:defRPr>
              </a:lvl1pPr>
            </a:lstStyle>
            <a:p>
              <a:pPr lvl="0">
                <a:defRPr sz="1800" i="0">
                  <a:solidFill>
                    <a:srgbClr val="000000"/>
                  </a:solidFill>
                  <a:effectLst/>
                </a:defRPr>
              </a:pPr>
              <a:r>
                <a:rPr sz="3200" i="1">
                  <a:solidFill>
                    <a:srgbClr val="FFFFFF"/>
                  </a:solidFill>
                </a:rPr>
                <a:t>Phase 4</a:t>
              </a:r>
            </a:p>
          </p:txBody>
        </p:sp>
        <p:pic>
          <p:nvPicPr>
            <p:cNvPr id="132" name="droppedImage.png"/>
            <p:cNvPicPr/>
            <p:nvPr/>
          </p:nvPicPr>
          <p:blipFill>
            <a:blip r:embed="rId6">
              <a:extLst/>
            </a:blip>
            <a:stretch>
              <a:fillRect/>
            </a:stretch>
          </p:blipFill>
          <p:spPr>
            <a:xfrm>
              <a:off x="6045200" y="0"/>
              <a:ext cx="5930900" cy="6908800"/>
            </a:xfrm>
            <a:prstGeom prst="rect">
              <a:avLst/>
            </a:prstGeom>
            <a:ln w="12700" cap="flat">
              <a:noFill/>
              <a:miter lim="400000"/>
            </a:ln>
            <a:effectLst/>
          </p:spPr>
        </p:pic>
      </p:grpSp>
      <p:grpSp>
        <p:nvGrpSpPr>
          <p:cNvPr id="141" name="Group 141"/>
          <p:cNvGrpSpPr/>
          <p:nvPr/>
        </p:nvGrpSpPr>
        <p:grpSpPr>
          <a:xfrm>
            <a:off x="508000" y="1524261"/>
            <a:ext cx="11988800" cy="6961267"/>
            <a:chOff x="0" y="0"/>
            <a:chExt cx="11988800" cy="6961265"/>
          </a:xfrm>
        </p:grpSpPr>
        <p:sp>
          <p:nvSpPr>
            <p:cNvPr id="134" name="Shape 134"/>
            <p:cNvSpPr/>
            <p:nvPr/>
          </p:nvSpPr>
          <p:spPr>
            <a:xfrm>
              <a:off x="0" y="812800"/>
              <a:ext cx="5829300" cy="990600"/>
            </a:xfrm>
            <a:prstGeom prst="roundRect">
              <a:avLst>
                <a:gd name="adj" fmla="val 19231"/>
              </a:avLst>
            </a:prstGeom>
            <a:solidFill>
              <a:srgbClr val="A20F31"/>
            </a:solidFill>
            <a:ln w="25400" cap="flat">
              <a:noFill/>
              <a:miter lim="400000"/>
            </a:ln>
            <a:effectLst/>
            <a:extLst>
              <a:ext uri="{C572A759-6A51-4108-AA02-DFA0A04FC94B}">
                <ma14:wrappingTextBoxFlag xmlns:ma14="http://schemas.microsoft.com/office/mac/drawingml/2011/main" val="1"/>
              </a:ext>
            </a:extLst>
          </p:spPr>
          <p:txBody>
            <a:bodyPr wrap="square" lIns="0" tIns="0" rIns="0" bIns="0" numCol="1" anchor="ctr">
              <a:noAutofit/>
            </a:bodyPr>
            <a:lstStyle>
              <a:lvl1pPr>
                <a:defRPr sz="3200" i="1">
                  <a:solidFill>
                    <a:srgbClr val="FFFFFF"/>
                  </a:solidFill>
                </a:defRPr>
              </a:lvl1pPr>
            </a:lstStyle>
            <a:p>
              <a:pPr lvl="0">
                <a:defRPr sz="1800" i="0">
                  <a:solidFill>
                    <a:srgbClr val="000000"/>
                  </a:solidFill>
                  <a:effectLst/>
                </a:defRPr>
              </a:pPr>
              <a:r>
                <a:rPr sz="3200" i="1">
                  <a:solidFill>
                    <a:srgbClr val="FFFFFF"/>
                  </a:solidFill>
                </a:rPr>
                <a:t>Phase 5</a:t>
              </a:r>
            </a:p>
          </p:txBody>
        </p:sp>
        <p:grpSp>
          <p:nvGrpSpPr>
            <p:cNvPr id="140" name="Group 140"/>
            <p:cNvGrpSpPr/>
            <p:nvPr/>
          </p:nvGrpSpPr>
          <p:grpSpPr>
            <a:xfrm>
              <a:off x="5930900" y="0"/>
              <a:ext cx="6057900" cy="6961266"/>
              <a:chOff x="0" y="0"/>
              <a:chExt cx="6057900" cy="6961265"/>
            </a:xfrm>
          </p:grpSpPr>
          <p:sp>
            <p:nvSpPr>
              <p:cNvPr id="135" name="Shape 135"/>
              <p:cNvSpPr/>
              <p:nvPr/>
            </p:nvSpPr>
            <p:spPr>
              <a:xfrm>
                <a:off x="114300" y="0"/>
                <a:ext cx="5943600" cy="6908800"/>
              </a:xfrm>
              <a:prstGeom prst="rect">
                <a:avLst/>
              </a:prstGeom>
              <a:solidFill>
                <a:srgbClr val="A20F31"/>
              </a:solidFill>
              <a:ln w="25400" cap="flat">
                <a:noFill/>
                <a:miter lim="400000"/>
              </a:ln>
              <a:effectLst/>
            </p:spPr>
            <p:txBody>
              <a:bodyPr wrap="square" lIns="0" tIns="0" rIns="0" bIns="0" numCol="1" anchor="ctr">
                <a:noAutofit/>
              </a:bodyPr>
              <a:lstStyle/>
              <a:p>
                <a:pPr lvl="0">
                  <a:defRPr sz="3200" i="1">
                    <a:solidFill>
                      <a:srgbClr val="FFFFFF"/>
                    </a:solidFill>
                    <a:effectLst/>
                  </a:defRPr>
                </a:pPr>
                <a:endParaRPr/>
              </a:p>
            </p:txBody>
          </p:sp>
          <p:pic>
            <p:nvPicPr>
              <p:cNvPr id="136" name="UTAustin-Final copy.png"/>
              <p:cNvPicPr/>
              <p:nvPr/>
            </p:nvPicPr>
            <p:blipFill>
              <a:blip r:embed="rId7">
                <a:extLst/>
              </a:blip>
              <a:stretch>
                <a:fillRect/>
              </a:stretch>
            </p:blipFill>
            <p:spPr>
              <a:xfrm>
                <a:off x="965200" y="1854200"/>
                <a:ext cx="4241800" cy="2235200"/>
              </a:xfrm>
              <a:prstGeom prst="rect">
                <a:avLst/>
              </a:prstGeom>
              <a:ln w="12700" cap="flat">
                <a:noFill/>
                <a:miter lim="400000"/>
              </a:ln>
              <a:effectLst/>
            </p:spPr>
          </p:pic>
          <p:pic>
            <p:nvPicPr>
              <p:cNvPr id="137" name="bodlian.png"/>
              <p:cNvPicPr/>
              <p:nvPr/>
            </p:nvPicPr>
            <p:blipFill>
              <a:blip r:embed="rId8">
                <a:extLst/>
              </a:blip>
              <a:stretch>
                <a:fillRect/>
              </a:stretch>
            </p:blipFill>
            <p:spPr>
              <a:xfrm>
                <a:off x="0" y="4013200"/>
                <a:ext cx="4064000" cy="2948066"/>
              </a:xfrm>
              <a:prstGeom prst="rect">
                <a:avLst/>
              </a:prstGeom>
              <a:ln w="12700" cap="flat">
                <a:noFill/>
                <a:miter lim="400000"/>
              </a:ln>
              <a:effectLst/>
            </p:spPr>
          </p:pic>
          <p:pic>
            <p:nvPicPr>
              <p:cNvPr id="138" name="Etoncollegearms.png"/>
              <p:cNvPicPr/>
              <p:nvPr/>
            </p:nvPicPr>
            <p:blipFill>
              <a:blip r:embed="rId9" cstate="screen">
                <a:extLst>
                  <a:ext uri="{28A0092B-C50C-407E-A947-70E740481C1C}">
                    <a14:useLocalDpi xmlns:a14="http://schemas.microsoft.com/office/drawing/2010/main"/>
                  </a:ext>
                </a:extLst>
              </a:blip>
              <a:stretch>
                <a:fillRect/>
              </a:stretch>
            </p:blipFill>
            <p:spPr>
              <a:xfrm>
                <a:off x="4261325" y="4813300"/>
                <a:ext cx="1537133" cy="1765300"/>
              </a:xfrm>
              <a:prstGeom prst="rect">
                <a:avLst/>
              </a:prstGeom>
              <a:ln w="12700" cap="flat">
                <a:noFill/>
                <a:miter lim="400000"/>
              </a:ln>
              <a:effectLst/>
            </p:spPr>
          </p:pic>
          <p:pic>
            <p:nvPicPr>
              <p:cNvPr id="139" name="url?sa=i&amp;rct=j&amp;q=balliol+logo&amp;source=images&amp;cd=&amp;docid=wNlcHJRAP-02aM&amp;tbnid=Zv3ZW4kzNrcBIM-&amp;ved=0CAUQjRw&amp;url=http%3A%2F%2Fwww.sport.ox.ac.uk%2Fsport%2Fballiol-college%2F&amp;ei=O_FnU5yvKNGLyATvmoC4AQ&amp;bvm=b.png"/>
              <p:cNvPicPr/>
              <p:nvPr/>
            </p:nvPicPr>
            <p:blipFill>
              <a:blip r:embed="rId10">
                <a:extLst/>
              </a:blip>
              <a:stretch>
                <a:fillRect/>
              </a:stretch>
            </p:blipFill>
            <p:spPr>
              <a:xfrm>
                <a:off x="2383568" y="76200"/>
                <a:ext cx="1401033" cy="1765300"/>
              </a:xfrm>
              <a:prstGeom prst="rect">
                <a:avLst/>
              </a:prstGeom>
              <a:ln w="12700" cap="flat">
                <a:noFill/>
                <a:miter lim="400000"/>
              </a:ln>
              <a:effectLst/>
            </p:spPr>
          </p:pic>
        </p:grpSp>
      </p:grpSp>
      <p:sp>
        <p:nvSpPr>
          <p:cNvPr id="142" name="Shape 142"/>
          <p:cNvSpPr>
            <a:spLocks noGrp="1"/>
          </p:cNvSpPr>
          <p:nvPr>
            <p:ph type="title" idx="4294967295"/>
          </p:nvPr>
        </p:nvSpPr>
        <p:spPr>
          <a:xfrm>
            <a:off x="644407" y="520490"/>
            <a:ext cx="4653532" cy="1219201"/>
          </a:xfrm>
          <a:prstGeom prst="rect">
            <a:avLst/>
          </a:prstGeom>
        </p:spPr>
        <p:txBody>
          <a:bodyPr/>
          <a:lstStyle/>
          <a:p>
            <a:pPr lvl="0">
              <a:defRPr sz="1800">
                <a:solidFill>
                  <a:srgbClr val="000000"/>
                </a:solidFill>
              </a:defRPr>
            </a:pPr>
            <a:r>
              <a:rPr sz="5000">
                <a:solidFill>
                  <a:srgbClr val="56533A"/>
                </a:solidFill>
              </a:rPr>
              <a:t>Project Phases</a:t>
            </a:r>
          </a:p>
        </p:txBody>
      </p:sp>
      <p:pic>
        <p:nvPicPr>
          <p:cNvPr id="143" name="280_Wellesley_Logo_no_bg-smaller.tiff"/>
          <p:cNvPicPr/>
          <p:nvPr/>
        </p:nvPicPr>
        <p:blipFill>
          <a:blip r:embed="rId11">
            <a:extLst/>
          </a:blip>
          <a:stretch>
            <a:fillRect/>
          </a:stretch>
        </p:blipFill>
        <p:spPr>
          <a:xfrm>
            <a:off x="7898610" y="6208485"/>
            <a:ext cx="3107765" cy="1981201"/>
          </a:xfrm>
          <a:prstGeom prst="rect">
            <a:avLst/>
          </a:prstGeom>
          <a:ln w="12700">
            <a:miter lim="400000"/>
          </a:ln>
        </p:spPr>
      </p:pic>
      <p:pic>
        <p:nvPicPr>
          <p:cNvPr id="144" name="Baylor_IM_vert.png"/>
          <p:cNvPicPr/>
          <p:nvPr/>
        </p:nvPicPr>
        <p:blipFill>
          <a:blip r:embed="rId12">
            <a:extLst/>
          </a:blip>
          <a:stretch>
            <a:fillRect/>
          </a:stretch>
        </p:blipFill>
        <p:spPr>
          <a:xfrm>
            <a:off x="8007056" y="6034511"/>
            <a:ext cx="2890873" cy="2330861"/>
          </a:xfrm>
          <a:prstGeom prst="rect">
            <a:avLst/>
          </a:prstGeom>
          <a:ln w="12700">
            <a:miter lim="400000"/>
          </a:ln>
        </p:spPr>
      </p:pic>
      <p:pic>
        <p:nvPicPr>
          <p:cNvPr id="145" name="280_Wellesley_Logo_no_bg-smaller.tiff"/>
          <p:cNvPicPr/>
          <p:nvPr/>
        </p:nvPicPr>
        <p:blipFill>
          <a:blip r:embed="rId11">
            <a:extLst/>
          </a:blip>
          <a:stretch>
            <a:fillRect/>
          </a:stretch>
        </p:blipFill>
        <p:spPr>
          <a:xfrm>
            <a:off x="7898610" y="6208485"/>
            <a:ext cx="3107765" cy="1981201"/>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afterEffect">
                                  <p:stCondLst>
                                    <p:cond delay="0"/>
                                  </p:stCondLst>
                                  <p:iterate>
                                    <p:tmAbs val="0"/>
                                  </p:iterate>
                                  <p:childTnLst>
                                    <p:set>
                                      <p:cBhvr>
                                        <p:cTn id="6" fill="hold"/>
                                        <p:tgtEl>
                                          <p:spTgt spid="124"/>
                                        </p:tgtEl>
                                        <p:attrNameLst>
                                          <p:attrName>style.visibility</p:attrName>
                                        </p:attrNameLst>
                                      </p:cBhvr>
                                      <p:to>
                                        <p:strVal val="visible"/>
                                      </p:to>
                                    </p:set>
                                    <p:animEffect transition="in" filter="fade">
                                      <p:cBhvr>
                                        <p:cTn id="7" dur="1000"/>
                                        <p:tgtEl>
                                          <p:spTgt spid="124"/>
                                        </p:tgtEl>
                                      </p:cBhvr>
                                    </p:animEffect>
                                  </p:childTnLst>
                                </p:cTn>
                              </p:par>
                            </p:childTnLst>
                          </p:cTn>
                        </p:par>
                        <p:par>
                          <p:cTn id="8" fill="hold">
                            <p:stCondLst>
                              <p:cond delay="1000"/>
                            </p:stCondLst>
                            <p:childTnLst>
                              <p:par>
                                <p:cTn id="9" presetID="9" presetClass="entr" presetSubtype="0" fill="hold" grpId="2" nodeType="afterEffect">
                                  <p:stCondLst>
                                    <p:cond delay="400"/>
                                  </p:stCondLst>
                                  <p:iterate>
                                    <p:tmAbs val="0"/>
                                  </p:iterate>
                                  <p:childTnLst>
                                    <p:set>
                                      <p:cBhvr>
                                        <p:cTn id="10" fill="hold"/>
                                        <p:tgtEl>
                                          <p:spTgt spid="143"/>
                                        </p:tgtEl>
                                        <p:attrNameLst>
                                          <p:attrName>style.visibility</p:attrName>
                                        </p:attrNameLst>
                                      </p:cBhvr>
                                      <p:to>
                                        <p:strVal val="visible"/>
                                      </p:to>
                                    </p:set>
                                    <p:animEffect transition="in" filter="dissolve">
                                      <p:cBhvr>
                                        <p:cTn id="11" dur="500"/>
                                        <p:tgtEl>
                                          <p:spTgt spid="14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3" nodeType="clickEffect">
                                  <p:stCondLst>
                                    <p:cond delay="0"/>
                                  </p:stCondLst>
                                  <p:iterate>
                                    <p:tmAbs val="0"/>
                                  </p:iterate>
                                  <p:childTnLst>
                                    <p:set>
                                      <p:cBhvr>
                                        <p:cTn id="15" fill="hold"/>
                                        <p:tgtEl>
                                          <p:spTgt spid="127"/>
                                        </p:tgtEl>
                                        <p:attrNameLst>
                                          <p:attrName>style.visibility</p:attrName>
                                        </p:attrNameLst>
                                      </p:cBhvr>
                                      <p:to>
                                        <p:strVal val="visible"/>
                                      </p:to>
                                    </p:set>
                                    <p:animEffect transition="in" filter="fade">
                                      <p:cBhvr>
                                        <p:cTn id="16" dur="1000"/>
                                        <p:tgtEl>
                                          <p:spTgt spid="127"/>
                                        </p:tgtEl>
                                      </p:cBhvr>
                                    </p:animEffect>
                                  </p:childTnLst>
                                </p:cTn>
                              </p:par>
                            </p:childTnLst>
                          </p:cTn>
                        </p:par>
                        <p:par>
                          <p:cTn id="17" fill="hold">
                            <p:stCondLst>
                              <p:cond delay="1000"/>
                            </p:stCondLst>
                            <p:childTnLst>
                              <p:par>
                                <p:cTn id="18" presetID="1" presetClass="exit" presetSubtype="0" fill="hold" grpId="4" nodeType="afterEffect">
                                  <p:stCondLst>
                                    <p:cond delay="0"/>
                                  </p:stCondLst>
                                  <p:iterate>
                                    <p:tmAbs val="0"/>
                                  </p:iterate>
                                  <p:childTnLst>
                                    <p:set>
                                      <p:cBhvr>
                                        <p:cTn id="19" fill="hold">
                                          <p:stCondLst>
                                            <p:cond delay="0"/>
                                          </p:stCondLst>
                                        </p:cTn>
                                        <p:tgtEl>
                                          <p:spTgt spid="143"/>
                                        </p:tgtEl>
                                        <p:attrNameLst>
                                          <p:attrName>style.visibility</p:attrName>
                                        </p:attrNameLst>
                                      </p:cBhvr>
                                      <p:to>
                                        <p:strVal val="hidden"/>
                                      </p:to>
                                    </p:set>
                                  </p:childTnLst>
                                </p:cTn>
                              </p:par>
                            </p:childTnLst>
                          </p:cTn>
                        </p:par>
                        <p:par>
                          <p:cTn id="20" fill="hold">
                            <p:stCondLst>
                              <p:cond delay="1000"/>
                            </p:stCondLst>
                            <p:childTnLst>
                              <p:par>
                                <p:cTn id="21" presetID="9" presetClass="entr" presetSubtype="0" fill="hold" grpId="5" nodeType="afterEffect">
                                  <p:stCondLst>
                                    <p:cond delay="500"/>
                                  </p:stCondLst>
                                  <p:iterate>
                                    <p:tmAbs val="0"/>
                                  </p:iterate>
                                  <p:childTnLst>
                                    <p:set>
                                      <p:cBhvr>
                                        <p:cTn id="22" fill="hold"/>
                                        <p:tgtEl>
                                          <p:spTgt spid="144"/>
                                        </p:tgtEl>
                                        <p:attrNameLst>
                                          <p:attrName>style.visibility</p:attrName>
                                        </p:attrNameLst>
                                      </p:cBhvr>
                                      <p:to>
                                        <p:strVal val="visible"/>
                                      </p:to>
                                    </p:set>
                                    <p:animEffect transition="in" filter="dissolve">
                                      <p:cBhvr>
                                        <p:cTn id="23" dur="500"/>
                                        <p:tgtEl>
                                          <p:spTgt spid="14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6" nodeType="clickEffect">
                                  <p:stCondLst>
                                    <p:cond delay="0"/>
                                  </p:stCondLst>
                                  <p:iterate>
                                    <p:tmAbs val="0"/>
                                  </p:iterate>
                                  <p:childTnLst>
                                    <p:set>
                                      <p:cBhvr>
                                        <p:cTn id="27" fill="hold"/>
                                        <p:tgtEl>
                                          <p:spTgt spid="130"/>
                                        </p:tgtEl>
                                        <p:attrNameLst>
                                          <p:attrName>style.visibility</p:attrName>
                                        </p:attrNameLst>
                                      </p:cBhvr>
                                      <p:to>
                                        <p:strVal val="visible"/>
                                      </p:to>
                                    </p:set>
                                    <p:animEffect transition="in" filter="fade">
                                      <p:cBhvr>
                                        <p:cTn id="28" dur="1000"/>
                                        <p:tgtEl>
                                          <p:spTgt spid="130"/>
                                        </p:tgtEl>
                                      </p:cBhvr>
                                    </p:animEffect>
                                  </p:childTnLst>
                                </p:cTn>
                              </p:par>
                            </p:childTnLst>
                          </p:cTn>
                        </p:par>
                        <p:par>
                          <p:cTn id="29" fill="hold">
                            <p:stCondLst>
                              <p:cond delay="1000"/>
                            </p:stCondLst>
                            <p:childTnLst>
                              <p:par>
                                <p:cTn id="30" presetID="1" presetClass="exit" presetSubtype="0" fill="hold" grpId="7" nodeType="afterEffect">
                                  <p:stCondLst>
                                    <p:cond delay="0"/>
                                  </p:stCondLst>
                                  <p:iterate>
                                    <p:tmAbs val="0"/>
                                  </p:iterate>
                                  <p:childTnLst>
                                    <p:set>
                                      <p:cBhvr>
                                        <p:cTn id="31" fill="hold">
                                          <p:stCondLst>
                                            <p:cond delay="0"/>
                                          </p:stCondLst>
                                        </p:cTn>
                                        <p:tgtEl>
                                          <p:spTgt spid="144"/>
                                        </p:tgtEl>
                                        <p:attrNameLst>
                                          <p:attrName>style.visibility</p:attrName>
                                        </p:attrNameLst>
                                      </p:cBhvr>
                                      <p:to>
                                        <p:strVal val="hidden"/>
                                      </p:to>
                                    </p:set>
                                  </p:childTnLst>
                                </p:cTn>
                              </p:par>
                            </p:childTnLst>
                          </p:cTn>
                        </p:par>
                        <p:par>
                          <p:cTn id="32" fill="hold">
                            <p:stCondLst>
                              <p:cond delay="1000"/>
                            </p:stCondLst>
                            <p:childTnLst>
                              <p:par>
                                <p:cTn id="33" presetID="9" presetClass="entr" presetSubtype="0" fill="hold" grpId="8" nodeType="afterEffect">
                                  <p:stCondLst>
                                    <p:cond delay="400"/>
                                  </p:stCondLst>
                                  <p:iterate>
                                    <p:tmAbs val="0"/>
                                  </p:iterate>
                                  <p:childTnLst>
                                    <p:set>
                                      <p:cBhvr>
                                        <p:cTn id="34" fill="hold"/>
                                        <p:tgtEl>
                                          <p:spTgt spid="145"/>
                                        </p:tgtEl>
                                        <p:attrNameLst>
                                          <p:attrName>style.visibility</p:attrName>
                                        </p:attrNameLst>
                                      </p:cBhvr>
                                      <p:to>
                                        <p:strVal val="visible"/>
                                      </p:to>
                                    </p:set>
                                    <p:animEffect transition="in" filter="dissolve">
                                      <p:cBhvr>
                                        <p:cTn id="35" dur="500"/>
                                        <p:tgtEl>
                                          <p:spTgt spid="14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9" nodeType="clickEffect">
                                  <p:stCondLst>
                                    <p:cond delay="0"/>
                                  </p:stCondLst>
                                  <p:iterate>
                                    <p:tmAbs val="0"/>
                                  </p:iterate>
                                  <p:childTnLst>
                                    <p:set>
                                      <p:cBhvr>
                                        <p:cTn id="39" fill="hold"/>
                                        <p:tgtEl>
                                          <p:spTgt spid="133"/>
                                        </p:tgtEl>
                                        <p:attrNameLst>
                                          <p:attrName>style.visibility</p:attrName>
                                        </p:attrNameLst>
                                      </p:cBhvr>
                                      <p:to>
                                        <p:strVal val="visible"/>
                                      </p:to>
                                    </p:set>
                                    <p:animEffect transition="in" filter="fade">
                                      <p:cBhvr>
                                        <p:cTn id="40" dur="1000"/>
                                        <p:tgtEl>
                                          <p:spTgt spid="133"/>
                                        </p:tgtEl>
                                      </p:cBhvr>
                                    </p:animEffect>
                                  </p:childTnLst>
                                </p:cTn>
                              </p:par>
                            </p:childTnLst>
                          </p:cTn>
                        </p:par>
                        <p:par>
                          <p:cTn id="41" fill="hold">
                            <p:stCondLst>
                              <p:cond delay="1000"/>
                            </p:stCondLst>
                            <p:childTnLst>
                              <p:par>
                                <p:cTn id="42" presetID="1" presetClass="exit" presetSubtype="0" fill="hold" grpId="10" nodeType="afterEffect">
                                  <p:stCondLst>
                                    <p:cond delay="0"/>
                                  </p:stCondLst>
                                  <p:iterate>
                                    <p:tmAbs val="0"/>
                                  </p:iterate>
                                  <p:childTnLst>
                                    <p:set>
                                      <p:cBhvr>
                                        <p:cTn id="43" fill="hold">
                                          <p:stCondLst>
                                            <p:cond delay="0"/>
                                          </p:stCondLst>
                                        </p:cTn>
                                        <p:tgtEl>
                                          <p:spTgt spid="145"/>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11" nodeType="clickEffect">
                                  <p:stCondLst>
                                    <p:cond delay="0"/>
                                  </p:stCondLst>
                                  <p:iterate>
                                    <p:tmAbs val="0"/>
                                  </p:iterate>
                                  <p:childTnLst>
                                    <p:set>
                                      <p:cBhvr>
                                        <p:cTn id="47" fill="hold"/>
                                        <p:tgtEl>
                                          <p:spTgt spid="141"/>
                                        </p:tgtEl>
                                        <p:attrNameLst>
                                          <p:attrName>style.visibility</p:attrName>
                                        </p:attrNameLst>
                                      </p:cBhvr>
                                      <p:to>
                                        <p:strVal val="visible"/>
                                      </p:to>
                                    </p:set>
                                    <p:animEffect transition="in" filter="fade">
                                      <p:cBhvr>
                                        <p:cTn id="48" dur="10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1" animBg="1" advAuto="0"/>
      <p:bldP spid="127" grpId="3" animBg="1" advAuto="0"/>
      <p:bldP spid="130" grpId="6" animBg="1" advAuto="0"/>
      <p:bldP spid="133" grpId="9" animBg="1" advAuto="0"/>
      <p:bldP spid="141" grpId="11" animBg="1" advAuto="0"/>
      <p:bldP spid="143" grpId="2" animBg="1" advAuto="0"/>
      <p:bldP spid="143" grpId="4" animBg="1" advAuto="0"/>
      <p:bldP spid="144" grpId="5" animBg="1" advAuto="0"/>
      <p:bldP spid="144" grpId="7" animBg="1" advAuto="0"/>
      <p:bldP spid="145" grpId="8" animBg="1" advAuto="0"/>
      <p:bldP spid="145" grpId="10" animBg="1" advAuto="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hite">
  <a:themeElements>
    <a:clrScheme name="White">
      <a:dk1>
        <a:srgbClr val="56533A"/>
      </a:dk1>
      <a:lt1>
        <a:srgbClr val="1C2256"/>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200" b="0" i="1" u="none" strike="noStrike" cap="none" spc="0" normalizeH="0" baseline="0">
            <a:ln>
              <a:noFill/>
            </a:ln>
            <a:solidFill>
              <a:srgbClr val="FFFFF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6533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56533A"/>
            </a:solidFill>
            <a:effectLst>
              <a:outerShdw blurRad="25400" dist="25400" dir="2700000" rotWithShape="0">
                <a:srgbClr val="FFFFFF">
                  <a:alpha val="75000"/>
                </a:srgbClr>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Arial"/>
        <a:ea typeface="Arial"/>
        <a:cs typeface="Arial"/>
      </a:majorFont>
      <a:minorFont>
        <a:latin typeface="Hoefler Text"/>
        <a:ea typeface="Hoefler Text"/>
        <a:cs typeface="Hoefler Tex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254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200" b="0" i="1" u="none" strike="noStrike" cap="none" spc="0" normalizeH="0" baseline="0">
            <a:ln>
              <a:noFill/>
            </a:ln>
            <a:solidFill>
              <a:srgbClr val="FFFFFF"/>
            </a:solidFill>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6533A"/>
          </a:solidFill>
          <a:prstDash val="solid"/>
          <a:miter lim="400000"/>
        </a:ln>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1" hangingPunct="0">
          <a:lnSpc>
            <a:spcPct val="100000"/>
          </a:lnSpc>
          <a:spcBef>
            <a:spcPts val="0"/>
          </a:spcBef>
          <a:spcAft>
            <a:spcPts val="0"/>
          </a:spcAft>
          <a:buClrTx/>
          <a:buSzTx/>
          <a:buFontTx/>
          <a:buNone/>
          <a:tabLst/>
          <a:defRPr kumimoji="0" sz="3800" b="0" i="0" u="none" strike="noStrike" cap="none" spc="0" normalizeH="0" baseline="0">
            <a:ln>
              <a:noFill/>
            </a:ln>
            <a:solidFill>
              <a:srgbClr val="56533A"/>
            </a:solidFill>
            <a:effectLst>
              <a:outerShdw blurRad="25400" dist="25400" dir="2700000" rotWithShape="0">
                <a:srgbClr val="FFFFFF">
                  <a:alpha val="75000"/>
                </a:srgbClr>
              </a:outerShdw>
            </a:effectLst>
            <a:uFillTx/>
            <a:latin typeface="+mn-lt"/>
            <a:ea typeface="+mn-ea"/>
            <a:cs typeface="+mn-cs"/>
            <a:sym typeface="Hoefler Tex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2</TotalTime>
  <Words>898</Words>
  <Application>Microsoft Macintosh PowerPoint</Application>
  <PresentationFormat>Custom</PresentationFormat>
  <Paragraphs>150</Paragraphs>
  <Slides>36</Slides>
  <Notes>35</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White</vt:lpstr>
      <vt:lpstr>The Browning Letters Project: Preservation for Digital Humanities</vt:lpstr>
      <vt:lpstr>The Browning Letters Project: Preservation for Digital Humanities</vt:lpstr>
      <vt:lpstr>Armstrong Browning Library</vt:lpstr>
      <vt:lpstr>Baylor-Wellesley Connection Timeline</vt:lpstr>
      <vt:lpstr>Happy Valentine’s Day</vt:lpstr>
      <vt:lpstr>Ray I. Riley Digitization Center</vt:lpstr>
      <vt:lpstr>Ray I. Riley Digitization Center</vt:lpstr>
      <vt:lpstr>PowerPoint Presentation</vt:lpstr>
      <vt:lpstr>Project Phases</vt:lpstr>
      <vt:lpstr>Digitization Progress</vt:lpstr>
      <vt:lpstr>Project Statistics</vt:lpstr>
      <vt:lpstr>Tracking Project</vt:lpstr>
      <vt:lpstr>Digital Preservation</vt:lpstr>
      <vt:lpstr>Partners</vt:lpstr>
      <vt:lpstr>PowerPoint Presentation</vt:lpstr>
      <vt:lpstr>PowerPoint Presentation</vt:lpstr>
      <vt:lpstr>PowerPoint Presentation</vt:lpstr>
      <vt:lpstr>PowerPoint Presentation</vt:lpstr>
      <vt:lpstr>PowerPoint Presentation</vt:lpstr>
      <vt:lpstr>Digital Collection Access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Balliol College</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Browning Letters Project: Preservation for Digital Humanities</dc:title>
  <dc:subject>EDUCAUSE 2014</dc:subject>
  <dc:creator>Darryl Stuhr, Pattie Orr, Ian Graham</dc:creator>
  <cp:keywords/>
  <dc:description/>
  <cp:lastModifiedBy>Darryl Stuhr</cp:lastModifiedBy>
  <cp:revision>4</cp:revision>
  <dcterms:modified xsi:type="dcterms:W3CDTF">2014-10-06T14:22:48Z</dcterms:modified>
  <cp:category/>
</cp:coreProperties>
</file>