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34"/>
  </p:notesMasterIdLst>
  <p:sldIdLst>
    <p:sldId id="270" r:id="rId2"/>
    <p:sldId id="303" r:id="rId3"/>
    <p:sldId id="288" r:id="rId4"/>
    <p:sldId id="289" r:id="rId5"/>
    <p:sldId id="290" r:id="rId6"/>
    <p:sldId id="293" r:id="rId7"/>
    <p:sldId id="292" r:id="rId8"/>
    <p:sldId id="291" r:id="rId9"/>
    <p:sldId id="302" r:id="rId10"/>
    <p:sldId id="277" r:id="rId11"/>
    <p:sldId id="272" r:id="rId12"/>
    <p:sldId id="301" r:id="rId13"/>
    <p:sldId id="300" r:id="rId14"/>
    <p:sldId id="274" r:id="rId15"/>
    <p:sldId id="275" r:id="rId16"/>
    <p:sldId id="279" r:id="rId17"/>
    <p:sldId id="287" r:id="rId18"/>
    <p:sldId id="280" r:id="rId19"/>
    <p:sldId id="281" r:id="rId20"/>
    <p:sldId id="282" r:id="rId21"/>
    <p:sldId id="283" r:id="rId22"/>
    <p:sldId id="284" r:id="rId23"/>
    <p:sldId id="285" r:id="rId24"/>
    <p:sldId id="286" r:id="rId25"/>
    <p:sldId id="299" r:id="rId26"/>
    <p:sldId id="294" r:id="rId27"/>
    <p:sldId id="295" r:id="rId28"/>
    <p:sldId id="296" r:id="rId29"/>
    <p:sldId id="297" r:id="rId30"/>
    <p:sldId id="298" r:id="rId31"/>
    <p:sldId id="273" r:id="rId32"/>
    <p:sldId id="27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70"/>
            <p14:sldId id="303"/>
          </p14:sldIdLst>
        </p14:section>
        <p14:section name="Overview" id="{8546F431-8A49-094C-B8C8-5FBA52982BA1}">
          <p14:sldIdLst>
            <p14:sldId id="288"/>
            <p14:sldId id="289"/>
            <p14:sldId id="290"/>
            <p14:sldId id="293"/>
            <p14:sldId id="292"/>
            <p14:sldId id="291"/>
            <p14:sldId id="302"/>
          </p14:sldIdLst>
        </p14:section>
        <p14:section name="Dividers" id="{4D810FCF-0ADD-0345-AFBF-9AC0BF5CA536}">
          <p14:sldIdLst>
            <p14:sldId id="277"/>
          </p14:sldIdLst>
        </p14:section>
        <p14:section name="Content" id="{6D2F19DD-4CA8-6F4E-9292-A7C41B87577C}">
          <p14:sldIdLst/>
        </p14:section>
        <p14:section name="Interaction" id="{F2C0CFF2-7594-C04A-9910-F1426A27AF3C}">
          <p14:sldIdLst>
            <p14:sldId id="272"/>
            <p14:sldId id="301"/>
            <p14:sldId id="300"/>
            <p14:sldId id="274"/>
            <p14:sldId id="275"/>
          </p14:sldIdLst>
        </p14:section>
        <p14:section name="Exceptions" id="{DBFC097F-3872-4AB1-AA6A-02F87DDCA94C}">
          <p14:sldIdLst>
            <p14:sldId id="279"/>
            <p14:sldId id="287"/>
            <p14:sldId id="280"/>
            <p14:sldId id="281"/>
            <p14:sldId id="282"/>
            <p14:sldId id="283"/>
            <p14:sldId id="284"/>
            <p14:sldId id="285"/>
            <p14:sldId id="286"/>
            <p14:sldId id="299"/>
            <p14:sldId id="294"/>
            <p14:sldId id="295"/>
            <p14:sldId id="296"/>
            <p14:sldId id="297"/>
            <p14:sldId id="298"/>
          </p14:sldIdLst>
        </p14:section>
        <p14:section name="End" id="{010712DF-F868-4873-9A45-448569C3C45E}">
          <p14:sldIdLst>
            <p14:sldId id="273"/>
            <p14:sldId id="27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11" autoAdjust="0"/>
    <p:restoredTop sz="97317" autoAdjust="0"/>
  </p:normalViewPr>
  <p:slideViewPr>
    <p:cSldViewPr>
      <p:cViewPr>
        <p:scale>
          <a:sx n="76" d="100"/>
          <a:sy n="76" d="100"/>
        </p:scale>
        <p:origin x="-1568" y="-408"/>
      </p:cViewPr>
      <p:guideLst>
        <p:guide orient="horz" pos="2160"/>
        <p:guide pos="2880"/>
      </p:guideLst>
    </p:cSldViewPr>
  </p:slideViewPr>
  <p:outlineViewPr>
    <p:cViewPr>
      <p:scale>
        <a:sx n="33" d="100"/>
        <a:sy n="33" d="100"/>
      </p:scale>
      <p:origin x="0" y="3600"/>
    </p:cViewPr>
  </p:outlineViewPr>
  <p:notesTextViewPr>
    <p:cViewPr>
      <p:scale>
        <a:sx n="1" d="1"/>
        <a:sy n="1" d="1"/>
      </p:scale>
      <p:origin x="0" y="0"/>
    </p:cViewPr>
  </p:notesTextViewPr>
  <p:sorterViewPr>
    <p:cViewPr>
      <p:scale>
        <a:sx n="100" d="100"/>
        <a:sy n="100" d="100"/>
      </p:scale>
      <p:origin x="0" y="491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10/1/14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 Siechert</a:t>
            </a:r>
          </a:p>
          <a:p>
            <a:endParaRPr lang="en-US" dirty="0" smtClean="0"/>
          </a:p>
          <a:p>
            <a:r>
              <a:rPr lang="en-US" dirty="0" smtClean="0"/>
              <a:t>I am the ATI Procurement Program Manager for California</a:t>
            </a:r>
            <a:r>
              <a:rPr lang="en-US" baseline="0" dirty="0" smtClean="0"/>
              <a:t> State University Fresno.</a:t>
            </a:r>
          </a:p>
          <a:p>
            <a:r>
              <a:rPr lang="en-US" baseline="0" dirty="0" smtClean="0"/>
              <a:t>I am also here representing the California State University Procurement Standardization work group; and the CSU Accessible Technology Network group.</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10</a:t>
            </a:fld>
            <a:endParaRPr lang="en-US"/>
          </a:p>
        </p:txBody>
      </p:sp>
    </p:spTree>
    <p:extLst>
      <p:ext uri="{BB962C8B-B14F-4D97-AF65-F5344CB8AC3E}">
        <p14:creationId xmlns:p14="http://schemas.microsoft.com/office/powerpoint/2010/main" val="67915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11</a:t>
            </a:fld>
            <a:endParaRPr lang="en-US"/>
          </a:p>
        </p:txBody>
      </p:sp>
    </p:spTree>
    <p:extLst>
      <p:ext uri="{BB962C8B-B14F-4D97-AF65-F5344CB8AC3E}">
        <p14:creationId xmlns:p14="http://schemas.microsoft.com/office/powerpoint/2010/main" val="262870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12</a:t>
            </a:fld>
            <a:endParaRPr lang="en-US"/>
          </a:p>
        </p:txBody>
      </p:sp>
    </p:spTree>
    <p:extLst>
      <p:ext uri="{BB962C8B-B14F-4D97-AF65-F5344CB8AC3E}">
        <p14:creationId xmlns:p14="http://schemas.microsoft.com/office/powerpoint/2010/main" val="262870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what I will discuss in perspective, I think it would be good to give a brief overview of how we got here:</a:t>
            </a:r>
            <a:br>
              <a:rPr lang="en-US" baseline="0" dirty="0" smtClean="0"/>
            </a:br>
            <a:r>
              <a:rPr lang="en-US" baseline="0" dirty="0" smtClean="0"/>
              <a:t/>
            </a:r>
            <a:br>
              <a:rPr lang="en-US" baseline="0" dirty="0" smtClean="0"/>
            </a:br>
            <a:r>
              <a:rPr lang="en-US" baseline="0" dirty="0" smtClean="0"/>
              <a:t>&gt; In 2007, the California State University, Office of the Chancellor launched the Accessible Technology Initiative – which focused on ensuring Accessible Technology in three main areas: Instructional Materials, Web, and Procurement</a:t>
            </a:r>
          </a:p>
          <a:p>
            <a:endParaRPr lang="en-US" dirty="0" smtClean="0"/>
          </a:p>
          <a:p>
            <a:r>
              <a:rPr lang="en-US" dirty="0" smtClean="0"/>
              <a:t>&gt; In</a:t>
            </a:r>
            <a:r>
              <a:rPr lang="en-US" baseline="0" dirty="0" smtClean="0"/>
              <a:t> my role as the senior campus IT Buyer, I know we were really scrambling to figure out how we were going to meet these completely new requirements, without any additional funding, in really aggressive timelines. Collaboration between campuses was limited, and we really didn’t have a good idea how we could do much to advance the efforts, especially for Procurement, or where to even begin.</a:t>
            </a:r>
            <a:endParaRPr lang="en-US" dirty="0" smtClean="0"/>
          </a:p>
          <a:p>
            <a:endParaRPr lang="en-US" dirty="0" smtClean="0"/>
          </a:p>
          <a:p>
            <a:pPr marL="171450" indent="-171450">
              <a:buFont typeface="Wingdings" charset="0"/>
              <a:buChar char="Ø"/>
            </a:pPr>
            <a:r>
              <a:rPr lang="en-US" dirty="0" smtClean="0"/>
              <a:t>Fast forward to 20__,</a:t>
            </a:r>
            <a:r>
              <a:rPr lang="en-US" baseline="0" dirty="0" smtClean="0"/>
              <a:t> Cheryl Pruitt was named as the Director of the ATI. One of her first priorities was to take a look at the previous goals of we will do everything by date-certain timelines to recognizing the various levels of support at each of our 23 campuses, and given limited resources, campuses really needed to focus on those activities that would give them the most bang for the buck. The emphasis changed to one of determining the impact and campus capacities when determining what each campus should focus their efforts.</a:t>
            </a:r>
          </a:p>
          <a:p>
            <a:pPr marL="0" indent="0">
              <a:buFont typeface="Wingdings" charset="0"/>
              <a:buNone/>
            </a:pPr>
            <a:endParaRPr lang="en-US" baseline="0" dirty="0" smtClean="0"/>
          </a:p>
          <a:p>
            <a:pPr marL="171450" indent="-171450">
              <a:buFont typeface="Wingdings" charset="0"/>
              <a:buChar char="Ø"/>
            </a:pPr>
            <a:r>
              <a:rPr lang="en-US" baseline="0" dirty="0" smtClean="0"/>
              <a:t>About 2 years ago, a Procurement Standardization group was formed with members from six campuses + the CSU Office of the Chancellor Goals – to develop standardized processes, forms, best practices, guidance that could be adopted or adapted as needed to fit each individual campus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13</a:t>
            </a:fld>
            <a:endParaRPr lang="en-US"/>
          </a:p>
        </p:txBody>
      </p:sp>
    </p:spTree>
    <p:extLst>
      <p:ext uri="{BB962C8B-B14F-4D97-AF65-F5344CB8AC3E}">
        <p14:creationId xmlns:p14="http://schemas.microsoft.com/office/powerpoint/2010/main" val="262870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14</a:t>
            </a:fld>
            <a:endParaRPr lang="en-US"/>
          </a:p>
        </p:txBody>
      </p:sp>
    </p:spTree>
    <p:extLst>
      <p:ext uri="{BB962C8B-B14F-4D97-AF65-F5344CB8AC3E}">
        <p14:creationId xmlns:p14="http://schemas.microsoft.com/office/powerpoint/2010/main" val="157313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15</a:t>
            </a:fld>
            <a:endParaRPr lang="en-US"/>
          </a:p>
        </p:txBody>
      </p:sp>
    </p:spTree>
    <p:extLst>
      <p:ext uri="{BB962C8B-B14F-4D97-AF65-F5344CB8AC3E}">
        <p14:creationId xmlns:p14="http://schemas.microsoft.com/office/powerpoint/2010/main" val="383179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Opt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23454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Op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4762141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p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6011975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action - Pol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Poll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Poll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25946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action - Discussion Q">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Discussion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Question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53184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C23DA83-5F85-454D-9F11-071D79A52CC8}" type="datetimeFigureOut">
              <a:rPr lang="en-US" smtClean="0"/>
              <a:t>10/1/14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1145376-51AE-485C-976D-53ACF9B2BAA9}" type="slidenum">
              <a:rPr lang="en-US" smtClean="0"/>
              <a:t>‹#›</a:t>
            </a:fld>
            <a:endParaRPr lang="en-US"/>
          </a:p>
        </p:txBody>
      </p:sp>
    </p:spTree>
    <p:extLst>
      <p:ext uri="{BB962C8B-B14F-4D97-AF65-F5344CB8AC3E}">
        <p14:creationId xmlns:p14="http://schemas.microsoft.com/office/powerpoint/2010/main" val="2309886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defTabSz="457200" rtl="0" eaLnBrk="1" latinLnBrk="0" hangingPunct="1">
              <a:spcBef>
                <a:spcPct val="0"/>
              </a:spcBef>
              <a:buNone/>
              <a:defRPr lang="en-US" sz="3200" kern="1200" dirty="0">
                <a:solidFill>
                  <a:schemeClr val="tx1">
                    <a:lumMod val="50000"/>
                    <a:lumOff val="50000"/>
                  </a:schemeClr>
                </a:solidFill>
                <a:latin typeface="Arial"/>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lang="en-US" sz="2400" kern="1200" dirty="0" smtClean="0">
                <a:solidFill>
                  <a:schemeClr val="tx1">
                    <a:lumMod val="50000"/>
                    <a:lumOff val="50000"/>
                  </a:schemeClr>
                </a:solidFill>
                <a:latin typeface="Arial"/>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tx1">
                    <a:lumMod val="50000"/>
                    <a:lumOff val="50000"/>
                  </a:schemeClr>
                </a:solidFill>
                <a:latin typeface="Arial" panose="020B0604020202020204" pitchFamily="34" charset="0"/>
                <a:cs typeface="Arial" panose="020B0604020202020204" pitchFamily="34" charset="0"/>
              </a:defRPr>
            </a:lvl1pPr>
            <a:lvl2pPr>
              <a:defRPr sz="2000">
                <a:solidFill>
                  <a:schemeClr val="tx1">
                    <a:lumMod val="50000"/>
                    <a:lumOff val="50000"/>
                  </a:schemeClr>
                </a:solidFill>
                <a:latin typeface="Arial" panose="020B0604020202020204" pitchFamily="34" charset="0"/>
                <a:cs typeface="Arial" panose="020B0604020202020204" pitchFamily="34" charset="0"/>
              </a:defRPr>
            </a:lvl2pPr>
            <a:lvl3pPr>
              <a:defRPr sz="1800">
                <a:solidFill>
                  <a:schemeClr val="tx1">
                    <a:lumMod val="50000"/>
                    <a:lumOff val="50000"/>
                  </a:schemeClr>
                </a:solidFill>
                <a:latin typeface="Arial" panose="020B0604020202020204" pitchFamily="34" charset="0"/>
                <a:cs typeface="Arial" panose="020B0604020202020204" pitchFamily="34" charset="0"/>
              </a:defRPr>
            </a:lvl3pPr>
            <a:lvl4pPr>
              <a:defRPr sz="1600">
                <a:solidFill>
                  <a:schemeClr val="tx1">
                    <a:lumMod val="50000"/>
                    <a:lumOff val="50000"/>
                  </a:schemeClr>
                </a:solidFill>
                <a:latin typeface="Arial" panose="020B0604020202020204" pitchFamily="34" charset="0"/>
                <a:cs typeface="Arial" panose="020B0604020202020204" pitchFamily="34" charset="0"/>
              </a:defRPr>
            </a:lvl4pPr>
            <a:lvl5pPr>
              <a:defRPr sz="1600">
                <a:solidFill>
                  <a:schemeClr val="tx1">
                    <a:lumMod val="50000"/>
                    <a:lumOff val="50000"/>
                  </a:schemeClr>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lang="en-US" sz="2400" kern="1200" dirty="0" smtClean="0">
                <a:solidFill>
                  <a:schemeClr val="tx1">
                    <a:lumMod val="50000"/>
                    <a:lumOff val="50000"/>
                  </a:schemeClr>
                </a:solidFill>
                <a:latin typeface="Arial"/>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tx1">
                    <a:lumMod val="50000"/>
                    <a:lumOff val="50000"/>
                  </a:schemeClr>
                </a:solidFill>
                <a:latin typeface="Arial" panose="020B0604020202020204" pitchFamily="34" charset="0"/>
                <a:cs typeface="Arial" panose="020B0604020202020204" pitchFamily="34" charset="0"/>
              </a:defRPr>
            </a:lvl1pPr>
            <a:lvl2pPr>
              <a:defRPr sz="2000">
                <a:solidFill>
                  <a:schemeClr val="tx1">
                    <a:lumMod val="50000"/>
                    <a:lumOff val="50000"/>
                  </a:schemeClr>
                </a:solidFill>
                <a:latin typeface="Arial" panose="020B0604020202020204" pitchFamily="34" charset="0"/>
                <a:cs typeface="Arial" panose="020B0604020202020204" pitchFamily="34" charset="0"/>
              </a:defRPr>
            </a:lvl2pPr>
            <a:lvl3pPr>
              <a:defRPr sz="1800">
                <a:solidFill>
                  <a:schemeClr val="tx1">
                    <a:lumMod val="50000"/>
                    <a:lumOff val="50000"/>
                  </a:schemeClr>
                </a:solidFill>
                <a:latin typeface="Arial" panose="020B0604020202020204" pitchFamily="34" charset="0"/>
                <a:cs typeface="Arial" panose="020B0604020202020204" pitchFamily="34" charset="0"/>
              </a:defRPr>
            </a:lvl3pPr>
            <a:lvl4pPr>
              <a:defRPr sz="1600">
                <a:solidFill>
                  <a:schemeClr val="tx1">
                    <a:lumMod val="50000"/>
                    <a:lumOff val="50000"/>
                  </a:schemeClr>
                </a:solidFill>
                <a:latin typeface="Arial" panose="020B0604020202020204" pitchFamily="34" charset="0"/>
                <a:cs typeface="Arial" panose="020B0604020202020204" pitchFamily="34" charset="0"/>
              </a:defRPr>
            </a:lvl4pPr>
            <a:lvl5pPr>
              <a:defRPr sz="1600">
                <a:solidFill>
                  <a:schemeClr val="tx1">
                    <a:lumMod val="50000"/>
                    <a:lumOff val="50000"/>
                  </a:schemeClr>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777545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14 Cover Opt 3">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2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14 Cover Opt 4">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2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14 Cover Opt 5">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9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Op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1"/>
          <p:cNvSpPr>
            <a:spLocks noGrp="1"/>
          </p:cNvSpPr>
          <p:nvPr>
            <p:ph type="body" idx="12"/>
          </p:nvPr>
        </p:nvSpPr>
        <p:spPr>
          <a:xfrm>
            <a:off x="3657599" y="5867400"/>
            <a:ext cx="4495801" cy="500732"/>
          </a:xfrm>
          <a:prstGeom prst="rect">
            <a:avLst/>
          </a:prstGeom>
        </p:spPr>
        <p:txBody>
          <a:bodyPr/>
          <a:lstStyle>
            <a:lvl1pPr marL="0" indent="0" algn="r">
              <a:buNone/>
              <a:defRPr sz="1800">
                <a:latin typeface="Arial"/>
                <a:cs typeface="Arial"/>
              </a:defRPr>
            </a:lvl1pPr>
          </a:lstStyle>
          <a:p>
            <a:pPr lvl="0"/>
            <a:r>
              <a:rPr lang="en-US" smtClean="0">
                <a:solidFill>
                  <a:schemeClr val="bg1">
                    <a:lumMod val="50000"/>
                  </a:schemeClr>
                </a:solidFill>
              </a:rPr>
              <a:t>Click to edit Master text styles</a:t>
            </a:r>
          </a:p>
        </p:txBody>
      </p:sp>
    </p:spTree>
    <p:extLst>
      <p:ext uri="{BB962C8B-B14F-4D97-AF65-F5344CB8AC3E}">
        <p14:creationId xmlns:p14="http://schemas.microsoft.com/office/powerpoint/2010/main" val="52902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Op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1"/>
          <p:cNvSpPr>
            <a:spLocks noGrp="1"/>
          </p:cNvSpPr>
          <p:nvPr>
            <p:ph type="body" idx="13" hasCustomPrompt="1"/>
          </p:nvPr>
        </p:nvSpPr>
        <p:spPr>
          <a:xfrm>
            <a:off x="1066801" y="2971800"/>
            <a:ext cx="7010400" cy="914400"/>
          </a:xfrm>
          <a:prstGeom prst="rect">
            <a:avLst/>
          </a:prstGeom>
        </p:spPr>
        <p:txBody>
          <a:bodyPr/>
          <a:lstStyle>
            <a:lvl1pPr marL="0" indent="0">
              <a:buNone/>
              <a:defRPr baseline="0">
                <a:solidFill>
                  <a:schemeClr val="tx1">
                    <a:lumMod val="50000"/>
                    <a:lumOff val="50000"/>
                  </a:schemeClr>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15456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Op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85037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Opt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673813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57" r:id="rId12"/>
    <p:sldLayoutId id="2147484858" r:id="rId13"/>
    <p:sldLayoutId id="2147484859" r:id="rId14"/>
    <p:sldLayoutId id="2147484860" r:id="rId15"/>
    <p:sldLayoutId id="2147484861" r:id="rId16"/>
    <p:sldLayoutId id="2147484862" r:id="rId17"/>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hyperlink" Target="http://teachingcommons.cdl.edu/access/procurement_process/index.shtml" TargetMode="External"/><Relationship Id="rId4" Type="http://schemas.openxmlformats.org/officeDocument/2006/relationships/image" Target="../media/image16.png"/><Relationship Id="rId5" Type="http://schemas.openxmlformats.org/officeDocument/2006/relationships/image" Target="../media/image17.emf"/><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5181600"/>
            <a:ext cx="68580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IT Accessibility and Procurement:</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533400" y="6106180"/>
            <a:ext cx="807720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Greg Kraus, NC State </a:t>
            </a:r>
            <a:r>
              <a:rPr lang="en-US" sz="1400" dirty="0" smtClean="0">
                <a:latin typeface="Arial" panose="020B0604020202020204" pitchFamily="34" charset="0"/>
                <a:cs typeface="Arial" panose="020B0604020202020204" pitchFamily="34" charset="0"/>
              </a:rPr>
              <a:t>University			      Tracy </a:t>
            </a:r>
            <a:r>
              <a:rPr lang="en-US" sz="1400" dirty="0" err="1" smtClean="0">
                <a:latin typeface="Arial" panose="020B0604020202020204" pitchFamily="34" charset="0"/>
                <a:cs typeface="Arial" panose="020B0604020202020204" pitchFamily="34" charset="0"/>
              </a:rPr>
              <a:t>Mitrano</a:t>
            </a:r>
            <a:r>
              <a:rPr lang="en-US" sz="1400" dirty="0">
                <a:latin typeface="Arial" panose="020B0604020202020204" pitchFamily="34" charset="0"/>
                <a:cs typeface="Arial" panose="020B0604020202020204" pitchFamily="34" charset="0"/>
              </a:rPr>
              <a:t>, Cornell </a:t>
            </a:r>
            <a:r>
              <a:rPr lang="en-US" sz="1400" dirty="0" smtClean="0">
                <a:latin typeface="Arial" panose="020B0604020202020204" pitchFamily="34" charset="0"/>
                <a:cs typeface="Arial" panose="020B0604020202020204" pitchFamily="34" charset="0"/>
              </a:rPr>
              <a:t>University</a:t>
            </a:r>
          </a:p>
          <a:p>
            <a:r>
              <a:rPr lang="en-US" sz="1400" dirty="0" smtClean="0">
                <a:latin typeface="Arial" panose="020B0604020202020204" pitchFamily="34" charset="0"/>
                <a:cs typeface="Arial" panose="020B0604020202020204" pitchFamily="34" charset="0"/>
              </a:rPr>
              <a:t>Tom Siechert, California State University Fresno </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Paul </a:t>
            </a:r>
            <a:r>
              <a:rPr lang="en-US" sz="1400" dirty="0">
                <a:latin typeface="Arial" panose="020B0604020202020204" pitchFamily="34" charset="0"/>
                <a:cs typeface="Arial" panose="020B0604020202020204" pitchFamily="34" charset="0"/>
              </a:rPr>
              <a:t>Paire, Temple </a:t>
            </a:r>
            <a:r>
              <a:rPr lang="en-US" sz="1400" dirty="0" smtClean="0">
                <a:latin typeface="Arial" panose="020B0604020202020204" pitchFamily="34" charset="0"/>
                <a:cs typeface="Arial" panose="020B0604020202020204" pitchFamily="34" charset="0"/>
              </a:rPr>
              <a:t>University</a:t>
            </a:r>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1066800" y="5572780"/>
            <a:ext cx="6858000" cy="400110"/>
          </a:xfrm>
          <a:prstGeom prst="rect">
            <a:avLst/>
          </a:prstGeom>
          <a:noFill/>
        </p:spPr>
        <p:txBody>
          <a:bodyPr wrap="square" rtlCol="0">
            <a:spAutoFit/>
          </a:bodyPr>
          <a:lstStyle/>
          <a:p>
            <a:pPr algn="ctr"/>
            <a:r>
              <a:rPr lang="en-US" sz="2000" b="1" dirty="0"/>
              <a:t>Successes, Challenges, and Lessons </a:t>
            </a:r>
            <a:r>
              <a:rPr lang="en-US" sz="2000" b="1" dirty="0" smtClean="0"/>
              <a:t>Learned</a:t>
            </a:r>
            <a:endParaRPr lang="en-US" sz="2000" dirty="0"/>
          </a:p>
        </p:txBody>
      </p:sp>
    </p:spTree>
    <p:extLst>
      <p:ext uri="{BB962C8B-B14F-4D97-AF65-F5344CB8AC3E}">
        <p14:creationId xmlns:p14="http://schemas.microsoft.com/office/powerpoint/2010/main" val="22709988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66800" y="2743200"/>
            <a:ext cx="7010400" cy="1143000"/>
          </a:xfrm>
        </p:spPr>
        <p:txBody>
          <a:bodyPr/>
          <a:lstStyle/>
          <a:p>
            <a:r>
              <a:rPr lang="en-US" b="1" dirty="0" smtClean="0"/>
              <a:t>CSU Accessible Procurement Process</a:t>
            </a:r>
          </a:p>
          <a:p>
            <a:r>
              <a:rPr lang="en-US" dirty="0" smtClean="0"/>
              <a:t>Tom </a:t>
            </a:r>
            <a:r>
              <a:rPr lang="en-US" dirty="0" err="1" smtClean="0"/>
              <a:t>Siechert</a:t>
            </a:r>
            <a:endParaRPr lang="en-US" dirty="0" smtClean="0"/>
          </a:p>
        </p:txBody>
      </p:sp>
      <p:pic>
        <p:nvPicPr>
          <p:cNvPr id="3" name="Picture 2" descr="Fresno State Univers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343400"/>
            <a:ext cx="3048000" cy="794134"/>
          </a:xfrm>
          <a:prstGeom prst="rect">
            <a:avLst/>
          </a:prstGeom>
        </p:spPr>
      </p:pic>
    </p:spTree>
    <p:extLst>
      <p:ext uri="{BB962C8B-B14F-4D97-AF65-F5344CB8AC3E}">
        <p14:creationId xmlns:p14="http://schemas.microsoft.com/office/powerpoint/2010/main" val="10903177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1295400"/>
            <a:ext cx="7467600" cy="4267200"/>
          </a:xfrm>
        </p:spPr>
        <p:txBody>
          <a:bodyPr/>
          <a:lstStyle/>
          <a:p>
            <a:pPr>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2007: CSU Accessible Technology Initiative</a:t>
            </a:r>
          </a:p>
          <a:p>
            <a:pPr lvl="1">
              <a:buClr>
                <a:srgbClr val="C00000"/>
              </a:buClr>
              <a:buSzPct val="8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3 Areas of Focus: Instructional Materials, Web, Procurement</a:t>
            </a:r>
          </a:p>
          <a:p>
            <a:pPr lvl="1">
              <a:buClr>
                <a:srgbClr val="C00000"/>
              </a:buClr>
              <a:buSzPct val="8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Procurement Goals: </a:t>
            </a:r>
          </a:p>
          <a:p>
            <a:pPr lvl="2">
              <a:buClr>
                <a:srgbClr val="C00000"/>
              </a:buClr>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Establish Accessible Procurement processes to cover </a:t>
            </a:r>
            <a:r>
              <a:rPr lang="en-US" sz="2000" u="sng" dirty="0" smtClean="0">
                <a:latin typeface="Arial" panose="020B0604020202020204" pitchFamily="34" charset="0"/>
                <a:cs typeface="Arial" panose="020B0604020202020204" pitchFamily="34" charset="0"/>
              </a:rPr>
              <a:t>all purchases</a:t>
            </a:r>
            <a:r>
              <a:rPr lang="en-US" sz="2000" dirty="0" smtClean="0">
                <a:latin typeface="Arial" panose="020B0604020202020204" pitchFamily="34" charset="0"/>
                <a:cs typeface="Arial" panose="020B0604020202020204" pitchFamily="34" charset="0"/>
              </a:rPr>
              <a:t> within 3 years</a:t>
            </a:r>
          </a:p>
          <a:p>
            <a:pPr lvl="2">
              <a:buClr>
                <a:srgbClr val="C00000"/>
              </a:buClr>
              <a:buSzPct val="80000"/>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Phased approach </a:t>
            </a:r>
            <a:r>
              <a:rPr lang="en-US" sz="2000" dirty="0" smtClean="0">
                <a:latin typeface="Arial" panose="020B0604020202020204" pitchFamily="34" charset="0"/>
                <a:cs typeface="Arial" panose="020B0604020202020204" pitchFamily="34" charset="0"/>
              </a:rPr>
              <a:t>based upon dollar thresholds</a:t>
            </a:r>
          </a:p>
          <a:p>
            <a:pPr>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2012/3: Updated Coded Memo</a:t>
            </a:r>
          </a:p>
          <a:p>
            <a:pPr lvl="1">
              <a:buClr>
                <a:srgbClr val="C00000"/>
              </a:buClr>
              <a:buSzPct val="8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Six Key Strategies to Implement ATI</a:t>
            </a:r>
          </a:p>
          <a:p>
            <a:pPr lvl="1">
              <a:buClr>
                <a:srgbClr val="C00000"/>
              </a:buClr>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Emphasis on continuous improvement &amp; prioritization based upon impact</a:t>
            </a:r>
          </a:p>
          <a:p>
            <a:pPr lvl="1">
              <a:buClr>
                <a:srgbClr val="C00000"/>
              </a:buClr>
              <a:buSzPct val="80000"/>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a:p>
            <a:pPr lvl="1">
              <a:buClr>
                <a:srgbClr val="C00000"/>
              </a:buClr>
              <a:buSzPct val="800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5800" y="685800"/>
            <a:ext cx="7467600" cy="838200"/>
          </a:xfrm>
        </p:spPr>
        <p:txBody>
          <a:bodyPr/>
          <a:lstStyle/>
          <a:p>
            <a:r>
              <a:rPr lang="en-US" sz="2800" dirty="0" smtClean="0"/>
              <a:t>CSU Accessible Procurement – Background</a:t>
            </a:r>
            <a:endParaRPr lang="en-US" sz="2800" dirty="0"/>
          </a:p>
        </p:txBody>
      </p:sp>
      <p:pic>
        <p:nvPicPr>
          <p:cNvPr id="6" name="Picture 5" descr="Fresno State Univers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5791200"/>
            <a:ext cx="1981200" cy="534708"/>
          </a:xfrm>
          <a:prstGeom prst="rect">
            <a:avLst/>
          </a:prstGeom>
        </p:spPr>
      </p:pic>
      <p:pic>
        <p:nvPicPr>
          <p:cNvPr id="4" name="Picture 3" descr="The California State Univer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 y="5867400"/>
            <a:ext cx="2984500" cy="342900"/>
          </a:xfrm>
          <a:prstGeom prst="rect">
            <a:avLst/>
          </a:prstGeom>
        </p:spPr>
      </p:pic>
    </p:spTree>
    <p:extLst>
      <p:ext uri="{BB962C8B-B14F-4D97-AF65-F5344CB8AC3E}">
        <p14:creationId xmlns:p14="http://schemas.microsoft.com/office/powerpoint/2010/main" val="40979735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1295400"/>
            <a:ext cx="7467600" cy="4267200"/>
          </a:xfrm>
        </p:spPr>
        <p:txBody>
          <a:bodyPr/>
          <a:lstStyle/>
          <a:p>
            <a:pPr>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2013 CSU Procurement Standardization Workgroup formed</a:t>
            </a:r>
          </a:p>
          <a:p>
            <a:pPr lvl="1">
              <a:buClr>
                <a:srgbClr val="C00000"/>
              </a:buClr>
              <a:buSzPct val="8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6 Campuses + Office of the Chancellor</a:t>
            </a:r>
          </a:p>
          <a:p>
            <a:pPr lvl="1">
              <a:buClr>
                <a:srgbClr val="C00000"/>
              </a:buClr>
              <a:buSzPct val="8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Goals:</a:t>
            </a:r>
          </a:p>
          <a:p>
            <a:pPr lvl="2">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Establish </a:t>
            </a:r>
            <a:r>
              <a:rPr lang="en-US" dirty="0">
                <a:latin typeface="Arial" panose="020B0604020202020204" pitchFamily="34" charset="0"/>
                <a:cs typeface="Arial" panose="020B0604020202020204" pitchFamily="34" charset="0"/>
              </a:rPr>
              <a:t>more consistent </a:t>
            </a:r>
            <a:r>
              <a:rPr lang="en-US" dirty="0" smtClean="0">
                <a:latin typeface="Arial" panose="020B0604020202020204" pitchFamily="34" charset="0"/>
                <a:cs typeface="Arial" panose="020B0604020202020204" pitchFamily="34" charset="0"/>
              </a:rPr>
              <a:t>approach</a:t>
            </a:r>
          </a:p>
          <a:p>
            <a:pPr lvl="2">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Share </a:t>
            </a:r>
            <a:r>
              <a:rPr lang="en-US" dirty="0">
                <a:latin typeface="Arial" panose="020B0604020202020204" pitchFamily="34" charset="0"/>
                <a:cs typeface="Arial" panose="020B0604020202020204" pitchFamily="34" charset="0"/>
              </a:rPr>
              <a:t>expertise throughout </a:t>
            </a:r>
            <a:r>
              <a:rPr lang="en-US" dirty="0" smtClean="0">
                <a:latin typeface="Arial" panose="020B0604020202020204" pitchFamily="34" charset="0"/>
                <a:cs typeface="Arial" panose="020B0604020202020204" pitchFamily="34" charset="0"/>
              </a:rPr>
              <a:t>system</a:t>
            </a:r>
          </a:p>
          <a:p>
            <a:pPr lvl="2">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Accelerate </a:t>
            </a:r>
            <a:r>
              <a:rPr lang="en-US" dirty="0">
                <a:latin typeface="Arial" panose="020B0604020202020204" pitchFamily="34" charset="0"/>
                <a:cs typeface="Arial" panose="020B0604020202020204" pitchFamily="34" charset="0"/>
              </a:rPr>
              <a:t>program </a:t>
            </a:r>
            <a:r>
              <a:rPr lang="en-US" dirty="0" smtClean="0">
                <a:latin typeface="Arial" panose="020B0604020202020204" pitchFamily="34" charset="0"/>
                <a:cs typeface="Arial" panose="020B0604020202020204" pitchFamily="34" charset="0"/>
              </a:rPr>
              <a:t>development</a:t>
            </a:r>
          </a:p>
          <a:p>
            <a:pPr lvl="2">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Speak </a:t>
            </a:r>
            <a:r>
              <a:rPr lang="en-US" dirty="0">
                <a:latin typeface="Arial" panose="020B0604020202020204" pitchFamily="34" charset="0"/>
                <a:cs typeface="Arial" panose="020B0604020202020204" pitchFamily="34" charset="0"/>
              </a:rPr>
              <a:t>with one voice</a:t>
            </a:r>
          </a:p>
          <a:p>
            <a:pPr lvl="2">
              <a:buClr>
                <a:srgbClr val="C00000"/>
              </a:buClr>
              <a:buSzPct val="80000"/>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lvl="2">
              <a:buClr>
                <a:srgbClr val="C00000"/>
              </a:buClr>
              <a:buSzPct val="80000"/>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lvl="2">
              <a:buClr>
                <a:srgbClr val="C00000"/>
              </a:buClr>
              <a:buSzPct val="80000"/>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lvl="1">
              <a:buClr>
                <a:srgbClr val="C00000"/>
              </a:buClr>
              <a:buSzPct val="800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5800" y="685800"/>
            <a:ext cx="7467600" cy="838200"/>
          </a:xfrm>
        </p:spPr>
        <p:txBody>
          <a:bodyPr/>
          <a:lstStyle/>
          <a:p>
            <a:r>
              <a:rPr lang="en-US" sz="2800" dirty="0" smtClean="0"/>
              <a:t>CSU Accessible Procurement – Background</a:t>
            </a:r>
            <a:endParaRPr lang="en-US" sz="2800" dirty="0"/>
          </a:p>
        </p:txBody>
      </p:sp>
      <p:pic>
        <p:nvPicPr>
          <p:cNvPr id="6" name="Picture 5" descr="Fresno State Univers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5791200"/>
            <a:ext cx="1981200" cy="534708"/>
          </a:xfrm>
          <a:prstGeom prst="rect">
            <a:avLst/>
          </a:prstGeom>
        </p:spPr>
      </p:pic>
      <p:pic>
        <p:nvPicPr>
          <p:cNvPr id="4" name="Picture 3" descr="The California State Univer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 y="5867400"/>
            <a:ext cx="2984500" cy="342900"/>
          </a:xfrm>
          <a:prstGeom prst="rect">
            <a:avLst/>
          </a:prstGeom>
        </p:spPr>
      </p:pic>
    </p:spTree>
    <p:extLst>
      <p:ext uri="{BB962C8B-B14F-4D97-AF65-F5344CB8AC3E}">
        <p14:creationId xmlns:p14="http://schemas.microsoft.com/office/powerpoint/2010/main" val="2058852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1524000"/>
            <a:ext cx="7467600" cy="3733800"/>
          </a:xfrm>
        </p:spPr>
        <p:txBody>
          <a:body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Process Includes:</a:t>
            </a:r>
            <a:endParaRPr lang="en-US" dirty="0">
              <a:latin typeface="Arial" panose="020B0604020202020204" pitchFamily="34" charset="0"/>
              <a:cs typeface="Arial" panose="020B0604020202020204" pitchFamily="34" charset="0"/>
            </a:endParaRPr>
          </a:p>
          <a:p>
            <a:pPr lvl="1">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Standardized Processes </a:t>
            </a:r>
            <a:r>
              <a:rPr lang="en-US" dirty="0">
                <a:latin typeface="Arial" panose="020B0604020202020204" pitchFamily="34" charset="0"/>
                <a:cs typeface="Arial" panose="020B0604020202020204" pitchFamily="34" charset="0"/>
              </a:rPr>
              <a:t>and Forms </a:t>
            </a:r>
          </a:p>
          <a:p>
            <a:pPr lvl="1">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Defined Roles </a:t>
            </a:r>
            <a:r>
              <a:rPr lang="en-US" dirty="0">
                <a:latin typeface="Arial" panose="020B0604020202020204" pitchFamily="34" charset="0"/>
                <a:cs typeface="Arial" panose="020B0604020202020204" pitchFamily="34" charset="0"/>
              </a:rPr>
              <a:t>and Responsibilities</a:t>
            </a:r>
          </a:p>
          <a:p>
            <a:pPr lvl="1">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Guidance (How </a:t>
            </a:r>
            <a:r>
              <a:rPr lang="en-US" dirty="0" err="1" smtClean="0">
                <a:latin typeface="Arial" panose="020B0604020202020204" pitchFamily="34" charset="0"/>
                <a:cs typeface="Arial" panose="020B0604020202020204" pitchFamily="34" charset="0"/>
              </a:rPr>
              <a:t>To’s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Resources</a:t>
            </a:r>
            <a:endParaRPr lang="en-US" dirty="0">
              <a:latin typeface="Arial" panose="020B0604020202020204" pitchFamily="34" charset="0"/>
              <a:cs typeface="Arial" panose="020B0604020202020204" pitchFamily="34" charset="0"/>
            </a:endParaRPr>
          </a:p>
          <a:p>
            <a:pPr>
              <a:buClr>
                <a:srgbClr val="C00000"/>
              </a:buClr>
              <a:buSzPct val="80000"/>
              <a:buFont typeface="Wingdings" panose="05000000000000000000" pitchFamily="2" charset="2"/>
              <a:buChar char="§"/>
            </a:pPr>
            <a:r>
              <a:rPr lang="en-US" dirty="0">
                <a:latin typeface="Arial" panose="020B0604020202020204" pitchFamily="34" charset="0"/>
                <a:cs typeface="Arial" panose="020B0604020202020204" pitchFamily="34" charset="0"/>
              </a:rPr>
              <a:t>Adapt or Adopt to meet campus needs</a:t>
            </a:r>
          </a:p>
        </p:txBody>
      </p:sp>
      <p:sp>
        <p:nvSpPr>
          <p:cNvPr id="2" name="Title 1"/>
          <p:cNvSpPr>
            <a:spLocks noGrp="1"/>
          </p:cNvSpPr>
          <p:nvPr>
            <p:ph type="title"/>
          </p:nvPr>
        </p:nvSpPr>
        <p:spPr>
          <a:xfrm>
            <a:off x="685800" y="685800"/>
            <a:ext cx="7467600" cy="838200"/>
          </a:xfrm>
        </p:spPr>
        <p:txBody>
          <a:bodyPr/>
          <a:lstStyle/>
          <a:p>
            <a:r>
              <a:rPr lang="en-US" sz="2800" dirty="0" smtClean="0"/>
              <a:t>CSU Accessible Procurement – What is it?</a:t>
            </a:r>
            <a:endParaRPr lang="en-US" sz="2800" dirty="0"/>
          </a:p>
        </p:txBody>
      </p:sp>
      <p:pic>
        <p:nvPicPr>
          <p:cNvPr id="6" name="Picture 5" descr="Fresno State Univers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5791200"/>
            <a:ext cx="1981200" cy="534708"/>
          </a:xfrm>
          <a:prstGeom prst="rect">
            <a:avLst/>
          </a:prstGeom>
        </p:spPr>
      </p:pic>
      <p:pic>
        <p:nvPicPr>
          <p:cNvPr id="4" name="Picture 3" descr="The California State Univer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 y="5867400"/>
            <a:ext cx="2984500" cy="342900"/>
          </a:xfrm>
          <a:prstGeom prst="rect">
            <a:avLst/>
          </a:prstGeom>
        </p:spPr>
      </p:pic>
    </p:spTree>
    <p:extLst>
      <p:ext uri="{BB962C8B-B14F-4D97-AF65-F5344CB8AC3E}">
        <p14:creationId xmlns:p14="http://schemas.microsoft.com/office/powerpoint/2010/main" val="18472478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1143000"/>
            <a:ext cx="7467600" cy="4267200"/>
          </a:xfrm>
        </p:spPr>
        <p:txBody>
          <a:bodyPr/>
          <a:lstStyle/>
          <a:p>
            <a:pPr>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The 4 Steps</a:t>
            </a:r>
          </a:p>
          <a:p>
            <a:pPr lvl="1">
              <a:buClr>
                <a:srgbClr val="C00000"/>
              </a:buClr>
              <a:buSzPct val="8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Step 1: Pre-Purchase Information + VPAT</a:t>
            </a:r>
          </a:p>
          <a:p>
            <a:pPr lvl="2">
              <a:buClr>
                <a:srgbClr val="C00000"/>
              </a:buClr>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What / Who / How Used / Where / Future Plans</a:t>
            </a:r>
          </a:p>
          <a:p>
            <a:pPr lvl="1">
              <a:buClr>
                <a:srgbClr val="C00000"/>
              </a:buClr>
              <a:buSzPct val="8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Step 2: Accessibility Documentation Review </a:t>
            </a:r>
          </a:p>
          <a:p>
            <a:pPr lvl="2">
              <a:buClr>
                <a:srgbClr val="C00000"/>
              </a:buClr>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Impact determination</a:t>
            </a:r>
          </a:p>
          <a:p>
            <a:pPr lvl="2">
              <a:buClr>
                <a:srgbClr val="C00000"/>
              </a:buClr>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Plan of action</a:t>
            </a:r>
          </a:p>
          <a:p>
            <a:pPr lvl="1">
              <a:buClr>
                <a:srgbClr val="C00000"/>
              </a:buClr>
              <a:buSzPct val="8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Step 3: Accessibility Review</a:t>
            </a:r>
          </a:p>
          <a:p>
            <a:pPr lvl="2">
              <a:buClr>
                <a:srgbClr val="C00000"/>
              </a:buClr>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Overall Goal: Identify Real-World gaps</a:t>
            </a:r>
          </a:p>
          <a:p>
            <a:pPr lvl="2">
              <a:buClr>
                <a:srgbClr val="C00000"/>
              </a:buClr>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Sub-Goals: Create </a:t>
            </a:r>
            <a:r>
              <a:rPr lang="en-US" sz="2000" dirty="0">
                <a:latin typeface="Arial" panose="020B0604020202020204" pitchFamily="34" charset="0"/>
                <a:cs typeface="Arial" panose="020B0604020202020204" pitchFamily="34" charset="0"/>
              </a:rPr>
              <a:t>EEAAP / </a:t>
            </a:r>
            <a:r>
              <a:rPr lang="en-US" sz="2000" dirty="0" smtClean="0">
                <a:latin typeface="Arial" panose="020B0604020202020204" pitchFamily="34" charset="0"/>
                <a:cs typeface="Arial" panose="020B0604020202020204" pitchFamily="34" charset="0"/>
              </a:rPr>
              <a:t>Get Vendor to Commit to Accessibility </a:t>
            </a:r>
            <a:r>
              <a:rPr lang="en-US" sz="2000" dirty="0">
                <a:latin typeface="Arial" panose="020B0604020202020204" pitchFamily="34" charset="0"/>
                <a:cs typeface="Arial" panose="020B0604020202020204" pitchFamily="34" charset="0"/>
              </a:rPr>
              <a:t>Roadmap</a:t>
            </a:r>
          </a:p>
          <a:p>
            <a:pPr lvl="2">
              <a:buClr>
                <a:srgbClr val="C00000"/>
              </a:buClr>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Methods: VPAT / Vendor Demos / Hands-on testing</a:t>
            </a:r>
          </a:p>
          <a:p>
            <a:pPr lvl="1">
              <a:buClr>
                <a:srgbClr val="C00000"/>
              </a:buClr>
              <a:buSzPct val="8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Step 4: Place Order</a:t>
            </a:r>
            <a:endParaRPr lang="en-US" sz="2000" dirty="0" smtClean="0">
              <a:latin typeface="Arial" panose="020B0604020202020204" pitchFamily="34" charset="0"/>
              <a:cs typeface="Arial" panose="020B0604020202020204" pitchFamily="34" charset="0"/>
            </a:endParaRPr>
          </a:p>
          <a:p>
            <a:pPr lvl="2">
              <a:buClr>
                <a:srgbClr val="C00000"/>
              </a:buClr>
              <a:buSzPct val="80000"/>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lvl="2">
              <a:buClr>
                <a:srgbClr val="C00000"/>
              </a:buClr>
              <a:buSzPct val="8000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lvl="2">
              <a:buClr>
                <a:srgbClr val="C00000"/>
              </a:buClr>
              <a:buSzPct val="8000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5800" y="685800"/>
            <a:ext cx="7467600" cy="838200"/>
          </a:xfrm>
        </p:spPr>
        <p:txBody>
          <a:bodyPr/>
          <a:lstStyle/>
          <a:p>
            <a:r>
              <a:rPr lang="en-US" sz="2800" dirty="0" smtClean="0"/>
              <a:t>CSU Accessible Procurement - Highlights</a:t>
            </a:r>
            <a:endParaRPr lang="en-US" sz="2800" dirty="0"/>
          </a:p>
        </p:txBody>
      </p:sp>
      <p:pic>
        <p:nvPicPr>
          <p:cNvPr id="6" name="Picture 5" descr="Fresno State Univers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5791200"/>
            <a:ext cx="1981200" cy="534708"/>
          </a:xfrm>
          <a:prstGeom prst="rect">
            <a:avLst/>
          </a:prstGeom>
        </p:spPr>
      </p:pic>
      <p:pic>
        <p:nvPicPr>
          <p:cNvPr id="9" name="Picture 8" descr="The California State Univer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 y="5867400"/>
            <a:ext cx="2984500" cy="342900"/>
          </a:xfrm>
          <a:prstGeom prst="rect">
            <a:avLst/>
          </a:prstGeom>
        </p:spPr>
      </p:pic>
    </p:spTree>
    <p:extLst>
      <p:ext uri="{BB962C8B-B14F-4D97-AF65-F5344CB8AC3E}">
        <p14:creationId xmlns:p14="http://schemas.microsoft.com/office/powerpoint/2010/main" val="4470298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1524000"/>
            <a:ext cx="7467600" cy="4343400"/>
          </a:xfrm>
        </p:spPr>
        <p:txBody>
          <a:body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To create your own Accessible Procurement Program</a:t>
            </a:r>
          </a:p>
          <a:p>
            <a:pPr lvl="1">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Begin with solid foundation:</a:t>
            </a:r>
          </a:p>
          <a:p>
            <a:pPr lvl="2">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Establish Campus Policy</a:t>
            </a:r>
          </a:p>
          <a:p>
            <a:pPr lvl="2">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Gain Executive Support</a:t>
            </a:r>
          </a:p>
          <a:p>
            <a:pPr lvl="2">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Hire/Name IT Accessibility Coordinator</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More Info:</a:t>
            </a:r>
          </a:p>
          <a:p>
            <a:pPr lvl="1">
              <a:buClr>
                <a:srgbClr val="C00000"/>
              </a:buClr>
              <a:buSzPct val="80000"/>
              <a:buFont typeface="Wingdings" panose="05000000000000000000" pitchFamily="2" charset="2"/>
              <a:buChar char="§"/>
            </a:pPr>
            <a:r>
              <a:rPr lang="en-US" sz="1400" u="sng" dirty="0" smtClean="0">
                <a:hlinkClick r:id="rId3"/>
              </a:rPr>
              <a:t>http</a:t>
            </a:r>
            <a:r>
              <a:rPr lang="en-US" sz="1400" u="sng" dirty="0">
                <a:hlinkClick r:id="rId3"/>
              </a:rPr>
              <a:t>://teachingcommons.cdl.edu/access/procurement_process/index.shtml</a:t>
            </a:r>
            <a:r>
              <a:rPr lang="en-US" sz="1400" dirty="0"/>
              <a:t> </a:t>
            </a:r>
            <a:endParaRPr lang="en-US" sz="1400" dirty="0">
              <a:latin typeface="Arial" panose="020B0604020202020204" pitchFamily="34" charset="0"/>
              <a:cs typeface="Arial" panose="020B0604020202020204" pitchFamily="34" charset="0"/>
            </a:endParaRPr>
          </a:p>
          <a:p>
            <a:pPr>
              <a:buClr>
                <a:srgbClr val="C00000"/>
              </a:buClr>
              <a:buSzPct val="80000"/>
              <a:buFont typeface="Wingdings" panose="05000000000000000000" pitchFamily="2" charset="2"/>
              <a:buChar char="§"/>
            </a:pPr>
            <a:endParaRPr lang="en-US" sz="2800" dirty="0" smtClean="0">
              <a:latin typeface="Arial" panose="020B0604020202020204" pitchFamily="34" charset="0"/>
              <a:cs typeface="Arial" panose="020B0604020202020204" pitchFamily="34" charset="0"/>
            </a:endParaRPr>
          </a:p>
          <a:p>
            <a:pPr lvl="1">
              <a:buClr>
                <a:srgbClr val="C00000"/>
              </a:buClr>
              <a:buSzPct val="8000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lvl="1">
              <a:buClr>
                <a:srgbClr val="C00000"/>
              </a:buClr>
              <a:buSzPct val="8000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a:buClr>
                <a:srgbClr val="C00000"/>
              </a:buClr>
              <a:buSzPct val="800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0" indent="0">
              <a:buClr>
                <a:srgbClr val="C00000"/>
              </a:buClr>
              <a:buSzPct val="80000"/>
              <a:buNone/>
            </a:pPr>
            <a:endParaRPr lang="en-US"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5800" y="685800"/>
            <a:ext cx="7467600" cy="838200"/>
          </a:xfrm>
        </p:spPr>
        <p:txBody>
          <a:bodyPr/>
          <a:lstStyle/>
          <a:p>
            <a:r>
              <a:rPr lang="en-US" sz="2800" dirty="0" smtClean="0"/>
              <a:t>CSU Accessible Procurement – First Steps</a:t>
            </a:r>
            <a:endParaRPr lang="en-US" sz="2800" dirty="0"/>
          </a:p>
        </p:txBody>
      </p:sp>
      <p:pic>
        <p:nvPicPr>
          <p:cNvPr id="6" name="Picture 5" descr="Fresno State Universit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5791200"/>
            <a:ext cx="1981200" cy="534708"/>
          </a:xfrm>
          <a:prstGeom prst="rect">
            <a:avLst/>
          </a:prstGeom>
        </p:spPr>
      </p:pic>
      <p:pic>
        <p:nvPicPr>
          <p:cNvPr id="9" name="Picture 8" descr="The California State Universit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00" y="5867400"/>
            <a:ext cx="2984500" cy="342900"/>
          </a:xfrm>
          <a:prstGeom prst="rect">
            <a:avLst/>
          </a:prstGeom>
        </p:spPr>
      </p:pic>
      <p:sp>
        <p:nvSpPr>
          <p:cNvPr id="4" name="TextBox 3"/>
          <p:cNvSpPr txBox="1"/>
          <p:nvPr/>
        </p:nvSpPr>
        <p:spPr>
          <a:xfrm>
            <a:off x="6197600" y="-254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741950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1066800" y="2819400"/>
            <a:ext cx="7010400" cy="1143000"/>
          </a:xfrm>
        </p:spPr>
        <p:txBody>
          <a:bodyPr/>
          <a:lstStyle/>
          <a:p>
            <a:r>
              <a:rPr lang="en-US" b="1" dirty="0" smtClean="0"/>
              <a:t>Exceptions to the rule and managing those exceptions</a:t>
            </a:r>
          </a:p>
          <a:p>
            <a:r>
              <a:rPr lang="en-US" dirty="0" smtClean="0"/>
              <a:t>Paul Paire</a:t>
            </a:r>
          </a:p>
        </p:txBody>
      </p:sp>
      <p:pic>
        <p:nvPicPr>
          <p:cNvPr id="1026" name="Picture 2" descr="Temple Univers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800600"/>
            <a:ext cx="295275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3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Let’s get one thing clear</a:t>
            </a:r>
            <a:endParaRPr lang="en-US" dirty="0"/>
          </a:p>
        </p:txBody>
      </p:sp>
      <p:sp>
        <p:nvSpPr>
          <p:cNvPr id="8" name="Content Placeholder 7"/>
          <p:cNvSpPr>
            <a:spLocks noGrp="1"/>
          </p:cNvSpPr>
          <p:nvPr>
            <p:ph idx="1"/>
          </p:nvPr>
        </p:nvSpPr>
        <p:spPr/>
        <p:txBody>
          <a:bodyPr/>
          <a:lstStyle/>
          <a:p>
            <a:r>
              <a:rPr lang="en-US" sz="5400" dirty="0">
                <a:solidFill>
                  <a:schemeClr val="tx1"/>
                </a:solidFill>
              </a:rPr>
              <a:t>Exception ≠ Exemption</a:t>
            </a:r>
          </a:p>
          <a:p>
            <a:endParaRPr lang="en-US" dirty="0" smtClean="0">
              <a:solidFill>
                <a:schemeClr val="tx1"/>
              </a:solidFill>
            </a:endParaRPr>
          </a:p>
          <a:p>
            <a:r>
              <a:rPr lang="en-US" dirty="0" smtClean="0">
                <a:solidFill>
                  <a:schemeClr val="tx1"/>
                </a:solidFill>
              </a:rPr>
              <a:t>Exception:</a:t>
            </a:r>
          </a:p>
          <a:p>
            <a:pPr marL="342900" indent="-342900">
              <a:buFont typeface="Arial" panose="020B0604020202020204" pitchFamily="34" charset="0"/>
              <a:buChar char="•"/>
            </a:pPr>
            <a:r>
              <a:rPr lang="en-US" dirty="0">
                <a:solidFill>
                  <a:schemeClr val="tx1"/>
                </a:solidFill>
              </a:rPr>
              <a:t>O</a:t>
            </a:r>
            <a:r>
              <a:rPr lang="en-US" dirty="0" smtClean="0">
                <a:solidFill>
                  <a:schemeClr val="tx1"/>
                </a:solidFill>
              </a:rPr>
              <a:t>ne time, not permanent</a:t>
            </a:r>
          </a:p>
          <a:p>
            <a:pPr marL="342900" indent="-342900">
              <a:buFont typeface="Arial" panose="020B0604020202020204" pitchFamily="34" charset="0"/>
              <a:buChar char="•"/>
            </a:pPr>
            <a:r>
              <a:rPr lang="en-US" dirty="0">
                <a:solidFill>
                  <a:schemeClr val="tx1"/>
                </a:solidFill>
              </a:rPr>
              <a:t>N</a:t>
            </a:r>
            <a:r>
              <a:rPr lang="en-US" dirty="0" smtClean="0">
                <a:solidFill>
                  <a:schemeClr val="tx1"/>
                </a:solidFill>
              </a:rPr>
              <a:t>eeds </a:t>
            </a:r>
            <a:r>
              <a:rPr lang="en-US" dirty="0">
                <a:solidFill>
                  <a:schemeClr val="tx1"/>
                </a:solidFill>
              </a:rPr>
              <a:t>approval</a:t>
            </a:r>
          </a:p>
          <a:p>
            <a:r>
              <a:rPr lang="en-US" dirty="0" smtClean="0">
                <a:solidFill>
                  <a:schemeClr val="tx1"/>
                </a:solidFill>
              </a:rPr>
              <a:t>Exemption:</a:t>
            </a:r>
          </a:p>
          <a:p>
            <a:pPr marL="342900" indent="-342900">
              <a:buFont typeface="Arial" panose="020B0604020202020204" pitchFamily="34" charset="0"/>
              <a:buChar char="•"/>
            </a:pPr>
            <a:r>
              <a:rPr lang="en-US" dirty="0">
                <a:solidFill>
                  <a:schemeClr val="tx1"/>
                </a:solidFill>
              </a:rPr>
              <a:t>D</a:t>
            </a:r>
            <a:r>
              <a:rPr lang="en-US" dirty="0" smtClean="0">
                <a:solidFill>
                  <a:schemeClr val="tx1"/>
                </a:solidFill>
              </a:rPr>
              <a:t>on’t </a:t>
            </a:r>
            <a:r>
              <a:rPr lang="en-US" dirty="0">
                <a:solidFill>
                  <a:schemeClr val="tx1"/>
                </a:solidFill>
              </a:rPr>
              <a:t>have to worry about </a:t>
            </a:r>
            <a:r>
              <a:rPr lang="en-US" dirty="0" smtClean="0">
                <a:solidFill>
                  <a:schemeClr val="tx1"/>
                </a:solidFill>
              </a:rPr>
              <a:t>it, </a:t>
            </a:r>
            <a:r>
              <a:rPr lang="en-US" dirty="0">
                <a:solidFill>
                  <a:schemeClr val="tx1"/>
                </a:solidFill>
              </a:rPr>
              <a:t>at </a:t>
            </a:r>
            <a:r>
              <a:rPr lang="en-US" dirty="0" smtClean="0">
                <a:solidFill>
                  <a:schemeClr val="tx1"/>
                </a:solidFill>
              </a:rPr>
              <a:t>all (it does not apply)</a:t>
            </a:r>
          </a:p>
          <a:p>
            <a:endParaRPr lang="en-US" dirty="0">
              <a:solidFill>
                <a:schemeClr val="tx1"/>
              </a:solidFill>
            </a:endParaRPr>
          </a:p>
        </p:txBody>
      </p:sp>
      <p:pic>
        <p:nvPicPr>
          <p:cNvPr id="13" name="Picture 2" descr="Temple Univers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48374"/>
            <a:ext cx="1476375" cy="3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3575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what?</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What’s your policy or practice?</a:t>
            </a:r>
          </a:p>
          <a:p>
            <a:pPr lvl="1"/>
            <a:r>
              <a:rPr lang="en-US" dirty="0" smtClean="0">
                <a:solidFill>
                  <a:schemeClr val="tx1"/>
                </a:solidFill>
              </a:rPr>
              <a:t>Everything has to be accessible?</a:t>
            </a:r>
          </a:p>
          <a:p>
            <a:r>
              <a:rPr lang="en-US" dirty="0" smtClean="0">
                <a:solidFill>
                  <a:schemeClr val="tx1"/>
                </a:solidFill>
              </a:rPr>
              <a:t>What are you required to adhere to?</a:t>
            </a:r>
          </a:p>
          <a:p>
            <a:pPr lvl="1"/>
            <a:r>
              <a:rPr lang="en-US" dirty="0" smtClean="0">
                <a:solidFill>
                  <a:schemeClr val="tx1"/>
                </a:solidFill>
              </a:rPr>
              <a:t>Federal statutes</a:t>
            </a:r>
          </a:p>
          <a:p>
            <a:pPr lvl="1"/>
            <a:r>
              <a:rPr lang="en-US" dirty="0" smtClean="0">
                <a:solidFill>
                  <a:schemeClr val="tx1"/>
                </a:solidFill>
              </a:rPr>
              <a:t>State and local laws/statues</a:t>
            </a:r>
          </a:p>
          <a:p>
            <a:pPr lvl="1"/>
            <a:r>
              <a:rPr lang="en-US" dirty="0" smtClean="0">
                <a:solidFill>
                  <a:schemeClr val="tx1"/>
                </a:solidFill>
              </a:rPr>
              <a:t>University policy and procedures</a:t>
            </a:r>
          </a:p>
          <a:p>
            <a:pPr lvl="1"/>
            <a:endParaRPr lang="en-US" dirty="0">
              <a:solidFill>
                <a:schemeClr val="tx1"/>
              </a:solidFill>
            </a:endParaRPr>
          </a:p>
        </p:txBody>
      </p:sp>
      <p:pic>
        <p:nvPicPr>
          <p:cNvPr id="4" name="Picture 2" descr="Temple Univers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48374"/>
            <a:ext cx="1476375" cy="3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2034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there be exceptions?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solidFill>
                  <a:srgbClr val="C00000"/>
                </a:solidFill>
              </a:rPr>
              <a:t>“To every rule there is an exception—and an idiot ready to demonstrate it. Don't be the one!” </a:t>
            </a:r>
            <a:endParaRPr lang="en-US" sz="2800" dirty="0" smtClean="0">
              <a:solidFill>
                <a:srgbClr val="C00000"/>
              </a:solidFill>
            </a:endParaRPr>
          </a:p>
          <a:p>
            <a:r>
              <a:rPr lang="en-US" dirty="0" smtClean="0">
                <a:solidFill>
                  <a:srgbClr val="C00000"/>
                </a:solidFill>
              </a:rPr>
              <a:t>		</a:t>
            </a:r>
            <a:r>
              <a:rPr lang="en-US" dirty="0" smtClean="0"/>
              <a:t>―</a:t>
            </a:r>
            <a:r>
              <a:rPr lang="en-US" dirty="0"/>
              <a:t> Vera </a:t>
            </a:r>
            <a:r>
              <a:rPr lang="en-US" dirty="0" err="1"/>
              <a:t>Nazarian</a:t>
            </a:r>
            <a:r>
              <a:rPr lang="en-US" dirty="0"/>
              <a:t>, </a:t>
            </a:r>
            <a:r>
              <a:rPr lang="en-US" i="1" dirty="0"/>
              <a:t>The Perpetual Calendar of Inspiration</a:t>
            </a:r>
            <a:endParaRPr lang="en-US" sz="1400" dirty="0" smtClean="0"/>
          </a:p>
          <a:p>
            <a:pPr marL="342900" indent="-342900">
              <a:buFont typeface="Arial" panose="020B0604020202020204" pitchFamily="34" charset="0"/>
              <a:buChar char="•"/>
            </a:pPr>
            <a:r>
              <a:rPr lang="en-US" dirty="0" smtClean="0">
                <a:solidFill>
                  <a:schemeClr val="tx1"/>
                </a:solidFill>
              </a:rPr>
              <a:t>No vendor in the field has an accessible product.</a:t>
            </a:r>
          </a:p>
          <a:p>
            <a:pPr marL="342900" indent="-342900">
              <a:buFont typeface="Arial" panose="020B0604020202020204" pitchFamily="34" charset="0"/>
              <a:buChar char="•"/>
            </a:pPr>
            <a:r>
              <a:rPr lang="en-US" dirty="0" smtClean="0">
                <a:solidFill>
                  <a:schemeClr val="tx1"/>
                </a:solidFill>
              </a:rPr>
              <a:t>The product that is fully accessible doesn’t meet the business requirements</a:t>
            </a:r>
          </a:p>
          <a:p>
            <a:pPr marL="342900" indent="-342900">
              <a:buFont typeface="Arial" panose="020B0604020202020204" pitchFamily="34" charset="0"/>
              <a:buChar char="•"/>
            </a:pPr>
            <a:r>
              <a:rPr lang="en-US" dirty="0" smtClean="0">
                <a:solidFill>
                  <a:schemeClr val="tx1"/>
                </a:solidFill>
              </a:rPr>
              <a:t>You’ve got a product in place that’s not compliant and it’s not feasible to replace it.</a:t>
            </a:r>
          </a:p>
          <a:p>
            <a:pPr marL="342900" indent="-342900">
              <a:buFont typeface="Arial" panose="020B0604020202020204" pitchFamily="34" charset="0"/>
              <a:buChar char="•"/>
            </a:pPr>
            <a:r>
              <a:rPr lang="en-US" dirty="0" smtClean="0">
                <a:solidFill>
                  <a:schemeClr val="tx1"/>
                </a:solidFill>
              </a:rPr>
              <a:t>Functional requirements of the product preclude full accessibility.</a:t>
            </a:r>
          </a:p>
          <a:p>
            <a:pPr marL="342900" indent="-342900">
              <a:buFont typeface="Arial" panose="020B0604020202020204" pitchFamily="34" charset="0"/>
              <a:buChar char="•"/>
            </a:pPr>
            <a:r>
              <a:rPr lang="en-US" dirty="0" smtClean="0">
                <a:solidFill>
                  <a:schemeClr val="tx1"/>
                </a:solidFill>
              </a:rPr>
              <a:t>Technical requirements of the major preclude certain disabilities</a:t>
            </a:r>
          </a:p>
          <a:p>
            <a:pPr marL="342900" indent="-342900">
              <a:buFont typeface="Arial" panose="020B0604020202020204" pitchFamily="34" charset="0"/>
              <a:buChar char="•"/>
            </a:pPr>
            <a:r>
              <a:rPr lang="en-US" dirty="0" smtClean="0">
                <a:solidFill>
                  <a:schemeClr val="tx1"/>
                </a:solidFill>
              </a:rPr>
              <a:t>Safety/Security trumps accessibility.</a:t>
            </a:r>
          </a:p>
          <a:p>
            <a:pPr marL="342900" indent="-342900">
              <a:buFont typeface="Arial" panose="020B0604020202020204" pitchFamily="34" charset="0"/>
              <a:buChar char="•"/>
            </a:pPr>
            <a:r>
              <a:rPr lang="en-US" dirty="0" smtClean="0">
                <a:solidFill>
                  <a:schemeClr val="tx1"/>
                </a:solidFill>
              </a:rPr>
              <a:t>Restricted access.</a:t>
            </a:r>
          </a:p>
          <a:p>
            <a:pPr marL="342900" indent="-342900">
              <a:buFont typeface="Arial" panose="020B0604020202020204" pitchFamily="34" charset="0"/>
              <a:buChar char="•"/>
            </a:pPr>
            <a:r>
              <a:rPr lang="en-US" dirty="0" smtClean="0">
                <a:solidFill>
                  <a:schemeClr val="tx1"/>
                </a:solidFill>
              </a:rPr>
              <a:t>Personal use.</a:t>
            </a:r>
          </a:p>
        </p:txBody>
      </p:sp>
      <p:pic>
        <p:nvPicPr>
          <p:cNvPr id="7" name="Picture 2" descr="Temple Univers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48374"/>
            <a:ext cx="1476375" cy="3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667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800" dirty="0" smtClean="0">
                <a:solidFill>
                  <a:srgbClr val="000000"/>
                </a:solidFill>
              </a:rPr>
              <a:t>Overview of Procurement and its Problems - Greg Kraus</a:t>
            </a:r>
          </a:p>
          <a:p>
            <a:pPr marL="457200" indent="-457200">
              <a:buFont typeface="+mj-lt"/>
              <a:buAutoNum type="arabicPeriod"/>
            </a:pPr>
            <a:r>
              <a:rPr lang="en-US" sz="2800" dirty="0" smtClean="0">
                <a:solidFill>
                  <a:srgbClr val="000000"/>
                </a:solidFill>
              </a:rPr>
              <a:t>CSU Accessible Procurement Process – Tom </a:t>
            </a:r>
            <a:r>
              <a:rPr lang="en-US" sz="2800" dirty="0" err="1" smtClean="0">
                <a:solidFill>
                  <a:srgbClr val="000000"/>
                </a:solidFill>
              </a:rPr>
              <a:t>Siechert</a:t>
            </a:r>
            <a:endParaRPr lang="en-US" sz="2800" dirty="0" smtClean="0">
              <a:solidFill>
                <a:srgbClr val="000000"/>
              </a:solidFill>
            </a:endParaRPr>
          </a:p>
          <a:p>
            <a:pPr marL="457200" indent="-457200">
              <a:buFont typeface="+mj-lt"/>
              <a:buAutoNum type="arabicPeriod"/>
            </a:pPr>
            <a:r>
              <a:rPr lang="en-US" sz="2800" dirty="0" smtClean="0">
                <a:solidFill>
                  <a:srgbClr val="000000"/>
                </a:solidFill>
              </a:rPr>
              <a:t>Exceptions – Paul </a:t>
            </a:r>
            <a:r>
              <a:rPr lang="en-US" sz="2800" dirty="0" err="1" smtClean="0">
                <a:solidFill>
                  <a:srgbClr val="000000"/>
                </a:solidFill>
              </a:rPr>
              <a:t>Paire</a:t>
            </a:r>
            <a:endParaRPr lang="en-US" sz="2800" dirty="0" smtClean="0">
              <a:solidFill>
                <a:srgbClr val="000000"/>
              </a:solidFill>
            </a:endParaRPr>
          </a:p>
          <a:p>
            <a:pPr marL="457200" indent="-457200">
              <a:buFont typeface="+mj-lt"/>
              <a:buAutoNum type="arabicPeriod"/>
            </a:pPr>
            <a:r>
              <a:rPr lang="en-US" sz="2800" dirty="0" smtClean="0">
                <a:solidFill>
                  <a:srgbClr val="000000"/>
                </a:solidFill>
              </a:rPr>
              <a:t>Law and Policy: Challenges and Opportunities – Tracy </a:t>
            </a:r>
            <a:r>
              <a:rPr lang="en-US" sz="2800" dirty="0" err="1" smtClean="0">
                <a:solidFill>
                  <a:srgbClr val="000000"/>
                </a:solidFill>
              </a:rPr>
              <a:t>Mitrano</a:t>
            </a:r>
            <a:endParaRPr lang="en-US" sz="2800" dirty="0" smtClean="0">
              <a:solidFill>
                <a:srgbClr val="000000"/>
              </a:solidFill>
            </a:endParaRPr>
          </a:p>
          <a:p>
            <a:pPr marL="457200" indent="-457200">
              <a:buFont typeface="+mj-lt"/>
              <a:buAutoNum type="arabicPeriod"/>
            </a:pPr>
            <a:r>
              <a:rPr lang="en-US" sz="2800" dirty="0" smtClean="0">
                <a:solidFill>
                  <a:srgbClr val="000000"/>
                </a:solidFill>
              </a:rPr>
              <a:t>Q&amp;A</a:t>
            </a:r>
          </a:p>
          <a:p>
            <a:pPr marL="457200" indent="-457200">
              <a:buFont typeface="+mj-lt"/>
              <a:buAutoNum type="arabicPeriod"/>
            </a:pPr>
            <a:endParaRPr lang="en-US" sz="2800" dirty="0">
              <a:solidFill>
                <a:srgbClr val="000000"/>
              </a:solidFill>
            </a:endParaRPr>
          </a:p>
        </p:txBody>
      </p:sp>
    </p:spTree>
    <p:extLst>
      <p:ext uri="{BB962C8B-B14F-4D97-AF65-F5344CB8AC3E}">
        <p14:creationId xmlns:p14="http://schemas.microsoft.com/office/powerpoint/2010/main" val="3576728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508 vs 504 &amp; Title II/III</a:t>
            </a:r>
            <a:endParaRPr lang="en-US" dirty="0"/>
          </a:p>
        </p:txBody>
      </p:sp>
      <p:sp>
        <p:nvSpPr>
          <p:cNvPr id="4" name="Text Placeholder 3"/>
          <p:cNvSpPr>
            <a:spLocks noGrp="1"/>
          </p:cNvSpPr>
          <p:nvPr>
            <p:ph type="body" idx="1"/>
          </p:nvPr>
        </p:nvSpPr>
        <p:spPr>
          <a:xfrm>
            <a:off x="457200" y="1295400"/>
            <a:ext cx="4040188" cy="639762"/>
          </a:xfrm>
        </p:spPr>
        <p:txBody>
          <a:bodyPr anchor="t">
            <a:normAutofit/>
          </a:bodyPr>
          <a:lstStyle/>
          <a:p>
            <a:r>
              <a:rPr lang="en-US" sz="2200" dirty="0" smtClean="0">
                <a:solidFill>
                  <a:schemeClr val="tx1"/>
                </a:solidFill>
              </a:rPr>
              <a:t>Section 508 (rehab act)</a:t>
            </a:r>
            <a:endParaRPr lang="en-US" sz="2200" dirty="0">
              <a:solidFill>
                <a:schemeClr val="tx1"/>
              </a:solidFill>
            </a:endParaRPr>
          </a:p>
        </p:txBody>
      </p:sp>
      <p:sp>
        <p:nvSpPr>
          <p:cNvPr id="3" name="Content Placeholder 2"/>
          <p:cNvSpPr>
            <a:spLocks noGrp="1"/>
          </p:cNvSpPr>
          <p:nvPr>
            <p:ph sz="half" idx="2"/>
          </p:nvPr>
        </p:nvSpPr>
        <p:spPr>
          <a:xfrm>
            <a:off x="457200" y="1935161"/>
            <a:ext cx="4040188" cy="4225925"/>
          </a:xfrm>
        </p:spPr>
        <p:txBody>
          <a:bodyPr>
            <a:normAutofit fontScale="92500" lnSpcReduction="20000"/>
          </a:bodyPr>
          <a:lstStyle/>
          <a:p>
            <a:r>
              <a:rPr lang="en-US" dirty="0" smtClean="0">
                <a:solidFill>
                  <a:schemeClr val="tx1"/>
                </a:solidFill>
              </a:rPr>
              <a:t>Has documented exceptions (1194.3)</a:t>
            </a:r>
          </a:p>
          <a:p>
            <a:pPr marL="914400" lvl="1" indent="-457200">
              <a:buFont typeface="+mj-lt"/>
              <a:buAutoNum type="alphaLcParenR"/>
            </a:pPr>
            <a:r>
              <a:rPr lang="en-US" dirty="0" smtClean="0">
                <a:solidFill>
                  <a:schemeClr val="tx1"/>
                </a:solidFill>
              </a:rPr>
              <a:t>National security</a:t>
            </a:r>
          </a:p>
          <a:p>
            <a:pPr marL="914400" lvl="1" indent="-457200">
              <a:buFont typeface="+mj-lt"/>
              <a:buAutoNum type="alphaLcParenR"/>
            </a:pPr>
            <a:r>
              <a:rPr lang="en-US" dirty="0" smtClean="0">
                <a:solidFill>
                  <a:schemeClr val="tx1"/>
                </a:solidFill>
              </a:rPr>
              <a:t>Contractors purchase incidental to contract</a:t>
            </a:r>
          </a:p>
          <a:p>
            <a:pPr marL="914400" lvl="1" indent="-457200">
              <a:buFont typeface="+mj-lt"/>
              <a:buAutoNum type="alphaLcParenR"/>
            </a:pPr>
            <a:r>
              <a:rPr lang="en-US" dirty="0" smtClean="0">
                <a:solidFill>
                  <a:schemeClr val="tx1"/>
                </a:solidFill>
              </a:rPr>
              <a:t>Personal use</a:t>
            </a:r>
          </a:p>
          <a:p>
            <a:pPr marL="914400" lvl="1" indent="-457200">
              <a:buFont typeface="+mj-lt"/>
              <a:buAutoNum type="alphaLcParenR"/>
            </a:pPr>
            <a:r>
              <a:rPr lang="en-US" dirty="0" smtClean="0">
                <a:solidFill>
                  <a:schemeClr val="tx1"/>
                </a:solidFill>
              </a:rPr>
              <a:t>Where the information is made available to the public </a:t>
            </a:r>
          </a:p>
          <a:p>
            <a:pPr marL="914400" lvl="1" indent="-457200">
              <a:buFont typeface="+mj-lt"/>
              <a:buAutoNum type="alphaLcParenR"/>
            </a:pPr>
            <a:r>
              <a:rPr lang="en-US" dirty="0" smtClean="0">
                <a:solidFill>
                  <a:schemeClr val="tx1"/>
                </a:solidFill>
              </a:rPr>
              <a:t>Fundamental Alteration</a:t>
            </a:r>
          </a:p>
          <a:p>
            <a:pPr marL="914400" lvl="1" indent="-457200">
              <a:buFont typeface="+mj-lt"/>
              <a:buAutoNum type="alphaLcParenR"/>
            </a:pPr>
            <a:r>
              <a:rPr lang="en-US" dirty="0" smtClean="0">
                <a:solidFill>
                  <a:schemeClr val="tx1"/>
                </a:solidFill>
              </a:rPr>
              <a:t>Restricted Access</a:t>
            </a:r>
          </a:p>
          <a:p>
            <a:r>
              <a:rPr lang="en-US" dirty="0" smtClean="0">
                <a:solidFill>
                  <a:schemeClr val="tx1"/>
                </a:solidFill>
              </a:rPr>
              <a:t>Discusses commercial unavailability </a:t>
            </a:r>
          </a:p>
          <a:p>
            <a:r>
              <a:rPr lang="en-US" dirty="0" smtClean="0">
                <a:solidFill>
                  <a:schemeClr val="tx1"/>
                </a:solidFill>
              </a:rPr>
              <a:t>Defines “Undue Burden”</a:t>
            </a:r>
          </a:p>
          <a:p>
            <a:endParaRPr lang="en-US" dirty="0" smtClean="0">
              <a:solidFill>
                <a:schemeClr val="tx1"/>
              </a:solidFill>
            </a:endParaRPr>
          </a:p>
          <a:p>
            <a:pPr marL="0" indent="0">
              <a:buNone/>
            </a:pPr>
            <a:endParaRPr lang="en-US" dirty="0" smtClean="0">
              <a:solidFill>
                <a:schemeClr val="tx1"/>
              </a:solidFill>
            </a:endParaRPr>
          </a:p>
        </p:txBody>
      </p:sp>
      <p:sp>
        <p:nvSpPr>
          <p:cNvPr id="5" name="Text Placeholder 4"/>
          <p:cNvSpPr>
            <a:spLocks noGrp="1"/>
          </p:cNvSpPr>
          <p:nvPr>
            <p:ph type="body" sz="quarter" idx="3"/>
          </p:nvPr>
        </p:nvSpPr>
        <p:spPr>
          <a:xfrm>
            <a:off x="4645025" y="1295400"/>
            <a:ext cx="4041775" cy="639762"/>
          </a:xfrm>
        </p:spPr>
        <p:txBody>
          <a:bodyPr anchor="t">
            <a:normAutofit fontScale="70000" lnSpcReduction="20000"/>
          </a:bodyPr>
          <a:lstStyle/>
          <a:p>
            <a:r>
              <a:rPr lang="en-US" sz="3100" dirty="0">
                <a:solidFill>
                  <a:schemeClr val="tx1"/>
                </a:solidFill>
              </a:rPr>
              <a:t>Section 504 (rehab act) &amp; Title II/III (ADA)</a:t>
            </a:r>
          </a:p>
          <a:p>
            <a:endParaRPr lang="en-US" dirty="0">
              <a:solidFill>
                <a:schemeClr val="tx1"/>
              </a:solidFill>
            </a:endParaRPr>
          </a:p>
        </p:txBody>
      </p:sp>
      <p:sp>
        <p:nvSpPr>
          <p:cNvPr id="6" name="Content Placeholder 5"/>
          <p:cNvSpPr>
            <a:spLocks noGrp="1"/>
          </p:cNvSpPr>
          <p:nvPr>
            <p:ph sz="quarter" idx="4"/>
          </p:nvPr>
        </p:nvSpPr>
        <p:spPr>
          <a:xfrm>
            <a:off x="4645025" y="1935162"/>
            <a:ext cx="4041775" cy="3951288"/>
          </a:xfrm>
        </p:spPr>
        <p:txBody>
          <a:bodyPr>
            <a:normAutofit/>
          </a:bodyPr>
          <a:lstStyle/>
          <a:p>
            <a:r>
              <a:rPr lang="en-US" sz="2200" dirty="0" smtClean="0">
                <a:solidFill>
                  <a:schemeClr val="tx1"/>
                </a:solidFill>
              </a:rPr>
              <a:t>Does not have provisions for non-compliance</a:t>
            </a:r>
          </a:p>
          <a:p>
            <a:r>
              <a:rPr lang="en-US" sz="2200" dirty="0" smtClean="0">
                <a:solidFill>
                  <a:schemeClr val="tx1"/>
                </a:solidFill>
              </a:rPr>
              <a:t>Litigation cites section 504 non-compliance (not 508 non-compliance) and Title II/III non-compliance</a:t>
            </a:r>
          </a:p>
          <a:p>
            <a:r>
              <a:rPr lang="en-US" sz="2200" dirty="0" smtClean="0">
                <a:solidFill>
                  <a:schemeClr val="tx1"/>
                </a:solidFill>
              </a:rPr>
              <a:t>Requires equally effective access in a reasonable timeframe</a:t>
            </a:r>
          </a:p>
        </p:txBody>
      </p:sp>
      <p:cxnSp>
        <p:nvCxnSpPr>
          <p:cNvPr id="8" name="Straight Connector 7"/>
          <p:cNvCxnSpPr/>
          <p:nvPr/>
        </p:nvCxnSpPr>
        <p:spPr>
          <a:xfrm>
            <a:off x="381000" y="1893887"/>
            <a:ext cx="83820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4419600" y="1303337"/>
            <a:ext cx="0" cy="4552950"/>
          </a:xfrm>
          <a:prstGeom prst="line">
            <a:avLst/>
          </a:prstGeom>
        </p:spPr>
        <p:style>
          <a:lnRef idx="2">
            <a:schemeClr val="dk1"/>
          </a:lnRef>
          <a:fillRef idx="0">
            <a:schemeClr val="dk1"/>
          </a:fillRef>
          <a:effectRef idx="1">
            <a:schemeClr val="dk1"/>
          </a:effectRef>
          <a:fontRef idx="minor">
            <a:schemeClr val="tx1"/>
          </a:fontRef>
        </p:style>
      </p:cxnSp>
      <p:pic>
        <p:nvPicPr>
          <p:cNvPr id="12" name="Picture 2" descr="Temple Univers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48374"/>
            <a:ext cx="1476375" cy="3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51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would there be exceptions? (revisited)</a:t>
            </a:r>
            <a:endParaRPr lang="en-US" dirty="0"/>
          </a:p>
        </p:txBody>
      </p:sp>
      <p:sp>
        <p:nvSpPr>
          <p:cNvPr id="3" name="Content Placeholder 2"/>
          <p:cNvSpPr>
            <a:spLocks noGrp="1"/>
          </p:cNvSpPr>
          <p:nvPr>
            <p:ph idx="1"/>
          </p:nvPr>
        </p:nvSpPr>
        <p:spPr>
          <a:xfrm>
            <a:off x="685800" y="1295400"/>
            <a:ext cx="8077200" cy="4752974"/>
          </a:xfrm>
        </p:spPr>
        <p:txBody>
          <a:bodyPr>
            <a:normAutofit fontScale="70000" lnSpcReduction="20000"/>
          </a:bodyPr>
          <a:lstStyle/>
          <a:p>
            <a:r>
              <a:rPr lang="en-US" sz="2300" dirty="0" smtClean="0">
                <a:solidFill>
                  <a:schemeClr val="tx1"/>
                </a:solidFill>
              </a:rPr>
              <a:t>No vendor in the field has an accessible product.</a:t>
            </a:r>
          </a:p>
          <a:p>
            <a:pPr lvl="1"/>
            <a:r>
              <a:rPr lang="en-US" dirty="0" smtClean="0">
                <a:solidFill>
                  <a:schemeClr val="tx1"/>
                </a:solidFill>
              </a:rPr>
              <a:t>Must purchase the most accessible product - see 1194.2 (b)</a:t>
            </a:r>
          </a:p>
          <a:p>
            <a:r>
              <a:rPr lang="en-US" sz="2300" dirty="0" smtClean="0">
                <a:solidFill>
                  <a:schemeClr val="tx1"/>
                </a:solidFill>
              </a:rPr>
              <a:t>The product that is fully accessible doesn’t meet the business requirements</a:t>
            </a:r>
          </a:p>
          <a:p>
            <a:pPr lvl="1"/>
            <a:r>
              <a:rPr lang="en-US" dirty="0" smtClean="0">
                <a:solidFill>
                  <a:schemeClr val="tx1"/>
                </a:solidFill>
              </a:rPr>
              <a:t>ibid</a:t>
            </a:r>
          </a:p>
          <a:p>
            <a:r>
              <a:rPr lang="en-US" sz="2300" dirty="0" smtClean="0">
                <a:solidFill>
                  <a:schemeClr val="tx1"/>
                </a:solidFill>
              </a:rPr>
              <a:t>You’ve got a product in place that’s not compliant and it’s not feasible to replace it.</a:t>
            </a:r>
          </a:p>
          <a:p>
            <a:pPr lvl="1"/>
            <a:r>
              <a:rPr lang="en-US" dirty="0" smtClean="0">
                <a:solidFill>
                  <a:schemeClr val="tx1"/>
                </a:solidFill>
              </a:rPr>
              <a:t>See ‘Undue Burden’ defined in 1194.4</a:t>
            </a:r>
          </a:p>
          <a:p>
            <a:r>
              <a:rPr lang="en-US" sz="2300" dirty="0" smtClean="0">
                <a:solidFill>
                  <a:schemeClr val="tx1"/>
                </a:solidFill>
              </a:rPr>
              <a:t>Functional requirements of the product preclude full accessibility.</a:t>
            </a:r>
          </a:p>
          <a:p>
            <a:pPr lvl="1"/>
            <a:r>
              <a:rPr lang="en-US" dirty="0" smtClean="0">
                <a:solidFill>
                  <a:schemeClr val="tx1"/>
                </a:solidFill>
              </a:rPr>
              <a:t>Fundamental alteration is a valid exception – see 1194.3 (e)</a:t>
            </a:r>
          </a:p>
          <a:p>
            <a:r>
              <a:rPr lang="en-US" sz="2300" dirty="0" smtClean="0">
                <a:solidFill>
                  <a:schemeClr val="tx1"/>
                </a:solidFill>
              </a:rPr>
              <a:t>Technical requirements of the major preclude certain disabilities</a:t>
            </a:r>
          </a:p>
          <a:p>
            <a:pPr lvl="1"/>
            <a:r>
              <a:rPr lang="en-US" dirty="0" smtClean="0">
                <a:solidFill>
                  <a:schemeClr val="tx1"/>
                </a:solidFill>
              </a:rPr>
              <a:t>Must meet section 504 </a:t>
            </a:r>
          </a:p>
          <a:p>
            <a:r>
              <a:rPr lang="en-US" sz="2300" dirty="0" smtClean="0">
                <a:solidFill>
                  <a:schemeClr val="tx1"/>
                </a:solidFill>
              </a:rPr>
              <a:t>Safety/Security trumps accessibility.</a:t>
            </a:r>
          </a:p>
          <a:p>
            <a:pPr lvl="1"/>
            <a:r>
              <a:rPr lang="en-US" dirty="0" smtClean="0">
                <a:solidFill>
                  <a:schemeClr val="tx1"/>
                </a:solidFill>
              </a:rPr>
              <a:t>For national security per 1194.2 (a)</a:t>
            </a:r>
          </a:p>
          <a:p>
            <a:r>
              <a:rPr lang="en-US" sz="2300" dirty="0" smtClean="0">
                <a:solidFill>
                  <a:schemeClr val="tx1"/>
                </a:solidFill>
              </a:rPr>
              <a:t>Restricted access.</a:t>
            </a:r>
          </a:p>
          <a:p>
            <a:pPr lvl="1"/>
            <a:r>
              <a:rPr lang="en-US" dirty="0" smtClean="0">
                <a:solidFill>
                  <a:schemeClr val="tx1"/>
                </a:solidFill>
              </a:rPr>
              <a:t>If visited only be service personnel for maintenance, </a:t>
            </a:r>
            <a:r>
              <a:rPr lang="en-US" dirty="0" err="1" smtClean="0">
                <a:solidFill>
                  <a:schemeClr val="tx1"/>
                </a:solidFill>
              </a:rPr>
              <a:t>etc</a:t>
            </a:r>
            <a:r>
              <a:rPr lang="en-US" dirty="0" smtClean="0">
                <a:solidFill>
                  <a:schemeClr val="tx1"/>
                </a:solidFill>
              </a:rPr>
              <a:t>– see 1194.3 (f)</a:t>
            </a:r>
          </a:p>
          <a:p>
            <a:r>
              <a:rPr lang="en-US" sz="2300" dirty="0" smtClean="0">
                <a:solidFill>
                  <a:schemeClr val="tx1"/>
                </a:solidFill>
              </a:rPr>
              <a:t>Personal use. </a:t>
            </a:r>
          </a:p>
          <a:p>
            <a:pPr lvl="1"/>
            <a:r>
              <a:rPr lang="en-US" dirty="0" smtClean="0">
                <a:solidFill>
                  <a:schemeClr val="tx1"/>
                </a:solidFill>
              </a:rPr>
              <a:t>Valid exception per 1194.3 (c) </a:t>
            </a:r>
            <a:r>
              <a:rPr lang="en-US" dirty="0" smtClean="0"/>
              <a:t>(have legal council review)</a:t>
            </a:r>
          </a:p>
        </p:txBody>
      </p:sp>
      <p:pic>
        <p:nvPicPr>
          <p:cNvPr id="4" name="Picture 2" descr="Temple Univers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48374"/>
            <a:ext cx="1476375" cy="3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980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exceptions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Have an established process</a:t>
            </a:r>
          </a:p>
          <a:p>
            <a:pPr lvl="1"/>
            <a:r>
              <a:rPr lang="en-US" dirty="0" smtClean="0">
                <a:solidFill>
                  <a:schemeClr val="tx1"/>
                </a:solidFill>
              </a:rPr>
              <a:t>Committee that reviews and approves/denies</a:t>
            </a:r>
          </a:p>
          <a:p>
            <a:pPr lvl="1"/>
            <a:r>
              <a:rPr lang="en-US" dirty="0" smtClean="0">
                <a:solidFill>
                  <a:schemeClr val="tx1"/>
                </a:solidFill>
              </a:rPr>
              <a:t>Form for people to fill in (and to track exceptions)</a:t>
            </a:r>
          </a:p>
          <a:p>
            <a:pPr marL="1257300" lvl="2" indent="-342900">
              <a:buFont typeface="Arial" panose="020B0604020202020204" pitchFamily="34" charset="0"/>
              <a:buChar char="•"/>
            </a:pPr>
            <a:r>
              <a:rPr lang="en-US" dirty="0" smtClean="0">
                <a:solidFill>
                  <a:schemeClr val="tx1"/>
                </a:solidFill>
              </a:rPr>
              <a:t>Description of product/service</a:t>
            </a:r>
          </a:p>
          <a:p>
            <a:pPr marL="1257300" lvl="2" indent="-342900">
              <a:buFont typeface="Arial" panose="020B0604020202020204" pitchFamily="34" charset="0"/>
              <a:buChar char="•"/>
            </a:pPr>
            <a:r>
              <a:rPr lang="en-US" dirty="0" smtClean="0">
                <a:solidFill>
                  <a:schemeClr val="tx1"/>
                </a:solidFill>
              </a:rPr>
              <a:t>Scope of usage</a:t>
            </a:r>
          </a:p>
          <a:p>
            <a:pPr marL="1257300" lvl="2" indent="-342900">
              <a:buFont typeface="Arial" panose="020B0604020202020204" pitchFamily="34" charset="0"/>
              <a:buChar char="•"/>
            </a:pPr>
            <a:r>
              <a:rPr lang="en-US" dirty="0" smtClean="0">
                <a:solidFill>
                  <a:schemeClr val="tx1"/>
                </a:solidFill>
              </a:rPr>
              <a:t>What exception category, and why</a:t>
            </a:r>
          </a:p>
          <a:p>
            <a:pPr marL="1257300" lvl="2" indent="-342900">
              <a:buFont typeface="Arial" panose="020B0604020202020204" pitchFamily="34" charset="0"/>
              <a:buChar char="•"/>
            </a:pPr>
            <a:r>
              <a:rPr lang="en-US" dirty="0" smtClean="0">
                <a:solidFill>
                  <a:schemeClr val="tx1"/>
                </a:solidFill>
              </a:rPr>
              <a:t>What reasonable accommodations would be made?</a:t>
            </a:r>
          </a:p>
          <a:p>
            <a:pPr marL="1714500" lvl="3" indent="-342900">
              <a:buFont typeface="Arial" panose="020B0604020202020204" pitchFamily="34" charset="0"/>
              <a:buChar char="•"/>
            </a:pPr>
            <a:r>
              <a:rPr lang="en-US" dirty="0" smtClean="0">
                <a:solidFill>
                  <a:schemeClr val="tx1"/>
                </a:solidFill>
              </a:rPr>
              <a:t>Equally Effective Alternate Access plan (EEAAP) </a:t>
            </a:r>
          </a:p>
          <a:p>
            <a:pPr marL="1714500" lvl="3" indent="-342900">
              <a:buFont typeface="Arial" panose="020B0604020202020204" pitchFamily="34" charset="0"/>
              <a:buChar char="•"/>
            </a:pPr>
            <a:r>
              <a:rPr lang="en-US" dirty="0" smtClean="0">
                <a:solidFill>
                  <a:schemeClr val="tx1"/>
                </a:solidFill>
              </a:rPr>
              <a:t>This allows for the balance between 508 and 504</a:t>
            </a:r>
          </a:p>
          <a:p>
            <a:pPr marL="1714500" lvl="3" indent="-342900">
              <a:buFont typeface="Arial" panose="020B0604020202020204" pitchFamily="34" charset="0"/>
              <a:buChar char="•"/>
            </a:pPr>
            <a:r>
              <a:rPr lang="en-US" dirty="0" smtClean="0">
                <a:solidFill>
                  <a:schemeClr val="tx1"/>
                </a:solidFill>
              </a:rPr>
              <a:t>Proactive decision for accommodations</a:t>
            </a:r>
          </a:p>
          <a:p>
            <a:pPr lvl="1"/>
            <a:r>
              <a:rPr lang="en-US" dirty="0" smtClean="0">
                <a:solidFill>
                  <a:schemeClr val="tx1"/>
                </a:solidFill>
              </a:rPr>
              <a:t>How long are the exceptions good for?</a:t>
            </a:r>
          </a:p>
        </p:txBody>
      </p:sp>
      <p:pic>
        <p:nvPicPr>
          <p:cNvPr id="4" name="Picture 2" descr="Temple Univers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48374"/>
            <a:ext cx="1476375" cy="3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555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what?</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If they can proceed with the purchase, let people know that while it’s OK to proceed with the purchase </a:t>
            </a:r>
            <a:r>
              <a:rPr lang="en-US" u="sng" dirty="0" smtClean="0">
                <a:solidFill>
                  <a:schemeClr val="tx1"/>
                </a:solidFill>
              </a:rPr>
              <a:t>this time</a:t>
            </a:r>
            <a:r>
              <a:rPr lang="en-US" dirty="0" smtClean="0">
                <a:solidFill>
                  <a:schemeClr val="tx1"/>
                </a:solidFill>
              </a:rPr>
              <a:t>, they are now on the hook to:</a:t>
            </a:r>
          </a:p>
          <a:p>
            <a:pPr marL="914400" lvl="1" indent="-457200">
              <a:buFont typeface="Arial" panose="020B0604020202020204" pitchFamily="34" charset="0"/>
              <a:buChar char="•"/>
            </a:pPr>
            <a:r>
              <a:rPr lang="en-US" dirty="0" smtClean="0">
                <a:solidFill>
                  <a:schemeClr val="tx1"/>
                </a:solidFill>
              </a:rPr>
              <a:t>Get the vendor to improve the product</a:t>
            </a:r>
          </a:p>
          <a:p>
            <a:pPr marL="914400" lvl="1" indent="-457200">
              <a:buFont typeface="Arial" panose="020B0604020202020204" pitchFamily="34" charset="0"/>
              <a:buChar char="•"/>
            </a:pPr>
            <a:r>
              <a:rPr lang="en-US" dirty="0" smtClean="0">
                <a:solidFill>
                  <a:schemeClr val="tx1"/>
                </a:solidFill>
              </a:rPr>
              <a:t>Find an accessible alternative and get it implemented before the exception expires</a:t>
            </a:r>
          </a:p>
          <a:p>
            <a:r>
              <a:rPr lang="en-US" dirty="0" smtClean="0">
                <a:solidFill>
                  <a:schemeClr val="tx1"/>
                </a:solidFill>
              </a:rPr>
              <a:t>If they can’t proceed with the purchase, let them know why and what they need to do.</a:t>
            </a:r>
            <a:endParaRPr lang="en-US" dirty="0">
              <a:solidFill>
                <a:schemeClr val="tx1"/>
              </a:solidFill>
            </a:endParaRPr>
          </a:p>
        </p:txBody>
      </p:sp>
      <p:pic>
        <p:nvPicPr>
          <p:cNvPr id="4" name="Picture 2" descr="Temple Univers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48374"/>
            <a:ext cx="1476375" cy="3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792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2200" dirty="0" smtClean="0">
                <a:solidFill>
                  <a:schemeClr val="tx1"/>
                </a:solidFill>
              </a:rPr>
              <a:t>Section 504 &amp; Title II/III still require you to provide timely and reasonable </a:t>
            </a:r>
            <a:r>
              <a:rPr lang="en-US" sz="2200" dirty="0">
                <a:solidFill>
                  <a:schemeClr val="tx1"/>
                </a:solidFill>
              </a:rPr>
              <a:t>accommodations and equally effective </a:t>
            </a:r>
            <a:r>
              <a:rPr lang="en-US" sz="2200" dirty="0" smtClean="0">
                <a:solidFill>
                  <a:schemeClr val="tx1"/>
                </a:solidFill>
              </a:rPr>
              <a:t>access</a:t>
            </a:r>
          </a:p>
          <a:p>
            <a:pPr marL="342900" indent="-342900">
              <a:buFont typeface="Arial" panose="020B0604020202020204" pitchFamily="34" charset="0"/>
              <a:buChar char="•"/>
            </a:pPr>
            <a:r>
              <a:rPr lang="en-US" sz="2200" dirty="0" smtClean="0">
                <a:solidFill>
                  <a:schemeClr val="tx1"/>
                </a:solidFill>
              </a:rPr>
              <a:t>Don’t surprise people with a new purchasing accessibility requirement, get the word out</a:t>
            </a:r>
          </a:p>
          <a:p>
            <a:pPr marL="342900" indent="-342900">
              <a:buFont typeface="Arial" panose="020B0604020202020204" pitchFamily="34" charset="0"/>
              <a:buChar char="•"/>
            </a:pPr>
            <a:r>
              <a:rPr lang="en-US" sz="2200" dirty="0" smtClean="0">
                <a:solidFill>
                  <a:schemeClr val="tx1"/>
                </a:solidFill>
              </a:rPr>
              <a:t>Get the person looking to make the purchase to include accessibility as one of the business requirements</a:t>
            </a:r>
          </a:p>
          <a:p>
            <a:pPr marL="342900" indent="-342900">
              <a:buFont typeface="Arial" panose="020B0604020202020204" pitchFamily="34" charset="0"/>
              <a:buChar char="•"/>
            </a:pPr>
            <a:r>
              <a:rPr lang="en-US" sz="2200" dirty="0" smtClean="0">
                <a:solidFill>
                  <a:schemeClr val="tx1"/>
                </a:solidFill>
              </a:rPr>
              <a:t>Engage vendors during the evaluation process, not once someone has already decided to make the purchase</a:t>
            </a:r>
          </a:p>
          <a:p>
            <a:pPr marL="342900" indent="-342900">
              <a:buFont typeface="Arial" panose="020B0604020202020204" pitchFamily="34" charset="0"/>
              <a:buChar char="•"/>
            </a:pPr>
            <a:r>
              <a:rPr lang="en-US" sz="2200" dirty="0" smtClean="0">
                <a:solidFill>
                  <a:schemeClr val="tx1"/>
                </a:solidFill>
              </a:rPr>
              <a:t>If the product isn’t fully accessible, look for products that are (or determine which is the MOST accessible)</a:t>
            </a:r>
          </a:p>
        </p:txBody>
      </p:sp>
      <p:pic>
        <p:nvPicPr>
          <p:cNvPr id="4" name="Picture 2" descr="Temple Univers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48374"/>
            <a:ext cx="1476375" cy="3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404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66800" y="2514600"/>
            <a:ext cx="7010400" cy="914400"/>
          </a:xfrm>
        </p:spPr>
        <p:txBody>
          <a:bodyPr/>
          <a:lstStyle/>
          <a:p>
            <a:r>
              <a:rPr lang="en-US" b="1" dirty="0" smtClean="0"/>
              <a:t>Law and Policy: Challenges and Opportunities</a:t>
            </a:r>
          </a:p>
          <a:p>
            <a:r>
              <a:rPr lang="en-US" dirty="0" smtClean="0"/>
              <a:t>Tracy Beth </a:t>
            </a:r>
            <a:r>
              <a:rPr lang="en-US" dirty="0" err="1" smtClean="0"/>
              <a:t>Mitrano</a:t>
            </a:r>
            <a:endParaRPr lang="en-US" dirty="0"/>
          </a:p>
        </p:txBody>
      </p:sp>
      <p:pic>
        <p:nvPicPr>
          <p:cNvPr id="4" name="Picture 3" descr="Cornell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419600"/>
            <a:ext cx="3429000" cy="857250"/>
          </a:xfrm>
          <a:prstGeom prst="rect">
            <a:avLst/>
          </a:prstGeom>
        </p:spPr>
      </p:pic>
    </p:spTree>
    <p:extLst>
      <p:ext uri="{BB962C8B-B14F-4D97-AF65-F5344CB8AC3E}">
        <p14:creationId xmlns:p14="http://schemas.microsoft.com/office/powerpoint/2010/main" val="23267293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391400" cy="1219200"/>
          </a:xfrm>
        </p:spPr>
        <p:txBody>
          <a:bodyPr/>
          <a:lstStyle/>
          <a:p>
            <a:r>
              <a:rPr lang="en-US" dirty="0" smtClean="0"/>
              <a:t>Law and Policy: Challenges and Opportunities </a:t>
            </a:r>
            <a:endParaRPr lang="en-US" dirty="0"/>
          </a:p>
        </p:txBody>
      </p:sp>
      <p:sp>
        <p:nvSpPr>
          <p:cNvPr id="3" name="Content Placeholder 2"/>
          <p:cNvSpPr>
            <a:spLocks noGrp="1"/>
          </p:cNvSpPr>
          <p:nvPr>
            <p:ph idx="1"/>
          </p:nvPr>
        </p:nvSpPr>
        <p:spPr>
          <a:xfrm>
            <a:off x="685800" y="1752600"/>
            <a:ext cx="7391400" cy="4343400"/>
          </a:xfrm>
        </p:spPr>
        <p:txBody>
          <a:bodyPr/>
          <a:lstStyle/>
          <a:p>
            <a:r>
              <a:rPr lang="en-US" dirty="0" smtClean="0"/>
              <a:t>Historically, the challenges came in questions about applicability of section 508 of the Rehabilitation Act to colleges and universities; for private institutions, it did not.</a:t>
            </a:r>
          </a:p>
          <a:p>
            <a:endParaRPr lang="en-US" dirty="0"/>
          </a:p>
          <a:p>
            <a:r>
              <a:rPr lang="en-US" dirty="0" smtClean="0"/>
              <a:t>Therefore, administrators often failed to consider their obligations under the Americans with Disabilities Act.  </a:t>
            </a:r>
          </a:p>
          <a:p>
            <a:endParaRPr lang="en-US" dirty="0"/>
          </a:p>
          <a:p>
            <a:r>
              <a:rPr lang="en-US" dirty="0" smtClean="0"/>
              <a:t>Case law made the point that the ADA applies to the web.</a:t>
            </a:r>
          </a:p>
          <a:p>
            <a:endParaRPr lang="en-US" dirty="0"/>
          </a:p>
          <a:p>
            <a:r>
              <a:rPr lang="en-US" dirty="0" smtClean="0"/>
              <a:t>Department of Justice investigations at both public and private institutions further established that point.</a:t>
            </a:r>
            <a:endParaRPr lang="en-US" dirty="0"/>
          </a:p>
        </p:txBody>
      </p:sp>
      <p:pic>
        <p:nvPicPr>
          <p:cNvPr id="4" name="Picture 3" descr="Cornell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715000"/>
            <a:ext cx="2133600" cy="533400"/>
          </a:xfrm>
          <a:prstGeom prst="rect">
            <a:avLst/>
          </a:prstGeom>
        </p:spPr>
      </p:pic>
    </p:spTree>
    <p:extLst>
      <p:ext uri="{BB962C8B-B14F-4D97-AF65-F5344CB8AC3E}">
        <p14:creationId xmlns:p14="http://schemas.microsoft.com/office/powerpoint/2010/main" val="16786691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Standards</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Once legal obligation established, the question become once of standards.</a:t>
            </a:r>
          </a:p>
          <a:p>
            <a:pPr algn="ctr"/>
            <a:endParaRPr lang="en-US" dirty="0"/>
          </a:p>
          <a:p>
            <a:pPr algn="ctr"/>
            <a:r>
              <a:rPr lang="en-US" dirty="0" smtClean="0"/>
              <a:t>What’s “accessible?”</a:t>
            </a:r>
          </a:p>
          <a:p>
            <a:pPr algn="ctr"/>
            <a:endParaRPr lang="en-US" dirty="0"/>
          </a:p>
          <a:p>
            <a:pPr algn="ctr"/>
            <a:r>
              <a:rPr lang="en-US" dirty="0" smtClean="0"/>
              <a:t>Section 508, written in 1997, is no longer sufficient.</a:t>
            </a:r>
          </a:p>
          <a:p>
            <a:pPr algn="ctr"/>
            <a:endParaRPr lang="en-US" dirty="0"/>
          </a:p>
          <a:p>
            <a:pPr algn="ctr"/>
            <a:r>
              <a:rPr lang="en-US" dirty="0" smtClean="0"/>
              <a:t>WCAG 2.0 AA</a:t>
            </a:r>
          </a:p>
          <a:p>
            <a:pPr algn="ctr"/>
            <a:endParaRPr lang="en-US" dirty="0"/>
          </a:p>
          <a:p>
            <a:pPr algn="ctr"/>
            <a:endParaRPr lang="en-US" dirty="0" smtClean="0"/>
          </a:p>
        </p:txBody>
      </p:sp>
      <p:pic>
        <p:nvPicPr>
          <p:cNvPr id="4" name="Picture 3" descr="Cornell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715000"/>
            <a:ext cx="2133600" cy="533400"/>
          </a:xfrm>
          <a:prstGeom prst="rect">
            <a:avLst/>
          </a:prstGeom>
        </p:spPr>
      </p:pic>
    </p:spTree>
    <p:extLst>
      <p:ext uri="{BB962C8B-B14F-4D97-AF65-F5344CB8AC3E}">
        <p14:creationId xmlns:p14="http://schemas.microsoft.com/office/powerpoint/2010/main" val="12894137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WCAG 2.0 AA</a:t>
            </a:r>
            <a:endParaRPr lang="en-US" dirty="0"/>
          </a:p>
        </p:txBody>
      </p:sp>
      <p:sp>
        <p:nvSpPr>
          <p:cNvPr id="3" name="Content Placeholder 2"/>
          <p:cNvSpPr>
            <a:spLocks noGrp="1"/>
          </p:cNvSpPr>
          <p:nvPr>
            <p:ph idx="1"/>
          </p:nvPr>
        </p:nvSpPr>
        <p:spPr/>
        <p:txBody>
          <a:bodyPr/>
          <a:lstStyle/>
          <a:p>
            <a:r>
              <a:rPr lang="en-US" dirty="0" smtClean="0"/>
              <a:t>Standard established by European Commission as the foundation for accessibility within the European Union.</a:t>
            </a:r>
          </a:p>
          <a:p>
            <a:endParaRPr lang="en-US" dirty="0"/>
          </a:p>
          <a:p>
            <a:r>
              <a:rPr lang="en-US" dirty="0" smtClean="0"/>
              <a:t>Standard put forth by the Department of Justice, Civil Division, through administrative law to apply to Title II of the ADA, which applies to governmental entities.</a:t>
            </a:r>
          </a:p>
          <a:p>
            <a:endParaRPr lang="en-US" dirty="0"/>
          </a:p>
          <a:p>
            <a:r>
              <a:rPr lang="en-US" dirty="0" smtClean="0"/>
              <a:t>Standard expected to be submitted again by DOJ, CD, to apply to Title III, public accommodations, and would therefore apply to all colleges and universities, public or private.</a:t>
            </a:r>
            <a:endParaRPr lang="en-US" dirty="0"/>
          </a:p>
        </p:txBody>
      </p:sp>
      <p:pic>
        <p:nvPicPr>
          <p:cNvPr id="4" name="Picture 3" descr="Cornell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715000"/>
            <a:ext cx="2133600" cy="533400"/>
          </a:xfrm>
          <a:prstGeom prst="rect">
            <a:avLst/>
          </a:prstGeom>
        </p:spPr>
      </p:pic>
    </p:spTree>
    <p:extLst>
      <p:ext uri="{BB962C8B-B14F-4D97-AF65-F5344CB8AC3E}">
        <p14:creationId xmlns:p14="http://schemas.microsoft.com/office/powerpoint/2010/main" val="6637486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91400" cy="1295400"/>
          </a:xfrm>
        </p:spPr>
        <p:txBody>
          <a:bodyPr/>
          <a:lstStyle/>
          <a:p>
            <a:r>
              <a:rPr lang="en-US" dirty="0" smtClean="0"/>
              <a:t>A rose by any other name would smell as sweet …</a:t>
            </a:r>
            <a:endParaRPr lang="en-US" dirty="0"/>
          </a:p>
        </p:txBody>
      </p:sp>
      <p:sp>
        <p:nvSpPr>
          <p:cNvPr id="3" name="Content Placeholder 2"/>
          <p:cNvSpPr>
            <a:spLocks noGrp="1"/>
          </p:cNvSpPr>
          <p:nvPr>
            <p:ph idx="1"/>
          </p:nvPr>
        </p:nvSpPr>
        <p:spPr>
          <a:xfrm>
            <a:off x="762000" y="1752600"/>
            <a:ext cx="7391400" cy="4343400"/>
          </a:xfrm>
        </p:spPr>
        <p:txBody>
          <a:bodyPr/>
          <a:lstStyle/>
          <a:p>
            <a:pPr algn="ctr"/>
            <a:endParaRPr lang="en-US" dirty="0" smtClean="0"/>
          </a:p>
          <a:p>
            <a:pPr algn="ctr"/>
            <a:endParaRPr lang="en-US" dirty="0"/>
          </a:p>
          <a:p>
            <a:pPr algn="ctr"/>
            <a:endParaRPr lang="en-US" dirty="0" smtClean="0"/>
          </a:p>
          <a:p>
            <a:pPr algn="ctr"/>
            <a:r>
              <a:rPr lang="en-US" dirty="0" smtClean="0"/>
              <a:t>Call it a policy, call it a plan, or don’t call it anything at all (if local politics suggest that tact is best) but your institution must do something that is a bona fide work in progress in establishing accessibility to the standards of WCAG 2.0 AA</a:t>
            </a:r>
          </a:p>
          <a:p>
            <a:pPr algn="ctr"/>
            <a:endParaRPr lang="en-US" dirty="0"/>
          </a:p>
          <a:p>
            <a:pPr algn="ctr"/>
            <a:endParaRPr lang="en-US" dirty="0"/>
          </a:p>
        </p:txBody>
      </p:sp>
      <p:pic>
        <p:nvPicPr>
          <p:cNvPr id="4" name="Picture 3" descr="Cornell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715000"/>
            <a:ext cx="2133600" cy="533400"/>
          </a:xfrm>
          <a:prstGeom prst="rect">
            <a:avLst/>
          </a:prstGeom>
        </p:spPr>
      </p:pic>
    </p:spTree>
    <p:extLst>
      <p:ext uri="{BB962C8B-B14F-4D97-AF65-F5344CB8AC3E}">
        <p14:creationId xmlns:p14="http://schemas.microsoft.com/office/powerpoint/2010/main" val="31532399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66800" y="2514600"/>
            <a:ext cx="7010400" cy="914400"/>
          </a:xfrm>
        </p:spPr>
        <p:txBody>
          <a:bodyPr/>
          <a:lstStyle/>
          <a:p>
            <a:r>
              <a:rPr lang="en-US" b="1" dirty="0" smtClean="0"/>
              <a:t>Overview of Procurement and Its Problems</a:t>
            </a:r>
          </a:p>
          <a:p>
            <a:r>
              <a:rPr lang="en-US" dirty="0" smtClean="0"/>
              <a:t>Greg Kraus</a:t>
            </a:r>
            <a:endParaRPr lang="en-US" dirty="0"/>
          </a:p>
        </p:txBody>
      </p:sp>
      <p:pic>
        <p:nvPicPr>
          <p:cNvPr id="4" name="Picture 3" descr="NC State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48200"/>
            <a:ext cx="3505200" cy="551744"/>
          </a:xfrm>
          <a:prstGeom prst="rect">
            <a:avLst/>
          </a:prstGeom>
        </p:spPr>
      </p:pic>
    </p:spTree>
    <p:extLst>
      <p:ext uri="{BB962C8B-B14F-4D97-AF65-F5344CB8AC3E}">
        <p14:creationId xmlns:p14="http://schemas.microsoft.com/office/powerpoint/2010/main" val="10646129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a:t>
            </a:r>
            <a:endParaRPr lang="en-US" dirty="0"/>
          </a:p>
        </p:txBody>
      </p:sp>
      <p:sp>
        <p:nvSpPr>
          <p:cNvPr id="3" name="Content Placeholder 2"/>
          <p:cNvSpPr>
            <a:spLocks noGrp="1"/>
          </p:cNvSpPr>
          <p:nvPr>
            <p:ph idx="1"/>
          </p:nvPr>
        </p:nvSpPr>
        <p:spPr/>
        <p:txBody>
          <a:bodyPr/>
          <a:lstStyle/>
          <a:p>
            <a:pPr algn="ctr"/>
            <a:endParaRPr lang="en-US" smtClean="0"/>
          </a:p>
          <a:p>
            <a:pPr algn="ctr"/>
            <a:r>
              <a:rPr lang="en-US" smtClean="0"/>
              <a:t>Unique </a:t>
            </a:r>
            <a:r>
              <a:rPr lang="en-US" dirty="0" smtClean="0"/>
              <a:t>opportunity exists to harmonize Europe and the United States, market and higher education sectors to a single set of standards that are good for uniformity, vendors, colleges and universities … and most important, for those in need of those services.  </a:t>
            </a:r>
          </a:p>
          <a:p>
            <a:pPr algn="ctr"/>
            <a:endParaRPr lang="en-US" dirty="0"/>
          </a:p>
          <a:p>
            <a:pPr algn="ctr"/>
            <a:r>
              <a:rPr lang="en-US" dirty="0" smtClean="0"/>
              <a:t>Higher education should embrace this opportunity …</a:t>
            </a:r>
          </a:p>
          <a:p>
            <a:pPr algn="ctr"/>
            <a:endParaRPr lang="en-US" dirty="0"/>
          </a:p>
          <a:p>
            <a:pPr algn="ctr"/>
            <a:r>
              <a:rPr lang="en-US" dirty="0" smtClean="0"/>
              <a:t>Better yet: become leaders in promoting it!</a:t>
            </a:r>
            <a:endParaRPr lang="en-US" dirty="0"/>
          </a:p>
        </p:txBody>
      </p:sp>
      <p:pic>
        <p:nvPicPr>
          <p:cNvPr id="4" name="Picture 3" descr="Cornell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715000"/>
            <a:ext cx="2133600" cy="533400"/>
          </a:xfrm>
          <a:prstGeom prst="rect">
            <a:avLst/>
          </a:prstGeom>
        </p:spPr>
      </p:pic>
    </p:spTree>
    <p:extLst>
      <p:ext uri="{BB962C8B-B14F-4D97-AF65-F5344CB8AC3E}">
        <p14:creationId xmlns:p14="http://schemas.microsoft.com/office/powerpoint/2010/main" val="15055396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Us Improve and Grow</a:t>
            </a:r>
            <a:endParaRPr lang="en-US" dirty="0"/>
          </a:p>
        </p:txBody>
      </p:sp>
      <p:sp>
        <p:nvSpPr>
          <p:cNvPr id="3" name="Content Placeholder 2"/>
          <p:cNvSpPr>
            <a:spLocks noGrp="1"/>
          </p:cNvSpPr>
          <p:nvPr>
            <p:ph idx="1"/>
          </p:nvPr>
        </p:nvSpPr>
        <p:spPr/>
        <p:txBody>
          <a:bodyPr/>
          <a:lstStyle/>
          <a:p>
            <a:endParaRPr lang="en-US" dirty="0" smtClean="0"/>
          </a:p>
          <a:p>
            <a:endParaRPr lang="en-US" dirty="0"/>
          </a:p>
          <a:p>
            <a:pPr algn="ctr"/>
            <a:r>
              <a:rPr lang="en-US" sz="2800" dirty="0" smtClean="0">
                <a:solidFill>
                  <a:schemeClr val="tx1"/>
                </a:solidFill>
              </a:rPr>
              <a:t>Thank you for participating </a:t>
            </a:r>
          </a:p>
          <a:p>
            <a:pPr algn="ctr"/>
            <a:r>
              <a:rPr lang="en-US" sz="2800" dirty="0" smtClean="0">
                <a:solidFill>
                  <a:schemeClr val="tx1"/>
                </a:solidFill>
              </a:rPr>
              <a:t>in today’s session. </a:t>
            </a:r>
          </a:p>
          <a:p>
            <a:pPr algn="ctr"/>
            <a:endParaRPr lang="en-US" dirty="0"/>
          </a:p>
          <a:p>
            <a:pPr algn="ctr"/>
            <a:r>
              <a:rPr lang="en-US" dirty="0" smtClean="0"/>
              <a:t>We’re very interested in your feedback.  Please take </a:t>
            </a:r>
          </a:p>
          <a:p>
            <a:pPr algn="ctr"/>
            <a:r>
              <a:rPr lang="en-US" dirty="0" smtClean="0"/>
              <a:t>a minute to fill out the session evaluation found within </a:t>
            </a:r>
          </a:p>
          <a:p>
            <a:pPr algn="ctr"/>
            <a:r>
              <a:rPr lang="en-US" dirty="0" smtClean="0"/>
              <a:t>the conference mobile app, or the online agenda. </a:t>
            </a:r>
            <a:br>
              <a:rPr lang="en-US" dirty="0" smtClean="0"/>
            </a:br>
            <a:endParaRPr lang="en-US" dirty="0"/>
          </a:p>
        </p:txBody>
      </p:sp>
    </p:spTree>
    <p:extLst>
      <p:ext uri="{BB962C8B-B14F-4D97-AF65-F5344CB8AC3E}">
        <p14:creationId xmlns:p14="http://schemas.microsoft.com/office/powerpoint/2010/main" val="1861628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467600" cy="1524000"/>
          </a:xfrm>
        </p:spPr>
        <p:txBody>
          <a:bodyPr/>
          <a:lstStyle/>
          <a:p>
            <a:r>
              <a:rPr lang="en-US" sz="9600" spc="-300" dirty="0" smtClean="0">
                <a:solidFill>
                  <a:schemeClr val="tx1"/>
                </a:solidFill>
                <a:latin typeface="Corbel" panose="020B0503020204020204" pitchFamily="34" charset="0"/>
              </a:rPr>
              <a:t>got  questions?</a:t>
            </a:r>
            <a:endParaRPr lang="en-US" sz="9600" spc="-300" dirty="0">
              <a:solidFill>
                <a:schemeClr val="tx1"/>
              </a:solidFill>
              <a:latin typeface="Corbel" panose="020B0503020204020204" pitchFamily="34" charset="0"/>
            </a:endParaRPr>
          </a:p>
        </p:txBody>
      </p:sp>
    </p:spTree>
    <p:extLst>
      <p:ext uri="{BB962C8B-B14F-4D97-AF65-F5344CB8AC3E}">
        <p14:creationId xmlns:p14="http://schemas.microsoft.com/office/powerpoint/2010/main" val="6953773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a:t>
            </a:r>
            <a:r>
              <a:rPr lang="en-US" baseline="0" dirty="0" smtClean="0"/>
              <a:t> Requirements</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sz="2800" dirty="0" smtClean="0">
                <a:solidFill>
                  <a:schemeClr val="tx1"/>
                </a:solidFill>
              </a:rPr>
              <a:t>Section 504 and the Americans with Disabilities Act (Title II and Title III)</a:t>
            </a:r>
          </a:p>
          <a:p>
            <a:pPr marL="800100" lvl="1" indent="-342900">
              <a:buFont typeface="Arial"/>
              <a:buChar char="•"/>
            </a:pPr>
            <a:r>
              <a:rPr lang="en-US" dirty="0" smtClean="0">
                <a:solidFill>
                  <a:schemeClr val="tx1"/>
                </a:solidFill>
              </a:rPr>
              <a:t>Equal</a:t>
            </a:r>
            <a:r>
              <a:rPr lang="en-US" baseline="0" dirty="0" smtClean="0">
                <a:solidFill>
                  <a:schemeClr val="tx1"/>
                </a:solidFill>
              </a:rPr>
              <a:t> access to educational services</a:t>
            </a:r>
          </a:p>
          <a:p>
            <a:pPr marL="342900" lvl="0" indent="-342900">
              <a:buFont typeface="Arial"/>
              <a:buChar char="•"/>
            </a:pPr>
            <a:r>
              <a:rPr lang="en-US" sz="2800" dirty="0" smtClean="0">
                <a:solidFill>
                  <a:schemeClr val="tx1"/>
                </a:solidFill>
              </a:rPr>
              <a:t>May have State requirements</a:t>
            </a:r>
          </a:p>
          <a:p>
            <a:pPr marL="342900" lvl="0" indent="-342900">
              <a:buFont typeface="Arial"/>
              <a:buChar char="•"/>
            </a:pPr>
            <a:r>
              <a:rPr lang="en-US" sz="2800" dirty="0" smtClean="0">
                <a:solidFill>
                  <a:schemeClr val="tx1"/>
                </a:solidFill>
              </a:rPr>
              <a:t>Which</a:t>
            </a:r>
            <a:r>
              <a:rPr lang="en-US" sz="2800" baseline="0" dirty="0" smtClean="0">
                <a:solidFill>
                  <a:schemeClr val="tx1"/>
                </a:solidFill>
              </a:rPr>
              <a:t> standard to use in procurement is a question</a:t>
            </a:r>
          </a:p>
          <a:p>
            <a:pPr marL="800100" lvl="1" indent="-342900">
              <a:buFont typeface="Arial"/>
              <a:buChar char="•"/>
            </a:pPr>
            <a:r>
              <a:rPr lang="en-US" dirty="0" smtClean="0">
                <a:solidFill>
                  <a:schemeClr val="tx1"/>
                </a:solidFill>
              </a:rPr>
              <a:t>Section 508 </a:t>
            </a:r>
            <a:r>
              <a:rPr lang="en-US" dirty="0" err="1" smtClean="0">
                <a:solidFill>
                  <a:schemeClr val="tx1"/>
                </a:solidFill>
              </a:rPr>
              <a:t>vs</a:t>
            </a:r>
            <a:r>
              <a:rPr lang="en-US" dirty="0" smtClean="0">
                <a:solidFill>
                  <a:schemeClr val="tx1"/>
                </a:solidFill>
              </a:rPr>
              <a:t> WCAG 2</a:t>
            </a:r>
          </a:p>
        </p:txBody>
      </p:sp>
      <p:pic>
        <p:nvPicPr>
          <p:cNvPr id="5" name="Picture 4" descr="NC State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892800"/>
            <a:ext cx="2743200" cy="431800"/>
          </a:xfrm>
          <a:prstGeom prst="rect">
            <a:avLst/>
          </a:prstGeom>
        </p:spPr>
      </p:pic>
    </p:spTree>
    <p:extLst>
      <p:ext uri="{BB962C8B-B14F-4D97-AF65-F5344CB8AC3E}">
        <p14:creationId xmlns:p14="http://schemas.microsoft.com/office/powerpoint/2010/main" val="236409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Language</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sz="2800" dirty="0" smtClean="0">
                <a:solidFill>
                  <a:schemeClr val="tx1"/>
                </a:solidFill>
              </a:rPr>
              <a:t>Where do you put it?</a:t>
            </a:r>
          </a:p>
          <a:p>
            <a:pPr marL="800100" lvl="1" indent="-342900">
              <a:buFont typeface="Arial"/>
              <a:buChar char="•"/>
            </a:pPr>
            <a:r>
              <a:rPr lang="en-US" dirty="0" smtClean="0">
                <a:solidFill>
                  <a:schemeClr val="tx1"/>
                </a:solidFill>
              </a:rPr>
              <a:t>A standard request for all procurement?</a:t>
            </a:r>
          </a:p>
          <a:p>
            <a:pPr marL="800100" lvl="1" indent="-342900">
              <a:buFont typeface="Arial"/>
              <a:buChar char="•"/>
            </a:pPr>
            <a:r>
              <a:rPr lang="en-US" sz="2800" dirty="0" smtClean="0">
                <a:solidFill>
                  <a:schemeClr val="tx1"/>
                </a:solidFill>
              </a:rPr>
              <a:t>Done on a case-by-case basis in RFPs, RFQs, and contracts?</a:t>
            </a:r>
          </a:p>
        </p:txBody>
      </p:sp>
      <p:pic>
        <p:nvPicPr>
          <p:cNvPr id="5" name="Picture 4" descr="NC State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892800"/>
            <a:ext cx="2743200" cy="431800"/>
          </a:xfrm>
          <a:prstGeom prst="rect">
            <a:avLst/>
          </a:prstGeom>
        </p:spPr>
      </p:pic>
    </p:spTree>
    <p:extLst>
      <p:ext uri="{BB962C8B-B14F-4D97-AF65-F5344CB8AC3E}">
        <p14:creationId xmlns:p14="http://schemas.microsoft.com/office/powerpoint/2010/main" val="3506852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a:t>
            </a:r>
            <a:r>
              <a:rPr lang="en-US" baseline="0" dirty="0" smtClean="0"/>
              <a:t> 508 or WCAG 2?</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a:buChar char="•"/>
            </a:pPr>
            <a:r>
              <a:rPr lang="en-US" sz="2800" dirty="0" smtClean="0">
                <a:solidFill>
                  <a:schemeClr val="tx1"/>
                </a:solidFill>
              </a:rPr>
              <a:t>WCAG 2 – </a:t>
            </a:r>
            <a:r>
              <a:rPr lang="en-US" sz="2800" b="1" u="sng" dirty="0" smtClean="0">
                <a:solidFill>
                  <a:schemeClr val="tx1"/>
                </a:solidFill>
              </a:rPr>
              <a:t>Web</a:t>
            </a:r>
            <a:r>
              <a:rPr lang="en-US" sz="2800" dirty="0" smtClean="0">
                <a:solidFill>
                  <a:schemeClr val="tx1"/>
                </a:solidFill>
              </a:rPr>
              <a:t> Content Accessibility Guidelines</a:t>
            </a:r>
          </a:p>
          <a:p>
            <a:pPr marL="342900" indent="-342900">
              <a:buFont typeface="Arial"/>
              <a:buChar char="•"/>
            </a:pPr>
            <a:r>
              <a:rPr lang="en-US" sz="2800" dirty="0" smtClean="0">
                <a:solidFill>
                  <a:schemeClr val="tx1"/>
                </a:solidFill>
              </a:rPr>
              <a:t>Section 508 explicitly covers more than just Web. It covers all Electronic and Information Technology (EIT)</a:t>
            </a:r>
          </a:p>
          <a:p>
            <a:pPr marL="342900" indent="-342900">
              <a:buFont typeface="Arial"/>
              <a:buChar char="•"/>
            </a:pPr>
            <a:r>
              <a:rPr lang="en-US" sz="2800" dirty="0" smtClean="0">
                <a:solidFill>
                  <a:schemeClr val="tx1"/>
                </a:solidFill>
              </a:rPr>
              <a:t>While Section 508 is much older and less helpful in cases, it more accurately reflects the covered technologies on your campus</a:t>
            </a:r>
          </a:p>
          <a:p>
            <a:pPr marL="342900" indent="-342900">
              <a:buFont typeface="Arial"/>
              <a:buChar char="•"/>
            </a:pPr>
            <a:r>
              <a:rPr lang="en-US" sz="2800" dirty="0" smtClean="0">
                <a:solidFill>
                  <a:schemeClr val="tx1"/>
                </a:solidFill>
              </a:rPr>
              <a:t>Do you have a </a:t>
            </a:r>
            <a:r>
              <a:rPr lang="en-US" sz="2800" b="1" u="sng" dirty="0" smtClean="0">
                <a:solidFill>
                  <a:schemeClr val="tx1"/>
                </a:solidFill>
              </a:rPr>
              <a:t>Web</a:t>
            </a:r>
            <a:r>
              <a:rPr lang="en-US" sz="2800" dirty="0" smtClean="0">
                <a:solidFill>
                  <a:schemeClr val="tx1"/>
                </a:solidFill>
              </a:rPr>
              <a:t> accessibility policy or an </a:t>
            </a:r>
            <a:r>
              <a:rPr lang="en-US" sz="2800" b="1" u="sng" dirty="0" smtClean="0">
                <a:solidFill>
                  <a:schemeClr val="tx1"/>
                </a:solidFill>
              </a:rPr>
              <a:t>EIT</a:t>
            </a:r>
            <a:r>
              <a:rPr lang="en-US" sz="2800" dirty="0" smtClean="0">
                <a:solidFill>
                  <a:schemeClr val="tx1"/>
                </a:solidFill>
              </a:rPr>
              <a:t> accessibility policy?</a:t>
            </a:r>
          </a:p>
        </p:txBody>
      </p:sp>
      <p:pic>
        <p:nvPicPr>
          <p:cNvPr id="5" name="Picture 4" descr="NC State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892800"/>
            <a:ext cx="2743200" cy="431800"/>
          </a:xfrm>
          <a:prstGeom prst="rect">
            <a:avLst/>
          </a:prstGeom>
        </p:spPr>
      </p:pic>
    </p:spTree>
    <p:extLst>
      <p:ext uri="{BB962C8B-B14F-4D97-AF65-F5344CB8AC3E}">
        <p14:creationId xmlns:p14="http://schemas.microsoft.com/office/powerpoint/2010/main" val="398647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Procurement Language</a:t>
            </a:r>
            <a:endParaRPr lang="en-US" dirty="0"/>
          </a:p>
        </p:txBody>
      </p:sp>
      <p:sp>
        <p:nvSpPr>
          <p:cNvPr id="3" name="Content Placeholder 2"/>
          <p:cNvSpPr>
            <a:spLocks noGrp="1"/>
          </p:cNvSpPr>
          <p:nvPr>
            <p:ph idx="1"/>
          </p:nvPr>
        </p:nvSpPr>
        <p:spPr/>
        <p:txBody>
          <a:bodyPr/>
          <a:lstStyle/>
          <a:p>
            <a:r>
              <a:rPr lang="en-US" sz="2800" dirty="0" smtClean="0">
                <a:solidFill>
                  <a:schemeClr val="tx1"/>
                </a:solidFill>
              </a:rPr>
              <a:t>All EIT must</a:t>
            </a:r>
          </a:p>
          <a:p>
            <a:pPr marL="342900" indent="-342900">
              <a:buFont typeface="Arial"/>
              <a:buChar char="•"/>
            </a:pPr>
            <a:r>
              <a:rPr lang="en-US" sz="2800" dirty="0">
                <a:solidFill>
                  <a:schemeClr val="tx1"/>
                </a:solidFill>
              </a:rPr>
              <a:t>M</a:t>
            </a:r>
            <a:r>
              <a:rPr lang="en-US" sz="2800" dirty="0" smtClean="0">
                <a:solidFill>
                  <a:schemeClr val="tx1"/>
                </a:solidFill>
              </a:rPr>
              <a:t>eet the applicable accessibility standards of Section 508 (almost all)</a:t>
            </a:r>
          </a:p>
          <a:p>
            <a:pPr marL="342900" indent="-342900">
              <a:buFont typeface="Arial"/>
              <a:buChar char="•"/>
            </a:pPr>
            <a:r>
              <a:rPr lang="en-US" sz="2800" dirty="0">
                <a:solidFill>
                  <a:schemeClr val="tx1"/>
                </a:solidFill>
              </a:rPr>
              <a:t>P</a:t>
            </a:r>
            <a:r>
              <a:rPr lang="en-US" sz="2800" dirty="0" smtClean="0">
                <a:solidFill>
                  <a:schemeClr val="tx1"/>
                </a:solidFill>
              </a:rPr>
              <a:t>rovide Voluntary Product Accessibility Template (VPAT) (many)</a:t>
            </a:r>
          </a:p>
          <a:p>
            <a:pPr marL="342900" indent="-342900">
              <a:buFont typeface="Arial"/>
              <a:buChar char="•"/>
            </a:pPr>
            <a:r>
              <a:rPr lang="en-US" sz="2800" dirty="0" smtClean="0">
                <a:solidFill>
                  <a:schemeClr val="tx1"/>
                </a:solidFill>
              </a:rPr>
              <a:t>Provide an audit or test results (some)</a:t>
            </a:r>
          </a:p>
          <a:p>
            <a:pPr marL="342900" indent="-342900">
              <a:buFont typeface="Arial"/>
              <a:buChar char="•"/>
            </a:pPr>
            <a:r>
              <a:rPr lang="en-US" sz="2800" dirty="0" smtClean="0">
                <a:solidFill>
                  <a:schemeClr val="tx1"/>
                </a:solidFill>
              </a:rPr>
              <a:t>Detail why some aspects are not in compliance and how and when they will be brought into compliance (some)</a:t>
            </a:r>
          </a:p>
        </p:txBody>
      </p:sp>
      <p:pic>
        <p:nvPicPr>
          <p:cNvPr id="5" name="Picture 4" descr="NC State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892800"/>
            <a:ext cx="2743200" cy="431800"/>
          </a:xfrm>
          <a:prstGeom prst="rect">
            <a:avLst/>
          </a:prstGeom>
        </p:spPr>
      </p:pic>
    </p:spTree>
    <p:extLst>
      <p:ext uri="{BB962C8B-B14F-4D97-AF65-F5344CB8AC3E}">
        <p14:creationId xmlns:p14="http://schemas.microsoft.com/office/powerpoint/2010/main" val="3038762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Problems</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a:buChar char="•"/>
            </a:pPr>
            <a:r>
              <a:rPr lang="en-US" sz="2400" dirty="0" smtClean="0">
                <a:solidFill>
                  <a:schemeClr val="tx1"/>
                </a:solidFill>
              </a:rPr>
              <a:t>Do purchasers know to check up on the requirement?</a:t>
            </a:r>
          </a:p>
          <a:p>
            <a:pPr marL="342900" indent="-342900">
              <a:buFont typeface="Arial"/>
              <a:buChar char="•"/>
            </a:pPr>
            <a:r>
              <a:rPr lang="en-US" sz="2400" dirty="0" smtClean="0">
                <a:solidFill>
                  <a:schemeClr val="tx1"/>
                </a:solidFill>
              </a:rPr>
              <a:t>Do you have a central group that knows enough to be able to approve EIT purchases </a:t>
            </a:r>
            <a:r>
              <a:rPr lang="en-US" sz="2400" b="1" u="sng" dirty="0" smtClean="0">
                <a:solidFill>
                  <a:schemeClr val="tx1"/>
                </a:solidFill>
              </a:rPr>
              <a:t>and</a:t>
            </a:r>
            <a:r>
              <a:rPr lang="en-US" sz="2400" dirty="0" smtClean="0">
                <a:solidFill>
                  <a:schemeClr val="tx1"/>
                </a:solidFill>
              </a:rPr>
              <a:t> validate accessibility?</a:t>
            </a:r>
          </a:p>
          <a:p>
            <a:pPr marL="342900" indent="-342900">
              <a:buFont typeface="Arial"/>
              <a:buChar char="•"/>
            </a:pPr>
            <a:r>
              <a:rPr lang="en-US" sz="2400" dirty="0" smtClean="0">
                <a:solidFill>
                  <a:schemeClr val="tx1"/>
                </a:solidFill>
              </a:rPr>
              <a:t>How do you handle the volume of EIT being procured?</a:t>
            </a:r>
          </a:p>
          <a:p>
            <a:pPr marL="342900" indent="-342900">
              <a:buFont typeface="Arial"/>
              <a:buChar char="•"/>
            </a:pPr>
            <a:r>
              <a:rPr lang="en-US" sz="2400" dirty="0" smtClean="0">
                <a:solidFill>
                  <a:schemeClr val="tx1"/>
                </a:solidFill>
              </a:rPr>
              <a:t>What if something doesn’t go through the official procurement process?</a:t>
            </a:r>
          </a:p>
          <a:p>
            <a:pPr marL="800100" lvl="1" indent="-342900">
              <a:buFont typeface="Arial"/>
              <a:buChar char="•"/>
            </a:pPr>
            <a:r>
              <a:rPr lang="en-US" sz="2400" dirty="0" smtClean="0">
                <a:solidFill>
                  <a:schemeClr val="tx1"/>
                </a:solidFill>
              </a:rPr>
              <a:t>Open source?</a:t>
            </a:r>
          </a:p>
          <a:p>
            <a:pPr marL="800100" lvl="1" indent="-342900">
              <a:buFont typeface="Arial"/>
              <a:buChar char="•"/>
            </a:pPr>
            <a:r>
              <a:rPr lang="en-US" sz="2400" dirty="0">
                <a:solidFill>
                  <a:schemeClr val="tx1"/>
                </a:solidFill>
              </a:rPr>
              <a:t>B</a:t>
            </a:r>
            <a:r>
              <a:rPr lang="en-US" sz="2400" dirty="0" smtClean="0">
                <a:solidFill>
                  <a:schemeClr val="tx1"/>
                </a:solidFill>
              </a:rPr>
              <a:t>elow a certain cost threshold?</a:t>
            </a:r>
          </a:p>
          <a:p>
            <a:pPr marL="800100" lvl="1" indent="-342900">
              <a:buFont typeface="Arial"/>
              <a:buChar char="•"/>
            </a:pPr>
            <a:r>
              <a:rPr lang="en-US" sz="2400" dirty="0" smtClean="0">
                <a:solidFill>
                  <a:schemeClr val="tx1"/>
                </a:solidFill>
              </a:rPr>
              <a:t>Pilot program?</a:t>
            </a:r>
          </a:p>
          <a:p>
            <a:pPr marL="342900" indent="-342900">
              <a:buFont typeface="Arial"/>
              <a:buChar char="•"/>
            </a:pPr>
            <a:r>
              <a:rPr lang="en-US" sz="2400" dirty="0" smtClean="0">
                <a:solidFill>
                  <a:schemeClr val="tx1"/>
                </a:solidFill>
              </a:rPr>
              <a:t>Does the documentation you are asking for tell you what you really need to know?</a:t>
            </a:r>
          </a:p>
        </p:txBody>
      </p:sp>
      <p:pic>
        <p:nvPicPr>
          <p:cNvPr id="5" name="Picture 4" descr="NC State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892800"/>
            <a:ext cx="2743200" cy="431800"/>
          </a:xfrm>
          <a:prstGeom prst="rect">
            <a:avLst/>
          </a:prstGeom>
        </p:spPr>
      </p:pic>
    </p:spTree>
    <p:extLst>
      <p:ext uri="{BB962C8B-B14F-4D97-AF65-F5344CB8AC3E}">
        <p14:creationId xmlns:p14="http://schemas.microsoft.com/office/powerpoint/2010/main" val="279428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Problems with Friends</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sz="2800" dirty="0" smtClean="0">
                <a:solidFill>
                  <a:srgbClr val="000000"/>
                </a:solidFill>
              </a:rPr>
              <a:t>Security</a:t>
            </a:r>
          </a:p>
          <a:p>
            <a:pPr marL="342900" indent="-342900">
              <a:buFont typeface="Arial"/>
              <a:buChar char="•"/>
            </a:pPr>
            <a:r>
              <a:rPr lang="en-US" sz="2800" dirty="0" smtClean="0">
                <a:solidFill>
                  <a:srgbClr val="000000"/>
                </a:solidFill>
              </a:rPr>
              <a:t>Compliance</a:t>
            </a:r>
          </a:p>
          <a:p>
            <a:pPr marL="342900" indent="-342900">
              <a:buFont typeface="Arial"/>
              <a:buChar char="•"/>
            </a:pPr>
            <a:r>
              <a:rPr lang="en-US" sz="2800" dirty="0" smtClean="0">
                <a:solidFill>
                  <a:srgbClr val="000000"/>
                </a:solidFill>
              </a:rPr>
              <a:t>Enterprise Services (Data Integration)</a:t>
            </a:r>
          </a:p>
          <a:p>
            <a:pPr marL="342900" indent="-342900">
              <a:buFont typeface="Arial"/>
              <a:buChar char="•"/>
            </a:pPr>
            <a:r>
              <a:rPr lang="en-US" sz="2800" dirty="0" smtClean="0">
                <a:solidFill>
                  <a:srgbClr val="000000"/>
                </a:solidFill>
              </a:rPr>
              <a:t>Ask</a:t>
            </a:r>
          </a:p>
          <a:p>
            <a:pPr marL="800100" lvl="1" indent="-342900">
              <a:buFont typeface="Arial"/>
              <a:buChar char="•"/>
            </a:pPr>
            <a:r>
              <a:rPr lang="en-US" dirty="0" smtClean="0">
                <a:solidFill>
                  <a:srgbClr val="000000"/>
                </a:solidFill>
              </a:rPr>
              <a:t>What does the product do?</a:t>
            </a:r>
          </a:p>
          <a:p>
            <a:pPr marL="800100" lvl="1" indent="-342900">
              <a:buFont typeface="Arial"/>
              <a:buChar char="•"/>
            </a:pPr>
            <a:r>
              <a:rPr lang="en-US" dirty="0" smtClean="0">
                <a:solidFill>
                  <a:srgbClr val="000000"/>
                </a:solidFill>
              </a:rPr>
              <a:t>Who will use it and how?</a:t>
            </a:r>
          </a:p>
          <a:p>
            <a:pPr marL="800100" lvl="1" indent="-342900">
              <a:buFont typeface="Arial"/>
              <a:buChar char="•"/>
            </a:pPr>
            <a:r>
              <a:rPr lang="en-US" dirty="0" smtClean="0">
                <a:solidFill>
                  <a:srgbClr val="000000"/>
                </a:solidFill>
              </a:rPr>
              <a:t>Type of data being stored?</a:t>
            </a:r>
          </a:p>
          <a:p>
            <a:pPr marL="800100" lvl="1" indent="-342900">
              <a:buFont typeface="Arial"/>
              <a:buChar char="•"/>
            </a:pPr>
            <a:r>
              <a:rPr lang="en-US" dirty="0" smtClean="0">
                <a:solidFill>
                  <a:srgbClr val="000000"/>
                </a:solidFill>
              </a:rPr>
              <a:t>Integrate with other systems?</a:t>
            </a:r>
          </a:p>
        </p:txBody>
      </p:sp>
    </p:spTree>
    <p:extLst>
      <p:ext uri="{BB962C8B-B14F-4D97-AF65-F5344CB8AC3E}">
        <p14:creationId xmlns:p14="http://schemas.microsoft.com/office/powerpoint/2010/main" val="528868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5821</TotalTime>
  <Words>1682</Words>
  <Application>Microsoft Macintosh PowerPoint</Application>
  <PresentationFormat>On-screen Show (4:3)</PresentationFormat>
  <Paragraphs>250</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9_Default Theme</vt:lpstr>
      <vt:lpstr>PowerPoint Presentation</vt:lpstr>
      <vt:lpstr>Agenda</vt:lpstr>
      <vt:lpstr>PowerPoint Presentation</vt:lpstr>
      <vt:lpstr>Campus Requirements</vt:lpstr>
      <vt:lpstr>Procurement Language</vt:lpstr>
      <vt:lpstr>Section 508 or WCAG 2?</vt:lpstr>
      <vt:lpstr>Sample Procurement Language</vt:lpstr>
      <vt:lpstr>Procurement Problems</vt:lpstr>
      <vt:lpstr>Solving Problems with Friends</vt:lpstr>
      <vt:lpstr>PowerPoint Presentation</vt:lpstr>
      <vt:lpstr>CSU Accessible Procurement – Background</vt:lpstr>
      <vt:lpstr>CSU Accessible Procurement – Background</vt:lpstr>
      <vt:lpstr>CSU Accessible Procurement – What is it?</vt:lpstr>
      <vt:lpstr>CSU Accessible Procurement - Highlights</vt:lpstr>
      <vt:lpstr>CSU Accessible Procurement – First Steps</vt:lpstr>
      <vt:lpstr>PowerPoint Presentation</vt:lpstr>
      <vt:lpstr>Let’s get one thing clear</vt:lpstr>
      <vt:lpstr>Exceptions to what?</vt:lpstr>
      <vt:lpstr>Why would there be exceptions?</vt:lpstr>
      <vt:lpstr>508 vs 504 &amp; Title II/III</vt:lpstr>
      <vt:lpstr>Why would there be exceptions? (revisited)</vt:lpstr>
      <vt:lpstr>Handling exceptions</vt:lpstr>
      <vt:lpstr>Then what?</vt:lpstr>
      <vt:lpstr>Closing thoughts</vt:lpstr>
      <vt:lpstr>PowerPoint Presentation</vt:lpstr>
      <vt:lpstr>Law and Policy: Challenges and Opportunities </vt:lpstr>
      <vt:lpstr>Standards</vt:lpstr>
      <vt:lpstr>WCAG 2.0 AA</vt:lpstr>
      <vt:lpstr>A rose by any other name would smell as sweet …</vt:lpstr>
      <vt:lpstr>Convergence</vt:lpstr>
      <vt:lpstr>Help Us Improve and Grow</vt:lpstr>
      <vt:lpstr>got  questions?</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Greg Kraus</cp:lastModifiedBy>
  <cp:revision>153</cp:revision>
  <dcterms:created xsi:type="dcterms:W3CDTF">2012-08-08T18:23:13Z</dcterms:created>
  <dcterms:modified xsi:type="dcterms:W3CDTF">2014-10-01T16:58:32Z</dcterms:modified>
</cp:coreProperties>
</file>