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handoutMasterIdLst>
    <p:handoutMasterId r:id="rId34"/>
  </p:handoutMasterIdLst>
  <p:sldIdLst>
    <p:sldId id="256" r:id="rId2"/>
    <p:sldId id="263" r:id="rId3"/>
    <p:sldId id="299" r:id="rId4"/>
    <p:sldId id="276" r:id="rId5"/>
    <p:sldId id="300" r:id="rId6"/>
    <p:sldId id="282" r:id="rId7"/>
    <p:sldId id="301" r:id="rId8"/>
    <p:sldId id="258" r:id="rId9"/>
    <p:sldId id="266" r:id="rId10"/>
    <p:sldId id="261" r:id="rId11"/>
    <p:sldId id="268" r:id="rId12"/>
    <p:sldId id="293" r:id="rId13"/>
    <p:sldId id="265" r:id="rId14"/>
    <p:sldId id="267" r:id="rId15"/>
    <p:sldId id="271" r:id="rId16"/>
    <p:sldId id="270" r:id="rId17"/>
    <p:sldId id="286" r:id="rId18"/>
    <p:sldId id="275" r:id="rId19"/>
    <p:sldId id="291" r:id="rId20"/>
    <p:sldId id="303" r:id="rId21"/>
    <p:sldId id="305" r:id="rId22"/>
    <p:sldId id="295" r:id="rId23"/>
    <p:sldId id="296" r:id="rId24"/>
    <p:sldId id="304" r:id="rId25"/>
    <p:sldId id="302" r:id="rId26"/>
    <p:sldId id="306" r:id="rId27"/>
    <p:sldId id="287" r:id="rId28"/>
    <p:sldId id="285" r:id="rId29"/>
    <p:sldId id="272" r:id="rId30"/>
    <p:sldId id="260" r:id="rId31"/>
    <p:sldId id="264" r:id="rId32"/>
  </p:sldIdLst>
  <p:sldSz cx="9144000" cy="6858000" type="screen4x3"/>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9" userDrawn="1">
          <p15:clr>
            <a:srgbClr val="A4A3A4"/>
          </p15:clr>
        </p15:guide>
        <p15:guide id="2" pos="218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620"/>
    <p:restoredTop sz="94629" autoAdjust="0"/>
  </p:normalViewPr>
  <p:slideViewPr>
    <p:cSldViewPr>
      <p:cViewPr varScale="1">
        <p:scale>
          <a:sx n="70" d="100"/>
          <a:sy n="70" d="100"/>
        </p:scale>
        <p:origin x="744" y="72"/>
      </p:cViewPr>
      <p:guideLst>
        <p:guide orient="horz" pos="2160"/>
        <p:guide pos="2880"/>
      </p:guideLst>
    </p:cSldViewPr>
  </p:slideViewPr>
  <p:notesTextViewPr>
    <p:cViewPr>
      <p:scale>
        <a:sx n="1" d="1"/>
        <a:sy n="1" d="1"/>
      </p:scale>
      <p:origin x="0" y="0"/>
    </p:cViewPr>
  </p:notesTextViewPr>
  <p:sorterViewPr>
    <p:cViewPr>
      <p:scale>
        <a:sx n="100" d="100"/>
        <a:sy n="100" d="100"/>
      </p:scale>
      <p:origin x="0" y="-2376"/>
    </p:cViewPr>
  </p:sorterViewPr>
  <p:notesViewPr>
    <p:cSldViewPr>
      <p:cViewPr varScale="1">
        <p:scale>
          <a:sx n="57" d="100"/>
          <a:sy n="57" d="100"/>
        </p:scale>
        <p:origin x="2832" y="72"/>
      </p:cViewPr>
      <p:guideLst>
        <p:guide orient="horz" pos="2909"/>
        <p:guide pos="2189"/>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3408"/>
          </a:xfrm>
          <a:prstGeom prst="rect">
            <a:avLst/>
          </a:prstGeom>
        </p:spPr>
        <p:txBody>
          <a:bodyPr vert="horz" lIns="92492" tIns="46246" rIns="92492" bIns="46246" rtlCol="0"/>
          <a:lstStyle>
            <a:lvl1pPr algn="l">
              <a:defRPr sz="1200"/>
            </a:lvl1pPr>
          </a:lstStyle>
          <a:p>
            <a:endParaRPr lang="en-US"/>
          </a:p>
        </p:txBody>
      </p:sp>
      <p:sp>
        <p:nvSpPr>
          <p:cNvPr id="3" name="Date Placeholder 2"/>
          <p:cNvSpPr>
            <a:spLocks noGrp="1"/>
          </p:cNvSpPr>
          <p:nvPr>
            <p:ph type="dt" sz="quarter" idx="1"/>
          </p:nvPr>
        </p:nvSpPr>
        <p:spPr>
          <a:xfrm>
            <a:off x="3936768" y="0"/>
            <a:ext cx="3011699" cy="463408"/>
          </a:xfrm>
          <a:prstGeom prst="rect">
            <a:avLst/>
          </a:prstGeom>
        </p:spPr>
        <p:txBody>
          <a:bodyPr vert="horz" lIns="92492" tIns="46246" rIns="92492" bIns="46246" rtlCol="0"/>
          <a:lstStyle>
            <a:lvl1pPr algn="r">
              <a:defRPr sz="1200"/>
            </a:lvl1pPr>
          </a:lstStyle>
          <a:p>
            <a:fld id="{21C207F0-2C94-4A24-A0F3-3F395FFA112E}" type="datetimeFigureOut">
              <a:rPr lang="en-US" smtClean="0"/>
              <a:pPr/>
              <a:t>9/20/2014</a:t>
            </a:fld>
            <a:endParaRPr lang="en-US"/>
          </a:p>
        </p:txBody>
      </p:sp>
      <p:sp>
        <p:nvSpPr>
          <p:cNvPr id="4" name="Footer Placeholder 3"/>
          <p:cNvSpPr>
            <a:spLocks noGrp="1"/>
          </p:cNvSpPr>
          <p:nvPr>
            <p:ph type="ftr" sz="quarter" idx="2"/>
          </p:nvPr>
        </p:nvSpPr>
        <p:spPr>
          <a:xfrm>
            <a:off x="0" y="8772669"/>
            <a:ext cx="3011699" cy="463407"/>
          </a:xfrm>
          <a:prstGeom prst="rect">
            <a:avLst/>
          </a:prstGeom>
        </p:spPr>
        <p:txBody>
          <a:bodyPr vert="horz" lIns="92492" tIns="46246" rIns="92492" bIns="46246" rtlCol="0" anchor="b"/>
          <a:lstStyle>
            <a:lvl1pPr algn="l">
              <a:defRPr sz="1200"/>
            </a:lvl1pPr>
          </a:lstStyle>
          <a:p>
            <a:endParaRPr lang="en-US"/>
          </a:p>
        </p:txBody>
      </p:sp>
      <p:sp>
        <p:nvSpPr>
          <p:cNvPr id="5" name="Slide Number Placeholder 4"/>
          <p:cNvSpPr>
            <a:spLocks noGrp="1"/>
          </p:cNvSpPr>
          <p:nvPr>
            <p:ph type="sldNum" sz="quarter" idx="3"/>
          </p:nvPr>
        </p:nvSpPr>
        <p:spPr>
          <a:xfrm>
            <a:off x="3936768" y="8772669"/>
            <a:ext cx="3011699" cy="463407"/>
          </a:xfrm>
          <a:prstGeom prst="rect">
            <a:avLst/>
          </a:prstGeom>
        </p:spPr>
        <p:txBody>
          <a:bodyPr vert="horz" lIns="92492" tIns="46246" rIns="92492" bIns="46246" rtlCol="0" anchor="b"/>
          <a:lstStyle>
            <a:lvl1pPr algn="r">
              <a:defRPr sz="1200"/>
            </a:lvl1pPr>
          </a:lstStyle>
          <a:p>
            <a:fld id="{F05B24CA-33D5-482F-93B9-912DCB3538DE}" type="slidenum">
              <a:rPr lang="en-US" smtClean="0"/>
              <a:pPr/>
              <a:t>‹#›</a:t>
            </a:fld>
            <a:endParaRPr lang="en-US"/>
          </a:p>
        </p:txBody>
      </p:sp>
    </p:spTree>
    <p:extLst>
      <p:ext uri="{BB962C8B-B14F-4D97-AF65-F5344CB8AC3E}">
        <p14:creationId xmlns:p14="http://schemas.microsoft.com/office/powerpoint/2010/main" val="36507667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92" tIns="46246" rIns="92492" bIns="46246" rtlCol="0"/>
          <a:lstStyle>
            <a:lvl1pPr algn="l">
              <a:defRPr sz="1200"/>
            </a:lvl1pPr>
          </a:lstStyle>
          <a:p>
            <a:endParaRPr lang="en-US"/>
          </a:p>
        </p:txBody>
      </p:sp>
      <p:sp>
        <p:nvSpPr>
          <p:cNvPr id="3" name="Date Placeholder 2"/>
          <p:cNvSpPr>
            <a:spLocks noGrp="1"/>
          </p:cNvSpPr>
          <p:nvPr>
            <p:ph type="dt" idx="1"/>
          </p:nvPr>
        </p:nvSpPr>
        <p:spPr>
          <a:xfrm>
            <a:off x="3936768" y="0"/>
            <a:ext cx="3011699" cy="461804"/>
          </a:xfrm>
          <a:prstGeom prst="rect">
            <a:avLst/>
          </a:prstGeom>
        </p:spPr>
        <p:txBody>
          <a:bodyPr vert="horz" lIns="92492" tIns="46246" rIns="92492" bIns="46246" rtlCol="0"/>
          <a:lstStyle>
            <a:lvl1pPr algn="r">
              <a:defRPr sz="1200"/>
            </a:lvl1pPr>
          </a:lstStyle>
          <a:p>
            <a:fld id="{3F76A864-4A44-4B97-91A4-2FDA51EED008}" type="datetimeFigureOut">
              <a:rPr lang="en-US" smtClean="0"/>
              <a:pPr/>
              <a:t>9/20/2014</a:t>
            </a:fld>
            <a:endParaRPr lang="en-US"/>
          </a:p>
        </p:txBody>
      </p:sp>
      <p:sp>
        <p:nvSpPr>
          <p:cNvPr id="4" name="Slide Image Placeholder 3"/>
          <p:cNvSpPr>
            <a:spLocks noGrp="1" noRot="1" noChangeAspect="1"/>
          </p:cNvSpPr>
          <p:nvPr>
            <p:ph type="sldImg" idx="2"/>
          </p:nvPr>
        </p:nvSpPr>
        <p:spPr>
          <a:xfrm>
            <a:off x="1165225" y="692150"/>
            <a:ext cx="4619625" cy="3463925"/>
          </a:xfrm>
          <a:prstGeom prst="rect">
            <a:avLst/>
          </a:prstGeom>
          <a:noFill/>
          <a:ln w="12700">
            <a:solidFill>
              <a:prstClr val="black"/>
            </a:solidFill>
          </a:ln>
        </p:spPr>
        <p:txBody>
          <a:bodyPr vert="horz" lIns="92492" tIns="46246" rIns="92492" bIns="46246" rtlCol="0" anchor="ctr"/>
          <a:lstStyle/>
          <a:p>
            <a:endParaRPr lang="en-US"/>
          </a:p>
        </p:txBody>
      </p:sp>
      <p:sp>
        <p:nvSpPr>
          <p:cNvPr id="5" name="Notes Placeholder 4"/>
          <p:cNvSpPr>
            <a:spLocks noGrp="1"/>
          </p:cNvSpPr>
          <p:nvPr>
            <p:ph type="body" sz="quarter" idx="3"/>
          </p:nvPr>
        </p:nvSpPr>
        <p:spPr>
          <a:xfrm>
            <a:off x="695008" y="4387136"/>
            <a:ext cx="5560060" cy="4156234"/>
          </a:xfrm>
          <a:prstGeom prst="rect">
            <a:avLst/>
          </a:prstGeom>
        </p:spPr>
        <p:txBody>
          <a:bodyPr vert="horz" lIns="92492" tIns="46246" rIns="92492" bIns="46246"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2668"/>
            <a:ext cx="3011699" cy="461804"/>
          </a:xfrm>
          <a:prstGeom prst="rect">
            <a:avLst/>
          </a:prstGeom>
        </p:spPr>
        <p:txBody>
          <a:bodyPr vert="horz" lIns="92492" tIns="46246" rIns="92492" bIns="46246" rtlCol="0" anchor="b"/>
          <a:lstStyle>
            <a:lvl1pPr algn="l">
              <a:defRPr sz="1200"/>
            </a:lvl1pPr>
          </a:lstStyle>
          <a:p>
            <a:endParaRPr lang="en-US"/>
          </a:p>
        </p:txBody>
      </p:sp>
      <p:sp>
        <p:nvSpPr>
          <p:cNvPr id="7" name="Slide Number Placeholder 6"/>
          <p:cNvSpPr>
            <a:spLocks noGrp="1"/>
          </p:cNvSpPr>
          <p:nvPr>
            <p:ph type="sldNum" sz="quarter" idx="5"/>
          </p:nvPr>
        </p:nvSpPr>
        <p:spPr>
          <a:xfrm>
            <a:off x="3936768" y="8772668"/>
            <a:ext cx="3011699" cy="461804"/>
          </a:xfrm>
          <a:prstGeom prst="rect">
            <a:avLst/>
          </a:prstGeom>
        </p:spPr>
        <p:txBody>
          <a:bodyPr vert="horz" lIns="92492" tIns="46246" rIns="92492" bIns="46246" rtlCol="0" anchor="b"/>
          <a:lstStyle>
            <a:lvl1pPr algn="r">
              <a:defRPr sz="1200"/>
            </a:lvl1pPr>
          </a:lstStyle>
          <a:p>
            <a:fld id="{59EB9413-E71C-40C2-9DEF-C8A968C16E49}" type="slidenum">
              <a:rPr lang="en-US" smtClean="0"/>
              <a:pPr/>
              <a:t>‹#›</a:t>
            </a:fld>
            <a:endParaRPr lang="en-US"/>
          </a:p>
        </p:txBody>
      </p:sp>
    </p:spTree>
    <p:extLst>
      <p:ext uri="{BB962C8B-B14F-4D97-AF65-F5344CB8AC3E}">
        <p14:creationId xmlns:p14="http://schemas.microsoft.com/office/powerpoint/2010/main" val="116781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9EB9413-E71C-40C2-9DEF-C8A968C16E49}" type="slidenum">
              <a:rPr lang="en-US" smtClean="0"/>
              <a:pPr/>
              <a:t>1</a:t>
            </a:fld>
            <a:endParaRPr lang="en-US"/>
          </a:p>
        </p:txBody>
      </p:sp>
    </p:spTree>
    <p:extLst>
      <p:ext uri="{BB962C8B-B14F-4D97-AF65-F5344CB8AC3E}">
        <p14:creationId xmlns:p14="http://schemas.microsoft.com/office/powerpoint/2010/main" val="10961916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9EB9413-E71C-40C2-9DEF-C8A968C16E49}" type="slidenum">
              <a:rPr lang="en-US" smtClean="0"/>
              <a:pPr/>
              <a:t>8</a:t>
            </a:fld>
            <a:endParaRPr lang="en-US"/>
          </a:p>
        </p:txBody>
      </p:sp>
    </p:spTree>
    <p:extLst>
      <p:ext uri="{BB962C8B-B14F-4D97-AF65-F5344CB8AC3E}">
        <p14:creationId xmlns:p14="http://schemas.microsoft.com/office/powerpoint/2010/main" val="22110063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43B8261-763E-4022-BE4F-01F08B816DF0}" type="datetimeFigureOut">
              <a:rPr lang="en-US" smtClean="0"/>
              <a:pPr/>
              <a:t>9/20/2014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74790C-D2DD-4A6C-9ACC-831B76CD561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3B8261-763E-4022-BE4F-01F08B816DF0}" type="datetimeFigureOut">
              <a:rPr lang="en-US" smtClean="0"/>
              <a:pPr/>
              <a:t>9/20/2014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74790C-D2DD-4A6C-9ACC-831B76CD561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3B8261-763E-4022-BE4F-01F08B816DF0}" type="datetimeFigureOut">
              <a:rPr lang="en-US" smtClean="0"/>
              <a:pPr/>
              <a:t>9/20/2014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74790C-D2DD-4A6C-9ACC-831B76CD561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3B8261-763E-4022-BE4F-01F08B816DF0}" type="datetimeFigureOut">
              <a:rPr lang="en-US" smtClean="0"/>
              <a:pPr/>
              <a:t>9/20/2014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74790C-D2DD-4A6C-9ACC-831B76CD561C}"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43B8261-763E-4022-BE4F-01F08B816DF0}" type="datetimeFigureOut">
              <a:rPr lang="en-US" smtClean="0"/>
              <a:pPr/>
              <a:t>9/20/2014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74790C-D2DD-4A6C-9ACC-831B76CD561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43B8261-763E-4022-BE4F-01F08B816DF0}" type="datetimeFigureOut">
              <a:rPr lang="en-US" smtClean="0"/>
              <a:pPr/>
              <a:t>9/20/2014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74790C-D2DD-4A6C-9ACC-831B76CD561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43B8261-763E-4022-BE4F-01F08B816DF0}" type="datetimeFigureOut">
              <a:rPr lang="en-US" smtClean="0"/>
              <a:pPr/>
              <a:t>9/20/2014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274790C-D2DD-4A6C-9ACC-831B76CD561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43B8261-763E-4022-BE4F-01F08B816DF0}" type="datetimeFigureOut">
              <a:rPr lang="en-US" smtClean="0"/>
              <a:pPr/>
              <a:t>9/20/2014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274790C-D2DD-4A6C-9ACC-831B76CD561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3B8261-763E-4022-BE4F-01F08B816DF0}" type="datetimeFigureOut">
              <a:rPr lang="en-US" smtClean="0"/>
              <a:pPr/>
              <a:t>9/20/2014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274790C-D2DD-4A6C-9ACC-831B76CD561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43B8261-763E-4022-BE4F-01F08B816DF0}" type="datetimeFigureOut">
              <a:rPr lang="en-US" smtClean="0"/>
              <a:pPr/>
              <a:t>9/20/2014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74790C-D2DD-4A6C-9ACC-831B76CD561C}" type="slidenum">
              <a:rPr lang="en-US" smtClean="0"/>
              <a:pPr/>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B43B8261-763E-4022-BE4F-01F08B816DF0}" type="datetimeFigureOut">
              <a:rPr lang="en-US" smtClean="0"/>
              <a:pPr/>
              <a:t>9/20/2014</a:t>
            </a:fld>
            <a:endParaRPr lang="en-US"/>
          </a:p>
        </p:txBody>
      </p:sp>
      <p:sp>
        <p:nvSpPr>
          <p:cNvPr id="9" name="Slide Number Placeholder 8"/>
          <p:cNvSpPr>
            <a:spLocks noGrp="1"/>
          </p:cNvSpPr>
          <p:nvPr>
            <p:ph type="sldNum" sz="quarter" idx="11"/>
          </p:nvPr>
        </p:nvSpPr>
        <p:spPr/>
        <p:txBody>
          <a:bodyPr/>
          <a:lstStyle/>
          <a:p>
            <a:fld id="{5274790C-D2DD-4A6C-9ACC-831B76CD561C}" type="slidenum">
              <a:rPr lang="en-US" smtClean="0"/>
              <a:pPr/>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5274790C-D2DD-4A6C-9ACC-831B76CD561C}" type="slidenum">
              <a:rPr lang="en-US" smtClean="0"/>
              <a:pPr/>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B43B8261-763E-4022-BE4F-01F08B816DF0}" type="datetimeFigureOut">
              <a:rPr lang="en-US" smtClean="0"/>
              <a:pPr/>
              <a:t>9/20/2014</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png"/></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ala.org/acrl/standards/visualliteracy"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s://www.haikudeck.com/" TargetMode="External"/><Relationship Id="rId3" Type="http://schemas.openxmlformats.org/officeDocument/2006/relationships/hyperlink" Target="http://www.cmsimpact.org/fair-use/best-practices/documentary/documentary-filmmakers-statement-best-practices-fair-use#statement" TargetMode="External"/><Relationship Id="rId7" Type="http://schemas.openxmlformats.org/officeDocument/2006/relationships/hyperlink" Target="http://www.flipsnackedu.com/" TargetMode="External"/><Relationship Id="rId2" Type="http://schemas.openxmlformats.org/officeDocument/2006/relationships/hyperlink" Target="http://www.lynda.com/SharedPlaylist/adfb4a51ccaf4577b3b061a985c83dcb?org=umd.edu" TargetMode="External"/><Relationship Id="rId1" Type="http://schemas.openxmlformats.org/officeDocument/2006/relationships/slideLayout" Target="../slideLayouts/slideLayout2.xml"/><Relationship Id="rId6" Type="http://schemas.openxmlformats.org/officeDocument/2006/relationships/hyperlink" Target="http://umddc.tumblr.com/" TargetMode="External"/><Relationship Id="rId5" Type="http://schemas.openxmlformats.org/officeDocument/2006/relationships/hyperlink" Target="http://lib.guides.umd.edu/tlcmake" TargetMode="External"/><Relationship Id="rId10" Type="http://schemas.openxmlformats.org/officeDocument/2006/relationships/image" Target="../media/image3.png"/><Relationship Id="rId4" Type="http://schemas.openxmlformats.org/officeDocument/2006/relationships/hyperlink" Target="http://www.ncte.org/positions/statements/fairusemedialiteracy" TargetMode="External"/><Relationship Id="rId9" Type="http://schemas.openxmlformats.org/officeDocument/2006/relationships/hyperlink" Target="https://www.swipe.to/" TargetMode="Externa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www.haikudeck.com/" TargetMode="External"/><Relationship Id="rId2" Type="http://schemas.openxmlformats.org/officeDocument/2006/relationships/hyperlink" Target="http://www.flipsnackedu.com/" TargetMode="Externa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s://www.swipe.to/"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libumd.wufoo.com/forms/tlc-digital-badge-program/" TargetMode="External"/><Relationship Id="rId2" Type="http://schemas.openxmlformats.org/officeDocument/2006/relationships/hyperlink" Target="mailto:teachingandlearningumd@gmail.com"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mailto:cippol1@umd.edu" TargetMode="External"/><Relationship Id="rId1" Type="http://schemas.openxmlformats.org/officeDocument/2006/relationships/slideLayout" Target="../slideLayouts/slideLayout2.xml"/><Relationship Id="rId4" Type="http://schemas.openxmlformats.org/officeDocument/2006/relationships/image" Target="../media/image17.png"/></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447800"/>
            <a:ext cx="7696200" cy="2289175"/>
          </a:xfrm>
        </p:spPr>
        <p:txBody>
          <a:bodyPr/>
          <a:lstStyle/>
          <a:p>
            <a:r>
              <a:rPr lang="en-US" sz="5400" b="1" dirty="0" smtClean="0"/>
              <a:t>The Return of the Odd Couple? Digital Literacy And The Learning Commons Curriculum</a:t>
            </a:r>
            <a:endParaRPr lang="en-US" sz="5400" dirty="0">
              <a:solidFill>
                <a:schemeClr val="accent3">
                  <a:lumMod val="75000"/>
                </a:schemeClr>
              </a:solidFill>
            </a:endParaRPr>
          </a:p>
        </p:txBody>
      </p:sp>
      <p:sp>
        <p:nvSpPr>
          <p:cNvPr id="3" name="Subtitle 2"/>
          <p:cNvSpPr>
            <a:spLocks noGrp="1"/>
          </p:cNvSpPr>
          <p:nvPr>
            <p:ph type="subTitle" idx="1"/>
          </p:nvPr>
        </p:nvSpPr>
        <p:spPr>
          <a:xfrm>
            <a:off x="647699" y="4038600"/>
            <a:ext cx="7391400" cy="1066800"/>
          </a:xfrm>
        </p:spPr>
        <p:txBody>
          <a:bodyPr>
            <a:normAutofit/>
          </a:bodyPr>
          <a:lstStyle/>
          <a:p>
            <a:r>
              <a:rPr lang="en-US" dirty="0" err="1" smtClean="0"/>
              <a:t>Cinthya</a:t>
            </a:r>
            <a:r>
              <a:rPr lang="en-US" dirty="0" smtClean="0"/>
              <a:t> Ippoliti, Head Teaching and Learning Services UMD Libraries</a:t>
            </a:r>
          </a:p>
          <a:p>
            <a:r>
              <a:rPr lang="en-US" dirty="0" smtClean="0"/>
              <a:t>October 1</a:t>
            </a:r>
            <a:r>
              <a:rPr lang="en-US" baseline="30000" dirty="0" smtClean="0"/>
              <a:t>st</a:t>
            </a:r>
            <a:r>
              <a:rPr lang="en-US" dirty="0" smtClean="0"/>
              <a:t>, 2014 EDUCAUSE</a:t>
            </a:r>
            <a:endParaRPr lang="en-US" dirty="0"/>
          </a:p>
        </p:txBody>
      </p:sp>
      <p:pic>
        <p:nvPicPr>
          <p:cNvPr id="4" name="Picture 3"/>
          <p:cNvPicPr>
            <a:picLocks noChangeAspect="1"/>
          </p:cNvPicPr>
          <p:nvPr/>
        </p:nvPicPr>
        <p:blipFill>
          <a:blip r:embed="rId3"/>
          <a:stretch>
            <a:fillRect/>
          </a:stretch>
        </p:blipFill>
        <p:spPr>
          <a:xfrm>
            <a:off x="1136" y="6166553"/>
            <a:ext cx="8457063" cy="691447"/>
          </a:xfrm>
          <a:prstGeom prst="rect">
            <a:avLst/>
          </a:prstGeom>
        </p:spPr>
      </p:pic>
    </p:spTree>
    <p:extLst>
      <p:ext uri="{BB962C8B-B14F-4D97-AF65-F5344CB8AC3E}">
        <p14:creationId xmlns:p14="http://schemas.microsoft.com/office/powerpoint/2010/main" val="2833968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Workshop Statistics</a:t>
            </a:r>
            <a:endParaRPr lang="en-US" dirty="0"/>
          </a:p>
        </p:txBody>
      </p:sp>
      <p:sp>
        <p:nvSpPr>
          <p:cNvPr id="3" name="Content Placeholder 2"/>
          <p:cNvSpPr>
            <a:spLocks noGrp="1"/>
          </p:cNvSpPr>
          <p:nvPr>
            <p:ph idx="1"/>
          </p:nvPr>
        </p:nvSpPr>
        <p:spPr>
          <a:xfrm>
            <a:off x="481084" y="1358106"/>
            <a:ext cx="7772400" cy="5181600"/>
          </a:xfrm>
        </p:spPr>
        <p:txBody>
          <a:bodyPr>
            <a:normAutofit fontScale="92500" lnSpcReduction="10000"/>
          </a:bodyPr>
          <a:lstStyle/>
          <a:p>
            <a:r>
              <a:rPr lang="en-US" dirty="0" smtClean="0"/>
              <a:t>Fall 2012</a:t>
            </a:r>
          </a:p>
          <a:p>
            <a:pPr lvl="1"/>
            <a:r>
              <a:rPr lang="en-US" dirty="0" smtClean="0"/>
              <a:t>Endnote Web: 87 participants</a:t>
            </a:r>
          </a:p>
          <a:p>
            <a:pPr marL="411480" lvl="1" indent="0">
              <a:buNone/>
            </a:pPr>
            <a:endParaRPr lang="en-US" dirty="0" smtClean="0"/>
          </a:p>
          <a:p>
            <a:r>
              <a:rPr lang="en-US" dirty="0" smtClean="0"/>
              <a:t>Spring 2013</a:t>
            </a:r>
          </a:p>
          <a:p>
            <a:pPr lvl="1"/>
            <a:r>
              <a:rPr lang="en-US" dirty="0" err="1" smtClean="0"/>
              <a:t>Zotero</a:t>
            </a:r>
            <a:r>
              <a:rPr lang="en-US" dirty="0" smtClean="0"/>
              <a:t>: 21 participants</a:t>
            </a:r>
          </a:p>
          <a:p>
            <a:pPr lvl="1"/>
            <a:r>
              <a:rPr lang="en-US" dirty="0" smtClean="0"/>
              <a:t>Endnote Web: 25 participants</a:t>
            </a:r>
          </a:p>
          <a:p>
            <a:pPr lvl="1"/>
            <a:r>
              <a:rPr lang="en-US" dirty="0" err="1" smtClean="0"/>
              <a:t>RefWorks</a:t>
            </a:r>
            <a:r>
              <a:rPr lang="en-US" dirty="0" smtClean="0"/>
              <a:t>: 11 participants</a:t>
            </a:r>
          </a:p>
          <a:p>
            <a:pPr lvl="1"/>
            <a:r>
              <a:rPr lang="en-US" dirty="0" err="1" smtClean="0"/>
              <a:t>WorldCat</a:t>
            </a:r>
            <a:r>
              <a:rPr lang="en-US" dirty="0" smtClean="0"/>
              <a:t> UMD: 17 participants  </a:t>
            </a:r>
          </a:p>
          <a:p>
            <a:pPr lvl="1"/>
            <a:r>
              <a:rPr lang="en-US" dirty="0" smtClean="0"/>
              <a:t>Poster Printing: 41 participants </a:t>
            </a:r>
          </a:p>
          <a:p>
            <a:pPr marL="411480" lvl="1" indent="0">
              <a:buNone/>
            </a:pPr>
            <a:endParaRPr lang="en-US" dirty="0" smtClean="0"/>
          </a:p>
          <a:p>
            <a:r>
              <a:rPr lang="en-US" dirty="0" smtClean="0"/>
              <a:t>Fall 2013</a:t>
            </a:r>
          </a:p>
          <a:p>
            <a:pPr lvl="1"/>
            <a:r>
              <a:rPr lang="en-US" dirty="0" smtClean="0"/>
              <a:t>Images/Primary Sources: 5 participants</a:t>
            </a:r>
          </a:p>
          <a:p>
            <a:pPr lvl="1"/>
            <a:r>
              <a:rPr lang="en-US" dirty="0" smtClean="0"/>
              <a:t>Multimedia: 11 participants</a:t>
            </a:r>
          </a:p>
          <a:p>
            <a:pPr lvl="1"/>
            <a:r>
              <a:rPr lang="en-US" dirty="0" smtClean="0"/>
              <a:t>Endnote Web and </a:t>
            </a:r>
            <a:r>
              <a:rPr lang="en-US" dirty="0" err="1" smtClean="0"/>
              <a:t>Zotero</a:t>
            </a:r>
            <a:r>
              <a:rPr lang="en-US" dirty="0" smtClean="0"/>
              <a:t>: 13 participants</a:t>
            </a:r>
          </a:p>
          <a:p>
            <a:pPr lvl="1"/>
            <a:r>
              <a:rPr lang="en-US" dirty="0" smtClean="0"/>
              <a:t>3d and Poster Printing: 5 participants</a:t>
            </a:r>
          </a:p>
          <a:p>
            <a:pPr lvl="1">
              <a:buNone/>
            </a:pPr>
            <a:endParaRPr lang="en-US" dirty="0"/>
          </a:p>
        </p:txBody>
      </p:sp>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39000" y="0"/>
            <a:ext cx="1162050" cy="3105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057882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Version 1.0:Logistics</a:t>
            </a:r>
            <a:endParaRPr lang="en-US" dirty="0"/>
          </a:p>
        </p:txBody>
      </p:sp>
      <p:sp>
        <p:nvSpPr>
          <p:cNvPr id="3" name="Content Placeholder 2"/>
          <p:cNvSpPr>
            <a:spLocks noGrp="1"/>
          </p:cNvSpPr>
          <p:nvPr>
            <p:ph idx="1"/>
          </p:nvPr>
        </p:nvSpPr>
        <p:spPr>
          <a:xfrm>
            <a:off x="457200" y="1600200"/>
            <a:ext cx="7010400" cy="4800600"/>
          </a:xfrm>
        </p:spPr>
        <p:txBody>
          <a:bodyPr/>
          <a:lstStyle/>
          <a:p>
            <a:r>
              <a:rPr lang="en-US" dirty="0" smtClean="0"/>
              <a:t>Students attended in-person workshops under 4 main tracks: (selected based on expert interest and availability to teach)</a:t>
            </a:r>
          </a:p>
          <a:p>
            <a:pPr lvl="1"/>
            <a:r>
              <a:rPr lang="en-US" dirty="0" smtClean="0"/>
              <a:t>Visual literacy/Primary Sources</a:t>
            </a:r>
          </a:p>
          <a:p>
            <a:pPr lvl="1"/>
            <a:r>
              <a:rPr lang="en-US" dirty="0" smtClean="0"/>
              <a:t>Multimedia</a:t>
            </a:r>
          </a:p>
          <a:p>
            <a:pPr lvl="1"/>
            <a:r>
              <a:rPr lang="en-US" dirty="0" smtClean="0"/>
              <a:t>Citation Management</a:t>
            </a:r>
          </a:p>
          <a:p>
            <a:pPr lvl="1"/>
            <a:r>
              <a:rPr lang="en-US" dirty="0" smtClean="0"/>
              <a:t>Production: Poster and 3d Printing </a:t>
            </a:r>
          </a:p>
          <a:p>
            <a:pPr lvl="1"/>
            <a:endParaRPr lang="en-US" dirty="0" smtClean="0"/>
          </a:p>
          <a:p>
            <a:r>
              <a:rPr lang="en-US" dirty="0" smtClean="0"/>
              <a:t>Accessed a Canvas module which becomes available after the last workshop ended</a:t>
            </a:r>
            <a:endParaRPr lang="en-US" dirty="0"/>
          </a:p>
        </p:txBody>
      </p:sp>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29266" y="0"/>
            <a:ext cx="1026597" cy="2743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576535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Version 1.0: Learning Outcomes</a:t>
            </a:r>
            <a:endParaRPr lang="en-US" dirty="0"/>
          </a:p>
        </p:txBody>
      </p:sp>
      <p:sp>
        <p:nvSpPr>
          <p:cNvPr id="3" name="Content Placeholder 2"/>
          <p:cNvSpPr>
            <a:spLocks noGrp="1"/>
          </p:cNvSpPr>
          <p:nvPr>
            <p:ph idx="1"/>
          </p:nvPr>
        </p:nvSpPr>
        <p:spPr/>
        <p:txBody>
          <a:bodyPr/>
          <a:lstStyle/>
          <a:p>
            <a:r>
              <a:rPr lang="en-US" dirty="0" smtClean="0"/>
              <a:t>Evaluate various citation management tools and select the most appropriate for their needs</a:t>
            </a:r>
          </a:p>
          <a:p>
            <a:pPr lvl="1"/>
            <a:r>
              <a:rPr lang="en-US" dirty="0" smtClean="0"/>
              <a:t>Learn the basic features and functionality of Endnote Web, </a:t>
            </a:r>
            <a:r>
              <a:rPr lang="en-US" dirty="0" err="1" smtClean="0"/>
              <a:t>Zotero</a:t>
            </a:r>
            <a:r>
              <a:rPr lang="en-US" dirty="0" smtClean="0"/>
              <a:t> and </a:t>
            </a:r>
            <a:r>
              <a:rPr lang="en-US" dirty="0" err="1" smtClean="0"/>
              <a:t>Refworks</a:t>
            </a:r>
            <a:endParaRPr lang="en-US" dirty="0" smtClean="0"/>
          </a:p>
          <a:p>
            <a:r>
              <a:rPr lang="en-US" dirty="0" smtClean="0"/>
              <a:t>Learn how to create a 3D printed object (files, formats, etc.)</a:t>
            </a:r>
          </a:p>
          <a:p>
            <a:r>
              <a:rPr lang="en-US" dirty="0" smtClean="0"/>
              <a:t>Learn how to create and print a poster using our large-format printer</a:t>
            </a:r>
          </a:p>
          <a:p>
            <a:r>
              <a:rPr lang="en-US" dirty="0" smtClean="0"/>
              <a:t>Learn how to shoot and edit video footage utilizing a digital camera and our Adobe Final Cut Pro suite of tools</a:t>
            </a:r>
          </a:p>
          <a:p>
            <a:r>
              <a:rPr lang="en-US" dirty="0" smtClean="0"/>
              <a:t>Find and ethically incorporate images into their projects</a:t>
            </a:r>
          </a:p>
          <a:p>
            <a:r>
              <a:rPr lang="en-US" dirty="0" smtClean="0"/>
              <a:t>Explore primary resources and what our special collections have to offer</a:t>
            </a:r>
          </a:p>
          <a:p>
            <a:endParaRPr lang="en-US" dirty="0"/>
          </a:p>
        </p:txBody>
      </p:sp>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91016" y="0"/>
            <a:ext cx="826981" cy="2209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695207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Version 1.0: Canvas Course</a:t>
            </a:r>
            <a:endParaRPr lang="en-US"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1272555"/>
            <a:ext cx="7924800" cy="515035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248206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Version 1.0: Curriculum</a:t>
            </a:r>
            <a:endParaRPr lang="en-US"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1447800"/>
            <a:ext cx="7950733" cy="47037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24800" y="0"/>
            <a:ext cx="493197" cy="131788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465121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Version 1.0: Curriculum cont’d</a:t>
            </a:r>
            <a:endParaRPr lang="en-US" dirty="0"/>
          </a:p>
        </p:txBody>
      </p:sp>
      <p:pic>
        <p:nvPicPr>
          <p:cNvPr id="4" name="Content Placeholder 3" descr="Screen shot 2013-11-14 at 3.01.26 PM.png"/>
          <p:cNvPicPr>
            <a:picLocks noGrp="1" noChangeAspect="1"/>
          </p:cNvPicPr>
          <p:nvPr>
            <p:ph idx="1"/>
          </p:nvPr>
        </p:nvPicPr>
        <p:blipFill>
          <a:blip r:embed="rId2"/>
          <a:stretch>
            <a:fillRect/>
          </a:stretch>
        </p:blipFill>
        <p:spPr>
          <a:xfrm>
            <a:off x="685800" y="3581400"/>
            <a:ext cx="4800600" cy="3200400"/>
          </a:xfrm>
        </p:spPr>
      </p:pic>
      <p:pic>
        <p:nvPicPr>
          <p:cNvPr id="5" name="Picture 4" descr="Screen shot 2013-11-14 at 2.57.29 PM.png"/>
          <p:cNvPicPr>
            <a:picLocks noChangeAspect="1"/>
          </p:cNvPicPr>
          <p:nvPr/>
        </p:nvPicPr>
        <p:blipFill>
          <a:blip r:embed="rId3"/>
          <a:stretch>
            <a:fillRect/>
          </a:stretch>
        </p:blipFill>
        <p:spPr>
          <a:xfrm>
            <a:off x="685800" y="1219200"/>
            <a:ext cx="6705600" cy="2362200"/>
          </a:xfrm>
          <a:prstGeom prst="rect">
            <a:avLst/>
          </a:prstGeom>
        </p:spPr>
      </p:pic>
      <p:pic>
        <p:nvPicPr>
          <p:cNvPr id="6"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15200" y="3886200"/>
            <a:ext cx="1112146" cy="2971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Version 1.0: Canvas Course Statistics</a:t>
            </a:r>
            <a:endParaRPr lang="en-US" dirty="0"/>
          </a:p>
        </p:txBody>
      </p:sp>
      <p:sp>
        <p:nvSpPr>
          <p:cNvPr id="3" name="Content Placeholder 2"/>
          <p:cNvSpPr>
            <a:spLocks noGrp="1"/>
          </p:cNvSpPr>
          <p:nvPr>
            <p:ph idx="1"/>
          </p:nvPr>
        </p:nvSpPr>
        <p:spPr>
          <a:xfrm>
            <a:off x="457200" y="2021006"/>
            <a:ext cx="7620000" cy="4800600"/>
          </a:xfrm>
        </p:spPr>
        <p:txBody>
          <a:bodyPr/>
          <a:lstStyle/>
          <a:p>
            <a:r>
              <a:rPr lang="en-US" dirty="0" smtClean="0"/>
              <a:t>5 people enrolled</a:t>
            </a:r>
          </a:p>
          <a:p>
            <a:r>
              <a:rPr lang="en-US" dirty="0" smtClean="0"/>
              <a:t>2 took the entire series</a:t>
            </a:r>
          </a:p>
          <a:p>
            <a:r>
              <a:rPr lang="en-US" dirty="0" smtClean="0"/>
              <a:t>Their average score at the end of the class was 91.7% and 97.5%</a:t>
            </a:r>
          </a:p>
          <a:p>
            <a:r>
              <a:rPr lang="en-US" dirty="0" smtClean="0"/>
              <a:t>Opportunity to win an iPad was probably </a:t>
            </a:r>
            <a:r>
              <a:rPr lang="en-US" dirty="0" smtClean="0"/>
              <a:t>the </a:t>
            </a:r>
            <a:r>
              <a:rPr lang="en-US" dirty="0" smtClean="0"/>
              <a:t>main </a:t>
            </a:r>
            <a:r>
              <a:rPr lang="en-US" dirty="0" smtClean="0"/>
              <a:t>motivating factor</a:t>
            </a:r>
          </a:p>
          <a:p>
            <a:r>
              <a:rPr lang="en-US" dirty="0" smtClean="0"/>
              <a:t>We then developed a version 1.5 where about </a:t>
            </a:r>
            <a:r>
              <a:rPr lang="en-US" dirty="0"/>
              <a:t>3-5 people attended each </a:t>
            </a:r>
            <a:r>
              <a:rPr lang="en-US" dirty="0" smtClean="0"/>
              <a:t>workshop and we did not offer the course</a:t>
            </a:r>
            <a:endParaRPr lang="en-US" dirty="0"/>
          </a:p>
          <a:p>
            <a:r>
              <a:rPr lang="en-US" dirty="0"/>
              <a:t>Biggest draw was when we had a class come in for Google Glass specifically</a:t>
            </a:r>
          </a:p>
          <a:p>
            <a:endParaRPr lang="en-US" dirty="0"/>
          </a:p>
        </p:txBody>
      </p:sp>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12403" y="4724400"/>
            <a:ext cx="798464" cy="2133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lstStyle/>
          <a:p>
            <a:pPr marL="114300" indent="0">
              <a:buNone/>
            </a:pPr>
            <a:endParaRPr lang="en-US" dirty="0"/>
          </a:p>
        </p:txBody>
      </p:sp>
      <p:pic>
        <p:nvPicPr>
          <p:cNvPr id="1026" name="Picture 2" descr="C:\Users\cippol1\AppData\Local\Microsoft\Windows\Temporary Internet Files\Content.IE5\EC5ZIZ7A\MC900431512[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52800" y="2826521"/>
            <a:ext cx="1828572" cy="1828572"/>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70862" y="0"/>
            <a:ext cx="865314" cy="231223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382736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Activity #1</a:t>
            </a:r>
            <a:endParaRPr lang="en-US" dirty="0"/>
          </a:p>
        </p:txBody>
      </p:sp>
      <p:sp>
        <p:nvSpPr>
          <p:cNvPr id="3" name="Content Placeholder 2"/>
          <p:cNvSpPr>
            <a:spLocks noGrp="1"/>
          </p:cNvSpPr>
          <p:nvPr>
            <p:ph idx="1"/>
          </p:nvPr>
        </p:nvSpPr>
        <p:spPr/>
        <p:txBody>
          <a:bodyPr>
            <a:normAutofit/>
          </a:bodyPr>
          <a:lstStyle/>
          <a:p>
            <a:pPr lvl="0"/>
            <a:r>
              <a:rPr lang="en-US" sz="2400" dirty="0" smtClean="0"/>
              <a:t>Your turn! Thinking a about digital literacy and badges for your own institutional context, define the challenge</a:t>
            </a:r>
          </a:p>
          <a:p>
            <a:pPr marL="114300" lvl="0" indent="0">
              <a:buNone/>
            </a:pPr>
            <a:endParaRPr lang="en-US" sz="2400" dirty="0" smtClean="0"/>
          </a:p>
          <a:p>
            <a:pPr lvl="0"/>
            <a:r>
              <a:rPr lang="en-US" sz="2400" dirty="0" smtClean="0"/>
              <a:t>Take 1 minute per </a:t>
            </a:r>
            <a:r>
              <a:rPr lang="en-US" sz="2400" dirty="0"/>
              <a:t>point of view and brainstorm challenges-capture </a:t>
            </a:r>
            <a:r>
              <a:rPr lang="en-US" sz="2400" dirty="0" smtClean="0"/>
              <a:t>these or add them to the chat conversation </a:t>
            </a:r>
            <a:endParaRPr lang="en-US" sz="2400" dirty="0"/>
          </a:p>
          <a:p>
            <a:pPr lvl="1"/>
            <a:r>
              <a:rPr lang="en-US" sz="2400" dirty="0"/>
              <a:t>Process </a:t>
            </a:r>
            <a:r>
              <a:rPr lang="en-US" sz="2400" dirty="0" smtClean="0"/>
              <a:t> </a:t>
            </a:r>
            <a:endParaRPr lang="en-US" sz="2400" dirty="0"/>
          </a:p>
          <a:p>
            <a:pPr lvl="1"/>
            <a:r>
              <a:rPr lang="en-US" sz="2400" dirty="0"/>
              <a:t>Partnership </a:t>
            </a:r>
          </a:p>
          <a:p>
            <a:pPr lvl="1"/>
            <a:r>
              <a:rPr lang="en-US" sz="2400" dirty="0"/>
              <a:t>Innovation </a:t>
            </a:r>
          </a:p>
          <a:p>
            <a:pPr lvl="1">
              <a:buNone/>
            </a:pPr>
            <a:endParaRPr lang="en-US" dirty="0" smtClean="0"/>
          </a:p>
        </p:txBody>
      </p:sp>
      <p:pic>
        <p:nvPicPr>
          <p:cNvPr id="7" name="Picture 6"/>
          <p:cNvPicPr>
            <a:picLocks noChangeAspect="1"/>
          </p:cNvPicPr>
          <p:nvPr/>
        </p:nvPicPr>
        <p:blipFill>
          <a:blip r:embed="rId2"/>
          <a:stretch>
            <a:fillRect/>
          </a:stretch>
        </p:blipFill>
        <p:spPr>
          <a:xfrm>
            <a:off x="5791200" y="4006187"/>
            <a:ext cx="2143125" cy="2143125"/>
          </a:xfrm>
          <a:prstGeom prst="rect">
            <a:avLst/>
          </a:prstGeo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Version 2.0: Explore, Create, Learn, Engage</a:t>
            </a:r>
            <a:endParaRPr lang="en-US" dirty="0"/>
          </a:p>
        </p:txBody>
      </p:sp>
      <p:pic>
        <p:nvPicPr>
          <p:cNvPr id="8" name="Picture 7"/>
          <p:cNvPicPr>
            <a:picLocks noChangeAspect="1"/>
          </p:cNvPicPr>
          <p:nvPr/>
        </p:nvPicPr>
        <p:blipFill>
          <a:blip r:embed="rId2"/>
          <a:stretch>
            <a:fillRect/>
          </a:stretch>
        </p:blipFill>
        <p:spPr>
          <a:xfrm>
            <a:off x="685800" y="1905000"/>
            <a:ext cx="3933333" cy="3714286"/>
          </a:xfrm>
          <a:prstGeom prst="rect">
            <a:avLst/>
          </a:prstGeom>
        </p:spPr>
      </p:pic>
      <p:pic>
        <p:nvPicPr>
          <p:cNvPr id="9" name="Picture 8"/>
          <p:cNvPicPr>
            <a:picLocks noChangeAspect="1"/>
          </p:cNvPicPr>
          <p:nvPr/>
        </p:nvPicPr>
        <p:blipFill>
          <a:blip r:embed="rId3"/>
          <a:stretch>
            <a:fillRect/>
          </a:stretch>
        </p:blipFill>
        <p:spPr>
          <a:xfrm>
            <a:off x="4769265" y="4191000"/>
            <a:ext cx="3676859" cy="2219048"/>
          </a:xfrm>
          <a:prstGeom prst="rect">
            <a:avLst/>
          </a:prstGeom>
        </p:spPr>
      </p:pic>
      <p:pic>
        <p:nvPicPr>
          <p:cNvPr id="10" name="Picture 9"/>
          <p:cNvPicPr>
            <a:picLocks noChangeAspect="1"/>
          </p:cNvPicPr>
          <p:nvPr/>
        </p:nvPicPr>
        <p:blipFill>
          <a:blip r:embed="rId4"/>
          <a:stretch>
            <a:fillRect/>
          </a:stretch>
        </p:blipFill>
        <p:spPr>
          <a:xfrm>
            <a:off x="5289780" y="1990487"/>
            <a:ext cx="1238095" cy="1247619"/>
          </a:xfrm>
          <a:prstGeom prst="rect">
            <a:avLst/>
          </a:prstGeom>
        </p:spPr>
      </p:pic>
      <p:pic>
        <p:nvPicPr>
          <p:cNvPr id="11" name="Picture 10"/>
          <p:cNvPicPr>
            <a:picLocks noChangeAspect="1"/>
          </p:cNvPicPr>
          <p:nvPr/>
        </p:nvPicPr>
        <p:blipFill>
          <a:blip r:embed="rId5"/>
          <a:stretch>
            <a:fillRect/>
          </a:stretch>
        </p:blipFill>
        <p:spPr>
          <a:xfrm>
            <a:off x="6361199" y="1101114"/>
            <a:ext cx="1263630" cy="1184100"/>
          </a:xfrm>
          <a:prstGeom prst="rect">
            <a:avLst/>
          </a:prstGeom>
        </p:spPr>
      </p:pic>
      <p:pic>
        <p:nvPicPr>
          <p:cNvPr id="12" name="Picture 11"/>
          <p:cNvPicPr>
            <a:picLocks noChangeAspect="1"/>
          </p:cNvPicPr>
          <p:nvPr/>
        </p:nvPicPr>
        <p:blipFill>
          <a:blip r:embed="rId6"/>
          <a:stretch>
            <a:fillRect/>
          </a:stretch>
        </p:blipFill>
        <p:spPr>
          <a:xfrm>
            <a:off x="6607694" y="2452609"/>
            <a:ext cx="1219048" cy="1057143"/>
          </a:xfrm>
          <a:prstGeom prst="rect">
            <a:avLst/>
          </a:prstGeom>
        </p:spPr>
      </p:pic>
    </p:spTree>
    <p:extLst>
      <p:ext uri="{BB962C8B-B14F-4D97-AF65-F5344CB8AC3E}">
        <p14:creationId xmlns:p14="http://schemas.microsoft.com/office/powerpoint/2010/main" val="39217950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a:xfrm>
            <a:off x="457200" y="1064229"/>
            <a:ext cx="7620000" cy="4800600"/>
          </a:xfrm>
        </p:spPr>
        <p:txBody>
          <a:bodyPr>
            <a:normAutofit/>
          </a:bodyPr>
          <a:lstStyle/>
          <a:p>
            <a:pPr>
              <a:buNone/>
            </a:pPr>
            <a:endParaRPr lang="en-US" dirty="0" smtClean="0"/>
          </a:p>
          <a:p>
            <a:r>
              <a:rPr lang="en-US" dirty="0" smtClean="0"/>
              <a:t>Background </a:t>
            </a:r>
            <a:r>
              <a:rPr lang="en-US" dirty="0"/>
              <a:t>about our </a:t>
            </a:r>
            <a:r>
              <a:rPr lang="en-US" dirty="0" smtClean="0"/>
              <a:t>approach to digital literacy and the  training series</a:t>
            </a:r>
          </a:p>
          <a:p>
            <a:pPr marL="114300" indent="0">
              <a:buNone/>
            </a:pPr>
            <a:endParaRPr lang="en-US" dirty="0" smtClean="0"/>
          </a:p>
          <a:p>
            <a:r>
              <a:rPr lang="en-US" dirty="0" smtClean="0"/>
              <a:t>Our content curriculum (v 1.0)</a:t>
            </a:r>
            <a:endParaRPr lang="en-US" dirty="0"/>
          </a:p>
          <a:p>
            <a:pPr>
              <a:buNone/>
            </a:pPr>
            <a:endParaRPr lang="en-US" dirty="0" smtClean="0"/>
          </a:p>
          <a:p>
            <a:r>
              <a:rPr lang="en-US" dirty="0" smtClean="0"/>
              <a:t>Our current curriculum (v 2.0)</a:t>
            </a:r>
          </a:p>
          <a:p>
            <a:pPr>
              <a:buNone/>
            </a:pPr>
            <a:endParaRPr lang="en-US" dirty="0" smtClean="0"/>
          </a:p>
          <a:p>
            <a:r>
              <a:rPr lang="en-US" dirty="0" smtClean="0"/>
              <a:t>Lessons Learned</a:t>
            </a:r>
          </a:p>
          <a:p>
            <a:pPr>
              <a:buNone/>
            </a:pPr>
            <a:endParaRPr lang="en-US" dirty="0" smtClean="0"/>
          </a:p>
          <a:p>
            <a:r>
              <a:rPr lang="en-US" dirty="0" smtClean="0"/>
              <a:t>Future Plans</a:t>
            </a:r>
          </a:p>
          <a:p>
            <a:endParaRPr lang="en-US" dirty="0"/>
          </a:p>
        </p:txBody>
      </p:sp>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6033057" y="4406343"/>
            <a:ext cx="1291833" cy="345194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10707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8450"/>
            <a:ext cx="7620000" cy="1143000"/>
          </a:xfrm>
        </p:spPr>
        <p:txBody>
          <a:bodyPr/>
          <a:lstStyle/>
          <a:p>
            <a:r>
              <a:rPr lang="en-US" dirty="0" smtClean="0"/>
              <a:t>V 2.0: Learning Outcomes</a:t>
            </a:r>
            <a:endParaRPr lang="en-US" dirty="0"/>
          </a:p>
        </p:txBody>
      </p:sp>
      <p:sp>
        <p:nvSpPr>
          <p:cNvPr id="3" name="Content Placeholder 2"/>
          <p:cNvSpPr>
            <a:spLocks noGrp="1"/>
          </p:cNvSpPr>
          <p:nvPr>
            <p:ph idx="1"/>
          </p:nvPr>
        </p:nvSpPr>
        <p:spPr>
          <a:xfrm>
            <a:off x="152400" y="1066800"/>
            <a:ext cx="7924800" cy="5105400"/>
          </a:xfrm>
        </p:spPr>
        <p:txBody>
          <a:bodyPr>
            <a:noAutofit/>
          </a:bodyPr>
          <a:lstStyle/>
          <a:p>
            <a:r>
              <a:rPr lang="en-US" sz="2000" dirty="0" smtClean="0"/>
              <a:t>Multimedia Production: The </a:t>
            </a:r>
            <a:r>
              <a:rPr lang="en-US" sz="2000" dirty="0"/>
              <a:t>requirements </a:t>
            </a:r>
            <a:r>
              <a:rPr lang="en-US" sz="2000" dirty="0" smtClean="0"/>
              <a:t>address </a:t>
            </a:r>
            <a:r>
              <a:rPr lang="en-US" sz="2000" dirty="0"/>
              <a:t>the following standards, performance indicators, and learning outcomes from the </a:t>
            </a:r>
            <a:r>
              <a:rPr lang="en-US" sz="2000" i="1" u="sng" dirty="0">
                <a:hlinkClick r:id="rId2"/>
              </a:rPr>
              <a:t>ACRL Visual Literacy Competency Standards for Higher </a:t>
            </a:r>
            <a:r>
              <a:rPr lang="en-US" sz="2000" i="1" u="sng" dirty="0" smtClean="0">
                <a:hlinkClick r:id="rId2"/>
              </a:rPr>
              <a:t>Education</a:t>
            </a:r>
            <a:endParaRPr lang="en-US" sz="2000" dirty="0"/>
          </a:p>
          <a:p>
            <a:pPr lvl="1"/>
            <a:r>
              <a:rPr lang="en-US" dirty="0"/>
              <a:t>Standard One: The visually literate student determines the nature and extent of the visual materials needed</a:t>
            </a:r>
            <a:r>
              <a:rPr lang="en-US" dirty="0" smtClean="0"/>
              <a:t>.</a:t>
            </a:r>
          </a:p>
          <a:p>
            <a:pPr lvl="1"/>
            <a:r>
              <a:rPr lang="en-US" dirty="0" smtClean="0"/>
              <a:t>Standard </a:t>
            </a:r>
            <a:r>
              <a:rPr lang="en-US" dirty="0"/>
              <a:t>Two: The visually literate student finds and assesses needed images and visual media effectively and efficiently.</a:t>
            </a:r>
          </a:p>
          <a:p>
            <a:pPr lvl="1"/>
            <a:r>
              <a:rPr lang="en-US" dirty="0"/>
              <a:t>Standard Five: The visually literate student uses images and visual media effectively</a:t>
            </a:r>
            <a:r>
              <a:rPr lang="en-US" dirty="0" smtClean="0"/>
              <a:t>.</a:t>
            </a:r>
          </a:p>
          <a:p>
            <a:pPr lvl="1"/>
            <a:r>
              <a:rPr lang="en-US" i="1" dirty="0"/>
              <a:t> </a:t>
            </a:r>
            <a:r>
              <a:rPr lang="en-US" dirty="0"/>
              <a:t>Standard Six: The visually literate student designs and creates meaningful images and visual </a:t>
            </a:r>
            <a:r>
              <a:rPr lang="en-US" dirty="0" smtClean="0"/>
              <a:t>media.</a:t>
            </a:r>
          </a:p>
          <a:p>
            <a:pPr lvl="1"/>
            <a:r>
              <a:rPr lang="en-US" dirty="0" smtClean="0"/>
              <a:t>Standard </a:t>
            </a:r>
            <a:r>
              <a:rPr lang="en-US" dirty="0"/>
              <a:t>Seven: The visually literate student understands many of the ethical, legal, social, and economic issues surrounding the creation and use of images and visual media, and accesses and uses visual materials ethically.</a:t>
            </a:r>
          </a:p>
          <a:p>
            <a:pPr marL="114300" indent="0">
              <a:buNone/>
            </a:pPr>
            <a:endParaRPr lang="en-US" sz="2000" dirty="0" smtClean="0"/>
          </a:p>
          <a:p>
            <a:endParaRPr lang="en-US" sz="2000" dirty="0"/>
          </a:p>
        </p:txBody>
      </p:sp>
      <p:pic>
        <p:nvPicPr>
          <p:cNvPr id="4"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004356" y="0"/>
            <a:ext cx="472076" cy="12614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140510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8450"/>
            <a:ext cx="7620000" cy="1143000"/>
          </a:xfrm>
        </p:spPr>
        <p:txBody>
          <a:bodyPr/>
          <a:lstStyle/>
          <a:p>
            <a:r>
              <a:rPr lang="en-US" dirty="0" smtClean="0"/>
              <a:t>V 2.0: Learning Outcomes</a:t>
            </a:r>
            <a:endParaRPr lang="en-US" dirty="0"/>
          </a:p>
        </p:txBody>
      </p:sp>
      <p:sp>
        <p:nvSpPr>
          <p:cNvPr id="3" name="Content Placeholder 2"/>
          <p:cNvSpPr>
            <a:spLocks noGrp="1"/>
          </p:cNvSpPr>
          <p:nvPr>
            <p:ph idx="1"/>
          </p:nvPr>
        </p:nvSpPr>
        <p:spPr>
          <a:xfrm>
            <a:off x="152400" y="1066800"/>
            <a:ext cx="7924800" cy="5105400"/>
          </a:xfrm>
        </p:spPr>
        <p:txBody>
          <a:bodyPr>
            <a:noAutofit/>
          </a:bodyPr>
          <a:lstStyle/>
          <a:p>
            <a:r>
              <a:rPr lang="en-US" sz="1600" dirty="0" smtClean="0"/>
              <a:t>Digital Communication:</a:t>
            </a:r>
          </a:p>
          <a:p>
            <a:pPr lvl="1"/>
            <a:r>
              <a:rPr lang="en-US" altLang="en-US" sz="1600" dirty="0">
                <a:latin typeface="Calibri" panose="020F0502020204030204" pitchFamily="34" charset="0"/>
              </a:rPr>
              <a:t>Create effective online presentations utilizing various free web tools </a:t>
            </a:r>
          </a:p>
          <a:p>
            <a:pPr lvl="1"/>
            <a:r>
              <a:rPr lang="en-US" altLang="en-US" sz="1600" dirty="0">
                <a:latin typeface="Calibri" panose="020F0502020204030204" pitchFamily="34" charset="0"/>
              </a:rPr>
              <a:t>Understand the basic elements of creating an effective presentation, including format, content, visual </a:t>
            </a:r>
            <a:r>
              <a:rPr lang="en-US" altLang="en-US" sz="1600" dirty="0" smtClean="0">
                <a:latin typeface="Calibri" panose="020F0502020204030204" pitchFamily="34" charset="0"/>
              </a:rPr>
              <a:t>design: </a:t>
            </a:r>
          </a:p>
          <a:p>
            <a:pPr lvl="2"/>
            <a:r>
              <a:rPr lang="en-US" sz="1600" dirty="0" smtClean="0"/>
              <a:t>Select </a:t>
            </a:r>
            <a:r>
              <a:rPr lang="en-US" sz="1600" dirty="0"/>
              <a:t>appropriate images and visual media aligned with </a:t>
            </a:r>
            <a:r>
              <a:rPr lang="en-US" sz="1600" dirty="0" smtClean="0"/>
              <a:t>the presentation’s purpose</a:t>
            </a:r>
          </a:p>
          <a:p>
            <a:pPr lvl="2"/>
            <a:r>
              <a:rPr lang="en-US" sz="1600" dirty="0" smtClean="0"/>
              <a:t>Integrate </a:t>
            </a:r>
            <a:r>
              <a:rPr lang="en-US" sz="1600" dirty="0"/>
              <a:t>images into projects purposefully, considering meaning, aesthetic criteria, visual impact, and </a:t>
            </a:r>
            <a:r>
              <a:rPr lang="en-US" sz="1600" dirty="0" smtClean="0"/>
              <a:t>audience</a:t>
            </a:r>
            <a:endParaRPr lang="en-US" sz="1600" dirty="0"/>
          </a:p>
          <a:p>
            <a:pPr lvl="2"/>
            <a:r>
              <a:rPr lang="en-US" sz="1600" dirty="0" smtClean="0"/>
              <a:t>Edit </a:t>
            </a:r>
            <a:r>
              <a:rPr lang="en-US" sz="1600" dirty="0"/>
              <a:t>images as appropriate for quality, layout, and display (e.g., cropping, color, contrast</a:t>
            </a:r>
            <a:r>
              <a:rPr lang="en-US" sz="1600" dirty="0" smtClean="0"/>
              <a:t>)</a:t>
            </a:r>
            <a:endParaRPr lang="en-US" sz="1600" dirty="0"/>
          </a:p>
          <a:p>
            <a:pPr lvl="2"/>
            <a:r>
              <a:rPr lang="en-US" sz="1600" dirty="0" smtClean="0"/>
              <a:t>Include </a:t>
            </a:r>
            <a:r>
              <a:rPr lang="en-US" sz="1600" dirty="0"/>
              <a:t>textual information as needed to convey an image’s meaning (e.g., using captions, referencing figures in a text, incorporating keys or legends</a:t>
            </a:r>
            <a:r>
              <a:rPr lang="en-US" sz="1600" dirty="0" smtClean="0"/>
              <a:t>)</a:t>
            </a:r>
            <a:endParaRPr lang="en-US" altLang="en-US" sz="1600" dirty="0">
              <a:latin typeface="Calibri" panose="020F0502020204030204" pitchFamily="34" charset="0"/>
            </a:endParaRPr>
          </a:p>
          <a:p>
            <a:pPr lvl="1"/>
            <a:r>
              <a:rPr lang="en-US" altLang="en-US" sz="1600" dirty="0">
                <a:latin typeface="Calibri" panose="020F0502020204030204" pitchFamily="34" charset="0"/>
              </a:rPr>
              <a:t>Adapt writing purpose, style, content and format to the appropriate digital </a:t>
            </a:r>
            <a:r>
              <a:rPr lang="en-US" altLang="en-US" sz="1600" dirty="0" smtClean="0">
                <a:latin typeface="Calibri" panose="020F0502020204030204" pitchFamily="34" charset="0"/>
              </a:rPr>
              <a:t>context</a:t>
            </a:r>
            <a:endParaRPr lang="en-US" altLang="en-US" sz="1600" dirty="0">
              <a:latin typeface="Calibri" panose="020F0502020204030204" pitchFamily="34" charset="0"/>
            </a:endParaRPr>
          </a:p>
          <a:p>
            <a:pPr marL="114300" indent="0">
              <a:buNone/>
            </a:pPr>
            <a:endParaRPr lang="en-US" sz="1600" dirty="0" smtClean="0"/>
          </a:p>
          <a:p>
            <a:r>
              <a:rPr lang="en-US" sz="1600" dirty="0" smtClean="0"/>
              <a:t>Making:</a:t>
            </a:r>
          </a:p>
          <a:p>
            <a:pPr lvl="1"/>
            <a:r>
              <a:rPr lang="en-US" sz="1600" dirty="0"/>
              <a:t>Demonstrate an understanding of the different types of equipment in the </a:t>
            </a:r>
            <a:r>
              <a:rPr lang="en-US" sz="1600" dirty="0" err="1"/>
              <a:t>MakerSpace</a:t>
            </a:r>
            <a:endParaRPr lang="en-US" sz="1600" dirty="0"/>
          </a:p>
          <a:p>
            <a:pPr lvl="1"/>
            <a:r>
              <a:rPr lang="en-US" sz="1600" dirty="0"/>
              <a:t>Utilize at least ONE of the types of equipment in the space to create a project</a:t>
            </a:r>
          </a:p>
          <a:p>
            <a:pPr lvl="1"/>
            <a:r>
              <a:rPr lang="en-US" sz="1600" dirty="0"/>
              <a:t>Identify what other fabrication locations on campus can offer and how to contact them</a:t>
            </a:r>
          </a:p>
          <a:p>
            <a:endParaRPr lang="en-US" sz="1600" dirty="0"/>
          </a:p>
        </p:txBody>
      </p:sp>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35872" y="-35257"/>
            <a:ext cx="640559" cy="171165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475194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 2.0: Online Content</a:t>
            </a:r>
            <a:endParaRPr lang="en-US" dirty="0"/>
          </a:p>
        </p:txBody>
      </p:sp>
      <p:sp>
        <p:nvSpPr>
          <p:cNvPr id="3" name="Content Placeholder 2"/>
          <p:cNvSpPr>
            <a:spLocks noGrp="1"/>
          </p:cNvSpPr>
          <p:nvPr>
            <p:ph idx="1"/>
          </p:nvPr>
        </p:nvSpPr>
        <p:spPr>
          <a:xfrm>
            <a:off x="457200" y="1295400"/>
            <a:ext cx="7620000" cy="5410200"/>
          </a:xfrm>
        </p:spPr>
        <p:txBody>
          <a:bodyPr>
            <a:normAutofit fontScale="92500" lnSpcReduction="20000"/>
          </a:bodyPr>
          <a:lstStyle/>
          <a:p>
            <a:r>
              <a:rPr lang="en-US" dirty="0" smtClean="0"/>
              <a:t>Multimedia Production: </a:t>
            </a:r>
          </a:p>
          <a:p>
            <a:pPr lvl="1"/>
            <a:r>
              <a:rPr lang="en-US" dirty="0" smtClean="0"/>
              <a:t>Lynda.com playlists. Sample </a:t>
            </a:r>
            <a:r>
              <a:rPr lang="en-US" dirty="0"/>
              <a:t>playlist: </a:t>
            </a:r>
            <a:r>
              <a:rPr lang="en-US" u="sng" dirty="0">
                <a:hlinkClick r:id="rId2"/>
              </a:rPr>
              <a:t>http://</a:t>
            </a:r>
            <a:r>
              <a:rPr lang="en-US" u="sng" dirty="0" smtClean="0">
                <a:hlinkClick r:id="rId2"/>
              </a:rPr>
              <a:t>www.lynda.com/SharedPlaylist/adfb4a51ccaf4577b3b061a985c83dcb?org=umd.edu</a:t>
            </a:r>
            <a:endParaRPr lang="en-US" dirty="0"/>
          </a:p>
          <a:p>
            <a:pPr lvl="1"/>
            <a:r>
              <a:rPr lang="en-US" dirty="0" smtClean="0"/>
              <a:t>The </a:t>
            </a:r>
            <a:r>
              <a:rPr lang="en-US" u="sng" dirty="0">
                <a:hlinkClick r:id="rId3"/>
              </a:rPr>
              <a:t>Documentary Filmmakers’ Statement of Best Practices in Fair Use</a:t>
            </a:r>
            <a:r>
              <a:rPr lang="en-US" dirty="0"/>
              <a:t> and the National Council of Teachers of English’s </a:t>
            </a:r>
            <a:r>
              <a:rPr lang="en-US" u="sng" dirty="0">
                <a:hlinkClick r:id="rId4"/>
              </a:rPr>
              <a:t>Code of Best Practices in Fair Use for Media Literacy </a:t>
            </a:r>
            <a:r>
              <a:rPr lang="en-US" u="sng" dirty="0" smtClean="0">
                <a:hlinkClick r:id="rId4"/>
              </a:rPr>
              <a:t>Education</a:t>
            </a:r>
            <a:endParaRPr lang="en-US" dirty="0"/>
          </a:p>
          <a:p>
            <a:pPr lvl="1"/>
            <a:r>
              <a:rPr lang="en-US" dirty="0" smtClean="0"/>
              <a:t>Sample </a:t>
            </a:r>
            <a:r>
              <a:rPr lang="en-US" dirty="0"/>
              <a:t>videos and corresponding written descriptions accompanied by an explanation of how they satisfy the criteria for the basic video production digital badge</a:t>
            </a:r>
          </a:p>
          <a:p>
            <a:pPr marL="114300" indent="0">
              <a:buNone/>
            </a:pPr>
            <a:endParaRPr lang="en-US" dirty="0" smtClean="0"/>
          </a:p>
          <a:p>
            <a:r>
              <a:rPr lang="en-US" dirty="0" smtClean="0"/>
              <a:t>Makerspace Equipment: </a:t>
            </a:r>
          </a:p>
          <a:p>
            <a:pPr lvl="1"/>
            <a:r>
              <a:rPr dirty="0" smtClean="0">
                <a:hlinkClick r:id="rId5"/>
              </a:rPr>
              <a:t>http://lib.guides.umd.edu/tlcmake</a:t>
            </a:r>
            <a:endParaRPr lang="en-US" dirty="0" smtClean="0"/>
          </a:p>
          <a:p>
            <a:pPr marL="114300" indent="0">
              <a:buNone/>
            </a:pPr>
            <a:endParaRPr lang="en-US" dirty="0" smtClean="0"/>
          </a:p>
          <a:p>
            <a:r>
              <a:rPr lang="en-US" dirty="0" smtClean="0"/>
              <a:t>Digital Communication</a:t>
            </a:r>
            <a:r>
              <a:rPr lang="en-US" dirty="0"/>
              <a:t>: </a:t>
            </a:r>
            <a:endParaRPr lang="en-US" dirty="0" smtClean="0"/>
          </a:p>
          <a:p>
            <a:pPr lvl="1"/>
            <a:r>
              <a:rPr lang="en-US" dirty="0" smtClean="0">
                <a:hlinkClick r:id="rId6"/>
              </a:rPr>
              <a:t>http</a:t>
            </a:r>
            <a:r>
              <a:rPr lang="en-US" dirty="0">
                <a:hlinkClick r:id="rId6"/>
              </a:rPr>
              <a:t>://umddc.tumblr.com</a:t>
            </a:r>
            <a:r>
              <a:rPr lang="en-US" dirty="0" smtClean="0">
                <a:hlinkClick r:id="rId6"/>
              </a:rPr>
              <a:t>/</a:t>
            </a:r>
            <a:endParaRPr lang="en-US" dirty="0" smtClean="0"/>
          </a:p>
          <a:p>
            <a:pPr lvl="1"/>
            <a:r>
              <a:rPr lang="en-US" dirty="0">
                <a:hlinkClick r:id="rId7"/>
              </a:rPr>
              <a:t>FlipSnack.edu</a:t>
            </a:r>
            <a:r>
              <a:rPr lang="en-US" dirty="0"/>
              <a:t> </a:t>
            </a:r>
          </a:p>
          <a:p>
            <a:pPr lvl="1"/>
            <a:r>
              <a:rPr lang="en-US" dirty="0">
                <a:hlinkClick r:id="rId8"/>
              </a:rPr>
              <a:t>Haiku Deck</a:t>
            </a:r>
            <a:endParaRPr lang="en-US" dirty="0"/>
          </a:p>
          <a:p>
            <a:pPr lvl="1"/>
            <a:r>
              <a:rPr lang="en-US" dirty="0">
                <a:hlinkClick r:id="rId9"/>
              </a:rPr>
              <a:t>Swipe.to</a:t>
            </a:r>
            <a:endParaRPr lang="en-US" dirty="0"/>
          </a:p>
          <a:p>
            <a:pPr lvl="1"/>
            <a:endParaRPr lang="en-US" dirty="0" smtClean="0"/>
          </a:p>
          <a:p>
            <a:endParaRPr lang="en-US" dirty="0" smtClean="0"/>
          </a:p>
        </p:txBody>
      </p:sp>
      <p:pic>
        <p:nvPicPr>
          <p:cNvPr id="4" name="Picture 3"/>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799982" y="0"/>
            <a:ext cx="655881" cy="1752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173190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Version 2.0: In-person workshops &amp; consultations</a:t>
            </a:r>
            <a:endParaRPr lang="en-US" dirty="0"/>
          </a:p>
        </p:txBody>
      </p:sp>
      <p:sp>
        <p:nvSpPr>
          <p:cNvPr id="3" name="Content Placeholder 2"/>
          <p:cNvSpPr>
            <a:spLocks noGrp="1"/>
          </p:cNvSpPr>
          <p:nvPr>
            <p:ph idx="1"/>
          </p:nvPr>
        </p:nvSpPr>
        <p:spPr/>
        <p:txBody>
          <a:bodyPr>
            <a:normAutofit lnSpcReduction="10000"/>
          </a:bodyPr>
          <a:lstStyle/>
          <a:p>
            <a:r>
              <a:rPr lang="en-US" dirty="0" smtClean="0"/>
              <a:t>Multimedia Production</a:t>
            </a:r>
          </a:p>
          <a:p>
            <a:pPr lvl="1"/>
            <a:r>
              <a:rPr lang="en-US" dirty="0" smtClean="0"/>
              <a:t>Shooting footage</a:t>
            </a:r>
          </a:p>
          <a:p>
            <a:pPr lvl="1"/>
            <a:r>
              <a:rPr lang="en-US" dirty="0" smtClean="0"/>
              <a:t>Incorporating images/footage and sound effectively</a:t>
            </a:r>
          </a:p>
          <a:p>
            <a:pPr lvl="1"/>
            <a:r>
              <a:rPr lang="en-US" dirty="0" smtClean="0"/>
              <a:t>Editing</a:t>
            </a:r>
          </a:p>
          <a:p>
            <a:pPr lvl="1"/>
            <a:endParaRPr lang="en-US" dirty="0" smtClean="0"/>
          </a:p>
          <a:p>
            <a:r>
              <a:rPr lang="en-US" dirty="0" smtClean="0"/>
              <a:t>Makerspace Consultations</a:t>
            </a:r>
          </a:p>
          <a:p>
            <a:pPr lvl="1"/>
            <a:r>
              <a:rPr lang="en-US" dirty="0" smtClean="0"/>
              <a:t>3D printers and scanner</a:t>
            </a:r>
          </a:p>
          <a:p>
            <a:pPr lvl="1"/>
            <a:r>
              <a:rPr lang="en-US" dirty="0" smtClean="0"/>
              <a:t>Google Glass</a:t>
            </a:r>
          </a:p>
          <a:p>
            <a:pPr lvl="1">
              <a:buNone/>
            </a:pPr>
            <a:endParaRPr lang="en-US" dirty="0" smtClean="0"/>
          </a:p>
          <a:p>
            <a:r>
              <a:rPr lang="en-US" dirty="0" smtClean="0"/>
              <a:t>Creating effective presentations</a:t>
            </a:r>
          </a:p>
          <a:p>
            <a:r>
              <a:rPr lang="en-US" dirty="0" smtClean="0"/>
              <a:t>Coming (soon)…Writing for social media</a:t>
            </a:r>
          </a:p>
          <a:p>
            <a:pPr lvl="1"/>
            <a:r>
              <a:rPr lang="en-US" dirty="0" err="1" smtClean="0"/>
              <a:t>Blogs</a:t>
            </a:r>
            <a:endParaRPr lang="en-US" dirty="0" smtClean="0"/>
          </a:p>
          <a:p>
            <a:pPr lvl="1"/>
            <a:r>
              <a:rPr lang="en-US" dirty="0" smtClean="0"/>
              <a:t>Twitter</a:t>
            </a:r>
          </a:p>
          <a:p>
            <a:pPr lvl="1"/>
            <a:endParaRPr lang="en-US" dirty="0" smtClean="0"/>
          </a:p>
          <a:p>
            <a:pPr lvl="1"/>
            <a:endParaRPr lang="en-US" dirty="0" smtClean="0"/>
          </a:p>
          <a:p>
            <a:pPr lvl="1"/>
            <a:endParaRPr lang="en-US" dirty="0"/>
          </a:p>
        </p:txBody>
      </p:sp>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14816" y="0"/>
            <a:ext cx="941047" cy="2514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843743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Version 2.0: Badge Details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Students have to upload actual evidence of their work: Multimedia</a:t>
            </a:r>
          </a:p>
          <a:p>
            <a:pPr lvl="1"/>
            <a:r>
              <a:rPr lang="en-US" sz="1900" dirty="0"/>
              <a:t>At least 30 seconds </a:t>
            </a:r>
            <a:r>
              <a:rPr lang="en-US" sz="1900" dirty="0" smtClean="0"/>
              <a:t>long</a:t>
            </a:r>
          </a:p>
          <a:p>
            <a:pPr lvl="1"/>
            <a:r>
              <a:rPr lang="en-US" sz="1900" dirty="0" smtClean="0"/>
              <a:t>Contains </a:t>
            </a:r>
            <a:r>
              <a:rPr lang="en-US" sz="1900" dirty="0"/>
              <a:t>at least five “shots” and either expository titles or a voiceover </a:t>
            </a:r>
            <a:r>
              <a:rPr lang="en-US" sz="1900" dirty="0" smtClean="0"/>
              <a:t>track</a:t>
            </a:r>
          </a:p>
          <a:p>
            <a:pPr lvl="1"/>
            <a:r>
              <a:rPr lang="en-US" sz="1900" dirty="0" smtClean="0"/>
              <a:t>Saved </a:t>
            </a:r>
            <a:r>
              <a:rPr lang="en-US" sz="1900" dirty="0"/>
              <a:t>as one of the following file types: .</a:t>
            </a:r>
            <a:r>
              <a:rPr lang="en-US" sz="1900" dirty="0" err="1"/>
              <a:t>avi</a:t>
            </a:r>
            <a:r>
              <a:rPr lang="en-US" sz="1900" dirty="0"/>
              <a:t>, .mp4, or .</a:t>
            </a:r>
            <a:r>
              <a:rPr lang="en-US" sz="1900" dirty="0" err="1" smtClean="0"/>
              <a:t>mov</a:t>
            </a:r>
            <a:endParaRPr lang="en-US" sz="1900" dirty="0"/>
          </a:p>
          <a:p>
            <a:pPr lvl="1"/>
            <a:r>
              <a:rPr lang="en-US" sz="1900" dirty="0" smtClean="0"/>
              <a:t>Represents </a:t>
            </a:r>
            <a:r>
              <a:rPr lang="en-US" sz="1900" dirty="0"/>
              <a:t>or communicates a concept, narrative, or argument; uses audiovisual means to represent data and information; or documents a person, place, or </a:t>
            </a:r>
            <a:r>
              <a:rPr lang="en-US" sz="1900" dirty="0" smtClean="0"/>
              <a:t>thing</a:t>
            </a:r>
          </a:p>
          <a:p>
            <a:pPr lvl="1"/>
            <a:r>
              <a:rPr lang="en-US" sz="1900" dirty="0" smtClean="0"/>
              <a:t>Combines </a:t>
            </a:r>
            <a:r>
              <a:rPr lang="en-US" sz="1900" dirty="0"/>
              <a:t>materials (video footage, images, audio tracks, text, etc.) created by the student with at least one example of an image, video clip, or audio clip created by someone </a:t>
            </a:r>
            <a:r>
              <a:rPr lang="en-US" sz="1900" dirty="0" smtClean="0"/>
              <a:t>else</a:t>
            </a:r>
          </a:p>
          <a:p>
            <a:pPr lvl="1"/>
            <a:r>
              <a:rPr lang="en-US" sz="1900" dirty="0" smtClean="0"/>
              <a:t>All </a:t>
            </a:r>
            <a:r>
              <a:rPr lang="en-US" sz="1900" dirty="0"/>
              <a:t>material created by someone other than the student is given attribution in citations and credit statements and used according to ethical and legal best </a:t>
            </a:r>
            <a:r>
              <a:rPr lang="en-US" sz="1900" dirty="0" smtClean="0"/>
              <a:t>practices</a:t>
            </a:r>
          </a:p>
          <a:p>
            <a:pPr marL="411480" lvl="1" indent="0">
              <a:buNone/>
            </a:pPr>
            <a:endParaRPr lang="en-US" sz="1900" dirty="0"/>
          </a:p>
          <a:p>
            <a:r>
              <a:rPr lang="en-US" sz="1900" dirty="0"/>
              <a:t> </a:t>
            </a:r>
            <a:r>
              <a:rPr lang="en-US" sz="1900" dirty="0" smtClean="0"/>
              <a:t>The </a:t>
            </a:r>
            <a:r>
              <a:rPr lang="en-US" sz="1900" dirty="0"/>
              <a:t>video should be accompanied by a written description of the project which defines its purpose, audience, and environment (e.g. academic environment, open web); explains which tools were used to produce it; and reflects on its effectiveness.</a:t>
            </a:r>
          </a:p>
          <a:p>
            <a:pPr lvl="1"/>
            <a:endParaRPr lang="en-US" dirty="0" smtClean="0"/>
          </a:p>
          <a:p>
            <a:pPr marL="114300" indent="0">
              <a:buNone/>
            </a:pPr>
            <a:endParaRPr lang="en-US" dirty="0"/>
          </a:p>
          <a:p>
            <a:pPr marL="114300" indent="0">
              <a:buNone/>
            </a:pPr>
            <a:endParaRPr lang="en-US" dirty="0" smtClean="0"/>
          </a:p>
          <a:p>
            <a:pPr marL="411480" lvl="1" indent="0">
              <a:buNone/>
            </a:pPr>
            <a:endParaRPr lang="en-US" dirty="0" smtClean="0"/>
          </a:p>
          <a:p>
            <a:pPr lvl="1"/>
            <a:endParaRPr lang="en-US" dirty="0" smtClean="0"/>
          </a:p>
          <a:p>
            <a:pPr lvl="1"/>
            <a:endParaRPr lang="en-US" dirty="0"/>
          </a:p>
        </p:txBody>
      </p:sp>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99982" y="0"/>
            <a:ext cx="655881" cy="1752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1776148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0266" y="138034"/>
            <a:ext cx="7620000" cy="852566"/>
          </a:xfrm>
        </p:spPr>
        <p:txBody>
          <a:bodyPr/>
          <a:lstStyle/>
          <a:p>
            <a:r>
              <a:rPr lang="en-US" dirty="0" smtClean="0"/>
              <a:t>Version 2.0: Badge Details</a:t>
            </a:r>
            <a:endParaRPr lang="en-US" dirty="0"/>
          </a:p>
        </p:txBody>
      </p:sp>
      <p:sp>
        <p:nvSpPr>
          <p:cNvPr id="3" name="Content Placeholder 2"/>
          <p:cNvSpPr>
            <a:spLocks noGrp="1"/>
          </p:cNvSpPr>
          <p:nvPr>
            <p:ph idx="1"/>
          </p:nvPr>
        </p:nvSpPr>
        <p:spPr>
          <a:xfrm>
            <a:off x="457200" y="1219200"/>
            <a:ext cx="7620000" cy="5181600"/>
          </a:xfrm>
        </p:spPr>
        <p:txBody>
          <a:bodyPr>
            <a:normAutofit lnSpcReduction="10000"/>
          </a:bodyPr>
          <a:lstStyle/>
          <a:p>
            <a:r>
              <a:rPr lang="en-US" dirty="0"/>
              <a:t>Students have to upload actual evidence of their work: </a:t>
            </a:r>
            <a:r>
              <a:rPr lang="en-US" dirty="0" smtClean="0"/>
              <a:t>Presentation</a:t>
            </a:r>
            <a:endParaRPr lang="en-US" dirty="0"/>
          </a:p>
          <a:p>
            <a:pPr lvl="1"/>
            <a:r>
              <a:rPr lang="en-US" dirty="0"/>
              <a:t>Upload a 1-3 minute presentation using the form on the topic of "How the TLC supports your learning" and consisting of the following </a:t>
            </a:r>
            <a:r>
              <a:rPr lang="en-US" dirty="0" smtClean="0"/>
              <a:t>elements</a:t>
            </a:r>
            <a:endParaRPr lang="en-US" dirty="0"/>
          </a:p>
          <a:p>
            <a:pPr lvl="1"/>
            <a:r>
              <a:rPr lang="en-US" dirty="0"/>
              <a:t>Must use one of these presentation tools:</a:t>
            </a:r>
          </a:p>
          <a:p>
            <a:pPr lvl="2"/>
            <a:r>
              <a:rPr lang="en-US" dirty="0">
                <a:hlinkClick r:id="rId2"/>
              </a:rPr>
              <a:t>FlipSnack.edu</a:t>
            </a:r>
            <a:r>
              <a:rPr lang="en-US" dirty="0"/>
              <a:t> </a:t>
            </a:r>
          </a:p>
          <a:p>
            <a:pPr lvl="2"/>
            <a:r>
              <a:rPr lang="en-US" dirty="0">
                <a:hlinkClick r:id="rId3"/>
              </a:rPr>
              <a:t>Haiku Deck</a:t>
            </a:r>
            <a:endParaRPr lang="en-US" dirty="0"/>
          </a:p>
          <a:p>
            <a:pPr lvl="2"/>
            <a:r>
              <a:rPr lang="en-US" dirty="0">
                <a:hlinkClick r:id="rId4"/>
              </a:rPr>
              <a:t>Swipe.to</a:t>
            </a:r>
            <a:endParaRPr lang="en-US" dirty="0"/>
          </a:p>
          <a:p>
            <a:pPr lvl="1"/>
            <a:r>
              <a:rPr lang="en-US" dirty="0"/>
              <a:t>Content must be relevant to the theme</a:t>
            </a:r>
          </a:p>
          <a:p>
            <a:pPr lvl="1"/>
            <a:r>
              <a:rPr lang="en-US" dirty="0"/>
              <a:t>Visual design must contain at least 3-5 images or video elements. Color scheme, layout and overall design must be consistent with the guidelines mentioned </a:t>
            </a:r>
            <a:r>
              <a:rPr lang="en-US" dirty="0" smtClean="0"/>
              <a:t>above</a:t>
            </a:r>
          </a:p>
          <a:p>
            <a:pPr lvl="1"/>
            <a:r>
              <a:rPr lang="en-US" dirty="0"/>
              <a:t>All material created by someone other than the student is given attribution in citations </a:t>
            </a:r>
            <a:r>
              <a:rPr lang="en-US" dirty="0" smtClean="0"/>
              <a:t>and </a:t>
            </a:r>
            <a:r>
              <a:rPr lang="en-US" dirty="0"/>
              <a:t>used according to ethical and legal best practices</a:t>
            </a:r>
          </a:p>
          <a:p>
            <a:pPr lvl="1"/>
            <a:endParaRPr lang="en-US" dirty="0"/>
          </a:p>
          <a:p>
            <a:endParaRPr lang="en-US" dirty="0" smtClean="0"/>
          </a:p>
          <a:p>
            <a:pPr marL="114300" indent="0">
              <a:buNone/>
            </a:pPr>
            <a:endParaRPr lang="en-US" dirty="0"/>
          </a:p>
          <a:p>
            <a:pPr marL="114300" indent="0">
              <a:buNone/>
            </a:pPr>
            <a:endParaRPr lang="en-US" dirty="0" smtClean="0"/>
          </a:p>
          <a:p>
            <a:pPr marL="411480" lvl="1" indent="0">
              <a:buNone/>
            </a:pPr>
            <a:endParaRPr lang="en-US" dirty="0" smtClean="0"/>
          </a:p>
          <a:p>
            <a:pPr lvl="1"/>
            <a:endParaRPr lang="en-US" dirty="0" smtClean="0"/>
          </a:p>
          <a:p>
            <a:pPr lvl="1"/>
            <a:endParaRPr lang="en-US" dirty="0"/>
          </a:p>
        </p:txBody>
      </p:sp>
      <p:pic>
        <p:nvPicPr>
          <p:cNvPr id="4"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924799" y="0"/>
            <a:ext cx="531063" cy="141906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958871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0266" y="138034"/>
            <a:ext cx="7620000" cy="852566"/>
          </a:xfrm>
        </p:spPr>
        <p:txBody>
          <a:bodyPr/>
          <a:lstStyle/>
          <a:p>
            <a:r>
              <a:rPr lang="en-US" dirty="0" smtClean="0"/>
              <a:t>Version 2.0: Badge Details</a:t>
            </a:r>
            <a:endParaRPr lang="en-US" dirty="0"/>
          </a:p>
        </p:txBody>
      </p:sp>
      <p:sp>
        <p:nvSpPr>
          <p:cNvPr id="3" name="Content Placeholder 2"/>
          <p:cNvSpPr>
            <a:spLocks noGrp="1"/>
          </p:cNvSpPr>
          <p:nvPr>
            <p:ph idx="1"/>
          </p:nvPr>
        </p:nvSpPr>
        <p:spPr>
          <a:xfrm>
            <a:off x="457200" y="1219200"/>
            <a:ext cx="7620000" cy="5181600"/>
          </a:xfrm>
        </p:spPr>
        <p:txBody>
          <a:bodyPr>
            <a:normAutofit fontScale="92500" lnSpcReduction="20000"/>
          </a:bodyPr>
          <a:lstStyle/>
          <a:p>
            <a:endParaRPr lang="en-US" dirty="0" smtClean="0"/>
          </a:p>
          <a:p>
            <a:r>
              <a:rPr lang="en-US" dirty="0" smtClean="0"/>
              <a:t>Students have to upload actual evidence of their work: Making</a:t>
            </a:r>
          </a:p>
          <a:p>
            <a:pPr lvl="1"/>
            <a:r>
              <a:rPr lang="en-US" altLang="en-US" sz="2200" dirty="0" smtClean="0"/>
              <a:t>You </a:t>
            </a:r>
            <a:r>
              <a:rPr lang="en-US" altLang="en-US" sz="2200" dirty="0"/>
              <a:t>must utilize at least ONE of the equipment types available (3D printer/scanner or Google Glass) </a:t>
            </a:r>
            <a:endParaRPr lang="en-US" altLang="en-US" sz="2200" dirty="0" smtClean="0"/>
          </a:p>
          <a:p>
            <a:pPr lvl="1"/>
            <a:r>
              <a:rPr lang="en-US" altLang="en-US" sz="2200" dirty="0" smtClean="0"/>
              <a:t>Utilize </a:t>
            </a:r>
            <a:r>
              <a:rPr lang="en-US" altLang="en-US" sz="2200" dirty="0"/>
              <a:t>Google Glass to create a photo tour of the TLC: At least 5 photos and share with the TLC's Google + account adding comments to explain why you chose the images you did: </a:t>
            </a:r>
            <a:r>
              <a:rPr lang="en-US" altLang="en-US" sz="2200" dirty="0">
                <a:hlinkClick r:id="rId2"/>
              </a:rPr>
              <a:t>teachingandlearningumd@gmail.com</a:t>
            </a:r>
            <a:r>
              <a:rPr lang="en-US" altLang="en-US" sz="2200" dirty="0"/>
              <a:t> (TL </a:t>
            </a:r>
            <a:r>
              <a:rPr lang="en-US" altLang="en-US" sz="2200" dirty="0" err="1"/>
              <a:t>McKeldin</a:t>
            </a:r>
            <a:r>
              <a:rPr lang="en-US" altLang="en-US" sz="2200" dirty="0"/>
              <a:t>) </a:t>
            </a:r>
            <a:endParaRPr lang="en-US" altLang="en-US" sz="2200" dirty="0" smtClean="0"/>
          </a:p>
          <a:p>
            <a:pPr lvl="1"/>
            <a:r>
              <a:rPr lang="en-US" altLang="en-US" sz="2200" dirty="0" smtClean="0"/>
              <a:t>Your </a:t>
            </a:r>
            <a:r>
              <a:rPr lang="en-US" altLang="en-US" sz="2200" dirty="0"/>
              <a:t>3D printed object must be connected with UMD in some way-whether in color, shape or theme and it must either be a prototype or a working model. At this time, there are no size limitations </a:t>
            </a:r>
          </a:p>
          <a:p>
            <a:pPr marL="411480" lvl="1" indent="0">
              <a:buNone/>
            </a:pPr>
            <a:endParaRPr lang="en-US" dirty="0" smtClean="0"/>
          </a:p>
          <a:p>
            <a:r>
              <a:rPr lang="en-US" dirty="0" smtClean="0"/>
              <a:t>Students can upload evidence of criteria completion via</a:t>
            </a:r>
          </a:p>
          <a:p>
            <a:pPr marL="114300" indent="0">
              <a:buNone/>
            </a:pPr>
            <a:r>
              <a:rPr lang="en-US" dirty="0" smtClean="0"/>
              <a:t>an online form</a:t>
            </a:r>
            <a:r>
              <a:rPr lang="en-US" dirty="0"/>
              <a:t>: </a:t>
            </a:r>
            <a:r>
              <a:rPr lang="en-US" dirty="0">
                <a:hlinkClick r:id="rId3"/>
              </a:rPr>
              <a:t>https://</a:t>
            </a:r>
            <a:r>
              <a:rPr lang="en-US" dirty="0" smtClean="0">
                <a:hlinkClick r:id="rId3"/>
              </a:rPr>
              <a:t>libumd.wufoo.com/forms/tlc-digital-badge-program/</a:t>
            </a:r>
            <a:endParaRPr lang="en-US" dirty="0" smtClean="0"/>
          </a:p>
          <a:p>
            <a:pPr marL="114300" indent="0">
              <a:buNone/>
            </a:pPr>
            <a:endParaRPr lang="en-US" dirty="0"/>
          </a:p>
          <a:p>
            <a:r>
              <a:rPr lang="en-US" dirty="0" smtClean="0"/>
              <a:t>They then receive the badge via email via </a:t>
            </a:r>
            <a:r>
              <a:rPr lang="en-US" dirty="0" err="1" smtClean="0"/>
              <a:t>Credly</a:t>
            </a:r>
            <a:endParaRPr lang="en-US" dirty="0" smtClean="0"/>
          </a:p>
          <a:p>
            <a:pPr marL="114300" indent="0">
              <a:buNone/>
            </a:pPr>
            <a:endParaRPr lang="en-US" dirty="0"/>
          </a:p>
          <a:p>
            <a:pPr marL="114300" indent="0">
              <a:buNone/>
            </a:pPr>
            <a:endParaRPr lang="en-US" dirty="0" smtClean="0"/>
          </a:p>
          <a:p>
            <a:pPr marL="411480" lvl="1" indent="0">
              <a:buNone/>
            </a:pPr>
            <a:endParaRPr lang="en-US" dirty="0" smtClean="0"/>
          </a:p>
          <a:p>
            <a:pPr lvl="1"/>
            <a:endParaRPr lang="en-US" dirty="0" smtClean="0"/>
          </a:p>
          <a:p>
            <a:pPr lvl="1"/>
            <a:endParaRPr lang="en-US" dirty="0"/>
          </a:p>
        </p:txBody>
      </p:sp>
      <p:pic>
        <p:nvPicPr>
          <p:cNvPr id="4"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924799" y="0"/>
            <a:ext cx="531063" cy="141906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8991887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lstStyle/>
          <a:p>
            <a:endParaRPr lang="en-US"/>
          </a:p>
        </p:txBody>
      </p:sp>
      <p:pic>
        <p:nvPicPr>
          <p:cNvPr id="4" name="Picture 2" descr="C:\Users\cippol1\AppData\Local\Microsoft\Windows\Temporary Internet Files\Content.IE5\EC5ZIZ7A\MC900431512[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52800" y="2826521"/>
            <a:ext cx="1828572" cy="1828572"/>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43800" y="0"/>
            <a:ext cx="865314" cy="231223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9002064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Activity #2</a:t>
            </a:r>
            <a:endParaRPr lang="en-US" dirty="0"/>
          </a:p>
        </p:txBody>
      </p:sp>
      <p:sp>
        <p:nvSpPr>
          <p:cNvPr id="3" name="Content Placeholder 2"/>
          <p:cNvSpPr>
            <a:spLocks noGrp="1"/>
          </p:cNvSpPr>
          <p:nvPr>
            <p:ph idx="1"/>
          </p:nvPr>
        </p:nvSpPr>
        <p:spPr/>
        <p:txBody>
          <a:bodyPr/>
          <a:lstStyle/>
          <a:p>
            <a:r>
              <a:rPr lang="en-US" sz="2400" dirty="0"/>
              <a:t>You are now creating solutions to the new challenge you’ve identified. Sketch a lot of ideas, this is the time for generating as many ideas as </a:t>
            </a:r>
            <a:r>
              <a:rPr lang="en-US" sz="2400" dirty="0" smtClean="0"/>
              <a:t>possible. </a:t>
            </a:r>
            <a:r>
              <a:rPr lang="en-US" sz="2400" dirty="0"/>
              <a:t>Take 5 minutes and generate as many ideas as you can think of</a:t>
            </a:r>
            <a:r>
              <a:rPr lang="en-US" sz="2400" dirty="0" smtClean="0"/>
              <a:t>!</a:t>
            </a:r>
          </a:p>
          <a:p>
            <a:pPr marL="114300" indent="0">
              <a:buNone/>
            </a:pPr>
            <a:endParaRPr lang="en-US" sz="2400" dirty="0" smtClean="0"/>
          </a:p>
          <a:p>
            <a:pPr lvl="1"/>
            <a:r>
              <a:rPr lang="en-US" sz="2400" dirty="0" smtClean="0"/>
              <a:t>How </a:t>
            </a:r>
            <a:r>
              <a:rPr lang="en-US" sz="2400" dirty="0"/>
              <a:t>might these new ideas support student learning differently</a:t>
            </a:r>
            <a:r>
              <a:rPr lang="en-US" sz="2400" dirty="0" smtClean="0"/>
              <a:t>?</a:t>
            </a:r>
          </a:p>
          <a:p>
            <a:pPr lvl="0"/>
            <a:endParaRPr lang="en-US" sz="2400" dirty="0"/>
          </a:p>
          <a:p>
            <a:pPr lvl="1"/>
            <a:r>
              <a:rPr lang="en-US" sz="2400" dirty="0" smtClean="0"/>
              <a:t>How did they help you think about this issue in a different manner than before?</a:t>
            </a:r>
            <a:endParaRPr lang="en-US" sz="2400" dirty="0"/>
          </a:p>
          <a:p>
            <a:pPr lvl="1"/>
            <a:endParaRPr lang="en-US" dirty="0"/>
          </a:p>
          <a:p>
            <a:pPr marL="114300" indent="0">
              <a:buNone/>
            </a:pPr>
            <a:endParaRPr lang="en-US" dirty="0"/>
          </a:p>
        </p:txBody>
      </p:sp>
      <p:pic>
        <p:nvPicPr>
          <p:cNvPr id="7" name="Picture 6"/>
          <p:cNvPicPr>
            <a:picLocks noChangeAspect="1"/>
          </p:cNvPicPr>
          <p:nvPr/>
        </p:nvPicPr>
        <p:blipFill>
          <a:blip r:embed="rId2"/>
          <a:stretch>
            <a:fillRect/>
          </a:stretch>
        </p:blipFill>
        <p:spPr>
          <a:xfrm>
            <a:off x="6858000" y="5257800"/>
            <a:ext cx="1447800" cy="1447800"/>
          </a:xfrm>
          <a:prstGeom prst="rect">
            <a:avLst/>
          </a:prstGeom>
        </p:spPr>
      </p:pic>
    </p:spTree>
    <p:extLst>
      <p:ext uri="{BB962C8B-B14F-4D97-AF65-F5344CB8AC3E}">
        <p14:creationId xmlns:p14="http://schemas.microsoft.com/office/powerpoint/2010/main" val="236129871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Lessons Learned</a:t>
            </a:r>
            <a:endParaRPr lang="en-US" dirty="0"/>
          </a:p>
        </p:txBody>
      </p:sp>
      <p:sp>
        <p:nvSpPr>
          <p:cNvPr id="3" name="Content Placeholder 2"/>
          <p:cNvSpPr>
            <a:spLocks noGrp="1"/>
          </p:cNvSpPr>
          <p:nvPr>
            <p:ph idx="1"/>
          </p:nvPr>
        </p:nvSpPr>
        <p:spPr>
          <a:xfrm>
            <a:off x="304800" y="1600200"/>
            <a:ext cx="7467600" cy="4800600"/>
          </a:xfrm>
        </p:spPr>
        <p:txBody>
          <a:bodyPr>
            <a:normAutofit lnSpcReduction="10000"/>
          </a:bodyPr>
          <a:lstStyle/>
          <a:p>
            <a:r>
              <a:rPr lang="en-US" dirty="0"/>
              <a:t>Our participant </a:t>
            </a:r>
            <a:r>
              <a:rPr lang="en-US" dirty="0" smtClean="0"/>
              <a:t>surveys </a:t>
            </a:r>
            <a:r>
              <a:rPr lang="en-US" dirty="0"/>
              <a:t>revealed that scheduling was the number one detractor from attending</a:t>
            </a:r>
          </a:p>
          <a:p>
            <a:pPr marL="114300" indent="0">
              <a:buNone/>
            </a:pPr>
            <a:endParaRPr lang="en-US" dirty="0" smtClean="0"/>
          </a:p>
          <a:p>
            <a:r>
              <a:rPr lang="en-US" dirty="0" smtClean="0"/>
              <a:t>The numbers of attendees has decreased, while our workload has increased especially with this new curriculum</a:t>
            </a:r>
          </a:p>
          <a:p>
            <a:pPr>
              <a:buNone/>
            </a:pPr>
            <a:endParaRPr lang="en-US" dirty="0" smtClean="0"/>
          </a:p>
          <a:p>
            <a:r>
              <a:rPr lang="en-US" dirty="0" smtClean="0"/>
              <a:t>Interest in some things like poster printing is no longer high-presumably students know how to use the equipment</a:t>
            </a:r>
          </a:p>
          <a:p>
            <a:pPr>
              <a:buNone/>
            </a:pPr>
            <a:endParaRPr lang="en-US" dirty="0" smtClean="0"/>
          </a:p>
          <a:p>
            <a:r>
              <a:rPr lang="en-US" dirty="0" smtClean="0"/>
              <a:t>There is no disciplinary context for the content</a:t>
            </a:r>
          </a:p>
          <a:p>
            <a:pPr>
              <a:buNone/>
            </a:pPr>
            <a:endParaRPr lang="en-US" dirty="0" smtClean="0"/>
          </a:p>
          <a:p>
            <a:r>
              <a:rPr lang="en-US" dirty="0" smtClean="0"/>
              <a:t>How do we accommodate the just-in-time </a:t>
            </a:r>
            <a:r>
              <a:rPr lang="en-US" dirty="0" err="1" smtClean="0"/>
              <a:t>vs</a:t>
            </a:r>
            <a:r>
              <a:rPr lang="en-US" dirty="0" smtClean="0"/>
              <a:t> just-in-case needs. We are not used to a more flexible model…yet!</a:t>
            </a:r>
          </a:p>
          <a:p>
            <a:endParaRPr lang="en-US" dirty="0"/>
          </a:p>
        </p:txBody>
      </p:sp>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26854" y="0"/>
            <a:ext cx="884013" cy="2362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Digital </a:t>
            </a:r>
            <a:r>
              <a:rPr lang="en-US" smtClean="0"/>
              <a:t>Literacy Overview</a:t>
            </a:r>
            <a:endParaRPr lang="en-US" dirty="0"/>
          </a:p>
        </p:txBody>
      </p:sp>
      <p:sp>
        <p:nvSpPr>
          <p:cNvPr id="3" name="Content Placeholder 2"/>
          <p:cNvSpPr>
            <a:spLocks noGrp="1"/>
          </p:cNvSpPr>
          <p:nvPr>
            <p:ph idx="1"/>
          </p:nvPr>
        </p:nvSpPr>
        <p:spPr>
          <a:xfrm>
            <a:off x="152400" y="1524000"/>
            <a:ext cx="8001000" cy="4800600"/>
          </a:xfrm>
        </p:spPr>
        <p:txBody>
          <a:bodyPr>
            <a:normAutofit fontScale="92500" lnSpcReduction="10000"/>
          </a:bodyPr>
          <a:lstStyle/>
          <a:p>
            <a:r>
              <a:rPr lang="en-US" dirty="0" smtClean="0"/>
              <a:t>Why digital literacy @ UMD?</a:t>
            </a:r>
          </a:p>
          <a:p>
            <a:pPr lvl="1"/>
            <a:r>
              <a:rPr lang="en-US" dirty="0" smtClean="0"/>
              <a:t>Gap in student learning</a:t>
            </a:r>
          </a:p>
          <a:p>
            <a:pPr lvl="1"/>
            <a:r>
              <a:rPr lang="en-US" dirty="0" smtClean="0"/>
              <a:t>No place on campus where these skills are formally taught</a:t>
            </a:r>
          </a:p>
          <a:p>
            <a:pPr lvl="1"/>
            <a:r>
              <a:rPr lang="en-US" dirty="0" smtClean="0"/>
              <a:t>Assignments and projects are expected to incorporate these elements</a:t>
            </a:r>
          </a:p>
          <a:p>
            <a:pPr marL="411480" lvl="1" indent="0">
              <a:buNone/>
            </a:pPr>
            <a:endParaRPr lang="en-US" dirty="0" smtClean="0"/>
          </a:p>
          <a:p>
            <a:r>
              <a:rPr lang="en-US" dirty="0" smtClean="0"/>
              <a:t>Competencies</a:t>
            </a:r>
          </a:p>
          <a:p>
            <a:pPr lvl="1"/>
            <a:r>
              <a:rPr lang="en-US" dirty="0"/>
              <a:t>Apply existing knowledge to generate new ideas, products, or processes using video</a:t>
            </a:r>
            <a:r>
              <a:rPr lang="en-US" dirty="0" smtClean="0"/>
              <a:t>, online tools and physical equipment</a:t>
            </a:r>
            <a:endParaRPr lang="en-US" sz="1800" dirty="0"/>
          </a:p>
          <a:p>
            <a:pPr lvl="1"/>
            <a:r>
              <a:rPr lang="en-US" dirty="0"/>
              <a:t>Create original works as a means of personal or group expression</a:t>
            </a:r>
            <a:endParaRPr lang="en-US" sz="1800" dirty="0"/>
          </a:p>
          <a:p>
            <a:pPr lvl="1"/>
            <a:r>
              <a:rPr lang="en-US" dirty="0" smtClean="0"/>
              <a:t>Communicate </a:t>
            </a:r>
            <a:r>
              <a:rPr lang="en-US" dirty="0"/>
              <a:t>information and ideas effectively to multiple audiences using a variety of media and </a:t>
            </a:r>
            <a:r>
              <a:rPr lang="en-US" dirty="0" smtClean="0"/>
              <a:t>formats</a:t>
            </a:r>
            <a:endParaRPr lang="en-US" sz="1800" dirty="0"/>
          </a:p>
          <a:p>
            <a:pPr lvl="1"/>
            <a:r>
              <a:rPr lang="en-US" dirty="0" smtClean="0"/>
              <a:t>Locate</a:t>
            </a:r>
            <a:r>
              <a:rPr lang="en-US" dirty="0"/>
              <a:t>, organize, analyze, evaluate, synthesize, and ethically use information from a variety of sources and </a:t>
            </a:r>
            <a:r>
              <a:rPr lang="en-US" dirty="0" smtClean="0"/>
              <a:t>media</a:t>
            </a:r>
            <a:r>
              <a:rPr lang="en-US" i="1" dirty="0"/>
              <a:t> </a:t>
            </a:r>
            <a:endParaRPr lang="en-US" sz="1800" dirty="0"/>
          </a:p>
          <a:p>
            <a:pPr lvl="1"/>
            <a:r>
              <a:rPr lang="en-US" dirty="0"/>
              <a:t>Evaluate and select information sources and digital tools based on the appropriateness to specific </a:t>
            </a:r>
            <a:r>
              <a:rPr lang="en-US" dirty="0" smtClean="0"/>
              <a:t>tasks</a:t>
            </a:r>
            <a:endParaRPr lang="en-US" sz="1800" dirty="0"/>
          </a:p>
          <a:p>
            <a:pPr marL="114300" indent="0">
              <a:buNone/>
            </a:pPr>
            <a:endParaRPr lang="en-US" sz="2000" dirty="0"/>
          </a:p>
          <a:p>
            <a:endParaRPr lang="en-US" dirty="0" smtClean="0"/>
          </a:p>
          <a:p>
            <a:pPr lvl="1"/>
            <a:endParaRPr lang="en-US" dirty="0" smtClean="0"/>
          </a:p>
        </p:txBody>
      </p:sp>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44543" y="0"/>
            <a:ext cx="865314" cy="231223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2222730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Future Plans</a:t>
            </a:r>
            <a:endParaRPr lang="en-US" dirty="0"/>
          </a:p>
        </p:txBody>
      </p:sp>
      <p:sp>
        <p:nvSpPr>
          <p:cNvPr id="3" name="Content Placeholder 2"/>
          <p:cNvSpPr>
            <a:spLocks noGrp="1"/>
          </p:cNvSpPr>
          <p:nvPr>
            <p:ph idx="1"/>
          </p:nvPr>
        </p:nvSpPr>
        <p:spPr>
          <a:xfrm>
            <a:off x="457200" y="1371600"/>
            <a:ext cx="7620000" cy="5181600"/>
          </a:xfrm>
        </p:spPr>
        <p:txBody>
          <a:bodyPr>
            <a:normAutofit/>
          </a:bodyPr>
          <a:lstStyle/>
          <a:p>
            <a:pPr marL="114300" indent="0">
              <a:buNone/>
            </a:pPr>
            <a:endParaRPr lang="en-US" dirty="0" smtClean="0"/>
          </a:p>
          <a:p>
            <a:r>
              <a:rPr lang="en-US" sz="2000" dirty="0"/>
              <a:t>We are </a:t>
            </a:r>
            <a:r>
              <a:rPr lang="en-US" sz="2000" dirty="0" smtClean="0"/>
              <a:t>embedding a </a:t>
            </a:r>
            <a:r>
              <a:rPr lang="en-US" sz="2000" dirty="0"/>
              <a:t>digital literacy module that can be </a:t>
            </a:r>
            <a:r>
              <a:rPr lang="en-US" sz="2000" dirty="0" smtClean="0"/>
              <a:t>then added  </a:t>
            </a:r>
            <a:r>
              <a:rPr lang="en-US" sz="2000" dirty="0"/>
              <a:t>into any program-we are in the beginning stages of planning to pilot with two sections of our mandatory The Student in the University course</a:t>
            </a:r>
            <a:r>
              <a:rPr lang="en-US" sz="2000" dirty="0" smtClean="0"/>
              <a:t> this </a:t>
            </a:r>
            <a:r>
              <a:rPr lang="en-US" sz="2000" dirty="0"/>
              <a:t>Fall:</a:t>
            </a:r>
          </a:p>
          <a:p>
            <a:pPr>
              <a:buNone/>
            </a:pPr>
            <a:endParaRPr lang="en-US" sz="2000" dirty="0"/>
          </a:p>
          <a:p>
            <a:pPr lvl="1"/>
            <a:r>
              <a:rPr lang="en-US" dirty="0"/>
              <a:t>Combine elements of introduction to the university like time management, study skills, etc. with technology skills such as multimedia production and </a:t>
            </a:r>
            <a:r>
              <a:rPr lang="en-US" dirty="0" smtClean="0"/>
              <a:t>visual literacy</a:t>
            </a:r>
            <a:endParaRPr lang="en-US" dirty="0"/>
          </a:p>
          <a:p>
            <a:pPr lvl="1">
              <a:buNone/>
            </a:pPr>
            <a:endParaRPr lang="en-US" dirty="0"/>
          </a:p>
          <a:p>
            <a:pPr lvl="1"/>
            <a:r>
              <a:rPr lang="en-US" dirty="0"/>
              <a:t>Digital certificate for the </a:t>
            </a:r>
            <a:r>
              <a:rPr lang="en-US" dirty="0" smtClean="0"/>
              <a:t>course</a:t>
            </a:r>
          </a:p>
          <a:p>
            <a:pPr lvl="1">
              <a:buNone/>
            </a:pPr>
            <a:endParaRPr lang="en-US" dirty="0" smtClean="0"/>
          </a:p>
          <a:p>
            <a:pPr lvl="1"/>
            <a:r>
              <a:rPr lang="en-US" dirty="0" smtClean="0"/>
              <a:t>Compare learning in this course vs our out of classroom model and try to look at student cohort as well as individual data</a:t>
            </a:r>
          </a:p>
          <a:p>
            <a:endParaRPr lang="en-US" dirty="0" smtClean="0"/>
          </a:p>
          <a:p>
            <a:pPr>
              <a:buNone/>
            </a:pPr>
            <a:endParaRPr lang="en-US" dirty="0" smtClean="0"/>
          </a:p>
          <a:p>
            <a:pPr lvl="1"/>
            <a:endParaRPr lang="en-US" dirty="0"/>
          </a:p>
        </p:txBody>
      </p:sp>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5218"/>
            <a:ext cx="642740" cy="171748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4925395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lstStyle/>
          <a:p>
            <a:pPr marL="114300" indent="0">
              <a:buNone/>
            </a:pPr>
            <a:endParaRPr lang="en-US" dirty="0"/>
          </a:p>
          <a:p>
            <a:pPr lvl="1"/>
            <a:r>
              <a:rPr lang="en-US" dirty="0" smtClean="0"/>
              <a:t>Cinthya Ippoliti: </a:t>
            </a:r>
            <a:r>
              <a:rPr lang="en-US" dirty="0" smtClean="0">
                <a:hlinkClick r:id="rId2"/>
              </a:rPr>
              <a:t>cippol1@umd.edu</a:t>
            </a:r>
            <a:r>
              <a:rPr lang="en-US" dirty="0" smtClean="0"/>
              <a:t>, 301-714-7224</a:t>
            </a:r>
            <a:endParaRPr lang="en-US" dirty="0"/>
          </a:p>
        </p:txBody>
      </p:sp>
      <p:pic>
        <p:nvPicPr>
          <p:cNvPr id="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15200" y="0"/>
            <a:ext cx="1162050" cy="3105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4" descr="Screen shot 2013-10-10 at 2.13.14 PM.png"/>
          <p:cNvPicPr>
            <a:picLocks noChangeAspect="1"/>
          </p:cNvPicPr>
          <p:nvPr/>
        </p:nvPicPr>
        <p:blipFill>
          <a:blip r:embed="rId4"/>
          <a:stretch>
            <a:fillRect/>
          </a:stretch>
        </p:blipFill>
        <p:spPr>
          <a:xfrm>
            <a:off x="3124200" y="3352800"/>
            <a:ext cx="2413000" cy="2159000"/>
          </a:xfrm>
          <a:prstGeom prst="rect">
            <a:avLst/>
          </a:prstGeom>
        </p:spPr>
      </p:pic>
    </p:spTree>
    <p:extLst>
      <p:ext uri="{BB962C8B-B14F-4D97-AF65-F5344CB8AC3E}">
        <p14:creationId xmlns:p14="http://schemas.microsoft.com/office/powerpoint/2010/main" val="39287689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 On Badges</a:t>
            </a:r>
            <a:endParaRPr lang="en-US" dirty="0"/>
          </a:p>
        </p:txBody>
      </p:sp>
      <p:sp>
        <p:nvSpPr>
          <p:cNvPr id="3" name="Content Placeholder 2"/>
          <p:cNvSpPr>
            <a:spLocks noGrp="1"/>
          </p:cNvSpPr>
          <p:nvPr>
            <p:ph idx="1"/>
          </p:nvPr>
        </p:nvSpPr>
        <p:spPr/>
        <p:txBody>
          <a:bodyPr>
            <a:normAutofit/>
          </a:bodyPr>
          <a:lstStyle/>
          <a:p>
            <a:r>
              <a:rPr lang="en-US" dirty="0" smtClean="0"/>
              <a:t>Badges are digital tokens that appear as icons or logos on a web page or other online context such as a Facebook page. They can be awarded by institutions, organizations, groups, or individuals, and typically signify accomplishments such as completion of a project, mastery of a skill, or marks of certain types of experience</a:t>
            </a:r>
          </a:p>
          <a:p>
            <a:pPr>
              <a:buNone/>
            </a:pPr>
            <a:r>
              <a:rPr lang="en-US" dirty="0" smtClean="0"/>
              <a:t> </a:t>
            </a:r>
          </a:p>
          <a:p>
            <a:r>
              <a:rPr lang="en-US" dirty="0" smtClean="0"/>
              <a:t>Learners fulfill the specified criteria to earn the badge by attending classes, passing an exam or review, or completing other activities. The grantor verifies that the specifications have been met, and awards the badge</a:t>
            </a:r>
          </a:p>
          <a:p>
            <a:endParaRPr lang="en-US" dirty="0" smtClean="0"/>
          </a:p>
          <a:p>
            <a:pPr marL="114300" indent="0">
              <a:buNone/>
            </a:pPr>
            <a:endParaRPr lang="en-US" dirty="0" smtClean="0"/>
          </a:p>
        </p:txBody>
      </p:sp>
      <p:pic>
        <p:nvPicPr>
          <p:cNvPr id="5"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96200" y="1"/>
            <a:ext cx="712914" cy="1905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Assessment Of Learning With Badges</a:t>
            </a:r>
            <a:endParaRPr lang="en-US" dirty="0"/>
          </a:p>
        </p:txBody>
      </p:sp>
      <p:sp>
        <p:nvSpPr>
          <p:cNvPr id="3" name="Content Placeholder 2"/>
          <p:cNvSpPr>
            <a:spLocks noGrp="1"/>
          </p:cNvSpPr>
          <p:nvPr>
            <p:ph idx="1"/>
          </p:nvPr>
        </p:nvSpPr>
        <p:spPr>
          <a:xfrm>
            <a:off x="457200" y="1719571"/>
            <a:ext cx="7620000" cy="4800600"/>
          </a:xfrm>
        </p:spPr>
        <p:txBody>
          <a:bodyPr>
            <a:normAutofit fontScale="92500" lnSpcReduction="10000"/>
          </a:bodyPr>
          <a:lstStyle/>
          <a:p>
            <a:r>
              <a:rPr lang="en-US" dirty="0" smtClean="0"/>
              <a:t>What learning should be recognized and how will it be assessed?</a:t>
            </a:r>
          </a:p>
          <a:p>
            <a:pPr>
              <a:buNone/>
            </a:pPr>
            <a:endParaRPr lang="en-US" dirty="0" smtClean="0"/>
          </a:p>
          <a:p>
            <a:r>
              <a:rPr lang="en-US" dirty="0" smtClean="0"/>
              <a:t>Assessment choices do affect student learning</a:t>
            </a:r>
          </a:p>
          <a:p>
            <a:pPr lvl="1"/>
            <a:r>
              <a:rPr lang="en-US" dirty="0" smtClean="0"/>
              <a:t>At first, we focused on quizzes and external answers from students, we thought a high number of participants=success</a:t>
            </a:r>
          </a:p>
          <a:p>
            <a:pPr lvl="1"/>
            <a:r>
              <a:rPr lang="en-US" dirty="0" smtClean="0"/>
              <a:t>Then, we focused on student products with rubrics/criteria as opposed to quizzes </a:t>
            </a:r>
          </a:p>
          <a:p>
            <a:pPr lvl="1">
              <a:buNone/>
            </a:pPr>
            <a:endParaRPr lang="en-US" dirty="0" smtClean="0"/>
          </a:p>
          <a:p>
            <a:r>
              <a:rPr lang="en-US" dirty="0" smtClean="0"/>
              <a:t>Connection between motivation and badge design/function</a:t>
            </a:r>
          </a:p>
          <a:p>
            <a:pPr lvl="1"/>
            <a:r>
              <a:rPr lang="en-US" dirty="0" smtClean="0"/>
              <a:t>Encourage learners to develop new skills and transfer them, not just earn a prize</a:t>
            </a:r>
          </a:p>
          <a:p>
            <a:pPr lvl="1"/>
            <a:r>
              <a:rPr lang="en-US" dirty="0" smtClean="0"/>
              <a:t>Set goals and determine their own path</a:t>
            </a:r>
          </a:p>
          <a:p>
            <a:pPr lvl="1"/>
            <a:r>
              <a:rPr lang="en-US" dirty="0" smtClean="0"/>
              <a:t>Build outside value for the badges</a:t>
            </a:r>
          </a:p>
          <a:p>
            <a:pPr lvl="1"/>
            <a:r>
              <a:rPr lang="en-US" dirty="0" smtClean="0"/>
              <a:t>We hope to add peer not just “expert” (us) assessment and create a peer community so those who earned badges can help others </a:t>
            </a:r>
            <a:endParaRPr lang="en-US" dirty="0"/>
          </a:p>
        </p:txBody>
      </p:sp>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08471" y="3412"/>
            <a:ext cx="737457" cy="197058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236440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Things To Consider</a:t>
            </a:r>
            <a:endParaRPr lang="en-US" dirty="0"/>
          </a:p>
        </p:txBody>
      </p:sp>
      <p:sp>
        <p:nvSpPr>
          <p:cNvPr id="3" name="Content Placeholder 2"/>
          <p:cNvSpPr>
            <a:spLocks noGrp="1"/>
          </p:cNvSpPr>
          <p:nvPr>
            <p:ph idx="1"/>
          </p:nvPr>
        </p:nvSpPr>
        <p:spPr/>
        <p:txBody>
          <a:bodyPr/>
          <a:lstStyle/>
          <a:p>
            <a:r>
              <a:rPr lang="en-US" dirty="0" smtClean="0"/>
              <a:t>Why do badges appeal to some learners but not others?</a:t>
            </a:r>
          </a:p>
          <a:p>
            <a:pPr>
              <a:buNone/>
            </a:pPr>
            <a:endParaRPr lang="en-US" dirty="0" smtClean="0"/>
          </a:p>
          <a:p>
            <a:r>
              <a:rPr lang="en-US" dirty="0" smtClean="0"/>
              <a:t>Does </a:t>
            </a:r>
            <a:r>
              <a:rPr lang="en-US" dirty="0" err="1" smtClean="0"/>
              <a:t>badging</a:t>
            </a:r>
            <a:r>
              <a:rPr lang="en-US" dirty="0" smtClean="0"/>
              <a:t> really engage students?</a:t>
            </a:r>
          </a:p>
          <a:p>
            <a:pPr>
              <a:buNone/>
            </a:pPr>
            <a:endParaRPr lang="en-US" dirty="0" smtClean="0"/>
          </a:p>
          <a:p>
            <a:r>
              <a:rPr lang="en-US" dirty="0" smtClean="0"/>
              <a:t>What is the institutional context for the badges-is there one?</a:t>
            </a:r>
          </a:p>
          <a:p>
            <a:pPr>
              <a:buNone/>
            </a:pPr>
            <a:endParaRPr lang="en-US" dirty="0" smtClean="0"/>
          </a:p>
          <a:p>
            <a:r>
              <a:rPr lang="en-US" dirty="0" smtClean="0"/>
              <a:t>How can you create a sense of community similar to that found in gaming? </a:t>
            </a:r>
          </a:p>
          <a:p>
            <a:pPr marL="114300" indent="0">
              <a:buNone/>
            </a:pPr>
            <a:endParaRPr lang="en-US" dirty="0" smtClean="0"/>
          </a:p>
          <a:p>
            <a:r>
              <a:rPr lang="en-US" dirty="0" smtClean="0"/>
              <a:t>How can you support and quantify learning outside of the classroom? </a:t>
            </a:r>
            <a:endParaRPr lang="en-US" dirty="0"/>
          </a:p>
        </p:txBody>
      </p:sp>
      <p:pic>
        <p:nvPicPr>
          <p:cNvPr id="5"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67600" y="0"/>
            <a:ext cx="990951" cy="26479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Quick Poll </a:t>
            </a:r>
            <a:endParaRPr lang="en-US" dirty="0"/>
          </a:p>
        </p:txBody>
      </p:sp>
      <p:pic>
        <p:nvPicPr>
          <p:cNvPr id="2052" name="Picture 4" descr="https://encrypted-tbn3.gstatic.com/images?q=tbn:ANd9GcQB4433LutQ0P2M7O3F4oCEwAzW4AWc-6PqaHqio-KF5y8PS9vp7A"/>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629025" y="4267200"/>
            <a:ext cx="1276350" cy="1276350"/>
          </a:xfrm>
          <a:prstGeom prst="rect">
            <a:avLst/>
          </a:prstGeom>
          <a:noFill/>
          <a:extLst>
            <a:ext uri="{909E8E84-426E-40DD-AFC4-6F175D3DCCD1}">
              <a14:hiddenFill xmlns:a14="http://schemas.microsoft.com/office/drawing/2010/main">
                <a:solidFill>
                  <a:srgbClr val="FFFFFF"/>
                </a:solidFill>
              </a14:hiddenFill>
            </a:ext>
          </a:extLst>
        </p:spPr>
      </p:pic>
      <p:sp>
        <p:nvSpPr>
          <p:cNvPr id="8" name="Content Placeholder 1"/>
          <p:cNvSpPr txBox="1">
            <a:spLocks/>
          </p:cNvSpPr>
          <p:nvPr/>
        </p:nvSpPr>
        <p:spPr>
          <a:xfrm>
            <a:off x="457200" y="1600200"/>
            <a:ext cx="7620000" cy="4800600"/>
          </a:xfrm>
          <a:prstGeom prst="rect">
            <a:avLst/>
          </a:prstGeom>
        </p:spPr>
        <p:txBody>
          <a:bodyPr vert="horz" lIns="91440" tIns="45720" rIns="91440" bIns="45720" rtlCol="0">
            <a:norm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r>
              <a:rPr lang="en-US" dirty="0" smtClean="0"/>
              <a:t>How many of you are currently offering badges at your institutions?</a:t>
            </a:r>
          </a:p>
          <a:p>
            <a:pPr marL="114300" indent="0">
              <a:buNone/>
            </a:pPr>
            <a:endParaRPr lang="en-US" dirty="0" smtClean="0"/>
          </a:p>
          <a:p>
            <a:r>
              <a:rPr lang="en-US" dirty="0" smtClean="0"/>
              <a:t>If yes, please explain (via chat or raise hand)</a:t>
            </a:r>
          </a:p>
          <a:p>
            <a:pPr marL="114300" indent="0">
              <a:buNone/>
            </a:pPr>
            <a:endParaRPr lang="en-US" dirty="0" smtClean="0"/>
          </a:p>
        </p:txBody>
      </p:sp>
      <p:pic>
        <p:nvPicPr>
          <p:cNvPr id="5"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96200" y="1"/>
            <a:ext cx="712914" cy="1905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091069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Background</a:t>
            </a:r>
            <a:br>
              <a:rPr lang="en-US" dirty="0" smtClean="0"/>
            </a:br>
            <a:endParaRPr lang="en-US" dirty="0"/>
          </a:p>
        </p:txBody>
      </p:sp>
      <p:sp>
        <p:nvSpPr>
          <p:cNvPr id="2" name="Content Placeholder 1"/>
          <p:cNvSpPr>
            <a:spLocks noGrp="1"/>
          </p:cNvSpPr>
          <p:nvPr>
            <p:ph idx="1"/>
          </p:nvPr>
        </p:nvSpPr>
        <p:spPr/>
        <p:txBody>
          <a:bodyPr/>
          <a:lstStyle/>
          <a:p>
            <a:r>
              <a:rPr lang="en-US" dirty="0" smtClean="0"/>
              <a:t>Terrapin Learning Commons (TLC) Workshop Series</a:t>
            </a:r>
          </a:p>
          <a:p>
            <a:pPr lvl="1"/>
            <a:r>
              <a:rPr lang="en-US" dirty="0" smtClean="0"/>
              <a:t>Created in Fall of 2012 in response to need for citation management support</a:t>
            </a:r>
          </a:p>
          <a:p>
            <a:pPr lvl="2"/>
            <a:r>
              <a:rPr lang="en-US" dirty="0" smtClean="0"/>
              <a:t>There was no one library department who “owned” it</a:t>
            </a:r>
          </a:p>
          <a:p>
            <a:pPr lvl="2"/>
            <a:r>
              <a:rPr lang="en-US" dirty="0" smtClean="0"/>
              <a:t>Through this model we sought to expand the traditional notion of learning into other environments and explore digital badges as a way to recognize and validate student success outside the classroom</a:t>
            </a:r>
          </a:p>
          <a:p>
            <a:pPr lvl="2"/>
            <a:r>
              <a:rPr lang="en-US" dirty="0" smtClean="0"/>
              <a:t>There is no other technology support on campus for students other than general assistance for email, our CMS, etc.</a:t>
            </a:r>
          </a:p>
          <a:p>
            <a:pPr lvl="1">
              <a:buNone/>
            </a:pPr>
            <a:endParaRPr lang="en-US" dirty="0" smtClean="0"/>
          </a:p>
          <a:p>
            <a:pPr lvl="1"/>
            <a:r>
              <a:rPr lang="en-US" dirty="0" smtClean="0"/>
              <a:t>We began with Endnote Web</a:t>
            </a:r>
          </a:p>
          <a:p>
            <a:pPr lvl="2"/>
            <a:r>
              <a:rPr lang="en-US" dirty="0" smtClean="0"/>
              <a:t>Expanded to include other citation management tools</a:t>
            </a:r>
          </a:p>
          <a:p>
            <a:pPr lvl="2"/>
            <a:r>
              <a:rPr lang="en-US" dirty="0" smtClean="0"/>
              <a:t>Poster Printing</a:t>
            </a:r>
          </a:p>
          <a:p>
            <a:pPr lvl="2">
              <a:buNone/>
            </a:pPr>
            <a:endParaRPr lang="en-US" dirty="0"/>
          </a:p>
        </p:txBody>
      </p:sp>
      <p:pic>
        <p:nvPicPr>
          <p:cNvPr id="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15200" y="0"/>
            <a:ext cx="1083629" cy="2895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762126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Past Workshops</a:t>
            </a:r>
            <a:endParaRPr lang="en-US" dirty="0"/>
          </a:p>
        </p:txBody>
      </p:sp>
      <p:sp>
        <p:nvSpPr>
          <p:cNvPr id="3" name="Content Placeholder 2"/>
          <p:cNvSpPr>
            <a:spLocks noGrp="1"/>
          </p:cNvSpPr>
          <p:nvPr>
            <p:ph idx="1"/>
          </p:nvPr>
        </p:nvSpPr>
        <p:spPr>
          <a:xfrm>
            <a:off x="457200" y="1600200"/>
            <a:ext cx="3429000" cy="4800600"/>
          </a:xfrm>
        </p:spPr>
        <p:txBody>
          <a:bodyPr>
            <a:normAutofit/>
          </a:bodyPr>
          <a:lstStyle/>
          <a:p>
            <a:r>
              <a:rPr lang="en-US" dirty="0" smtClean="0"/>
              <a:t>Logistics</a:t>
            </a:r>
          </a:p>
          <a:p>
            <a:pPr lvl="1"/>
            <a:r>
              <a:rPr lang="en-US" dirty="0" smtClean="0"/>
              <a:t>Advertisement through our monitors, Twitter, Student Advisory Group, Center for Teaching Excellence</a:t>
            </a:r>
          </a:p>
          <a:p>
            <a:r>
              <a:rPr lang="en-US" dirty="0" smtClean="0"/>
              <a:t>Partners</a:t>
            </a:r>
          </a:p>
          <a:p>
            <a:pPr lvl="1"/>
            <a:r>
              <a:rPr lang="en-US" dirty="0" smtClean="0"/>
              <a:t>Multimedia</a:t>
            </a:r>
          </a:p>
          <a:p>
            <a:pPr lvl="1"/>
            <a:r>
              <a:rPr lang="en-US" dirty="0" smtClean="0"/>
              <a:t>Art/Architecture Library</a:t>
            </a:r>
          </a:p>
          <a:p>
            <a:pPr lvl="1"/>
            <a:r>
              <a:rPr lang="en-US" dirty="0" smtClean="0"/>
              <a:t>Special Collections</a:t>
            </a:r>
          </a:p>
          <a:p>
            <a:pPr lvl="1"/>
            <a:r>
              <a:rPr lang="en-US" dirty="0" smtClean="0"/>
              <a:t>Engineering Library</a:t>
            </a:r>
          </a:p>
          <a:p>
            <a:pPr lvl="1"/>
            <a:r>
              <a:rPr lang="en-US" dirty="0" smtClean="0"/>
              <a:t>DSS (internal IT)</a:t>
            </a:r>
          </a:p>
          <a:p>
            <a:pPr>
              <a:buNone/>
            </a:pPr>
            <a:endParaRPr lang="en-US"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86200" y="1600200"/>
            <a:ext cx="4313675" cy="452632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1728414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Adjacency</Template>
  <TotalTime>1877</TotalTime>
  <Words>1972</Words>
  <Application>Microsoft Office PowerPoint</Application>
  <PresentationFormat>On-screen Show (4:3)</PresentationFormat>
  <Paragraphs>252</Paragraphs>
  <Slides>31</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31</vt:i4>
      </vt:variant>
    </vt:vector>
  </HeadingPairs>
  <TitlesOfParts>
    <vt:vector size="35" baseType="lpstr">
      <vt:lpstr>Arial</vt:lpstr>
      <vt:lpstr>Calibri</vt:lpstr>
      <vt:lpstr>Cambria</vt:lpstr>
      <vt:lpstr>Adjacency</vt:lpstr>
      <vt:lpstr>The Return of the Odd Couple? Digital Literacy And The Learning Commons Curriculum</vt:lpstr>
      <vt:lpstr>Outline</vt:lpstr>
      <vt:lpstr>Digital Literacy Overview</vt:lpstr>
      <vt:lpstr>Background On Badges</vt:lpstr>
      <vt:lpstr>Assessment Of Learning With Badges</vt:lpstr>
      <vt:lpstr>Some Things To Consider</vt:lpstr>
      <vt:lpstr>Quick Poll </vt:lpstr>
      <vt:lpstr>Background </vt:lpstr>
      <vt:lpstr>Past Workshops</vt:lpstr>
      <vt:lpstr>Workshop Statistics</vt:lpstr>
      <vt:lpstr>Version 1.0:Logistics</vt:lpstr>
      <vt:lpstr>Version 1.0: Learning Outcomes</vt:lpstr>
      <vt:lpstr>Version 1.0: Canvas Course</vt:lpstr>
      <vt:lpstr>Version 1.0: Curriculum</vt:lpstr>
      <vt:lpstr>Version 1.0: Curriculum cont’d</vt:lpstr>
      <vt:lpstr>Version 1.0: Canvas Course Statistics</vt:lpstr>
      <vt:lpstr>Questions?</vt:lpstr>
      <vt:lpstr>Activity #1</vt:lpstr>
      <vt:lpstr>Version 2.0: Explore, Create, Learn, Engage</vt:lpstr>
      <vt:lpstr>V 2.0: Learning Outcomes</vt:lpstr>
      <vt:lpstr>V 2.0: Learning Outcomes</vt:lpstr>
      <vt:lpstr>V 2.0: Online Content</vt:lpstr>
      <vt:lpstr>Version 2.0: In-person workshops &amp; consultations</vt:lpstr>
      <vt:lpstr>Version 2.0: Badge Details</vt:lpstr>
      <vt:lpstr>Version 2.0: Badge Details</vt:lpstr>
      <vt:lpstr>Version 2.0: Badge Details</vt:lpstr>
      <vt:lpstr>Questions?</vt:lpstr>
      <vt:lpstr>Activity #2</vt:lpstr>
      <vt:lpstr>Some Lessons Learned</vt:lpstr>
      <vt:lpstr>Future Plans</vt:lpstr>
      <vt:lpstr>Questions?</vt:lpstr>
    </vt:vector>
  </TitlesOfParts>
  <Company>University of Maryland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Cinthya Ippoliti</dc:creator>
  <cp:lastModifiedBy>Cinthya Ippoliti</cp:lastModifiedBy>
  <cp:revision>340</cp:revision>
  <cp:lastPrinted>2014-09-19T19:24:41Z</cp:lastPrinted>
  <dcterms:created xsi:type="dcterms:W3CDTF">2014-08-31T19:52:11Z</dcterms:created>
  <dcterms:modified xsi:type="dcterms:W3CDTF">2014-09-20T19:49:49Z</dcterms:modified>
</cp:coreProperties>
</file>