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1"/>
  </p:notesMasterIdLst>
  <p:sldIdLst>
    <p:sldId id="257" r:id="rId3"/>
    <p:sldId id="258" r:id="rId4"/>
    <p:sldId id="262" r:id="rId5"/>
    <p:sldId id="260" r:id="rId6"/>
    <p:sldId id="261" r:id="rId7"/>
    <p:sldId id="263" r:id="rId8"/>
    <p:sldId id="264" r:id="rId9"/>
    <p:sldId id="271" r:id="rId10"/>
    <p:sldId id="269" r:id="rId11"/>
    <p:sldId id="265" r:id="rId12"/>
    <p:sldId id="268" r:id="rId13"/>
    <p:sldId id="276" r:id="rId14"/>
    <p:sldId id="272" r:id="rId15"/>
    <p:sldId id="273" r:id="rId16"/>
    <p:sldId id="274" r:id="rId17"/>
    <p:sldId id="275" r:id="rId18"/>
    <p:sldId id="26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J Dugas" initials="TJD" lastIdx="1" clrIdx="0">
    <p:extLst>
      <p:ext uri="{19B8F6BF-5375-455C-9EA6-DF929625EA0E}">
        <p15:presenceInfo xmlns:p15="http://schemas.microsoft.com/office/powerpoint/2012/main" userId="S-1-5-21-484763869-963894560-842925246-535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01T06:50:31.176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3C38-FEE7-477A-B20E-8620D085F3A1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1F533-3575-431E-B778-B6EC7DD2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10751-8D2A-9D43-A33E-A782FBAF16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10751-8D2A-9D43-A33E-A782FBAF16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10751-8D2A-9D43-A33E-A782FBAF16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10751-8D2A-9D43-A33E-A782FBAF16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2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560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252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24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98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0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2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6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23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  <a:latin typeface="Arial"/>
              </a:rPr>
              <a:t>IS&amp;T Governance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5903913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3EE7F-BA87-4106-BDCD-67DCC48105B3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AEC9-9413-43A0-9542-5FAD590E5D7E}" type="datetime1">
              <a:rPr lang="en-US">
                <a:latin typeface="Arial"/>
              </a:rPr>
              <a:pPr>
                <a:defRPr/>
              </a:pPr>
              <a:t>10/1/2014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54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4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16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3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19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4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276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5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657598" y="5867400"/>
            <a:ext cx="4495801" cy="50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25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066800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23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 3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066800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695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 4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066800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919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 5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066800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823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Opt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391399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3913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535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pt 2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391399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39139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293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action - Pol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26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156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action - Discussion Q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041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raction - Evalua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4676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391399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005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79247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609600" y="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086600" y="5903912"/>
            <a:ext cx="14478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629400" y="0"/>
            <a:ext cx="19049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9827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67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64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76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0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0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2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0927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dugas@andrew.cmu.edu" TargetMode="External"/><Relationship Id="rId2" Type="http://schemas.openxmlformats.org/officeDocument/2006/relationships/hyperlink" Target="mailto:deborah.whitten@asu.edu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cfulton@andrew.cm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emf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41078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Crossroads: The Convergence of IT Service Management and Project Management in Higher 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5500" y="621031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27468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October 1, 2014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1:30 PM – 2:20 PM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Room W303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46038"/>
            <a:ext cx="8229600" cy="944562"/>
          </a:xfrm>
        </p:spPr>
        <p:txBody>
          <a:bodyPr/>
          <a:lstStyle/>
          <a:p>
            <a:r>
              <a:rPr lang="en-US" dirty="0" smtClean="0"/>
              <a:t>Service Life Cycle integration with Project Management Methodology</a:t>
            </a: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718A0E1-3314-0D43-ADFA-FA23364A2414}" type="slidenum">
              <a:rPr lang="en-US" sz="1400"/>
              <a:pPr algn="r" eaLnBrk="1" hangingPunct="1"/>
              <a:t>10</a:t>
            </a:fld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58674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9" y="3657600"/>
            <a:ext cx="8387491" cy="1932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88668"/>
            <a:ext cx="3733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*Credit VMWare </a:t>
            </a:r>
            <a:endParaRPr lang="en-US" sz="1600" i="1" dirty="0"/>
          </a:p>
        </p:txBody>
      </p:sp>
      <p:sp>
        <p:nvSpPr>
          <p:cNvPr id="2" name="Rectangle 1"/>
          <p:cNvSpPr/>
          <p:nvPr/>
        </p:nvSpPr>
        <p:spPr>
          <a:xfrm>
            <a:off x="596375" y="16764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Project Portfolio Management aligns with Service Management efforts as New Projects are developed through Continual Service Improvement activities throughout the entire Service Lifecycle.</a:t>
            </a:r>
          </a:p>
        </p:txBody>
      </p:sp>
    </p:spTree>
    <p:extLst>
      <p:ext uri="{BB962C8B-B14F-4D97-AF65-F5344CB8AC3E}">
        <p14:creationId xmlns:p14="http://schemas.microsoft.com/office/powerpoint/2010/main" val="14770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the Service Lifecycle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 eaLnBrk="1" hangingPunct="1"/>
            <a:fld id="{8718A0E1-3314-0D43-ADFA-FA23364A2414}" type="slidenum">
              <a:rPr lang="en-US" sz="1400" smtClean="0"/>
              <a:pPr algn="r" eaLnBrk="1" hangingPunct="1"/>
              <a:t>11</a:t>
            </a:fld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40421"/>
            <a:ext cx="5105400" cy="5055833"/>
          </a:xfrm>
        </p:spPr>
      </p:pic>
    </p:spTree>
    <p:extLst>
      <p:ext uri="{BB962C8B-B14F-4D97-AF65-F5344CB8AC3E}">
        <p14:creationId xmlns:p14="http://schemas.microsoft.com/office/powerpoint/2010/main" val="158197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391400" cy="5181600"/>
          </a:xfrm>
        </p:spPr>
        <p:txBody>
          <a:bodyPr/>
          <a:lstStyle/>
          <a:p>
            <a:r>
              <a:rPr lang="en-US" sz="2000" dirty="0"/>
              <a:t>ITIL Service Design &gt; Capacity Management</a:t>
            </a:r>
          </a:p>
          <a:p>
            <a:r>
              <a:rPr lang="en-US" sz="1600" i="1" dirty="0" smtClean="0"/>
              <a:t>Definition: Helps organizations </a:t>
            </a:r>
            <a:r>
              <a:rPr lang="en-US" sz="1600" i="1" dirty="0"/>
              <a:t>match their IT resources to business </a:t>
            </a:r>
            <a:r>
              <a:rPr lang="en-US" sz="1600" i="1" dirty="0" smtClean="0"/>
              <a:t>demands</a:t>
            </a:r>
          </a:p>
          <a:p>
            <a:endParaRPr lang="en-US" sz="1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Resource </a:t>
            </a:r>
            <a:r>
              <a:rPr lang="en-US" sz="1600" dirty="0"/>
              <a:t>capacity management (RCM</a:t>
            </a:r>
            <a:r>
              <a:rPr lang="en-US" sz="1600" dirty="0" smtClean="0"/>
              <a:t>) (Personnel, System and Component)</a:t>
            </a:r>
          </a:p>
          <a:p>
            <a:endParaRPr lang="en-US" sz="1600" dirty="0" smtClean="0"/>
          </a:p>
          <a:p>
            <a:r>
              <a:rPr lang="en-US" sz="2000" dirty="0" smtClean="0"/>
              <a:t>Project Management &gt; Resource Capacity Planning</a:t>
            </a:r>
          </a:p>
          <a:p>
            <a:r>
              <a:rPr lang="en-US" sz="1600" i="1" dirty="0" smtClean="0"/>
              <a:t>Definition: Decisions about scheduling prioritized </a:t>
            </a:r>
            <a:r>
              <a:rPr lang="en-US" sz="1600" i="1" dirty="0"/>
              <a:t>projects based on the </a:t>
            </a:r>
            <a:r>
              <a:rPr lang="en-US" sz="1600" i="1" dirty="0" smtClean="0"/>
              <a:t>availability of specialized resources</a:t>
            </a:r>
          </a:p>
          <a:p>
            <a:endParaRPr lang="en-US" sz="1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View resources by attributes such as departments, skills, and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Resource estimation, time </a:t>
            </a:r>
            <a:r>
              <a:rPr lang="en-US" sz="1600" dirty="0" smtClean="0"/>
              <a:t>tracking</a:t>
            </a:r>
            <a:r>
              <a:rPr lang="en-US" sz="1600" dirty="0"/>
              <a:t>, </a:t>
            </a:r>
            <a:r>
              <a:rPr lang="en-US" sz="1600" dirty="0" smtClean="0"/>
              <a:t>compare estimates </a:t>
            </a:r>
            <a:r>
              <a:rPr lang="en-US" sz="1600" dirty="0"/>
              <a:t>vs actuals.</a:t>
            </a:r>
          </a:p>
          <a:p>
            <a:endParaRPr lang="en-US" sz="1600" dirty="0" smtClean="0"/>
          </a:p>
          <a:p>
            <a:r>
              <a:rPr lang="en-US" sz="2000" dirty="0" smtClean="0"/>
              <a:t>Convergence of ITSM and PM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View </a:t>
            </a:r>
            <a:r>
              <a:rPr lang="en-US" sz="1600" dirty="0"/>
              <a:t>resource </a:t>
            </a:r>
            <a:r>
              <a:rPr lang="en-US" sz="1600" dirty="0" smtClean="0"/>
              <a:t>workload </a:t>
            </a:r>
            <a:r>
              <a:rPr lang="en-US" sz="1600" dirty="0"/>
              <a:t>across all </a:t>
            </a:r>
            <a:r>
              <a:rPr lang="en-US" sz="1600" dirty="0" smtClean="0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By time-phase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erform </a:t>
            </a:r>
            <a:r>
              <a:rPr lang="en-US" sz="1600" dirty="0"/>
              <a:t>what-if analysis on resource workload and </a:t>
            </a:r>
            <a:r>
              <a:rPr lang="en-US" sz="1600" dirty="0" smtClean="0"/>
              <a:t>availability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Human Resources Convergence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204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391399" cy="73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7F7F7F"/>
                </a:solidFill>
              </a:rPr>
              <a:t>The Change Management Perspective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</a:p>
        </p:txBody>
      </p:sp>
      <p:graphicFrame>
        <p:nvGraphicFramePr>
          <p:cNvPr id="179" name="Shape 179"/>
          <p:cNvGraphicFramePr/>
          <p:nvPr/>
        </p:nvGraphicFramePr>
        <p:xfrm>
          <a:off x="1078500" y="1581925"/>
          <a:ext cx="7775800" cy="4318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71975"/>
                <a:gridCol w="971975"/>
                <a:gridCol w="971975"/>
                <a:gridCol w="971975"/>
                <a:gridCol w="971975"/>
                <a:gridCol w="971975"/>
                <a:gridCol w="971975"/>
                <a:gridCol w="971975"/>
              </a:tblGrid>
              <a:tr h="43181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180" name="Shape 180"/>
          <p:cNvGrpSpPr/>
          <p:nvPr/>
        </p:nvGrpSpPr>
        <p:grpSpPr>
          <a:xfrm>
            <a:off x="1079243" y="1825950"/>
            <a:ext cx="7775681" cy="1067399"/>
            <a:chOff x="450725" y="911550"/>
            <a:chExt cx="8404325" cy="1067399"/>
          </a:xfrm>
        </p:grpSpPr>
        <p:sp>
          <p:nvSpPr>
            <p:cNvPr id="181" name="Shape 181"/>
            <p:cNvSpPr/>
            <p:nvPr/>
          </p:nvSpPr>
          <p:spPr>
            <a:xfrm>
              <a:off x="2942950" y="1349119"/>
              <a:ext cx="4891499" cy="410999"/>
            </a:xfrm>
            <a:prstGeom prst="homePlate">
              <a:avLst>
                <a:gd name="adj" fmla="val 50000"/>
              </a:avLst>
            </a:prstGeom>
            <a:solidFill>
              <a:srgbClr val="CFE2F3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Transition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768875" y="1130380"/>
              <a:ext cx="2810400" cy="410999"/>
            </a:xfrm>
            <a:prstGeom prst="homePlate">
              <a:avLst>
                <a:gd name="adj" fmla="val 50000"/>
              </a:avLst>
            </a:prstGeom>
            <a:solidFill>
              <a:srgbClr val="F4CCCC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Design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450725" y="911550"/>
              <a:ext cx="1020600" cy="410999"/>
            </a:xfrm>
            <a:prstGeom prst="homePlate">
              <a:avLst>
                <a:gd name="adj" fmla="val 50000"/>
              </a:avLst>
            </a:prstGeom>
            <a:solidFill>
              <a:srgbClr val="D9EAD3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Strategy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6747525" y="1567950"/>
              <a:ext cx="2106900" cy="410999"/>
            </a:xfrm>
            <a:prstGeom prst="homePlate">
              <a:avLst>
                <a:gd name="adj" fmla="val 50000"/>
              </a:avLst>
            </a:prstGeom>
            <a:solidFill>
              <a:srgbClr val="FCE5CD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Operations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7834450" y="1093950"/>
              <a:ext cx="1020600" cy="410999"/>
            </a:xfrm>
            <a:prstGeom prst="homePlate">
              <a:avLst>
                <a:gd name="adj" fmla="val 50000"/>
              </a:avLst>
            </a:prstGeom>
            <a:solidFill>
              <a:srgbClr val="CCCCCC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CSI</a:t>
              </a:r>
            </a:p>
          </p:txBody>
        </p:sp>
      </p:grpSp>
      <p:grpSp>
        <p:nvGrpSpPr>
          <p:cNvPr id="186" name="Shape 186"/>
          <p:cNvGrpSpPr/>
          <p:nvPr/>
        </p:nvGrpSpPr>
        <p:grpSpPr>
          <a:xfrm>
            <a:off x="1078519" y="4914600"/>
            <a:ext cx="6950365" cy="592800"/>
            <a:chOff x="437475" y="4000200"/>
            <a:chExt cx="7591050" cy="592800"/>
          </a:xfrm>
        </p:grpSpPr>
        <p:sp>
          <p:nvSpPr>
            <p:cNvPr id="187" name="Shape 187"/>
            <p:cNvSpPr/>
            <p:nvPr/>
          </p:nvSpPr>
          <p:spPr>
            <a:xfrm>
              <a:off x="437475" y="4000200"/>
              <a:ext cx="1342499" cy="592800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Portfolio Governance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673775" y="4000200"/>
              <a:ext cx="6338099" cy="592800"/>
            </a:xfrm>
            <a:prstGeom prst="roundRect">
              <a:avLst>
                <a:gd name="adj" fmla="val 16667"/>
              </a:avLst>
            </a:prstGeom>
            <a:solidFill>
              <a:srgbClr val="B4A7D6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Project Management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6535425" y="4000200"/>
              <a:ext cx="1493100" cy="474000"/>
            </a:xfrm>
            <a:prstGeom prst="roundRect">
              <a:avLst>
                <a:gd name="adj" fmla="val 16667"/>
              </a:avLst>
            </a:prstGeom>
            <a:solidFill>
              <a:srgbClr val="F9CB9C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-US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Change Control</a:t>
              </a:r>
            </a:p>
          </p:txBody>
        </p:sp>
      </p:grpSp>
      <p:sp>
        <p:nvSpPr>
          <p:cNvPr id="190" name="Shape 190"/>
          <p:cNvSpPr/>
          <p:nvPr/>
        </p:nvSpPr>
        <p:spPr>
          <a:xfrm rot="5398919">
            <a:off x="77449" y="1706650"/>
            <a:ext cx="954900" cy="92429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0000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400" kern="0">
                <a:solidFill>
                  <a:srgbClr val="FFFFFF"/>
                </a:solidFill>
                <a:cs typeface="Arial"/>
                <a:sym typeface="Arial"/>
                <a:rtl val="0"/>
              </a:rPr>
              <a:t>ITSM</a:t>
            </a:r>
          </a:p>
        </p:txBody>
      </p:sp>
      <p:sp>
        <p:nvSpPr>
          <p:cNvPr id="191" name="Shape 191"/>
          <p:cNvSpPr/>
          <p:nvPr/>
        </p:nvSpPr>
        <p:spPr>
          <a:xfrm rot="5398391">
            <a:off x="-79700" y="3376725"/>
            <a:ext cx="1282500" cy="91139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0000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400" kern="0">
                <a:solidFill>
                  <a:srgbClr val="FFFFFF"/>
                </a:solidFill>
                <a:cs typeface="Arial"/>
                <a:sym typeface="Arial"/>
                <a:rtl val="0"/>
              </a:rPr>
              <a:t>Change Management</a:t>
            </a:r>
          </a:p>
        </p:txBody>
      </p:sp>
      <p:sp>
        <p:nvSpPr>
          <p:cNvPr id="192" name="Shape 192"/>
          <p:cNvSpPr/>
          <p:nvPr/>
        </p:nvSpPr>
        <p:spPr>
          <a:xfrm rot="5398919">
            <a:off x="70899" y="4805849"/>
            <a:ext cx="954900" cy="884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0000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400" kern="0">
                <a:solidFill>
                  <a:srgbClr val="FFFFFF"/>
                </a:solidFill>
                <a:cs typeface="Arial"/>
                <a:sym typeface="Arial"/>
                <a:rtl val="0"/>
              </a:rPr>
              <a:t>PMO</a:t>
            </a:r>
          </a:p>
        </p:txBody>
      </p:sp>
      <p:grpSp>
        <p:nvGrpSpPr>
          <p:cNvPr id="193" name="Shape 193"/>
          <p:cNvGrpSpPr/>
          <p:nvPr/>
        </p:nvGrpSpPr>
        <p:grpSpPr>
          <a:xfrm>
            <a:off x="1079258" y="3257550"/>
            <a:ext cx="8089641" cy="1126925"/>
            <a:chOff x="331400" y="2343150"/>
            <a:chExt cx="8837275" cy="1126925"/>
          </a:xfrm>
        </p:grpSpPr>
        <p:sp>
          <p:nvSpPr>
            <p:cNvPr id="194" name="Shape 194"/>
            <p:cNvSpPr/>
            <p:nvPr/>
          </p:nvSpPr>
          <p:spPr>
            <a:xfrm>
              <a:off x="331400" y="2343275"/>
              <a:ext cx="1564199" cy="1126800"/>
            </a:xfrm>
            <a:prstGeom prst="bracePair">
              <a:avLst/>
            </a:prstGeom>
            <a:solidFill>
              <a:srgbClr val="D9EAD3"/>
            </a:solidFill>
            <a:ln w="28575" cap="flat">
              <a:solidFill>
                <a:srgbClr val="3A81B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537725" y="2343150"/>
              <a:ext cx="6473999" cy="1126800"/>
            </a:xfrm>
            <a:prstGeom prst="bracePair">
              <a:avLst/>
            </a:prstGeom>
            <a:solidFill>
              <a:srgbClr val="D9D2E9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410950" y="2621525"/>
              <a:ext cx="220537" cy="291650"/>
            </a:xfrm>
            <a:prstGeom prst="flowChartDecision">
              <a:avLst/>
            </a:prstGeom>
            <a:solidFill>
              <a:srgbClr val="666666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566775" y="2684475"/>
              <a:ext cx="954599" cy="410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RFC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1537720" y="2691100"/>
              <a:ext cx="1206600" cy="410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Authorize for Design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6402850" y="2343275"/>
              <a:ext cx="1625699" cy="1126800"/>
            </a:xfrm>
            <a:prstGeom prst="bracePair">
              <a:avLst/>
            </a:prstGeom>
            <a:solidFill>
              <a:srgbClr val="FCE5CD"/>
            </a:solidFill>
            <a:ln w="19050" cap="flat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6464310" y="2704356"/>
              <a:ext cx="1206600" cy="410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Authorize for Deployment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7962075" y="2697725"/>
              <a:ext cx="1206600" cy="410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Review and Close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595129" y="2691100"/>
              <a:ext cx="1625699" cy="410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-US" sz="13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Authorize for Build and Test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1401550" y="2621525"/>
              <a:ext cx="220537" cy="291650"/>
            </a:xfrm>
            <a:prstGeom prst="flowChartDecision">
              <a:avLst/>
            </a:prstGeom>
            <a:solidFill>
              <a:srgbClr val="666666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3458950" y="2621525"/>
              <a:ext cx="220537" cy="291650"/>
            </a:xfrm>
            <a:prstGeom prst="flowChartDecision">
              <a:avLst/>
            </a:prstGeom>
            <a:solidFill>
              <a:srgbClr val="666666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314875" y="2680762"/>
              <a:ext cx="220537" cy="291650"/>
            </a:xfrm>
            <a:prstGeom prst="flowChartDecision">
              <a:avLst/>
            </a:prstGeom>
            <a:solidFill>
              <a:srgbClr val="666666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706212" y="2680762"/>
              <a:ext cx="220537" cy="291650"/>
            </a:xfrm>
            <a:prstGeom prst="flowChartDecision">
              <a:avLst/>
            </a:prstGeom>
            <a:solidFill>
              <a:srgbClr val="666666"/>
            </a:solidFill>
            <a:ln w="19050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17148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391399" cy="731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 Activity</a:t>
            </a:r>
            <a:r>
              <a:rPr lang="en-US" sz="3200">
                <a:solidFill>
                  <a:srgbClr val="7F7F7F"/>
                </a:solidFill>
              </a:rPr>
              <a:t>: Small Group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391399" cy="205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r>
              <a:rPr lang="en-US" sz="2800" u="sng">
                <a:solidFill>
                  <a:srgbClr val="7F7F7F"/>
                </a:solidFill>
              </a:rPr>
              <a:t>Clearly</a:t>
            </a:r>
            <a:r>
              <a:rPr lang="en-US" sz="2800">
                <a:solidFill>
                  <a:srgbClr val="7F7F7F"/>
                </a:solidFill>
              </a:rPr>
              <a:t> write your name and email address on one side of a notecard</a:t>
            </a: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r>
              <a:rPr lang="en-US" sz="2800" u="sng">
                <a:solidFill>
                  <a:srgbClr val="7F7F7F"/>
                </a:solidFill>
              </a:rPr>
              <a:t>Clearly</a:t>
            </a:r>
            <a:r>
              <a:rPr lang="en-US" sz="2800">
                <a:solidFill>
                  <a:srgbClr val="7F7F7F"/>
                </a:solidFill>
              </a:rPr>
              <a:t> write your response to the following statement on the other side:</a:t>
            </a:r>
          </a:p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endParaRPr sz="2800">
              <a:solidFill>
                <a:srgbClr val="7F7F7F"/>
              </a:solidFill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214" name="Shape 214"/>
          <p:cNvSpPr/>
          <p:nvPr/>
        </p:nvSpPr>
        <p:spPr>
          <a:xfrm>
            <a:off x="1307975" y="3480050"/>
            <a:ext cx="6725400" cy="23456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30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Describe a practice that you have seen tried in your organization to bring service management and project management frameworks closer together.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685800" y="5943600"/>
            <a:ext cx="7391399" cy="73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 startAt="3"/>
            </a:pPr>
            <a:r>
              <a:rPr lang="en-US" sz="2800" u="sng">
                <a:solidFill>
                  <a:srgbClr val="7F7F7F"/>
                </a:solidFill>
              </a:rPr>
              <a:t>Share</a:t>
            </a:r>
            <a:r>
              <a:rPr lang="en-US" sz="2800">
                <a:solidFill>
                  <a:srgbClr val="7F7F7F"/>
                </a:solidFill>
              </a:rPr>
              <a:t> your response with your neighbors</a:t>
            </a:r>
          </a:p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endParaRPr sz="28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057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391399" cy="73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 Activity: Whole Session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467600" cy="476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r>
              <a:rPr lang="en-US" sz="2400" dirty="0">
                <a:solidFill>
                  <a:srgbClr val="7F7F7F"/>
                </a:solidFill>
              </a:rPr>
              <a:t>What major themes did you discover during your small group discussions</a:t>
            </a:r>
            <a:r>
              <a:rPr lang="en-US" sz="2400" dirty="0" smtClean="0">
                <a:solidFill>
                  <a:srgbClr val="7F7F7F"/>
                </a:solidFill>
              </a:rPr>
              <a:t>?</a:t>
            </a: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endParaRPr lang="en-US" sz="1000" dirty="0">
              <a:solidFill>
                <a:srgbClr val="7F7F7F"/>
              </a:solidFill>
            </a:endParaRP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r>
              <a:rPr lang="en-US" sz="2400" dirty="0">
                <a:solidFill>
                  <a:srgbClr val="7F7F7F"/>
                </a:solidFill>
              </a:rPr>
              <a:t>What barriers prevent the </a:t>
            </a:r>
            <a:r>
              <a:rPr lang="en-US" sz="2400" dirty="0" smtClean="0">
                <a:solidFill>
                  <a:srgbClr val="7F7F7F"/>
                </a:solidFill>
              </a:rPr>
              <a:t>integration </a:t>
            </a:r>
            <a:r>
              <a:rPr lang="en-US" sz="2400" dirty="0">
                <a:solidFill>
                  <a:srgbClr val="7F7F7F"/>
                </a:solidFill>
              </a:rPr>
              <a:t>of service management and project management practices</a:t>
            </a:r>
            <a:r>
              <a:rPr lang="en-US" sz="2400" dirty="0" smtClean="0">
                <a:solidFill>
                  <a:srgbClr val="7F7F7F"/>
                </a:solidFill>
              </a:rPr>
              <a:t>?</a:t>
            </a: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endParaRPr lang="en-US" sz="1000" dirty="0">
              <a:solidFill>
                <a:srgbClr val="7F7F7F"/>
              </a:solidFill>
            </a:endParaRP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r>
              <a:rPr lang="en-US" sz="2400" dirty="0">
                <a:solidFill>
                  <a:srgbClr val="7F7F7F"/>
                </a:solidFill>
              </a:rPr>
              <a:t>Why might you wish to maintain separation between service management and project management practices</a:t>
            </a:r>
            <a:r>
              <a:rPr lang="en-US" sz="2400" dirty="0" smtClean="0">
                <a:solidFill>
                  <a:srgbClr val="7F7F7F"/>
                </a:solidFill>
              </a:rPr>
              <a:t>?</a:t>
            </a: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endParaRPr lang="en-US" sz="1000" dirty="0">
              <a:solidFill>
                <a:srgbClr val="7F7F7F"/>
              </a:solidFill>
            </a:endParaRP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r>
              <a:rPr lang="en-US" sz="2400" dirty="0">
                <a:solidFill>
                  <a:srgbClr val="7F7F7F"/>
                </a:solidFill>
              </a:rPr>
              <a:t>If you could </a:t>
            </a:r>
            <a:r>
              <a:rPr lang="en-US" sz="2400" dirty="0" smtClean="0">
                <a:solidFill>
                  <a:srgbClr val="7F7F7F"/>
                </a:solidFill>
              </a:rPr>
              <a:t>make </a:t>
            </a:r>
            <a:r>
              <a:rPr lang="en-US" sz="2400" dirty="0">
                <a:solidFill>
                  <a:srgbClr val="7F7F7F"/>
                </a:solidFill>
              </a:rPr>
              <a:t>one change </a:t>
            </a:r>
            <a:r>
              <a:rPr lang="en-US" sz="2400" dirty="0" smtClean="0">
                <a:solidFill>
                  <a:srgbClr val="7F7F7F"/>
                </a:solidFill>
              </a:rPr>
              <a:t>to </a:t>
            </a:r>
            <a:r>
              <a:rPr lang="en-US" sz="2400" dirty="0">
                <a:solidFill>
                  <a:srgbClr val="7F7F7F"/>
                </a:solidFill>
              </a:rPr>
              <a:t>your organization </a:t>
            </a:r>
            <a:r>
              <a:rPr lang="en-US" sz="2400" dirty="0" smtClean="0">
                <a:solidFill>
                  <a:srgbClr val="7F7F7F"/>
                </a:solidFill>
              </a:rPr>
              <a:t>regarding the </a:t>
            </a:r>
            <a:r>
              <a:rPr lang="en-US" sz="2400" dirty="0">
                <a:solidFill>
                  <a:srgbClr val="7F7F7F"/>
                </a:solidFill>
              </a:rPr>
              <a:t>convergence of service and project management, what would </a:t>
            </a:r>
            <a:r>
              <a:rPr lang="en-US" sz="2400" dirty="0" smtClean="0">
                <a:solidFill>
                  <a:srgbClr val="7F7F7F"/>
                </a:solidFill>
              </a:rPr>
              <a:t>it be?</a:t>
            </a:r>
            <a:endParaRPr lang="en-US" sz="2400" dirty="0">
              <a:solidFill>
                <a:srgbClr val="7F7F7F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endParaRPr sz="2800" dirty="0">
              <a:solidFill>
                <a:srgbClr val="7F7F7F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39061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391399" cy="73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 Activity:</a:t>
            </a:r>
            <a:r>
              <a:rPr lang="en-US" sz="3200">
                <a:solidFill>
                  <a:srgbClr val="7F7F7F"/>
                </a:solidFill>
              </a:rPr>
              <a:t> Follow-up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391399" cy="3242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r>
              <a:rPr lang="en-US" sz="2800" dirty="0" smtClean="0">
                <a:solidFill>
                  <a:srgbClr val="7F7F7F"/>
                </a:solidFill>
              </a:rPr>
              <a:t>Please leave </a:t>
            </a:r>
            <a:r>
              <a:rPr lang="en-US" sz="2800" dirty="0">
                <a:solidFill>
                  <a:srgbClr val="7F7F7F"/>
                </a:solidFill>
              </a:rPr>
              <a:t>your </a:t>
            </a:r>
            <a:r>
              <a:rPr lang="en-US" sz="2800" dirty="0" smtClean="0">
                <a:solidFill>
                  <a:srgbClr val="7F7F7F"/>
                </a:solidFill>
              </a:rPr>
              <a:t>note-card along with your </a:t>
            </a:r>
            <a:r>
              <a:rPr lang="en-US" sz="2800" dirty="0">
                <a:solidFill>
                  <a:srgbClr val="7F7F7F"/>
                </a:solidFill>
              </a:rPr>
              <a:t>business card on your </a:t>
            </a:r>
            <a:r>
              <a:rPr lang="en-US" sz="2800" dirty="0" smtClean="0">
                <a:solidFill>
                  <a:srgbClr val="7F7F7F"/>
                </a:solidFill>
              </a:rPr>
              <a:t>table</a:t>
            </a: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endParaRPr lang="en-US" sz="1000" dirty="0">
              <a:solidFill>
                <a:srgbClr val="7F7F7F"/>
              </a:solidFill>
            </a:endParaRP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r>
              <a:rPr lang="en-US" sz="2800" dirty="0">
                <a:solidFill>
                  <a:srgbClr val="7F7F7F"/>
                </a:solidFill>
              </a:rPr>
              <a:t>We will </a:t>
            </a:r>
            <a:r>
              <a:rPr lang="en-US" sz="2800" dirty="0" smtClean="0">
                <a:solidFill>
                  <a:srgbClr val="7F7F7F"/>
                </a:solidFill>
              </a:rPr>
              <a:t>collect </a:t>
            </a:r>
            <a:r>
              <a:rPr lang="en-US" sz="2800" dirty="0">
                <a:solidFill>
                  <a:srgbClr val="7F7F7F"/>
                </a:solidFill>
              </a:rPr>
              <a:t>them to</a:t>
            </a:r>
            <a:r>
              <a:rPr lang="en-US" sz="2800" dirty="0" smtClean="0">
                <a:solidFill>
                  <a:srgbClr val="7F7F7F"/>
                </a:solidFill>
              </a:rPr>
              <a:t>:</a:t>
            </a:r>
          </a:p>
          <a:p>
            <a:pPr marL="457200" marR="0" lvl="0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rabicPeriod"/>
            </a:pPr>
            <a:endParaRPr lang="en-US" sz="1000" dirty="0">
              <a:solidFill>
                <a:srgbClr val="7F7F7F"/>
              </a:solidFill>
            </a:endParaRPr>
          </a:p>
          <a:p>
            <a:pPr marL="914400" marR="0" lvl="1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lphaLcPeriod"/>
            </a:pPr>
            <a:r>
              <a:rPr lang="en-US" sz="2800" dirty="0">
                <a:solidFill>
                  <a:srgbClr val="7F7F7F"/>
                </a:solidFill>
              </a:rPr>
              <a:t>Compile </a:t>
            </a:r>
            <a:r>
              <a:rPr lang="en-US" sz="2800" dirty="0" smtClean="0">
                <a:solidFill>
                  <a:srgbClr val="7F7F7F"/>
                </a:solidFill>
              </a:rPr>
              <a:t>and </a:t>
            </a:r>
            <a:r>
              <a:rPr lang="en-US" sz="2800" dirty="0">
                <a:solidFill>
                  <a:srgbClr val="7F7F7F"/>
                </a:solidFill>
              </a:rPr>
              <a:t>organize all the practices into “white paper” to share </a:t>
            </a:r>
            <a:r>
              <a:rPr lang="en-US" sz="2800" dirty="0" smtClean="0">
                <a:solidFill>
                  <a:srgbClr val="7F7F7F"/>
                </a:solidFill>
              </a:rPr>
              <a:t>with you</a:t>
            </a:r>
          </a:p>
          <a:p>
            <a:pPr marL="914400" marR="0" lvl="1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lphaLcPeriod"/>
            </a:pPr>
            <a:endParaRPr lang="en-US" sz="1000" dirty="0">
              <a:solidFill>
                <a:srgbClr val="7F7F7F"/>
              </a:solidFill>
            </a:endParaRPr>
          </a:p>
          <a:p>
            <a:pPr marL="914400" marR="0" lvl="1" indent="-4064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AutoNum type="alphaLcPeriod"/>
            </a:pPr>
            <a:r>
              <a:rPr lang="en-US" sz="2800" dirty="0" smtClean="0">
                <a:solidFill>
                  <a:srgbClr val="7F7F7F"/>
                </a:solidFill>
              </a:rPr>
              <a:t>Your business card will help </a:t>
            </a:r>
            <a:r>
              <a:rPr lang="en-US" sz="2800" dirty="0">
                <a:solidFill>
                  <a:srgbClr val="7F7F7F"/>
                </a:solidFill>
              </a:rPr>
              <a:t>us </a:t>
            </a:r>
            <a:r>
              <a:rPr lang="en-US" sz="2800" dirty="0" smtClean="0">
                <a:solidFill>
                  <a:srgbClr val="7F7F7F"/>
                </a:solidFill>
              </a:rPr>
              <a:t>to read </a:t>
            </a:r>
            <a:r>
              <a:rPr lang="en-US" sz="2800" dirty="0">
                <a:solidFill>
                  <a:srgbClr val="7F7F7F"/>
                </a:solidFill>
              </a:rPr>
              <a:t>your </a:t>
            </a:r>
            <a:r>
              <a:rPr lang="en-US" sz="2800" dirty="0" smtClean="0">
                <a:solidFill>
                  <a:srgbClr val="7F7F7F"/>
                </a:solidFill>
              </a:rPr>
              <a:t>handwriting for your Name </a:t>
            </a:r>
            <a:r>
              <a:rPr lang="en-US" sz="2800" dirty="0">
                <a:solidFill>
                  <a:srgbClr val="7F7F7F"/>
                </a:solidFill>
              </a:rPr>
              <a:t>and Email </a:t>
            </a:r>
            <a:r>
              <a:rPr lang="en-US" sz="2800" dirty="0" smtClean="0">
                <a:solidFill>
                  <a:srgbClr val="7F7F7F"/>
                </a:solidFill>
              </a:rPr>
              <a:t>Address  </a:t>
            </a:r>
            <a:r>
              <a:rPr lang="en-US" sz="2800" dirty="0" smtClean="0">
                <a:solidFill>
                  <a:srgbClr val="7F7F7F"/>
                </a:solidFill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00022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 eaLnBrk="1" hangingPunct="1"/>
            <a:fld id="{8718A0E1-3314-0D43-ADFA-FA23364A2414}" type="slidenum">
              <a:rPr lang="en-US" sz="1400" smtClean="0"/>
              <a:pPr algn="r" eaLnBrk="1" hangingPunct="1"/>
              <a:t>17</a:t>
            </a:fld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257800" cy="45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7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391400" cy="4754563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/>
              <a:t>Bob </a:t>
            </a:r>
            <a:r>
              <a:rPr lang="en-US" sz="2200" b="1" dirty="0"/>
              <a:t>Black</a:t>
            </a:r>
          </a:p>
          <a:p>
            <a:r>
              <a:rPr lang="en-US" sz="1900" dirty="0"/>
              <a:t>Assistant Director, IT Process and Planning</a:t>
            </a:r>
          </a:p>
          <a:p>
            <a:r>
              <a:rPr lang="en-US" sz="1900" dirty="0"/>
              <a:t>Miami </a:t>
            </a:r>
            <a:r>
              <a:rPr lang="en-US" sz="1900" dirty="0" smtClean="0"/>
              <a:t>University, Oxford, OH</a:t>
            </a:r>
          </a:p>
          <a:p>
            <a:r>
              <a:rPr lang="en-US" sz="1900" u="sng" dirty="0" smtClean="0">
                <a:solidFill>
                  <a:schemeClr val="hlink"/>
                </a:solidFill>
                <a:ea typeface="Arial"/>
                <a:cs typeface="Arial"/>
                <a:sym typeface="Arial"/>
                <a:hlinkClick r:id="rId2"/>
              </a:rPr>
              <a:t>blackrw@miamioh.edu</a:t>
            </a:r>
          </a:p>
          <a:p>
            <a:endParaRPr lang="en-US" sz="2000" u="sng" dirty="0">
              <a:solidFill>
                <a:schemeClr val="hlink"/>
              </a:solidFill>
              <a:ea typeface="Arial"/>
              <a:cs typeface="Arial"/>
              <a:sym typeface="Arial"/>
              <a:hlinkClick r:id="rId2"/>
            </a:endParaRPr>
          </a:p>
          <a:p>
            <a:pPr lvl="0"/>
            <a:r>
              <a:rPr lang="en-US" sz="22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Thomas Dugas</a:t>
            </a:r>
          </a:p>
          <a:p>
            <a:pPr lvl="0"/>
            <a:r>
              <a:rPr lang="en-US" sz="19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Head of Planning and Project Management &amp; Associate Director</a:t>
            </a:r>
          </a:p>
          <a:p>
            <a:pPr lvl="0"/>
            <a:r>
              <a:rPr lang="en-US" sz="19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Carnegie Mellon </a:t>
            </a:r>
            <a:r>
              <a:rPr 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University, Pittsburgh, PA</a:t>
            </a:r>
          </a:p>
          <a:p>
            <a:pPr lvl="0"/>
            <a:r>
              <a:rPr lang="en-US" sz="1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hlinkClick r:id="rId3"/>
              </a:rPr>
              <a:t>tdugas@andrew.cmu.edu</a:t>
            </a:r>
            <a:endParaRPr lang="en-US" sz="1900" dirty="0" smtClean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pPr lvl="0"/>
            <a:endParaRPr lang="en-US" sz="1900" dirty="0">
              <a:solidFill>
                <a:prstClr val="black">
                  <a:lumMod val="50000"/>
                  <a:lumOff val="50000"/>
                </a:prstClr>
              </a:solidFill>
              <a:cs typeface="Arial"/>
            </a:endParaRPr>
          </a:p>
          <a:p>
            <a:pPr lvl="0">
              <a:spcBef>
                <a:spcPts val="0"/>
              </a:spcBef>
              <a:buClr>
                <a:srgbClr val="B7002B"/>
              </a:buClr>
              <a:buSzPct val="25000"/>
            </a:pPr>
            <a:r>
              <a:rPr lang="en-US" sz="2200" b="1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Clay Fulton</a:t>
            </a:r>
          </a:p>
          <a:p>
            <a:pPr lvl="0">
              <a:spcBef>
                <a:spcPts val="360"/>
              </a:spcBef>
              <a:buClr>
                <a:srgbClr val="B7002B"/>
              </a:buClr>
              <a:buSzPct val="25000"/>
            </a:pPr>
            <a:r>
              <a:rPr lang="en-US" sz="1900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Senior Application System Analyst</a:t>
            </a:r>
          </a:p>
          <a:p>
            <a:pPr lvl="0">
              <a:spcBef>
                <a:spcPts val="360"/>
              </a:spcBef>
              <a:buClr>
                <a:srgbClr val="B7002B"/>
              </a:buClr>
              <a:buSzPct val="25000"/>
            </a:pPr>
            <a:r>
              <a:rPr lang="en-US" sz="1900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Carnegie Mellon University</a:t>
            </a:r>
            <a:r>
              <a:rPr lang="en-US" sz="1900" b="1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1900" dirty="0">
                <a:solidFill>
                  <a:srgbClr val="7F7F7F"/>
                </a:solidFill>
                <a:ea typeface="Arial"/>
                <a:cs typeface="Arial"/>
                <a:sym typeface="Arial"/>
              </a:rPr>
              <a:t>Pittsburgh, PA  </a:t>
            </a:r>
            <a:r>
              <a:rPr lang="en-US" sz="1900" u="sng" dirty="0">
                <a:solidFill>
                  <a:srgbClr val="0000FF"/>
                </a:solidFill>
                <a:ea typeface="Arial"/>
                <a:cs typeface="Arial"/>
                <a:sym typeface="Arial"/>
                <a:hlinkClick r:id="rId4"/>
              </a:rPr>
              <a:t>cfulton@andrew.cmu.edu</a:t>
            </a:r>
          </a:p>
          <a:p>
            <a:endParaRPr lang="en-US" sz="2000" u="sng" dirty="0">
              <a:solidFill>
                <a:schemeClr val="hlink"/>
              </a:solidFill>
              <a:ea typeface="Arial"/>
              <a:cs typeface="Arial"/>
              <a:sym typeface="Arial"/>
              <a:hlinkClick r:id="rId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 eaLnBrk="1" hangingPunct="1"/>
            <a:fld id="{8718A0E1-3314-0D43-ADFA-FA23364A2414}" type="slidenum">
              <a:rPr lang="en-US" sz="1400" smtClean="0"/>
              <a:pPr algn="r" eaLnBrk="1" hangingPunct="1"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72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838200" y="609600"/>
            <a:ext cx="7010400" cy="4953000"/>
          </a:xfrm>
        </p:spPr>
        <p:txBody>
          <a:bodyPr/>
          <a:lstStyle/>
          <a:p>
            <a:r>
              <a:rPr lang="en-US" b="1" dirty="0" smtClean="0"/>
              <a:t>Speakers</a:t>
            </a:r>
          </a:p>
          <a:p>
            <a:endParaRPr lang="en-US" sz="2000" dirty="0"/>
          </a:p>
          <a:p>
            <a:r>
              <a:rPr lang="en-US" sz="2400" b="1" dirty="0" smtClean="0"/>
              <a:t>		Bob Black</a:t>
            </a:r>
          </a:p>
          <a:p>
            <a:r>
              <a:rPr lang="en-US" sz="1600" dirty="0" smtClean="0"/>
              <a:t>		Assistant Director, IT Process and Planning</a:t>
            </a:r>
          </a:p>
          <a:p>
            <a:r>
              <a:rPr lang="en-US" sz="1600" dirty="0" smtClean="0"/>
              <a:t>		Miami University (Ohio)</a:t>
            </a:r>
          </a:p>
          <a:p>
            <a:endParaRPr lang="en-US" sz="1600" dirty="0" smtClean="0"/>
          </a:p>
          <a:p>
            <a:r>
              <a:rPr lang="en-US" sz="2400" b="1" dirty="0" smtClean="0"/>
              <a:t>		Thomas Dugas</a:t>
            </a:r>
          </a:p>
          <a:p>
            <a:r>
              <a:rPr lang="en-US" sz="1600" dirty="0" smtClean="0"/>
              <a:t>		Head of Planning and Project Management &amp; Associate Director</a:t>
            </a:r>
          </a:p>
          <a:p>
            <a:r>
              <a:rPr lang="en-US" sz="1600" dirty="0" smtClean="0"/>
              <a:t>		Carnegie Mellon University</a:t>
            </a:r>
          </a:p>
          <a:p>
            <a:endParaRPr lang="en-US" sz="1600" dirty="0" smtClean="0"/>
          </a:p>
          <a:p>
            <a:r>
              <a:rPr lang="en-US" sz="2400" b="1" dirty="0" smtClean="0"/>
              <a:t>		Clay Fulton</a:t>
            </a:r>
          </a:p>
          <a:p>
            <a:r>
              <a:rPr lang="en-US" sz="1600" dirty="0" smtClean="0"/>
              <a:t>		Senior Application System Analyst</a:t>
            </a:r>
          </a:p>
          <a:p>
            <a:r>
              <a:rPr lang="en-US" sz="1600" dirty="0" smtClean="0"/>
              <a:t>		Carnegie Mellon University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Shape 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1557375"/>
            <a:ext cx="727624" cy="97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cfulton\Pictures\CMU\Tom_Dugas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27624" cy="7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fulton\Pictures\cfult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22308"/>
            <a:ext cx="727624" cy="10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Why use IT Service Management?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Project Portfolio Management defined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Service Life Cycle integration with Project Management </a:t>
            </a:r>
            <a:r>
              <a:rPr lang="en-US" dirty="0" smtClean="0"/>
              <a:t>Methodology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Discussion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 eaLnBrk="1" hangingPunct="1"/>
            <a:fld id="{8718A0E1-3314-0D43-ADFA-FA23364A2414}" type="slidenum">
              <a:rPr lang="en-US" sz="1400" smtClean="0"/>
              <a:pPr algn="r" eaLnBrk="1" hangingPunct="1"/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1435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198438"/>
            <a:ext cx="8229600" cy="6397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Shift to IT Service Management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(ITSM) approach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718A0E1-3314-0D43-ADFA-FA23364A2414}" type="slidenum">
              <a:rPr lang="en-US" sz="1400"/>
              <a:pPr algn="r" eaLnBrk="1" hangingPunct="1"/>
              <a:t>4</a:t>
            </a:fld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838700" y="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800600" y="2078164"/>
            <a:ext cx="3657600" cy="990600"/>
          </a:xfrm>
          <a:prstGeom prst="ellipse">
            <a:avLst/>
          </a:prstGeom>
          <a:gradFill flip="none" rotWithShape="1">
            <a:gsLst>
              <a:gs pos="30000">
                <a:schemeClr val="bg1"/>
              </a:gs>
              <a:gs pos="100000">
                <a:srgbClr val="00B05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5181600" y="4184777"/>
            <a:ext cx="2971800" cy="484187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8725" y="3406473"/>
            <a:ext cx="3657600" cy="1143000"/>
          </a:xfrm>
          <a:prstGeom prst="ellipse">
            <a:avLst/>
          </a:prstGeom>
          <a:gradFill flip="none" rotWithShape="1">
            <a:gsLst>
              <a:gs pos="30000">
                <a:schemeClr val="bg1"/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5525" y="3681111"/>
            <a:ext cx="457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9525" y="3622373"/>
            <a:ext cx="457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725" y="3644598"/>
            <a:ext cx="45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rlo\Local Settings\Temporary Internet Files\Content.IE5\G5R4TI5U\j043394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725" y="2244423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Documents and Settings\rlo\Local Settings\Temporary Internet Files\Content.IE5\V3N092FZ\j043394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225" y="222537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cuments and Settings\rlo\Local Settings\Temporary Internet Files\Content.IE5\G5R4TI5U\j043394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2275" y="2187273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:\Documents and Settings\rlo\Local Settings\Temporary Internet Files\Content.IE5\V67IO1N2\j0433943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5525" y="2244423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5125" y="3711273"/>
            <a:ext cx="658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 bwMode="auto">
          <a:xfrm rot="5400000">
            <a:off x="648275" y="3196923"/>
            <a:ext cx="847725" cy="47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991175" y="2854023"/>
            <a:ext cx="847725" cy="733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1353125" y="2511123"/>
            <a:ext cx="828675" cy="1438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V="1">
            <a:off x="972919" y="2919904"/>
            <a:ext cx="884238" cy="638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1315819" y="3215179"/>
            <a:ext cx="884238" cy="47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1677769" y="2872279"/>
            <a:ext cx="865188" cy="752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2025431" y="2505567"/>
            <a:ext cx="884238" cy="1466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6200000" flipV="1">
            <a:off x="1764288" y="2128535"/>
            <a:ext cx="825500" cy="2162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2469138" y="2833385"/>
            <a:ext cx="806450" cy="771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V="1">
            <a:off x="2816800" y="3181048"/>
            <a:ext cx="825500" cy="57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1700787" y="2144411"/>
            <a:ext cx="847725" cy="2152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V="1">
            <a:off x="1313438" y="2579385"/>
            <a:ext cx="914400" cy="1349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1656338" y="2922285"/>
            <a:ext cx="914400" cy="663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2018288" y="3242960"/>
            <a:ext cx="895350" cy="41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2365950" y="2876248"/>
            <a:ext cx="914400" cy="755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Curved Connector 31"/>
          <p:cNvCxnSpPr/>
          <p:nvPr/>
        </p:nvCxnSpPr>
        <p:spPr bwMode="auto">
          <a:xfrm rot="16200000" flipH="1" flipV="1">
            <a:off x="2142112" y="2528586"/>
            <a:ext cx="22225" cy="2209800"/>
          </a:xfrm>
          <a:prstGeom prst="curvedConnector3">
            <a:avLst>
              <a:gd name="adj1" fmla="val -978177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Curved Connector 32"/>
          <p:cNvCxnSpPr/>
          <p:nvPr/>
        </p:nvCxnSpPr>
        <p:spPr bwMode="auto">
          <a:xfrm rot="16200000" flipV="1">
            <a:off x="1713487" y="2979436"/>
            <a:ext cx="66675" cy="1397000"/>
          </a:xfrm>
          <a:prstGeom prst="curvedConnector3">
            <a:avLst>
              <a:gd name="adj1" fmla="val 444776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16200000" flipH="1" flipV="1">
            <a:off x="2466756" y="2889742"/>
            <a:ext cx="58738" cy="1524000"/>
          </a:xfrm>
          <a:prstGeom prst="curvedConnector3">
            <a:avLst>
              <a:gd name="adj1" fmla="val -384590"/>
            </a:avLst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35" name="Picture 8" descr="C:\Documents and Settings\rlo\Local Settings\Temporary Internet Files\Content.IE5\G5R4TI5U\j043394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287714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" descr="C:\Documents and Settings\rlo\Local Settings\Temporary Internet Files\Content.IE5\V3N092FZ\j043394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2268664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 descr="C:\Documents and Settings\rlo\Local Settings\Temporary Internet Files\Content.IE5\G5R4TI5U\j043394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6550" y="2230564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C:\Documents and Settings\rlo\Local Settings\Temporary Internet Files\Content.IE5\V67IO1N2\j0433943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287714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00602"/>
            <a:ext cx="457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741864"/>
            <a:ext cx="457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764089"/>
            <a:ext cx="45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830764"/>
            <a:ext cx="658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Down Arrow 42"/>
          <p:cNvSpPr/>
          <p:nvPr/>
        </p:nvSpPr>
        <p:spPr bwMode="auto">
          <a:xfrm flipV="1">
            <a:off x="5410200" y="3068764"/>
            <a:ext cx="23622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75"/>
          <p:cNvSpPr txBox="1">
            <a:spLocks noChangeArrowheads="1"/>
          </p:cNvSpPr>
          <p:nvPr/>
        </p:nvSpPr>
        <p:spPr bwMode="auto">
          <a:xfrm>
            <a:off x="1159450" y="1447800"/>
            <a:ext cx="2236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Focus </a:t>
            </a:r>
            <a:r>
              <a:rPr lang="en-US" sz="1400" dirty="0"/>
              <a:t>on</a:t>
            </a:r>
            <a:br>
              <a:rPr lang="en-US" sz="1400" dirty="0"/>
            </a:br>
            <a:r>
              <a:rPr lang="en-US" sz="1400" b="1" dirty="0"/>
              <a:t>Technology</a:t>
            </a:r>
            <a:r>
              <a:rPr lang="en-US" sz="1400" dirty="0"/>
              <a:t> Components</a:t>
            </a:r>
          </a:p>
        </p:txBody>
      </p:sp>
      <p:sp>
        <p:nvSpPr>
          <p:cNvPr id="45" name="TextBox 76"/>
          <p:cNvSpPr txBox="1">
            <a:spLocks noChangeArrowheads="1"/>
          </p:cNvSpPr>
          <p:nvPr/>
        </p:nvSpPr>
        <p:spPr bwMode="auto">
          <a:xfrm>
            <a:off x="5537200" y="1447800"/>
            <a:ext cx="205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Focus on </a:t>
            </a:r>
            <a:r>
              <a:rPr lang="en-US" sz="1400" b="1" dirty="0"/>
              <a:t>Services</a:t>
            </a:r>
            <a:r>
              <a:rPr lang="en-US" sz="1400" dirty="0"/>
              <a:t> that</a:t>
            </a:r>
            <a:br>
              <a:rPr lang="en-US" sz="1400" dirty="0"/>
            </a:br>
            <a:r>
              <a:rPr lang="en-US" sz="1400" dirty="0"/>
              <a:t>Support the Business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609600" y="5029200"/>
            <a:ext cx="814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sz="2000" dirty="0" smtClean="0"/>
              <a:t>Service Management is a set of specialized organizational capabilities for </a:t>
            </a:r>
            <a:r>
              <a:rPr lang="en-US" sz="2000" b="1" dirty="0" smtClean="0"/>
              <a:t>providing value to customers</a:t>
            </a:r>
            <a:r>
              <a:rPr lang="en-US" sz="2000" dirty="0" smtClean="0"/>
              <a:t> in the form of services.</a:t>
            </a:r>
          </a:p>
          <a:p>
            <a:pPr algn="ctr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sz="2000" dirty="0" smtClean="0"/>
              <a:t>The goal is to manage IT from a business perspective, focusing on the </a:t>
            </a:r>
            <a:r>
              <a:rPr lang="en-US" sz="2000" b="1" dirty="0" smtClean="0"/>
              <a:t>end-to-end services</a:t>
            </a:r>
            <a:r>
              <a:rPr lang="en-US" sz="2000" dirty="0" smtClean="0"/>
              <a:t> </a:t>
            </a:r>
            <a:r>
              <a:rPr lang="en-US" sz="2000" dirty="0"/>
              <a:t>rather than technology </a:t>
            </a:r>
            <a:r>
              <a:rPr lang="en-US" sz="2000" dirty="0" smtClean="0"/>
              <a:t>silos.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" y="6472535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*Credit VMWare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973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397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utilize a service-based approach?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135563"/>
          </a:xfrm>
        </p:spPr>
        <p:txBody>
          <a:bodyPr/>
          <a:lstStyle/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r>
              <a:rPr lang="en-US" dirty="0" smtClean="0"/>
              <a:t>Changing requirements – focus on desired business outcomes</a:t>
            </a:r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r>
              <a:rPr lang="en-US" dirty="0" smtClean="0"/>
              <a:t>Shifting technical environment (cloud, commodity providers, SaaS, etc.) </a:t>
            </a:r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r>
              <a:rPr lang="en-US" dirty="0" smtClean="0"/>
              <a:t>Responsibility for best use of resources</a:t>
            </a:r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/>
              <a:t>Clearer view of our services and </a:t>
            </a:r>
            <a:r>
              <a:rPr lang="en-US" dirty="0" smtClean="0"/>
              <a:t>dependencies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r>
              <a:rPr lang="en-US" dirty="0" smtClean="0"/>
              <a:t>Increase</a:t>
            </a:r>
            <a:r>
              <a:rPr lang="en-US" dirty="0"/>
              <a:t> </a:t>
            </a:r>
            <a:r>
              <a:rPr lang="en-US" dirty="0" smtClean="0"/>
              <a:t>transparency</a:t>
            </a:r>
            <a:r>
              <a:rPr lang="en-US" dirty="0"/>
              <a:t> </a:t>
            </a:r>
            <a:r>
              <a:rPr lang="en-US" dirty="0" smtClean="0"/>
              <a:t>and collaboration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718A0E1-3314-0D43-ADFA-FA23364A2414}" type="slidenum">
              <a:rPr lang="en-US" sz="1400"/>
              <a:pPr algn="r" eaLnBrk="1" hangingPunct="1"/>
              <a:t>5</a:t>
            </a:fld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838700" y="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3976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Things you can do to develop an ITSM focus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/>
          <a:lstStyle/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r>
              <a:rPr lang="en-US" dirty="0" smtClean="0"/>
              <a:t>Adopt an IT industry-standard ITSM / ITIL framework for managing services</a:t>
            </a:r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r>
              <a:rPr lang="en-US" dirty="0" smtClean="0"/>
              <a:t>Develop processes (before implementing a tool)</a:t>
            </a:r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 rtl="0" eaLnBrk="1" fontAlgn="base" hangingPunct="1">
              <a:buFont typeface="Arial" panose="020B0604020202020204" pitchFamily="34" charset="0"/>
              <a:buChar char="•"/>
            </a:pPr>
            <a:r>
              <a:rPr lang="en-US" dirty="0" smtClean="0"/>
              <a:t>Implement a shared divisional tool (ServiceNow) to implement the framework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“ERP for IT”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Require increased accountability and responsibility from service owners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718A0E1-3314-0D43-ADFA-FA23364A2414}" type="slidenum">
              <a:rPr lang="en-US" sz="1400"/>
              <a:pPr algn="r" eaLnBrk="1" hangingPunct="1"/>
              <a:t>6</a:t>
            </a:fld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838700" y="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Portfolio Management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sz="2000" dirty="0"/>
              <a:t>Project Portfolio </a:t>
            </a:r>
            <a:r>
              <a:rPr lang="en-US" sz="2000" dirty="0" smtClean="0"/>
              <a:t>Management (PPM) </a:t>
            </a:r>
            <a:r>
              <a:rPr lang="en-US" sz="2000" dirty="0"/>
              <a:t>is </a:t>
            </a:r>
            <a:r>
              <a:rPr lang="en-US" sz="2000" dirty="0" smtClean="0"/>
              <a:t>a framework </a:t>
            </a:r>
            <a:r>
              <a:rPr lang="en-US" sz="2000" dirty="0"/>
              <a:t>used evaluate and prioritize projects in order to maximize their </a:t>
            </a:r>
            <a:r>
              <a:rPr lang="en-US" sz="2000" dirty="0" smtClean="0"/>
              <a:t>contributions </a:t>
            </a:r>
            <a:r>
              <a:rPr lang="en-US" sz="2000" dirty="0"/>
              <a:t>to strategic goals.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Project </a:t>
            </a:r>
            <a:r>
              <a:rPr lang="en-US" sz="2000" dirty="0"/>
              <a:t>Portfolio M</a:t>
            </a:r>
            <a:r>
              <a:rPr lang="en-US" sz="2000" dirty="0" smtClean="0"/>
              <a:t>anagement can help to  </a:t>
            </a:r>
            <a:r>
              <a:rPr lang="en-US" sz="2000" dirty="0"/>
              <a:t>manage resources and ensure alignment to </a:t>
            </a:r>
            <a:r>
              <a:rPr lang="en-US" sz="2000" dirty="0" smtClean="0"/>
              <a:t>division </a:t>
            </a:r>
            <a:r>
              <a:rPr lang="en-US" sz="2000" dirty="0"/>
              <a:t>and campus </a:t>
            </a:r>
            <a:r>
              <a:rPr lang="en-US" sz="2000" dirty="0" smtClean="0"/>
              <a:t>objectives.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PPM framework enables a focus on transparency and communications as active project efforts are centrally located in a single project repository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0360A2AF-7CB3-6C4A-A215-9438B37E3D65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you may see this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Service Lifecycle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Projects Create Enhance, Change, or Retire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Capacity Planning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Change Management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700" y="228600"/>
            <a:ext cx="7391400" cy="835152"/>
          </a:xfrm>
        </p:spPr>
        <p:txBody>
          <a:bodyPr/>
          <a:lstStyle/>
          <a:p>
            <a:r>
              <a:rPr lang="en-US" dirty="0" smtClean="0"/>
              <a:t>Service Lifecycle vs. Project Lifecycle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96200" y="5903913"/>
            <a:ext cx="14478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2A6C69-AC9F-4A06-8F57-1AD19072E6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Circular Arrow 8"/>
          <p:cNvSpPr/>
          <p:nvPr/>
        </p:nvSpPr>
        <p:spPr>
          <a:xfrm>
            <a:off x="2362200" y="1447800"/>
            <a:ext cx="4800600" cy="4800600"/>
          </a:xfrm>
          <a:prstGeom prst="circularArrow">
            <a:avLst>
              <a:gd name="adj1" fmla="val 13977"/>
              <a:gd name="adj2" fmla="val 1142319"/>
              <a:gd name="adj3" fmla="val 9211342"/>
              <a:gd name="adj4" fmla="val 10800000"/>
              <a:gd name="adj5" fmla="val 125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196479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Service Lifecycle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1981200" y="4800600"/>
            <a:ext cx="914400" cy="838200"/>
          </a:xfrm>
          <a:prstGeom prst="circularArrow">
            <a:avLst>
              <a:gd name="adj1" fmla="val 11977"/>
              <a:gd name="adj2" fmla="val 1142319"/>
              <a:gd name="adj3" fmla="val 9153884"/>
              <a:gd name="adj4" fmla="val 10800000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038" y="3124200"/>
            <a:ext cx="115436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Project to create service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8272" y="1676400"/>
            <a:ext cx="129172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Project to enhance service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03092" y="5405735"/>
            <a:ext cx="127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Project to upgrade service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5024735"/>
            <a:ext cx="111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Project to retire service</a:t>
            </a:r>
            <a:endParaRPr lang="en-US" sz="1200" dirty="0"/>
          </a:p>
        </p:txBody>
      </p:sp>
      <p:sp>
        <p:nvSpPr>
          <p:cNvPr id="16" name="Circular Arrow 15"/>
          <p:cNvSpPr/>
          <p:nvPr/>
        </p:nvSpPr>
        <p:spPr>
          <a:xfrm>
            <a:off x="1905000" y="2362200"/>
            <a:ext cx="914400" cy="838200"/>
          </a:xfrm>
          <a:prstGeom prst="circularArrow">
            <a:avLst>
              <a:gd name="adj1" fmla="val 11977"/>
              <a:gd name="adj2" fmla="val 1142319"/>
              <a:gd name="adj3" fmla="val 9153884"/>
              <a:gd name="adj4" fmla="val 10800000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>
            <a:off x="6248400" y="5181600"/>
            <a:ext cx="914400" cy="838200"/>
          </a:xfrm>
          <a:prstGeom prst="circularArrow">
            <a:avLst>
              <a:gd name="adj1" fmla="val 11977"/>
              <a:gd name="adj2" fmla="val 1142319"/>
              <a:gd name="adj3" fmla="val 9153884"/>
              <a:gd name="adj4" fmla="val 10800000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>
            <a:off x="6553200" y="2133600"/>
            <a:ext cx="914400" cy="838200"/>
          </a:xfrm>
          <a:prstGeom prst="circularArrow">
            <a:avLst>
              <a:gd name="adj1" fmla="val 11977"/>
              <a:gd name="adj2" fmla="val 1142319"/>
              <a:gd name="adj3" fmla="val 9153884"/>
              <a:gd name="adj4" fmla="val 10800000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381000" y="1520952"/>
            <a:ext cx="1524000" cy="612648"/>
          </a:xfrm>
          <a:prstGeom prst="wedgeRectCallout">
            <a:avLst>
              <a:gd name="adj1" fmla="val 53378"/>
              <a:gd name="adj2" fmla="val 11356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ea typeface="Osaka" pitchFamily="-64" charset="-128"/>
              </a:rPr>
              <a:t>Content should be created here</a:t>
            </a: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7391400" y="3200400"/>
            <a:ext cx="1295400" cy="1905000"/>
          </a:xfrm>
          <a:prstGeom prst="wedgeRectCallout">
            <a:avLst>
              <a:gd name="adj1" fmla="val -53744"/>
              <a:gd name="adj2" fmla="val -767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ea typeface="Osaka" pitchFamily="-64" charset="-128"/>
              </a:rPr>
              <a:t>Content should be reviewed and updated at each subsequent project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714" y="914400"/>
            <a:ext cx="353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it doesn’t exists, create it</a:t>
            </a:r>
            <a:endParaRPr lang="en-US" dirty="0"/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962400" y="3124200"/>
            <a:ext cx="1752600" cy="990600"/>
          </a:xfrm>
          <a:prstGeom prst="wedgeRectCallout">
            <a:avLst>
              <a:gd name="adj1" fmla="val -53744"/>
              <a:gd name="adj2" fmla="val -9289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ea typeface="Osaka" pitchFamily="-64" charset="-128"/>
              </a:rPr>
              <a:t>As part of continuous service improvement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998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*Credit VMWare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105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0" grpId="0" animBg="1"/>
    </p:bld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14_PPT_Template_Final" id="{1615CCDA-A35D-4CB8-8058-4F925EB14582}" vid="{1613AAE9-896F-4A3D-9A1A-7F6F0C00D8C5}"/>
    </a:ext>
  </a:extLst>
</a:theme>
</file>

<file path=ppt/theme/theme2.xml><?xml version="1.0" encoding="utf-8"?>
<a:theme xmlns:a="http://schemas.openxmlformats.org/drawingml/2006/main" name="10_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769</Words>
  <Application>Microsoft Office PowerPoint</Application>
  <PresentationFormat>On-screen Show (4:3)</PresentationFormat>
  <Paragraphs>166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Gill Sans MT</vt:lpstr>
      <vt:lpstr>Osaka</vt:lpstr>
      <vt:lpstr>Wingdings</vt:lpstr>
      <vt:lpstr>9_Default Theme</vt:lpstr>
      <vt:lpstr>10_Default Theme</vt:lpstr>
      <vt:lpstr>PowerPoint Presentation</vt:lpstr>
      <vt:lpstr>PowerPoint Presentation</vt:lpstr>
      <vt:lpstr>Agenda</vt:lpstr>
      <vt:lpstr>Shift to IT Service Management  (ITSM) approach</vt:lpstr>
      <vt:lpstr>Why utilize a service-based approach? </vt:lpstr>
      <vt:lpstr>Things you can do to develop an ITSM focus</vt:lpstr>
      <vt:lpstr>Project Portfolio Management Defined</vt:lpstr>
      <vt:lpstr>Where you may see this convergence</vt:lpstr>
      <vt:lpstr>Service Lifecycle vs. Project Lifecycle  </vt:lpstr>
      <vt:lpstr>Service Life Cycle integration with Project Management Methodology</vt:lpstr>
      <vt:lpstr>Another view of the Service Lifecycle</vt:lpstr>
      <vt:lpstr>PowerPoint Presentation</vt:lpstr>
      <vt:lpstr>The Change Management Perspective</vt:lpstr>
      <vt:lpstr>Discussion Activity: Small Group</vt:lpstr>
      <vt:lpstr>Discussion Activity: Whole Session</vt:lpstr>
      <vt:lpstr>Discussion Activity: Follow-up</vt:lpstr>
      <vt:lpstr>PowerPoint Presentation</vt:lpstr>
      <vt:lpstr>Presenter Contact Information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Fulton</dc:creator>
  <cp:lastModifiedBy>Thomas J Dugas</cp:lastModifiedBy>
  <cp:revision>42</cp:revision>
  <dcterms:created xsi:type="dcterms:W3CDTF">2014-09-02T17:13:56Z</dcterms:created>
  <dcterms:modified xsi:type="dcterms:W3CDTF">2014-10-01T10:56:21Z</dcterms:modified>
</cp:coreProperties>
</file>