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20" r:id="rId2"/>
    <p:sldId id="525" r:id="rId3"/>
    <p:sldId id="513" r:id="rId4"/>
    <p:sldId id="504" r:id="rId5"/>
    <p:sldId id="515" r:id="rId6"/>
    <p:sldId id="518" r:id="rId7"/>
    <p:sldId id="508" r:id="rId8"/>
    <p:sldId id="522" r:id="rId9"/>
    <p:sldId id="507" r:id="rId10"/>
    <p:sldId id="526" r:id="rId11"/>
    <p:sldId id="509" r:id="rId12"/>
    <p:sldId id="519" r:id="rId13"/>
    <p:sldId id="521" r:id="rId14"/>
    <p:sldId id="524" r:id="rId15"/>
    <p:sldId id="527" r:id="rId16"/>
    <p:sldId id="357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6600"/>
    <a:srgbClr val="553C9F"/>
    <a:srgbClr val="E3D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91" autoAdjust="0"/>
    <p:restoredTop sz="86404" autoAdjust="0"/>
  </p:normalViewPr>
  <p:slideViewPr>
    <p:cSldViewPr>
      <p:cViewPr varScale="1">
        <p:scale>
          <a:sx n="81" d="100"/>
          <a:sy n="81" d="100"/>
        </p:scale>
        <p:origin x="9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E23966-B931-1045-8C1C-26D822A5F354}" type="datetimeFigureOut">
              <a:rPr lang="en-US"/>
              <a:pPr>
                <a:defRPr/>
              </a:pPr>
              <a:t>10/6/2014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987666C-47B0-A844-BDE6-FB0F13E20D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74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9425312-4221-4640-8C08-C4F5E57D7175}" type="datetimeFigureOut">
              <a:rPr lang="en-US"/>
              <a:pPr>
                <a:defRPr/>
              </a:pPr>
              <a:t>10/6/2014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4E77-6F8C-C147-9D12-20E73E7745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23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FF4E77-6F8C-C147-9D12-20E73E77453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16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FF4E77-6F8C-C147-9D12-20E73E7745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55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FF4E77-6F8C-C147-9D12-20E73E7745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74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FF4E77-6F8C-C147-9D12-20E73E7745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743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FF4E77-6F8C-C147-9D12-20E73E7745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ppt mstr ar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990600"/>
            <a:ext cx="8942387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105400"/>
            <a:ext cx="7772400" cy="381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7912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 b="0">
                <a:latin typeface="Garamond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36105C3-72A2-CA45-A9B5-5C05AA697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4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6593A-836D-924C-9699-778F6BA99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3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9712F-6C16-674C-935D-B90CBDA0C9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7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4D9EC-B4E3-5B48-9527-33EAA1AD13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6BE00-0F80-AF4A-8CE6-C754BA0F5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9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DC4D5-999E-7E42-9277-C8BC664B1B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4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5858C-9976-A547-A390-34BA5757A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4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C175-4104-3845-9F0C-1B36CC95E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0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C07D8-D3EB-5545-80EE-96196D05D4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5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6C2B5-F6F2-034E-9B91-438C78155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71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788F0-E4AF-8041-BB28-ED71FE7CC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77000"/>
            <a:ext cx="144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" pitchFamily="8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D77D90C-F957-DF43-9447-7EED8132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914400"/>
            <a:ext cx="8686800" cy="0"/>
          </a:xfrm>
          <a:prstGeom prst="line">
            <a:avLst/>
          </a:prstGeom>
          <a:noFill/>
          <a:ln w="50800">
            <a:solidFill>
              <a:srgbClr val="553C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32" name="Picture 12" descr="logoforppt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24600"/>
            <a:ext cx="880930" cy="3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Garamond" pitchFamily="18" charset="0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aramond" pitchFamily="18" charset="0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Garamond" pitchFamily="18" charset="0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Garamond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Garamond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Garamond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Garamond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wcu.edu/amcfadden/files/2010/03/2014-06-24-Status-2013-2014-IT-1-pager-v7.pdf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wcu.edu/amcfadden/files/2010/03/Division-of-IT-Strategic-Plan-March-25-SLS.pdf" TargetMode="External"/><Relationship Id="rId2" Type="http://schemas.openxmlformats.org/officeDocument/2006/relationships/hyperlink" Target="http://www.wcu.edu/about-wcu/leadership/office-of-the-chancellor/wcu-2020-pla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wcu.edu/amcfadden/files/2010/03/Division-of-IT-Yearly-Report-2013-2014-FIN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mcfadden@email.wcu.edu" TargetMode="External"/><Relationship Id="rId2" Type="http://schemas.openxmlformats.org/officeDocument/2006/relationships/hyperlink" Target="mailto:cfowler@email.wcu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http://doitnews.wcu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4343400"/>
            <a:ext cx="7772400" cy="990600"/>
          </a:xfrm>
        </p:spPr>
        <p:txBody>
          <a:bodyPr/>
          <a:lstStyle/>
          <a:p>
            <a:r>
              <a:rPr lang="en-US" sz="2800" dirty="0" smtClean="0"/>
              <a:t>Alignment and Accountability:</a:t>
            </a:r>
            <a:br>
              <a:rPr lang="en-US" sz="2800" dirty="0" smtClean="0"/>
            </a:br>
            <a:r>
              <a:rPr lang="en-US" sz="2400" dirty="0" smtClean="0"/>
              <a:t>Moving from the Strategic to the Operational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457200"/>
          </a:xfrm>
        </p:spPr>
        <p:txBody>
          <a:bodyPr/>
          <a:lstStyle/>
          <a:p>
            <a:r>
              <a:rPr lang="en-US" dirty="0" smtClean="0"/>
              <a:t>Craig Fowler and Anna McFadden</a:t>
            </a:r>
          </a:p>
          <a:p>
            <a:r>
              <a:rPr lang="en-US" dirty="0" smtClean="0"/>
              <a:t>EDUCAUSE</a:t>
            </a:r>
          </a:p>
          <a:p>
            <a:r>
              <a:rPr lang="en-US" dirty="0" smtClean="0"/>
              <a:t>October 1, 2014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105C3-72A2-CA45-A9B5-5C05AA69709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685800"/>
          </a:xfrm>
        </p:spPr>
        <p:txBody>
          <a:bodyPr/>
          <a:lstStyle/>
          <a:p>
            <a:r>
              <a:rPr lang="en-US" sz="2000" i="1" dirty="0" smtClean="0">
                <a:solidFill>
                  <a:srgbClr val="7030A0"/>
                </a:solidFill>
                <a:hlinkClick r:id="rId2"/>
              </a:rPr>
              <a:t>Aligning IT’s Strategic Momentum</a:t>
            </a:r>
            <a:r>
              <a:rPr lang="en-US" sz="2000" i="1" dirty="0" smtClean="0">
                <a:solidFill>
                  <a:srgbClr val="7030A0"/>
                </a:solidFill>
              </a:rPr>
              <a:t>  (link)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IT 1-pager for 2013-2014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890127"/>
            <a:ext cx="2819400" cy="4572000"/>
          </a:xfrm>
        </p:spPr>
        <p:txBody>
          <a:bodyPr/>
          <a:lstStyle/>
          <a:p>
            <a:pPr algn="ctr">
              <a:buNone/>
            </a:pPr>
            <a:r>
              <a:rPr lang="en-US" sz="1200" u="sng" dirty="0" smtClean="0"/>
              <a:t>Satisfaction with IT </a:t>
            </a:r>
            <a:r>
              <a:rPr lang="en-US" sz="1200" dirty="0" smtClean="0"/>
              <a:t>  </a:t>
            </a:r>
            <a:r>
              <a:rPr lang="en-US" sz="900" b="0" dirty="0" smtClean="0"/>
              <a:t>(34%)</a:t>
            </a:r>
          </a:p>
          <a:p>
            <a:pPr marL="0" indent="0">
              <a:buNone/>
            </a:pPr>
            <a:endParaRPr lang="en-US" sz="300" i="1" dirty="0" smtClean="0">
              <a:solidFill>
                <a:srgbClr val="553C9F"/>
              </a:solidFill>
            </a:endParaRPr>
          </a:p>
          <a:p>
            <a:pPr marL="91440" indent="-91440"/>
            <a:r>
              <a:rPr lang="en-US" sz="800" i="1" dirty="0" smtClean="0">
                <a:solidFill>
                  <a:srgbClr val="553C9F"/>
                </a:solidFill>
              </a:rPr>
              <a:t>Strategic </a:t>
            </a:r>
            <a:r>
              <a:rPr lang="en-US" sz="800" i="1" dirty="0">
                <a:solidFill>
                  <a:srgbClr val="553C9F"/>
                </a:solidFill>
              </a:rPr>
              <a:t>Actions and Services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Implement IT Communications Plan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Develop 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Faculty Research technology needs plan and budget. Initiate initial projects.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Investigate extended support options, including  support hours, chat, and other approaches.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Analysis of Help Desk offering certain training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University wide software inventory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Define and communicate strategic positioning of the Intranet and roadmap</a:t>
            </a:r>
          </a:p>
          <a:p>
            <a:pPr marL="91440" indent="-91440"/>
            <a:r>
              <a:rPr lang="en-US" sz="800" i="1" dirty="0" smtClean="0">
                <a:solidFill>
                  <a:srgbClr val="553C9F"/>
                </a:solidFill>
              </a:rPr>
              <a:t>Self Service IT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Phase 1 self-help knowledge base </a:t>
            </a: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(HD, TC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, CFC)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Automate </a:t>
            </a:r>
            <a:r>
              <a:rPr lang="en-US" sz="700" strike="sngStrike" kern="1200" dirty="0" smtClean="0">
                <a:latin typeface="+mn-lt"/>
                <a:ea typeface="+mn-ea"/>
                <a:cs typeface="+mn-cs"/>
              </a:rPr>
              <a:t>My Cat </a:t>
            </a:r>
            <a:r>
              <a:rPr lang="en-US" sz="700" strike="sngStrike" kern="1200" dirty="0">
                <a:latin typeface="+mn-lt"/>
                <a:ea typeface="+mn-ea"/>
                <a:cs typeface="+mn-cs"/>
              </a:rPr>
              <a:t>PIN reset process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Automate guest wireless request process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Automate </a:t>
            </a:r>
            <a:r>
              <a:rPr lang="en-US" sz="700" strike="sngStrike" kern="1200" dirty="0" smtClean="0">
                <a:latin typeface="+mn-lt"/>
                <a:ea typeface="+mn-ea"/>
                <a:cs typeface="+mn-cs"/>
              </a:rPr>
              <a:t>non-person </a:t>
            </a:r>
            <a:r>
              <a:rPr lang="en-US" sz="700" strike="sngStrike" kern="1200" dirty="0">
                <a:latin typeface="+mn-lt"/>
                <a:ea typeface="+mn-ea"/>
                <a:cs typeface="+mn-cs"/>
              </a:rPr>
              <a:t>account renewal process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Automate guest systems access process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Automate system availability dashboard web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page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91440" indent="-91440">
              <a:defRPr/>
            </a:pPr>
            <a:r>
              <a:rPr lang="en-US" sz="800" kern="1200" dirty="0">
                <a:solidFill>
                  <a:srgbClr val="006600"/>
                </a:solidFill>
              </a:rPr>
              <a:t>Wireless user experience improvement team</a:t>
            </a:r>
          </a:p>
          <a:p>
            <a:pPr marL="91440" indent="-91440">
              <a:defRPr/>
            </a:pPr>
            <a:r>
              <a:rPr lang="en-US" sz="800" kern="1200" dirty="0"/>
              <a:t>Telecom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Implement organization transition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Implement process automation and simplification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Investigate cost reduction opportunities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Develop voice roadmap / VoIP plan</a:t>
            </a:r>
          </a:p>
          <a:p>
            <a:pPr marL="91440" indent="-91440">
              <a:defRPr/>
            </a:pPr>
            <a:r>
              <a:rPr lang="en-US" sz="800" kern="1200" dirty="0" smtClean="0"/>
              <a:t>Metrics</a:t>
            </a:r>
            <a:endParaRPr lang="en-US" sz="800" kern="1200" dirty="0"/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85% Helpdesk First Contact Yield (FCY)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95% satisfaction on tickets surveyed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&lt;7% incident ticket escalation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&lt;10% incidents exceeding resolution time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15% reduction in desk-side visits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9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96000" y="890127"/>
            <a:ext cx="3048000" cy="5991726"/>
          </a:xfrm>
        </p:spPr>
        <p:txBody>
          <a:bodyPr/>
          <a:lstStyle/>
          <a:p>
            <a:pPr algn="ctr">
              <a:buNone/>
            </a:pPr>
            <a:r>
              <a:rPr lang="en-US" sz="1200" u="sng" dirty="0" smtClean="0"/>
              <a:t>Projects</a:t>
            </a:r>
            <a:r>
              <a:rPr lang="en-US" sz="1200" dirty="0" smtClean="0"/>
              <a:t>  </a:t>
            </a:r>
            <a:r>
              <a:rPr lang="en-US" sz="900" b="0" dirty="0" smtClean="0"/>
              <a:t>(33%)</a:t>
            </a:r>
          </a:p>
          <a:p>
            <a:pPr marL="0" indent="0">
              <a:buNone/>
              <a:defRPr/>
            </a:pPr>
            <a:endParaRPr lang="en-US" sz="300" i="1" kern="1200" dirty="0" smtClean="0">
              <a:solidFill>
                <a:srgbClr val="553C9F"/>
              </a:solidFill>
            </a:endParaRPr>
          </a:p>
          <a:p>
            <a:pPr marL="91440" indent="-91440">
              <a:defRPr/>
            </a:pPr>
            <a:r>
              <a:rPr lang="en-US" sz="800" i="1" kern="1200" dirty="0" smtClean="0">
                <a:solidFill>
                  <a:srgbClr val="553C9F"/>
                </a:solidFill>
              </a:rPr>
              <a:t>University </a:t>
            </a:r>
            <a:r>
              <a:rPr lang="en-US" sz="800" i="1" kern="1200" dirty="0">
                <a:solidFill>
                  <a:srgbClr val="553C9F"/>
                </a:solidFill>
              </a:rPr>
              <a:t>Initiatives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ENS Banner Opt-out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Participate: </a:t>
            </a:r>
            <a:r>
              <a:rPr lang="en-US" sz="700" kern="1200" dirty="0" err="1">
                <a:solidFill>
                  <a:srgbClr val="006600"/>
                </a:solidFill>
                <a:latin typeface="+mn-lt"/>
                <a:ea typeface="+mn-ea"/>
                <a:cs typeface="+mn-cs"/>
              </a:rPr>
              <a:t>Univ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 Strategic Master Plan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Participate: </a:t>
            </a:r>
            <a:r>
              <a:rPr lang="en-US" sz="700" kern="1200" dirty="0" err="1">
                <a:solidFill>
                  <a:srgbClr val="006600"/>
                </a:solidFill>
                <a:latin typeface="+mn-lt"/>
                <a:ea typeface="+mn-ea"/>
                <a:cs typeface="+mn-cs"/>
              </a:rPr>
              <a:t>Univ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 process improvement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Task Force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Participate: Physical Access Task </a:t>
            </a:r>
            <a:r>
              <a:rPr lang="en-US" sz="700" strike="sngStrike" kern="1200" dirty="0" smtClean="0">
                <a:latin typeface="+mn-lt"/>
                <a:ea typeface="+mn-ea"/>
                <a:cs typeface="+mn-cs"/>
              </a:rPr>
              <a:t>Force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Participate: Biltmore Park Strategic Plan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Data Capabilities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Develop a University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Business Intelligence (BI) / Data 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Strategy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Data 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warehouse intranet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reporting: admissions, </a:t>
            </a:r>
            <a:r>
              <a:rPr lang="en-US" sz="700" kern="1200" dirty="0" err="1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prog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 prioritization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Digital Media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Collaboration file sharing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Video for CEAP and lecture capture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Video for clinical capture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Video recording policy</a:t>
            </a: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Academic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Grades First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Foreign Language Assembly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Strategic plan for LMS usage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Blackboard enhanced functionality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Classroom virtualization Phase 2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Academic electronic docs and workflow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CFC Instructional Tech Outcomes Assessment Plan</a:t>
            </a: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Student Experience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Recruitment Plus admissions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replacement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Scholarship tracking system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Develop portal strategy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Virtualization Strategy for student and faculty/staff use</a:t>
            </a: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 smtClean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Networking</a:t>
            </a:r>
            <a:endParaRPr lang="en-US" sz="800" b="1" i="1" kern="1200" dirty="0">
              <a:solidFill>
                <a:srgbClr val="553C9F"/>
              </a:solidFill>
              <a:latin typeface="+mn-lt"/>
              <a:ea typeface="+mn-ea"/>
              <a:cs typeface="+mn-cs"/>
            </a:endParaRP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Academic wireless expansion phase 2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Residence hall wireless expansion phase 2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Dual fiber paths for all buildings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A) Wired </a:t>
            </a: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network upgrade phase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1; B) Phase 2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91440" lvl="1" indent="-91440">
              <a:lnSpc>
                <a:spcPct val="100000"/>
              </a:lnSpc>
              <a:buFontTx/>
              <a:buChar char="•"/>
              <a:defRPr/>
            </a:pP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Identity Access </a:t>
            </a:r>
            <a:r>
              <a:rPr lang="en-US" sz="800" b="1" i="1" kern="1200" dirty="0" err="1">
                <a:solidFill>
                  <a:srgbClr val="553C9F"/>
                </a:solidFill>
                <a:latin typeface="+mn-lt"/>
                <a:ea typeface="+mn-ea"/>
                <a:cs typeface="+mn-cs"/>
              </a:rPr>
              <a:t>Mgmt</a:t>
            </a:r>
            <a:r>
              <a:rPr lang="en-US" sz="800" b="1" i="1" kern="1200" dirty="0">
                <a:solidFill>
                  <a:srgbClr val="553C9F"/>
                </a:solidFill>
                <a:latin typeface="+mn-lt"/>
                <a:ea typeface="+mn-ea"/>
                <a:cs typeface="+mn-cs"/>
              </a:rPr>
              <a:t>  (IAM)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Implement </a:t>
            </a:r>
            <a:r>
              <a:rPr lang="en-US" sz="700" kern="1200" dirty="0" err="1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InCommon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 cross-institutions capability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 err="1">
                <a:solidFill>
                  <a:srgbClr val="CC9900"/>
                </a:solidFill>
                <a:latin typeface="+mn-lt"/>
                <a:ea typeface="+mn-ea"/>
                <a:cs typeface="+mn-cs"/>
              </a:rPr>
              <a:t>Dev</a:t>
            </a: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 business case and problem framework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Develop high level </a:t>
            </a:r>
            <a:r>
              <a:rPr lang="en-US" sz="700" kern="1200" dirty="0" smtClean="0">
                <a:solidFill>
                  <a:srgbClr val="CC9900"/>
                </a:solidFill>
                <a:latin typeface="+mn-lt"/>
                <a:ea typeface="+mn-ea"/>
                <a:cs typeface="+mn-cs"/>
              </a:rPr>
              <a:t>architecture and proposed roadmap</a:t>
            </a:r>
            <a:endParaRPr lang="en-US" sz="700" kern="1200" dirty="0">
              <a:solidFill>
                <a:srgbClr val="CC9900"/>
              </a:solidFill>
              <a:latin typeface="+mn-lt"/>
              <a:ea typeface="+mn-ea"/>
              <a:cs typeface="+mn-cs"/>
            </a:endParaRPr>
          </a:p>
          <a:p>
            <a:pPr marL="91440" indent="-91440">
              <a:defRPr/>
            </a:pPr>
            <a:r>
              <a:rPr lang="en-US" sz="800" i="1" kern="1200" dirty="0">
                <a:solidFill>
                  <a:srgbClr val="553C9F"/>
                </a:solidFill>
              </a:rPr>
              <a:t>Security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Implement multifactor authentication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ISO security framework Phase 2 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Vulnerability scanning follow through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Develop annual security awareness training</a:t>
            </a:r>
          </a:p>
          <a:p>
            <a:pPr marL="91440" indent="-91440">
              <a:defRPr/>
            </a:pPr>
            <a:r>
              <a:rPr lang="en-US" sz="800" kern="1200" dirty="0" smtClean="0">
                <a:solidFill>
                  <a:srgbClr val="006600"/>
                </a:solidFill>
              </a:rPr>
              <a:t>Faculty </a:t>
            </a:r>
            <a:r>
              <a:rPr lang="en-US" sz="800" kern="1200" dirty="0">
                <a:solidFill>
                  <a:srgbClr val="006600"/>
                </a:solidFill>
              </a:rPr>
              <a:t>/ Staff email recommendation</a:t>
            </a:r>
          </a:p>
          <a:p>
            <a:pPr marL="91440" indent="-91440">
              <a:defRPr/>
            </a:pPr>
            <a:r>
              <a:rPr lang="en-US" sz="800" dirty="0" err="1" smtClean="0">
                <a:solidFill>
                  <a:srgbClr val="006600"/>
                </a:solidFill>
              </a:rPr>
              <a:t>Dev</a:t>
            </a:r>
            <a:r>
              <a:rPr lang="en-US" sz="800" dirty="0" smtClean="0">
                <a:solidFill>
                  <a:srgbClr val="006600"/>
                </a:solidFill>
              </a:rPr>
              <a:t> </a:t>
            </a:r>
            <a:r>
              <a:rPr lang="en-US" sz="800" dirty="0">
                <a:solidFill>
                  <a:srgbClr val="006600"/>
                </a:solidFill>
              </a:rPr>
              <a:t>roadmap for eliminating apps on older </a:t>
            </a:r>
            <a:r>
              <a:rPr lang="en-US" sz="800" dirty="0" smtClean="0">
                <a:solidFill>
                  <a:srgbClr val="006600"/>
                </a:solidFill>
              </a:rPr>
              <a:t>technologies</a:t>
            </a:r>
            <a:endParaRPr lang="en-US" sz="800" kern="1200" dirty="0">
              <a:solidFill>
                <a:srgbClr val="006600"/>
              </a:solidFill>
            </a:endParaRPr>
          </a:p>
          <a:p>
            <a:pPr marL="91440" indent="-91440">
              <a:defRPr/>
            </a:pPr>
            <a:r>
              <a:rPr lang="en-US" sz="800" kern="1200" dirty="0">
                <a:solidFill>
                  <a:srgbClr val="006600"/>
                </a:solidFill>
              </a:rPr>
              <a:t>GA mandates: </a:t>
            </a:r>
            <a:r>
              <a:rPr lang="en-US" sz="700" b="0" kern="1200" dirty="0">
                <a:solidFill>
                  <a:srgbClr val="006600"/>
                </a:solidFill>
              </a:rPr>
              <a:t>Student data </a:t>
            </a:r>
            <a:r>
              <a:rPr lang="en-US" sz="700" b="0" kern="1200" dirty="0" smtClean="0">
                <a:solidFill>
                  <a:srgbClr val="006600"/>
                </a:solidFill>
              </a:rPr>
              <a:t>mart; e-Invoicing. +++</a:t>
            </a:r>
            <a:endParaRPr lang="en-US" sz="700" b="0" kern="1200" dirty="0">
              <a:solidFill>
                <a:srgbClr val="006600"/>
              </a:solidFill>
            </a:endParaRPr>
          </a:p>
          <a:p>
            <a:pPr marL="91440" indent="-91440">
              <a:defRPr/>
            </a:pPr>
            <a:r>
              <a:rPr lang="en-US" sz="800" kern="1200" dirty="0" smtClean="0"/>
              <a:t>Intranet </a:t>
            </a:r>
            <a:r>
              <a:rPr lang="en-US" sz="800" kern="1200" dirty="0"/>
              <a:t>Phase 3</a:t>
            </a: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kern="1200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Implement IT </a:t>
            </a:r>
            <a:r>
              <a:rPr lang="en-US" sz="700" kern="1200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division intranet site</a:t>
            </a:r>
            <a:endParaRPr lang="en-US" sz="700" kern="1200" dirty="0">
              <a:solidFill>
                <a:srgbClr val="006600"/>
              </a:solidFill>
              <a:latin typeface="+mn-lt"/>
              <a:ea typeface="+mn-ea"/>
              <a:cs typeface="+mn-cs"/>
            </a:endParaRPr>
          </a:p>
          <a:p>
            <a:pPr marL="274320" lvl="1" indent="-182880">
              <a:buFont typeface="Courier New" pitchFamily="49" charset="0"/>
              <a:buChar char="o"/>
              <a:defRPr/>
            </a:pPr>
            <a:r>
              <a:rPr lang="en-US" sz="700" strike="sngStrike" kern="1200" dirty="0">
                <a:latin typeface="+mn-lt"/>
                <a:ea typeface="+mn-ea"/>
                <a:cs typeface="+mn-cs"/>
              </a:rPr>
              <a:t>Implement new </a:t>
            </a:r>
            <a:r>
              <a:rPr lang="en-US" sz="700" strike="sngStrike" kern="1200" dirty="0" smtClean="0">
                <a:latin typeface="+mn-lt"/>
                <a:ea typeface="+mn-ea"/>
                <a:cs typeface="+mn-cs"/>
              </a:rPr>
              <a:t>intranet “homepage”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743200" y="890126"/>
            <a:ext cx="3276600" cy="589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Improving </a:t>
            </a: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IT</a:t>
            </a:r>
            <a:r>
              <a:rPr kumimoji="0" lang="en-US" sz="1200" b="1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</a:t>
            </a:r>
            <a:r>
              <a:rPr lang="en-US" sz="900" kern="0" dirty="0" smtClean="0">
                <a:latin typeface="+mn-lt"/>
              </a:rPr>
              <a:t>(33%)</a:t>
            </a:r>
            <a:endParaRPr kumimoji="0" lang="en-US" sz="90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R="0" lvl="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endParaRPr lang="en-US" sz="300" b="1" i="1" dirty="0" smtClean="0">
              <a:solidFill>
                <a:srgbClr val="553C9F"/>
              </a:solidFill>
              <a:latin typeface="+mn-lt"/>
            </a:endParaRPr>
          </a:p>
          <a:p>
            <a:pPr marL="91440" marR="0" lvl="0" indent="-9144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sz="800" b="1" i="1" dirty="0" smtClean="0">
                <a:solidFill>
                  <a:srgbClr val="553C9F"/>
                </a:solidFill>
                <a:latin typeface="+mn-lt"/>
              </a:rPr>
              <a:t>Strategic </a:t>
            </a:r>
            <a:r>
              <a:rPr lang="en-US" sz="800" b="1" i="1" dirty="0">
                <a:solidFill>
                  <a:srgbClr val="553C9F"/>
                </a:solidFill>
                <a:latin typeface="+mn-lt"/>
              </a:rPr>
              <a:t>resource alignment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Review resource allocation within IT and adjust to strengthen alignment with university and IT strategic objectives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Expand business analysis capacity/capability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Baseline IT staff percentage on projects. Target 15% by EOY.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Define work intake process and priorities: incidents vs. service requests vs. work requests vs. projects at </a:t>
            </a:r>
            <a:r>
              <a:rPr lang="en-US" sz="700" dirty="0" err="1">
                <a:solidFill>
                  <a:srgbClr val="006600"/>
                </a:solidFill>
                <a:latin typeface="+mn-lt"/>
              </a:rPr>
              <a:t>dept</a:t>
            </a:r>
            <a:r>
              <a:rPr lang="en-US" sz="700" dirty="0">
                <a:solidFill>
                  <a:srgbClr val="006600"/>
                </a:solidFill>
                <a:latin typeface="+mn-lt"/>
              </a:rPr>
              <a:t> and team levels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i="1" dirty="0">
                <a:solidFill>
                  <a:srgbClr val="553C9F"/>
                </a:solidFill>
                <a:latin typeface="+mn-lt"/>
              </a:rPr>
              <a:t>Sustainable models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Investigate and analyze moving to  GA Banner Hosted Environment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Systems capacity planning process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Develop sustainable funding model for Telecom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CC9900"/>
                </a:solidFill>
                <a:latin typeface="+mn-lt"/>
              </a:rPr>
              <a:t>Define Strategic Technologies Planning process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strike="sngStrike" dirty="0">
                <a:latin typeface="+mn-lt"/>
              </a:rPr>
              <a:t>Assess and refresh network master plan</a:t>
            </a:r>
          </a:p>
          <a:p>
            <a:pPr marL="91440" marR="0" lvl="0" indent="-9144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sz="800" b="1" i="1" dirty="0">
                <a:solidFill>
                  <a:srgbClr val="553C9F"/>
                </a:solidFill>
                <a:latin typeface="+mn-lt"/>
              </a:rPr>
              <a:t>People Development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Adopting our IT Core Values 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Map strategic goals &amp; initiatives to needed professional development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Define and implement specific cross-training objectives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Maintain certifications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5 Conference presentations and 3 published articles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Management and  performance management training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i="1" dirty="0">
                <a:solidFill>
                  <a:srgbClr val="553C9F"/>
                </a:solidFill>
                <a:latin typeface="+mn-lt"/>
              </a:rPr>
              <a:t>Disaster </a:t>
            </a:r>
            <a:r>
              <a:rPr lang="en-US" sz="800" b="1" i="1" dirty="0" smtClean="0">
                <a:solidFill>
                  <a:srgbClr val="553C9F"/>
                </a:solidFill>
                <a:latin typeface="+mn-lt"/>
              </a:rPr>
              <a:t>Recovery</a:t>
            </a:r>
            <a:endParaRPr lang="en-US" sz="800" b="1" i="1" dirty="0">
              <a:solidFill>
                <a:srgbClr val="553C9F"/>
              </a:solidFill>
              <a:latin typeface="+mn-lt"/>
            </a:endParaRP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Data center backup capacity at 100%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Web server failover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Recovery site agreement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Develop “to-be” 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disaster recovery design</a:t>
            </a:r>
            <a:endParaRPr lang="en-US" sz="700" dirty="0">
              <a:solidFill>
                <a:srgbClr val="006600"/>
              </a:solidFill>
              <a:latin typeface="+mn-lt"/>
            </a:endParaRP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Test exercise</a:t>
            </a:r>
          </a:p>
          <a:p>
            <a:pPr marL="91440" marR="0" lvl="0" indent="-9144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sz="800" b="1" i="1" dirty="0">
                <a:solidFill>
                  <a:srgbClr val="553C9F"/>
                </a:solidFill>
                <a:latin typeface="+mn-lt"/>
              </a:rPr>
              <a:t>Administration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 smtClean="0">
                <a:solidFill>
                  <a:srgbClr val="CC9900"/>
                </a:solidFill>
                <a:latin typeface="+mn-lt"/>
              </a:rPr>
              <a:t>Develop approach for budget distribution and accountability</a:t>
            </a:r>
          </a:p>
          <a:p>
            <a:pPr marL="274320" marR="0" lvl="1" indent="-182880" defTabSz="914400" latinLnBrk="0">
              <a:lnSpc>
                <a:spcPct val="85000"/>
              </a:lnSpc>
              <a:spcBef>
                <a:spcPct val="20000"/>
              </a:spcBef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sz="700" dirty="0" smtClean="0">
                <a:solidFill>
                  <a:srgbClr val="FF0000"/>
                </a:solidFill>
                <a:latin typeface="+mn-lt"/>
              </a:rPr>
              <a:t>Develop S/W and H/W license maintenance tracking process/calendar and responsibilities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 smtClean="0">
                <a:solidFill>
                  <a:srgbClr val="CC9900"/>
                </a:solidFill>
                <a:latin typeface="+mn-lt"/>
              </a:rPr>
              <a:t>Develop </a:t>
            </a:r>
            <a:r>
              <a:rPr lang="en-US" sz="700" dirty="0">
                <a:solidFill>
                  <a:srgbClr val="CC9900"/>
                </a:solidFill>
                <a:latin typeface="+mn-lt"/>
              </a:rPr>
              <a:t>IT “work at home” policy: </a:t>
            </a:r>
            <a:r>
              <a:rPr lang="en-US" sz="700" dirty="0" err="1">
                <a:solidFill>
                  <a:srgbClr val="CC9900"/>
                </a:solidFill>
                <a:latin typeface="+mn-lt"/>
              </a:rPr>
              <a:t>reqmts</a:t>
            </a:r>
            <a:r>
              <a:rPr lang="en-US" sz="700" dirty="0">
                <a:solidFill>
                  <a:srgbClr val="CC9900"/>
                </a:solidFill>
                <a:latin typeface="+mn-lt"/>
              </a:rPr>
              <a:t>, </a:t>
            </a:r>
            <a:r>
              <a:rPr lang="en-US" sz="700" dirty="0" err="1">
                <a:solidFill>
                  <a:srgbClr val="CC9900"/>
                </a:solidFill>
                <a:latin typeface="+mn-lt"/>
              </a:rPr>
              <a:t>stds</a:t>
            </a:r>
            <a:r>
              <a:rPr lang="en-US" sz="700" dirty="0">
                <a:solidFill>
                  <a:srgbClr val="CC9900"/>
                </a:solidFill>
                <a:latin typeface="+mn-lt"/>
              </a:rPr>
              <a:t>, and expectations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CC9900"/>
                </a:solidFill>
                <a:latin typeface="+mn-lt"/>
              </a:rPr>
              <a:t>Develop and implement Off-Hours Coverage policy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Formalize training request process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Standardize recruitment process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strike="sngStrike" dirty="0">
                <a:latin typeface="+mn-lt"/>
              </a:rPr>
              <a:t>Process Re-engineering for Apps development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dirty="0" smtClean="0">
                <a:solidFill>
                  <a:srgbClr val="006600"/>
                </a:solidFill>
                <a:latin typeface="+mn-lt"/>
              </a:rPr>
              <a:t>Complete </a:t>
            </a:r>
            <a:r>
              <a:rPr lang="en-US" sz="800" b="1" dirty="0">
                <a:solidFill>
                  <a:srgbClr val="006600"/>
                </a:solidFill>
                <a:latin typeface="+mn-lt"/>
              </a:rPr>
              <a:t>IT audit actions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dirty="0">
                <a:latin typeface="+mn-lt"/>
              </a:rPr>
              <a:t>PMO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Implement </a:t>
            </a:r>
            <a:r>
              <a:rPr lang="en-US" sz="700" dirty="0" err="1" smtClean="0">
                <a:solidFill>
                  <a:srgbClr val="006600"/>
                </a:solidFill>
                <a:latin typeface="+mn-lt"/>
              </a:rPr>
              <a:t>TeamDynamixHE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 project management system</a:t>
            </a:r>
            <a:endParaRPr lang="en-US" sz="700" dirty="0">
              <a:solidFill>
                <a:srgbClr val="006600"/>
              </a:solidFill>
              <a:latin typeface="+mn-lt"/>
            </a:endParaRP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strike="sngStrike" dirty="0">
                <a:latin typeface="+mn-lt"/>
              </a:rPr>
              <a:t>Assessment of our PMO maturity using formal methodology</a:t>
            </a:r>
          </a:p>
          <a:p>
            <a:pPr marL="91440" marR="0" lvl="0" indent="-9144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sz="800" b="1" dirty="0">
                <a:latin typeface="+mn-lt"/>
              </a:rPr>
              <a:t>IT policies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CC9900"/>
                </a:solidFill>
                <a:latin typeface="+mn-lt"/>
              </a:rPr>
              <a:t>“One in, One out” PC replacement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Use of generic ID’s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Versions of software supported</a:t>
            </a: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Data 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classification and handling</a:t>
            </a:r>
            <a:endParaRPr lang="en-US" sz="700" dirty="0">
              <a:solidFill>
                <a:srgbClr val="006600"/>
              </a:solidFill>
              <a:latin typeface="+mn-lt"/>
            </a:endParaRP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>
                <a:solidFill>
                  <a:srgbClr val="006600"/>
                </a:solidFill>
                <a:latin typeface="+mn-lt"/>
              </a:rPr>
              <a:t>Risk 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assessment and management</a:t>
            </a:r>
            <a:endParaRPr lang="en-US" sz="700" dirty="0">
              <a:solidFill>
                <a:srgbClr val="006600"/>
              </a:solidFill>
              <a:latin typeface="+mn-lt"/>
            </a:endParaRPr>
          </a:p>
          <a:p>
            <a:pPr marL="274320" lvl="1" indent="-182880">
              <a:lnSpc>
                <a:spcPct val="85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External </a:t>
            </a:r>
            <a:r>
              <a:rPr lang="en-US" sz="700" dirty="0">
                <a:solidFill>
                  <a:srgbClr val="006600"/>
                </a:solidFill>
                <a:latin typeface="+mn-lt"/>
              </a:rPr>
              <a:t>hosting / Cloud infrastructure </a:t>
            </a:r>
            <a:r>
              <a:rPr lang="en-US" sz="700" dirty="0" smtClean="0">
                <a:solidFill>
                  <a:srgbClr val="FF0000"/>
                </a:solidFill>
                <a:latin typeface="+mn-lt"/>
              </a:rPr>
              <a:t>policy</a:t>
            </a:r>
            <a:r>
              <a:rPr lang="en-US" sz="700" dirty="0" smtClean="0">
                <a:solidFill>
                  <a:srgbClr val="CC9900"/>
                </a:solidFill>
                <a:latin typeface="+mn-lt"/>
              </a:rPr>
              <a:t> 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and</a:t>
            </a:r>
            <a:r>
              <a:rPr lang="en-US" sz="700" dirty="0" smtClean="0">
                <a:solidFill>
                  <a:srgbClr val="CC9900"/>
                </a:solidFill>
                <a:latin typeface="+mn-lt"/>
              </a:rPr>
              <a:t> </a:t>
            </a:r>
            <a:r>
              <a:rPr lang="en-US" sz="700" dirty="0" smtClean="0">
                <a:solidFill>
                  <a:srgbClr val="006600"/>
                </a:solidFill>
                <a:latin typeface="+mn-lt"/>
              </a:rPr>
              <a:t>checklist</a:t>
            </a:r>
            <a:endParaRPr lang="en-US" sz="700" dirty="0">
              <a:solidFill>
                <a:srgbClr val="006600"/>
              </a:solidFill>
              <a:latin typeface="+mn-lt"/>
            </a:endParaRP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800" b="1" dirty="0">
                <a:latin typeface="+mn-lt"/>
              </a:rPr>
              <a:t>On-site benchmark visits with 2 </a:t>
            </a:r>
            <a:r>
              <a:rPr lang="en-US" sz="800" b="1" dirty="0" err="1">
                <a:latin typeface="+mn-lt"/>
              </a:rPr>
              <a:t>univ</a:t>
            </a:r>
            <a:r>
              <a:rPr lang="en-US" sz="800" b="1" dirty="0">
                <a:latin typeface="+mn-lt"/>
              </a:rPr>
              <a:t>: </a:t>
            </a:r>
            <a:r>
              <a:rPr lang="en-US" sz="800" b="1" dirty="0" err="1">
                <a:solidFill>
                  <a:srgbClr val="CC9900"/>
                </a:solidFill>
                <a:latin typeface="+mn-lt"/>
              </a:rPr>
              <a:t>Apps&amp;Sys</a:t>
            </a:r>
            <a:r>
              <a:rPr lang="en-US" sz="800" b="1" dirty="0">
                <a:solidFill>
                  <a:srgbClr val="006600"/>
                </a:solidFill>
                <a:latin typeface="+mn-lt"/>
              </a:rPr>
              <a:t>, ITDS</a:t>
            </a:r>
            <a:r>
              <a:rPr lang="en-US" sz="800" b="1" dirty="0">
                <a:latin typeface="+mn-lt"/>
              </a:rPr>
              <a:t>, </a:t>
            </a:r>
            <a:r>
              <a:rPr lang="en-US" sz="800" b="1" dirty="0" err="1" smtClean="0">
                <a:solidFill>
                  <a:srgbClr val="FF0000"/>
                </a:solidFill>
                <a:latin typeface="+mn-lt"/>
              </a:rPr>
              <a:t>Netwk</a:t>
            </a:r>
            <a:endParaRPr lang="en-US" sz="800" b="1" dirty="0">
              <a:solidFill>
                <a:srgbClr val="FF0000"/>
              </a:solidFill>
              <a:latin typeface="+mn-lt"/>
            </a:endParaRPr>
          </a:p>
          <a:p>
            <a:pPr marR="0" lvl="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endParaRPr lang="en-US" sz="800" b="1" dirty="0" smtClean="0">
              <a:latin typeface="+mn-lt"/>
            </a:endParaRPr>
          </a:p>
        </p:txBody>
      </p:sp>
      <p:sp>
        <p:nvSpPr>
          <p:cNvPr id="8" name="Flowchart: Extract 7"/>
          <p:cNvSpPr>
            <a:spLocks noChangeAspect="1"/>
          </p:cNvSpPr>
          <p:nvPr/>
        </p:nvSpPr>
        <p:spPr bwMode="auto">
          <a:xfrm>
            <a:off x="7551892" y="355308"/>
            <a:ext cx="205740" cy="205740"/>
          </a:xfrm>
          <a:prstGeom prst="flowChartExtract">
            <a:avLst/>
          </a:prstGeom>
          <a:solidFill>
            <a:srgbClr val="CC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9" name="Flowchart: Connector 8"/>
          <p:cNvSpPr>
            <a:spLocks noChangeAspect="1"/>
          </p:cNvSpPr>
          <p:nvPr/>
        </p:nvSpPr>
        <p:spPr bwMode="auto">
          <a:xfrm>
            <a:off x="7543800" y="74784"/>
            <a:ext cx="205740" cy="205740"/>
          </a:xfrm>
          <a:prstGeom prst="flowChartConnector">
            <a:avLst/>
          </a:prstGeom>
          <a:solidFill>
            <a:srgbClr val="00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7543800" y="630375"/>
            <a:ext cx="228600" cy="216242"/>
          </a:xfrm>
          <a:custGeom>
            <a:avLst/>
            <a:gdLst/>
            <a:ahLst/>
            <a:cxnLst>
              <a:cxn ang="0">
                <a:pos x="794" y="2700"/>
              </a:cxn>
              <a:cxn ang="0">
                <a:pos x="1918" y="2700"/>
              </a:cxn>
              <a:cxn ang="0">
                <a:pos x="2702" y="1926"/>
              </a:cxn>
              <a:cxn ang="0">
                <a:pos x="2702" y="778"/>
              </a:cxn>
              <a:cxn ang="0">
                <a:pos x="1923" y="0"/>
              </a:cxn>
              <a:cxn ang="0">
                <a:pos x="770" y="0"/>
              </a:cxn>
              <a:cxn ang="0">
                <a:pos x="0" y="775"/>
              </a:cxn>
              <a:cxn ang="0">
                <a:pos x="0" y="1924"/>
              </a:cxn>
              <a:cxn ang="0">
                <a:pos x="794" y="2700"/>
              </a:cxn>
              <a:cxn ang="0">
                <a:pos x="794" y="2700"/>
              </a:cxn>
            </a:cxnLst>
            <a:rect l="0" t="0" r="r" b="b"/>
            <a:pathLst>
              <a:path w="2702" h="2700">
                <a:moveTo>
                  <a:pt x="794" y="2700"/>
                </a:moveTo>
                <a:lnTo>
                  <a:pt x="1918" y="2700"/>
                </a:lnTo>
                <a:lnTo>
                  <a:pt x="2702" y="1926"/>
                </a:lnTo>
                <a:lnTo>
                  <a:pt x="2702" y="778"/>
                </a:lnTo>
                <a:lnTo>
                  <a:pt x="1923" y="0"/>
                </a:lnTo>
                <a:lnTo>
                  <a:pt x="770" y="0"/>
                </a:lnTo>
                <a:lnTo>
                  <a:pt x="0" y="775"/>
                </a:lnTo>
                <a:lnTo>
                  <a:pt x="0" y="1924"/>
                </a:lnTo>
                <a:lnTo>
                  <a:pt x="794" y="2700"/>
                </a:lnTo>
                <a:lnTo>
                  <a:pt x="794" y="2700"/>
                </a:lnTo>
                <a:close/>
              </a:path>
            </a:pathLst>
          </a:custGeom>
          <a:solidFill>
            <a:srgbClr val="FF0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848600" y="51924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On track	(2)</a:t>
            </a:r>
            <a:endParaRPr lang="en-US" sz="12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48600" y="337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Warning	(1)</a:t>
            </a:r>
            <a:endParaRPr lang="en-US" sz="12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48600" y="6096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Key issues	(0)</a:t>
            </a:r>
            <a:endParaRPr lang="en-US" sz="12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5634335"/>
            <a:ext cx="2044149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900" b="1" u="sng" dirty="0" smtClean="0"/>
              <a:t>IT Performance Factor</a:t>
            </a:r>
          </a:p>
          <a:p>
            <a:pPr algn="ctr"/>
            <a:r>
              <a:rPr lang="en-US" sz="900" dirty="0" smtClean="0"/>
              <a:t>Sum of (category averages*</a:t>
            </a:r>
            <a:r>
              <a:rPr lang="en-US" sz="900" dirty="0" err="1" smtClean="0"/>
              <a:t>wgt</a:t>
            </a:r>
            <a:r>
              <a:rPr lang="en-US" sz="900" dirty="0" smtClean="0"/>
              <a:t> %*100)</a:t>
            </a:r>
          </a:p>
          <a:p>
            <a:pPr lvl="1"/>
            <a:r>
              <a:rPr lang="en-US" sz="900" dirty="0" smtClean="0"/>
              <a:t>A	175+</a:t>
            </a:r>
          </a:p>
          <a:p>
            <a:pPr lvl="1"/>
            <a:r>
              <a:rPr lang="en-US" sz="900" dirty="0" smtClean="0"/>
              <a:t>B	155-175</a:t>
            </a:r>
          </a:p>
          <a:p>
            <a:pPr lvl="1"/>
            <a:r>
              <a:rPr lang="en-US" sz="900" dirty="0" smtClean="0"/>
              <a:t>C	140-155</a:t>
            </a:r>
          </a:p>
          <a:p>
            <a:pPr lvl="1"/>
            <a:r>
              <a:rPr lang="en-US" sz="900" dirty="0" smtClean="0"/>
              <a:t>D	&lt;140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" y="5181600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ITPF = 169  </a:t>
            </a:r>
            <a:endParaRPr lang="en-US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0790" y="885906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1.676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7706" y="-40464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06/24/2014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642556"/>
            <a:ext cx="26853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i="1" dirty="0">
                <a:solidFill>
                  <a:srgbClr val="553C9F"/>
                </a:solidFill>
              </a:rPr>
              <a:t>Items in purple tie to 2020 or IT Strategic Plan initiatives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87545" y="885906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1.735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77200" y="885906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1.666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from the IT One-Pager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Strategic Actions and Services  </a:t>
            </a:r>
          </a:p>
          <a:p>
            <a:pPr lvl="1"/>
            <a:r>
              <a:rPr lang="en-US" dirty="0" smtClean="0"/>
              <a:t>Strategy linkages</a:t>
            </a:r>
          </a:p>
          <a:p>
            <a:pPr lvl="2"/>
            <a:r>
              <a:rPr lang="en-US" dirty="0" smtClean="0">
                <a:hlinkClick r:id="rId2"/>
              </a:rPr>
              <a:t>2020 Plan- </a:t>
            </a:r>
            <a:r>
              <a:rPr lang="en-US" dirty="0" smtClean="0"/>
              <a:t>5.4.2  </a:t>
            </a:r>
          </a:p>
          <a:p>
            <a:pPr lvl="2"/>
            <a:r>
              <a:rPr lang="en-US" dirty="0" smtClean="0">
                <a:hlinkClick r:id="rId3"/>
              </a:rPr>
              <a:t>IT Strategic Plan </a:t>
            </a:r>
            <a:r>
              <a:rPr lang="en-US" dirty="0" smtClean="0"/>
              <a:t>1.3.1, 1.3.2, 3.2.3</a:t>
            </a:r>
          </a:p>
          <a:p>
            <a:pPr lvl="1"/>
            <a:r>
              <a:rPr lang="en-US" i="1" dirty="0" smtClean="0"/>
              <a:t>Develop faculty research technology needs plan and budget. Initiate initial projects.</a:t>
            </a:r>
          </a:p>
          <a:p>
            <a:pPr lvl="2"/>
            <a:r>
              <a:rPr lang="en-US" dirty="0" smtClean="0"/>
              <a:t>Establish IT team to review faculty needs already generated.</a:t>
            </a:r>
          </a:p>
          <a:p>
            <a:pPr lvl="2"/>
            <a:r>
              <a:rPr lang="en-US" dirty="0" smtClean="0"/>
              <a:t>Develop possible solutions and prioritize.  Seek faculty feedback.</a:t>
            </a:r>
          </a:p>
          <a:p>
            <a:pPr lvl="2"/>
            <a:r>
              <a:rPr lang="en-US" dirty="0" smtClean="0"/>
              <a:t>Develop budget by February 1.</a:t>
            </a:r>
          </a:p>
          <a:p>
            <a:pPr lvl="2"/>
            <a:r>
              <a:rPr lang="en-US" dirty="0" smtClean="0"/>
              <a:t>Prioritize projects.</a:t>
            </a:r>
          </a:p>
          <a:p>
            <a:pPr lvl="2"/>
            <a:r>
              <a:rPr lang="en-US" dirty="0" smtClean="0"/>
              <a:t>Request initial projects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6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943600"/>
          </a:xfrm>
        </p:spPr>
        <p:txBody>
          <a:bodyPr/>
          <a:lstStyle/>
          <a:p>
            <a:pPr lvl="0"/>
            <a:r>
              <a:rPr lang="en-US" sz="2000" dirty="0" smtClean="0"/>
              <a:t>Disaster Recovery</a:t>
            </a:r>
          </a:p>
          <a:p>
            <a:pPr lvl="1"/>
            <a:r>
              <a:rPr lang="en-US" sz="2000" dirty="0" smtClean="0"/>
              <a:t>Strategy linkages</a:t>
            </a:r>
          </a:p>
          <a:p>
            <a:pPr lvl="2"/>
            <a:r>
              <a:rPr lang="en-US" sz="1600" dirty="0" smtClean="0"/>
              <a:t>2020 Plan 5.4.4  IT Strategic Plan 3.3</a:t>
            </a:r>
          </a:p>
          <a:p>
            <a:pPr lvl="1"/>
            <a:r>
              <a:rPr lang="en-US" sz="2000" i="1" dirty="0" smtClean="0"/>
              <a:t>Data Center backup capacity at 100%</a:t>
            </a:r>
          </a:p>
          <a:p>
            <a:pPr lvl="2"/>
            <a:r>
              <a:rPr lang="en-US" sz="1600" dirty="0" smtClean="0"/>
              <a:t>Complete DC backup project, increasing backup capacity to 100% of DC.</a:t>
            </a:r>
          </a:p>
          <a:p>
            <a:pPr lvl="1"/>
            <a:r>
              <a:rPr lang="en-US" sz="2000" i="1" dirty="0" smtClean="0"/>
              <a:t>Web server failover</a:t>
            </a:r>
          </a:p>
          <a:p>
            <a:pPr lvl="2"/>
            <a:r>
              <a:rPr lang="en-US" sz="1600" dirty="0" smtClean="0"/>
              <a:t>Complete this project, allowing for un-interrupted WCU.edu services should an outage occur.</a:t>
            </a:r>
          </a:p>
          <a:p>
            <a:pPr lvl="1"/>
            <a:r>
              <a:rPr lang="en-US" sz="2000" i="1" dirty="0" smtClean="0"/>
              <a:t>Recovery site agreement</a:t>
            </a:r>
          </a:p>
          <a:p>
            <a:pPr lvl="2"/>
            <a:r>
              <a:rPr lang="en-US" sz="1600" dirty="0" smtClean="0"/>
              <a:t>Document an agreement with an offsite data center provider providing WCU the ability to re-locate limited computing infrastructure from the main campus should it be necessary. </a:t>
            </a:r>
          </a:p>
          <a:p>
            <a:pPr lvl="1"/>
            <a:r>
              <a:rPr lang="en-US" sz="2000" i="1" dirty="0" smtClean="0"/>
              <a:t>Develop “to-be” disaster recovery design</a:t>
            </a:r>
          </a:p>
          <a:p>
            <a:pPr lvl="2"/>
            <a:r>
              <a:rPr lang="en-US" sz="1600" dirty="0" smtClean="0"/>
              <a:t>Design an architecture providing the necessary technology solution fitting university business continuity needs.</a:t>
            </a:r>
          </a:p>
          <a:p>
            <a:pPr lvl="1"/>
            <a:r>
              <a:rPr lang="en-US" sz="2000" i="1" dirty="0" smtClean="0"/>
              <a:t>Test exercise</a:t>
            </a:r>
          </a:p>
          <a:p>
            <a:pPr lvl="2"/>
            <a:r>
              <a:rPr lang="en-US" sz="1600" dirty="0"/>
              <a:t>Hold an annual DR tabletop exercise, similar to the new process developed for the 2013 drill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latin typeface="+mn-lt"/>
                <a:hlinkClick r:id="rId3"/>
              </a:rPr>
              <a:t>Board</a:t>
            </a:r>
            <a:r>
              <a:rPr lang="en-US" sz="2800" b="1" dirty="0" smtClean="0">
                <a:latin typeface="+mn-lt"/>
                <a:hlinkClick r:id="rId3"/>
              </a:rPr>
              <a:t> </a:t>
            </a:r>
            <a:r>
              <a:rPr lang="en-US" sz="2000" b="1" dirty="0" smtClean="0">
                <a:latin typeface="+mn-lt"/>
                <a:hlinkClick r:id="rId3"/>
              </a:rPr>
              <a:t>of Trustees Report- Metrics</a:t>
            </a:r>
            <a:endParaRPr lang="en-US" sz="2000" b="1" dirty="0" smtClean="0">
              <a:latin typeface="+mn-lt"/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" b="2559"/>
          <a:stretch/>
        </p:blipFill>
        <p:spPr>
          <a:xfrm>
            <a:off x="63840" y="990600"/>
            <a:ext cx="4389894" cy="518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84" y="457200"/>
            <a:ext cx="4631816" cy="55632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8491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572000"/>
          </a:xfrm>
        </p:spPr>
        <p:txBody>
          <a:bodyPr/>
          <a:lstStyle/>
          <a:p>
            <a:r>
              <a:rPr lang="en-US" dirty="0" smtClean="0"/>
              <a:t>IT Director</a:t>
            </a:r>
          </a:p>
          <a:p>
            <a:pPr lvl="1"/>
            <a:r>
              <a:rPr lang="en-US" dirty="0" smtClean="0"/>
              <a:t>Each IT Director has a One-pager for their department</a:t>
            </a:r>
          </a:p>
          <a:p>
            <a:pPr lvl="1"/>
            <a:r>
              <a:rPr lang="en-US" dirty="0" smtClean="0"/>
              <a:t>Status is reviewed quarterly</a:t>
            </a:r>
          </a:p>
          <a:p>
            <a:pPr lvl="1"/>
            <a:r>
              <a:rPr lang="en-US" dirty="0" smtClean="0"/>
              <a:t>Performance evaluation tied to achievement of annual objectives</a:t>
            </a:r>
          </a:p>
          <a:p>
            <a:pPr lvl="1"/>
            <a:r>
              <a:rPr lang="en-US" dirty="0" smtClean="0"/>
              <a:t>Leadership is evaluated not only on accomplishment but process</a:t>
            </a:r>
          </a:p>
          <a:p>
            <a:pPr lvl="1"/>
            <a:r>
              <a:rPr lang="en-US" dirty="0" smtClean="0"/>
              <a:t>Team member reviews tied to objectives</a:t>
            </a:r>
          </a:p>
          <a:p>
            <a:endParaRPr lang="en-US" dirty="0" smtClean="0"/>
          </a:p>
          <a:p>
            <a:r>
              <a:rPr lang="en-US" dirty="0" smtClean="0"/>
              <a:t>CIO</a:t>
            </a:r>
          </a:p>
          <a:p>
            <a:pPr lvl="1"/>
            <a:r>
              <a:rPr lang="en-US" dirty="0" smtClean="0"/>
              <a:t>IT One-pager is the annual objectives for the CIO</a:t>
            </a:r>
          </a:p>
          <a:p>
            <a:pPr lvl="2"/>
            <a:r>
              <a:rPr lang="en-US" dirty="0" smtClean="0"/>
              <a:t>Approved by Chancellor at beginning of fiscal year</a:t>
            </a:r>
          </a:p>
          <a:p>
            <a:pPr lvl="1"/>
            <a:r>
              <a:rPr lang="en-US" dirty="0" smtClean="0"/>
              <a:t>Chancellor reviews and discusses One-pager status quarterly</a:t>
            </a:r>
          </a:p>
          <a:p>
            <a:pPr lvl="2"/>
            <a:r>
              <a:rPr lang="en-US" dirty="0" smtClean="0"/>
              <a:t>There may be additions or removals</a:t>
            </a:r>
          </a:p>
          <a:p>
            <a:pPr lvl="1"/>
            <a:r>
              <a:rPr lang="en-US" dirty="0" smtClean="0"/>
              <a:t>Performance evaluation tied to achievement of objectives and additional expectations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only one university’s experience</a:t>
            </a:r>
          </a:p>
          <a:p>
            <a:endParaRPr lang="en-US" dirty="0" smtClean="0"/>
          </a:p>
          <a:p>
            <a:r>
              <a:rPr lang="en-US" dirty="0" smtClean="0"/>
              <a:t>What have you seen as successful processes, approaches, or tools for moving from the strategic to the operational?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686602"/>
            <a:ext cx="3200400" cy="29427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Craig Fowler  </a:t>
            </a:r>
            <a:r>
              <a:rPr lang="en-US" dirty="0" smtClean="0">
                <a:hlinkClick r:id="rId2"/>
              </a:rPr>
              <a:t>cfowler@email.wcu.edu</a:t>
            </a:r>
            <a:endParaRPr lang="en-US" dirty="0" smtClean="0"/>
          </a:p>
          <a:p>
            <a:r>
              <a:rPr lang="en-US" dirty="0" smtClean="0"/>
              <a:t>Anna McFadden  </a:t>
            </a:r>
            <a:r>
              <a:rPr lang="en-US" dirty="0" smtClean="0">
                <a:hlinkClick r:id="rId3"/>
              </a:rPr>
              <a:t>amcfadden@email.wcu.edu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Office of the CIO, Western Carolina University</a:t>
            </a:r>
          </a:p>
          <a:p>
            <a:r>
              <a:rPr lang="en-US" smtClean="0"/>
              <a:t>828-227-7282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105C3-72A2-CA45-A9B5-5C05AA69709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Western Carolina University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76555"/>
            <a:ext cx="8458200" cy="4090845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762000"/>
          </a:xfrm>
        </p:spPr>
        <p:txBody>
          <a:bodyPr/>
          <a:lstStyle/>
          <a:p>
            <a:r>
              <a:rPr lang="en-US" dirty="0" smtClean="0"/>
              <a:t>From your experience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4572000"/>
          </a:xfrm>
        </p:spPr>
        <p:txBody>
          <a:bodyPr/>
          <a:lstStyle/>
          <a:p>
            <a:r>
              <a:rPr lang="en-US" dirty="0" smtClean="0"/>
              <a:t>Are there cases where strategic plans simply gather dust?</a:t>
            </a:r>
            <a:endParaRPr lang="en-US" dirty="0"/>
          </a:p>
          <a:p>
            <a:pPr lvl="1"/>
            <a:r>
              <a:rPr lang="en-US" dirty="0" smtClean="0"/>
              <a:t>Yes  or   No</a:t>
            </a:r>
            <a:endParaRPr lang="en-US" dirty="0"/>
          </a:p>
          <a:p>
            <a:r>
              <a:rPr lang="en-US" dirty="0" smtClean="0"/>
              <a:t>Is you answered yes, what was the main reason why?</a:t>
            </a:r>
          </a:p>
          <a:p>
            <a:pPr lvl="1"/>
            <a:r>
              <a:rPr lang="en-US" dirty="0" smtClean="0"/>
              <a:t>lack of funding</a:t>
            </a:r>
          </a:p>
          <a:p>
            <a:pPr lvl="1"/>
            <a:r>
              <a:rPr lang="en-US" dirty="0" smtClean="0"/>
              <a:t>no accountability</a:t>
            </a:r>
          </a:p>
          <a:p>
            <a:pPr lvl="1"/>
            <a:r>
              <a:rPr lang="en-US" dirty="0" smtClean="0"/>
              <a:t>no metrics</a:t>
            </a:r>
          </a:p>
          <a:p>
            <a:pPr lvl="1"/>
            <a:r>
              <a:rPr lang="en-US" dirty="0" smtClean="0"/>
              <a:t>just an exercise to get a checkbox</a:t>
            </a:r>
          </a:p>
          <a:p>
            <a:pPr lvl="1"/>
            <a:r>
              <a:rPr lang="en-US" dirty="0" smtClean="0"/>
              <a:t>no commitment</a:t>
            </a:r>
          </a:p>
          <a:p>
            <a:r>
              <a:rPr lang="en-US" dirty="0" smtClean="0"/>
              <a:t>Is you answered no, what was the main reason for success?</a:t>
            </a:r>
          </a:p>
          <a:p>
            <a:pPr lvl="1"/>
            <a:r>
              <a:rPr lang="en-US" dirty="0" smtClean="0"/>
              <a:t>well-funded</a:t>
            </a:r>
            <a:endParaRPr lang="en-US" dirty="0"/>
          </a:p>
          <a:p>
            <a:pPr lvl="1"/>
            <a:r>
              <a:rPr lang="en-US" dirty="0" smtClean="0"/>
              <a:t>Accountability		</a:t>
            </a:r>
            <a:r>
              <a:rPr lang="en-US" b="1" dirty="0" smtClean="0"/>
              <a:t>Let’s use </a:t>
            </a:r>
            <a:r>
              <a:rPr lang="en-US" b="1" dirty="0" err="1" smtClean="0"/>
              <a:t>PollEverywhere</a:t>
            </a:r>
            <a:r>
              <a:rPr lang="en-US" b="1" dirty="0" smtClean="0"/>
              <a:t>!</a:t>
            </a:r>
            <a:endParaRPr lang="en-US" dirty="0" smtClean="0"/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commitment</a:t>
            </a:r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048000"/>
            <a:ext cx="1066800" cy="1524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3</a:t>
            </a:fld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1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/>
          <a:lstStyle/>
          <a:p>
            <a:r>
              <a:rPr lang="en-US" dirty="0" smtClean="0"/>
              <a:t>Agenda – One University’s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Leadership Philosophy</a:t>
            </a:r>
          </a:p>
          <a:p>
            <a:endParaRPr lang="en-US" dirty="0" smtClean="0"/>
          </a:p>
          <a:p>
            <a:r>
              <a:rPr lang="en-US" dirty="0" smtClean="0"/>
              <a:t>Strategic Planning</a:t>
            </a:r>
          </a:p>
          <a:p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endParaRPr lang="en-US" dirty="0" smtClean="0"/>
          </a:p>
          <a:p>
            <a:r>
              <a:rPr lang="en-US" dirty="0" smtClean="0"/>
              <a:t>Objectives, Measurement, and Evaluation</a:t>
            </a:r>
          </a:p>
        </p:txBody>
      </p:sp>
      <p:pic>
        <p:nvPicPr>
          <p:cNvPr id="4" name="Picture 2" descr="C:\Users\amcfadden\AppData\Local\Microsoft\Windows\Temporary Internet Files\Content.IE5\5BIWR896\MC90007876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596" y="4762500"/>
            <a:ext cx="366240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9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Leadership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Envision 5-10 years vs. where you want to be next</a:t>
            </a:r>
          </a:p>
          <a:p>
            <a:r>
              <a:rPr lang="en-US" sz="2000" dirty="0" smtClean="0"/>
              <a:t>Strategy provides the framework for decision making</a:t>
            </a:r>
          </a:p>
          <a:p>
            <a:pPr lvl="1"/>
            <a:r>
              <a:rPr lang="en-US" sz="2000" dirty="0" smtClean="0"/>
              <a:t>Priorities, Goals, and Timing</a:t>
            </a:r>
          </a:p>
          <a:p>
            <a:pPr lvl="2"/>
            <a:r>
              <a:rPr lang="en-US" sz="1800" dirty="0" smtClean="0"/>
              <a:t>What we will say “no” to</a:t>
            </a:r>
          </a:p>
          <a:p>
            <a:pPr lvl="1"/>
            <a:r>
              <a:rPr lang="en-US" sz="2000" dirty="0" smtClean="0"/>
              <a:t>Culture (Triple P, Awards, Root Cause)</a:t>
            </a:r>
          </a:p>
          <a:p>
            <a:pPr lvl="1"/>
            <a:r>
              <a:rPr lang="en-US" sz="2000" dirty="0" smtClean="0"/>
              <a:t>Professional Development</a:t>
            </a:r>
          </a:p>
          <a:p>
            <a:pPr lvl="1"/>
            <a:r>
              <a:rPr lang="en-US" sz="2000" dirty="0" smtClean="0"/>
              <a:t>Organization structure and positions</a:t>
            </a:r>
          </a:p>
          <a:p>
            <a:r>
              <a:rPr lang="en-US" sz="2000" dirty="0" smtClean="0"/>
              <a:t>It’s better to stretch ourselves with our goals than to set goals we know we can meet</a:t>
            </a:r>
          </a:p>
          <a:p>
            <a:r>
              <a:rPr lang="en-US" sz="2000" dirty="0" smtClean="0"/>
              <a:t>Goals and objectives must be written down</a:t>
            </a:r>
          </a:p>
          <a:p>
            <a:r>
              <a:rPr lang="en-US" sz="2000" dirty="0" smtClean="0"/>
              <a:t>If you can’t measure it, you won’t achieve it</a:t>
            </a:r>
          </a:p>
          <a:p>
            <a:r>
              <a:rPr lang="en-US" sz="2000" dirty="0" smtClean="0"/>
              <a:t>Goals must be linked </a:t>
            </a:r>
          </a:p>
          <a:p>
            <a:pPr lvl="1"/>
            <a:r>
              <a:rPr lang="en-US" sz="2000" dirty="0" smtClean="0"/>
              <a:t>WCU 2020 Strategic Plan</a:t>
            </a:r>
          </a:p>
          <a:p>
            <a:pPr lvl="1"/>
            <a:r>
              <a:rPr lang="en-US" sz="2000" dirty="0" smtClean="0"/>
              <a:t>IT Strategic Plan</a:t>
            </a:r>
          </a:p>
          <a:p>
            <a:pPr lvl="1"/>
            <a:r>
              <a:rPr lang="en-US" sz="2000" dirty="0" smtClean="0"/>
              <a:t>IT Leadership Team Annual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Philosophy,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334000"/>
          </a:xfrm>
        </p:spPr>
        <p:txBody>
          <a:bodyPr/>
          <a:lstStyle/>
          <a:p>
            <a:r>
              <a:rPr lang="en-US" sz="2000" dirty="0" smtClean="0"/>
              <a:t>There must be accountability</a:t>
            </a:r>
          </a:p>
          <a:p>
            <a:pPr lvl="1"/>
            <a:r>
              <a:rPr lang="en-US" sz="2000" dirty="0" smtClean="0"/>
              <a:t>Leadership focus</a:t>
            </a:r>
          </a:p>
          <a:p>
            <a:pPr lvl="1"/>
            <a:r>
              <a:rPr lang="en-US" sz="2000" dirty="0" smtClean="0"/>
              <a:t>Establish ownership</a:t>
            </a:r>
          </a:p>
          <a:p>
            <a:pPr lvl="2"/>
            <a:r>
              <a:rPr lang="en-US" sz="1600" dirty="0" smtClean="0"/>
              <a:t>Ownership is enhanced by engaging people in goal creation</a:t>
            </a:r>
          </a:p>
          <a:p>
            <a:pPr lvl="1"/>
            <a:r>
              <a:rPr lang="en-US" sz="2000" dirty="0" smtClean="0"/>
              <a:t>Define and document deliverables</a:t>
            </a:r>
          </a:p>
          <a:p>
            <a:pPr lvl="1"/>
            <a:r>
              <a:rPr lang="en-US" sz="2000" dirty="0" smtClean="0"/>
              <a:t>Set dates</a:t>
            </a:r>
          </a:p>
          <a:p>
            <a:pPr lvl="1"/>
            <a:r>
              <a:rPr lang="en-US" sz="2000" dirty="0" smtClean="0"/>
              <a:t>Measure progress</a:t>
            </a:r>
          </a:p>
          <a:p>
            <a:pPr lvl="2"/>
            <a:r>
              <a:rPr lang="en-US" sz="1600" dirty="0" smtClean="0"/>
              <a:t>Metrics</a:t>
            </a:r>
          </a:p>
          <a:p>
            <a:pPr lvl="2"/>
            <a:r>
              <a:rPr lang="en-US" sz="1600" dirty="0" smtClean="0"/>
              <a:t>Annual report</a:t>
            </a:r>
          </a:p>
          <a:p>
            <a:pPr lvl="1"/>
            <a:r>
              <a:rPr lang="en-US" sz="2000" dirty="0" smtClean="0"/>
              <a:t>Evaluate performance</a:t>
            </a:r>
          </a:p>
          <a:p>
            <a:r>
              <a:rPr lang="en-US" sz="2000" dirty="0"/>
              <a:t>Transparency -- Goals and objectives must be shared, communicated, and jointly owned</a:t>
            </a:r>
          </a:p>
          <a:p>
            <a:pPr lvl="1"/>
            <a:r>
              <a:rPr lang="en-US" sz="2000" dirty="0"/>
              <a:t>Within IT</a:t>
            </a:r>
          </a:p>
          <a:p>
            <a:pPr lvl="1"/>
            <a:r>
              <a:rPr lang="en-US" sz="2000" dirty="0"/>
              <a:t>Governance process</a:t>
            </a:r>
          </a:p>
          <a:p>
            <a:pPr lvl="1"/>
            <a:r>
              <a:rPr lang="en-US" sz="2000" dirty="0"/>
              <a:t>Information Technology Council</a:t>
            </a:r>
          </a:p>
          <a:p>
            <a:r>
              <a:rPr lang="en-US" sz="2000" dirty="0" smtClean="0"/>
              <a:t>Building and maintaining trusting relationships fosters understanding, adoption, and “forgiveness”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572000"/>
          </a:xfrm>
        </p:spPr>
        <p:txBody>
          <a:bodyPr/>
          <a:lstStyle/>
          <a:p>
            <a:r>
              <a:rPr lang="en-US" dirty="0" smtClean="0"/>
              <a:t>WCU completed its 2020 Strategic Plan in June 2012</a:t>
            </a:r>
          </a:p>
          <a:p>
            <a:r>
              <a:rPr lang="en-US" dirty="0" smtClean="0"/>
              <a:t>IT completed its Strategic Plan in April 2013</a:t>
            </a:r>
          </a:p>
          <a:p>
            <a:pPr lvl="1"/>
            <a:r>
              <a:rPr lang="en-US" dirty="0" smtClean="0"/>
              <a:t>Committee Membership</a:t>
            </a:r>
          </a:p>
          <a:p>
            <a:pPr lvl="1"/>
            <a:r>
              <a:rPr lang="en-US" dirty="0" smtClean="0"/>
              <a:t>Vision, Mission, Guiding Principles, Core Values</a:t>
            </a:r>
          </a:p>
          <a:p>
            <a:pPr lvl="1"/>
            <a:r>
              <a:rPr lang="en-US" dirty="0" smtClean="0"/>
              <a:t>Eight Focus Groups</a:t>
            </a:r>
          </a:p>
          <a:p>
            <a:r>
              <a:rPr lang="en-US" dirty="0" smtClean="0"/>
              <a:t>Moving from Strategic to Tactical</a:t>
            </a:r>
          </a:p>
          <a:p>
            <a:pPr lvl="1"/>
            <a:r>
              <a:rPr lang="en-US" dirty="0" smtClean="0"/>
              <a:t>IT leadership established 2013-2014 goals June 2013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142508"/>
            <a:ext cx="3581400" cy="260465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50109" y="3613969"/>
            <a:ext cx="3682182" cy="2761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163819"/>
            <a:ext cx="5943600" cy="358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96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WCU 2020 and IT Strategic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u="sng" dirty="0" smtClean="0">
                <a:solidFill>
                  <a:srgbClr val="7030A0"/>
                </a:solidFill>
              </a:rPr>
              <a:t>2020 </a:t>
            </a:r>
            <a:r>
              <a:rPr lang="en-US" sz="2400" u="sng" dirty="0">
                <a:solidFill>
                  <a:srgbClr val="7030A0"/>
                </a:solidFill>
              </a:rPr>
              <a:t>Strategic Directions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Fulfill the educational needs of the state and region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Enrich the total student experience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Enhance our external partnerships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Invest in our people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Invest in our core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Garner support for our vision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u="sng" dirty="0" smtClean="0">
                <a:solidFill>
                  <a:srgbClr val="7030A0"/>
                </a:solidFill>
              </a:rPr>
              <a:t>IT Strategic Directions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Enable and support the academic mission of the institution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Enhance university business processes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Improve the university’s technology foundation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Invest in our people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Invest in our core IT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Improve our service commitment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Enable a flexible and secure technology architecture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DC4D5-999E-7E42-9277-C8BC664B1B3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6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/>
          <a:lstStyle/>
          <a:p>
            <a:r>
              <a:rPr lang="en-US" dirty="0" smtClean="0"/>
              <a:t>IT Strategy and Goals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Discussions with IT Council</a:t>
            </a:r>
          </a:p>
          <a:p>
            <a:r>
              <a:rPr lang="en-US" dirty="0" smtClean="0"/>
              <a:t>Discussions with IT staff</a:t>
            </a:r>
          </a:p>
          <a:p>
            <a:r>
              <a:rPr lang="en-US" dirty="0" smtClean="0"/>
              <a:t>Brochure for each IT staff member</a:t>
            </a:r>
          </a:p>
          <a:p>
            <a:r>
              <a:rPr lang="en-US" dirty="0" smtClean="0"/>
              <a:t>Poster placed in each IT department location</a:t>
            </a:r>
          </a:p>
          <a:p>
            <a:r>
              <a:rPr lang="en-US" dirty="0" smtClean="0"/>
              <a:t>Information Technology Leadership Council Retreat</a:t>
            </a:r>
          </a:p>
          <a:p>
            <a:pPr lvl="1"/>
            <a:r>
              <a:rPr lang="en-US" dirty="0" smtClean="0"/>
              <a:t>“Theme for the Year”</a:t>
            </a:r>
          </a:p>
          <a:p>
            <a:r>
              <a:rPr lang="en-US" dirty="0" smtClean="0"/>
              <a:t>Visits with Deans</a:t>
            </a:r>
          </a:p>
          <a:p>
            <a:r>
              <a:rPr lang="en-US" dirty="0" err="1" smtClean="0">
                <a:hlinkClick r:id="rId2"/>
              </a:rPr>
              <a:t>DoIT</a:t>
            </a:r>
            <a:r>
              <a:rPr lang="en-US" dirty="0" smtClean="0">
                <a:hlinkClick r:id="rId2"/>
              </a:rPr>
              <a:t> News</a:t>
            </a:r>
            <a:endParaRPr lang="en-US" dirty="0" smtClean="0"/>
          </a:p>
          <a:p>
            <a:r>
              <a:rPr lang="en-US" dirty="0" smtClean="0"/>
              <a:t>Division Meetings</a:t>
            </a:r>
          </a:p>
          <a:p>
            <a:r>
              <a:rPr lang="en-US" dirty="0" smtClean="0"/>
              <a:t>Microsoft Lync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596" y="4387932"/>
            <a:ext cx="3896404" cy="22414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4D9EC-B4E3-5B48-9527-33EAA1AD13D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rastrucKickOffMeeting[1]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InfrastrucKickOffMeeting[1].pot</Template>
  <TotalTime>0</TotalTime>
  <Words>1488</Words>
  <Application>Microsoft Office PowerPoint</Application>
  <PresentationFormat>On-screen Show (4:3)</PresentationFormat>
  <Paragraphs>309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Courier New</vt:lpstr>
      <vt:lpstr>Garamond</vt:lpstr>
      <vt:lpstr>Times</vt:lpstr>
      <vt:lpstr>InfrastrucKickOffMeeting[1]</vt:lpstr>
      <vt:lpstr>Alignment and Accountability: Moving from the Strategic to the Operational</vt:lpstr>
      <vt:lpstr>Western Carolina University</vt:lpstr>
      <vt:lpstr>From your experience …</vt:lpstr>
      <vt:lpstr>Agenda – One University’s Experience</vt:lpstr>
      <vt:lpstr>Leadership Philosophy</vt:lpstr>
      <vt:lpstr>Leadership Philosophy, cont’d.</vt:lpstr>
      <vt:lpstr>Cascading Strategic Planning</vt:lpstr>
      <vt:lpstr>WCU 2020 and IT Strategic Plans</vt:lpstr>
      <vt:lpstr>IT Strategy and Goals Communication</vt:lpstr>
      <vt:lpstr>Aligning IT’s Strategic Momentum  (link) IT 1-pager for 2013-2014</vt:lpstr>
      <vt:lpstr>Examples from the IT One-Pager</vt:lpstr>
      <vt:lpstr>Another Example</vt:lpstr>
      <vt:lpstr>Evaluation</vt:lpstr>
      <vt:lpstr>Discussion</vt:lpstr>
      <vt:lpstr>Contact Us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2013-11-04T19:18:49Z</dcterms:created>
  <dcterms:modified xsi:type="dcterms:W3CDTF">2014-10-06T13:38:58Z</dcterms:modified>
</cp:coreProperties>
</file>