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  <p:sldMasterId id="2147484861" r:id="rId2"/>
  </p:sldMasterIdLst>
  <p:notesMasterIdLst>
    <p:notesMasterId r:id="rId22"/>
  </p:notesMasterIdLst>
  <p:sldIdLst>
    <p:sldId id="270" r:id="rId3"/>
    <p:sldId id="274" r:id="rId4"/>
    <p:sldId id="275" r:id="rId5"/>
    <p:sldId id="283" r:id="rId6"/>
    <p:sldId id="278" r:id="rId7"/>
    <p:sldId id="279" r:id="rId8"/>
    <p:sldId id="280" r:id="rId9"/>
    <p:sldId id="281" r:id="rId10"/>
    <p:sldId id="295" r:id="rId11"/>
    <p:sldId id="285" r:id="rId12"/>
    <p:sldId id="286" r:id="rId13"/>
    <p:sldId id="287" r:id="rId14"/>
    <p:sldId id="288" r:id="rId15"/>
    <p:sldId id="289" r:id="rId16"/>
    <p:sldId id="293" r:id="rId17"/>
    <p:sldId id="290" r:id="rId18"/>
    <p:sldId id="291" r:id="rId19"/>
    <p:sldId id="294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C57C5F1B-280B-444B-AA0D-9CEE6BE1BBA5}">
          <p14:sldIdLst>
            <p14:sldId id="270"/>
          </p14:sldIdLst>
        </p14:section>
        <p14:section name="Dividers" id="{4D810FCF-0ADD-0345-AFBF-9AC0BF5CA536}">
          <p14:sldIdLst>
            <p14:sldId id="274"/>
          </p14:sldIdLst>
        </p14:section>
        <p14:section name="Content" id="{6D2F19DD-4CA8-6F4E-9292-A7C41B87577C}">
          <p14:sldIdLst>
            <p14:sldId id="275"/>
            <p14:sldId id="283"/>
            <p14:sldId id="278"/>
            <p14:sldId id="279"/>
            <p14:sldId id="280"/>
            <p14:sldId id="281"/>
            <p14:sldId id="295"/>
            <p14:sldId id="285"/>
            <p14:sldId id="286"/>
            <p14:sldId id="287"/>
            <p14:sldId id="288"/>
            <p14:sldId id="289"/>
            <p14:sldId id="293"/>
            <p14:sldId id="290"/>
            <p14:sldId id="291"/>
            <p14:sldId id="294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  <p:cmAuthor id="1" name="faculty" initials="f" lastIdx="2" clrIdx="1">
    <p:extLst>
      <p:ext uri="{19B8F6BF-5375-455C-9EA6-DF929625EA0E}">
        <p15:presenceInfo xmlns:p15="http://schemas.microsoft.com/office/powerpoint/2012/main" userId="facul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2" autoAdjust="0"/>
    <p:restoredTop sz="94658" autoAdjust="0"/>
  </p:normalViewPr>
  <p:slideViewPr>
    <p:cSldViewPr>
      <p:cViewPr varScale="1">
        <p:scale>
          <a:sx n="69" d="100"/>
          <a:sy n="69" d="100"/>
        </p:scale>
        <p:origin x="2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kerw\Desktop\Distance%20Learning\DL%20Enrollments1998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DL Curriculum Enrollment Growth and Projections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CU_DL_Enrollments</c:v>
          </c:tx>
          <c:dLbls>
            <c:dLbl>
              <c:idx val="0"/>
              <c:layout>
                <c:manualLayout>
                  <c:x val="-3.1268715834465388E-2"/>
                  <c:y val="-4.8373796130477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5.3156816918591275E-2"/>
                  <c:y val="-7.6591843873255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poly"/>
            <c:order val="2"/>
            <c:forward val="5"/>
            <c:dispRSqr val="1"/>
            <c:dispEq val="0"/>
            <c:trendlineLbl>
              <c:numFmt formatCode="General" sourceLinked="0"/>
            </c:trendlineLbl>
          </c:trendline>
          <c:cat>
            <c:strRef>
              <c:f>Sheet1!$B$2:$P$2</c:f>
              <c:strCache>
                <c:ptCount val="15"/>
                <c:pt idx="0">
                  <c:v>1998-9</c:v>
                </c:pt>
                <c:pt idx="1">
                  <c:v>1999-0</c:v>
                </c:pt>
                <c:pt idx="2">
                  <c:v>2000-1</c:v>
                </c:pt>
                <c:pt idx="3">
                  <c:v>2001-2</c:v>
                </c:pt>
                <c:pt idx="4">
                  <c:v>2002-3</c:v>
                </c:pt>
                <c:pt idx="5">
                  <c:v>2003-4</c:v>
                </c:pt>
                <c:pt idx="6">
                  <c:v>2004-5</c:v>
                </c:pt>
                <c:pt idx="7">
                  <c:v>2005-6</c:v>
                </c:pt>
                <c:pt idx="8">
                  <c:v>2006-7</c:v>
                </c:pt>
                <c:pt idx="9">
                  <c:v>2007-8</c:v>
                </c:pt>
                <c:pt idx="10">
                  <c:v>2008-9</c:v>
                </c:pt>
                <c:pt idx="11">
                  <c:v>2009-10</c:v>
                </c:pt>
                <c:pt idx="12">
                  <c:v>2010-11</c:v>
                </c:pt>
                <c:pt idx="13">
                  <c:v>2011-12</c:v>
                </c:pt>
                <c:pt idx="14">
                  <c:v>2012-13</c:v>
                </c:pt>
              </c:strCache>
            </c:strRef>
          </c:cat>
          <c:val>
            <c:numRef>
              <c:f>Sheet1!$B$10:$P$10</c:f>
              <c:numCache>
                <c:formatCode>_(* #,##0_);_(* \(#,##0\);_(* "-"??_);_(@_)</c:formatCode>
                <c:ptCount val="15"/>
                <c:pt idx="0">
                  <c:v>26695</c:v>
                </c:pt>
                <c:pt idx="1">
                  <c:v>40392</c:v>
                </c:pt>
                <c:pt idx="2">
                  <c:v>58592</c:v>
                </c:pt>
                <c:pt idx="3">
                  <c:v>87299</c:v>
                </c:pt>
                <c:pt idx="4">
                  <c:v>117229</c:v>
                </c:pt>
                <c:pt idx="5">
                  <c:v>144217</c:v>
                </c:pt>
                <c:pt idx="6">
                  <c:v>233230</c:v>
                </c:pt>
                <c:pt idx="7">
                  <c:v>307639</c:v>
                </c:pt>
                <c:pt idx="8">
                  <c:v>386738</c:v>
                </c:pt>
                <c:pt idx="9">
                  <c:v>427018</c:v>
                </c:pt>
                <c:pt idx="10">
                  <c:v>588787</c:v>
                </c:pt>
                <c:pt idx="11">
                  <c:v>751295</c:v>
                </c:pt>
                <c:pt idx="12">
                  <c:v>843114</c:v>
                </c:pt>
                <c:pt idx="13">
                  <c:v>961147</c:v>
                </c:pt>
                <c:pt idx="14">
                  <c:v>1044057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368776"/>
        <c:axId val="316369168"/>
      </c:lineChart>
      <c:catAx>
        <c:axId val="316368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316369168"/>
        <c:crosses val="autoZero"/>
        <c:auto val="1"/>
        <c:lblAlgn val="ctr"/>
        <c:lblOffset val="100"/>
        <c:noMultiLvlLbl val="0"/>
      </c:catAx>
      <c:valAx>
        <c:axId val="3163691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16368776"/>
        <c:crosses val="autoZero"/>
        <c:crossBetween val="between"/>
      </c:valAx>
      <c:spPr>
        <a:solidFill>
          <a:srgbClr val="4F81BD">
            <a:lumMod val="20000"/>
            <a:lumOff val="80000"/>
          </a:srgbClr>
        </a:solidFill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30T10:03:43.774" idx="1">
    <p:pos x="10" y="10"/>
    <p:text>"the effort" may sound better as "a solution to the problem"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30T10:05:40.434" idx="2">
    <p:pos x="10" y="10"/>
    <p:text>manage collaborative, should be mamagement of collaborative...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E6B19-CE36-4C30-A38B-5A9467556DA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4AC0AA-FDE9-4290-B368-88A21690D959}">
      <dgm:prSet phldrT="[Text]"/>
      <dgm:spPr/>
      <dgm:t>
        <a:bodyPr/>
        <a:lstStyle/>
        <a:p>
          <a:r>
            <a:rPr lang="en-US" dirty="0" smtClean="0"/>
            <a:t>Virtual Learning Community</a:t>
          </a:r>
          <a:endParaRPr lang="en-US" dirty="0"/>
        </a:p>
      </dgm:t>
    </dgm:pt>
    <dgm:pt modelId="{DA99B755-B43A-4A15-BFA1-8BBC5D15F3D7}" type="parTrans" cxnId="{44C2840A-9C64-4C45-823E-6644E1A43E6C}">
      <dgm:prSet/>
      <dgm:spPr/>
      <dgm:t>
        <a:bodyPr/>
        <a:lstStyle/>
        <a:p>
          <a:endParaRPr lang="en-US"/>
        </a:p>
      </dgm:t>
    </dgm:pt>
    <dgm:pt modelId="{D28B602F-1770-488C-B766-4B137A16E17C}" type="sibTrans" cxnId="{44C2840A-9C64-4C45-823E-6644E1A43E6C}">
      <dgm:prSet/>
      <dgm:spPr>
        <a:solidFill>
          <a:srgbClr val="FF000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C57E5322-F41E-4631-9EFA-0114802D7042}">
      <dgm:prSet phldrT="[Text]"/>
      <dgm:spPr/>
      <dgm:t>
        <a:bodyPr/>
        <a:lstStyle/>
        <a:p>
          <a:r>
            <a:rPr lang="en-US" dirty="0" smtClean="0"/>
            <a:t>Content Development</a:t>
          </a:r>
          <a:endParaRPr lang="en-US" dirty="0"/>
        </a:p>
      </dgm:t>
    </dgm:pt>
    <dgm:pt modelId="{72B8F590-234E-44B3-906D-98C15D301020}" type="parTrans" cxnId="{1EF27D76-1A42-48EF-BD6E-6166E9208B1B}">
      <dgm:prSet/>
      <dgm:spPr/>
      <dgm:t>
        <a:bodyPr/>
        <a:lstStyle/>
        <a:p>
          <a:endParaRPr lang="en-US"/>
        </a:p>
      </dgm:t>
    </dgm:pt>
    <dgm:pt modelId="{0BBF610F-5981-43FC-92B0-804C0E8C23F7}" type="sibTrans" cxnId="{1EF27D76-1A42-48EF-BD6E-6166E9208B1B}">
      <dgm:prSet/>
      <dgm:spPr/>
      <dgm:t>
        <a:bodyPr/>
        <a:lstStyle/>
        <a:p>
          <a:endParaRPr lang="en-US"/>
        </a:p>
      </dgm:t>
    </dgm:pt>
    <dgm:pt modelId="{F36488FD-2BF3-4F7B-8817-2E633EDE45E1}">
      <dgm:prSet phldrT="[Text]"/>
      <dgm:spPr/>
      <dgm:t>
        <a:bodyPr/>
        <a:lstStyle/>
        <a:p>
          <a:r>
            <a:rPr lang="en-US" dirty="0" smtClean="0"/>
            <a:t>Learning Management Systems</a:t>
          </a:r>
          <a:endParaRPr lang="en-US" dirty="0"/>
        </a:p>
      </dgm:t>
    </dgm:pt>
    <dgm:pt modelId="{555824D9-CC3D-40D2-A575-E970850E881B}" type="parTrans" cxnId="{B517E4C3-678B-409A-8D11-0212A2F06689}">
      <dgm:prSet/>
      <dgm:spPr/>
      <dgm:t>
        <a:bodyPr/>
        <a:lstStyle/>
        <a:p>
          <a:endParaRPr lang="en-US"/>
        </a:p>
      </dgm:t>
    </dgm:pt>
    <dgm:pt modelId="{A36BA5EB-7467-4C75-90D2-74AEAF9B2C2E}" type="sibTrans" cxnId="{B517E4C3-678B-409A-8D11-0212A2F06689}">
      <dgm:prSet/>
      <dgm:spPr/>
      <dgm:t>
        <a:bodyPr/>
        <a:lstStyle/>
        <a:p>
          <a:endParaRPr lang="en-US"/>
        </a:p>
      </dgm:t>
    </dgm:pt>
    <dgm:pt modelId="{3430696A-6190-4F37-B069-3B1602F5C7E5}">
      <dgm:prSet phldrT="[Text]"/>
      <dgm:spPr/>
      <dgm:t>
        <a:bodyPr/>
        <a:lstStyle/>
        <a:p>
          <a:r>
            <a:rPr lang="en-US" dirty="0" smtClean="0"/>
            <a:t>Moodle – Delivery Platform</a:t>
          </a:r>
          <a:endParaRPr lang="en-US" dirty="0"/>
        </a:p>
      </dgm:t>
    </dgm:pt>
    <dgm:pt modelId="{3C40863A-CC83-4D5C-95AD-FEBF4125E3B7}" type="parTrans" cxnId="{551BEB66-5512-4E17-859E-2BEA0F6D0153}">
      <dgm:prSet/>
      <dgm:spPr/>
      <dgm:t>
        <a:bodyPr/>
        <a:lstStyle/>
        <a:p>
          <a:endParaRPr lang="en-US"/>
        </a:p>
      </dgm:t>
    </dgm:pt>
    <dgm:pt modelId="{5A56848F-9A74-4B81-89E8-C3725832CEDE}" type="sibTrans" cxnId="{551BEB66-5512-4E17-859E-2BEA0F6D0153}">
      <dgm:prSet/>
      <dgm:spPr/>
      <dgm:t>
        <a:bodyPr/>
        <a:lstStyle/>
        <a:p>
          <a:endParaRPr lang="en-US"/>
        </a:p>
      </dgm:t>
    </dgm:pt>
    <dgm:pt modelId="{3B10CD14-E61F-4063-A3EF-F28782A087AA}">
      <dgm:prSet phldrT="[Text]"/>
      <dgm:spPr/>
      <dgm:t>
        <a:bodyPr/>
        <a:lstStyle/>
        <a:p>
          <a:r>
            <a:rPr lang="en-US" dirty="0" smtClean="0"/>
            <a:t>College Information System (Ellucian)</a:t>
          </a:r>
        </a:p>
      </dgm:t>
    </dgm:pt>
    <dgm:pt modelId="{282FC1B4-770B-4F17-BBB9-793ADB6945DC}" type="parTrans" cxnId="{64C8B692-D3CF-45DF-9DB7-C31A87BB6ACB}">
      <dgm:prSet/>
      <dgm:spPr/>
      <dgm:t>
        <a:bodyPr/>
        <a:lstStyle/>
        <a:p>
          <a:endParaRPr lang="en-US"/>
        </a:p>
      </dgm:t>
    </dgm:pt>
    <dgm:pt modelId="{E1D19DAF-34D7-4CCC-917D-A41AED6B4361}" type="sibTrans" cxnId="{64C8B692-D3CF-45DF-9DB7-C31A87BB6ACB}">
      <dgm:prSet/>
      <dgm:spPr/>
      <dgm:t>
        <a:bodyPr/>
        <a:lstStyle/>
        <a:p>
          <a:endParaRPr lang="en-US" dirty="0"/>
        </a:p>
      </dgm:t>
    </dgm:pt>
    <dgm:pt modelId="{5BC3C1E1-EC49-4CBB-806C-4ECF2C180C98}">
      <dgm:prSet phldrT="[Text]"/>
      <dgm:spPr/>
      <dgm:t>
        <a:bodyPr/>
        <a:lstStyle/>
        <a:p>
          <a:r>
            <a:rPr lang="en-US" dirty="0" smtClean="0"/>
            <a:t>Course Information from Combined Course Library</a:t>
          </a:r>
        </a:p>
      </dgm:t>
    </dgm:pt>
    <dgm:pt modelId="{8F7500F3-279C-44C0-95FA-52141D9186DA}" type="parTrans" cxnId="{0E838D44-D2DE-4023-9665-558C267D5B0F}">
      <dgm:prSet/>
      <dgm:spPr/>
      <dgm:t>
        <a:bodyPr/>
        <a:lstStyle/>
        <a:p>
          <a:endParaRPr lang="en-US"/>
        </a:p>
      </dgm:t>
    </dgm:pt>
    <dgm:pt modelId="{A3064AC7-44D2-4B8E-98FD-F47E4509E851}" type="sibTrans" cxnId="{0E838D44-D2DE-4023-9665-558C267D5B0F}">
      <dgm:prSet/>
      <dgm:spPr/>
      <dgm:t>
        <a:bodyPr/>
        <a:lstStyle/>
        <a:p>
          <a:endParaRPr lang="en-US"/>
        </a:p>
      </dgm:t>
    </dgm:pt>
    <dgm:pt modelId="{87681ED6-2E13-432E-9F7A-7D2E21DBFB67}">
      <dgm:prSet phldrT="[Text]"/>
      <dgm:spPr/>
      <dgm:t>
        <a:bodyPr/>
        <a:lstStyle/>
        <a:p>
          <a:r>
            <a:rPr lang="en-US" dirty="0" smtClean="0"/>
            <a:t>Blackboard - Delivery Platform</a:t>
          </a:r>
          <a:endParaRPr lang="en-US" dirty="0"/>
        </a:p>
      </dgm:t>
    </dgm:pt>
    <dgm:pt modelId="{42A8AD98-85E4-46B4-B6C2-4D4A3EA00D81}" type="parTrans" cxnId="{39B47AAE-2799-46C1-82A3-612CC0E1B701}">
      <dgm:prSet/>
      <dgm:spPr/>
      <dgm:t>
        <a:bodyPr/>
        <a:lstStyle/>
        <a:p>
          <a:endParaRPr lang="en-US"/>
        </a:p>
      </dgm:t>
    </dgm:pt>
    <dgm:pt modelId="{B992F587-32AE-4803-81FA-3E571691AD33}" type="sibTrans" cxnId="{39B47AAE-2799-46C1-82A3-612CC0E1B701}">
      <dgm:prSet/>
      <dgm:spPr/>
      <dgm:t>
        <a:bodyPr/>
        <a:lstStyle/>
        <a:p>
          <a:endParaRPr lang="en-US"/>
        </a:p>
      </dgm:t>
    </dgm:pt>
    <dgm:pt modelId="{C04028FD-7730-47A5-B6AC-0CE41187283A}" type="pres">
      <dgm:prSet presAssocID="{B62E6B19-CE36-4C30-A38B-5A9467556D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609DC-6622-4E06-A784-E40BEBB2BE4B}" type="pres">
      <dgm:prSet presAssocID="{B62E6B19-CE36-4C30-A38B-5A9467556DA9}" presName="dummyMaxCanvas" presStyleCnt="0">
        <dgm:presLayoutVars/>
      </dgm:prSet>
      <dgm:spPr/>
    </dgm:pt>
    <dgm:pt modelId="{9EEB903B-8609-48C1-9F4B-B2CAEE671BA7}" type="pres">
      <dgm:prSet presAssocID="{B62E6B19-CE36-4C30-A38B-5A9467556DA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1D4C5-53C4-4B45-8BED-7298E8B30C06}" type="pres">
      <dgm:prSet presAssocID="{B62E6B19-CE36-4C30-A38B-5A9467556D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F7996-F0E4-4857-BB00-86ACE142F66C}" type="pres">
      <dgm:prSet presAssocID="{B62E6B19-CE36-4C30-A38B-5A9467556DA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91B76-4FEA-4B1E-874D-4EA57ACAAC3D}" type="pres">
      <dgm:prSet presAssocID="{B62E6B19-CE36-4C30-A38B-5A9467556D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E1517-2B42-4584-B412-C410F38EE84D}" type="pres">
      <dgm:prSet presAssocID="{B62E6B19-CE36-4C30-A38B-5A9467556D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33654-1195-499E-91F4-2C3EA1059794}" type="pres">
      <dgm:prSet presAssocID="{B62E6B19-CE36-4C30-A38B-5A9467556D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D8F10-8261-4952-AFD7-01720C3C3807}" type="pres">
      <dgm:prSet presAssocID="{B62E6B19-CE36-4C30-A38B-5A9467556D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019A3-DE5C-4A42-AE2B-FF93328D0C79}" type="pres">
      <dgm:prSet presAssocID="{B62E6B19-CE36-4C30-A38B-5A9467556D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865F85-8C54-4CCA-A430-E4599DBB830F}" type="presOf" srcId="{5BC3C1E1-EC49-4CBB-806C-4ECF2C180C98}" destId="{9EEB903B-8609-48C1-9F4B-B2CAEE671BA7}" srcOrd="0" destOrd="1" presId="urn:microsoft.com/office/officeart/2005/8/layout/vProcess5"/>
    <dgm:cxn modelId="{12871855-1E86-40C8-ACF5-DCC5777C8EA5}" type="presOf" srcId="{D28B602F-1770-488C-B766-4B137A16E17C}" destId="{FCEE1517-2B42-4584-B412-C410F38EE84D}" srcOrd="0" destOrd="0" presId="urn:microsoft.com/office/officeart/2005/8/layout/vProcess5"/>
    <dgm:cxn modelId="{551BEB66-5512-4E17-859E-2BEA0F6D0153}" srcId="{F36488FD-2BF3-4F7B-8817-2E633EDE45E1}" destId="{3430696A-6190-4F37-B069-3B1602F5C7E5}" srcOrd="0" destOrd="0" parTransId="{3C40863A-CC83-4D5C-95AD-FEBF4125E3B7}" sibTransId="{5A56848F-9A74-4B81-89E8-C3725832CEDE}"/>
    <dgm:cxn modelId="{89E46484-FE76-4253-8EB1-53CA81A0F472}" type="presOf" srcId="{87681ED6-2E13-432E-9F7A-7D2E21DBFB67}" destId="{484F7996-F0E4-4857-BB00-86ACE142F66C}" srcOrd="0" destOrd="2" presId="urn:microsoft.com/office/officeart/2005/8/layout/vProcess5"/>
    <dgm:cxn modelId="{292E36D8-1E8A-4539-B20D-90F0972BA46D}" type="presOf" srcId="{5BC3C1E1-EC49-4CBB-806C-4ECF2C180C98}" destId="{66333654-1195-499E-91F4-2C3EA1059794}" srcOrd="1" destOrd="1" presId="urn:microsoft.com/office/officeart/2005/8/layout/vProcess5"/>
    <dgm:cxn modelId="{227AE272-0323-4768-801F-E83165463C7C}" type="presOf" srcId="{F36488FD-2BF3-4F7B-8817-2E633EDE45E1}" destId="{C4F019A3-DE5C-4A42-AE2B-FF93328D0C79}" srcOrd="1" destOrd="0" presId="urn:microsoft.com/office/officeart/2005/8/layout/vProcess5"/>
    <dgm:cxn modelId="{30434E41-EDD9-4AD2-99BD-B356B606DF5E}" type="presOf" srcId="{5D4AC0AA-FDE9-4290-B368-88A21690D959}" destId="{FD81D4C5-53C4-4B45-8BED-7298E8B30C06}" srcOrd="0" destOrd="0" presId="urn:microsoft.com/office/officeart/2005/8/layout/vProcess5"/>
    <dgm:cxn modelId="{D0385398-A5E2-4090-99DF-0AD3CF80EBCD}" type="presOf" srcId="{87681ED6-2E13-432E-9F7A-7D2E21DBFB67}" destId="{C4F019A3-DE5C-4A42-AE2B-FF93328D0C79}" srcOrd="1" destOrd="2" presId="urn:microsoft.com/office/officeart/2005/8/layout/vProcess5"/>
    <dgm:cxn modelId="{D2711B58-403F-4540-8835-489813F9F03C}" type="presOf" srcId="{5D4AC0AA-FDE9-4290-B368-88A21690D959}" destId="{995D8F10-8261-4952-AFD7-01720C3C3807}" srcOrd="1" destOrd="0" presId="urn:microsoft.com/office/officeart/2005/8/layout/vProcess5"/>
    <dgm:cxn modelId="{B9474EF4-6483-4428-8841-2A37FAE303C2}" type="presOf" srcId="{C57E5322-F41E-4631-9EFA-0114802D7042}" destId="{995D8F10-8261-4952-AFD7-01720C3C3807}" srcOrd="1" destOrd="1" presId="urn:microsoft.com/office/officeart/2005/8/layout/vProcess5"/>
    <dgm:cxn modelId="{6B99442F-8BB1-4322-8E7E-7B6EFB12A040}" type="presOf" srcId="{F36488FD-2BF3-4F7B-8817-2E633EDE45E1}" destId="{484F7996-F0E4-4857-BB00-86ACE142F66C}" srcOrd="0" destOrd="0" presId="urn:microsoft.com/office/officeart/2005/8/layout/vProcess5"/>
    <dgm:cxn modelId="{44152A55-88C2-4D7F-9490-41AC5789AB5A}" type="presOf" srcId="{B62E6B19-CE36-4C30-A38B-5A9467556DA9}" destId="{C04028FD-7730-47A5-B6AC-0CE41187283A}" srcOrd="0" destOrd="0" presId="urn:microsoft.com/office/officeart/2005/8/layout/vProcess5"/>
    <dgm:cxn modelId="{994B360F-0D1F-4EF0-B6C3-F64D257DC558}" type="presOf" srcId="{E1D19DAF-34D7-4CCC-917D-A41AED6B4361}" destId="{C8A91B76-4FEA-4B1E-874D-4EA57ACAAC3D}" srcOrd="0" destOrd="0" presId="urn:microsoft.com/office/officeart/2005/8/layout/vProcess5"/>
    <dgm:cxn modelId="{9DA06841-02E4-4C43-A4ED-58E91B094C89}" type="presOf" srcId="{3B10CD14-E61F-4063-A3EF-F28782A087AA}" destId="{66333654-1195-499E-91F4-2C3EA1059794}" srcOrd="1" destOrd="0" presId="urn:microsoft.com/office/officeart/2005/8/layout/vProcess5"/>
    <dgm:cxn modelId="{A30BBFEF-BC14-4A07-9F91-2991FC0AD5C2}" type="presOf" srcId="{3B10CD14-E61F-4063-A3EF-F28782A087AA}" destId="{9EEB903B-8609-48C1-9F4B-B2CAEE671BA7}" srcOrd="0" destOrd="0" presId="urn:microsoft.com/office/officeart/2005/8/layout/vProcess5"/>
    <dgm:cxn modelId="{B517E4C3-678B-409A-8D11-0212A2F06689}" srcId="{B62E6B19-CE36-4C30-A38B-5A9467556DA9}" destId="{F36488FD-2BF3-4F7B-8817-2E633EDE45E1}" srcOrd="2" destOrd="0" parTransId="{555824D9-CC3D-40D2-A575-E970850E881B}" sibTransId="{A36BA5EB-7467-4C75-90D2-74AEAF9B2C2E}"/>
    <dgm:cxn modelId="{E4229A7B-22B4-4CE2-9D69-AC0C68A5D159}" type="presOf" srcId="{3430696A-6190-4F37-B069-3B1602F5C7E5}" destId="{484F7996-F0E4-4857-BB00-86ACE142F66C}" srcOrd="0" destOrd="1" presId="urn:microsoft.com/office/officeart/2005/8/layout/vProcess5"/>
    <dgm:cxn modelId="{44C2840A-9C64-4C45-823E-6644E1A43E6C}" srcId="{B62E6B19-CE36-4C30-A38B-5A9467556DA9}" destId="{5D4AC0AA-FDE9-4290-B368-88A21690D959}" srcOrd="1" destOrd="0" parTransId="{DA99B755-B43A-4A15-BFA1-8BBC5D15F3D7}" sibTransId="{D28B602F-1770-488C-B766-4B137A16E17C}"/>
    <dgm:cxn modelId="{39B47AAE-2799-46C1-82A3-612CC0E1B701}" srcId="{F36488FD-2BF3-4F7B-8817-2E633EDE45E1}" destId="{87681ED6-2E13-432E-9F7A-7D2E21DBFB67}" srcOrd="1" destOrd="0" parTransId="{42A8AD98-85E4-46B4-B6C2-4D4A3EA00D81}" sibTransId="{B992F587-32AE-4803-81FA-3E571691AD33}"/>
    <dgm:cxn modelId="{0E838D44-D2DE-4023-9665-558C267D5B0F}" srcId="{3B10CD14-E61F-4063-A3EF-F28782A087AA}" destId="{5BC3C1E1-EC49-4CBB-806C-4ECF2C180C98}" srcOrd="0" destOrd="0" parTransId="{8F7500F3-279C-44C0-95FA-52141D9186DA}" sibTransId="{A3064AC7-44D2-4B8E-98FD-F47E4509E851}"/>
    <dgm:cxn modelId="{A9048830-1CD1-46A9-A2A0-3AFC2A57E3C5}" type="presOf" srcId="{C57E5322-F41E-4631-9EFA-0114802D7042}" destId="{FD81D4C5-53C4-4B45-8BED-7298E8B30C06}" srcOrd="0" destOrd="1" presId="urn:microsoft.com/office/officeart/2005/8/layout/vProcess5"/>
    <dgm:cxn modelId="{DA1AA111-EEFD-4A17-A2BC-C4EBCA074B62}" type="presOf" srcId="{3430696A-6190-4F37-B069-3B1602F5C7E5}" destId="{C4F019A3-DE5C-4A42-AE2B-FF93328D0C79}" srcOrd="1" destOrd="1" presId="urn:microsoft.com/office/officeart/2005/8/layout/vProcess5"/>
    <dgm:cxn modelId="{1EF27D76-1A42-48EF-BD6E-6166E9208B1B}" srcId="{5D4AC0AA-FDE9-4290-B368-88A21690D959}" destId="{C57E5322-F41E-4631-9EFA-0114802D7042}" srcOrd="0" destOrd="0" parTransId="{72B8F590-234E-44B3-906D-98C15D301020}" sibTransId="{0BBF610F-5981-43FC-92B0-804C0E8C23F7}"/>
    <dgm:cxn modelId="{64C8B692-D3CF-45DF-9DB7-C31A87BB6ACB}" srcId="{B62E6B19-CE36-4C30-A38B-5A9467556DA9}" destId="{3B10CD14-E61F-4063-A3EF-F28782A087AA}" srcOrd="0" destOrd="0" parTransId="{282FC1B4-770B-4F17-BBB9-793ADB6945DC}" sibTransId="{E1D19DAF-34D7-4CCC-917D-A41AED6B4361}"/>
    <dgm:cxn modelId="{0DD28380-8CF3-496E-AC12-CD69DCF68164}" type="presParOf" srcId="{C04028FD-7730-47A5-B6AC-0CE41187283A}" destId="{FCD609DC-6622-4E06-A784-E40BEBB2BE4B}" srcOrd="0" destOrd="0" presId="urn:microsoft.com/office/officeart/2005/8/layout/vProcess5"/>
    <dgm:cxn modelId="{CAA23440-4C53-45AE-B8ED-34D3B62B1E7C}" type="presParOf" srcId="{C04028FD-7730-47A5-B6AC-0CE41187283A}" destId="{9EEB903B-8609-48C1-9F4B-B2CAEE671BA7}" srcOrd="1" destOrd="0" presId="urn:microsoft.com/office/officeart/2005/8/layout/vProcess5"/>
    <dgm:cxn modelId="{B88C0A54-C414-4952-885E-0AC080C2A600}" type="presParOf" srcId="{C04028FD-7730-47A5-B6AC-0CE41187283A}" destId="{FD81D4C5-53C4-4B45-8BED-7298E8B30C06}" srcOrd="2" destOrd="0" presId="urn:microsoft.com/office/officeart/2005/8/layout/vProcess5"/>
    <dgm:cxn modelId="{EEE75814-C849-4F1F-AB96-3324433D35EB}" type="presParOf" srcId="{C04028FD-7730-47A5-B6AC-0CE41187283A}" destId="{484F7996-F0E4-4857-BB00-86ACE142F66C}" srcOrd="3" destOrd="0" presId="urn:microsoft.com/office/officeart/2005/8/layout/vProcess5"/>
    <dgm:cxn modelId="{C77A3EEB-0528-4F43-9F94-59D28EA22042}" type="presParOf" srcId="{C04028FD-7730-47A5-B6AC-0CE41187283A}" destId="{C8A91B76-4FEA-4B1E-874D-4EA57ACAAC3D}" srcOrd="4" destOrd="0" presId="urn:microsoft.com/office/officeart/2005/8/layout/vProcess5"/>
    <dgm:cxn modelId="{BA274E62-A258-4454-953F-E6F0EBC74EBF}" type="presParOf" srcId="{C04028FD-7730-47A5-B6AC-0CE41187283A}" destId="{FCEE1517-2B42-4584-B412-C410F38EE84D}" srcOrd="5" destOrd="0" presId="urn:microsoft.com/office/officeart/2005/8/layout/vProcess5"/>
    <dgm:cxn modelId="{D28A3A3B-1C7C-4131-BB7A-EE20C2A83812}" type="presParOf" srcId="{C04028FD-7730-47A5-B6AC-0CE41187283A}" destId="{66333654-1195-499E-91F4-2C3EA1059794}" srcOrd="6" destOrd="0" presId="urn:microsoft.com/office/officeart/2005/8/layout/vProcess5"/>
    <dgm:cxn modelId="{EA932D5D-FD8C-4AB2-9CA2-B3A370626402}" type="presParOf" srcId="{C04028FD-7730-47A5-B6AC-0CE41187283A}" destId="{995D8F10-8261-4952-AFD7-01720C3C3807}" srcOrd="7" destOrd="0" presId="urn:microsoft.com/office/officeart/2005/8/layout/vProcess5"/>
    <dgm:cxn modelId="{EB2D97CE-216E-4088-BD72-2A9E50657969}" type="presParOf" srcId="{C04028FD-7730-47A5-B6AC-0CE41187283A}" destId="{C4F019A3-DE5C-4A42-AE2B-FF93328D0C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E6B19-CE36-4C30-A38B-5A9467556DA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4AC0AA-FDE9-4290-B368-88A21690D959}">
      <dgm:prSet phldrT="[Text]"/>
      <dgm:spPr/>
      <dgm:t>
        <a:bodyPr/>
        <a:lstStyle/>
        <a:p>
          <a:r>
            <a:rPr lang="en-US" dirty="0" smtClean="0"/>
            <a:t>Virtual Learning Community</a:t>
          </a:r>
          <a:endParaRPr lang="en-US" dirty="0"/>
        </a:p>
      </dgm:t>
    </dgm:pt>
    <dgm:pt modelId="{DA99B755-B43A-4A15-BFA1-8BBC5D15F3D7}" type="parTrans" cxnId="{44C2840A-9C64-4C45-823E-6644E1A43E6C}">
      <dgm:prSet/>
      <dgm:spPr/>
      <dgm:t>
        <a:bodyPr/>
        <a:lstStyle/>
        <a:p>
          <a:endParaRPr lang="en-US"/>
        </a:p>
      </dgm:t>
    </dgm:pt>
    <dgm:pt modelId="{D28B602F-1770-488C-B766-4B137A16E17C}" type="sibTrans" cxnId="{44C2840A-9C64-4C45-823E-6644E1A43E6C}">
      <dgm:prSet/>
      <dgm:spPr/>
      <dgm:t>
        <a:bodyPr/>
        <a:lstStyle/>
        <a:p>
          <a:endParaRPr lang="en-US" dirty="0"/>
        </a:p>
      </dgm:t>
    </dgm:pt>
    <dgm:pt modelId="{C57E5322-F41E-4631-9EFA-0114802D7042}">
      <dgm:prSet phldrT="[Text]"/>
      <dgm:spPr/>
      <dgm:t>
        <a:bodyPr/>
        <a:lstStyle/>
        <a:p>
          <a:r>
            <a:rPr lang="en-US" dirty="0" smtClean="0"/>
            <a:t>Content Development</a:t>
          </a:r>
          <a:endParaRPr lang="en-US" dirty="0"/>
        </a:p>
      </dgm:t>
    </dgm:pt>
    <dgm:pt modelId="{72B8F590-234E-44B3-906D-98C15D301020}" type="parTrans" cxnId="{1EF27D76-1A42-48EF-BD6E-6166E9208B1B}">
      <dgm:prSet/>
      <dgm:spPr/>
      <dgm:t>
        <a:bodyPr/>
        <a:lstStyle/>
        <a:p>
          <a:endParaRPr lang="en-US"/>
        </a:p>
      </dgm:t>
    </dgm:pt>
    <dgm:pt modelId="{0BBF610F-5981-43FC-92B0-804C0E8C23F7}" type="sibTrans" cxnId="{1EF27D76-1A42-48EF-BD6E-6166E9208B1B}">
      <dgm:prSet/>
      <dgm:spPr/>
      <dgm:t>
        <a:bodyPr/>
        <a:lstStyle/>
        <a:p>
          <a:endParaRPr lang="en-US"/>
        </a:p>
      </dgm:t>
    </dgm:pt>
    <dgm:pt modelId="{F36488FD-2BF3-4F7B-8817-2E633EDE45E1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Learning Management Systems</a:t>
          </a:r>
          <a:endParaRPr lang="en-US" dirty="0"/>
        </a:p>
      </dgm:t>
    </dgm:pt>
    <dgm:pt modelId="{555824D9-CC3D-40D2-A575-E970850E881B}" type="parTrans" cxnId="{B517E4C3-678B-409A-8D11-0212A2F06689}">
      <dgm:prSet/>
      <dgm:spPr/>
      <dgm:t>
        <a:bodyPr/>
        <a:lstStyle/>
        <a:p>
          <a:endParaRPr lang="en-US"/>
        </a:p>
      </dgm:t>
    </dgm:pt>
    <dgm:pt modelId="{A36BA5EB-7467-4C75-90D2-74AEAF9B2C2E}" type="sibTrans" cxnId="{B517E4C3-678B-409A-8D11-0212A2F06689}">
      <dgm:prSet/>
      <dgm:spPr/>
      <dgm:t>
        <a:bodyPr/>
        <a:lstStyle/>
        <a:p>
          <a:endParaRPr lang="en-US"/>
        </a:p>
      </dgm:t>
    </dgm:pt>
    <dgm:pt modelId="{3430696A-6190-4F37-B069-3B1602F5C7E5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Moodle – Delivery Platform</a:t>
          </a:r>
          <a:endParaRPr lang="en-US" dirty="0"/>
        </a:p>
      </dgm:t>
    </dgm:pt>
    <dgm:pt modelId="{3C40863A-CC83-4D5C-95AD-FEBF4125E3B7}" type="parTrans" cxnId="{551BEB66-5512-4E17-859E-2BEA0F6D0153}">
      <dgm:prSet/>
      <dgm:spPr/>
      <dgm:t>
        <a:bodyPr/>
        <a:lstStyle/>
        <a:p>
          <a:endParaRPr lang="en-US"/>
        </a:p>
      </dgm:t>
    </dgm:pt>
    <dgm:pt modelId="{5A56848F-9A74-4B81-89E8-C3725832CEDE}" type="sibTrans" cxnId="{551BEB66-5512-4E17-859E-2BEA0F6D0153}">
      <dgm:prSet/>
      <dgm:spPr/>
      <dgm:t>
        <a:bodyPr/>
        <a:lstStyle/>
        <a:p>
          <a:endParaRPr lang="en-US"/>
        </a:p>
      </dgm:t>
    </dgm:pt>
    <dgm:pt modelId="{3B10CD14-E61F-4063-A3EF-F28782A087AA}">
      <dgm:prSet phldrT="[Text]"/>
      <dgm:spPr/>
      <dgm:t>
        <a:bodyPr/>
        <a:lstStyle/>
        <a:p>
          <a:r>
            <a:rPr lang="en-US" dirty="0" smtClean="0"/>
            <a:t>College Information System (Ellucian)</a:t>
          </a:r>
        </a:p>
      </dgm:t>
    </dgm:pt>
    <dgm:pt modelId="{282FC1B4-770B-4F17-BBB9-793ADB6945DC}" type="parTrans" cxnId="{64C8B692-D3CF-45DF-9DB7-C31A87BB6ACB}">
      <dgm:prSet/>
      <dgm:spPr/>
      <dgm:t>
        <a:bodyPr/>
        <a:lstStyle/>
        <a:p>
          <a:endParaRPr lang="en-US"/>
        </a:p>
      </dgm:t>
    </dgm:pt>
    <dgm:pt modelId="{E1D19DAF-34D7-4CCC-917D-A41AED6B4361}" type="sibTrans" cxnId="{64C8B692-D3CF-45DF-9DB7-C31A87BB6ACB}">
      <dgm:prSet/>
      <dgm:spPr/>
      <dgm:t>
        <a:bodyPr/>
        <a:lstStyle/>
        <a:p>
          <a:endParaRPr lang="en-US" dirty="0"/>
        </a:p>
      </dgm:t>
    </dgm:pt>
    <dgm:pt modelId="{5BC3C1E1-EC49-4CBB-806C-4ECF2C180C98}">
      <dgm:prSet phldrT="[Text]"/>
      <dgm:spPr/>
      <dgm:t>
        <a:bodyPr/>
        <a:lstStyle/>
        <a:p>
          <a:r>
            <a:rPr lang="en-US" dirty="0" smtClean="0"/>
            <a:t>Course Information from Combined Course Library</a:t>
          </a:r>
        </a:p>
      </dgm:t>
    </dgm:pt>
    <dgm:pt modelId="{8F7500F3-279C-44C0-95FA-52141D9186DA}" type="parTrans" cxnId="{0E838D44-D2DE-4023-9665-558C267D5B0F}">
      <dgm:prSet/>
      <dgm:spPr/>
      <dgm:t>
        <a:bodyPr/>
        <a:lstStyle/>
        <a:p>
          <a:endParaRPr lang="en-US"/>
        </a:p>
      </dgm:t>
    </dgm:pt>
    <dgm:pt modelId="{A3064AC7-44D2-4B8E-98FD-F47E4509E851}" type="sibTrans" cxnId="{0E838D44-D2DE-4023-9665-558C267D5B0F}">
      <dgm:prSet/>
      <dgm:spPr/>
      <dgm:t>
        <a:bodyPr/>
        <a:lstStyle/>
        <a:p>
          <a:endParaRPr lang="en-US"/>
        </a:p>
      </dgm:t>
    </dgm:pt>
    <dgm:pt modelId="{87681ED6-2E13-432E-9F7A-7D2E21DBFB67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Blackboard - Delivery Platform</a:t>
          </a:r>
          <a:endParaRPr lang="en-US" dirty="0"/>
        </a:p>
      </dgm:t>
    </dgm:pt>
    <dgm:pt modelId="{42A8AD98-85E4-46B4-B6C2-4D4A3EA00D81}" type="parTrans" cxnId="{39B47AAE-2799-46C1-82A3-612CC0E1B701}">
      <dgm:prSet/>
      <dgm:spPr/>
      <dgm:t>
        <a:bodyPr/>
        <a:lstStyle/>
        <a:p>
          <a:endParaRPr lang="en-US"/>
        </a:p>
      </dgm:t>
    </dgm:pt>
    <dgm:pt modelId="{B992F587-32AE-4803-81FA-3E571691AD33}" type="sibTrans" cxnId="{39B47AAE-2799-46C1-82A3-612CC0E1B701}">
      <dgm:prSet/>
      <dgm:spPr/>
      <dgm:t>
        <a:bodyPr/>
        <a:lstStyle/>
        <a:p>
          <a:endParaRPr lang="en-US"/>
        </a:p>
      </dgm:t>
    </dgm:pt>
    <dgm:pt modelId="{D1CEDE03-20C0-415F-B8C3-537719AC572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NC Learning Object Repository (NCLOR)</a:t>
          </a:r>
          <a:endParaRPr lang="en-US" dirty="0"/>
        </a:p>
      </dgm:t>
    </dgm:pt>
    <dgm:pt modelId="{7F492976-90CD-482A-9322-D8AC7F46BF3C}" type="parTrans" cxnId="{8B6B9BE1-BC15-44F7-A21B-F2B7C8E7103E}">
      <dgm:prSet/>
      <dgm:spPr/>
      <dgm:t>
        <a:bodyPr/>
        <a:lstStyle/>
        <a:p>
          <a:endParaRPr lang="en-US"/>
        </a:p>
      </dgm:t>
    </dgm:pt>
    <dgm:pt modelId="{35F53AE1-9915-4E80-A11A-980F4F973686}" type="sibTrans" cxnId="{8B6B9BE1-BC15-44F7-A21B-F2B7C8E7103E}">
      <dgm:prSet/>
      <dgm:spPr/>
      <dgm:t>
        <a:bodyPr/>
        <a:lstStyle/>
        <a:p>
          <a:endParaRPr lang="en-US" dirty="0"/>
        </a:p>
      </dgm:t>
    </dgm:pt>
    <dgm:pt modelId="{EB46F433-5385-4E1D-9F44-2262423F7EB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EQUELLA 6.1</a:t>
          </a:r>
          <a:endParaRPr lang="en-US" dirty="0"/>
        </a:p>
      </dgm:t>
    </dgm:pt>
    <dgm:pt modelId="{0790F4BE-0495-4EC2-813B-4C316295D365}" type="parTrans" cxnId="{8BD2ED56-2826-40D8-B6D8-C97D4680B5D9}">
      <dgm:prSet/>
      <dgm:spPr/>
      <dgm:t>
        <a:bodyPr/>
        <a:lstStyle/>
        <a:p>
          <a:endParaRPr lang="en-US"/>
        </a:p>
      </dgm:t>
    </dgm:pt>
    <dgm:pt modelId="{EB31C55C-D482-4468-A8C5-9BD96F4F0E7F}" type="sibTrans" cxnId="{8BD2ED56-2826-40D8-B6D8-C97D4680B5D9}">
      <dgm:prSet/>
      <dgm:spPr/>
      <dgm:t>
        <a:bodyPr/>
        <a:lstStyle/>
        <a:p>
          <a:endParaRPr lang="en-US"/>
        </a:p>
      </dgm:t>
    </dgm:pt>
    <dgm:pt modelId="{C04028FD-7730-47A5-B6AC-0CE41187283A}" type="pres">
      <dgm:prSet presAssocID="{B62E6B19-CE36-4C30-A38B-5A9467556D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609DC-6622-4E06-A784-E40BEBB2BE4B}" type="pres">
      <dgm:prSet presAssocID="{B62E6B19-CE36-4C30-A38B-5A9467556DA9}" presName="dummyMaxCanvas" presStyleCnt="0">
        <dgm:presLayoutVars/>
      </dgm:prSet>
      <dgm:spPr/>
    </dgm:pt>
    <dgm:pt modelId="{984ABA10-65EE-4F00-8CC6-4E4D7B4713BB}" type="pres">
      <dgm:prSet presAssocID="{B62E6B19-CE36-4C30-A38B-5A9467556DA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7721A-9C1F-419E-AAA3-28C48FFE3633}" type="pres">
      <dgm:prSet presAssocID="{B62E6B19-CE36-4C30-A38B-5A9467556DA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6FC66-7E13-4353-A420-6C75929AF772}" type="pres">
      <dgm:prSet presAssocID="{B62E6B19-CE36-4C30-A38B-5A9467556DA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093D1-7AFB-41B1-8B85-6B95AA0E7BB9}" type="pres">
      <dgm:prSet presAssocID="{B62E6B19-CE36-4C30-A38B-5A9467556DA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2C178-0AD7-42B9-BD99-9C93CBE498EC}" type="pres">
      <dgm:prSet presAssocID="{B62E6B19-CE36-4C30-A38B-5A9467556DA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F44AB-94E5-404C-853F-8F4043245AE8}" type="pres">
      <dgm:prSet presAssocID="{B62E6B19-CE36-4C30-A38B-5A9467556DA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CB7BE-3E70-4B4B-AC88-1432130C511A}" type="pres">
      <dgm:prSet presAssocID="{B62E6B19-CE36-4C30-A38B-5A9467556DA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D95C9-4355-4A9C-82CC-D2893025CF9A}" type="pres">
      <dgm:prSet presAssocID="{B62E6B19-CE36-4C30-A38B-5A9467556DA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2FF1B-A361-4F2A-8FA3-A353882E67A2}" type="pres">
      <dgm:prSet presAssocID="{B62E6B19-CE36-4C30-A38B-5A9467556DA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BF621-9AD9-43F8-9CCF-09B581CD27D9}" type="pres">
      <dgm:prSet presAssocID="{B62E6B19-CE36-4C30-A38B-5A9467556DA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D43A4-E75C-4598-8427-19C9C4169270}" type="pres">
      <dgm:prSet presAssocID="{B62E6B19-CE36-4C30-A38B-5A9467556DA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C01D2-F6B7-46F1-90E5-41F3232A40E1}" type="presOf" srcId="{EB46F433-5385-4E1D-9F44-2262423F7EBB}" destId="{286BF621-9AD9-43F8-9CCF-09B581CD27D9}" srcOrd="1" destOrd="1" presId="urn:microsoft.com/office/officeart/2005/8/layout/vProcess5"/>
    <dgm:cxn modelId="{9ECD7FB7-B630-4B0F-9426-21DA7D020341}" type="presOf" srcId="{D1CEDE03-20C0-415F-B8C3-537719AC5722}" destId="{286BF621-9AD9-43F8-9CCF-09B581CD27D9}" srcOrd="1" destOrd="0" presId="urn:microsoft.com/office/officeart/2005/8/layout/vProcess5"/>
    <dgm:cxn modelId="{4A5D6072-15F9-40E3-B7CD-B8A35FAF600D}" type="presOf" srcId="{F36488FD-2BF3-4F7B-8817-2E633EDE45E1}" destId="{B69D43A4-E75C-4598-8427-19C9C4169270}" srcOrd="1" destOrd="0" presId="urn:microsoft.com/office/officeart/2005/8/layout/vProcess5"/>
    <dgm:cxn modelId="{8B6B9BE1-BC15-44F7-A21B-F2B7C8E7103E}" srcId="{B62E6B19-CE36-4C30-A38B-5A9467556DA9}" destId="{D1CEDE03-20C0-415F-B8C3-537719AC5722}" srcOrd="2" destOrd="0" parTransId="{7F492976-90CD-482A-9322-D8AC7F46BF3C}" sibTransId="{35F53AE1-9915-4E80-A11A-980F4F973686}"/>
    <dgm:cxn modelId="{AA2F37AA-6DFF-48FB-9751-6A9E6C8C1C6D}" type="presOf" srcId="{D1CEDE03-20C0-415F-B8C3-537719AC5722}" destId="{E346FC66-7E13-4353-A420-6C75929AF772}" srcOrd="0" destOrd="0" presId="urn:microsoft.com/office/officeart/2005/8/layout/vProcess5"/>
    <dgm:cxn modelId="{2963F2CF-8F21-4BF7-9D4C-26E8C03969C8}" type="presOf" srcId="{F36488FD-2BF3-4F7B-8817-2E633EDE45E1}" destId="{5A4093D1-7AFB-41B1-8B85-6B95AA0E7BB9}" srcOrd="0" destOrd="0" presId="urn:microsoft.com/office/officeart/2005/8/layout/vProcess5"/>
    <dgm:cxn modelId="{551BEB66-5512-4E17-859E-2BEA0F6D0153}" srcId="{F36488FD-2BF3-4F7B-8817-2E633EDE45E1}" destId="{3430696A-6190-4F37-B069-3B1602F5C7E5}" srcOrd="0" destOrd="0" parTransId="{3C40863A-CC83-4D5C-95AD-FEBF4125E3B7}" sibTransId="{5A56848F-9A74-4B81-89E8-C3725832CEDE}"/>
    <dgm:cxn modelId="{03255A94-C4DE-4503-AD73-E5BC6D60B3DC}" type="presOf" srcId="{C57E5322-F41E-4631-9EFA-0114802D7042}" destId="{F092FF1B-A361-4F2A-8FA3-A353882E67A2}" srcOrd="1" destOrd="1" presId="urn:microsoft.com/office/officeart/2005/8/layout/vProcess5"/>
    <dgm:cxn modelId="{03D97631-7DF7-40E6-9D11-143430AFC651}" type="presOf" srcId="{3B10CD14-E61F-4063-A3EF-F28782A087AA}" destId="{A48D95C9-4355-4A9C-82CC-D2893025CF9A}" srcOrd="1" destOrd="0" presId="urn:microsoft.com/office/officeart/2005/8/layout/vProcess5"/>
    <dgm:cxn modelId="{12997A06-FCEE-4E24-A3B2-FBFEB2EEFC9D}" type="presOf" srcId="{C57E5322-F41E-4631-9EFA-0114802D7042}" destId="{64F7721A-9C1F-419E-AAA3-28C48FFE3633}" srcOrd="0" destOrd="1" presId="urn:microsoft.com/office/officeart/2005/8/layout/vProcess5"/>
    <dgm:cxn modelId="{155A8DC0-358B-4A2F-8117-EED5B69E2A32}" type="presOf" srcId="{3B10CD14-E61F-4063-A3EF-F28782A087AA}" destId="{984ABA10-65EE-4F00-8CC6-4E4D7B4713BB}" srcOrd="0" destOrd="0" presId="urn:microsoft.com/office/officeart/2005/8/layout/vProcess5"/>
    <dgm:cxn modelId="{B517E4C3-678B-409A-8D11-0212A2F06689}" srcId="{B62E6B19-CE36-4C30-A38B-5A9467556DA9}" destId="{F36488FD-2BF3-4F7B-8817-2E633EDE45E1}" srcOrd="3" destOrd="0" parTransId="{555824D9-CC3D-40D2-A575-E970850E881B}" sibTransId="{A36BA5EB-7467-4C75-90D2-74AEAF9B2C2E}"/>
    <dgm:cxn modelId="{639A171B-4CE1-44F0-A65F-1029993F2E1F}" type="presOf" srcId="{35F53AE1-9915-4E80-A11A-980F4F973686}" destId="{440CB7BE-3E70-4B4B-AC88-1432130C511A}" srcOrd="0" destOrd="0" presId="urn:microsoft.com/office/officeart/2005/8/layout/vProcess5"/>
    <dgm:cxn modelId="{44C2840A-9C64-4C45-823E-6644E1A43E6C}" srcId="{B62E6B19-CE36-4C30-A38B-5A9467556DA9}" destId="{5D4AC0AA-FDE9-4290-B368-88A21690D959}" srcOrd="1" destOrd="0" parTransId="{DA99B755-B43A-4A15-BFA1-8BBC5D15F3D7}" sibTransId="{D28B602F-1770-488C-B766-4B137A16E17C}"/>
    <dgm:cxn modelId="{39B47AAE-2799-46C1-82A3-612CC0E1B701}" srcId="{F36488FD-2BF3-4F7B-8817-2E633EDE45E1}" destId="{87681ED6-2E13-432E-9F7A-7D2E21DBFB67}" srcOrd="1" destOrd="0" parTransId="{42A8AD98-85E4-46B4-B6C2-4D4A3EA00D81}" sibTransId="{B992F587-32AE-4803-81FA-3E571691AD33}"/>
    <dgm:cxn modelId="{D928E450-CA25-4F59-A02F-37DD8240EB93}" type="presOf" srcId="{D28B602F-1770-488C-B766-4B137A16E17C}" destId="{AC5F44AB-94E5-404C-853F-8F4043245AE8}" srcOrd="0" destOrd="0" presId="urn:microsoft.com/office/officeart/2005/8/layout/vProcess5"/>
    <dgm:cxn modelId="{0E838D44-D2DE-4023-9665-558C267D5B0F}" srcId="{3B10CD14-E61F-4063-A3EF-F28782A087AA}" destId="{5BC3C1E1-EC49-4CBB-806C-4ECF2C180C98}" srcOrd="0" destOrd="0" parTransId="{8F7500F3-279C-44C0-95FA-52141D9186DA}" sibTransId="{A3064AC7-44D2-4B8E-98FD-F47E4509E851}"/>
    <dgm:cxn modelId="{C060915C-FF2C-4F7F-83D9-6443E256E732}" type="presOf" srcId="{5BC3C1E1-EC49-4CBB-806C-4ECF2C180C98}" destId="{984ABA10-65EE-4F00-8CC6-4E4D7B4713BB}" srcOrd="0" destOrd="1" presId="urn:microsoft.com/office/officeart/2005/8/layout/vProcess5"/>
    <dgm:cxn modelId="{73ECEDB0-ED9C-44C4-B4C2-918484066010}" type="presOf" srcId="{3430696A-6190-4F37-B069-3B1602F5C7E5}" destId="{5A4093D1-7AFB-41B1-8B85-6B95AA0E7BB9}" srcOrd="0" destOrd="1" presId="urn:microsoft.com/office/officeart/2005/8/layout/vProcess5"/>
    <dgm:cxn modelId="{E0606961-92B5-4506-B4BA-86FE12D81FA5}" type="presOf" srcId="{87681ED6-2E13-432E-9F7A-7D2E21DBFB67}" destId="{B69D43A4-E75C-4598-8427-19C9C4169270}" srcOrd="1" destOrd="2" presId="urn:microsoft.com/office/officeart/2005/8/layout/vProcess5"/>
    <dgm:cxn modelId="{8BD2ED56-2826-40D8-B6D8-C97D4680B5D9}" srcId="{D1CEDE03-20C0-415F-B8C3-537719AC5722}" destId="{EB46F433-5385-4E1D-9F44-2262423F7EBB}" srcOrd="0" destOrd="0" parTransId="{0790F4BE-0495-4EC2-813B-4C316295D365}" sibTransId="{EB31C55C-D482-4468-A8C5-9BD96F4F0E7F}"/>
    <dgm:cxn modelId="{2D7B7FC2-E661-4CDF-9CF6-4D4C16B77FC8}" type="presOf" srcId="{5BC3C1E1-EC49-4CBB-806C-4ECF2C180C98}" destId="{A48D95C9-4355-4A9C-82CC-D2893025CF9A}" srcOrd="1" destOrd="1" presId="urn:microsoft.com/office/officeart/2005/8/layout/vProcess5"/>
    <dgm:cxn modelId="{641EE9EB-23C3-4E6B-82E5-4159E437BFCA}" type="presOf" srcId="{3430696A-6190-4F37-B069-3B1602F5C7E5}" destId="{B69D43A4-E75C-4598-8427-19C9C4169270}" srcOrd="1" destOrd="1" presId="urn:microsoft.com/office/officeart/2005/8/layout/vProcess5"/>
    <dgm:cxn modelId="{1EF27D76-1A42-48EF-BD6E-6166E9208B1B}" srcId="{5D4AC0AA-FDE9-4290-B368-88A21690D959}" destId="{C57E5322-F41E-4631-9EFA-0114802D7042}" srcOrd="0" destOrd="0" parTransId="{72B8F590-234E-44B3-906D-98C15D301020}" sibTransId="{0BBF610F-5981-43FC-92B0-804C0E8C23F7}"/>
    <dgm:cxn modelId="{1789E1A8-FBB8-430D-8C02-AF84F9FC6C92}" type="presOf" srcId="{EB46F433-5385-4E1D-9F44-2262423F7EBB}" destId="{E346FC66-7E13-4353-A420-6C75929AF772}" srcOrd="0" destOrd="1" presId="urn:microsoft.com/office/officeart/2005/8/layout/vProcess5"/>
    <dgm:cxn modelId="{28EEB5C7-0AB7-494C-A7E8-9CFA3717E0E0}" type="presOf" srcId="{87681ED6-2E13-432E-9F7A-7D2E21DBFB67}" destId="{5A4093D1-7AFB-41B1-8B85-6B95AA0E7BB9}" srcOrd="0" destOrd="2" presId="urn:microsoft.com/office/officeart/2005/8/layout/vProcess5"/>
    <dgm:cxn modelId="{5DD7DAE6-21FF-4CC4-A451-845A3DBF7B30}" type="presOf" srcId="{E1D19DAF-34D7-4CCC-917D-A41AED6B4361}" destId="{87F2C178-0AD7-42B9-BD99-9C93CBE498EC}" srcOrd="0" destOrd="0" presId="urn:microsoft.com/office/officeart/2005/8/layout/vProcess5"/>
    <dgm:cxn modelId="{DB4C4044-840B-45C8-A540-129B61E3E050}" type="presOf" srcId="{5D4AC0AA-FDE9-4290-B368-88A21690D959}" destId="{F092FF1B-A361-4F2A-8FA3-A353882E67A2}" srcOrd="1" destOrd="0" presId="urn:microsoft.com/office/officeart/2005/8/layout/vProcess5"/>
    <dgm:cxn modelId="{64C8B692-D3CF-45DF-9DB7-C31A87BB6ACB}" srcId="{B62E6B19-CE36-4C30-A38B-5A9467556DA9}" destId="{3B10CD14-E61F-4063-A3EF-F28782A087AA}" srcOrd="0" destOrd="0" parTransId="{282FC1B4-770B-4F17-BBB9-793ADB6945DC}" sibTransId="{E1D19DAF-34D7-4CCC-917D-A41AED6B4361}"/>
    <dgm:cxn modelId="{B05159E4-2900-40F9-B179-A8DF7B3E40C7}" type="presOf" srcId="{5D4AC0AA-FDE9-4290-B368-88A21690D959}" destId="{64F7721A-9C1F-419E-AAA3-28C48FFE3633}" srcOrd="0" destOrd="0" presId="urn:microsoft.com/office/officeart/2005/8/layout/vProcess5"/>
    <dgm:cxn modelId="{A83B75DF-454E-4EDF-9F91-BD338CA56EC7}" type="presOf" srcId="{B62E6B19-CE36-4C30-A38B-5A9467556DA9}" destId="{C04028FD-7730-47A5-B6AC-0CE41187283A}" srcOrd="0" destOrd="0" presId="urn:microsoft.com/office/officeart/2005/8/layout/vProcess5"/>
    <dgm:cxn modelId="{46D5DA26-1052-4349-B8C2-E6C8655B2FA2}" type="presParOf" srcId="{C04028FD-7730-47A5-B6AC-0CE41187283A}" destId="{FCD609DC-6622-4E06-A784-E40BEBB2BE4B}" srcOrd="0" destOrd="0" presId="urn:microsoft.com/office/officeart/2005/8/layout/vProcess5"/>
    <dgm:cxn modelId="{7732BD07-3F26-499A-A160-C4DDD5CF562F}" type="presParOf" srcId="{C04028FD-7730-47A5-B6AC-0CE41187283A}" destId="{984ABA10-65EE-4F00-8CC6-4E4D7B4713BB}" srcOrd="1" destOrd="0" presId="urn:microsoft.com/office/officeart/2005/8/layout/vProcess5"/>
    <dgm:cxn modelId="{17C41290-CEAD-479B-9A02-143032C5B917}" type="presParOf" srcId="{C04028FD-7730-47A5-B6AC-0CE41187283A}" destId="{64F7721A-9C1F-419E-AAA3-28C48FFE3633}" srcOrd="2" destOrd="0" presId="urn:microsoft.com/office/officeart/2005/8/layout/vProcess5"/>
    <dgm:cxn modelId="{A005B54C-CDB4-46FE-B727-CF808C415EE6}" type="presParOf" srcId="{C04028FD-7730-47A5-B6AC-0CE41187283A}" destId="{E346FC66-7E13-4353-A420-6C75929AF772}" srcOrd="3" destOrd="0" presId="urn:microsoft.com/office/officeart/2005/8/layout/vProcess5"/>
    <dgm:cxn modelId="{8C8AD16B-8539-46DC-94FE-BF7823A05E57}" type="presParOf" srcId="{C04028FD-7730-47A5-B6AC-0CE41187283A}" destId="{5A4093D1-7AFB-41B1-8B85-6B95AA0E7BB9}" srcOrd="4" destOrd="0" presId="urn:microsoft.com/office/officeart/2005/8/layout/vProcess5"/>
    <dgm:cxn modelId="{FB315292-C953-4876-85DD-73F97C0FD6E6}" type="presParOf" srcId="{C04028FD-7730-47A5-B6AC-0CE41187283A}" destId="{87F2C178-0AD7-42B9-BD99-9C93CBE498EC}" srcOrd="5" destOrd="0" presId="urn:microsoft.com/office/officeart/2005/8/layout/vProcess5"/>
    <dgm:cxn modelId="{6BA0CFBB-0342-4D49-99B7-3EC5EAE5C7AB}" type="presParOf" srcId="{C04028FD-7730-47A5-B6AC-0CE41187283A}" destId="{AC5F44AB-94E5-404C-853F-8F4043245AE8}" srcOrd="6" destOrd="0" presId="urn:microsoft.com/office/officeart/2005/8/layout/vProcess5"/>
    <dgm:cxn modelId="{2AFDFE2D-8475-43FB-9AAB-08FACDC0402B}" type="presParOf" srcId="{C04028FD-7730-47A5-B6AC-0CE41187283A}" destId="{440CB7BE-3E70-4B4B-AC88-1432130C511A}" srcOrd="7" destOrd="0" presId="urn:microsoft.com/office/officeart/2005/8/layout/vProcess5"/>
    <dgm:cxn modelId="{237EA737-1342-4905-88E7-471CDB8A50F0}" type="presParOf" srcId="{C04028FD-7730-47A5-B6AC-0CE41187283A}" destId="{A48D95C9-4355-4A9C-82CC-D2893025CF9A}" srcOrd="8" destOrd="0" presId="urn:microsoft.com/office/officeart/2005/8/layout/vProcess5"/>
    <dgm:cxn modelId="{E4E85D9F-EC75-4042-AB92-C99A337F288C}" type="presParOf" srcId="{C04028FD-7730-47A5-B6AC-0CE41187283A}" destId="{F092FF1B-A361-4F2A-8FA3-A353882E67A2}" srcOrd="9" destOrd="0" presId="urn:microsoft.com/office/officeart/2005/8/layout/vProcess5"/>
    <dgm:cxn modelId="{5B586E9B-4DAF-4562-88B7-40EA787E7290}" type="presParOf" srcId="{C04028FD-7730-47A5-B6AC-0CE41187283A}" destId="{286BF621-9AD9-43F8-9CCF-09B581CD27D9}" srcOrd="10" destOrd="0" presId="urn:microsoft.com/office/officeart/2005/8/layout/vProcess5"/>
    <dgm:cxn modelId="{410C13D8-F3D4-4C35-B4B1-71713F725959}" type="presParOf" srcId="{C04028FD-7730-47A5-B6AC-0CE41187283A}" destId="{B69D43A4-E75C-4598-8427-19C9C416927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5AD3C-9F07-4EC0-A0CF-F0D8030E2E8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EAFAB0-F477-4518-955D-EE82F7318EB2}">
      <dgm:prSet phldrT="[Text]"/>
      <dgm:spPr/>
      <dgm:t>
        <a:bodyPr/>
        <a:lstStyle/>
        <a:p>
          <a:r>
            <a:rPr lang="en-US" dirty="0" smtClean="0"/>
            <a:t>Align Content to Outcomes/Standards</a:t>
          </a:r>
          <a:endParaRPr lang="en-US" dirty="0"/>
        </a:p>
      </dgm:t>
    </dgm:pt>
    <dgm:pt modelId="{B779106D-F756-412C-93B6-5712606363E4}" type="parTrans" cxnId="{E07B44B0-5417-41FB-94B0-4767E00F7E10}">
      <dgm:prSet/>
      <dgm:spPr/>
      <dgm:t>
        <a:bodyPr/>
        <a:lstStyle/>
        <a:p>
          <a:endParaRPr lang="en-US"/>
        </a:p>
      </dgm:t>
    </dgm:pt>
    <dgm:pt modelId="{14688A2F-B71C-46DC-8E5A-5565586C803A}" type="sibTrans" cxnId="{E07B44B0-5417-41FB-94B0-4767E00F7E10}">
      <dgm:prSet/>
      <dgm:spPr/>
      <dgm:t>
        <a:bodyPr/>
        <a:lstStyle/>
        <a:p>
          <a:endParaRPr lang="en-US"/>
        </a:p>
      </dgm:t>
    </dgm:pt>
    <dgm:pt modelId="{C92BCE94-CD45-415A-9A1E-FC99AB21326B}">
      <dgm:prSet phldrT="[Text]"/>
      <dgm:spPr/>
      <dgm:t>
        <a:bodyPr/>
        <a:lstStyle/>
        <a:p>
          <a:r>
            <a:rPr lang="en-US" dirty="0" smtClean="0"/>
            <a:t>Use SMEs and faculty to find and tag content to learning standards.</a:t>
          </a:r>
          <a:endParaRPr lang="en-US" dirty="0"/>
        </a:p>
      </dgm:t>
    </dgm:pt>
    <dgm:pt modelId="{51FFD016-3CF4-4B1A-9E43-384824969987}" type="parTrans" cxnId="{244F31F8-586A-4BAC-8326-44B1ED49DDAC}">
      <dgm:prSet/>
      <dgm:spPr/>
      <dgm:t>
        <a:bodyPr/>
        <a:lstStyle/>
        <a:p>
          <a:endParaRPr lang="en-US"/>
        </a:p>
      </dgm:t>
    </dgm:pt>
    <dgm:pt modelId="{4118D5EF-22CE-42EB-82E9-9772CAFF9A0A}" type="sibTrans" cxnId="{244F31F8-586A-4BAC-8326-44B1ED49DDAC}">
      <dgm:prSet/>
      <dgm:spPr/>
      <dgm:t>
        <a:bodyPr/>
        <a:lstStyle/>
        <a:p>
          <a:endParaRPr lang="en-US"/>
        </a:p>
      </dgm:t>
    </dgm:pt>
    <dgm:pt modelId="{BB5481C2-43FB-47AA-B607-99DEAC191104}">
      <dgm:prSet phldrT="[Text]"/>
      <dgm:spPr/>
      <dgm:t>
        <a:bodyPr/>
        <a:lstStyle/>
        <a:p>
          <a:r>
            <a:rPr lang="en-US" dirty="0" smtClean="0"/>
            <a:t>Adopt Content</a:t>
          </a:r>
          <a:endParaRPr lang="en-US" dirty="0"/>
        </a:p>
      </dgm:t>
    </dgm:pt>
    <dgm:pt modelId="{0F4B1BBA-383F-47AC-BCE4-EA39F0FC9305}" type="parTrans" cxnId="{50429C99-2EA7-4510-8732-CDA7D3E3154C}">
      <dgm:prSet/>
      <dgm:spPr/>
      <dgm:t>
        <a:bodyPr/>
        <a:lstStyle/>
        <a:p>
          <a:endParaRPr lang="en-US"/>
        </a:p>
      </dgm:t>
    </dgm:pt>
    <dgm:pt modelId="{8087130C-D852-4AAA-B474-86918DCB3311}" type="sibTrans" cxnId="{50429C99-2EA7-4510-8732-CDA7D3E3154C}">
      <dgm:prSet/>
      <dgm:spPr/>
      <dgm:t>
        <a:bodyPr/>
        <a:lstStyle/>
        <a:p>
          <a:endParaRPr lang="en-US"/>
        </a:p>
      </dgm:t>
    </dgm:pt>
    <dgm:pt modelId="{F7AA7A60-5209-4B41-BD95-1BBA8E72D9FD}">
      <dgm:prSet phldrT="[Text]"/>
      <dgm:spPr/>
      <dgm:t>
        <a:bodyPr/>
        <a:lstStyle/>
        <a:p>
          <a:r>
            <a:rPr lang="en-US" dirty="0" smtClean="0"/>
            <a:t>Faculty find the aligned content that best fits their lesson plans/courses and adopt it in their LMS or face-to-face courses.</a:t>
          </a:r>
          <a:endParaRPr lang="en-US" dirty="0"/>
        </a:p>
      </dgm:t>
    </dgm:pt>
    <dgm:pt modelId="{CE94EE70-65F8-4483-AE69-A42BBD82E8B6}" type="parTrans" cxnId="{77027A90-3907-4C6E-85CA-E329F2767E5E}">
      <dgm:prSet/>
      <dgm:spPr/>
      <dgm:t>
        <a:bodyPr/>
        <a:lstStyle/>
        <a:p>
          <a:endParaRPr lang="en-US"/>
        </a:p>
      </dgm:t>
    </dgm:pt>
    <dgm:pt modelId="{DDA4ADE4-0B3F-4101-8DE7-031B41342CB5}" type="sibTrans" cxnId="{77027A90-3907-4C6E-85CA-E329F2767E5E}">
      <dgm:prSet/>
      <dgm:spPr/>
      <dgm:t>
        <a:bodyPr/>
        <a:lstStyle/>
        <a:p>
          <a:endParaRPr lang="en-US"/>
        </a:p>
      </dgm:t>
    </dgm:pt>
    <dgm:pt modelId="{FF67D854-DA97-40E7-A3EF-F2ECA8940C84}">
      <dgm:prSet phldrT="[Text]"/>
      <dgm:spPr/>
      <dgm:t>
        <a:bodyPr/>
        <a:lstStyle/>
        <a:p>
          <a:r>
            <a:rPr lang="en-US" dirty="0" smtClean="0"/>
            <a:t>Improve Instructional Design</a:t>
          </a:r>
          <a:endParaRPr lang="en-US" dirty="0"/>
        </a:p>
      </dgm:t>
    </dgm:pt>
    <dgm:pt modelId="{1481244D-6D12-4B96-B488-A7054ACC0DB4}" type="parTrans" cxnId="{F6E5E9C1-13FC-4CB7-A980-22A5F2B1D3F1}">
      <dgm:prSet/>
      <dgm:spPr/>
      <dgm:t>
        <a:bodyPr/>
        <a:lstStyle/>
        <a:p>
          <a:endParaRPr lang="en-US"/>
        </a:p>
      </dgm:t>
    </dgm:pt>
    <dgm:pt modelId="{8C82F91D-5545-4354-AE9A-C062BE8A1F82}" type="sibTrans" cxnId="{F6E5E9C1-13FC-4CB7-A980-22A5F2B1D3F1}">
      <dgm:prSet/>
      <dgm:spPr/>
      <dgm:t>
        <a:bodyPr/>
        <a:lstStyle/>
        <a:p>
          <a:endParaRPr lang="en-US"/>
        </a:p>
      </dgm:t>
    </dgm:pt>
    <dgm:pt modelId="{46E73F20-1DDC-454C-BE99-02D17CB0AE49}">
      <dgm:prSet phldrT="[Text]"/>
      <dgm:spPr/>
      <dgm:t>
        <a:bodyPr/>
        <a:lstStyle/>
        <a:p>
          <a:r>
            <a:rPr lang="en-US" dirty="0" smtClean="0"/>
            <a:t>By improving the instructional design of the lesson plans/courses, we increase the likelihood of student success.  </a:t>
          </a:r>
          <a:endParaRPr lang="en-US" dirty="0"/>
        </a:p>
      </dgm:t>
    </dgm:pt>
    <dgm:pt modelId="{943DE8E0-2CBD-48D6-9FE9-A0DFFA1A3394}" type="parTrans" cxnId="{12A867C1-D874-4943-9AA9-49703CD544F4}">
      <dgm:prSet/>
      <dgm:spPr/>
      <dgm:t>
        <a:bodyPr/>
        <a:lstStyle/>
        <a:p>
          <a:endParaRPr lang="en-US"/>
        </a:p>
      </dgm:t>
    </dgm:pt>
    <dgm:pt modelId="{022364FF-85AF-4B53-8D1A-F1E4D9562C06}" type="sibTrans" cxnId="{12A867C1-D874-4943-9AA9-49703CD544F4}">
      <dgm:prSet/>
      <dgm:spPr/>
      <dgm:t>
        <a:bodyPr/>
        <a:lstStyle/>
        <a:p>
          <a:endParaRPr lang="en-US"/>
        </a:p>
      </dgm:t>
    </dgm:pt>
    <dgm:pt modelId="{1FEFF891-BEF0-41EE-8C53-604C5D7B1A17}" type="pres">
      <dgm:prSet presAssocID="{9BA5AD3C-9F07-4EC0-A0CF-F0D8030E2E8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4DBF2E-3C3F-482F-B8B3-E6997EEFB05C}" type="pres">
      <dgm:prSet presAssocID="{9BA5AD3C-9F07-4EC0-A0CF-F0D8030E2E8F}" presName="arrow" presStyleLbl="bgShp" presStyleIdx="0" presStyleCnt="1"/>
      <dgm:spPr/>
      <dgm:t>
        <a:bodyPr/>
        <a:lstStyle/>
        <a:p>
          <a:endParaRPr lang="en-US"/>
        </a:p>
      </dgm:t>
    </dgm:pt>
    <dgm:pt modelId="{672A6CB4-4516-42E1-A503-A758A63C91F3}" type="pres">
      <dgm:prSet presAssocID="{9BA5AD3C-9F07-4EC0-A0CF-F0D8030E2E8F}" presName="linearProcess" presStyleCnt="0"/>
      <dgm:spPr/>
      <dgm:t>
        <a:bodyPr/>
        <a:lstStyle/>
        <a:p>
          <a:endParaRPr lang="en-US"/>
        </a:p>
      </dgm:t>
    </dgm:pt>
    <dgm:pt modelId="{55D027E7-097C-4206-ADF8-C7903D08F178}" type="pres">
      <dgm:prSet presAssocID="{D4EAFAB0-F477-4518-955D-EE82F7318EB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A31D48-9FCC-425C-BE95-4D80D836EA0B}" type="pres">
      <dgm:prSet presAssocID="{14688A2F-B71C-46DC-8E5A-5565586C803A}" presName="sibTrans" presStyleCnt="0"/>
      <dgm:spPr/>
      <dgm:t>
        <a:bodyPr/>
        <a:lstStyle/>
        <a:p>
          <a:endParaRPr lang="en-US"/>
        </a:p>
      </dgm:t>
    </dgm:pt>
    <dgm:pt modelId="{934BF5F8-9B8A-4D86-AD2B-E3A408A98051}" type="pres">
      <dgm:prSet presAssocID="{BB5481C2-43FB-47AA-B607-99DEAC19110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A67B3-D766-4547-BBCD-ED48BFBC42CE}" type="pres">
      <dgm:prSet presAssocID="{8087130C-D852-4AAA-B474-86918DCB3311}" presName="sibTrans" presStyleCnt="0"/>
      <dgm:spPr/>
      <dgm:t>
        <a:bodyPr/>
        <a:lstStyle/>
        <a:p>
          <a:endParaRPr lang="en-US"/>
        </a:p>
      </dgm:t>
    </dgm:pt>
    <dgm:pt modelId="{D43AA222-7CD0-4781-990A-C46840393DDC}" type="pres">
      <dgm:prSet presAssocID="{FF67D854-DA97-40E7-A3EF-F2ECA8940C8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43B6A-7EAE-4606-B251-9533EFC61D66}" type="presOf" srcId="{D4EAFAB0-F477-4518-955D-EE82F7318EB2}" destId="{55D027E7-097C-4206-ADF8-C7903D08F178}" srcOrd="0" destOrd="0" presId="urn:microsoft.com/office/officeart/2005/8/layout/hProcess9"/>
    <dgm:cxn modelId="{244F31F8-586A-4BAC-8326-44B1ED49DDAC}" srcId="{D4EAFAB0-F477-4518-955D-EE82F7318EB2}" destId="{C92BCE94-CD45-415A-9A1E-FC99AB21326B}" srcOrd="0" destOrd="0" parTransId="{51FFD016-3CF4-4B1A-9E43-384824969987}" sibTransId="{4118D5EF-22CE-42EB-82E9-9772CAFF9A0A}"/>
    <dgm:cxn modelId="{F6E5E9C1-13FC-4CB7-A980-22A5F2B1D3F1}" srcId="{9BA5AD3C-9F07-4EC0-A0CF-F0D8030E2E8F}" destId="{FF67D854-DA97-40E7-A3EF-F2ECA8940C84}" srcOrd="2" destOrd="0" parTransId="{1481244D-6D12-4B96-B488-A7054ACC0DB4}" sibTransId="{8C82F91D-5545-4354-AE9A-C062BE8A1F82}"/>
    <dgm:cxn modelId="{0DAA6EDA-0EC9-43BF-ABB3-8772D2D8F826}" type="presOf" srcId="{46E73F20-1DDC-454C-BE99-02D17CB0AE49}" destId="{D43AA222-7CD0-4781-990A-C46840393DDC}" srcOrd="0" destOrd="1" presId="urn:microsoft.com/office/officeart/2005/8/layout/hProcess9"/>
    <dgm:cxn modelId="{50429C99-2EA7-4510-8732-CDA7D3E3154C}" srcId="{9BA5AD3C-9F07-4EC0-A0CF-F0D8030E2E8F}" destId="{BB5481C2-43FB-47AA-B607-99DEAC191104}" srcOrd="1" destOrd="0" parTransId="{0F4B1BBA-383F-47AC-BCE4-EA39F0FC9305}" sibTransId="{8087130C-D852-4AAA-B474-86918DCB3311}"/>
    <dgm:cxn modelId="{629C1333-2C5B-4E1D-A984-42147C75579F}" type="presOf" srcId="{BB5481C2-43FB-47AA-B607-99DEAC191104}" destId="{934BF5F8-9B8A-4D86-AD2B-E3A408A98051}" srcOrd="0" destOrd="0" presId="urn:microsoft.com/office/officeart/2005/8/layout/hProcess9"/>
    <dgm:cxn modelId="{4CABAA4C-8F98-45C7-B2F2-FAC7917BFD9F}" type="presOf" srcId="{C92BCE94-CD45-415A-9A1E-FC99AB21326B}" destId="{55D027E7-097C-4206-ADF8-C7903D08F178}" srcOrd="0" destOrd="1" presId="urn:microsoft.com/office/officeart/2005/8/layout/hProcess9"/>
    <dgm:cxn modelId="{9BB08812-FEE5-4831-868E-930C36C44A09}" type="presOf" srcId="{FF67D854-DA97-40E7-A3EF-F2ECA8940C84}" destId="{D43AA222-7CD0-4781-990A-C46840393DDC}" srcOrd="0" destOrd="0" presId="urn:microsoft.com/office/officeart/2005/8/layout/hProcess9"/>
    <dgm:cxn modelId="{E07B44B0-5417-41FB-94B0-4767E00F7E10}" srcId="{9BA5AD3C-9F07-4EC0-A0CF-F0D8030E2E8F}" destId="{D4EAFAB0-F477-4518-955D-EE82F7318EB2}" srcOrd="0" destOrd="0" parTransId="{B779106D-F756-412C-93B6-5712606363E4}" sibTransId="{14688A2F-B71C-46DC-8E5A-5565586C803A}"/>
    <dgm:cxn modelId="{77027A90-3907-4C6E-85CA-E329F2767E5E}" srcId="{BB5481C2-43FB-47AA-B607-99DEAC191104}" destId="{F7AA7A60-5209-4B41-BD95-1BBA8E72D9FD}" srcOrd="0" destOrd="0" parTransId="{CE94EE70-65F8-4483-AE69-A42BBD82E8B6}" sibTransId="{DDA4ADE4-0B3F-4101-8DE7-031B41342CB5}"/>
    <dgm:cxn modelId="{2A87DC91-46DE-4B1E-B9F6-45E4314A0EE7}" type="presOf" srcId="{F7AA7A60-5209-4B41-BD95-1BBA8E72D9FD}" destId="{934BF5F8-9B8A-4D86-AD2B-E3A408A98051}" srcOrd="0" destOrd="1" presId="urn:microsoft.com/office/officeart/2005/8/layout/hProcess9"/>
    <dgm:cxn modelId="{2C475ACC-A5BC-4C85-8AE1-CD09439B1CF4}" type="presOf" srcId="{9BA5AD3C-9F07-4EC0-A0CF-F0D8030E2E8F}" destId="{1FEFF891-BEF0-41EE-8C53-604C5D7B1A17}" srcOrd="0" destOrd="0" presId="urn:microsoft.com/office/officeart/2005/8/layout/hProcess9"/>
    <dgm:cxn modelId="{12A867C1-D874-4943-9AA9-49703CD544F4}" srcId="{FF67D854-DA97-40E7-A3EF-F2ECA8940C84}" destId="{46E73F20-1DDC-454C-BE99-02D17CB0AE49}" srcOrd="0" destOrd="0" parTransId="{943DE8E0-2CBD-48D6-9FE9-A0DFFA1A3394}" sibTransId="{022364FF-85AF-4B53-8D1A-F1E4D9562C06}"/>
    <dgm:cxn modelId="{91BF2740-2B8F-4A50-90AF-B6B40B356739}" type="presParOf" srcId="{1FEFF891-BEF0-41EE-8C53-604C5D7B1A17}" destId="{6A4DBF2E-3C3F-482F-B8B3-E6997EEFB05C}" srcOrd="0" destOrd="0" presId="urn:microsoft.com/office/officeart/2005/8/layout/hProcess9"/>
    <dgm:cxn modelId="{0F378C57-6D11-4F9B-B62C-6655DC965428}" type="presParOf" srcId="{1FEFF891-BEF0-41EE-8C53-604C5D7B1A17}" destId="{672A6CB4-4516-42E1-A503-A758A63C91F3}" srcOrd="1" destOrd="0" presId="urn:microsoft.com/office/officeart/2005/8/layout/hProcess9"/>
    <dgm:cxn modelId="{C4FD56BB-E1F1-4CFE-B9F3-7D07EA7AD44D}" type="presParOf" srcId="{672A6CB4-4516-42E1-A503-A758A63C91F3}" destId="{55D027E7-097C-4206-ADF8-C7903D08F178}" srcOrd="0" destOrd="0" presId="urn:microsoft.com/office/officeart/2005/8/layout/hProcess9"/>
    <dgm:cxn modelId="{68403990-8A43-41CB-80D9-DC1AD249D681}" type="presParOf" srcId="{672A6CB4-4516-42E1-A503-A758A63C91F3}" destId="{CCA31D48-9FCC-425C-BE95-4D80D836EA0B}" srcOrd="1" destOrd="0" presId="urn:microsoft.com/office/officeart/2005/8/layout/hProcess9"/>
    <dgm:cxn modelId="{49B88A17-BBC9-4134-87B8-6210DFE11A03}" type="presParOf" srcId="{672A6CB4-4516-42E1-A503-A758A63C91F3}" destId="{934BF5F8-9B8A-4D86-AD2B-E3A408A98051}" srcOrd="2" destOrd="0" presId="urn:microsoft.com/office/officeart/2005/8/layout/hProcess9"/>
    <dgm:cxn modelId="{1D0BE452-0720-4256-AC41-F2DB10E3062D}" type="presParOf" srcId="{672A6CB4-4516-42E1-A503-A758A63C91F3}" destId="{886A67B3-D766-4547-BBCD-ED48BFBC42CE}" srcOrd="3" destOrd="0" presId="urn:microsoft.com/office/officeart/2005/8/layout/hProcess9"/>
    <dgm:cxn modelId="{EFFDAF84-B374-48F6-809C-0CEC3A842BB5}" type="presParOf" srcId="{672A6CB4-4516-42E1-A503-A758A63C91F3}" destId="{D43AA222-7CD0-4781-990A-C46840393DD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0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9B875-DE03-4D3C-9DA3-3C0230AF32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32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11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89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09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1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0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89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34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83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11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93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5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3F490-A24E-4979-B5F5-7440B26483CB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5FA0D-D3AA-4D88-B97D-2ED3719100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w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2.gif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rethelor.org/" TargetMode="External"/><Relationship Id="rId2" Type="http://schemas.openxmlformats.org/officeDocument/2006/relationships/hyperlink" Target="mailto:sweetinj@nccommunitycolleges.ed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3340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Using Technology to Provide Shared Access to Valuable Online Learning Resources and Improve Teaching and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0960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Jonathon Sweetin M.S. of ED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Solutions Services Manager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North Carolina Community College System</a:t>
            </a:r>
            <a:b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Missing Piece…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7541246"/>
              </p:ext>
            </p:extLst>
          </p:nvPr>
        </p:nvGraphicFramePr>
        <p:xfrm>
          <a:off x="717665" y="1752600"/>
          <a:ext cx="7086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8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NCLOR?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North Carolina Learning Object Repository (NCLOR) is North Carolina’s K-14* online centralized searchable database that houses teaching and learning resources</a:t>
            </a:r>
            <a:r>
              <a:rPr lang="en-US" dirty="0" smtClean="0"/>
              <a:t>. NCLOR based on the Equella platform by Pearson.</a:t>
            </a:r>
          </a:p>
          <a:p>
            <a:endParaRPr lang="en-US" dirty="0"/>
          </a:p>
          <a:p>
            <a:r>
              <a:rPr lang="en-US" dirty="0" smtClean="0"/>
              <a:t>The NCLOR…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erves </a:t>
            </a:r>
            <a:r>
              <a:rPr lang="en-US" dirty="0"/>
              <a:t>as a centralized searchable database for resources.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helps </a:t>
            </a:r>
            <a:r>
              <a:rPr lang="en-US" dirty="0"/>
              <a:t>eliminate the duplicative costs of content development and </a:t>
            </a:r>
            <a:r>
              <a:rPr lang="en-US" dirty="0" smtClean="0"/>
              <a:t>allows </a:t>
            </a:r>
            <a:r>
              <a:rPr lang="en-US" dirty="0"/>
              <a:t>seamless integration with </a:t>
            </a:r>
            <a:r>
              <a:rPr lang="en-US" dirty="0" smtClean="0"/>
              <a:t>LMSs.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ids in distribution and management of collaborative/licensed </a:t>
            </a:r>
            <a:r>
              <a:rPr lang="en-US" dirty="0"/>
              <a:t>content to many </a:t>
            </a:r>
            <a:r>
              <a:rPr lang="en-US" dirty="0" smtClean="0"/>
              <a:t>institutions.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has </a:t>
            </a:r>
            <a:r>
              <a:rPr lang="en-US" dirty="0"/>
              <a:t>the ability to “tag” resources to any information needed. (i.e. outcomes)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98013" y="398181"/>
            <a:ext cx="7391400" cy="73183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Version/Maintenance Example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250" y="2895600"/>
            <a:ext cx="101993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902189" y="1246108"/>
            <a:ext cx="1840330" cy="1649492"/>
            <a:chOff x="5791200" y="1066800"/>
            <a:chExt cx="1905001" cy="1963681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791200" y="1066800"/>
              <a:ext cx="1905001" cy="1905000"/>
              <a:chOff x="5867400" y="3733800"/>
              <a:chExt cx="1905000" cy="1905000"/>
            </a:xfrm>
          </p:grpSpPr>
          <p:pic>
            <p:nvPicPr>
              <p:cNvPr id="14362" name="Picture 11" descr="C:\Documents and Settings\ncccsuser\Local Settings\Temporary Internet Files\Content.IE5\C1ZZUVG5\MCj0441328000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3733800"/>
                <a:ext cx="19050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-233742">
                <a:off x="6769499" y="4136512"/>
                <a:ext cx="867629" cy="840366"/>
                <a:chOff x="6103326" y="4979774"/>
                <a:chExt cx="990601" cy="1050890"/>
              </a:xfrm>
            </p:grpSpPr>
            <p:pic>
              <p:nvPicPr>
                <p:cNvPr id="14364" name="Picture 7" descr="C:\Documents and Settings\ncccsuser\My Documents\My Pictures\Microsoft Clip Organizer\j0432623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03326" y="4979774"/>
                  <a:ext cx="685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65" name="Picture 8" descr="C:\Documents and Settings\ncccsuser\My Documents\My Pictures\Microsoft Clip Organizer\j0432624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08127" y="5132173"/>
                  <a:ext cx="685800" cy="6858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66" name="Picture 9" descr="C:\Documents and Settings\ncccsuser\My Documents\My Pictures\Microsoft Clip Organizer\j0431640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6103326" y="5360773"/>
                  <a:ext cx="609600" cy="6698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4361" name="TextBox 29"/>
            <p:cNvSpPr txBox="1">
              <a:spLocks noChangeArrowheads="1"/>
            </p:cNvSpPr>
            <p:nvPr/>
          </p:nvSpPr>
          <p:spPr bwMode="auto">
            <a:xfrm>
              <a:off x="6138004" y="2590800"/>
              <a:ext cx="1390522" cy="439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Bb College 1</a:t>
              </a:r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4173917"/>
            <a:ext cx="1122124" cy="92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236872" y="3810000"/>
            <a:ext cx="1840328" cy="1713880"/>
            <a:chOff x="6477000" y="2895600"/>
            <a:chExt cx="1905000" cy="2039758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6477000" y="2895600"/>
              <a:ext cx="1905000" cy="1905000"/>
              <a:chOff x="5867400" y="3733800"/>
              <a:chExt cx="1905000" cy="1905000"/>
            </a:xfrm>
          </p:grpSpPr>
          <p:pic>
            <p:nvPicPr>
              <p:cNvPr id="14355" name="Picture 11" descr="C:\Documents and Settings\ncccsuser\Local Settings\Temporary Internet Files\Content.IE5\C1ZZUVG5\MCj04413280000[1]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3733800"/>
                <a:ext cx="19050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 rot="-233742">
                <a:off x="6495299" y="4133669"/>
                <a:ext cx="867636" cy="840421"/>
                <a:chOff x="5791190" y="4952927"/>
                <a:chExt cx="990607" cy="1050957"/>
              </a:xfrm>
            </p:grpSpPr>
            <p:pic>
              <p:nvPicPr>
                <p:cNvPr id="14357" name="Picture 7" descr="C:\Documents and Settings\ncccsuser\My Documents\My Pictures\Microsoft Clip Organizer\j0432623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195" y="4952927"/>
                  <a:ext cx="685798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58" name="Picture 8" descr="C:\Documents and Settings\ncccsuser\My Documents\My Pictures\Microsoft Clip Organizer\j0432624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5998" y="5105328"/>
                  <a:ext cx="685799" cy="6857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359" name="Picture 9" descr="C:\Documents and Settings\ncccsuser\My Documents\My Pictures\Microsoft Clip Organizer\j0431640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91190" y="5333996"/>
                  <a:ext cx="609599" cy="6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4354" name="TextBox 30"/>
            <p:cNvSpPr txBox="1">
              <a:spLocks noChangeArrowheads="1"/>
            </p:cNvSpPr>
            <p:nvPr/>
          </p:nvSpPr>
          <p:spPr bwMode="auto">
            <a:xfrm>
              <a:off x="6797092" y="4495801"/>
              <a:ext cx="1390522" cy="439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Bb College 2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2895600"/>
            <a:ext cx="1804348" cy="2108740"/>
            <a:chOff x="381000" y="2895600"/>
            <a:chExt cx="1804348" cy="2108740"/>
          </a:xfrm>
        </p:grpSpPr>
        <p:grpSp>
          <p:nvGrpSpPr>
            <p:cNvPr id="2" name="Group 8"/>
            <p:cNvGrpSpPr>
              <a:grpSpLocks/>
            </p:cNvGrpSpPr>
            <p:nvPr/>
          </p:nvGrpSpPr>
          <p:grpSpPr bwMode="auto">
            <a:xfrm flipH="1">
              <a:off x="381000" y="2895600"/>
              <a:ext cx="1714500" cy="1752600"/>
              <a:chOff x="4267200" y="3048000"/>
              <a:chExt cx="1790700" cy="1752600"/>
            </a:xfrm>
          </p:grpSpPr>
          <p:pic>
            <p:nvPicPr>
              <p:cNvPr id="14367" name="Picture 3" descr="C:\Documents and Settings\ncccsuser\My Documents\My Pictures\Microsoft Clip Organizer\j043164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3400" y="3048000"/>
                <a:ext cx="1714500" cy="1714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8" name="Picture 5" descr="C:\Documents and Settings\ncccsuser\My Documents\My Pictures\Microsoft Clip Organizer\j0433873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3962400"/>
                <a:ext cx="8382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578305" y="4635008"/>
              <a:ext cx="1607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VLC Developer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73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37674 -0.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10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77 0.06042 L 0.43264 -0.017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0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828800" y="3581400"/>
            <a:ext cx="1396567" cy="1120220"/>
            <a:chOff x="1828800" y="3581400"/>
            <a:chExt cx="1396567" cy="1120220"/>
          </a:xfrm>
        </p:grpSpPr>
        <p:pic>
          <p:nvPicPr>
            <p:cNvPr id="76" name="Picture 6" descr="C:\Documents and Settings\ncccsuser\Local Settings\Temporary Internet Files\Content.IE5\SO2HD0SK\MCj03125660000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581400"/>
              <a:ext cx="1371600" cy="75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2091146" y="4332288"/>
              <a:ext cx="11342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Resources</a:t>
              </a:r>
              <a:endParaRPr lang="en-US" dirty="0"/>
            </a:p>
          </p:txBody>
        </p:sp>
      </p:grp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916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Version/Maintenance </a:t>
            </a:r>
            <a:r>
              <a:rPr lang="en-US" sz="3600" dirty="0"/>
              <a:t>Example</a:t>
            </a:r>
            <a:endParaRPr lang="en-US" sz="3600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flipH="1">
            <a:off x="228600" y="2895600"/>
            <a:ext cx="1714500" cy="1752600"/>
            <a:chOff x="4267200" y="3048000"/>
            <a:chExt cx="1790700" cy="1752600"/>
          </a:xfrm>
        </p:grpSpPr>
        <p:pic>
          <p:nvPicPr>
            <p:cNvPr id="15398" name="Picture 3" descr="C:\Documents and Settings\ncccsuser\My Documents\My Pictures\Microsoft Clip Organizer\j043164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0"/>
              <a:ext cx="17145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99" name="Picture 5" descr="C:\Documents and Settings\ncccsuser\My Documents\My Pictures\Microsoft Clip Organizer\j043387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9624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3" name="Shape 62"/>
          <p:cNvCxnSpPr>
            <a:stCxn id="15379" idx="1"/>
            <a:endCxn id="15375" idx="2"/>
          </p:cNvCxnSpPr>
          <p:nvPr/>
        </p:nvCxnSpPr>
        <p:spPr>
          <a:xfrm rot="10800000">
            <a:off x="4838701" y="4876800"/>
            <a:ext cx="1436423" cy="963882"/>
          </a:xfrm>
          <a:prstGeom prst="bentConnector2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5562600" y="3848100"/>
            <a:ext cx="1322388" cy="228600"/>
          </a:xfrm>
          <a:prstGeom prst="straightConnector1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5" name="Picture 2" descr="C:\Documents and Settings\ncccsuser\Local Settings\Temporary Internet Files\Content.IE5\ITM8ANHJ\MCj0441337000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76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hape 62"/>
          <p:cNvCxnSpPr/>
          <p:nvPr/>
        </p:nvCxnSpPr>
        <p:spPr>
          <a:xfrm rot="10800000" flipV="1">
            <a:off x="4991100" y="2171700"/>
            <a:ext cx="1382713" cy="1257300"/>
          </a:xfrm>
          <a:prstGeom prst="bentConnector2">
            <a:avLst/>
          </a:prstGeom>
          <a:ln w="508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Picture 6" descr="C:\Documents and Settings\ncccsuser\Local Settings\Temporary Internet Files\Content.IE5\SO2HD0SK\MCj031256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8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6" descr="C:\Documents and Settings\ncccsuser\Local Settings\Temporary Internet Files\Content.IE5\SO2HD0SK\MCj031256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8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6" descr="C:\Documents and Settings\ncccsuser\Local Settings\Temporary Internet Files\Content.IE5\SO2HD0SK\MCj031256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29200"/>
            <a:ext cx="8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6884722" y="2895600"/>
            <a:ext cx="1905237" cy="1969984"/>
            <a:chOff x="6477000" y="2895600"/>
            <a:chExt cx="1905000" cy="1969428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6477000" y="2895600"/>
              <a:ext cx="1905000" cy="1905000"/>
              <a:chOff x="5867400" y="3733800"/>
              <a:chExt cx="1905000" cy="1905000"/>
            </a:xfrm>
          </p:grpSpPr>
          <p:pic>
            <p:nvPicPr>
              <p:cNvPr id="15386" name="Picture 11" descr="C:\Documents and Settings\ncccsuser\Local Settings\Temporary Internet Files\Content.IE5\C1ZZUVG5\MCj04413280000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3733800"/>
                <a:ext cx="19050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 rot="-233742">
                <a:off x="6495308" y="4133725"/>
                <a:ext cx="867629" cy="840366"/>
                <a:chOff x="5791200" y="4953000"/>
                <a:chExt cx="990600" cy="1050890"/>
              </a:xfrm>
            </p:grpSpPr>
            <p:pic>
              <p:nvPicPr>
                <p:cNvPr id="15388" name="Picture 7" descr="C:\Documents and Settings\ncccsuser\My Documents\My Pictures\Microsoft Clip Organizer\j0432623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4953000"/>
                  <a:ext cx="685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9" name="Picture 8" descr="C:\Documents and Settings\ncccsuser\My Documents\My Pictures\Microsoft Clip Organizer\j0432624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5105400"/>
                  <a:ext cx="685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90" name="Picture 9" descr="C:\Documents and Settings\ncccsuser\My Documents\My Pictures\Microsoft Clip Organizer\j0431640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91200" y="5334000"/>
                  <a:ext cx="609600" cy="669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5385" name="TextBox 47"/>
            <p:cNvSpPr txBox="1">
              <a:spLocks noChangeArrowheads="1"/>
            </p:cNvSpPr>
            <p:nvPr/>
          </p:nvSpPr>
          <p:spPr bwMode="auto">
            <a:xfrm>
              <a:off x="6820775" y="4495800"/>
              <a:ext cx="1343149" cy="36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Bb College 2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221421" y="1066800"/>
            <a:ext cx="1905236" cy="1905000"/>
            <a:chOff x="5791200" y="1066800"/>
            <a:chExt cx="1905000" cy="1905000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791200" y="1066800"/>
              <a:ext cx="1905000" cy="1905000"/>
              <a:chOff x="5867400" y="3733800"/>
              <a:chExt cx="1905000" cy="1905000"/>
            </a:xfrm>
          </p:grpSpPr>
          <p:pic>
            <p:nvPicPr>
              <p:cNvPr id="15393" name="Picture 11" descr="C:\Documents and Settings\ncccsuser\Local Settings\Temporary Internet Files\Content.IE5\C1ZZUVG5\MCj04413280000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3733800"/>
                <a:ext cx="19050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 rot="-233742">
                <a:off x="6495306" y="4133723"/>
                <a:ext cx="867629" cy="840366"/>
                <a:chOff x="5791200" y="4953000"/>
                <a:chExt cx="990600" cy="1050890"/>
              </a:xfrm>
            </p:grpSpPr>
            <p:pic>
              <p:nvPicPr>
                <p:cNvPr id="15395" name="Picture 7" descr="C:\Documents and Settings\ncccsuser\My Documents\My Pictures\Microsoft Clip Organizer\j0432623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4953000"/>
                  <a:ext cx="685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96" name="Picture 8" descr="C:\Documents and Settings\ncccsuser\My Documents\My Pictures\Microsoft Clip Organizer\j0432624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5105400"/>
                  <a:ext cx="685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97" name="Picture 9" descr="C:\Documents and Settings\ncccsuser\My Documents\My Pictures\Microsoft Clip Organizer\j0431640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91200" y="5334000"/>
                  <a:ext cx="609600" cy="669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5392" name="TextBox 39"/>
            <p:cNvSpPr txBox="1">
              <a:spLocks noChangeArrowheads="1"/>
            </p:cNvSpPr>
            <p:nvPr/>
          </p:nvSpPr>
          <p:spPr bwMode="auto">
            <a:xfrm>
              <a:off x="6161691" y="2590800"/>
              <a:ext cx="1343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Bb College 1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6275121" y="4887913"/>
            <a:ext cx="1938515" cy="1969983"/>
            <a:chOff x="5562600" y="4724400"/>
            <a:chExt cx="1938276" cy="1969428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5562600" y="4724400"/>
              <a:ext cx="1905000" cy="1905000"/>
              <a:chOff x="5867400" y="3733800"/>
              <a:chExt cx="1905000" cy="1905000"/>
            </a:xfrm>
          </p:grpSpPr>
          <p:pic>
            <p:nvPicPr>
              <p:cNvPr id="15379" name="Picture 11" descr="C:\Documents and Settings\ncccsuser\Local Settings\Temporary Internet Files\Content.IE5\C1ZZUVG5\MCj04413280000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7400" y="3733800"/>
                <a:ext cx="1905000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 rot="-233742">
                <a:off x="6495308" y="4133725"/>
                <a:ext cx="867629" cy="840366"/>
                <a:chOff x="5791200" y="4953000"/>
                <a:chExt cx="990600" cy="1050890"/>
              </a:xfrm>
            </p:grpSpPr>
            <p:pic>
              <p:nvPicPr>
                <p:cNvPr id="15381" name="Picture 7" descr="C:\Documents and Settings\ncccsuser\My Documents\My Pictures\Microsoft Clip Organizer\j0432623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91200" y="4953000"/>
                  <a:ext cx="685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2" name="Picture 8" descr="C:\Documents and Settings\ncccsuser\My Documents\My Pictures\Microsoft Clip Organizer\j0432624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5105400"/>
                  <a:ext cx="685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83" name="Picture 9" descr="C:\Documents and Settings\ncccsuser\My Documents\My Pictures\Microsoft Clip Organizer\j0431640.pn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91200" y="5334000"/>
                  <a:ext cx="609600" cy="6698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5378" name="TextBox 55"/>
            <p:cNvSpPr txBox="1">
              <a:spLocks noChangeArrowheads="1"/>
            </p:cNvSpPr>
            <p:nvPr/>
          </p:nvSpPr>
          <p:spPr bwMode="auto">
            <a:xfrm>
              <a:off x="5655021" y="6324600"/>
              <a:ext cx="1845855" cy="36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Moodle College 1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166" name="Picture 165" descr="NCLOR_idea12_trans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737">
            <a:off x="4316930" y="3575375"/>
            <a:ext cx="1133053" cy="838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4659868"/>
            <a:ext cx="1607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VLC Developer </a:t>
            </a:r>
          </a:p>
        </p:txBody>
      </p:sp>
    </p:spTree>
    <p:extLst>
      <p:ext uri="{BB962C8B-B14F-4D97-AF65-F5344CB8AC3E}">
        <p14:creationId xmlns:p14="http://schemas.microsoft.com/office/powerpoint/2010/main" val="3654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5278 -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1101E-7 3.43062E-6 C 0.00035 -0.03683 0.00035 -0.07343 0.00122 -0.11003 C 0.00139 -0.12022 0.00435 -0.13968 0.01077 -0.14524 C 0.03908 -0.14362 0.06721 -0.14153 0.09587 -0.14038 C 0.12053 -0.13806 0.14519 -0.13459 0.17003 -0.1325 C 0.19278 -0.12879 0.22908 -0.10818 0.24071 -0.13899 C 0.24141 -0.15034 0.23984 -0.15868 0.24558 -0.16609 " pathEditMode="relative" ptsTypes="ffffffA">
                                      <p:cBhvr>
                                        <p:cTn id="4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868E-6 7.08826E-7 L 0.2084 -0.02224 " pathEditMode="relative" ptsTypes="AA">
                                      <p:cBhvr>
                                        <p:cTn id="48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025E-6 5.55942E-7 C 0.00034 0.00811 0.00034 0.01691 0.00121 0.02525 C 0.00399 0.05189 0.01059 0.0542 0.01806 0.06648 C 0.02935 0.08548 0.04272 0.08594 0.05627 0.08872 C 0.157 0.08733 0.19711 0.0827 0.2671 0.0827 L 0.25877 0.0827 " pathEditMode="relative" rAng="0" ptsTypes="ffffAA">
                                      <p:cBhvr>
                                        <p:cTn id="5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5" y="44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0713"/>
            <a:ext cx="7391400" cy="731838"/>
          </a:xfrm>
        </p:spPr>
        <p:txBody>
          <a:bodyPr/>
          <a:lstStyle/>
          <a:p>
            <a:r>
              <a:rPr lang="en-US" dirty="0" smtClean="0"/>
              <a:t>How is the NCLOR organized?</a:t>
            </a:r>
            <a:endParaRPr lang="en-US" dirty="0"/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254249" y="1219201"/>
            <a:ext cx="8508752" cy="503302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Collection&gt;Resource&gt;Attachment…All organized by metadata schema “linked” to resource </a:t>
            </a:r>
            <a:r>
              <a:rPr lang="en-US" sz="2400" b="1" dirty="0"/>
              <a:t>s</a:t>
            </a:r>
            <a:r>
              <a:rPr lang="en-US" sz="2400" b="1" dirty="0" smtClean="0"/>
              <a:t>ummary.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0301" y="2267048"/>
            <a:ext cx="8356351" cy="37985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54328" y="2267047"/>
            <a:ext cx="481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Metadata</a:t>
            </a:r>
            <a:endParaRPr lang="en-US" sz="4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6581207" y="3219435"/>
            <a:ext cx="1851991" cy="2622240"/>
            <a:chOff x="8313198" y="3009899"/>
            <a:chExt cx="1981200" cy="2813851"/>
          </a:xfrm>
        </p:grpSpPr>
        <p:sp>
          <p:nvSpPr>
            <p:cNvPr id="10" name="Can 9"/>
            <p:cNvSpPr/>
            <p:nvPr/>
          </p:nvSpPr>
          <p:spPr>
            <a:xfrm>
              <a:off x="8313198" y="3009899"/>
              <a:ext cx="1981200" cy="281385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Multidocument 10"/>
            <p:cNvSpPr/>
            <p:nvPr/>
          </p:nvSpPr>
          <p:spPr>
            <a:xfrm>
              <a:off x="8772335" y="4041577"/>
              <a:ext cx="1210974" cy="990600"/>
            </a:xfrm>
            <a:prstGeom prst="flowChartMultidocumen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Resource</a:t>
              </a:r>
              <a:b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Summary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41798" y="36957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Collection C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624286" y="5278828"/>
              <a:ext cx="1359023" cy="39727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Attachment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endCxn id="13" idx="0"/>
            </p:cNvCxnSpPr>
            <p:nvPr/>
          </p:nvCxnSpPr>
          <p:spPr>
            <a:xfrm rot="16200000" flipH="1">
              <a:off x="9178183" y="5153212"/>
              <a:ext cx="251229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11" idx="2"/>
              <a:endCxn id="13" idx="0"/>
            </p:cNvCxnSpPr>
            <p:nvPr/>
          </p:nvCxnSpPr>
          <p:spPr>
            <a:xfrm rot="16200000" flipH="1">
              <a:off x="9156623" y="5131653"/>
              <a:ext cx="284167" cy="101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473263" y="3222126"/>
            <a:ext cx="1851991" cy="2622240"/>
            <a:chOff x="8313198" y="3009899"/>
            <a:chExt cx="1981200" cy="2813851"/>
          </a:xfrm>
        </p:grpSpPr>
        <p:sp>
          <p:nvSpPr>
            <p:cNvPr id="17" name="Can 16"/>
            <p:cNvSpPr/>
            <p:nvPr/>
          </p:nvSpPr>
          <p:spPr>
            <a:xfrm>
              <a:off x="8313198" y="3009899"/>
              <a:ext cx="1981200" cy="281385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lowchart: Multidocument 17"/>
            <p:cNvSpPr/>
            <p:nvPr/>
          </p:nvSpPr>
          <p:spPr>
            <a:xfrm>
              <a:off x="8754945" y="4041577"/>
              <a:ext cx="1228365" cy="990600"/>
            </a:xfrm>
            <a:prstGeom prst="flowChartMultidocumen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Resource</a:t>
              </a:r>
              <a:b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Summary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41798" y="36957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Collection </a:t>
              </a:r>
              <a:r>
                <a:rPr lang="en-US" sz="1400" dirty="0" smtClean="0">
                  <a:solidFill>
                    <a:schemeClr val="bg1"/>
                  </a:solidFill>
                </a:rPr>
                <a:t>B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624286" y="5278828"/>
              <a:ext cx="1359023" cy="39727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Attachment</a:t>
              </a:r>
              <a:endParaRPr lang="en-US" sz="1600" dirty="0"/>
            </a:p>
          </p:txBody>
        </p:sp>
        <p:cxnSp>
          <p:nvCxnSpPr>
            <p:cNvPr id="21" name="Elbow Connector 20"/>
            <p:cNvCxnSpPr>
              <a:endCxn id="20" idx="0"/>
            </p:cNvCxnSpPr>
            <p:nvPr/>
          </p:nvCxnSpPr>
          <p:spPr>
            <a:xfrm rot="16200000" flipH="1">
              <a:off x="9178183" y="5153212"/>
              <a:ext cx="251229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8" idx="2"/>
              <a:endCxn id="20" idx="0"/>
            </p:cNvCxnSpPr>
            <p:nvPr/>
          </p:nvCxnSpPr>
          <p:spPr>
            <a:xfrm rot="16200000" flipH="1">
              <a:off x="9151671" y="5126701"/>
              <a:ext cx="284167" cy="2008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33113" y="3219435"/>
            <a:ext cx="1851991" cy="2622240"/>
            <a:chOff x="8313198" y="3009899"/>
            <a:chExt cx="1981200" cy="2813851"/>
          </a:xfrm>
        </p:grpSpPr>
        <p:sp>
          <p:nvSpPr>
            <p:cNvPr id="24" name="Can 23"/>
            <p:cNvSpPr/>
            <p:nvPr/>
          </p:nvSpPr>
          <p:spPr>
            <a:xfrm>
              <a:off x="8313198" y="3009899"/>
              <a:ext cx="1981200" cy="2813851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Multidocument 24"/>
            <p:cNvSpPr/>
            <p:nvPr/>
          </p:nvSpPr>
          <p:spPr>
            <a:xfrm>
              <a:off x="8746547" y="4041577"/>
              <a:ext cx="1319249" cy="990600"/>
            </a:xfrm>
            <a:prstGeom prst="flowChartMultidocumen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Resource</a:t>
              </a:r>
              <a:b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Summary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541797" y="3516013"/>
              <a:ext cx="1524000" cy="495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VLC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624286" y="5278828"/>
              <a:ext cx="1359023" cy="39727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Attachment</a:t>
              </a:r>
              <a:endParaRPr lang="en-US" sz="1600" dirty="0"/>
            </a:p>
          </p:txBody>
        </p:sp>
        <p:cxnSp>
          <p:nvCxnSpPr>
            <p:cNvPr id="28" name="Elbow Connector 27"/>
            <p:cNvCxnSpPr>
              <a:endCxn id="27" idx="0"/>
            </p:cNvCxnSpPr>
            <p:nvPr/>
          </p:nvCxnSpPr>
          <p:spPr>
            <a:xfrm rot="16200000" flipH="1">
              <a:off x="9178183" y="5153212"/>
              <a:ext cx="251229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lbow Connector 28"/>
            <p:cNvCxnSpPr>
              <a:stCxn id="25" idx="2"/>
              <a:endCxn id="27" idx="0"/>
            </p:cNvCxnSpPr>
            <p:nvPr/>
          </p:nvCxnSpPr>
          <p:spPr>
            <a:xfrm rot="5400000">
              <a:off x="9167034" y="5131427"/>
              <a:ext cx="284167" cy="10637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Elbow Connector 29"/>
          <p:cNvCxnSpPr>
            <a:stCxn id="27" idx="3"/>
            <a:endCxn id="20" idx="1"/>
          </p:cNvCxnSpPr>
          <p:nvPr/>
        </p:nvCxnSpPr>
        <p:spPr>
          <a:xfrm>
            <a:off x="1994304" y="5518972"/>
            <a:ext cx="1769759" cy="2691"/>
          </a:xfrm>
          <a:prstGeom prst="bentConnector3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0" idx="3"/>
            <a:endCxn id="13" idx="1"/>
          </p:cNvCxnSpPr>
          <p:nvPr/>
        </p:nvCxnSpPr>
        <p:spPr>
          <a:xfrm flipV="1">
            <a:off x="5034454" y="5518972"/>
            <a:ext cx="1837553" cy="2691"/>
          </a:xfrm>
          <a:prstGeom prst="bentConnector3">
            <a:avLst/>
          </a:prstGeom>
          <a:ln w="381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&amp; Outcomes Big Picture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058018"/>
              </p:ext>
            </p:extLst>
          </p:nvPr>
        </p:nvGraphicFramePr>
        <p:xfrm>
          <a:off x="609600" y="1295400"/>
          <a:ext cx="7924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2209800"/>
            <a:ext cx="4259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Using metadata in NCLOR, NCCCS can…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47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VLC Collection Demo</a:t>
            </a:r>
            <a:endParaRPr lang="en-US" dirty="0"/>
          </a:p>
        </p:txBody>
      </p:sp>
      <p:pic>
        <p:nvPicPr>
          <p:cNvPr id="4" name="Snagit_PPTBE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4821620" cy="4572000"/>
          </a:xfrm>
          <a:ln w="31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1200" y="2057400"/>
            <a:ext cx="237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Collection Wizard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267200" y="2519065"/>
            <a:ext cx="2711312" cy="757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5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Integration Demo</a:t>
            </a:r>
            <a:endParaRPr lang="en-US" dirty="0"/>
          </a:p>
        </p:txBody>
      </p:sp>
      <p:pic>
        <p:nvPicPr>
          <p:cNvPr id="6" name="Snagit_PPT324B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7443900" cy="4114800"/>
          </a:xfrm>
          <a:ln w="3175"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3276600" y="2133600"/>
            <a:ext cx="2438400" cy="3429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1500" y="1674711"/>
            <a:ext cx="3414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Moodle Resource Module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673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nalytics and Reporting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185476"/>
              </p:ext>
            </p:extLst>
          </p:nvPr>
        </p:nvGraphicFramePr>
        <p:xfrm>
          <a:off x="2133600" y="3276600"/>
          <a:ext cx="6553201" cy="342900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03175"/>
                <a:gridCol w="3659115"/>
                <a:gridCol w="1263111"/>
                <a:gridCol w="927800"/>
              </a:tblGrid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Rank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Resource Title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Collection Name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User Views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Prokaryotic Cell Structure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VLC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Stained Elodea Slide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Wisc-Online Arterial Blood Gas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Binary Fission for Bacterial Reproduction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VLC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130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Ostomy Nursing Care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Higher 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Bacteria Shapes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VLC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QUOTE IT!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VLC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Piaget’s Sensorimotor Stage of Cognitive Development…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VLC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Gender Development: A Summary of Terms and Theories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VLC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Human Cheek Smear Slide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Perfusion-DVT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NC-Net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CK-12 Chemistry : Chapter 1 Introduction to Chemistry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Exterior Skull ID &amp; Labeling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VLC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Restraint for the Veterinary Assistant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VLC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4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Wisc-Online Differentiating Acid-Base Disturbances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OER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8909" y="169187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Equella = Custom Reporting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297180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Example: NCLOR Resource/Collection/# of Views for Jan 2014</a:t>
            </a:r>
            <a:endParaRPr lang="en-US" sz="1400" i="1" dirty="0"/>
          </a:p>
        </p:txBody>
      </p:sp>
      <p:pic>
        <p:nvPicPr>
          <p:cNvPr id="1026" name="Picture 2" descr="http://fr.wannaspeak.com/site/wp-content/uploads/2013/05/google-analytics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" y="3279577"/>
            <a:ext cx="1360516" cy="15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techtimes.com/wp-content/uploads/2012/04/Pearson_EQUELLA_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31964" r="29667" b="36308"/>
          <a:stretch/>
        </p:blipFill>
        <p:spPr bwMode="auto">
          <a:xfrm>
            <a:off x="737754" y="1558369"/>
            <a:ext cx="1181793" cy="63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2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2362200"/>
            <a:ext cx="8001000" cy="3733800"/>
          </a:xfrm>
        </p:spPr>
        <p:txBody>
          <a:bodyPr/>
          <a:lstStyle/>
          <a:p>
            <a:r>
              <a:rPr lang="en-US" dirty="0" smtClean="0"/>
              <a:t>Jonathon Sweetin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sweetinj@nccommunitycolleges.edu</a:t>
            </a:r>
            <a:endParaRPr lang="en-US" dirty="0" smtClean="0"/>
          </a:p>
          <a:p>
            <a:r>
              <a:rPr lang="en-US" dirty="0" smtClean="0"/>
              <a:t>NCLOR Website: </a:t>
            </a:r>
            <a:r>
              <a:rPr lang="en-US" dirty="0" smtClean="0">
                <a:hlinkClick r:id="rId3"/>
              </a:rPr>
              <a:t>explorethelor.org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NCCCS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Big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the Virtual Learning Community?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Why was it needed?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Content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Next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is the NCLOR?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How is the NCLOR organized?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Content and Outcomes Big Picture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Demo VLC Contribution &amp; LMS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Analytics and </a:t>
            </a:r>
            <a:r>
              <a:rPr lang="en-US" dirty="0" smtClean="0"/>
              <a:t>Reporting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NCCCS Background</a:t>
            </a:r>
            <a:endParaRPr lang="en-US" dirty="0"/>
          </a:p>
        </p:txBody>
      </p:sp>
      <p:pic>
        <p:nvPicPr>
          <p:cNvPr id="4" name="Snagit_PPT88E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8" y="3124200"/>
            <a:ext cx="7857143" cy="3619048"/>
          </a:xfrm>
          <a:ln>
            <a:solidFill>
              <a:schemeClr val="accent1"/>
            </a:solidFill>
            <a:prstDash val="solid"/>
          </a:ln>
          <a:effectLst>
            <a:softEdge rad="0"/>
          </a:effectLst>
        </p:spPr>
      </p:pic>
      <p:sp>
        <p:nvSpPr>
          <p:cNvPr id="5" name="TextBox 4"/>
          <p:cNvSpPr txBox="1"/>
          <p:nvPr/>
        </p:nvSpPr>
        <p:spPr>
          <a:xfrm>
            <a:off x="571499" y="1537915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Created in the 1960’s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3rd largest system in the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58 colleges with 124 campuses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 1,800,000 enrollments </a:t>
            </a:r>
            <a:r>
              <a:rPr lang="en-US" sz="1600" dirty="0" smtClean="0"/>
              <a:t>(Cur for 13-14 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02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Problem..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200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lot of non-traditional students…juggling jobs, families, responsibilities… need better choices for obtaining a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Possible Solution…Distance Learning!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Virtual Learning Community was created to centrally develop online courses/programs for all 58 colleges to share.</a:t>
            </a:r>
          </a:p>
          <a:p>
            <a:endParaRPr lang="en-US" dirty="0"/>
          </a:p>
        </p:txBody>
      </p:sp>
      <p:pic>
        <p:nvPicPr>
          <p:cNvPr id="6" name="Picture 3" descr="VLCMain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581400" cy="222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3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731838"/>
          </a:xfrm>
        </p:spPr>
        <p:txBody>
          <a:bodyPr/>
          <a:lstStyle/>
          <a:p>
            <a:pPr lvl="0"/>
            <a:r>
              <a:rPr lang="en-US" dirty="0" smtClean="0"/>
              <a:t>What is the </a:t>
            </a:r>
            <a:r>
              <a:rPr lang="en-US" dirty="0">
                <a:ln/>
                <a:cs typeface="Arial" pitchFamily="34" charset="0"/>
              </a:rPr>
              <a:t>Virtual Learning </a:t>
            </a:r>
            <a:r>
              <a:rPr lang="en-US" dirty="0" smtClean="0">
                <a:ln/>
                <a:cs typeface="Arial" pitchFamily="34" charset="0"/>
              </a:rPr>
              <a:t>Community?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 short…it is shared content and course development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Established in 1998 through collaborative agreement of all 58 NCCCS college Presidents.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Developed centralized online courses since 1999.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SMEs work with (instructional designers) to create courses &amp; learning objects</a:t>
            </a:r>
            <a:r>
              <a:rPr lang="en-US" b="1" dirty="0"/>
              <a:t> </a:t>
            </a:r>
            <a:r>
              <a:rPr lang="en-US" dirty="0"/>
              <a:t>for the </a:t>
            </a:r>
            <a:r>
              <a:rPr lang="en-US" dirty="0">
                <a:solidFill>
                  <a:srgbClr val="FF0000"/>
                </a:solidFill>
              </a:rPr>
              <a:t>Combined Course Library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Creates quality courses in a template approach for faculty to customize for their college.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Provides distance learning resources, research, and best practices to support distance learning at the colleges.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was it needed…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548259"/>
              </p:ext>
            </p:extLst>
          </p:nvPr>
        </p:nvGraphicFramePr>
        <p:xfrm>
          <a:off x="304800" y="1417638"/>
          <a:ext cx="8153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480107" y="3882787"/>
            <a:ext cx="888385" cy="1222613"/>
            <a:chOff x="3480107" y="3882787"/>
            <a:chExt cx="888385" cy="1222613"/>
          </a:xfrm>
        </p:grpSpPr>
        <p:sp>
          <p:nvSpPr>
            <p:cNvPr id="5" name="Down Arrow 4"/>
            <p:cNvSpPr/>
            <p:nvPr/>
          </p:nvSpPr>
          <p:spPr>
            <a:xfrm>
              <a:off x="3657600" y="4343400"/>
              <a:ext cx="533400" cy="762000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80107" y="3882787"/>
              <a:ext cx="8883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 My!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3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Information System &amp; Learning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258" y="4952999"/>
            <a:ext cx="7391400" cy="1706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Each college administers their own LMS </a:t>
            </a:r>
            <a:r>
              <a:rPr lang="en-US" sz="3200" dirty="0" smtClean="0"/>
              <a:t>but can host applications in many ways.</a:t>
            </a:r>
            <a:endParaRPr lang="en-US" sz="3200" dirty="0"/>
          </a:p>
        </p:txBody>
      </p:sp>
      <p:pic>
        <p:nvPicPr>
          <p:cNvPr id="4" name="Content Placeholder 10" descr="mood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778" r="20000" b="15556"/>
          <a:stretch>
            <a:fillRect/>
          </a:stretch>
        </p:blipFill>
        <p:spPr>
          <a:xfrm>
            <a:off x="1295400" y="3197628"/>
            <a:ext cx="2106445" cy="1755371"/>
          </a:xfrm>
          <a:prstGeom prst="rect">
            <a:avLst/>
          </a:prstGeom>
        </p:spPr>
      </p:pic>
      <p:pic>
        <p:nvPicPr>
          <p:cNvPr id="5" name="Picture 4" descr="blackboard66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5958" y="3197626"/>
            <a:ext cx="2466322" cy="1526771"/>
          </a:xfrm>
          <a:prstGeom prst="rect">
            <a:avLst/>
          </a:prstGeom>
        </p:spPr>
      </p:pic>
      <p:pic>
        <p:nvPicPr>
          <p:cNvPr id="1028" name="Picture 4" descr="http://www.companyjoblink.com/wp-content/uploads/2014/03/317-ellucian_blend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10181"/>
            <a:ext cx="3139516" cy="10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1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Content Flow…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84008075"/>
              </p:ext>
            </p:extLst>
          </p:nvPr>
        </p:nvGraphicFramePr>
        <p:xfrm>
          <a:off x="717665" y="1752600"/>
          <a:ext cx="7086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85800"/>
            <a:ext cx="7391400" cy="731838"/>
          </a:xfrm>
        </p:spPr>
        <p:txBody>
          <a:bodyPr/>
          <a:lstStyle/>
          <a:p>
            <a:r>
              <a:rPr lang="en-US" dirty="0" smtClean="0"/>
              <a:t>The Next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maintenance, versioning, and storage of the VLC content was getting unmanageable.</a:t>
            </a:r>
          </a:p>
          <a:p>
            <a:endParaRPr lang="en-US" sz="2800" dirty="0"/>
          </a:p>
          <a:p>
            <a:r>
              <a:rPr lang="en-US" sz="2800" dirty="0" smtClean="0"/>
              <a:t>There was a missing piece to our content flow…</a:t>
            </a:r>
            <a:endParaRPr lang="en-US" sz="2800" dirty="0"/>
          </a:p>
        </p:txBody>
      </p:sp>
      <p:pic>
        <p:nvPicPr>
          <p:cNvPr id="4" name="Picture 4" descr="http://edtechtimes.com/wp-content/uploads/2012/04/Pearson_EQUELLA_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31964" r="29667" b="36308"/>
          <a:stretch/>
        </p:blipFill>
        <p:spPr bwMode="auto">
          <a:xfrm>
            <a:off x="5943600" y="4876800"/>
            <a:ext cx="1981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92345"/>
            <a:ext cx="2540579" cy="223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6241</TotalTime>
  <Words>749</Words>
  <Application>Microsoft Office PowerPoint</Application>
  <PresentationFormat>On-screen Show (4:3)</PresentationFormat>
  <Paragraphs>176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9_Default Theme</vt:lpstr>
      <vt:lpstr>Custom Design</vt:lpstr>
      <vt:lpstr>PowerPoint Presentation</vt:lpstr>
      <vt:lpstr>Overview</vt:lpstr>
      <vt:lpstr>NCCCS Background</vt:lpstr>
      <vt:lpstr>The Big Problem..</vt:lpstr>
      <vt:lpstr>What is the Virtual Learning Community? </vt:lpstr>
      <vt:lpstr>Why was it needed…</vt:lpstr>
      <vt:lpstr>College Information System &amp; Learning Management Systems</vt:lpstr>
      <vt:lpstr>The Content Flow…</vt:lpstr>
      <vt:lpstr>The Next Problem</vt:lpstr>
      <vt:lpstr>The Missing Piece…</vt:lpstr>
      <vt:lpstr>What is the NCLOR?</vt:lpstr>
      <vt:lpstr>Version/Maintenance Example</vt:lpstr>
      <vt:lpstr>Version/Maintenance Example</vt:lpstr>
      <vt:lpstr>How is the NCLOR organized?</vt:lpstr>
      <vt:lpstr>Content &amp; Outcomes Big Picture</vt:lpstr>
      <vt:lpstr>VLC Collection Demo</vt:lpstr>
      <vt:lpstr>LMS Integration Demo</vt:lpstr>
      <vt:lpstr>Analytics and Reporting</vt:lpstr>
      <vt:lpstr>Questions?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Jonathon Sweetin</cp:lastModifiedBy>
  <cp:revision>148</cp:revision>
  <dcterms:created xsi:type="dcterms:W3CDTF">2012-08-08T18:23:13Z</dcterms:created>
  <dcterms:modified xsi:type="dcterms:W3CDTF">2014-09-30T20:38:58Z</dcterms:modified>
</cp:coreProperties>
</file>